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9.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0.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11.xml" ContentType="application/vnd.openxmlformats-officedocument.presentationml.tags+xml"/>
  <Override PartName="/ppt/notesSlides/notesSlide21.xml" ContentType="application/vnd.openxmlformats-officedocument.presentationml.notesSlide+xml"/>
  <Override PartName="/ppt/tags/tag12.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6"/>
  </p:notesMasterIdLst>
  <p:handoutMasterIdLst>
    <p:handoutMasterId r:id="rId27"/>
  </p:handoutMasterIdLst>
  <p:sldIdLst>
    <p:sldId id="257" r:id="rId2"/>
    <p:sldId id="274" r:id="rId3"/>
    <p:sldId id="298" r:id="rId4"/>
    <p:sldId id="275" r:id="rId5"/>
    <p:sldId id="293" r:id="rId6"/>
    <p:sldId id="281" r:id="rId7"/>
    <p:sldId id="294" r:id="rId8"/>
    <p:sldId id="276" r:id="rId9"/>
    <p:sldId id="283" r:id="rId10"/>
    <p:sldId id="285" r:id="rId11"/>
    <p:sldId id="277" r:id="rId12"/>
    <p:sldId id="296" r:id="rId13"/>
    <p:sldId id="297" r:id="rId14"/>
    <p:sldId id="265" r:id="rId15"/>
    <p:sldId id="260" r:id="rId16"/>
    <p:sldId id="261" r:id="rId17"/>
    <p:sldId id="262" r:id="rId18"/>
    <p:sldId id="287" r:id="rId19"/>
    <p:sldId id="269" r:id="rId20"/>
    <p:sldId id="271" r:id="rId21"/>
    <p:sldId id="272" r:id="rId22"/>
    <p:sldId id="288" r:id="rId23"/>
    <p:sldId id="289" r:id="rId24"/>
    <p:sldId id="295" r:id="rId25"/>
  </p:sldIdLst>
  <p:sldSz cx="9144000" cy="5143500" type="screen16x9"/>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128"/>
        <a:cs typeface="+mn-cs"/>
      </a:defRPr>
    </a:lvl5pPr>
    <a:lvl6pPr marL="2286000" algn="l" defTabSz="914400" rtl="0" eaLnBrk="1" latinLnBrk="0" hangingPunct="1">
      <a:defRPr sz="2400" kern="1200">
        <a:solidFill>
          <a:schemeClr val="tx1"/>
        </a:solidFill>
        <a:latin typeface="Arial" charset="0"/>
        <a:ea typeface="ＭＳ Ｐゴシック" charset="-128"/>
        <a:cs typeface="+mn-cs"/>
      </a:defRPr>
    </a:lvl6pPr>
    <a:lvl7pPr marL="2743200" algn="l" defTabSz="914400" rtl="0" eaLnBrk="1" latinLnBrk="0" hangingPunct="1">
      <a:defRPr sz="2400" kern="1200">
        <a:solidFill>
          <a:schemeClr val="tx1"/>
        </a:solidFill>
        <a:latin typeface="Arial" charset="0"/>
        <a:ea typeface="ＭＳ Ｐゴシック" charset="-128"/>
        <a:cs typeface="+mn-cs"/>
      </a:defRPr>
    </a:lvl7pPr>
    <a:lvl8pPr marL="3200400" algn="l" defTabSz="914400" rtl="0" eaLnBrk="1" latinLnBrk="0" hangingPunct="1">
      <a:defRPr sz="2400" kern="1200">
        <a:solidFill>
          <a:schemeClr val="tx1"/>
        </a:solidFill>
        <a:latin typeface="Arial" charset="0"/>
        <a:ea typeface="ＭＳ Ｐゴシック" charset="-128"/>
        <a:cs typeface="+mn-cs"/>
      </a:defRPr>
    </a:lvl8pPr>
    <a:lvl9pPr marL="3657600" algn="l" defTabSz="914400" rtl="0" eaLnBrk="1" latinLnBrk="0" hangingPunct="1">
      <a:defRPr sz="2400"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339"/>
    <p:restoredTop sz="71973"/>
  </p:normalViewPr>
  <p:slideViewPr>
    <p:cSldViewPr>
      <p:cViewPr varScale="1">
        <p:scale>
          <a:sx n="114" d="100"/>
          <a:sy n="114" d="100"/>
        </p:scale>
        <p:origin x="1192" y="176"/>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100" charset="0"/>
                <a:ea typeface="ＭＳ Ｐゴシック" pitchFamily="-100" charset="-128"/>
                <a:cs typeface="ＭＳ Ｐゴシック" pitchFamily="-100" charset="-128"/>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7A654C58-1446-BA4F-B5FD-693C6DDF49B9}" type="datetime1">
              <a:rPr lang="en-US" altLang="en-US"/>
              <a:pPr/>
              <a:t>9/5/21</a:t>
            </a:fld>
            <a:endParaRPr lang="en-US"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pitchFamily="-100" charset="0"/>
                <a:ea typeface="ＭＳ Ｐゴシック" pitchFamily="-100" charset="-128"/>
                <a:cs typeface="ＭＳ Ｐゴシック" pitchFamily="-100" charset="-128"/>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1C6CA12-F853-3D4B-9C71-DBA17CF11959}" type="slidenum">
              <a:rPr lang="en-US" altLang="en-US"/>
              <a:pPr/>
              <a:t>‹#›</a:t>
            </a:fld>
            <a:endParaRPr lang="en-US" altLang="en-US"/>
          </a:p>
        </p:txBody>
      </p:sp>
    </p:spTree>
    <p:extLst>
      <p:ext uri="{BB962C8B-B14F-4D97-AF65-F5344CB8AC3E}">
        <p14:creationId xmlns:p14="http://schemas.microsoft.com/office/powerpoint/2010/main" val="20503027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4099" name="Rectangle 3"/>
          <p:cNvSpPr>
            <a:spLocks noGrp="1" noChangeArrowheads="1"/>
          </p:cNvSpPr>
          <p:nvPr>
            <p:ph type="dt" idx="1"/>
          </p:nvPr>
        </p:nvSpPr>
        <p:spPr bwMode="auto">
          <a:xfrm>
            <a:off x="388620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Arial" charset="0"/>
                <a:ea typeface="ＭＳ Ｐゴシック" charset="-128"/>
                <a:cs typeface="ＭＳ Ｐゴシック" charset="-128"/>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c="http://schemas.openxmlformats.org/markup-compatibility/2006" xmlns:mv="urn:schemas-microsoft-com:mac:vml" xmlns:ma14="http://schemas.microsoft.com/office/mac/drawingml/2011/main" xmlns="" val="1"/>
            </a:ext>
          </a:extLst>
        </p:spPr>
      </p:sp>
      <p:sp>
        <p:nvSpPr>
          <p:cNvPr id="410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Arial" charset="0"/>
                <a:ea typeface="ＭＳ Ｐゴシック" charset="-128"/>
                <a:cs typeface="ＭＳ Ｐゴシック" charset="-128"/>
              </a:defRPr>
            </a:lvl1pPr>
          </a:lstStyle>
          <a:p>
            <a:pPr>
              <a:defRPr/>
            </a:pPr>
            <a:endParaRPr lang="en-US"/>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vl1pPr>
          </a:lstStyle>
          <a:p>
            <a:fld id="{6FD76F59-5923-D04A-AC89-ADB3089E87D9}" type="slidenum">
              <a:rPr lang="en-US" altLang="en-US"/>
              <a:pPr/>
              <a:t>‹#›</a:t>
            </a:fld>
            <a:endParaRPr lang="en-US" altLang="en-US"/>
          </a:p>
        </p:txBody>
      </p:sp>
    </p:spTree>
    <p:extLst>
      <p:ext uri="{BB962C8B-B14F-4D97-AF65-F5344CB8AC3E}">
        <p14:creationId xmlns:p14="http://schemas.microsoft.com/office/powerpoint/2010/main" val="14077989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BA4DF945-0768-1C45-9C30-56FC7ED5A46E}" type="slidenum">
              <a:rPr lang="en-US" altLang="en-US" sz="1200"/>
              <a:pPr/>
              <a:t>1</a:t>
            </a:fld>
            <a:endParaRPr lang="en-US" altLang="en-US" sz="1200"/>
          </a:p>
        </p:txBody>
      </p:sp>
      <p:sp>
        <p:nvSpPr>
          <p:cNvPr id="17410" name="Rectangle 2"/>
          <p:cNvSpPr>
            <a:spLocks noGrp="1" noChangeArrowheads="1"/>
          </p:cNvSpPr>
          <p:nvPr>
            <p:ph type="body" idx="1"/>
          </p:nvPr>
        </p:nvSpPr>
        <p:spPr>
          <a:xfrm>
            <a:off x="330200" y="3759200"/>
            <a:ext cx="6235700" cy="4978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ma14="http://schemas.microsoft.com/office/mac/drawingml/2011/main" xmlns="" val="1"/>
            </a:ext>
          </a:extLst>
        </p:spPr>
        <p:txBody>
          <a:bodyPr lIns="90487" tIns="44450" rIns="90487" bIns="44450"/>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altLang="en-US" dirty="0"/>
              <a:t>This is the introductory lecture for AS/DS 434, Reproductive Physiology in the Fall semester of 2020.</a:t>
            </a:r>
          </a:p>
          <a:p>
            <a:pPr eaLnBrk="1" hangingPunct="1"/>
            <a:endParaRPr lang="en-US" altLang="en-US" dirty="0"/>
          </a:p>
        </p:txBody>
      </p:sp>
      <p:sp>
        <p:nvSpPr>
          <p:cNvPr id="17411" name="Rectangle 3"/>
          <p:cNvSpPr>
            <a:spLocks noGrp="1" noRot="1" noChangeAspect="1" noChangeArrowheads="1"/>
          </p:cNvSpPr>
          <p:nvPr>
            <p:ph type="sldImg"/>
          </p:nvPr>
        </p:nvSpPr>
        <p:spPr>
          <a:xfrm>
            <a:off x="406400" y="184150"/>
            <a:ext cx="6070600" cy="3416300"/>
          </a:xfrm>
          <a:ln w="12700" cap="flat">
            <a:solidFill>
              <a:schemeClr val="tx1"/>
            </a:solidFill>
          </a:ln>
        </p:spPr>
      </p:sp>
    </p:spTree>
    <p:extLst>
      <p:ext uri="{BB962C8B-B14F-4D97-AF65-F5344CB8AC3E}">
        <p14:creationId xmlns:p14="http://schemas.microsoft.com/office/powerpoint/2010/main" val="915517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I am John Parrish and I am the instructor for Animal Science / Dairy Science 434, Reproductive Physiology. This is the introductory lecture and you will hear in a second, I have an avatar that I will be using during the class so I do not have to record video of myself but I want you to know I am here in person for the live lab sections 301-303 and have online office hours as you will see in the syllabus. So we are looking forward to getting going, good luck and we will see you soon.</a:t>
            </a:r>
          </a:p>
        </p:txBody>
      </p:sp>
      <p:sp>
        <p:nvSpPr>
          <p:cNvPr id="4" name="Slide Number Placeholder 3"/>
          <p:cNvSpPr>
            <a:spLocks noGrp="1"/>
          </p:cNvSpPr>
          <p:nvPr>
            <p:ph type="sldNum" sz="quarter" idx="10"/>
          </p:nvPr>
        </p:nvSpPr>
        <p:spPr/>
        <p:txBody>
          <a:bodyPr/>
          <a:lstStyle/>
          <a:p>
            <a:fld id="{6FD76F59-5923-D04A-AC89-ADB3089E87D9}" type="slidenum">
              <a:rPr lang="en-US" altLang="en-US" smtClean="0"/>
              <a:pPr/>
              <a:t>2</a:t>
            </a:fld>
            <a:endParaRPr lang="en-US" altLang="en-US"/>
          </a:p>
        </p:txBody>
      </p:sp>
    </p:spTree>
    <p:extLst>
      <p:ext uri="{BB962C8B-B14F-4D97-AF65-F5344CB8AC3E}">
        <p14:creationId xmlns:p14="http://schemas.microsoft.com/office/powerpoint/2010/main" val="3234530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I am John Parrish and I am the instructor for Animal Science / Dairy Science 434, Reproductive Physiology. This is the introductory lecture and you will hear in a second, I have an avatar that I will be using during the class so I do not have to record video of myself but I want you to know I am here in person for the live lab sections 301-303 and have online office hours as you will see in the syllabus. So we are looking forward to getting going, good luck and we will see you soon.</a:t>
            </a:r>
          </a:p>
        </p:txBody>
      </p:sp>
      <p:sp>
        <p:nvSpPr>
          <p:cNvPr id="4" name="Slide Number Placeholder 3"/>
          <p:cNvSpPr>
            <a:spLocks noGrp="1"/>
          </p:cNvSpPr>
          <p:nvPr>
            <p:ph type="sldNum" sz="quarter" idx="10"/>
          </p:nvPr>
        </p:nvSpPr>
        <p:spPr/>
        <p:txBody>
          <a:bodyPr/>
          <a:lstStyle/>
          <a:p>
            <a:fld id="{6FD76F59-5923-D04A-AC89-ADB3089E87D9}" type="slidenum">
              <a:rPr lang="en-US" altLang="en-US" smtClean="0"/>
              <a:pPr/>
              <a:t>3</a:t>
            </a:fld>
            <a:endParaRPr lang="en-US" altLang="en-US"/>
          </a:p>
        </p:txBody>
      </p:sp>
    </p:spTree>
    <p:extLst>
      <p:ext uri="{BB962C8B-B14F-4D97-AF65-F5344CB8AC3E}">
        <p14:creationId xmlns:p14="http://schemas.microsoft.com/office/powerpoint/2010/main" val="8257907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 grew up in the central valley of California. Specifically I lived most of my life up to and including college in Fresno.</a:t>
            </a:r>
          </a:p>
          <a:p>
            <a:endParaRPr lang="en-US" dirty="0"/>
          </a:p>
        </p:txBody>
      </p:sp>
      <p:sp>
        <p:nvSpPr>
          <p:cNvPr id="4" name="Slide Number Placeholder 3"/>
          <p:cNvSpPr>
            <a:spLocks noGrp="1"/>
          </p:cNvSpPr>
          <p:nvPr>
            <p:ph type="sldNum" sz="quarter" idx="5"/>
          </p:nvPr>
        </p:nvSpPr>
        <p:spPr/>
        <p:txBody>
          <a:bodyPr/>
          <a:lstStyle/>
          <a:p>
            <a:fld id="{6FD76F59-5923-D04A-AC89-ADB3089E87D9}" type="slidenum">
              <a:rPr lang="en-US" altLang="en-US" smtClean="0"/>
              <a:pPr/>
              <a:t>4</a:t>
            </a:fld>
            <a:endParaRPr lang="en-US" altLang="en-US"/>
          </a:p>
        </p:txBody>
      </p:sp>
    </p:spTree>
    <p:extLst>
      <p:ext uri="{BB962C8B-B14F-4D97-AF65-F5344CB8AC3E}">
        <p14:creationId xmlns:p14="http://schemas.microsoft.com/office/powerpoint/2010/main" val="484851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The central valley is the agricultural heart land of California.  It is well known for grapes used in raisins and wine as well as a variety of tree fruits and nuts such as peaches shown in this image  but importantly the Sierra Nevada mountains to the east. In terms of livestock there are beef cattle raised in the foothills of the Sierra Nevada mountains as well as the coast range off to the west.  Dairy cattle are raised in large open pen operations.  When I was in college, the smallest operation by my friends was about 6,000 head and went up to 20,000.  This changes the way in which you think about dairy production with the large scale of the operations.</a:t>
            </a:r>
          </a:p>
          <a:p>
            <a:endParaRPr lang="en-US" dirty="0"/>
          </a:p>
        </p:txBody>
      </p:sp>
      <p:sp>
        <p:nvSpPr>
          <p:cNvPr id="4" name="Slide Number Placeholder 3"/>
          <p:cNvSpPr>
            <a:spLocks noGrp="1"/>
          </p:cNvSpPr>
          <p:nvPr>
            <p:ph type="sldNum" sz="quarter" idx="5"/>
          </p:nvPr>
        </p:nvSpPr>
        <p:spPr/>
        <p:txBody>
          <a:bodyPr/>
          <a:lstStyle/>
          <a:p>
            <a:fld id="{6FD76F59-5923-D04A-AC89-ADB3089E87D9}" type="slidenum">
              <a:rPr lang="en-US" altLang="en-US" smtClean="0"/>
              <a:pPr/>
              <a:t>5</a:t>
            </a:fld>
            <a:endParaRPr lang="en-US" altLang="en-US"/>
          </a:p>
        </p:txBody>
      </p:sp>
    </p:spTree>
    <p:extLst>
      <p:ext uri="{BB962C8B-B14F-4D97-AF65-F5344CB8AC3E}">
        <p14:creationId xmlns:p14="http://schemas.microsoft.com/office/powerpoint/2010/main" val="1921443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 attended California State University Fresno where I got a Bachelor of Science in Animal Science.  Keep in mind that I grew up in suburbia and my exposure to livestock production was in college.  0</a:t>
            </a:r>
          </a:p>
          <a:p>
            <a:endParaRPr lang="en-US" dirty="0"/>
          </a:p>
        </p:txBody>
      </p:sp>
      <p:sp>
        <p:nvSpPr>
          <p:cNvPr id="4" name="Slide Number Placeholder 3"/>
          <p:cNvSpPr>
            <a:spLocks noGrp="1"/>
          </p:cNvSpPr>
          <p:nvPr>
            <p:ph type="sldNum" sz="quarter" idx="5"/>
          </p:nvPr>
        </p:nvSpPr>
        <p:spPr/>
        <p:txBody>
          <a:bodyPr/>
          <a:lstStyle/>
          <a:p>
            <a:fld id="{6FD76F59-5923-D04A-AC89-ADB3089E87D9}" type="slidenum">
              <a:rPr lang="en-US" altLang="en-US" smtClean="0"/>
              <a:pPr/>
              <a:t>6</a:t>
            </a:fld>
            <a:endParaRPr lang="en-US" altLang="en-US"/>
          </a:p>
        </p:txBody>
      </p:sp>
    </p:spTree>
    <p:extLst>
      <p:ext uri="{BB962C8B-B14F-4D97-AF65-F5344CB8AC3E}">
        <p14:creationId xmlns:p14="http://schemas.microsoft.com/office/powerpoint/2010/main" val="531681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For fun I worked in the swine unit for several years and even made some money on pig projects bank rolled by the university.  I cleaned milk cans in the dairy processing plant that came back from the dorms and worked with beef cattle getting them ready for the county fair.  Keep in mind the Fresno County fair was much larger than the Wisconsin State fair.  I was also member of Alpha Gamma Rho.</a:t>
            </a:r>
          </a:p>
          <a:p>
            <a:endParaRPr lang="en-US" dirty="0"/>
          </a:p>
        </p:txBody>
      </p:sp>
      <p:sp>
        <p:nvSpPr>
          <p:cNvPr id="4" name="Slide Number Placeholder 3"/>
          <p:cNvSpPr>
            <a:spLocks noGrp="1"/>
          </p:cNvSpPr>
          <p:nvPr>
            <p:ph type="sldNum" sz="quarter" idx="5"/>
          </p:nvPr>
        </p:nvSpPr>
        <p:spPr/>
        <p:txBody>
          <a:bodyPr/>
          <a:lstStyle/>
          <a:p>
            <a:fld id="{6FD76F59-5923-D04A-AC89-ADB3089E87D9}" type="slidenum">
              <a:rPr lang="en-US" altLang="en-US" smtClean="0"/>
              <a:pPr/>
              <a:t>7</a:t>
            </a:fld>
            <a:endParaRPr lang="en-US" altLang="en-US"/>
          </a:p>
        </p:txBody>
      </p:sp>
    </p:spTree>
    <p:extLst>
      <p:ext uri="{BB962C8B-B14F-4D97-AF65-F5344CB8AC3E}">
        <p14:creationId xmlns:p14="http://schemas.microsoft.com/office/powerpoint/2010/main" val="954214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Following graduation, I moved to upstate New York to attend the Cornell University.  While the campus is beautiful it does rain a lot in Ithaca where Cornell is located.  Only 50 cloud free days a year.  When I arrived it rained almost all of September; over 20 inches or rain.  Fresno only had 10 inches a year and I did not own an umbrella.</a:t>
            </a:r>
          </a:p>
          <a:p>
            <a:endParaRPr lang="en-US" dirty="0"/>
          </a:p>
        </p:txBody>
      </p:sp>
      <p:sp>
        <p:nvSpPr>
          <p:cNvPr id="4" name="Slide Number Placeholder 3"/>
          <p:cNvSpPr>
            <a:spLocks noGrp="1"/>
          </p:cNvSpPr>
          <p:nvPr>
            <p:ph type="sldNum" sz="quarter" idx="5"/>
          </p:nvPr>
        </p:nvSpPr>
        <p:spPr/>
        <p:txBody>
          <a:bodyPr/>
          <a:lstStyle/>
          <a:p>
            <a:fld id="{6FD76F59-5923-D04A-AC89-ADB3089E87D9}" type="slidenum">
              <a:rPr lang="en-US" altLang="en-US" smtClean="0"/>
              <a:pPr/>
              <a:t>8</a:t>
            </a:fld>
            <a:endParaRPr lang="en-US" altLang="en-US"/>
          </a:p>
        </p:txBody>
      </p:sp>
    </p:spTree>
    <p:extLst>
      <p:ext uri="{BB962C8B-B14F-4D97-AF65-F5344CB8AC3E}">
        <p14:creationId xmlns:p14="http://schemas.microsoft.com/office/powerpoint/2010/main" val="130593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received a PhD in Animal Science in 1983 and focuses on Male Fertility.  I used a wide range of species in my research from livestock to rodents and even pets and humans.</a:t>
            </a:r>
          </a:p>
        </p:txBody>
      </p:sp>
      <p:sp>
        <p:nvSpPr>
          <p:cNvPr id="4" name="Slide Number Placeholder 3"/>
          <p:cNvSpPr>
            <a:spLocks noGrp="1"/>
          </p:cNvSpPr>
          <p:nvPr>
            <p:ph type="sldNum" sz="quarter" idx="5"/>
          </p:nvPr>
        </p:nvSpPr>
        <p:spPr/>
        <p:txBody>
          <a:bodyPr/>
          <a:lstStyle/>
          <a:p>
            <a:fld id="{6FD76F59-5923-D04A-AC89-ADB3089E87D9}" type="slidenum">
              <a:rPr lang="en-US" altLang="en-US" smtClean="0"/>
              <a:pPr/>
              <a:t>9</a:t>
            </a:fld>
            <a:endParaRPr lang="en-US" altLang="en-US"/>
          </a:p>
        </p:txBody>
      </p:sp>
    </p:spTree>
    <p:extLst>
      <p:ext uri="{BB962C8B-B14F-4D97-AF65-F5344CB8AC3E}">
        <p14:creationId xmlns:p14="http://schemas.microsoft.com/office/powerpoint/2010/main" val="10316721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Cornell I came to Wisconsin where I was a post doc and worked on In Vitro Fertilization of Cattle where I created the techniques used around the world today to create in excess of 500,000 calves a year.  I was hired on faculty in 1988 in Animal Science and have done work again with many species.</a:t>
            </a:r>
          </a:p>
        </p:txBody>
      </p:sp>
      <p:sp>
        <p:nvSpPr>
          <p:cNvPr id="4" name="Slide Number Placeholder 3"/>
          <p:cNvSpPr>
            <a:spLocks noGrp="1"/>
          </p:cNvSpPr>
          <p:nvPr>
            <p:ph type="sldNum" sz="quarter" idx="5"/>
          </p:nvPr>
        </p:nvSpPr>
        <p:spPr/>
        <p:txBody>
          <a:bodyPr/>
          <a:lstStyle/>
          <a:p>
            <a:fld id="{6FD76F59-5923-D04A-AC89-ADB3089E87D9}" type="slidenum">
              <a:rPr lang="en-US" altLang="en-US" smtClean="0"/>
              <a:pPr/>
              <a:t>10</a:t>
            </a:fld>
            <a:endParaRPr lang="en-US" altLang="en-US"/>
          </a:p>
        </p:txBody>
      </p:sp>
    </p:spTree>
    <p:extLst>
      <p:ext uri="{BB962C8B-B14F-4D97-AF65-F5344CB8AC3E}">
        <p14:creationId xmlns:p14="http://schemas.microsoft.com/office/powerpoint/2010/main" val="2589516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Over my 40+ years of work I have been mainly examined Male Reproduction with a focus first on why some sperm reach the site of fertilization and then how to do this in vitro with the work mainly in cattle and producing the first calf from in vitro fertilization of an in vitro matured oocyte.  I then turned my attention to what makes males different in fertility first looking at mechanisms and differences in capacitation, a process by which an ejaculated sperm becomes capable of fertilization.  Over the last 20 years my labs focus has been on methods to describe the morphology of sperm via computer analysis and how heat stress impact sperm production.</a:t>
            </a:r>
          </a:p>
        </p:txBody>
      </p:sp>
      <p:sp>
        <p:nvSpPr>
          <p:cNvPr id="4" name="Slide Number Placeholder 3"/>
          <p:cNvSpPr>
            <a:spLocks noGrp="1"/>
          </p:cNvSpPr>
          <p:nvPr>
            <p:ph type="sldNum" sz="quarter" idx="5"/>
          </p:nvPr>
        </p:nvSpPr>
        <p:spPr/>
        <p:txBody>
          <a:bodyPr/>
          <a:lstStyle/>
          <a:p>
            <a:fld id="{6FD76F59-5923-D04A-AC89-ADB3089E87D9}" type="slidenum">
              <a:rPr lang="en-US" altLang="en-US" smtClean="0"/>
              <a:pPr/>
              <a:t>11</a:t>
            </a:fld>
            <a:endParaRPr lang="en-US" altLang="en-US"/>
          </a:p>
        </p:txBody>
      </p:sp>
    </p:spTree>
    <p:extLst>
      <p:ext uri="{BB962C8B-B14F-4D97-AF65-F5344CB8AC3E}">
        <p14:creationId xmlns:p14="http://schemas.microsoft.com/office/powerpoint/2010/main" val="2367010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FD76F59-5923-D04A-AC89-ADB3089E87D9}" type="slidenum">
              <a:rPr lang="en-US" altLang="en-US" smtClean="0"/>
              <a:pPr/>
              <a:t>12</a:t>
            </a:fld>
            <a:endParaRPr lang="en-US" altLang="en-US"/>
          </a:p>
        </p:txBody>
      </p:sp>
    </p:spTree>
    <p:extLst>
      <p:ext uri="{BB962C8B-B14F-4D97-AF65-F5344CB8AC3E}">
        <p14:creationId xmlns:p14="http://schemas.microsoft.com/office/powerpoint/2010/main" val="18369711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FD76F59-5923-D04A-AC89-ADB3089E87D9}" type="slidenum">
              <a:rPr lang="en-US" altLang="en-US" smtClean="0"/>
              <a:pPr/>
              <a:t>13</a:t>
            </a:fld>
            <a:endParaRPr lang="en-US" altLang="en-US"/>
          </a:p>
        </p:txBody>
      </p:sp>
    </p:spTree>
    <p:extLst>
      <p:ext uri="{BB962C8B-B14F-4D97-AF65-F5344CB8AC3E}">
        <p14:creationId xmlns:p14="http://schemas.microsoft.com/office/powerpoint/2010/main" val="4498964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D52659C5-7C5E-5C41-8CA1-CDF2BE4ED0F5}" type="slidenum">
              <a:rPr lang="en-US" altLang="en-US" sz="1200"/>
              <a:pPr/>
              <a:t>14</a:t>
            </a:fld>
            <a:endParaRPr lang="en-US" altLang="en-US" sz="1200"/>
          </a:p>
        </p:txBody>
      </p:sp>
      <p:sp>
        <p:nvSpPr>
          <p:cNvPr id="24578" name="Rectangle 2"/>
          <p:cNvSpPr>
            <a:spLocks noGrp="1" noRot="1" noChangeAspect="1" noChangeArrowheads="1" noTextEdit="1"/>
          </p:cNvSpPr>
          <p:nvPr>
            <p:ph type="sldImg"/>
          </p:nvPr>
        </p:nvSpPr>
        <p:spPr>
          <a:xfrm>
            <a:off x="381000" y="685800"/>
            <a:ext cx="6096000" cy="3429000"/>
          </a:xfrm>
          <a:ln/>
        </p:spPr>
      </p:sp>
      <p:sp>
        <p:nvSpPr>
          <p:cNvPr id="24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ma14="http://schemas.microsoft.com/office/mac/drawingml/2011/main" xmlns="" val="1"/>
            </a:ext>
          </a:extLst>
        </p:spPr>
        <p:txBody>
          <a:bodyPr/>
          <a:lstStyle/>
          <a:p>
            <a:pPr eaLnBrk="1" hangingPunct="1"/>
            <a:r>
              <a:rPr lang="en-US" altLang="en-US" dirty="0"/>
              <a:t>For fall 2020, the following is specifically for this semester. </a:t>
            </a:r>
          </a:p>
        </p:txBody>
      </p:sp>
    </p:spTree>
    <p:extLst>
      <p:ext uri="{BB962C8B-B14F-4D97-AF65-F5344CB8AC3E}">
        <p14:creationId xmlns:p14="http://schemas.microsoft.com/office/powerpoint/2010/main" val="3874010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52D872EF-FF07-C546-B4FB-40763622D272}" type="slidenum">
              <a:rPr lang="en-US" altLang="en-US" sz="1200"/>
              <a:pPr/>
              <a:t>15</a:t>
            </a:fld>
            <a:endParaRPr lang="en-US" altLang="en-US" sz="1200"/>
          </a:p>
        </p:txBody>
      </p:sp>
      <p:sp>
        <p:nvSpPr>
          <p:cNvPr id="26626" name="Rectangle 2"/>
          <p:cNvSpPr>
            <a:spLocks noGrp="1" noChangeArrowheads="1"/>
          </p:cNvSpPr>
          <p:nvPr>
            <p:ph type="body" idx="1"/>
          </p:nvPr>
        </p:nvSpPr>
        <p:spPr>
          <a:xfrm>
            <a:off x="330200" y="3759200"/>
            <a:ext cx="6235700" cy="4978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ma14="http://schemas.microsoft.com/office/mac/drawingml/2011/main" xmlns="" val="1"/>
            </a:ext>
          </a:extLst>
        </p:spPr>
        <p:txBody>
          <a:bodyPr lIns="90487" tIns="44450" rIns="90487" bIns="44450"/>
          <a:lstStyle/>
          <a:p>
            <a:pPr eaLnBrk="1" hangingPunct="1"/>
            <a:endParaRPr lang="en-US" altLang="en-US"/>
          </a:p>
        </p:txBody>
      </p:sp>
      <p:sp>
        <p:nvSpPr>
          <p:cNvPr id="26627" name="Rectangle 3"/>
          <p:cNvSpPr>
            <a:spLocks noGrp="1" noRot="1" noChangeAspect="1" noChangeArrowheads="1"/>
          </p:cNvSpPr>
          <p:nvPr>
            <p:ph type="sldImg"/>
          </p:nvPr>
        </p:nvSpPr>
        <p:spPr>
          <a:xfrm>
            <a:off x="406400" y="184150"/>
            <a:ext cx="6070600" cy="3416300"/>
          </a:xfrm>
          <a:ln w="12700" cap="flat">
            <a:solidFill>
              <a:schemeClr val="tx1"/>
            </a:solidFill>
          </a:ln>
        </p:spPr>
      </p:sp>
    </p:spTree>
    <p:extLst>
      <p:ext uri="{BB962C8B-B14F-4D97-AF65-F5344CB8AC3E}">
        <p14:creationId xmlns:p14="http://schemas.microsoft.com/office/powerpoint/2010/main" val="20268998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7515A868-6512-0F49-86FE-FFAE8CE0CD64}" type="slidenum">
              <a:rPr lang="en-US" altLang="en-US" sz="1200"/>
              <a:pPr/>
              <a:t>16</a:t>
            </a:fld>
            <a:endParaRPr lang="en-US" altLang="en-US" sz="1200"/>
          </a:p>
        </p:txBody>
      </p:sp>
      <p:sp>
        <p:nvSpPr>
          <p:cNvPr id="28674" name="Rectangle 2"/>
          <p:cNvSpPr>
            <a:spLocks noGrp="1" noChangeArrowheads="1"/>
          </p:cNvSpPr>
          <p:nvPr>
            <p:ph type="body" idx="1"/>
          </p:nvPr>
        </p:nvSpPr>
        <p:spPr>
          <a:xfrm>
            <a:off x="330200" y="3759200"/>
            <a:ext cx="6235700" cy="4978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ma14="http://schemas.microsoft.com/office/mac/drawingml/2011/main" xmlns="" val="1"/>
            </a:ext>
          </a:extLst>
        </p:spPr>
        <p:txBody>
          <a:bodyPr lIns="90487" tIns="44450" rIns="90487" bIns="44450"/>
          <a:lstStyle/>
          <a:p>
            <a:pPr eaLnBrk="1" hangingPunct="1"/>
            <a:r>
              <a:rPr lang="en-US" altLang="en-US" dirty="0"/>
              <a:t>Pay particular attention to when your specific lab section meets. </a:t>
            </a:r>
          </a:p>
        </p:txBody>
      </p:sp>
      <p:sp>
        <p:nvSpPr>
          <p:cNvPr id="28675" name="Rectangle 3"/>
          <p:cNvSpPr>
            <a:spLocks noGrp="1" noRot="1" noChangeAspect="1" noChangeArrowheads="1"/>
          </p:cNvSpPr>
          <p:nvPr>
            <p:ph type="sldImg"/>
          </p:nvPr>
        </p:nvSpPr>
        <p:spPr>
          <a:xfrm>
            <a:off x="406400" y="184150"/>
            <a:ext cx="6070600" cy="3416300"/>
          </a:xfrm>
          <a:ln w="12700" cap="flat">
            <a:solidFill>
              <a:schemeClr val="tx1"/>
            </a:solidFill>
          </a:ln>
        </p:spPr>
      </p:sp>
    </p:spTree>
    <p:extLst>
      <p:ext uri="{BB962C8B-B14F-4D97-AF65-F5344CB8AC3E}">
        <p14:creationId xmlns:p14="http://schemas.microsoft.com/office/powerpoint/2010/main" val="5727538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DD3067E2-B4E6-8543-8E27-3A238B400688}" type="slidenum">
              <a:rPr lang="en-US" altLang="en-US" sz="1200"/>
              <a:pPr/>
              <a:t>17</a:t>
            </a:fld>
            <a:endParaRPr lang="en-US" altLang="en-US" sz="1200"/>
          </a:p>
        </p:txBody>
      </p:sp>
      <p:sp>
        <p:nvSpPr>
          <p:cNvPr id="30722" name="Rectangle 2"/>
          <p:cNvSpPr>
            <a:spLocks noGrp="1" noChangeArrowheads="1"/>
          </p:cNvSpPr>
          <p:nvPr>
            <p:ph type="body" idx="1"/>
          </p:nvPr>
        </p:nvSpPr>
        <p:spPr>
          <a:xfrm>
            <a:off x="330200" y="3759200"/>
            <a:ext cx="6235700" cy="49784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ma14="http://schemas.microsoft.com/office/mac/drawingml/2011/main" xmlns="" val="1"/>
            </a:ext>
          </a:extLst>
        </p:spPr>
        <p:txBody>
          <a:bodyPr lIns="90487" tIns="44450" rIns="90487" bIns="44450"/>
          <a:lstStyle/>
          <a:p>
            <a:pPr eaLnBrk="1" hangingPunct="1"/>
            <a:endParaRPr lang="en-US" altLang="en-US"/>
          </a:p>
        </p:txBody>
      </p:sp>
      <p:sp>
        <p:nvSpPr>
          <p:cNvPr id="30723" name="Rectangle 3"/>
          <p:cNvSpPr>
            <a:spLocks noGrp="1" noRot="1" noChangeAspect="1" noChangeArrowheads="1"/>
          </p:cNvSpPr>
          <p:nvPr>
            <p:ph type="sldImg"/>
          </p:nvPr>
        </p:nvSpPr>
        <p:spPr>
          <a:xfrm>
            <a:off x="406400" y="184150"/>
            <a:ext cx="6070600" cy="3416300"/>
          </a:xfrm>
          <a:ln w="12700" cap="flat">
            <a:solidFill>
              <a:schemeClr val="tx1"/>
            </a:solidFill>
          </a:ln>
        </p:spPr>
      </p:sp>
    </p:spTree>
    <p:extLst>
      <p:ext uri="{BB962C8B-B14F-4D97-AF65-F5344CB8AC3E}">
        <p14:creationId xmlns:p14="http://schemas.microsoft.com/office/powerpoint/2010/main" val="12516964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FD76F59-5923-D04A-AC89-ADB3089E87D9}" type="slidenum">
              <a:rPr lang="en-US" altLang="en-US" smtClean="0"/>
              <a:pPr/>
              <a:t>18</a:t>
            </a:fld>
            <a:endParaRPr lang="en-US" altLang="en-US"/>
          </a:p>
        </p:txBody>
      </p:sp>
    </p:spTree>
    <p:extLst>
      <p:ext uri="{BB962C8B-B14F-4D97-AF65-F5344CB8AC3E}">
        <p14:creationId xmlns:p14="http://schemas.microsoft.com/office/powerpoint/2010/main" val="31287138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99A0C983-27C6-2E44-AB0B-0370C1654294}" type="slidenum">
              <a:rPr lang="en-US" altLang="en-US" sz="1200"/>
              <a:pPr/>
              <a:t>19</a:t>
            </a:fld>
            <a:endParaRPr lang="en-US" altLang="en-US" sz="1200"/>
          </a:p>
        </p:txBody>
      </p:sp>
      <p:sp>
        <p:nvSpPr>
          <p:cNvPr id="41986" name="Rectangle 2"/>
          <p:cNvSpPr>
            <a:spLocks noGrp="1" noRot="1" noChangeAspect="1" noChangeArrowheads="1" noTextEdit="1"/>
          </p:cNvSpPr>
          <p:nvPr>
            <p:ph type="sldImg"/>
          </p:nvPr>
        </p:nvSpPr>
        <p:spPr>
          <a:xfrm>
            <a:off x="381000" y="685800"/>
            <a:ext cx="6096000" cy="3429000"/>
          </a:xfrm>
          <a:ln/>
        </p:spPr>
      </p:sp>
      <p:sp>
        <p:nvSpPr>
          <p:cNvPr id="419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ma14="http://schemas.microsoft.com/office/mac/drawingml/2011/main" xmlns="" val="1"/>
            </a:ext>
          </a:extLst>
        </p:spPr>
        <p:txBody>
          <a:bodyPr/>
          <a:lstStyle/>
          <a:p>
            <a:pPr eaLnBrk="1" hangingPunct="1">
              <a:lnSpc>
                <a:spcPct val="90000"/>
              </a:lnSpc>
            </a:pPr>
            <a:r>
              <a:rPr lang="en-US" altLang="en-US" sz="1200" dirty="0"/>
              <a:t>This is an </a:t>
            </a:r>
            <a:r>
              <a:rPr lang="en-US" altLang="en-US" sz="2800" dirty="0"/>
              <a:t>Intermediate course and so is involved. For Dairy and Animal Science Students this is likely the most difficult in your major.  For Biology students it varies depending on what else you will be taking but is similar to other serious science classes.</a:t>
            </a:r>
          </a:p>
          <a:p>
            <a:pPr eaLnBrk="1" hangingPunct="1"/>
            <a:endParaRPr lang="en-US" altLang="en-US" dirty="0"/>
          </a:p>
        </p:txBody>
      </p:sp>
    </p:spTree>
    <p:extLst>
      <p:ext uri="{BB962C8B-B14F-4D97-AF65-F5344CB8AC3E}">
        <p14:creationId xmlns:p14="http://schemas.microsoft.com/office/powerpoint/2010/main" val="17187710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C6B8A4BC-62C2-2146-9E85-49E7663215E9}" type="slidenum">
              <a:rPr lang="en-US" altLang="en-US" sz="1200"/>
              <a:pPr/>
              <a:t>20</a:t>
            </a:fld>
            <a:endParaRPr lang="en-US" altLang="en-US" sz="1200"/>
          </a:p>
        </p:txBody>
      </p:sp>
      <p:sp>
        <p:nvSpPr>
          <p:cNvPr id="44034" name="Rectangle 2"/>
          <p:cNvSpPr>
            <a:spLocks noGrp="1" noRot="1" noChangeAspect="1" noChangeArrowheads="1" noTextEdit="1"/>
          </p:cNvSpPr>
          <p:nvPr>
            <p:ph type="sldImg"/>
          </p:nvPr>
        </p:nvSpPr>
        <p:spPr>
          <a:xfrm>
            <a:off x="381000" y="685800"/>
            <a:ext cx="6096000" cy="3429000"/>
          </a:xfrm>
          <a:ln/>
        </p:spPr>
      </p:sp>
      <p:sp>
        <p:nvSpPr>
          <p:cNvPr id="440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ma14="http://schemas.microsoft.com/office/mac/drawingml/2011/main" xmlns="" val="1"/>
            </a:ext>
          </a:extLst>
        </p:spPr>
        <p:txBody>
          <a:bodyPr/>
          <a:lstStyle/>
          <a:p>
            <a:pPr eaLnBrk="1" hangingPunct="1"/>
            <a:endParaRPr lang="en-US" altLang="en-US"/>
          </a:p>
        </p:txBody>
      </p:sp>
    </p:spTree>
    <p:extLst>
      <p:ext uri="{BB962C8B-B14F-4D97-AF65-F5344CB8AC3E}">
        <p14:creationId xmlns:p14="http://schemas.microsoft.com/office/powerpoint/2010/main" val="1581896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2800" dirty="0"/>
              <a:t>Course is organized to educate you.</a:t>
            </a:r>
          </a:p>
          <a:p>
            <a:pPr lvl="1" eaLnBrk="1" hangingPunct="1"/>
            <a:r>
              <a:rPr lang="en-US" altLang="en-US" sz="2400" dirty="0"/>
              <a:t>Learning objectives and outcomes are specified</a:t>
            </a:r>
          </a:p>
          <a:p>
            <a:pPr lvl="1" eaLnBrk="1" hangingPunct="1"/>
            <a:r>
              <a:rPr lang="en-US" altLang="en-US" sz="2400" dirty="0"/>
              <a:t>Lecture and Lab are linked.</a:t>
            </a:r>
          </a:p>
          <a:p>
            <a:pPr lvl="1" eaLnBrk="1" hangingPunct="1"/>
            <a:r>
              <a:rPr lang="en-US" altLang="en-US" sz="2400" dirty="0"/>
              <a:t>A variety of learning approaches are used.</a:t>
            </a:r>
          </a:p>
          <a:p>
            <a:pPr lvl="1" eaLnBrk="1" hangingPunct="1"/>
            <a:endParaRPr lang="en-US" sz="2400" dirty="0"/>
          </a:p>
          <a:p>
            <a:pPr lvl="0" eaLnBrk="1" hangingPunct="1"/>
            <a:r>
              <a:rPr lang="en-US" altLang="en-US" sz="1400" dirty="0"/>
              <a:t>The course is intended to challenge you and you must work to succeed.</a:t>
            </a:r>
            <a:endParaRPr lang="en-US" sz="1400" dirty="0"/>
          </a:p>
        </p:txBody>
      </p:sp>
      <p:sp>
        <p:nvSpPr>
          <p:cNvPr id="4" name="Slide Number Placeholder 3"/>
          <p:cNvSpPr>
            <a:spLocks noGrp="1"/>
          </p:cNvSpPr>
          <p:nvPr>
            <p:ph type="sldNum" sz="quarter" idx="5"/>
          </p:nvPr>
        </p:nvSpPr>
        <p:spPr/>
        <p:txBody>
          <a:bodyPr/>
          <a:lstStyle/>
          <a:p>
            <a:fld id="{6FD76F59-5923-D04A-AC89-ADB3089E87D9}" type="slidenum">
              <a:rPr lang="en-US" altLang="en-US" smtClean="0"/>
              <a:pPr/>
              <a:t>21</a:t>
            </a:fld>
            <a:endParaRPr lang="en-US" altLang="en-US"/>
          </a:p>
        </p:txBody>
      </p:sp>
    </p:spTree>
    <p:extLst>
      <p:ext uri="{BB962C8B-B14F-4D97-AF65-F5344CB8AC3E}">
        <p14:creationId xmlns:p14="http://schemas.microsoft.com/office/powerpoint/2010/main" val="7122574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FD76F59-5923-D04A-AC89-ADB3089E87D9}" type="slidenum">
              <a:rPr lang="en-US" altLang="en-US" smtClean="0"/>
              <a:pPr/>
              <a:t>22</a:t>
            </a:fld>
            <a:endParaRPr lang="en-US" altLang="en-US"/>
          </a:p>
        </p:txBody>
      </p:sp>
    </p:spTree>
    <p:extLst>
      <p:ext uri="{BB962C8B-B14F-4D97-AF65-F5344CB8AC3E}">
        <p14:creationId xmlns:p14="http://schemas.microsoft.com/office/powerpoint/2010/main" val="5948641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FD76F59-5923-D04A-AC89-ADB3089E87D9}" type="slidenum">
              <a:rPr lang="en-US" altLang="en-US" smtClean="0"/>
              <a:pPr/>
              <a:t>23</a:t>
            </a:fld>
            <a:endParaRPr lang="en-US" altLang="en-US"/>
          </a:p>
        </p:txBody>
      </p:sp>
    </p:spTree>
    <p:extLst>
      <p:ext uri="{BB962C8B-B14F-4D97-AF65-F5344CB8AC3E}">
        <p14:creationId xmlns:p14="http://schemas.microsoft.com/office/powerpoint/2010/main" val="15366215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Ok let's start and have fun. However you need to first complete a quiz.</a:t>
            </a:r>
          </a:p>
        </p:txBody>
      </p:sp>
      <p:sp>
        <p:nvSpPr>
          <p:cNvPr id="4" name="Slide Number Placeholder 3"/>
          <p:cNvSpPr>
            <a:spLocks noGrp="1"/>
          </p:cNvSpPr>
          <p:nvPr>
            <p:ph type="sldNum" sz="quarter" idx="5"/>
          </p:nvPr>
        </p:nvSpPr>
        <p:spPr/>
        <p:txBody>
          <a:bodyPr/>
          <a:lstStyle/>
          <a:p>
            <a:fld id="{6FD76F59-5923-D04A-AC89-ADB3089E87D9}" type="slidenum">
              <a:rPr lang="en-US" altLang="en-US" smtClean="0"/>
              <a:pPr/>
              <a:t>24</a:t>
            </a:fld>
            <a:endParaRPr lang="en-US" altLang="en-US"/>
          </a:p>
        </p:txBody>
      </p:sp>
    </p:spTree>
    <p:extLst>
      <p:ext uri="{BB962C8B-B14F-4D97-AF65-F5344CB8AC3E}">
        <p14:creationId xmlns:p14="http://schemas.microsoft.com/office/powerpoint/2010/main" val="31603153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EB3683E3-9F51-6C48-9057-97689EDAEB7F}" type="slidenum">
              <a:rPr lang="en-US" altLang="en-US"/>
              <a:pPr/>
              <a:t>‹#›</a:t>
            </a:fld>
            <a:endParaRPr lang="en-US" altLang="en-US"/>
          </a:p>
        </p:txBody>
      </p:sp>
    </p:spTree>
    <p:extLst>
      <p:ext uri="{BB962C8B-B14F-4D97-AF65-F5344CB8AC3E}">
        <p14:creationId xmlns:p14="http://schemas.microsoft.com/office/powerpoint/2010/main" val="1086942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1455B70-310D-344E-AFE4-E1F026F5112F}" type="slidenum">
              <a:rPr lang="en-US" altLang="en-US"/>
              <a:pPr/>
              <a:t>‹#›</a:t>
            </a:fld>
            <a:endParaRPr lang="en-US" altLang="en-US"/>
          </a:p>
        </p:txBody>
      </p:sp>
    </p:spTree>
    <p:extLst>
      <p:ext uri="{BB962C8B-B14F-4D97-AF65-F5344CB8AC3E}">
        <p14:creationId xmlns:p14="http://schemas.microsoft.com/office/powerpoint/2010/main" val="1745805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58E3C32-D115-6A46-A061-3C97E923F928}" type="slidenum">
              <a:rPr lang="en-US" altLang="en-US"/>
              <a:pPr/>
              <a:t>‹#›</a:t>
            </a:fld>
            <a:endParaRPr lang="en-US" altLang="en-US"/>
          </a:p>
        </p:txBody>
      </p:sp>
    </p:spTree>
    <p:extLst>
      <p:ext uri="{BB962C8B-B14F-4D97-AF65-F5344CB8AC3E}">
        <p14:creationId xmlns:p14="http://schemas.microsoft.com/office/powerpoint/2010/main" val="681398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485900"/>
            <a:ext cx="3810000" cy="308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85900"/>
            <a:ext cx="3810000" cy="308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19AF6C3-348F-B54B-9E5E-87B80D636C6C}" type="slidenum">
              <a:rPr lang="en-US" altLang="en-US"/>
              <a:pPr/>
              <a:t>‹#›</a:t>
            </a:fld>
            <a:endParaRPr lang="en-US" altLang="en-US"/>
          </a:p>
        </p:txBody>
      </p:sp>
    </p:spTree>
    <p:extLst>
      <p:ext uri="{BB962C8B-B14F-4D97-AF65-F5344CB8AC3E}">
        <p14:creationId xmlns:p14="http://schemas.microsoft.com/office/powerpoint/2010/main" val="1874523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151335"/>
            <a:ext cx="4041775" cy="47982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F3B70EDD-05A8-2049-BA76-98B7FCCEBD91}" type="slidenum">
              <a:rPr lang="en-US" altLang="en-US"/>
              <a:pPr/>
              <a:t>‹#›</a:t>
            </a:fld>
            <a:endParaRPr lang="en-US" altLang="en-US"/>
          </a:p>
        </p:txBody>
      </p:sp>
    </p:spTree>
    <p:extLst>
      <p:ext uri="{BB962C8B-B14F-4D97-AF65-F5344CB8AC3E}">
        <p14:creationId xmlns:p14="http://schemas.microsoft.com/office/powerpoint/2010/main" val="1524169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5465F697-6E54-EA45-A5AC-4517452644F6}" type="slidenum">
              <a:rPr lang="en-US" altLang="en-US"/>
              <a:pPr/>
              <a:t>‹#›</a:t>
            </a:fld>
            <a:endParaRPr lang="en-US" altLang="en-US"/>
          </a:p>
        </p:txBody>
      </p:sp>
    </p:spTree>
    <p:extLst>
      <p:ext uri="{BB962C8B-B14F-4D97-AF65-F5344CB8AC3E}">
        <p14:creationId xmlns:p14="http://schemas.microsoft.com/office/powerpoint/2010/main" val="1533761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8C78CF12-A070-774F-ABE4-C414C90F6521}" type="slidenum">
              <a:rPr lang="en-US" altLang="en-US"/>
              <a:pPr/>
              <a:t>‹#›</a:t>
            </a:fld>
            <a:endParaRPr lang="en-US" altLang="en-US"/>
          </a:p>
        </p:txBody>
      </p:sp>
    </p:spTree>
    <p:extLst>
      <p:ext uri="{BB962C8B-B14F-4D97-AF65-F5344CB8AC3E}">
        <p14:creationId xmlns:p14="http://schemas.microsoft.com/office/powerpoint/2010/main" val="1676290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34F79A34-9683-0B4B-8D6D-1A2D8CBB654B}" type="slidenum">
              <a:rPr lang="en-US" altLang="en-US"/>
              <a:pPr/>
              <a:t>‹#›</a:t>
            </a:fld>
            <a:endParaRPr lang="en-US" altLang="en-US"/>
          </a:p>
        </p:txBody>
      </p:sp>
    </p:spTree>
    <p:extLst>
      <p:ext uri="{BB962C8B-B14F-4D97-AF65-F5344CB8AC3E}">
        <p14:creationId xmlns:p14="http://schemas.microsoft.com/office/powerpoint/2010/main" val="5719810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dirty="0"/>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CBADB3E2-7B16-CD45-A7AA-9388D8AE0EB8}" type="slidenum">
              <a:rPr lang="en-US" altLang="en-US"/>
              <a:pPr/>
              <a:t>‹#›</a:t>
            </a:fld>
            <a:endParaRPr lang="en-US" altLang="en-US"/>
          </a:p>
        </p:txBody>
      </p:sp>
    </p:spTree>
    <p:extLst>
      <p:ext uri="{BB962C8B-B14F-4D97-AF65-F5344CB8AC3E}">
        <p14:creationId xmlns:p14="http://schemas.microsoft.com/office/powerpoint/2010/main" val="1148501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884CF2CF-2BB3-A348-BEB8-870B3F161045}" type="slidenum">
              <a:rPr lang="en-US" altLang="en-US"/>
              <a:pPr/>
              <a:t>‹#›</a:t>
            </a:fld>
            <a:endParaRPr lang="en-US" altLang="en-US"/>
          </a:p>
        </p:txBody>
      </p:sp>
    </p:spTree>
    <p:extLst>
      <p:ext uri="{BB962C8B-B14F-4D97-AF65-F5344CB8AC3E}">
        <p14:creationId xmlns:p14="http://schemas.microsoft.com/office/powerpoint/2010/main" val="1284951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457200"/>
            <a:ext cx="1943100" cy="4114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457200"/>
            <a:ext cx="5676900" cy="4114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51DBD223-B074-0340-BAA1-FC681AE65820}" type="slidenum">
              <a:rPr lang="en-US" altLang="en-US"/>
              <a:pPr/>
              <a:t>‹#›</a:t>
            </a:fld>
            <a:endParaRPr lang="en-US" altLang="en-US"/>
          </a:p>
        </p:txBody>
      </p:sp>
    </p:spTree>
    <p:extLst>
      <p:ext uri="{BB962C8B-B14F-4D97-AF65-F5344CB8AC3E}">
        <p14:creationId xmlns:p14="http://schemas.microsoft.com/office/powerpoint/2010/main" val="10897181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457200"/>
            <a:ext cx="7772400" cy="857250"/>
          </a:xfrm>
        </p:spPr>
        <p:txBody>
          <a:bodyPr/>
          <a:lstStyle/>
          <a:p>
            <a:r>
              <a:rPr lang="en-US"/>
              <a:t>Click to edit Master title style</a:t>
            </a:r>
          </a:p>
        </p:txBody>
      </p:sp>
      <p:sp>
        <p:nvSpPr>
          <p:cNvPr id="3" name="Content Placeholder 2"/>
          <p:cNvSpPr>
            <a:spLocks noGrp="1"/>
          </p:cNvSpPr>
          <p:nvPr>
            <p:ph sz="half" idx="1"/>
          </p:nvPr>
        </p:nvSpPr>
        <p:spPr>
          <a:xfrm>
            <a:off x="685800" y="1485900"/>
            <a:ext cx="3810000" cy="3086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1485900"/>
            <a:ext cx="3810000" cy="3086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31D1979-5B11-264D-A8AB-F3C863FA5E35}" type="slidenum">
              <a:rPr lang="en-US" altLang="en-US"/>
              <a:pPr/>
              <a:t>‹#›</a:t>
            </a:fld>
            <a:endParaRPr lang="en-US" altLang="en-US"/>
          </a:p>
        </p:txBody>
      </p:sp>
    </p:spTree>
    <p:extLst>
      <p:ext uri="{BB962C8B-B14F-4D97-AF65-F5344CB8AC3E}">
        <p14:creationId xmlns:p14="http://schemas.microsoft.com/office/powerpoint/2010/main" val="1151934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457200"/>
            <a:ext cx="77724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485900"/>
            <a:ext cx="7772400" cy="308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c="http://schemas.openxmlformats.org/markup-compatibility/2006" xmlns:mv="urn:schemas-microsoft-com:mac:vml"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85800" y="4686300"/>
            <a:ext cx="1905000" cy="342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atin typeface="Arial" charset="0"/>
                <a:ea typeface="ＭＳ Ｐゴシック" charset="-128"/>
                <a:cs typeface="ＭＳ Ｐゴシック" charset="-128"/>
              </a:defRPr>
            </a:lvl1pPr>
          </a:lstStyle>
          <a:p>
            <a:pPr>
              <a:defRPr/>
            </a:pPr>
            <a:endParaRPr lang="en-US"/>
          </a:p>
        </p:txBody>
      </p:sp>
      <p:sp>
        <p:nvSpPr>
          <p:cNvPr id="1029" name="Rectangle 5"/>
          <p:cNvSpPr>
            <a:spLocks noGrp="1" noChangeArrowheads="1"/>
          </p:cNvSpPr>
          <p:nvPr>
            <p:ph type="ftr" sz="quarter" idx="3"/>
          </p:nvPr>
        </p:nvSpPr>
        <p:spPr bwMode="auto">
          <a:xfrm>
            <a:off x="3124200" y="4686300"/>
            <a:ext cx="2895600" cy="342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atin typeface="Arial" charset="0"/>
                <a:ea typeface="ＭＳ Ｐゴシック" charset="-128"/>
                <a:cs typeface="ＭＳ Ｐゴシック" charset="-128"/>
              </a:defRPr>
            </a:lvl1pPr>
          </a:lstStyle>
          <a:p>
            <a:pPr>
              <a:defRPr/>
            </a:pPr>
            <a:endParaRPr lang="en-US"/>
          </a:p>
        </p:txBody>
      </p:sp>
      <p:sp>
        <p:nvSpPr>
          <p:cNvPr id="1030" name="Rectangle 6"/>
          <p:cNvSpPr>
            <a:spLocks noGrp="1" noChangeArrowheads="1"/>
          </p:cNvSpPr>
          <p:nvPr>
            <p:ph type="sldNum" sz="quarter" idx="4"/>
          </p:nvPr>
        </p:nvSpPr>
        <p:spPr bwMode="auto">
          <a:xfrm>
            <a:off x="6553200" y="4686300"/>
            <a:ext cx="1905000" cy="3429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fld id="{211F357E-7006-CA46-9AE2-98DA86B023F0}"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000" b="1">
          <a:solidFill>
            <a:schemeClr val="tx2"/>
          </a:solidFill>
          <a:latin typeface="+mj-lt"/>
          <a:ea typeface="+mj-ea"/>
          <a:cs typeface="+mj-cs"/>
        </a:defRPr>
      </a:lvl1pPr>
      <a:lvl2pPr algn="ctr" rtl="0" eaLnBrk="0" fontAlgn="base" hangingPunct="0">
        <a:spcBef>
          <a:spcPct val="0"/>
        </a:spcBef>
        <a:spcAft>
          <a:spcPct val="0"/>
        </a:spcAft>
        <a:defRPr sz="4000" b="1">
          <a:solidFill>
            <a:schemeClr val="tx2"/>
          </a:solidFill>
          <a:latin typeface="Helvetica" charset="0"/>
          <a:ea typeface="ＭＳ Ｐゴシック" charset="-128"/>
          <a:cs typeface="ＭＳ Ｐゴシック" charset="-128"/>
        </a:defRPr>
      </a:lvl2pPr>
      <a:lvl3pPr algn="ctr" rtl="0" eaLnBrk="0" fontAlgn="base" hangingPunct="0">
        <a:spcBef>
          <a:spcPct val="0"/>
        </a:spcBef>
        <a:spcAft>
          <a:spcPct val="0"/>
        </a:spcAft>
        <a:defRPr sz="4000" b="1">
          <a:solidFill>
            <a:schemeClr val="tx2"/>
          </a:solidFill>
          <a:latin typeface="Helvetica" charset="0"/>
          <a:ea typeface="ＭＳ Ｐゴシック" charset="-128"/>
          <a:cs typeface="ＭＳ Ｐゴシック" charset="-128"/>
        </a:defRPr>
      </a:lvl3pPr>
      <a:lvl4pPr algn="ctr" rtl="0" eaLnBrk="0" fontAlgn="base" hangingPunct="0">
        <a:spcBef>
          <a:spcPct val="0"/>
        </a:spcBef>
        <a:spcAft>
          <a:spcPct val="0"/>
        </a:spcAft>
        <a:defRPr sz="4000" b="1">
          <a:solidFill>
            <a:schemeClr val="tx2"/>
          </a:solidFill>
          <a:latin typeface="Helvetica" charset="0"/>
          <a:ea typeface="ＭＳ Ｐゴシック" charset="-128"/>
          <a:cs typeface="ＭＳ Ｐゴシック" charset="-128"/>
        </a:defRPr>
      </a:lvl4pPr>
      <a:lvl5pPr algn="ctr" rtl="0" eaLnBrk="0" fontAlgn="base" hangingPunct="0">
        <a:spcBef>
          <a:spcPct val="0"/>
        </a:spcBef>
        <a:spcAft>
          <a:spcPct val="0"/>
        </a:spcAft>
        <a:defRPr sz="4000" b="1">
          <a:solidFill>
            <a:schemeClr val="tx2"/>
          </a:solidFill>
          <a:latin typeface="Helvetica" charset="0"/>
          <a:ea typeface="ＭＳ Ｐゴシック" charset="-128"/>
          <a:cs typeface="ＭＳ Ｐゴシック" charset="-128"/>
        </a:defRPr>
      </a:lvl5pPr>
      <a:lvl6pPr marL="457189" algn="ctr" rtl="0" fontAlgn="base">
        <a:spcBef>
          <a:spcPct val="0"/>
        </a:spcBef>
        <a:spcAft>
          <a:spcPct val="0"/>
        </a:spcAft>
        <a:defRPr sz="4000" b="1">
          <a:solidFill>
            <a:schemeClr val="tx2"/>
          </a:solidFill>
          <a:latin typeface="Helvetica" charset="0"/>
          <a:ea typeface="ＭＳ Ｐゴシック" charset="-128"/>
          <a:cs typeface="ＭＳ Ｐゴシック" charset="-128"/>
        </a:defRPr>
      </a:lvl6pPr>
      <a:lvl7pPr marL="914377" algn="ctr" rtl="0" fontAlgn="base">
        <a:spcBef>
          <a:spcPct val="0"/>
        </a:spcBef>
        <a:spcAft>
          <a:spcPct val="0"/>
        </a:spcAft>
        <a:defRPr sz="4000" b="1">
          <a:solidFill>
            <a:schemeClr val="tx2"/>
          </a:solidFill>
          <a:latin typeface="Helvetica" charset="0"/>
          <a:ea typeface="ＭＳ Ｐゴシック" charset="-128"/>
          <a:cs typeface="ＭＳ Ｐゴシック" charset="-128"/>
        </a:defRPr>
      </a:lvl7pPr>
      <a:lvl8pPr marL="1371566" algn="ctr" rtl="0" fontAlgn="base">
        <a:spcBef>
          <a:spcPct val="0"/>
        </a:spcBef>
        <a:spcAft>
          <a:spcPct val="0"/>
        </a:spcAft>
        <a:defRPr sz="4000" b="1">
          <a:solidFill>
            <a:schemeClr val="tx2"/>
          </a:solidFill>
          <a:latin typeface="Helvetica" charset="0"/>
          <a:ea typeface="ＭＳ Ｐゴシック" charset="-128"/>
          <a:cs typeface="ＭＳ Ｐゴシック" charset="-128"/>
        </a:defRPr>
      </a:lvl8pPr>
      <a:lvl9pPr marL="1828754" algn="ctr" rtl="0" fontAlgn="base">
        <a:spcBef>
          <a:spcPct val="0"/>
        </a:spcBef>
        <a:spcAft>
          <a:spcPct val="0"/>
        </a:spcAft>
        <a:defRPr sz="4000" b="1">
          <a:solidFill>
            <a:schemeClr val="tx2"/>
          </a:solidFill>
          <a:latin typeface="Helvetica" charset="0"/>
          <a:ea typeface="ＭＳ Ｐゴシック" charset="-128"/>
          <a:cs typeface="ＭＳ Ｐゴシック" charset="-128"/>
        </a:defRPr>
      </a:lvl9pPr>
    </p:titleStyle>
    <p:bodyStyle>
      <a:lvl1pPr marL="342891" indent="-342891" algn="l" rtl="0" eaLnBrk="0" fontAlgn="base" hangingPunct="0">
        <a:spcBef>
          <a:spcPct val="20000"/>
        </a:spcBef>
        <a:spcAft>
          <a:spcPct val="0"/>
        </a:spcAft>
        <a:buSzPct val="125000"/>
        <a:buChar char="•"/>
        <a:defRPr sz="3200" b="1">
          <a:solidFill>
            <a:schemeClr val="tx1"/>
          </a:solidFill>
          <a:latin typeface="+mn-lt"/>
          <a:ea typeface="+mn-ea"/>
          <a:cs typeface="+mn-cs"/>
        </a:defRPr>
      </a:lvl1pPr>
      <a:lvl2pPr marL="742932" indent="-285744" algn="l" rtl="0" eaLnBrk="0" fontAlgn="base" hangingPunct="0">
        <a:spcBef>
          <a:spcPct val="20000"/>
        </a:spcBef>
        <a:spcAft>
          <a:spcPct val="0"/>
        </a:spcAft>
        <a:buChar char="»"/>
        <a:defRPr sz="2800" b="1">
          <a:solidFill>
            <a:schemeClr val="tx1"/>
          </a:solidFill>
          <a:latin typeface="+mn-lt"/>
          <a:ea typeface="+mn-ea"/>
        </a:defRPr>
      </a:lvl2pPr>
      <a:lvl3pPr marL="1142971" indent="-228594" algn="l" rtl="0" eaLnBrk="0" fontAlgn="base" hangingPunct="0">
        <a:spcBef>
          <a:spcPct val="20000"/>
        </a:spcBef>
        <a:spcAft>
          <a:spcPct val="0"/>
        </a:spcAft>
        <a:buChar char="–"/>
        <a:defRPr sz="2400" b="1">
          <a:solidFill>
            <a:schemeClr val="tx1"/>
          </a:solidFill>
          <a:latin typeface="+mn-lt"/>
          <a:ea typeface="+mn-ea"/>
        </a:defRPr>
      </a:lvl3pPr>
      <a:lvl4pPr marL="1600160" indent="-228594" algn="l" rtl="0" eaLnBrk="0" fontAlgn="base" hangingPunct="0">
        <a:spcBef>
          <a:spcPct val="20000"/>
        </a:spcBef>
        <a:spcAft>
          <a:spcPct val="0"/>
        </a:spcAft>
        <a:buChar char="•"/>
        <a:defRPr sz="2000" b="1">
          <a:solidFill>
            <a:schemeClr val="tx1"/>
          </a:solidFill>
          <a:latin typeface="+mn-lt"/>
          <a:ea typeface="+mn-ea"/>
        </a:defRPr>
      </a:lvl4pPr>
      <a:lvl5pPr marL="2057349" indent="-228594" algn="l" rtl="0" eaLnBrk="0" fontAlgn="base" hangingPunct="0">
        <a:spcBef>
          <a:spcPct val="20000"/>
        </a:spcBef>
        <a:spcAft>
          <a:spcPct val="0"/>
        </a:spcAft>
        <a:buChar char="»"/>
        <a:defRPr sz="2000" b="1">
          <a:solidFill>
            <a:schemeClr val="tx1"/>
          </a:solidFill>
          <a:latin typeface="+mn-lt"/>
          <a:ea typeface="+mn-ea"/>
        </a:defRPr>
      </a:lvl5pPr>
      <a:lvl6pPr marL="2514537" indent="-228594" algn="l" rtl="0" fontAlgn="base">
        <a:spcBef>
          <a:spcPct val="20000"/>
        </a:spcBef>
        <a:spcAft>
          <a:spcPct val="0"/>
        </a:spcAft>
        <a:buChar char="»"/>
        <a:defRPr sz="2000" b="1">
          <a:solidFill>
            <a:schemeClr val="tx1"/>
          </a:solidFill>
          <a:latin typeface="+mn-lt"/>
          <a:ea typeface="+mn-ea"/>
        </a:defRPr>
      </a:lvl6pPr>
      <a:lvl7pPr marL="2971726" indent="-228594" algn="l" rtl="0" fontAlgn="base">
        <a:spcBef>
          <a:spcPct val="20000"/>
        </a:spcBef>
        <a:spcAft>
          <a:spcPct val="0"/>
        </a:spcAft>
        <a:buChar char="»"/>
        <a:defRPr sz="2000" b="1">
          <a:solidFill>
            <a:schemeClr val="tx1"/>
          </a:solidFill>
          <a:latin typeface="+mn-lt"/>
          <a:ea typeface="+mn-ea"/>
        </a:defRPr>
      </a:lvl7pPr>
      <a:lvl8pPr marL="3428914" indent="-228594" algn="l" rtl="0" fontAlgn="base">
        <a:spcBef>
          <a:spcPct val="20000"/>
        </a:spcBef>
        <a:spcAft>
          <a:spcPct val="0"/>
        </a:spcAft>
        <a:buChar char="»"/>
        <a:defRPr sz="2000" b="1">
          <a:solidFill>
            <a:schemeClr val="tx1"/>
          </a:solidFill>
          <a:latin typeface="+mn-lt"/>
          <a:ea typeface="+mn-ea"/>
        </a:defRPr>
      </a:lvl8pPr>
      <a:lvl9pPr marL="3886103" indent="-228594" algn="l" rtl="0" fontAlgn="base">
        <a:spcBef>
          <a:spcPct val="20000"/>
        </a:spcBef>
        <a:spcAft>
          <a:spcPct val="0"/>
        </a:spcAft>
        <a:buChar char="»"/>
        <a:defRPr sz="2000" b="1">
          <a:solidFill>
            <a:schemeClr val="tx1"/>
          </a:solidFill>
          <a:latin typeface="+mn-lt"/>
          <a:ea typeface="+mn-ea"/>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ags" Target="../tags/tag3.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7.jpeg"/><Relationship Id="rId2" Type="http://schemas.openxmlformats.org/officeDocument/2006/relationships/slideLayout" Target="../slideLayouts/slideLayout7.xml"/><Relationship Id="rId1" Type="http://schemas.openxmlformats.org/officeDocument/2006/relationships/tags" Target="../tags/tag4.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5.xml"/><Relationship Id="rId5" Type="http://schemas.openxmlformats.org/officeDocument/2006/relationships/image" Target="../media/image9.tiff"/><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9.tiff"/><Relationship Id="rId7"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tif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6.xml"/><Relationship Id="rId5" Type="http://schemas.openxmlformats.org/officeDocument/2006/relationships/image" Target="../media/image15.png"/><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7.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8.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5.sv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ctrTitle"/>
          </p:nvPr>
        </p:nvSpPr>
        <p:spPr>
          <a:xfrm>
            <a:off x="193864" y="133350"/>
            <a:ext cx="8610600" cy="1143000"/>
          </a:xfrm>
        </p:spPr>
        <p:txBody>
          <a:bodyPr vert="horz" wrap="square" lIns="90487" tIns="44451" rIns="90487" bIns="44451" numCol="1" anchor="ctr" anchorCtr="0" compatLnSpc="1">
            <a:prstTxWarp prst="textNoShape">
              <a:avLst/>
            </a:prstTxWarp>
          </a:bodyPr>
          <a:lstStyle/>
          <a:p>
            <a:pPr eaLnBrk="1" hangingPunct="1"/>
            <a:r>
              <a:rPr lang="en-US" altLang="en-US" dirty="0">
                <a:solidFill>
                  <a:srgbClr val="0000FF"/>
                </a:solidFill>
              </a:rPr>
              <a:t>Animal Science/Dairy Science 434</a:t>
            </a:r>
          </a:p>
        </p:txBody>
      </p:sp>
      <p:sp>
        <p:nvSpPr>
          <p:cNvPr id="16387" name="Rectangle 3"/>
          <p:cNvSpPr>
            <a:spLocks noGrp="1" noChangeArrowheads="1"/>
          </p:cNvSpPr>
          <p:nvPr>
            <p:ph type="subTitle" idx="1"/>
          </p:nvPr>
        </p:nvSpPr>
        <p:spPr>
          <a:xfrm>
            <a:off x="171452" y="1624015"/>
            <a:ext cx="8747125" cy="1838325"/>
          </a:xfrm>
        </p:spPr>
        <p:txBody>
          <a:bodyPr vert="horz" wrap="square" lIns="90487" tIns="44451" rIns="90487" bIns="44451" numCol="1" anchor="t" anchorCtr="0" compatLnSpc="1">
            <a:prstTxWarp prst="textNoShape">
              <a:avLst/>
            </a:prstTxWarp>
          </a:bodyPr>
          <a:lstStyle/>
          <a:p>
            <a:pPr marL="342891" indent="-342891" eaLnBrk="1" hangingPunct="1"/>
            <a:r>
              <a:rPr lang="en-US" altLang="en-US" sz="4400" dirty="0"/>
              <a:t>Reproductive Physiology</a:t>
            </a:r>
          </a:p>
          <a:p>
            <a:pPr marL="342891" indent="-342891" eaLnBrk="1" hangingPunct="1"/>
            <a:endParaRPr lang="en-US" altLang="en-US" sz="2800" dirty="0"/>
          </a:p>
          <a:p>
            <a:pPr marL="342891" indent="-342891" eaLnBrk="1" hangingPunct="1"/>
            <a:r>
              <a:rPr lang="en-US" altLang="en-US" dirty="0"/>
              <a:t>Introduction - Fall 2021</a:t>
            </a:r>
            <a:endParaRPr lang="en-US" altLang="en-US" b="0" dirty="0"/>
          </a:p>
        </p:txBody>
      </p:sp>
    </p:spTree>
  </p:cSld>
  <p:clrMapOvr>
    <a:masterClrMapping/>
  </p:clrMapOvr>
  <p:transition advTm="13204"/>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685800" y="209550"/>
            <a:ext cx="7772400" cy="609600"/>
          </a:xfrm>
        </p:spPr>
        <p:txBody>
          <a:bodyPr/>
          <a:lstStyle/>
          <a:p>
            <a:r>
              <a:rPr lang="en-US" altLang="en-US" dirty="0"/>
              <a:t>Dr. John J Parrish</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878"/>
    </mc:Choice>
    <mc:Fallback xmlns="">
      <p:transition spd="slow" advTm="878"/>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685800" y="209550"/>
            <a:ext cx="7772400" cy="609600"/>
          </a:xfrm>
        </p:spPr>
        <p:txBody>
          <a:bodyPr/>
          <a:lstStyle/>
          <a:p>
            <a:r>
              <a:rPr lang="en-US" altLang="en-US" dirty="0"/>
              <a:t>Dr. John J Parrish</a:t>
            </a:r>
          </a:p>
        </p:txBody>
      </p:sp>
      <p:pic>
        <p:nvPicPr>
          <p:cNvPr id="4" name="Picture 3" descr="A picture containing toy, doll&#10;&#10;Description automatically generated">
            <a:extLst>
              <a:ext uri="{FF2B5EF4-FFF2-40B4-BE49-F238E27FC236}">
                <a16:creationId xmlns:a16="http://schemas.microsoft.com/office/drawing/2014/main" id="{BABDB17A-C6C0-454C-8F41-CBC79A4FA35F}"/>
              </a:ext>
            </a:extLst>
          </p:cNvPr>
          <p:cNvPicPr>
            <a:picLocks noChangeAspect="1"/>
          </p:cNvPicPr>
          <p:nvPr/>
        </p:nvPicPr>
        <p:blipFill>
          <a:blip r:embed="rId4"/>
          <a:stretch>
            <a:fillRect/>
          </a:stretch>
        </p:blipFill>
        <p:spPr>
          <a:xfrm>
            <a:off x="2819400" y="971550"/>
            <a:ext cx="3505200" cy="3505200"/>
          </a:xfrm>
          <a:prstGeom prst="rect">
            <a:avLst/>
          </a:prstGeom>
        </p:spPr>
      </p:pic>
    </p:spTree>
    <p:custDataLst>
      <p:tags r:id="rId1"/>
    </p:custDataLst>
    <p:extLst>
      <p:ext uri="{BB962C8B-B14F-4D97-AF65-F5344CB8AC3E}">
        <p14:creationId xmlns:p14="http://schemas.microsoft.com/office/powerpoint/2010/main" val="1385184051"/>
      </p:ext>
    </p:extLst>
  </p:cSld>
  <p:clrMapOvr>
    <a:masterClrMapping/>
  </p:clrMapOvr>
  <mc:AlternateContent xmlns:mc="http://schemas.openxmlformats.org/markup-compatibility/2006" xmlns:p14="http://schemas.microsoft.com/office/powerpoint/2010/main">
    <mc:Choice Requires="p14">
      <p:transition spd="slow" p14:dur="2000" advTm="878"/>
    </mc:Choice>
    <mc:Fallback xmlns="">
      <p:transition spd="slow" advTm="878"/>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3" descr="california_simple.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95401" y="1"/>
            <a:ext cx="6832194"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close up of a logo&#10;&#10;Description automatically generated">
            <a:extLst>
              <a:ext uri="{FF2B5EF4-FFF2-40B4-BE49-F238E27FC236}">
                <a16:creationId xmlns:a16="http://schemas.microsoft.com/office/drawing/2014/main" id="{49FFFF1A-6EFE-7E4F-8934-6DB666C2CED0}"/>
              </a:ext>
            </a:extLst>
          </p:cNvPr>
          <p:cNvPicPr>
            <a:picLocks noChangeAspect="1"/>
          </p:cNvPicPr>
          <p:nvPr/>
        </p:nvPicPr>
        <p:blipFill>
          <a:blip r:embed="rId5"/>
          <a:stretch>
            <a:fillRect/>
          </a:stretch>
        </p:blipFill>
        <p:spPr>
          <a:xfrm rot="16200000">
            <a:off x="3962400" y="2114550"/>
            <a:ext cx="1752600" cy="175260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13494"/>
    </mc:Choice>
    <mc:Fallback xmlns="">
      <p:transition spd="slow" advTm="1349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AF11056-9CD5-D64E-9B63-294F108B6495}"/>
              </a:ext>
            </a:extLst>
          </p:cNvPr>
          <p:cNvPicPr>
            <a:picLocks noChangeAspect="1"/>
          </p:cNvPicPr>
          <p:nvPr/>
        </p:nvPicPr>
        <p:blipFill>
          <a:blip r:embed="rId4"/>
          <a:stretch>
            <a:fillRect/>
          </a:stretch>
        </p:blipFill>
        <p:spPr>
          <a:xfrm>
            <a:off x="5105400" y="26670"/>
            <a:ext cx="3802236" cy="2539553"/>
          </a:xfrm>
          <a:prstGeom prst="rect">
            <a:avLst/>
          </a:prstGeom>
        </p:spPr>
      </p:pic>
      <p:pic>
        <p:nvPicPr>
          <p:cNvPr id="5" name="Picture 4">
            <a:extLst>
              <a:ext uri="{FF2B5EF4-FFF2-40B4-BE49-F238E27FC236}">
                <a16:creationId xmlns:a16="http://schemas.microsoft.com/office/drawing/2014/main" id="{7EA9B2AD-FDA7-6847-8B0C-DD1F34BA2ADE}"/>
              </a:ext>
            </a:extLst>
          </p:cNvPr>
          <p:cNvPicPr>
            <a:picLocks noChangeAspect="1"/>
          </p:cNvPicPr>
          <p:nvPr/>
        </p:nvPicPr>
        <p:blipFill>
          <a:blip r:embed="rId5"/>
          <a:stretch>
            <a:fillRect/>
          </a:stretch>
        </p:blipFill>
        <p:spPr>
          <a:xfrm>
            <a:off x="685800" y="33959"/>
            <a:ext cx="3810000" cy="2541240"/>
          </a:xfrm>
          <a:prstGeom prst="rect">
            <a:avLst/>
          </a:prstGeom>
        </p:spPr>
      </p:pic>
      <p:pic>
        <p:nvPicPr>
          <p:cNvPr id="2" name="Picture 1">
            <a:extLst>
              <a:ext uri="{FF2B5EF4-FFF2-40B4-BE49-F238E27FC236}">
                <a16:creationId xmlns:a16="http://schemas.microsoft.com/office/drawing/2014/main" id="{00C3BD46-B4A3-9D4C-83EF-C94EC5B19F50}"/>
              </a:ext>
            </a:extLst>
          </p:cNvPr>
          <p:cNvPicPr>
            <a:picLocks noChangeAspect="1"/>
          </p:cNvPicPr>
          <p:nvPr/>
        </p:nvPicPr>
        <p:blipFill>
          <a:blip r:embed="rId6"/>
          <a:stretch>
            <a:fillRect/>
          </a:stretch>
        </p:blipFill>
        <p:spPr>
          <a:xfrm>
            <a:off x="327804" y="1969428"/>
            <a:ext cx="2372854" cy="3083506"/>
          </a:xfrm>
          <a:prstGeom prst="rect">
            <a:avLst/>
          </a:prstGeom>
        </p:spPr>
      </p:pic>
      <p:pic>
        <p:nvPicPr>
          <p:cNvPr id="4" name="Picture 3">
            <a:extLst>
              <a:ext uri="{FF2B5EF4-FFF2-40B4-BE49-F238E27FC236}">
                <a16:creationId xmlns:a16="http://schemas.microsoft.com/office/drawing/2014/main" id="{554A3895-56BD-9249-87EF-BC54C35B4334}"/>
              </a:ext>
            </a:extLst>
          </p:cNvPr>
          <p:cNvPicPr>
            <a:picLocks noChangeAspect="1"/>
          </p:cNvPicPr>
          <p:nvPr/>
        </p:nvPicPr>
        <p:blipFill>
          <a:blip r:embed="rId7"/>
          <a:stretch>
            <a:fillRect/>
          </a:stretch>
        </p:blipFill>
        <p:spPr>
          <a:xfrm>
            <a:off x="3810000" y="2404406"/>
            <a:ext cx="4331255" cy="2705135"/>
          </a:xfrm>
          <a:prstGeom prst="rect">
            <a:avLst/>
          </a:prstGeom>
        </p:spPr>
      </p:pic>
    </p:spTree>
    <p:custDataLst>
      <p:tags r:id="rId1"/>
    </p:custDataLst>
    <p:extLst>
      <p:ext uri="{BB962C8B-B14F-4D97-AF65-F5344CB8AC3E}">
        <p14:creationId xmlns:p14="http://schemas.microsoft.com/office/powerpoint/2010/main" val="106849083"/>
      </p:ext>
    </p:extLst>
  </p:cSld>
  <p:clrMapOvr>
    <a:masterClrMapping/>
  </p:clrMapOvr>
  <mc:AlternateContent xmlns:mc="http://schemas.openxmlformats.org/markup-compatibility/2006" xmlns:p14="http://schemas.microsoft.com/office/powerpoint/2010/main">
    <mc:Choice Requires="p14">
      <p:transition spd="slow" p14:dur="2000" advTm="60338"/>
    </mc:Choice>
    <mc:Fallback xmlns="">
      <p:transition spd="slow" advTm="6033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dissolve">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28493" t="12887" r="28501" b="11629"/>
          <a:stretch/>
        </p:blipFill>
        <p:spPr>
          <a:xfrm>
            <a:off x="228600" y="666750"/>
            <a:ext cx="3931920" cy="3749040"/>
          </a:xfrm>
          <a:prstGeom prst="rect">
            <a:avLst/>
          </a:prstGeom>
        </p:spPr>
      </p:pic>
      <p:sp>
        <p:nvSpPr>
          <p:cNvPr id="3" name="TextBox 2"/>
          <p:cNvSpPr txBox="1"/>
          <p:nvPr/>
        </p:nvSpPr>
        <p:spPr>
          <a:xfrm>
            <a:off x="4312920" y="133350"/>
            <a:ext cx="4754880" cy="1077218"/>
          </a:xfrm>
          <a:prstGeom prst="rect">
            <a:avLst/>
          </a:prstGeom>
          <a:noFill/>
        </p:spPr>
        <p:txBody>
          <a:bodyPr wrap="square" rtlCol="0">
            <a:spAutoFit/>
          </a:bodyPr>
          <a:lstStyle/>
          <a:p>
            <a:r>
              <a:rPr lang="en-US" sz="3600" b="1" dirty="0">
                <a:latin typeface="Comic Sans MS" charset="0"/>
                <a:ea typeface="Comic Sans MS" charset="0"/>
                <a:cs typeface="Comic Sans MS" charset="0"/>
              </a:rPr>
              <a:t>Bachelor of Science</a:t>
            </a:r>
          </a:p>
          <a:p>
            <a:pPr marL="800100" lvl="1" indent="-342900">
              <a:buFont typeface="Arial" charset="0"/>
              <a:buChar char="•"/>
            </a:pPr>
            <a:r>
              <a:rPr lang="en-US" sz="2800" b="1" dirty="0">
                <a:latin typeface="Comic Sans MS" charset="0"/>
                <a:ea typeface="Comic Sans MS" charset="0"/>
                <a:cs typeface="Comic Sans MS" charset="0"/>
              </a:rPr>
              <a:t>Animal Science, 1977</a:t>
            </a:r>
          </a:p>
        </p:txBody>
      </p:sp>
      <p:pic>
        <p:nvPicPr>
          <p:cNvPr id="6" name="Picture 5">
            <a:extLst>
              <a:ext uri="{FF2B5EF4-FFF2-40B4-BE49-F238E27FC236}">
                <a16:creationId xmlns:a16="http://schemas.microsoft.com/office/drawing/2014/main" id="{53DECE8C-A4A0-5846-A455-4DE1F4779CE8}"/>
              </a:ext>
            </a:extLst>
          </p:cNvPr>
          <p:cNvPicPr>
            <a:picLocks noChangeAspect="1"/>
          </p:cNvPicPr>
          <p:nvPr/>
        </p:nvPicPr>
        <p:blipFill>
          <a:blip r:embed="rId5"/>
          <a:stretch>
            <a:fillRect/>
          </a:stretch>
        </p:blipFill>
        <p:spPr>
          <a:xfrm>
            <a:off x="-2743200" y="-7791450"/>
            <a:ext cx="4235491" cy="1728772"/>
          </a:xfrm>
          <a:prstGeom prst="rect">
            <a:avLst/>
          </a:prstGeom>
        </p:spPr>
      </p:pic>
    </p:spTree>
    <p:custDataLst>
      <p:tags r:id="rId1"/>
    </p:custDataLst>
    <p:extLst>
      <p:ext uri="{BB962C8B-B14F-4D97-AF65-F5344CB8AC3E}">
        <p14:creationId xmlns:p14="http://schemas.microsoft.com/office/powerpoint/2010/main" val="670639671"/>
      </p:ext>
    </p:extLst>
  </p:cSld>
  <p:clrMapOvr>
    <a:masterClrMapping/>
  </p:clrMapOvr>
  <mc:AlternateContent xmlns:mc="http://schemas.openxmlformats.org/markup-compatibility/2006" xmlns:p14="http://schemas.microsoft.com/office/powerpoint/2010/main">
    <mc:Choice Requires="p14">
      <p:transition spd="slow" p14:dur="2000" advTm="17584"/>
    </mc:Choice>
    <mc:Fallback xmlns="">
      <p:transition spd="slow" advTm="1758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D14BADE-190E-274A-B892-E12EF8F9DFF5}"/>
              </a:ext>
            </a:extLst>
          </p:cNvPr>
          <p:cNvPicPr>
            <a:picLocks noChangeAspect="1"/>
          </p:cNvPicPr>
          <p:nvPr/>
        </p:nvPicPr>
        <p:blipFill>
          <a:blip r:embed="rId3"/>
          <a:stretch>
            <a:fillRect/>
          </a:stretch>
        </p:blipFill>
        <p:spPr>
          <a:xfrm>
            <a:off x="457200" y="209550"/>
            <a:ext cx="4198621" cy="1713723"/>
          </a:xfrm>
          <a:prstGeom prst="rect">
            <a:avLst/>
          </a:prstGeom>
        </p:spPr>
      </p:pic>
      <p:pic>
        <p:nvPicPr>
          <p:cNvPr id="3" name="Picture 2">
            <a:extLst>
              <a:ext uri="{FF2B5EF4-FFF2-40B4-BE49-F238E27FC236}">
                <a16:creationId xmlns:a16="http://schemas.microsoft.com/office/drawing/2014/main" id="{F84F5184-FB85-BD4B-9391-58AFD07D5078}"/>
              </a:ext>
            </a:extLst>
          </p:cNvPr>
          <p:cNvPicPr>
            <a:picLocks noChangeAspect="1"/>
          </p:cNvPicPr>
          <p:nvPr/>
        </p:nvPicPr>
        <p:blipFill>
          <a:blip r:embed="rId4"/>
          <a:stretch>
            <a:fillRect/>
          </a:stretch>
        </p:blipFill>
        <p:spPr>
          <a:xfrm>
            <a:off x="228600" y="2343151"/>
            <a:ext cx="4293869" cy="1752600"/>
          </a:xfrm>
          <a:prstGeom prst="rect">
            <a:avLst/>
          </a:prstGeom>
        </p:spPr>
      </p:pic>
      <p:pic>
        <p:nvPicPr>
          <p:cNvPr id="5" name="Picture 4">
            <a:extLst>
              <a:ext uri="{FF2B5EF4-FFF2-40B4-BE49-F238E27FC236}">
                <a16:creationId xmlns:a16="http://schemas.microsoft.com/office/drawing/2014/main" id="{2438D115-E0ED-2944-AFF4-96066A3B9CBF}"/>
              </a:ext>
            </a:extLst>
          </p:cNvPr>
          <p:cNvPicPr>
            <a:picLocks noChangeAspect="1"/>
          </p:cNvPicPr>
          <p:nvPr/>
        </p:nvPicPr>
        <p:blipFill>
          <a:blip r:embed="rId5"/>
          <a:stretch>
            <a:fillRect/>
          </a:stretch>
        </p:blipFill>
        <p:spPr>
          <a:xfrm>
            <a:off x="4849791" y="209550"/>
            <a:ext cx="4294209" cy="1752600"/>
          </a:xfrm>
          <a:prstGeom prst="rect">
            <a:avLst/>
          </a:prstGeom>
        </p:spPr>
      </p:pic>
      <p:pic>
        <p:nvPicPr>
          <p:cNvPr id="6" name="Picture 5">
            <a:extLst>
              <a:ext uri="{FF2B5EF4-FFF2-40B4-BE49-F238E27FC236}">
                <a16:creationId xmlns:a16="http://schemas.microsoft.com/office/drawing/2014/main" id="{39334703-E5F4-6C4A-9D38-213481921F24}"/>
              </a:ext>
            </a:extLst>
          </p:cNvPr>
          <p:cNvPicPr>
            <a:picLocks noChangeAspect="1"/>
          </p:cNvPicPr>
          <p:nvPr/>
        </p:nvPicPr>
        <p:blipFill>
          <a:blip r:embed="rId6"/>
          <a:stretch>
            <a:fillRect/>
          </a:stretch>
        </p:blipFill>
        <p:spPr>
          <a:xfrm>
            <a:off x="5105400" y="2190750"/>
            <a:ext cx="3670300" cy="2222500"/>
          </a:xfrm>
          <a:prstGeom prst="rect">
            <a:avLst/>
          </a:prstGeom>
        </p:spPr>
      </p:pic>
      <p:pic>
        <p:nvPicPr>
          <p:cNvPr id="1026" name="Picture 2" descr="Bitmoji Image">
            <a:extLst>
              <a:ext uri="{FF2B5EF4-FFF2-40B4-BE49-F238E27FC236}">
                <a16:creationId xmlns:a16="http://schemas.microsoft.com/office/drawing/2014/main" id="{40BFF454-173D-D147-AC25-88A4417BEAB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0" y="3353071"/>
            <a:ext cx="1922781" cy="19227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5382615"/>
      </p:ext>
    </p:extLst>
  </p:cSld>
  <p:clrMapOvr>
    <a:masterClrMapping/>
  </p:clrMapOvr>
  <mc:AlternateContent xmlns:mc="http://schemas.openxmlformats.org/markup-compatibility/2006" xmlns:p14="http://schemas.microsoft.com/office/powerpoint/2010/main">
    <mc:Choice Requires="p14">
      <p:transition spd="slow" p14:dur="2000" advTm="34756"/>
    </mc:Choice>
    <mc:Fallback xmlns="">
      <p:transition spd="slow" advTm="34756"/>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1" descr="ny_map.jpg">
            <a:extLst>
              <a:ext uri="{FF2B5EF4-FFF2-40B4-BE49-F238E27FC236}">
                <a16:creationId xmlns:a16="http://schemas.microsoft.com/office/drawing/2014/main" id="{D7379BE6-8FF5-5C4E-88C2-F3856E856F0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65632" y="138559"/>
            <a:ext cx="7244080" cy="4958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1" name="Picture 1" descr="ny_map.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90600" y="138559"/>
            <a:ext cx="7244080" cy="4958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TextBox 5"/>
          <p:cNvSpPr txBox="1">
            <a:spLocks noChangeArrowheads="1"/>
          </p:cNvSpPr>
          <p:nvPr/>
        </p:nvSpPr>
        <p:spPr bwMode="auto">
          <a:xfrm>
            <a:off x="838200" y="3867150"/>
            <a:ext cx="40386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3200" b="1"/>
              <a:t>State of New York</a:t>
            </a:r>
          </a:p>
        </p:txBody>
      </p:sp>
      <p:cxnSp>
        <p:nvCxnSpPr>
          <p:cNvPr id="20482" name="Straight Arrow Connector 3"/>
          <p:cNvCxnSpPr>
            <a:cxnSpLocks noChangeShapeType="1"/>
          </p:cNvCxnSpPr>
          <p:nvPr/>
        </p:nvCxnSpPr>
        <p:spPr bwMode="auto">
          <a:xfrm>
            <a:off x="2514600" y="1088455"/>
            <a:ext cx="1431925" cy="1838419"/>
          </a:xfrm>
          <a:prstGeom prst="straightConnector1">
            <a:avLst/>
          </a:prstGeom>
          <a:noFill/>
          <a:ln w="76200">
            <a:solidFill>
              <a:schemeClr val="tx1"/>
            </a:solidFill>
            <a:round/>
            <a:headEnd/>
            <a:tailEnd type="arrow" w="med" len="med"/>
          </a:ln>
          <a:extLst>
            <a:ext uri="{909E8E84-426E-40DD-AFC4-6F175D3DCCD1}">
              <a14:hiddenFill xmlns:a14="http://schemas.microsoft.com/office/drawing/2010/main">
                <a:noFill/>
              </a14:hiddenFill>
            </a:ext>
          </a:extLst>
        </p:spPr>
      </p:cxnSp>
      <p:sp>
        <p:nvSpPr>
          <p:cNvPr id="20483" name="TextBox 4"/>
          <p:cNvSpPr txBox="1">
            <a:spLocks noChangeArrowheads="1"/>
          </p:cNvSpPr>
          <p:nvPr/>
        </p:nvSpPr>
        <p:spPr bwMode="auto">
          <a:xfrm>
            <a:off x="304800" y="415449"/>
            <a:ext cx="39624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a:r>
              <a:rPr lang="en-US" altLang="en-US" sz="3200" b="1" dirty="0"/>
              <a:t>Cornell University</a:t>
            </a:r>
          </a:p>
        </p:txBody>
      </p:sp>
      <p:pic>
        <p:nvPicPr>
          <p:cNvPr id="10" name="Picture 2" descr="Bitmoji Image">
            <a:extLst>
              <a:ext uri="{FF2B5EF4-FFF2-40B4-BE49-F238E27FC236}">
                <a16:creationId xmlns:a16="http://schemas.microsoft.com/office/drawing/2014/main" id="{10EAAF7C-0A50-D446-8865-8D583181600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7761" y="725362"/>
            <a:ext cx="2003901" cy="2003901"/>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33208"/>
    </mc:Choice>
    <mc:Fallback xmlns="">
      <p:transition spd="slow" advTm="3320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20482"/>
                                        </p:tgtEl>
                                        <p:attrNameLst>
                                          <p:attrName>style.visibility</p:attrName>
                                        </p:attrNameLst>
                                      </p:cBhvr>
                                      <p:to>
                                        <p:strVal val="visible"/>
                                      </p:to>
                                    </p:set>
                                    <p:animEffect transition="in" filter="wipe(up)">
                                      <p:cBhvr>
                                        <p:cTn id="11" dur="500"/>
                                        <p:tgtEl>
                                          <p:spTgt spid="20482"/>
                                        </p:tgtEl>
                                      </p:cBhvr>
                                    </p:animEffect>
                                  </p:childTnLst>
                                </p:cTn>
                              </p:par>
                            </p:childTnLst>
                          </p:cTn>
                        </p:par>
                      </p:childTnLst>
                    </p:cTn>
                  </p:par>
                  <p:par>
                    <p:cTn id="12" fill="hold">
                      <p:stCondLst>
                        <p:cond delay="indefinite"/>
                      </p:stCondLst>
                      <p:childTnLst>
                        <p:par>
                          <p:cTn id="13" fill="hold">
                            <p:stCondLst>
                              <p:cond delay="0"/>
                            </p:stCondLst>
                            <p:childTnLst>
                              <p:par>
                                <p:cTn id="14" presetID="9" presetClass="entr" presetSubtype="0" fill="hold" nodeType="click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dissolv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0" y="438150"/>
            <a:ext cx="4267200" cy="4267200"/>
          </a:xfrm>
        </p:spPr>
      </p:pic>
      <p:sp>
        <p:nvSpPr>
          <p:cNvPr id="11" name="TextBox 10"/>
          <p:cNvSpPr txBox="1"/>
          <p:nvPr/>
        </p:nvSpPr>
        <p:spPr>
          <a:xfrm>
            <a:off x="3962400" y="684014"/>
            <a:ext cx="5105400" cy="1508105"/>
          </a:xfrm>
          <a:prstGeom prst="rect">
            <a:avLst/>
          </a:prstGeom>
          <a:noFill/>
        </p:spPr>
        <p:txBody>
          <a:bodyPr wrap="square" rtlCol="0">
            <a:spAutoFit/>
          </a:bodyPr>
          <a:lstStyle/>
          <a:p>
            <a:r>
              <a:rPr lang="en-US" sz="3600" b="1" dirty="0">
                <a:latin typeface="Comic Sans MS" charset="0"/>
                <a:ea typeface="Comic Sans MS" charset="0"/>
                <a:cs typeface="Comic Sans MS" charset="0"/>
              </a:rPr>
              <a:t>Ph.D.</a:t>
            </a:r>
          </a:p>
          <a:p>
            <a:pPr marL="800100" lvl="1" indent="-342900">
              <a:buFont typeface="Arial" charset="0"/>
              <a:buChar char="•"/>
            </a:pPr>
            <a:r>
              <a:rPr lang="en-US" sz="2800" b="1" dirty="0">
                <a:latin typeface="Comic Sans MS" charset="0"/>
                <a:ea typeface="Comic Sans MS" charset="0"/>
                <a:cs typeface="Comic Sans MS" charset="0"/>
              </a:rPr>
              <a:t>Animal Science, 1983</a:t>
            </a:r>
          </a:p>
          <a:p>
            <a:pPr marL="800100" lvl="1" indent="-342900">
              <a:buFont typeface="Arial" charset="0"/>
              <a:buChar char="•"/>
            </a:pPr>
            <a:r>
              <a:rPr lang="en-US" sz="2800" b="1" dirty="0">
                <a:latin typeface="Comic Sans MS" charset="0"/>
                <a:ea typeface="Comic Sans MS" charset="0"/>
                <a:cs typeface="Comic Sans MS" charset="0"/>
              </a:rPr>
              <a:t>Male Fertility</a:t>
            </a:r>
          </a:p>
        </p:txBody>
      </p:sp>
      <p:sp>
        <p:nvSpPr>
          <p:cNvPr id="12" name="TextBox 11"/>
          <p:cNvSpPr txBox="1"/>
          <p:nvPr/>
        </p:nvSpPr>
        <p:spPr>
          <a:xfrm>
            <a:off x="3962400" y="2335470"/>
            <a:ext cx="5105400" cy="2369880"/>
          </a:xfrm>
          <a:prstGeom prst="rect">
            <a:avLst/>
          </a:prstGeom>
          <a:noFill/>
        </p:spPr>
        <p:txBody>
          <a:bodyPr wrap="square" rtlCol="0">
            <a:spAutoFit/>
          </a:bodyPr>
          <a:lstStyle/>
          <a:p>
            <a:r>
              <a:rPr lang="en-US" sz="3600" b="1" dirty="0">
                <a:latin typeface="+mn-lt"/>
              </a:rPr>
              <a:t>Species</a:t>
            </a:r>
          </a:p>
          <a:p>
            <a:pPr marL="800100" lvl="1" indent="-342900">
              <a:buFont typeface="Arial" charset="0"/>
              <a:buChar char="•"/>
            </a:pPr>
            <a:r>
              <a:rPr lang="en-US" sz="2800" b="1" dirty="0">
                <a:latin typeface="+mn-lt"/>
              </a:rPr>
              <a:t>Cattle, Rabbits, Hamsters, Guinea Pigs, Goats, Sheep, Dogs, Humans</a:t>
            </a:r>
          </a:p>
        </p:txBody>
      </p:sp>
    </p:spTree>
    <p:custDataLst>
      <p:tags r:id="rId1"/>
    </p:custDataLst>
    <p:extLst>
      <p:ext uri="{BB962C8B-B14F-4D97-AF65-F5344CB8AC3E}">
        <p14:creationId xmlns:p14="http://schemas.microsoft.com/office/powerpoint/2010/main" val="1061719517"/>
      </p:ext>
    </p:extLst>
  </p:cSld>
  <p:clrMapOvr>
    <a:masterClrMapping/>
  </p:clrMapOvr>
  <mc:AlternateContent xmlns:mc="http://schemas.openxmlformats.org/markup-compatibility/2006" xmlns:p14="http://schemas.microsoft.com/office/powerpoint/2010/main">
    <mc:Choice Requires="p14">
      <p:transition spd="slow" p14:dur="2000" advTm="15801"/>
    </mc:Choice>
    <mc:Fallback xmlns="">
      <p:transition spd="slow" advTm="1580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dissolve">
                                      <p:cBhvr>
                                        <p:cTn id="7" dur="500"/>
                                        <p:tgtEl>
                                          <p:spTgt spid="11">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1">
                                            <p:txEl>
                                              <p:pRg st="1" end="1"/>
                                            </p:txEl>
                                          </p:spTgt>
                                        </p:tgtEl>
                                        <p:attrNameLst>
                                          <p:attrName>style.visibility</p:attrName>
                                        </p:attrNameLst>
                                      </p:cBhvr>
                                      <p:to>
                                        <p:strVal val="visible"/>
                                      </p:to>
                                    </p:set>
                                    <p:animEffect transition="in" filter="dissolve">
                                      <p:cBhvr>
                                        <p:cTn id="10" dur="500"/>
                                        <p:tgtEl>
                                          <p:spTgt spid="11">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animEffect transition="in" filter="dissolve">
                                      <p:cBhvr>
                                        <p:cTn id="13" dur="500"/>
                                        <p:tgtEl>
                                          <p:spTgt spid="11">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2">
                                            <p:txEl>
                                              <p:pRg st="0" end="0"/>
                                            </p:txEl>
                                          </p:spTgt>
                                        </p:tgtEl>
                                        <p:attrNameLst>
                                          <p:attrName>style.visibility</p:attrName>
                                        </p:attrNameLst>
                                      </p:cBhvr>
                                      <p:to>
                                        <p:strVal val="visible"/>
                                      </p:to>
                                    </p:set>
                                    <p:animEffect transition="in" filter="dissolve">
                                      <p:cBhvr>
                                        <p:cTn id="18" dur="500"/>
                                        <p:tgtEl>
                                          <p:spTgt spid="12">
                                            <p:txEl>
                                              <p:pRg st="0" end="0"/>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2">
                                            <p:txEl>
                                              <p:pRg st="1" end="1"/>
                                            </p:txEl>
                                          </p:spTgt>
                                        </p:tgtEl>
                                        <p:attrNameLst>
                                          <p:attrName>style.visibility</p:attrName>
                                        </p:attrNameLst>
                                      </p:cBhvr>
                                      <p:to>
                                        <p:strVal val="visible"/>
                                      </p:to>
                                    </p:set>
                                    <p:animEffect transition="in" filter="dissolve">
                                      <p:cBhvr>
                                        <p:cTn id="21"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2"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4034883" y="86703"/>
            <a:ext cx="5105400" cy="1508105"/>
          </a:xfrm>
          <a:prstGeom prst="rect">
            <a:avLst/>
          </a:prstGeom>
          <a:noFill/>
        </p:spPr>
        <p:txBody>
          <a:bodyPr wrap="square" rtlCol="0">
            <a:spAutoFit/>
          </a:bodyPr>
          <a:lstStyle/>
          <a:p>
            <a:r>
              <a:rPr lang="en-US" sz="3600" b="1" dirty="0">
                <a:latin typeface="Comic Sans MS" charset="0"/>
                <a:ea typeface="Comic Sans MS" charset="0"/>
                <a:cs typeface="Comic Sans MS" charset="0"/>
              </a:rPr>
              <a:t>Post Doc.</a:t>
            </a:r>
          </a:p>
          <a:p>
            <a:pPr marL="800100" lvl="1" indent="-342900">
              <a:buFont typeface="Arial" charset="0"/>
              <a:buChar char="•"/>
            </a:pPr>
            <a:r>
              <a:rPr lang="en-US" sz="2800" b="1" dirty="0">
                <a:latin typeface="Comic Sans MS" charset="0"/>
                <a:ea typeface="Comic Sans MS" charset="0"/>
                <a:cs typeface="Comic Sans MS" charset="0"/>
              </a:rPr>
              <a:t>Animal Science, 1983</a:t>
            </a:r>
          </a:p>
          <a:p>
            <a:pPr marL="800100" lvl="1" indent="-342900">
              <a:buFont typeface="Arial" charset="0"/>
              <a:buChar char="•"/>
            </a:pPr>
            <a:r>
              <a:rPr lang="en-US" sz="2800" b="1" dirty="0">
                <a:latin typeface="Comic Sans MS" charset="0"/>
                <a:ea typeface="Comic Sans MS" charset="0"/>
                <a:cs typeface="Comic Sans MS" charset="0"/>
              </a:rPr>
              <a:t>In Vitro Fertilization</a:t>
            </a:r>
          </a:p>
        </p:txBody>
      </p:sp>
      <p:sp>
        <p:nvSpPr>
          <p:cNvPr id="12" name="TextBox 11"/>
          <p:cNvSpPr txBox="1"/>
          <p:nvPr/>
        </p:nvSpPr>
        <p:spPr>
          <a:xfrm>
            <a:off x="4038600" y="2817296"/>
            <a:ext cx="5105400" cy="2369880"/>
          </a:xfrm>
          <a:prstGeom prst="rect">
            <a:avLst/>
          </a:prstGeom>
          <a:noFill/>
        </p:spPr>
        <p:txBody>
          <a:bodyPr wrap="square" rtlCol="0">
            <a:spAutoFit/>
          </a:bodyPr>
          <a:lstStyle/>
          <a:p>
            <a:r>
              <a:rPr lang="en-US" sz="3600" b="1" dirty="0">
                <a:latin typeface="+mn-lt"/>
              </a:rPr>
              <a:t>Species</a:t>
            </a:r>
          </a:p>
          <a:p>
            <a:pPr marL="800100" lvl="1" indent="-342900">
              <a:buFont typeface="Arial" charset="0"/>
              <a:buChar char="•"/>
            </a:pPr>
            <a:r>
              <a:rPr lang="en-US" sz="2800" b="1" dirty="0">
                <a:latin typeface="+mn-lt"/>
              </a:rPr>
              <a:t>Cattle, Swine, Horses, Water Buffalo, Humans, Chickens, Turkeys</a:t>
            </a:r>
          </a:p>
        </p:txBody>
      </p:sp>
      <p:sp>
        <p:nvSpPr>
          <p:cNvPr id="5" name="TextBox 4"/>
          <p:cNvSpPr txBox="1"/>
          <p:nvPr/>
        </p:nvSpPr>
        <p:spPr>
          <a:xfrm>
            <a:off x="4038600" y="1667443"/>
            <a:ext cx="5105400" cy="1077218"/>
          </a:xfrm>
          <a:prstGeom prst="rect">
            <a:avLst/>
          </a:prstGeom>
          <a:noFill/>
        </p:spPr>
        <p:txBody>
          <a:bodyPr wrap="square" rtlCol="0">
            <a:spAutoFit/>
          </a:bodyPr>
          <a:lstStyle/>
          <a:p>
            <a:r>
              <a:rPr lang="en-US" sz="3600" b="1" dirty="0">
                <a:latin typeface="Comic Sans MS" charset="0"/>
                <a:ea typeface="Comic Sans MS" charset="0"/>
                <a:cs typeface="Comic Sans MS" charset="0"/>
              </a:rPr>
              <a:t>Faculty</a:t>
            </a:r>
          </a:p>
          <a:p>
            <a:pPr marL="800100" lvl="1" indent="-342900">
              <a:buFont typeface="Arial" charset="0"/>
              <a:buChar char="•"/>
            </a:pPr>
            <a:r>
              <a:rPr lang="en-US" sz="2800" b="1" dirty="0">
                <a:latin typeface="Comic Sans MS" charset="0"/>
                <a:ea typeface="Comic Sans MS" charset="0"/>
                <a:cs typeface="Comic Sans MS" charset="0"/>
              </a:rPr>
              <a:t>Animal Science, 1988</a:t>
            </a:r>
          </a:p>
        </p:txBody>
      </p:sp>
      <p:pic>
        <p:nvPicPr>
          <p:cNvPr id="3" name="Content Placeholder 2"/>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152400" y="1210263"/>
            <a:ext cx="3810000" cy="2559055"/>
          </a:xfrm>
        </p:spPr>
      </p:pic>
    </p:spTree>
    <p:custDataLst>
      <p:tags r:id="rId1"/>
    </p:custDataLst>
    <p:extLst>
      <p:ext uri="{BB962C8B-B14F-4D97-AF65-F5344CB8AC3E}">
        <p14:creationId xmlns:p14="http://schemas.microsoft.com/office/powerpoint/2010/main" val="1544255532"/>
      </p:ext>
    </p:extLst>
  </p:cSld>
  <p:clrMapOvr>
    <a:masterClrMapping/>
  </p:clrMapOvr>
  <mc:AlternateContent xmlns:mc="http://schemas.openxmlformats.org/markup-compatibility/2006" xmlns:p14="http://schemas.microsoft.com/office/powerpoint/2010/main">
    <mc:Choice Requires="p14">
      <p:transition spd="slow" p14:dur="2000" advTm="24799"/>
    </mc:Choice>
    <mc:Fallback xmlns="">
      <p:transition spd="slow" advTm="2479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dissolve">
                                      <p:cBhvr>
                                        <p:cTn id="7" dur="500"/>
                                        <p:tgtEl>
                                          <p:spTgt spid="11">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11">
                                            <p:txEl>
                                              <p:pRg st="1" end="1"/>
                                            </p:txEl>
                                          </p:spTgt>
                                        </p:tgtEl>
                                        <p:attrNameLst>
                                          <p:attrName>style.visibility</p:attrName>
                                        </p:attrNameLst>
                                      </p:cBhvr>
                                      <p:to>
                                        <p:strVal val="visible"/>
                                      </p:to>
                                    </p:set>
                                    <p:animEffect transition="in" filter="dissolve">
                                      <p:cBhvr>
                                        <p:cTn id="10" dur="500"/>
                                        <p:tgtEl>
                                          <p:spTgt spid="11">
                                            <p:txEl>
                                              <p:pRg st="1" end="1"/>
                                            </p:txEl>
                                          </p:spTgt>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1">
                                            <p:txEl>
                                              <p:pRg st="2" end="2"/>
                                            </p:txEl>
                                          </p:spTgt>
                                        </p:tgtEl>
                                        <p:attrNameLst>
                                          <p:attrName>style.visibility</p:attrName>
                                        </p:attrNameLst>
                                      </p:cBhvr>
                                      <p:to>
                                        <p:strVal val="visible"/>
                                      </p:to>
                                    </p:set>
                                    <p:animEffect transition="in" filter="dissolve">
                                      <p:cBhvr>
                                        <p:cTn id="13" dur="500"/>
                                        <p:tgtEl>
                                          <p:spTgt spid="11">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5">
                                            <p:txEl>
                                              <p:pRg st="0" end="0"/>
                                            </p:txEl>
                                          </p:spTgt>
                                        </p:tgtEl>
                                        <p:attrNameLst>
                                          <p:attrName>style.visibility</p:attrName>
                                        </p:attrNameLst>
                                      </p:cBhvr>
                                      <p:to>
                                        <p:strVal val="visible"/>
                                      </p:to>
                                    </p:set>
                                    <p:animEffect transition="in" filter="dissolve">
                                      <p:cBhvr>
                                        <p:cTn id="18" dur="500"/>
                                        <p:tgtEl>
                                          <p:spTgt spid="5">
                                            <p:txEl>
                                              <p:pRg st="0" end="0"/>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5">
                                            <p:txEl>
                                              <p:pRg st="1" end="1"/>
                                            </p:txEl>
                                          </p:spTgt>
                                        </p:tgtEl>
                                        <p:attrNameLst>
                                          <p:attrName>style.visibility</p:attrName>
                                        </p:attrNameLst>
                                      </p:cBhvr>
                                      <p:to>
                                        <p:strVal val="visible"/>
                                      </p:to>
                                    </p:set>
                                    <p:animEffect transition="in" filter="dissolve">
                                      <p:cBhvr>
                                        <p:cTn id="21" dur="500"/>
                                        <p:tgtEl>
                                          <p:spTgt spid="5">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12">
                                            <p:txEl>
                                              <p:pRg st="0" end="0"/>
                                            </p:txEl>
                                          </p:spTgt>
                                        </p:tgtEl>
                                        <p:attrNameLst>
                                          <p:attrName>style.visibility</p:attrName>
                                        </p:attrNameLst>
                                      </p:cBhvr>
                                      <p:to>
                                        <p:strVal val="visible"/>
                                      </p:to>
                                    </p:set>
                                    <p:animEffect transition="in" filter="dissolve">
                                      <p:cBhvr>
                                        <p:cTn id="26" dur="500"/>
                                        <p:tgtEl>
                                          <p:spTgt spid="12">
                                            <p:txEl>
                                              <p:pRg st="0" end="0"/>
                                            </p:txEl>
                                          </p:spTgt>
                                        </p:tgtEl>
                                      </p:cBhvr>
                                    </p:animEffect>
                                  </p:childTnLst>
                                </p:cTn>
                              </p:par>
                              <p:par>
                                <p:cTn id="27" presetID="9" presetClass="entr" presetSubtype="0" fill="hold" grpId="0" nodeType="withEffect">
                                  <p:stCondLst>
                                    <p:cond delay="0"/>
                                  </p:stCondLst>
                                  <p:childTnLst>
                                    <p:set>
                                      <p:cBhvr>
                                        <p:cTn id="28" dur="1" fill="hold">
                                          <p:stCondLst>
                                            <p:cond delay="0"/>
                                          </p:stCondLst>
                                        </p:cTn>
                                        <p:tgtEl>
                                          <p:spTgt spid="12">
                                            <p:txEl>
                                              <p:pRg st="1" end="1"/>
                                            </p:txEl>
                                          </p:spTgt>
                                        </p:tgtEl>
                                        <p:attrNameLst>
                                          <p:attrName>style.visibility</p:attrName>
                                        </p:attrNameLst>
                                      </p:cBhvr>
                                      <p:to>
                                        <p:strVal val="visible"/>
                                      </p:to>
                                    </p:set>
                                    <p:animEffect transition="in" filter="dissolve">
                                      <p:cBhvr>
                                        <p:cTn id="29" dur="500"/>
                                        <p:tgtEl>
                                          <p:spTgt spid="1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2" grpId="0" build="p"/>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idx="4294967295"/>
          </p:nvPr>
        </p:nvSpPr>
        <p:spPr>
          <a:xfrm>
            <a:off x="576904" y="166847"/>
            <a:ext cx="7772400" cy="857250"/>
          </a:xfrm>
        </p:spPr>
        <p:txBody>
          <a:bodyPr/>
          <a:lstStyle/>
          <a:p>
            <a:r>
              <a:rPr lang="en-US" altLang="en-US" dirty="0"/>
              <a:t>Male Reproduction (40+ years)</a:t>
            </a:r>
          </a:p>
        </p:txBody>
      </p:sp>
      <p:pic>
        <p:nvPicPr>
          <p:cNvPr id="3074" name="Picture 2" descr="Image result for sperm image">
            <a:extLst>
              <a:ext uri="{FF2B5EF4-FFF2-40B4-BE49-F238E27FC236}">
                <a16:creationId xmlns:a16="http://schemas.microsoft.com/office/drawing/2014/main" id="{D421F7BF-C78B-0045-849D-89E836B7DE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344" y="1138155"/>
            <a:ext cx="3505200" cy="190001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image analysis sperm">
            <a:extLst>
              <a:ext uri="{FF2B5EF4-FFF2-40B4-BE49-F238E27FC236}">
                <a16:creationId xmlns:a16="http://schemas.microsoft.com/office/drawing/2014/main" id="{9ACBA524-5440-3D40-9E40-0F2E412F67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6861" y="3174716"/>
            <a:ext cx="2360741" cy="180056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See the source image">
            <a:extLst>
              <a:ext uri="{FF2B5EF4-FFF2-40B4-BE49-F238E27FC236}">
                <a16:creationId xmlns:a16="http://schemas.microsoft.com/office/drawing/2014/main" id="{8ECD8970-F90E-E74A-8527-FDBA16D220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72200" y="3207883"/>
            <a:ext cx="2541974" cy="180056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See the source image">
            <a:extLst>
              <a:ext uri="{FF2B5EF4-FFF2-40B4-BE49-F238E27FC236}">
                <a16:creationId xmlns:a16="http://schemas.microsoft.com/office/drawing/2014/main" id="{F6B86CA0-4DA9-8040-BA98-A85BD28D170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18504" y="3174716"/>
            <a:ext cx="2489201" cy="1866901"/>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See the source image">
            <a:extLst>
              <a:ext uri="{FF2B5EF4-FFF2-40B4-BE49-F238E27FC236}">
                <a16:creationId xmlns:a16="http://schemas.microsoft.com/office/drawing/2014/main" id="{50F20689-654F-8B42-A297-97F7E0D0935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87531" y="1206086"/>
            <a:ext cx="2577854" cy="1490152"/>
          </a:xfrm>
          <a:prstGeom prst="rect">
            <a:avLst/>
          </a:prstGeom>
          <a:noFill/>
          <a:extLst>
            <a:ext uri="{909E8E84-426E-40DD-AFC4-6F175D3DCCD1}">
              <a14:hiddenFill xmlns:a14="http://schemas.microsoft.com/office/drawing/2010/main">
                <a:solidFill>
                  <a:srgbClr val="FFFFFF"/>
                </a:solidFill>
              </a14:hiddenFill>
            </a:ext>
          </a:extLst>
        </p:spPr>
      </p:pic>
      <p:pic>
        <p:nvPicPr>
          <p:cNvPr id="3084" name="Picture 12" descr="See the source image">
            <a:extLst>
              <a:ext uri="{FF2B5EF4-FFF2-40B4-BE49-F238E27FC236}">
                <a16:creationId xmlns:a16="http://schemas.microsoft.com/office/drawing/2014/main" id="{D1D817E6-3F99-C545-8538-2C606996953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91629" y="999001"/>
            <a:ext cx="1549400" cy="206416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advTm="62593"/>
    </mc:Choice>
    <mc:Fallback xmlns="">
      <p:transition spd="slow" advTm="62593"/>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2355B-A4D3-6343-9E44-FB3D4A4BEEBF}"/>
              </a:ext>
            </a:extLst>
          </p:cNvPr>
          <p:cNvSpPr>
            <a:spLocks noGrp="1"/>
          </p:cNvSpPr>
          <p:nvPr>
            <p:ph type="title"/>
          </p:nvPr>
        </p:nvSpPr>
        <p:spPr/>
        <p:txBody>
          <a:bodyPr/>
          <a:lstStyle/>
          <a:p>
            <a:r>
              <a:rPr lang="en-US" dirty="0"/>
              <a:t>Quiz 0 - a</a:t>
            </a:r>
          </a:p>
        </p:txBody>
      </p:sp>
      <p:sp>
        <p:nvSpPr>
          <p:cNvPr id="3" name="Content Placeholder 2">
            <a:extLst>
              <a:ext uri="{FF2B5EF4-FFF2-40B4-BE49-F238E27FC236}">
                <a16:creationId xmlns:a16="http://schemas.microsoft.com/office/drawing/2014/main" id="{3D155740-4614-0B41-BD88-F4DD749C75D0}"/>
              </a:ext>
            </a:extLst>
          </p:cNvPr>
          <p:cNvSpPr>
            <a:spLocks noGrp="1"/>
          </p:cNvSpPr>
          <p:nvPr>
            <p:ph idx="1"/>
          </p:nvPr>
        </p:nvSpPr>
        <p:spPr/>
        <p:txBody>
          <a:bodyPr/>
          <a:lstStyle/>
          <a:p>
            <a:pPr marL="0" indent="0">
              <a:buNone/>
            </a:pPr>
            <a:r>
              <a:rPr lang="en-US" dirty="0"/>
              <a:t>Dr. Parrish is best known for his research on In Vitro Fertilization in cattle.</a:t>
            </a:r>
          </a:p>
          <a:p>
            <a:pPr marL="0" indent="0">
              <a:buNone/>
            </a:pPr>
            <a:endParaRPr lang="en-US" dirty="0"/>
          </a:p>
          <a:p>
            <a:pPr marL="0" indent="0">
              <a:buNone/>
            </a:pPr>
            <a:r>
              <a:rPr lang="en-US" dirty="0"/>
              <a:t>True</a:t>
            </a:r>
          </a:p>
          <a:p>
            <a:pPr marL="0" indent="0">
              <a:buNone/>
            </a:pPr>
            <a:r>
              <a:rPr lang="en-US" dirty="0"/>
              <a:t>False</a:t>
            </a:r>
          </a:p>
        </p:txBody>
      </p:sp>
    </p:spTree>
    <p:extLst>
      <p:ext uri="{BB962C8B-B14F-4D97-AF65-F5344CB8AC3E}">
        <p14:creationId xmlns:p14="http://schemas.microsoft.com/office/powerpoint/2010/main" val="4246137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2355B-A4D3-6343-9E44-FB3D4A4BEEBF}"/>
              </a:ext>
            </a:extLst>
          </p:cNvPr>
          <p:cNvSpPr>
            <a:spLocks noGrp="1"/>
          </p:cNvSpPr>
          <p:nvPr>
            <p:ph type="title"/>
          </p:nvPr>
        </p:nvSpPr>
        <p:spPr/>
        <p:txBody>
          <a:bodyPr/>
          <a:lstStyle/>
          <a:p>
            <a:r>
              <a:rPr lang="en-US" dirty="0"/>
              <a:t>Quiz 0 - a</a:t>
            </a:r>
          </a:p>
        </p:txBody>
      </p:sp>
      <p:sp>
        <p:nvSpPr>
          <p:cNvPr id="3" name="Content Placeholder 2">
            <a:extLst>
              <a:ext uri="{FF2B5EF4-FFF2-40B4-BE49-F238E27FC236}">
                <a16:creationId xmlns:a16="http://schemas.microsoft.com/office/drawing/2014/main" id="{3D155740-4614-0B41-BD88-F4DD749C75D0}"/>
              </a:ext>
            </a:extLst>
          </p:cNvPr>
          <p:cNvSpPr>
            <a:spLocks noGrp="1"/>
          </p:cNvSpPr>
          <p:nvPr>
            <p:ph idx="1"/>
          </p:nvPr>
        </p:nvSpPr>
        <p:spPr/>
        <p:txBody>
          <a:bodyPr/>
          <a:lstStyle/>
          <a:p>
            <a:pPr marL="0" indent="0">
              <a:buNone/>
            </a:pPr>
            <a:r>
              <a:rPr lang="en-US" dirty="0"/>
              <a:t>Dr. Parrish is best known for his research on In Vitro Fertilization in cattle.</a:t>
            </a:r>
          </a:p>
          <a:p>
            <a:pPr marL="0" indent="0">
              <a:buNone/>
            </a:pPr>
            <a:endParaRPr lang="en-US" dirty="0"/>
          </a:p>
          <a:p>
            <a:pPr marL="0" indent="0">
              <a:buNone/>
            </a:pPr>
            <a:r>
              <a:rPr lang="en-US" dirty="0"/>
              <a:t>True   </a:t>
            </a:r>
          </a:p>
          <a:p>
            <a:pPr marL="0" indent="0">
              <a:buNone/>
            </a:pPr>
            <a:r>
              <a:rPr lang="en-US" dirty="0"/>
              <a:t>False</a:t>
            </a:r>
          </a:p>
        </p:txBody>
      </p:sp>
      <p:pic>
        <p:nvPicPr>
          <p:cNvPr id="5" name="Graphic 4" descr="Checkmark">
            <a:extLst>
              <a:ext uri="{FF2B5EF4-FFF2-40B4-BE49-F238E27FC236}">
                <a16:creationId xmlns:a16="http://schemas.microsoft.com/office/drawing/2014/main" id="{59096698-B312-C340-93D7-87A4BA20988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133600" y="3562350"/>
            <a:ext cx="609600" cy="609600"/>
          </a:xfrm>
          <a:prstGeom prst="rect">
            <a:avLst/>
          </a:prstGeom>
        </p:spPr>
      </p:pic>
    </p:spTree>
    <p:extLst>
      <p:ext uri="{BB962C8B-B14F-4D97-AF65-F5344CB8AC3E}">
        <p14:creationId xmlns:p14="http://schemas.microsoft.com/office/powerpoint/2010/main" val="30964916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a:xfrm>
            <a:off x="685800" y="57150"/>
            <a:ext cx="7772400" cy="857250"/>
          </a:xfrm>
        </p:spPr>
        <p:txBody>
          <a:bodyPr/>
          <a:lstStyle/>
          <a:p>
            <a:pPr eaLnBrk="1" hangingPunct="1"/>
            <a:r>
              <a:rPr lang="en-US" altLang="en-US" dirty="0"/>
              <a:t>Special 2021 Information</a:t>
            </a:r>
          </a:p>
        </p:txBody>
      </p:sp>
      <p:sp>
        <p:nvSpPr>
          <p:cNvPr id="17411" name="Rectangle 3"/>
          <p:cNvSpPr>
            <a:spLocks noGrp="1" noChangeArrowheads="1"/>
          </p:cNvSpPr>
          <p:nvPr>
            <p:ph type="body" idx="1"/>
          </p:nvPr>
        </p:nvSpPr>
        <p:spPr>
          <a:xfrm>
            <a:off x="457200" y="819150"/>
            <a:ext cx="8458200" cy="4114800"/>
          </a:xfrm>
        </p:spPr>
        <p:txBody>
          <a:bodyPr/>
          <a:lstStyle/>
          <a:p>
            <a:pPr eaLnBrk="1" hangingPunct="1"/>
            <a:r>
              <a:rPr lang="en-US" altLang="en-US" dirty="0"/>
              <a:t>Lectures – Live with 2021 Podcast available after lecture period.</a:t>
            </a:r>
          </a:p>
          <a:p>
            <a:pPr lvl="1" eaLnBrk="1" hangingPunct="1"/>
            <a:r>
              <a:rPr lang="en-US" altLang="en-US" dirty="0">
                <a:solidFill>
                  <a:srgbClr val="0000FF"/>
                </a:solidFill>
              </a:rPr>
              <a:t>Previous years show up prior to 2021 lecture.</a:t>
            </a:r>
          </a:p>
          <a:p>
            <a:pPr eaLnBrk="1" hangingPunct="1"/>
            <a:r>
              <a:rPr lang="en-US" altLang="en-US" dirty="0"/>
              <a:t>Dr. Parrish is available in person during lab, virtual office hours or via email.</a:t>
            </a:r>
          </a:p>
          <a:p>
            <a:pPr lvl="1" eaLnBrk="1" hangingPunct="1"/>
            <a:r>
              <a:rPr lang="en-US" altLang="en-US" dirty="0">
                <a:solidFill>
                  <a:srgbClr val="0432FF"/>
                </a:solidFill>
              </a:rPr>
              <a:t>Currently Thursday, 12 – 2, online</a:t>
            </a:r>
          </a:p>
          <a:p>
            <a:pPr eaLnBrk="1" hangingPunct="1"/>
            <a:r>
              <a:rPr lang="en-US" altLang="en-US" dirty="0"/>
              <a:t>Information for course activities are via Canvas and email (UW-Madison account).</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88319"/>
    </mc:Choice>
    <mc:Fallback xmlns="">
      <p:transition spd="slow" advTm="88319"/>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411">
                                            <p:txEl>
                                              <p:pRg st="0" end="0"/>
                                            </p:txEl>
                                          </p:spTgt>
                                        </p:tgtEl>
                                        <p:attrNameLst>
                                          <p:attrName>style.visibility</p:attrName>
                                        </p:attrNameLst>
                                      </p:cBhvr>
                                      <p:to>
                                        <p:strVal val="visible"/>
                                      </p:to>
                                    </p:set>
                                    <p:animEffect transition="in" filter="dissolve">
                                      <p:cBhvr>
                                        <p:cTn id="7" dur="500"/>
                                        <p:tgtEl>
                                          <p:spTgt spid="174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411">
                                            <p:txEl>
                                              <p:pRg st="1" end="1"/>
                                            </p:txEl>
                                          </p:spTgt>
                                        </p:tgtEl>
                                        <p:attrNameLst>
                                          <p:attrName>style.visibility</p:attrName>
                                        </p:attrNameLst>
                                      </p:cBhvr>
                                      <p:to>
                                        <p:strVal val="visible"/>
                                      </p:to>
                                    </p:set>
                                    <p:animEffect transition="in" filter="dissolve">
                                      <p:cBhvr>
                                        <p:cTn id="12" dur="500"/>
                                        <p:tgtEl>
                                          <p:spTgt spid="174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7411">
                                            <p:txEl>
                                              <p:pRg st="2" end="2"/>
                                            </p:txEl>
                                          </p:spTgt>
                                        </p:tgtEl>
                                        <p:attrNameLst>
                                          <p:attrName>style.visibility</p:attrName>
                                        </p:attrNameLst>
                                      </p:cBhvr>
                                      <p:to>
                                        <p:strVal val="visible"/>
                                      </p:to>
                                    </p:set>
                                    <p:animEffect transition="in" filter="dissolve">
                                      <p:cBhvr>
                                        <p:cTn id="17" dur="500"/>
                                        <p:tgtEl>
                                          <p:spTgt spid="174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7411">
                                            <p:txEl>
                                              <p:pRg st="3" end="3"/>
                                            </p:txEl>
                                          </p:spTgt>
                                        </p:tgtEl>
                                        <p:attrNameLst>
                                          <p:attrName>style.visibility</p:attrName>
                                        </p:attrNameLst>
                                      </p:cBhvr>
                                      <p:to>
                                        <p:strVal val="visible"/>
                                      </p:to>
                                    </p:set>
                                    <p:animEffect transition="in" filter="dissolve">
                                      <p:cBhvr>
                                        <p:cTn id="22" dur="500"/>
                                        <p:tgtEl>
                                          <p:spTgt spid="1741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7411">
                                            <p:txEl>
                                              <p:pRg st="4" end="4"/>
                                            </p:txEl>
                                          </p:spTgt>
                                        </p:tgtEl>
                                        <p:attrNameLst>
                                          <p:attrName>style.visibility</p:attrName>
                                        </p:attrNameLst>
                                      </p:cBhvr>
                                      <p:to>
                                        <p:strVal val="visible"/>
                                      </p:to>
                                    </p:set>
                                    <p:animEffect transition="in" filter="dissolve">
                                      <p:cBhvr>
                                        <p:cTn id="27" dur="500"/>
                                        <p:tgtEl>
                                          <p:spTgt spid="174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xfrm>
            <a:off x="647700" y="0"/>
            <a:ext cx="7772400" cy="857250"/>
          </a:xfrm>
          <a:noFill/>
        </p:spPr>
        <p:txBody>
          <a:bodyPr vert="horz" wrap="square" lIns="90487" tIns="44451" rIns="90487" bIns="44451" numCol="1" anchor="t" anchorCtr="0" compatLnSpc="1">
            <a:prstTxWarp prst="textNoShape">
              <a:avLst/>
            </a:prstTxWarp>
          </a:bodyPr>
          <a:lstStyle/>
          <a:p>
            <a:pPr eaLnBrk="1" hangingPunct="1"/>
            <a:r>
              <a:rPr lang="en-US" altLang="en-US" dirty="0"/>
              <a:t>Instructors</a:t>
            </a:r>
          </a:p>
        </p:txBody>
      </p:sp>
      <p:sp>
        <p:nvSpPr>
          <p:cNvPr id="25602" name="Rectangle 3"/>
          <p:cNvSpPr>
            <a:spLocks noGrp="1" noChangeArrowheads="1"/>
          </p:cNvSpPr>
          <p:nvPr>
            <p:ph type="body" idx="1"/>
          </p:nvPr>
        </p:nvSpPr>
        <p:spPr>
          <a:xfrm>
            <a:off x="228600" y="971550"/>
            <a:ext cx="8610600" cy="3581400"/>
          </a:xfrm>
          <a:noFill/>
        </p:spPr>
        <p:txBody>
          <a:bodyPr vert="horz" wrap="square" lIns="90487" tIns="44451" rIns="90487" bIns="44451" numCol="1" anchor="t" anchorCtr="0" compatLnSpc="1">
            <a:prstTxWarp prst="textNoShape">
              <a:avLst/>
            </a:prstTxWarp>
          </a:bodyPr>
          <a:lstStyle/>
          <a:p>
            <a:pPr eaLnBrk="1" hangingPunct="1"/>
            <a:r>
              <a:rPr lang="en-US" altLang="en-US" dirty="0"/>
              <a:t>John J. Parrish (Professor)</a:t>
            </a:r>
          </a:p>
          <a:p>
            <a:pPr lvl="1" eaLnBrk="1" hangingPunct="1"/>
            <a:r>
              <a:rPr lang="en-US" altLang="en-US" dirty="0"/>
              <a:t>Responsible for entire course and online lab section </a:t>
            </a:r>
          </a:p>
          <a:p>
            <a:pPr eaLnBrk="1" hangingPunct="1"/>
            <a:r>
              <a:rPr lang="en-US" altLang="en-US" dirty="0"/>
              <a:t>Ahmed Said Aly (Lab TA, Course coordinator)</a:t>
            </a:r>
          </a:p>
        </p:txBody>
      </p:sp>
      <p:sp>
        <p:nvSpPr>
          <p:cNvPr id="25603" name="TextBox 3"/>
          <p:cNvSpPr txBox="1">
            <a:spLocks noChangeArrowheads="1"/>
          </p:cNvSpPr>
          <p:nvPr/>
        </p:nvSpPr>
        <p:spPr bwMode="auto">
          <a:xfrm>
            <a:off x="1295400" y="3867150"/>
            <a:ext cx="73152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2800" b="1" u="sng" dirty="0">
                <a:solidFill>
                  <a:srgbClr val="0000FF"/>
                </a:solidFill>
              </a:rPr>
              <a:t>Contact information in Canvas</a:t>
            </a:r>
          </a:p>
        </p:txBody>
      </p:sp>
    </p:spTree>
  </p:cSld>
  <p:clrMapOvr>
    <a:masterClrMapping/>
  </p:clrMapOvr>
  <p:transition advTm="41335"/>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a:xfrm>
            <a:off x="685800" y="57150"/>
            <a:ext cx="7772400" cy="1143000"/>
          </a:xfrm>
          <a:noFill/>
        </p:spPr>
        <p:txBody>
          <a:bodyPr vert="horz" wrap="square" lIns="90487" tIns="44451" rIns="90487" bIns="44451" numCol="1" anchor="t" anchorCtr="0" compatLnSpc="1">
            <a:prstTxWarp prst="textNoShape">
              <a:avLst/>
            </a:prstTxWarp>
          </a:bodyPr>
          <a:lstStyle/>
          <a:p>
            <a:pPr eaLnBrk="1" hangingPunct="1"/>
            <a:r>
              <a:rPr lang="en-US" altLang="en-US" dirty="0"/>
              <a:t>Laboratories</a:t>
            </a:r>
          </a:p>
        </p:txBody>
      </p:sp>
      <p:sp>
        <p:nvSpPr>
          <p:cNvPr id="27650" name="Rectangle 3"/>
          <p:cNvSpPr>
            <a:spLocks noGrp="1" noChangeArrowheads="1"/>
          </p:cNvSpPr>
          <p:nvPr>
            <p:ph type="body" idx="1"/>
          </p:nvPr>
        </p:nvSpPr>
        <p:spPr>
          <a:xfrm>
            <a:off x="533400" y="819150"/>
            <a:ext cx="8077200" cy="4114800"/>
          </a:xfrm>
          <a:noFill/>
        </p:spPr>
        <p:txBody>
          <a:bodyPr vert="horz" wrap="square" lIns="90487" tIns="44451" rIns="90487" bIns="44451" numCol="1" anchor="t" anchorCtr="0" compatLnSpc="1">
            <a:prstTxWarp prst="textNoShape">
              <a:avLst/>
            </a:prstTxWarp>
          </a:bodyPr>
          <a:lstStyle/>
          <a:p>
            <a:pPr eaLnBrk="1" hangingPunct="1">
              <a:lnSpc>
                <a:spcPct val="90000"/>
              </a:lnSpc>
            </a:pPr>
            <a:r>
              <a:rPr lang="en-US" altLang="en-US" sz="2800" dirty="0"/>
              <a:t>Labs (sections 301, 302 and 303)</a:t>
            </a:r>
          </a:p>
          <a:p>
            <a:pPr lvl="1" eaLnBrk="1" hangingPunct="1">
              <a:lnSpc>
                <a:spcPct val="90000"/>
              </a:lnSpc>
            </a:pPr>
            <a:r>
              <a:rPr lang="en-US" altLang="en-US" sz="2400" dirty="0"/>
              <a:t>Live in person and planned for the full 2 hours</a:t>
            </a:r>
            <a:br>
              <a:rPr lang="en-US" altLang="en-US" dirty="0"/>
            </a:br>
            <a:endParaRPr lang="en-US" altLang="en-US" dirty="0"/>
          </a:p>
          <a:p>
            <a:pPr eaLnBrk="1" hangingPunct="1">
              <a:lnSpc>
                <a:spcPct val="90000"/>
              </a:lnSpc>
            </a:pPr>
            <a:r>
              <a:rPr lang="en-US" altLang="en-US" sz="2800" dirty="0"/>
              <a:t>Lab involves work with tissue and animals.</a:t>
            </a:r>
          </a:p>
          <a:p>
            <a:pPr lvl="1" eaLnBrk="1" hangingPunct="1">
              <a:lnSpc>
                <a:spcPct val="90000"/>
              </a:lnSpc>
            </a:pPr>
            <a:r>
              <a:rPr lang="en-US" altLang="en-US" sz="2400" dirty="0"/>
              <a:t>Fall 2021 – Cattle,  horses and swine</a:t>
            </a:r>
          </a:p>
        </p:txBody>
      </p:sp>
    </p:spTree>
  </p:cSld>
  <p:clrMapOvr>
    <a:masterClrMapping/>
  </p:clrMapOvr>
  <p:transition advTm="7020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a:xfrm>
            <a:off x="304800" y="-19050"/>
            <a:ext cx="8686800" cy="716001"/>
          </a:xfrm>
          <a:noFill/>
        </p:spPr>
        <p:txBody>
          <a:bodyPr vert="horz" wrap="square" lIns="90487" tIns="44451" rIns="90487" bIns="44451" numCol="1" anchor="t" anchorCtr="0" compatLnSpc="1">
            <a:prstTxWarp prst="textNoShape">
              <a:avLst/>
            </a:prstTxWarp>
          </a:bodyPr>
          <a:lstStyle/>
          <a:p>
            <a:pPr eaLnBrk="1" hangingPunct="1"/>
            <a:r>
              <a:rPr lang="en-US" altLang="en-US" dirty="0"/>
              <a:t>Text (</a:t>
            </a:r>
            <a:r>
              <a:rPr lang="en-US" altLang="en-US" dirty="0">
                <a:solidFill>
                  <a:srgbClr val="0000FF"/>
                </a:solidFill>
              </a:rPr>
              <a:t>Required</a:t>
            </a:r>
            <a:r>
              <a:rPr lang="en-US" altLang="en-US" dirty="0"/>
              <a:t>)</a:t>
            </a:r>
          </a:p>
        </p:txBody>
      </p:sp>
      <p:sp>
        <p:nvSpPr>
          <p:cNvPr id="29698" name="Rectangle 3"/>
          <p:cNvSpPr>
            <a:spLocks noGrp="1" noChangeArrowheads="1"/>
          </p:cNvSpPr>
          <p:nvPr>
            <p:ph type="body" sz="half" idx="2"/>
          </p:nvPr>
        </p:nvSpPr>
        <p:spPr>
          <a:xfrm>
            <a:off x="2971800" y="641081"/>
            <a:ext cx="6172199" cy="4114800"/>
          </a:xfrm>
          <a:noFill/>
        </p:spPr>
        <p:txBody>
          <a:bodyPr vert="horz" wrap="square" lIns="90487" tIns="44451" rIns="90487" bIns="44451" numCol="1" anchor="t" anchorCtr="0" compatLnSpc="1">
            <a:prstTxWarp prst="textNoShape">
              <a:avLst/>
            </a:prstTxWarp>
          </a:bodyPr>
          <a:lstStyle/>
          <a:p>
            <a:pPr eaLnBrk="1" hangingPunct="1"/>
            <a:r>
              <a:rPr lang="en-US" altLang="en-US" sz="2800" dirty="0"/>
              <a:t>Pathways to Pregnancy and Parturition – </a:t>
            </a:r>
            <a:r>
              <a:rPr lang="en-US" altLang="en-US" sz="2400" dirty="0">
                <a:solidFill>
                  <a:srgbClr val="0000FF"/>
                </a:solidFill>
              </a:rPr>
              <a:t>Third Edition</a:t>
            </a:r>
            <a:endParaRPr lang="en-US" altLang="en-US" sz="2800" dirty="0">
              <a:solidFill>
                <a:srgbClr val="0000FF"/>
              </a:solidFill>
            </a:endParaRPr>
          </a:p>
          <a:p>
            <a:pPr lvl="1" eaLnBrk="1" hangingPunct="1"/>
            <a:r>
              <a:rPr lang="en-US" altLang="en-US" sz="2400" dirty="0"/>
              <a:t>P.L. </a:t>
            </a:r>
            <a:r>
              <a:rPr lang="en-US" altLang="en-US" sz="2400" dirty="0" err="1"/>
              <a:t>Senger</a:t>
            </a:r>
            <a:endParaRPr lang="en-US" altLang="en-US" sz="2400" dirty="0"/>
          </a:p>
          <a:p>
            <a:pPr eaLnBrk="1" hangingPunct="1"/>
            <a:r>
              <a:rPr lang="en-US" altLang="en-US" sz="2800" dirty="0"/>
              <a:t>UW Bookstore, Amazon</a:t>
            </a:r>
          </a:p>
          <a:p>
            <a:pPr eaLnBrk="1" hangingPunct="1"/>
            <a:r>
              <a:rPr lang="en-US" altLang="en-US" sz="2800" dirty="0"/>
              <a:t>E-book ($100) from publisher</a:t>
            </a:r>
          </a:p>
          <a:p>
            <a:pPr eaLnBrk="1" hangingPunct="1"/>
            <a:r>
              <a:rPr lang="en-US" altLang="en-US" sz="2800" dirty="0"/>
              <a:t>Library (not on reserve)</a:t>
            </a:r>
          </a:p>
          <a:p>
            <a:pPr eaLnBrk="1" hangingPunct="1"/>
            <a:r>
              <a:rPr lang="en-US" altLang="en-US" sz="2800" u="sng" dirty="0"/>
              <a:t>Read assigned chapters before viewing lecture material!!!</a:t>
            </a:r>
          </a:p>
        </p:txBody>
      </p:sp>
      <p:pic>
        <p:nvPicPr>
          <p:cNvPr id="29699" name="Picture 4" descr="Senger_3rd_edition0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5730" y="793600"/>
            <a:ext cx="2846070" cy="368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0" name="TextBox 5"/>
          <p:cNvSpPr txBox="1">
            <a:spLocks noChangeArrowheads="1"/>
          </p:cNvSpPr>
          <p:nvPr/>
        </p:nvSpPr>
        <p:spPr bwMode="auto">
          <a:xfrm>
            <a:off x="304800" y="4563130"/>
            <a:ext cx="8382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a:r>
              <a:rPr lang="en-US" altLang="en-US" sz="2800" b="1" dirty="0">
                <a:solidFill>
                  <a:srgbClr val="0000FF"/>
                </a:solidFill>
              </a:rPr>
              <a:t>Specific edition guaranteed OK for exams!</a:t>
            </a:r>
          </a:p>
        </p:txBody>
      </p:sp>
    </p:spTree>
  </p:cSld>
  <p:clrMapOvr>
    <a:masterClrMapping/>
  </p:clrMapOvr>
  <p:transition advTm="49365"/>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Canvas</a:t>
            </a:r>
          </a:p>
        </p:txBody>
      </p:sp>
      <p:sp>
        <p:nvSpPr>
          <p:cNvPr id="3" name="Content Placeholder 2"/>
          <p:cNvSpPr>
            <a:spLocks noGrp="1"/>
          </p:cNvSpPr>
          <p:nvPr>
            <p:ph idx="1"/>
          </p:nvPr>
        </p:nvSpPr>
        <p:spPr>
          <a:xfrm>
            <a:off x="304800" y="1485900"/>
            <a:ext cx="8153400" cy="3086100"/>
          </a:xfrm>
        </p:spPr>
        <p:txBody>
          <a:bodyPr/>
          <a:lstStyle/>
          <a:p>
            <a:r>
              <a:rPr lang="en-US" dirty="0"/>
              <a:t>Course Management Software for UW</a:t>
            </a:r>
          </a:p>
          <a:p>
            <a:r>
              <a:rPr lang="en-US" dirty="0"/>
              <a:t>All material and submissions can be accessed via canvas</a:t>
            </a:r>
          </a:p>
        </p:txBody>
      </p:sp>
    </p:spTree>
    <p:extLst>
      <p:ext uri="{BB962C8B-B14F-4D97-AF65-F5344CB8AC3E}">
        <p14:creationId xmlns:p14="http://schemas.microsoft.com/office/powerpoint/2010/main" val="1744481414"/>
      </p:ext>
    </p:extLst>
  </p:cSld>
  <p:clrMapOvr>
    <a:masterClrMapping/>
  </p:clrMapOvr>
  <mc:AlternateContent xmlns:mc="http://schemas.openxmlformats.org/markup-compatibility/2006" xmlns:p14="http://schemas.microsoft.com/office/powerpoint/2010/main">
    <mc:Choice Requires="p14">
      <p:transition spd="slow" p14:dur="2000" advTm="14355"/>
    </mc:Choice>
    <mc:Fallback xmlns="">
      <p:transition spd="slow" advTm="14355"/>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228600" y="-19050"/>
            <a:ext cx="8686800" cy="1143000"/>
          </a:xfrm>
        </p:spPr>
        <p:txBody>
          <a:bodyPr/>
          <a:lstStyle/>
          <a:p>
            <a:pPr eaLnBrk="1" hangingPunct="1"/>
            <a:r>
              <a:rPr lang="en-US" altLang="en-US" dirty="0"/>
              <a:t>Effort and Difficulty</a:t>
            </a:r>
          </a:p>
        </p:txBody>
      </p:sp>
      <p:sp>
        <p:nvSpPr>
          <p:cNvPr id="39939" name="Rectangle 3"/>
          <p:cNvSpPr>
            <a:spLocks noGrp="1" noChangeArrowheads="1"/>
          </p:cNvSpPr>
          <p:nvPr>
            <p:ph type="body" idx="1"/>
          </p:nvPr>
        </p:nvSpPr>
        <p:spPr>
          <a:xfrm>
            <a:off x="152400" y="1028700"/>
            <a:ext cx="8763000" cy="4114800"/>
          </a:xfrm>
        </p:spPr>
        <p:txBody>
          <a:bodyPr/>
          <a:lstStyle/>
          <a:p>
            <a:pPr eaLnBrk="1" hangingPunct="1">
              <a:lnSpc>
                <a:spcPct val="90000"/>
              </a:lnSpc>
            </a:pPr>
            <a:r>
              <a:rPr lang="en-US" altLang="en-US" sz="2800" dirty="0"/>
              <a:t>3 Credit hours are met by 135 hours of interaction with course material over the semester</a:t>
            </a:r>
          </a:p>
          <a:p>
            <a:pPr lvl="1" eaLnBrk="1" hangingPunct="1">
              <a:lnSpc>
                <a:spcPct val="90000"/>
              </a:lnSpc>
            </a:pPr>
            <a:r>
              <a:rPr lang="en-US" altLang="en-US" sz="2400" dirty="0"/>
              <a:t>Average is 9 hours/week. </a:t>
            </a:r>
            <a:br>
              <a:rPr lang="en-US" altLang="en-US" sz="2400" dirty="0"/>
            </a:br>
            <a:endParaRPr lang="en-US" altLang="en-US" sz="2400" dirty="0"/>
          </a:p>
          <a:p>
            <a:pPr eaLnBrk="1" hangingPunct="1">
              <a:lnSpc>
                <a:spcPct val="90000"/>
              </a:lnSpc>
            </a:pPr>
            <a:r>
              <a:rPr lang="en-US" altLang="en-US" sz="2800" dirty="0"/>
              <a:t>Intermediate course</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61712"/>
    </mc:Choice>
    <mc:Fallback xmlns="">
      <p:transition spd="slow" advTm="61712"/>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animEffect transition="in" filter="dissolve">
                                      <p:cBhvr>
                                        <p:cTn id="7" dur="500"/>
                                        <p:tgtEl>
                                          <p:spTgt spid="39939">
                                            <p:txEl>
                                              <p:pRg st="0" end="0"/>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9939">
                                            <p:txEl>
                                              <p:pRg st="1" end="1"/>
                                            </p:txEl>
                                          </p:spTgt>
                                        </p:tgtEl>
                                        <p:attrNameLst>
                                          <p:attrName>style.visibility</p:attrName>
                                        </p:attrNameLst>
                                      </p:cBhvr>
                                      <p:to>
                                        <p:strVal val="visible"/>
                                      </p:to>
                                    </p:set>
                                    <p:animEffect transition="in" filter="dissolve">
                                      <p:cBhvr>
                                        <p:cTn id="10" dur="500"/>
                                        <p:tgtEl>
                                          <p:spTgt spid="39939">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9939">
                                            <p:txEl>
                                              <p:pRg st="2" end="2"/>
                                            </p:txEl>
                                          </p:spTgt>
                                        </p:tgtEl>
                                        <p:attrNameLst>
                                          <p:attrName>style.visibility</p:attrName>
                                        </p:attrNameLst>
                                      </p:cBhvr>
                                      <p:to>
                                        <p:strVal val="visible"/>
                                      </p:to>
                                    </p:set>
                                    <p:animEffect transition="in" filter="dissolve">
                                      <p:cBhvr>
                                        <p:cTn id="15" dur="500"/>
                                        <p:tgtEl>
                                          <p:spTgt spid="3993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685800" y="597751"/>
            <a:ext cx="7772400" cy="762000"/>
          </a:xfrm>
        </p:spPr>
        <p:txBody>
          <a:bodyPr/>
          <a:lstStyle/>
          <a:p>
            <a:pPr eaLnBrk="1" hangingPunct="1"/>
            <a:r>
              <a:rPr lang="en-US" altLang="en-US" dirty="0"/>
              <a:t>Grading</a:t>
            </a:r>
          </a:p>
        </p:txBody>
      </p:sp>
      <p:sp>
        <p:nvSpPr>
          <p:cNvPr id="43010" name="TextBox 3"/>
          <p:cNvSpPr txBox="1">
            <a:spLocks noChangeArrowheads="1"/>
          </p:cNvSpPr>
          <p:nvPr/>
        </p:nvSpPr>
        <p:spPr bwMode="auto">
          <a:xfrm>
            <a:off x="2667000" y="1969353"/>
            <a:ext cx="4191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4800" b="1">
                <a:solidFill>
                  <a:srgbClr val="0000FF"/>
                </a:solidFill>
              </a:rPr>
              <a:t>See Syllabus!</a:t>
            </a:r>
          </a:p>
        </p:txBody>
      </p:sp>
    </p:spTree>
  </p:cSld>
  <p:clrMapOvr>
    <a:masterClrMapping/>
  </p:clrMapOvr>
  <mc:AlternateContent xmlns:mc="http://schemas.openxmlformats.org/markup-compatibility/2006" xmlns:p14="http://schemas.microsoft.com/office/powerpoint/2010/main">
    <mc:Choice Requires="p14">
      <p:transition spd="slow" p14:dur="2000" advTm="5787"/>
    </mc:Choice>
    <mc:Fallback xmlns="">
      <p:transition spd="slow" advTm="5787"/>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a:xfrm>
            <a:off x="647700" y="438150"/>
            <a:ext cx="7772400" cy="838200"/>
          </a:xfrm>
        </p:spPr>
        <p:txBody>
          <a:bodyPr/>
          <a:lstStyle/>
          <a:p>
            <a:pPr eaLnBrk="1" hangingPunct="1"/>
            <a:r>
              <a:rPr lang="en-US" altLang="en-US" dirty="0"/>
              <a:t>Overall Philosophy</a:t>
            </a:r>
          </a:p>
        </p:txBody>
      </p:sp>
      <p:sp>
        <p:nvSpPr>
          <p:cNvPr id="44035" name="Rectangle 3"/>
          <p:cNvSpPr>
            <a:spLocks noGrp="1" noChangeArrowheads="1"/>
          </p:cNvSpPr>
          <p:nvPr>
            <p:ph type="body" idx="1"/>
          </p:nvPr>
        </p:nvSpPr>
        <p:spPr>
          <a:xfrm>
            <a:off x="228600" y="1657350"/>
            <a:ext cx="8610600" cy="3276600"/>
          </a:xfrm>
        </p:spPr>
        <p:txBody>
          <a:bodyPr/>
          <a:lstStyle/>
          <a:p>
            <a:pPr eaLnBrk="1" hangingPunct="1"/>
            <a:r>
              <a:rPr lang="en-US" altLang="en-US" sz="2800" dirty="0"/>
              <a:t>We are attempting to return to regular in class activities for Fall 2021.</a:t>
            </a:r>
          </a:p>
          <a:p>
            <a:pPr eaLnBrk="1" hangingPunct="1"/>
            <a:r>
              <a:rPr lang="en-US" altLang="en-US" sz="2800" dirty="0"/>
              <a:t>We want you to learn!!!</a:t>
            </a:r>
            <a:endParaRPr lang="en-US" altLang="en-US" sz="2400" dirty="0"/>
          </a:p>
          <a:p>
            <a:pPr eaLnBrk="1" hangingPunct="1"/>
            <a:r>
              <a:rPr lang="en-US" altLang="en-US" sz="2800" dirty="0"/>
              <a:t>The course is intended to challenge you.</a:t>
            </a:r>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14455"/>
    </mc:Choice>
    <mc:Fallback xmlns="">
      <p:transition spd="slow" advTm="1445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dissolve">
                                      <p:cBhvr>
                                        <p:cTn id="7" dur="500"/>
                                        <p:tgtEl>
                                          <p:spTgt spid="440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4035">
                                            <p:txEl>
                                              <p:pRg st="1" end="1"/>
                                            </p:txEl>
                                          </p:spTgt>
                                        </p:tgtEl>
                                        <p:attrNameLst>
                                          <p:attrName>style.visibility</p:attrName>
                                        </p:attrNameLst>
                                      </p:cBhvr>
                                      <p:to>
                                        <p:strVal val="visible"/>
                                      </p:to>
                                    </p:set>
                                    <p:animEffect transition="in" filter="dissolve">
                                      <p:cBhvr>
                                        <p:cTn id="12" dur="500"/>
                                        <p:tgtEl>
                                          <p:spTgt spid="4403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4035">
                                            <p:txEl>
                                              <p:pRg st="2" end="2"/>
                                            </p:txEl>
                                          </p:spTgt>
                                        </p:tgtEl>
                                        <p:attrNameLst>
                                          <p:attrName>style.visibility</p:attrName>
                                        </p:attrNameLst>
                                      </p:cBhvr>
                                      <p:to>
                                        <p:strVal val="visible"/>
                                      </p:to>
                                    </p:set>
                                    <p:animEffect transition="in" filter="dissolve">
                                      <p:cBhvr>
                                        <p:cTn id="17" dur="500"/>
                                        <p:tgtEl>
                                          <p:spTgt spid="440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33350"/>
            <a:ext cx="7772400" cy="857250"/>
          </a:xfrm>
        </p:spPr>
        <p:txBody>
          <a:bodyPr/>
          <a:lstStyle/>
          <a:p>
            <a:r>
              <a:rPr lang="en-US" altLang="en-US" dirty="0"/>
              <a:t>Overall Philosophy (cont.)</a:t>
            </a:r>
            <a:endParaRPr lang="en-US" dirty="0"/>
          </a:p>
        </p:txBody>
      </p:sp>
      <p:sp>
        <p:nvSpPr>
          <p:cNvPr id="3" name="Content Placeholder 2"/>
          <p:cNvSpPr>
            <a:spLocks noGrp="1"/>
          </p:cNvSpPr>
          <p:nvPr>
            <p:ph idx="1"/>
          </p:nvPr>
        </p:nvSpPr>
        <p:spPr>
          <a:xfrm>
            <a:off x="228600" y="895350"/>
            <a:ext cx="8686800" cy="3086100"/>
          </a:xfrm>
        </p:spPr>
        <p:txBody>
          <a:bodyPr/>
          <a:lstStyle/>
          <a:p>
            <a:pPr eaLnBrk="1" hangingPunct="1"/>
            <a:r>
              <a:rPr lang="en-US" altLang="en-US" dirty="0"/>
              <a:t>Get your money’</a:t>
            </a:r>
            <a:r>
              <a:rPr lang="en-US" altLang="ja-JP" dirty="0"/>
              <a:t>s worth; extrapolate and integrate. This is how you succeed!</a:t>
            </a:r>
            <a:br>
              <a:rPr lang="en-US" altLang="ja-JP" dirty="0"/>
            </a:br>
            <a:endParaRPr lang="en-US" altLang="ja-JP" dirty="0"/>
          </a:p>
          <a:p>
            <a:pPr eaLnBrk="1" hangingPunct="1"/>
            <a:r>
              <a:rPr lang="en-US" altLang="en-US" dirty="0">
                <a:solidFill>
                  <a:srgbClr val="0000FF"/>
                </a:solidFill>
              </a:rPr>
              <a:t>Memorization does not lead to success in life!</a:t>
            </a:r>
          </a:p>
          <a:p>
            <a:pPr eaLnBrk="1" hangingPunct="1"/>
            <a:endParaRPr lang="en-US" altLang="en-US" dirty="0">
              <a:solidFill>
                <a:srgbClr val="0000FF"/>
              </a:solidFill>
            </a:endParaRPr>
          </a:p>
          <a:p>
            <a:pPr eaLnBrk="1" hangingPunct="1"/>
            <a:r>
              <a:rPr lang="en-US" altLang="en-US" dirty="0">
                <a:solidFill>
                  <a:srgbClr val="0000FF"/>
                </a:solidFill>
              </a:rPr>
              <a:t>Must engage with course material every day for success. </a:t>
            </a:r>
          </a:p>
        </p:txBody>
      </p:sp>
    </p:spTree>
    <p:custDataLst>
      <p:tags r:id="rId1"/>
    </p:custDataLst>
    <p:extLst>
      <p:ext uri="{BB962C8B-B14F-4D97-AF65-F5344CB8AC3E}">
        <p14:creationId xmlns:p14="http://schemas.microsoft.com/office/powerpoint/2010/main" val="1570439919"/>
      </p:ext>
    </p:extLst>
  </p:cSld>
  <p:clrMapOvr>
    <a:masterClrMapping/>
  </p:clrMapOvr>
  <mc:AlternateContent xmlns:mc="http://schemas.openxmlformats.org/markup-compatibility/2006" xmlns:p14="http://schemas.microsoft.com/office/powerpoint/2010/main">
    <mc:Choice Requires="p14">
      <p:transition spd="slow" p14:dur="2000" advTm="22629"/>
    </mc:Choice>
    <mc:Fallback xmlns="">
      <p:transition spd="slow" advTm="2262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dissolv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Overall Philosophy (cont.)</a:t>
            </a:r>
            <a:endParaRPr lang="en-US" dirty="0"/>
          </a:p>
        </p:txBody>
      </p:sp>
      <p:sp>
        <p:nvSpPr>
          <p:cNvPr id="3" name="Content Placeholder 2"/>
          <p:cNvSpPr>
            <a:spLocks noGrp="1"/>
          </p:cNvSpPr>
          <p:nvPr>
            <p:ph idx="1"/>
          </p:nvPr>
        </p:nvSpPr>
        <p:spPr/>
        <p:txBody>
          <a:bodyPr/>
          <a:lstStyle/>
          <a:p>
            <a:r>
              <a:rPr lang="en-US" dirty="0"/>
              <a:t>What soft skills did you gain in this course?</a:t>
            </a:r>
          </a:p>
          <a:p>
            <a:pPr lvl="1"/>
            <a:r>
              <a:rPr lang="en-US" dirty="0">
                <a:solidFill>
                  <a:srgbClr val="0432FF"/>
                </a:solidFill>
              </a:rPr>
              <a:t>These are what employers are looking for!!!!</a:t>
            </a:r>
          </a:p>
          <a:p>
            <a:pPr lvl="1"/>
            <a:r>
              <a:rPr lang="en-US" dirty="0">
                <a:solidFill>
                  <a:srgbClr val="0432FF"/>
                </a:solidFill>
              </a:rPr>
              <a:t>Time management, critical thinking, writing, oral communication, interaction experiences with students in lab</a:t>
            </a:r>
          </a:p>
        </p:txBody>
      </p:sp>
    </p:spTree>
  </p:cSld>
  <p:clrMapOvr>
    <a:masterClrMapping/>
  </p:clrMapOvr>
  <mc:AlternateContent xmlns:mc="http://schemas.openxmlformats.org/markup-compatibility/2006" xmlns:p14="http://schemas.microsoft.com/office/powerpoint/2010/main">
    <mc:Choice Requires="p14">
      <p:transition spd="slow" p14:dur="2000" advTm="22966"/>
    </mc:Choice>
    <mc:Fallback xmlns="">
      <p:transition spd="slow" advTm="22966"/>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65F5382E-8E01-1247-B97F-363D27021E99}"/>
              </a:ext>
            </a:extLst>
          </p:cNvPr>
          <p:cNvPicPr>
            <a:picLocks noChangeAspect="1"/>
          </p:cNvPicPr>
          <p:nvPr/>
        </p:nvPicPr>
        <p:blipFill>
          <a:blip r:embed="rId3"/>
          <a:stretch>
            <a:fillRect/>
          </a:stretch>
        </p:blipFill>
        <p:spPr>
          <a:xfrm>
            <a:off x="1828800" y="44450"/>
            <a:ext cx="5054600" cy="5054600"/>
          </a:xfrm>
          <a:prstGeom prst="rect">
            <a:avLst/>
          </a:prstGeom>
        </p:spPr>
      </p:pic>
    </p:spTree>
    <p:extLst>
      <p:ext uri="{BB962C8B-B14F-4D97-AF65-F5344CB8AC3E}">
        <p14:creationId xmlns:p14="http://schemas.microsoft.com/office/powerpoint/2010/main" val="2286868384"/>
      </p:ext>
    </p:extLst>
  </p:cSld>
  <p:clrMapOvr>
    <a:masterClrMapping/>
  </p:clrMapOvr>
  <mc:AlternateContent xmlns:mc="http://schemas.openxmlformats.org/markup-compatibility/2006" xmlns:p14="http://schemas.microsoft.com/office/powerpoint/2010/main">
    <mc:Choice Requires="p14">
      <p:transition spd="slow" p14:dur="2000" advTm="11675"/>
    </mc:Choice>
    <mc:Fallback xmlns="">
      <p:transition spd="slow" advTm="11675"/>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2.4"/>
</p:tagLst>
</file>

<file path=ppt/tags/tag2.xml><?xml version="1.0" encoding="utf-8"?>
<p:tagLst xmlns:a="http://schemas.openxmlformats.org/drawingml/2006/main" xmlns:r="http://schemas.openxmlformats.org/officeDocument/2006/relationships" xmlns:p="http://schemas.openxmlformats.org/presentationml/2006/main">
  <p:tag name="TIMING" val="|2.4"/>
</p:tagLst>
</file>

<file path=ppt/tags/tag3.xml><?xml version="1.0" encoding="utf-8"?>
<p:tagLst xmlns:a="http://schemas.openxmlformats.org/drawingml/2006/main" xmlns:r="http://schemas.openxmlformats.org/officeDocument/2006/relationships" xmlns:p="http://schemas.openxmlformats.org/presentationml/2006/main">
  <p:tag name="TIMING" val="|10.6"/>
</p:tagLst>
</file>

<file path=ppt/tags/tag4.xml><?xml version="1.0" encoding="utf-8"?>
<p:tagLst xmlns:a="http://schemas.openxmlformats.org/drawingml/2006/main" xmlns:r="http://schemas.openxmlformats.org/officeDocument/2006/relationships" xmlns:p="http://schemas.openxmlformats.org/presentationml/2006/main">
  <p:tag name="TIMING" val="|2.9|9.6|16|11.5"/>
</p:tagLst>
</file>

<file path=ppt/tags/tag5.xml><?xml version="1.0" encoding="utf-8"?>
<p:tagLst xmlns:a="http://schemas.openxmlformats.org/drawingml/2006/main" xmlns:r="http://schemas.openxmlformats.org/officeDocument/2006/relationships" xmlns:p="http://schemas.openxmlformats.org/presentationml/2006/main">
  <p:tag name="TIMING" val="|4.3"/>
</p:tagLst>
</file>

<file path=ppt/tags/tag6.xml><?xml version="1.0" encoding="utf-8"?>
<p:tagLst xmlns:a="http://schemas.openxmlformats.org/drawingml/2006/main" xmlns:r="http://schemas.openxmlformats.org/officeDocument/2006/relationships" xmlns:p="http://schemas.openxmlformats.org/presentationml/2006/main">
  <p:tag name="TIMING" val="|6|2.5|4.8"/>
</p:tagLst>
</file>

<file path=ppt/tags/tag7.xml><?xml version="1.0" encoding="utf-8"?>
<p:tagLst xmlns:a="http://schemas.openxmlformats.org/drawingml/2006/main" xmlns:r="http://schemas.openxmlformats.org/officeDocument/2006/relationships" xmlns:p="http://schemas.openxmlformats.org/presentationml/2006/main">
  <p:tag name="TIMING" val="|2.9|6.6"/>
</p:tagLst>
</file>

<file path=ppt/tags/tag8.xml><?xml version="1.0" encoding="utf-8"?>
<p:tagLst xmlns:a="http://schemas.openxmlformats.org/drawingml/2006/main" xmlns:r="http://schemas.openxmlformats.org/officeDocument/2006/relationships" xmlns:p="http://schemas.openxmlformats.org/presentationml/2006/main">
  <p:tag name="TIMING" val="|5|9.3|5.3"/>
</p:tagLst>
</file>

<file path=ppt/tags/tag9.xml><?xml version="1.0" encoding="utf-8"?>
<p:tagLst xmlns:a="http://schemas.openxmlformats.org/drawingml/2006/main" xmlns:r="http://schemas.openxmlformats.org/officeDocument/2006/relationships" xmlns:p="http://schemas.openxmlformats.org/presentationml/2006/main">
  <p:tag name="TIMING" val="|7.2|3.4|18.6|13.1|30.5"/>
</p:tagLst>
</file>

<file path=ppt/tags/tag10.xml><?xml version="1.0" encoding="utf-8"?>
<p:tagLst xmlns:a="http://schemas.openxmlformats.org/drawingml/2006/main" xmlns:r="http://schemas.openxmlformats.org/officeDocument/2006/relationships" xmlns:p="http://schemas.openxmlformats.org/presentationml/2006/main">
  <p:tag name="TIMING" val="|6.6|34.7"/>
</p:tagLst>
</file>

<file path=ppt/tags/tag11.xml><?xml version="1.0" encoding="utf-8"?>
<p:tagLst xmlns:a="http://schemas.openxmlformats.org/drawingml/2006/main" xmlns:r="http://schemas.openxmlformats.org/officeDocument/2006/relationships" xmlns:p="http://schemas.openxmlformats.org/presentationml/2006/main">
  <p:tag name="TIMING" val="|2.2|5.6|2.6"/>
</p:tagLst>
</file>

<file path=ppt/tags/tag12.xml><?xml version="1.0" encoding="utf-8"?>
<p:tagLst xmlns:a="http://schemas.openxmlformats.org/drawingml/2006/main" xmlns:r="http://schemas.openxmlformats.org/officeDocument/2006/relationships" xmlns:p="http://schemas.openxmlformats.org/presentationml/2006/main">
  <p:tag name="TIMING" val="|1.7|8|5.3"/>
</p:tagLst>
</file>

<file path=ppt/theme/theme1.xml><?xml version="1.0" encoding="utf-8"?>
<a:theme xmlns:a="http://schemas.openxmlformats.org/drawingml/2006/main" name="comic_sans_jp">
  <a:themeElements>
    <a:clrScheme name="comic_sans_j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comic_sans_jp">
      <a:majorFont>
        <a:latin typeface="Helvetica"/>
        <a:ea typeface="ＭＳ Ｐゴシック"/>
        <a:cs typeface="ＭＳ Ｐゴシック"/>
      </a:majorFont>
      <a:minorFont>
        <a:latin typeface="Comic Sans MS"/>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Arial" charset="0"/>
            <a:ea typeface="ＭＳ Ｐゴシック" charset="-128"/>
            <a:cs typeface="ＭＳ Ｐゴシック" charset="-128"/>
          </a:defRPr>
        </a:defPPr>
      </a:lstStyle>
    </a:lnDef>
  </a:objectDefaults>
  <a:extraClrSchemeLst>
    <a:extraClrScheme>
      <a:clrScheme name="comic_sans_j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comic_sans_j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comic_sans_j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comic_sans_j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comic_sans_j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comic_sans_j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comic_sans_jp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comic_sans_jp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comic_sans_jp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comic_sans_jp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comic_sans_jp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comic_sans_jp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HD:Applications:Microsoft Office 2004:Templates:My Templates:comic_sans_jp.pot</Template>
  <TotalTime>2077</TotalTime>
  <Words>1409</Words>
  <Application>Microsoft Macintosh PowerPoint</Application>
  <PresentationFormat>On-screen Show (16:9)</PresentationFormat>
  <Paragraphs>124</Paragraphs>
  <Slides>24</Slides>
  <Notes>24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Comic Sans MS</vt:lpstr>
      <vt:lpstr>Helvetica</vt:lpstr>
      <vt:lpstr>comic_sans_jp</vt:lpstr>
      <vt:lpstr>Animal Science/Dairy Science 434</vt:lpstr>
      <vt:lpstr>Dr. John J Parrish</vt:lpstr>
      <vt:lpstr>Dr. John J Parrish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Male Reproduction (40+ years)</vt:lpstr>
      <vt:lpstr>Quiz 0 - a</vt:lpstr>
      <vt:lpstr>Quiz 0 - a</vt:lpstr>
      <vt:lpstr>Special 2021 Information</vt:lpstr>
      <vt:lpstr>Instructors</vt:lpstr>
      <vt:lpstr>Laboratories</vt:lpstr>
      <vt:lpstr>Text (Required)</vt:lpstr>
      <vt:lpstr>Canvas</vt:lpstr>
      <vt:lpstr>Effort and Difficulty</vt:lpstr>
      <vt:lpstr>Grading</vt:lpstr>
      <vt:lpstr>Overall Philosophy</vt:lpstr>
      <vt:lpstr>Overall Philosophy (cont.)</vt:lpstr>
      <vt:lpstr>Overall Philosophy (cont.)</vt:lpstr>
      <vt:lpstr>PowerPoint Presentation</vt:lpstr>
    </vt:vector>
  </TitlesOfParts>
  <Company>University of Wisconsin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Animal Science/Dairy Science 434</dc:title>
  <dc:creator>John Parrish User</dc:creator>
  <cp:lastModifiedBy>JOHN J PARRISH</cp:lastModifiedBy>
  <cp:revision>97</cp:revision>
  <cp:lastPrinted>2014-08-27T16:22:16Z</cp:lastPrinted>
  <dcterms:created xsi:type="dcterms:W3CDTF">2017-09-04T14:31:22Z</dcterms:created>
  <dcterms:modified xsi:type="dcterms:W3CDTF">2021-09-05T16:26:59Z</dcterms:modified>
</cp:coreProperties>
</file>