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7" r:id="rId2"/>
    <p:sldId id="274" r:id="rId3"/>
    <p:sldId id="275" r:id="rId4"/>
    <p:sldId id="281" r:id="rId5"/>
    <p:sldId id="276" r:id="rId6"/>
    <p:sldId id="283" r:id="rId7"/>
    <p:sldId id="285" r:id="rId8"/>
    <p:sldId id="277" r:id="rId9"/>
    <p:sldId id="278" r:id="rId10"/>
    <p:sldId id="265" r:id="rId11"/>
    <p:sldId id="260" r:id="rId12"/>
    <p:sldId id="261" r:id="rId13"/>
    <p:sldId id="262" r:id="rId14"/>
    <p:sldId id="287" r:id="rId15"/>
    <p:sldId id="292" r:id="rId16"/>
    <p:sldId id="291" r:id="rId17"/>
    <p:sldId id="264" r:id="rId18"/>
    <p:sldId id="266" r:id="rId19"/>
    <p:sldId id="269" r:id="rId20"/>
    <p:sldId id="271" r:id="rId21"/>
    <p:sldId id="272" r:id="rId22"/>
    <p:sldId id="288" r:id="rId23"/>
    <p:sldId id="289" r:id="rId24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70"/>
    <p:restoredTop sz="94682"/>
  </p:normalViewPr>
  <p:slideViewPr>
    <p:cSldViewPr>
      <p:cViewPr varScale="1">
        <p:scale>
          <a:sx n="236" d="100"/>
          <a:sy n="236" d="100"/>
        </p:scale>
        <p:origin x="728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-100" charset="0"/>
                <a:ea typeface="ＭＳ Ｐゴシック" pitchFamily="-100" charset="-128"/>
                <a:cs typeface="ＭＳ Ｐゴシック" pitchFamily="-10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A654C58-1446-BA4F-B5FD-693C6DDF49B9}" type="datetime1">
              <a:rPr lang="en-US" altLang="en-US"/>
              <a:pPr/>
              <a:t>8/23/18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-100" charset="0"/>
                <a:ea typeface="ＭＳ Ｐゴシック" pitchFamily="-100" charset="-128"/>
                <a:cs typeface="ＭＳ Ｐゴシック" pitchFamily="-10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C6CA12-F853-3D4B-9C71-DBA17CF119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03027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D76F59-5923-D04A-AC89-ADB3089E87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77989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BA4DF945-0768-1C45-9C30-56FC7ED5A46E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0200" y="3759200"/>
            <a:ext cx="6235700" cy="4978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/>
          </a:p>
        </p:txBody>
      </p:sp>
      <p:sp>
        <p:nvSpPr>
          <p:cNvPr id="17411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06400" y="184150"/>
            <a:ext cx="6070600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915517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76F59-5923-D04A-AC89-ADB3089E87D9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453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52659C5-7C5E-5C41-8CA1-CDF2BE4ED0F5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401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52D872EF-FF07-C546-B4FB-40763622D272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0200" y="3759200"/>
            <a:ext cx="6235700" cy="4978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/>
          </a:p>
        </p:txBody>
      </p:sp>
      <p:sp>
        <p:nvSpPr>
          <p:cNvPr id="26627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06400" y="184150"/>
            <a:ext cx="6070600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026899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7515A868-6512-0F49-86FE-FFAE8CE0CD64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0200" y="3759200"/>
            <a:ext cx="6235700" cy="4978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/>
          </a:p>
        </p:txBody>
      </p:sp>
      <p:sp>
        <p:nvSpPr>
          <p:cNvPr id="28675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06400" y="184150"/>
            <a:ext cx="6070600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572753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D3067E2-B4E6-8543-8E27-3A238B400688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0200" y="3759200"/>
            <a:ext cx="6235700" cy="4978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/>
          </a:p>
        </p:txBody>
      </p:sp>
      <p:sp>
        <p:nvSpPr>
          <p:cNvPr id="30723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06400" y="184150"/>
            <a:ext cx="6070600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251696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EC2CB559-9BA4-A44A-AB59-BF6209AAE28A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9259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BAD2121-30FA-2D44-8C37-2C59E660DF2C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0595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99A0C983-27C6-2E44-AB0B-0370C1654294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87710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C6B8A4BC-62C2-2146-9E85-49E7663215E9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896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3683E3-9F51-6C48-9057-97689EDAEB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942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455B70-310D-344E-AFE4-E1F026F511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5805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8E3C32-D115-6A46-A061-3C97E923F9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139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9AF6C3-348F-B54B-9E5E-87B80D636C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4523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B70EDD-05A8-2049-BA76-98B7FCCEBD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169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65F697-6E54-EA45-A5AC-4517452644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3761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8CF12-A070-774F-ABE4-C414C90F65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6290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F79A34-9683-0B4B-8D6D-1A2D8CBB65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1981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ADB3E2-7B16-CD45-A7AA-9388D8AE0E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8501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4CF2CF-2BB3-A348-BEB8-870B3F1610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4951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DBD223-B074-0340-BAA1-FC681AE658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9718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D1979-5B11-264D-A8AB-F3C863FA5E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1934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11F357E-7006-CA46-9AE2-98DA86B023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5pPr>
      <a:lvl6pPr marL="457189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6pPr>
      <a:lvl7pPr marL="914377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7pPr>
      <a:lvl8pPr marL="1371566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8pPr>
      <a:lvl9pPr marL="1828754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SzPct val="125000"/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»"/>
        <a:defRPr sz="2800" b="1">
          <a:solidFill>
            <a:schemeClr val="tx1"/>
          </a:solidFill>
          <a:latin typeface="+mn-lt"/>
          <a:ea typeface="+mn-ea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  <a:ea typeface="+mn-ea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3864" y="133350"/>
            <a:ext cx="8610600" cy="1143000"/>
          </a:xfrm>
        </p:spPr>
        <p:txBody>
          <a:bodyPr vert="horz" wrap="square" lIns="90487" tIns="44451" rIns="90487" bIns="44451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>
                <a:solidFill>
                  <a:srgbClr val="0000FF"/>
                </a:solidFill>
              </a:rPr>
              <a:t>Animal Science/Dairy Science 434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1452" y="1624015"/>
            <a:ext cx="8747125" cy="1838325"/>
          </a:xfrm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marL="342891" indent="-342891" eaLnBrk="1" hangingPunct="1"/>
            <a:r>
              <a:rPr lang="en-US" altLang="en-US" sz="4400" dirty="0"/>
              <a:t>Reproductive Physiology</a:t>
            </a:r>
          </a:p>
          <a:p>
            <a:pPr marL="342891" indent="-342891" eaLnBrk="1" hangingPunct="1"/>
            <a:endParaRPr lang="en-US" altLang="en-US" sz="2800" dirty="0"/>
          </a:p>
          <a:p>
            <a:pPr marL="342891" indent="-342891" eaLnBrk="1" hangingPunct="1"/>
            <a:r>
              <a:rPr lang="en-US" altLang="en-US" dirty="0"/>
              <a:t>Introduction and Course Structure</a:t>
            </a:r>
          </a:p>
          <a:p>
            <a:pPr marL="342891" indent="-342891" eaLnBrk="1" hangingPunct="1"/>
            <a:endParaRPr lang="en-US" altLang="en-US" dirty="0"/>
          </a:p>
          <a:p>
            <a:pPr marL="342891" indent="-342891" eaLnBrk="1" hangingPunct="1"/>
            <a:r>
              <a:rPr lang="en-US" altLang="en-US" dirty="0"/>
              <a:t>Fall 2018</a:t>
            </a:r>
            <a:endParaRPr lang="en-US" altLang="en-US" b="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685800" y="209550"/>
            <a:ext cx="7772400" cy="609600"/>
          </a:xfrm>
        </p:spPr>
        <p:txBody>
          <a:bodyPr/>
          <a:lstStyle/>
          <a:p>
            <a:r>
              <a:rPr lang="en-US" altLang="en-US"/>
              <a:t>Dr. </a:t>
            </a:r>
            <a:r>
              <a:rPr lang="en-US" altLang="en-US" dirty="0"/>
              <a:t>John J Parrish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 descr="california_simple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1"/>
            <a:ext cx="6832194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458" name="Straight Arrow Connector 5"/>
          <p:cNvCxnSpPr>
            <a:cxnSpLocks noChangeShapeType="1"/>
          </p:cNvCxnSpPr>
          <p:nvPr/>
        </p:nvCxnSpPr>
        <p:spPr bwMode="auto">
          <a:xfrm flipV="1">
            <a:off x="152400" y="2839844"/>
            <a:ext cx="3512634" cy="265306"/>
          </a:xfrm>
          <a:prstGeom prst="straightConnector1">
            <a:avLst/>
          </a:prstGeom>
          <a:noFill/>
          <a:ln w="762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3" t="12887" r="28501" b="11629"/>
          <a:stretch/>
        </p:blipFill>
        <p:spPr>
          <a:xfrm>
            <a:off x="228600" y="666750"/>
            <a:ext cx="3931920" cy="37490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12920" y="133350"/>
            <a:ext cx="4754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omic Sans MS" charset="0"/>
                <a:ea typeface="Comic Sans MS" charset="0"/>
                <a:cs typeface="Comic Sans MS" charset="0"/>
              </a:rPr>
              <a:t>Bachelor of Science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Comic Sans MS" charset="0"/>
                <a:ea typeface="Comic Sans MS" charset="0"/>
                <a:cs typeface="Comic Sans MS" charset="0"/>
              </a:rPr>
              <a:t>Animal Science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12920" y="1403806"/>
            <a:ext cx="4419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n-lt"/>
              </a:rPr>
              <a:t>Species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+mn-lt"/>
              </a:rPr>
              <a:t>Swine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+mn-lt"/>
              </a:rPr>
              <a:t>Cattle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12920" y="3105150"/>
            <a:ext cx="480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n-lt"/>
              </a:rPr>
              <a:t>Campus Activities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+mn-lt"/>
              </a:rPr>
              <a:t>Milk processing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+mn-lt"/>
              </a:rPr>
              <a:t>Swine farm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+mn-lt"/>
              </a:rPr>
              <a:t>Alpha Gamma Rho</a:t>
            </a:r>
          </a:p>
        </p:txBody>
      </p:sp>
    </p:spTree>
    <p:extLst>
      <p:ext uri="{BB962C8B-B14F-4D97-AF65-F5344CB8AC3E}">
        <p14:creationId xmlns:p14="http://schemas.microsoft.com/office/powerpoint/2010/main" val="67063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 descr="ny_ma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8559"/>
            <a:ext cx="7244080" cy="495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838200" y="3867150"/>
            <a:ext cx="4038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3200" b="1"/>
              <a:t>State of New York</a:t>
            </a:r>
          </a:p>
        </p:txBody>
      </p:sp>
      <p:cxnSp>
        <p:nvCxnSpPr>
          <p:cNvPr id="20482" name="Straight Arrow Connector 3"/>
          <p:cNvCxnSpPr>
            <a:cxnSpLocks noChangeShapeType="1"/>
          </p:cNvCxnSpPr>
          <p:nvPr/>
        </p:nvCxnSpPr>
        <p:spPr bwMode="auto">
          <a:xfrm>
            <a:off x="2514600" y="1088455"/>
            <a:ext cx="1431925" cy="1838419"/>
          </a:xfrm>
          <a:prstGeom prst="straightConnector1">
            <a:avLst/>
          </a:prstGeom>
          <a:noFill/>
          <a:ln w="762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304800" y="415449"/>
            <a:ext cx="3962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3200" b="1" dirty="0"/>
              <a:t>Cornell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8150"/>
            <a:ext cx="4267200" cy="4267200"/>
          </a:xfrm>
        </p:spPr>
      </p:pic>
      <p:sp>
        <p:nvSpPr>
          <p:cNvPr id="11" name="TextBox 10"/>
          <p:cNvSpPr txBox="1"/>
          <p:nvPr/>
        </p:nvSpPr>
        <p:spPr>
          <a:xfrm>
            <a:off x="3962400" y="684014"/>
            <a:ext cx="5105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omic Sans MS" charset="0"/>
                <a:ea typeface="Comic Sans MS" charset="0"/>
                <a:cs typeface="Comic Sans MS" charset="0"/>
              </a:rPr>
              <a:t>Ph.D.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Comic Sans MS" charset="0"/>
                <a:ea typeface="Comic Sans MS" charset="0"/>
                <a:cs typeface="Comic Sans MS" charset="0"/>
              </a:rPr>
              <a:t>Animal Science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Comic Sans MS" charset="0"/>
                <a:ea typeface="Comic Sans MS" charset="0"/>
                <a:cs typeface="Comic Sans MS" charset="0"/>
              </a:rPr>
              <a:t>Male Fertility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2400" y="2335470"/>
            <a:ext cx="5105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n-lt"/>
              </a:rPr>
              <a:t>Species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+mn-lt"/>
              </a:rPr>
              <a:t>Cattle, Rabbits, Hamsters, Guinea Pigs, Goats, Sheep, Dogs, Humans</a:t>
            </a:r>
          </a:p>
        </p:txBody>
      </p:sp>
    </p:spTree>
    <p:extLst>
      <p:ext uri="{BB962C8B-B14F-4D97-AF65-F5344CB8AC3E}">
        <p14:creationId xmlns:p14="http://schemas.microsoft.com/office/powerpoint/2010/main" val="106171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034883" y="86703"/>
            <a:ext cx="5105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omic Sans MS" charset="0"/>
                <a:ea typeface="Comic Sans MS" charset="0"/>
                <a:cs typeface="Comic Sans MS" charset="0"/>
              </a:rPr>
              <a:t>Post Doc.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Comic Sans MS" charset="0"/>
                <a:ea typeface="Comic Sans MS" charset="0"/>
                <a:cs typeface="Comic Sans MS" charset="0"/>
              </a:rPr>
              <a:t>Animal Science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Comic Sans MS" charset="0"/>
                <a:ea typeface="Comic Sans MS" charset="0"/>
                <a:cs typeface="Comic Sans MS" charset="0"/>
              </a:rPr>
              <a:t>In Vitro Fertilization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38600" y="2817296"/>
            <a:ext cx="5105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n-lt"/>
              </a:rPr>
              <a:t>Species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+mn-lt"/>
              </a:rPr>
              <a:t>Cattle, Swine, Horses, Water Buffalo, Humans, Chickens, Turkeys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8600" y="1667443"/>
            <a:ext cx="510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omic Sans MS" charset="0"/>
                <a:ea typeface="Comic Sans MS" charset="0"/>
                <a:cs typeface="Comic Sans MS" charset="0"/>
              </a:rPr>
              <a:t>Faculty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Comic Sans MS" charset="0"/>
                <a:ea typeface="Comic Sans MS" charset="0"/>
                <a:cs typeface="Comic Sans MS" charset="0"/>
              </a:rPr>
              <a:t>Animal Science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10263"/>
            <a:ext cx="3810000" cy="2559055"/>
          </a:xfrm>
        </p:spPr>
      </p:pic>
    </p:spTree>
    <p:extLst>
      <p:ext uri="{BB962C8B-B14F-4D97-AF65-F5344CB8AC3E}">
        <p14:creationId xmlns:p14="http://schemas.microsoft.com/office/powerpoint/2010/main" val="154425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Male Reproduction (40 years)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04800" y="1485900"/>
            <a:ext cx="8458200" cy="3086100"/>
          </a:xfrm>
        </p:spPr>
        <p:txBody>
          <a:bodyPr/>
          <a:lstStyle/>
          <a:p>
            <a:r>
              <a:rPr lang="en-US" altLang="en-US" dirty="0"/>
              <a:t>Semen evaluation</a:t>
            </a:r>
          </a:p>
          <a:p>
            <a:r>
              <a:rPr lang="en-US" altLang="en-US" dirty="0"/>
              <a:t>Fertility Prediction</a:t>
            </a:r>
          </a:p>
          <a:p>
            <a:r>
              <a:rPr lang="en-US" altLang="en-US" dirty="0"/>
              <a:t>In vitro fertilization</a:t>
            </a:r>
          </a:p>
          <a:p>
            <a:r>
              <a:rPr lang="en-US" altLang="en-US" dirty="0"/>
              <a:t>Sperm capacitation</a:t>
            </a:r>
          </a:p>
          <a:p>
            <a:r>
              <a:rPr lang="en-US" altLang="en-US" dirty="0"/>
              <a:t>Quantitative image analysis of sperm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685800" y="133350"/>
            <a:ext cx="7772400" cy="857250"/>
          </a:xfrm>
        </p:spPr>
        <p:txBody>
          <a:bodyPr/>
          <a:lstStyle/>
          <a:p>
            <a:r>
              <a:rPr lang="en-US" altLang="en-US"/>
              <a:t>Species of Males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381000" y="954823"/>
            <a:ext cx="8382000" cy="3086100"/>
          </a:xfrm>
        </p:spPr>
        <p:txBody>
          <a:bodyPr/>
          <a:lstStyle/>
          <a:p>
            <a:r>
              <a:rPr lang="en-US" altLang="en-US" dirty="0"/>
              <a:t>Large Animal</a:t>
            </a:r>
          </a:p>
          <a:p>
            <a:pPr lvl="1"/>
            <a:r>
              <a:rPr lang="en-US" altLang="en-US" dirty="0"/>
              <a:t>Bull, stallion, ram, boar, water buffalo, human</a:t>
            </a:r>
          </a:p>
          <a:p>
            <a:r>
              <a:rPr lang="en-US" altLang="en-US" dirty="0"/>
              <a:t>Small Animal</a:t>
            </a:r>
          </a:p>
          <a:p>
            <a:pPr lvl="1"/>
            <a:r>
              <a:rPr lang="en-US" altLang="en-US" dirty="0"/>
              <a:t>Dog, rabbit, mouse, hamster, </a:t>
            </a:r>
            <a:r>
              <a:rPr lang="en-US" altLang="en-US" dirty="0" err="1"/>
              <a:t>guinnea</a:t>
            </a:r>
            <a:r>
              <a:rPr lang="en-US" altLang="en-US" dirty="0"/>
              <a:t> pig</a:t>
            </a:r>
          </a:p>
          <a:p>
            <a:r>
              <a:rPr lang="en-US" altLang="en-US" dirty="0"/>
              <a:t>Avian</a:t>
            </a:r>
          </a:p>
          <a:p>
            <a:pPr lvl="1"/>
            <a:r>
              <a:rPr lang="en-US" altLang="en-US" dirty="0"/>
              <a:t>Rooster, turkey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7150"/>
            <a:ext cx="7772400" cy="857250"/>
          </a:xfrm>
        </p:spPr>
        <p:txBody>
          <a:bodyPr/>
          <a:lstStyle/>
          <a:p>
            <a:pPr eaLnBrk="1" hangingPunct="1"/>
            <a:r>
              <a:rPr lang="en-US" altLang="en-US" dirty="0"/>
              <a:t>Special 2018 Information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19150"/>
            <a:ext cx="8458200" cy="4114800"/>
          </a:xfrm>
        </p:spPr>
        <p:txBody>
          <a:bodyPr/>
          <a:lstStyle/>
          <a:p>
            <a:pPr eaLnBrk="1" hangingPunct="1"/>
            <a:r>
              <a:rPr lang="en-US" altLang="en-US" dirty="0"/>
              <a:t>Lectures – Podcast only</a:t>
            </a:r>
          </a:p>
          <a:p>
            <a:pPr lvl="1" eaLnBrk="1" hangingPunct="1"/>
            <a:r>
              <a:rPr lang="en-US" altLang="en-US" dirty="0">
                <a:solidFill>
                  <a:srgbClr val="0000FF"/>
                </a:solidFill>
              </a:rPr>
              <a:t>Recorded in Fall 2017.</a:t>
            </a:r>
          </a:p>
          <a:p>
            <a:pPr eaLnBrk="1" hangingPunct="1"/>
            <a:r>
              <a:rPr lang="en-US" altLang="en-US" dirty="0"/>
              <a:t>Dr. Parrish is available in person during lab 301 and 303 or via email.</a:t>
            </a:r>
          </a:p>
          <a:p>
            <a:pPr eaLnBrk="1" hangingPunct="1"/>
            <a:r>
              <a:rPr lang="en-US" altLang="en-US" dirty="0"/>
              <a:t>Information comes via lecture, email and Canvas.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0"/>
            <a:ext cx="7772400" cy="85725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Instructors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71550"/>
            <a:ext cx="8610600" cy="35814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John J. Parrish (Professor)</a:t>
            </a:r>
          </a:p>
          <a:p>
            <a:pPr lvl="1" eaLnBrk="1" hangingPunct="1"/>
            <a:r>
              <a:rPr lang="en-US" altLang="en-US" dirty="0"/>
              <a:t>Responsible for entire course </a:t>
            </a:r>
          </a:p>
          <a:p>
            <a:pPr eaLnBrk="1" hangingPunct="1"/>
            <a:r>
              <a:rPr lang="en-US" altLang="en-US" dirty="0"/>
              <a:t>Megan Lauber (Lab 301 TA)</a:t>
            </a:r>
          </a:p>
          <a:p>
            <a:pPr eaLnBrk="1" hangingPunct="1"/>
            <a:r>
              <a:rPr lang="en-US" altLang="en-US" dirty="0"/>
              <a:t>Jodi </a:t>
            </a:r>
            <a:r>
              <a:rPr lang="en-US" altLang="en-US" dirty="0" err="1"/>
              <a:t>Berndtson</a:t>
            </a:r>
            <a:r>
              <a:rPr lang="en-US" altLang="en-US" dirty="0"/>
              <a:t> (Lab 303 TA, Course coordinator)</a:t>
            </a:r>
          </a:p>
        </p:txBody>
      </p:sp>
      <p:sp>
        <p:nvSpPr>
          <p:cNvPr id="25603" name="TextBox 3"/>
          <p:cNvSpPr txBox="1">
            <a:spLocks noChangeArrowheads="1"/>
          </p:cNvSpPr>
          <p:nvPr/>
        </p:nvSpPr>
        <p:spPr bwMode="auto">
          <a:xfrm>
            <a:off x="838200" y="4400550"/>
            <a:ext cx="7315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 u="sng">
                <a:solidFill>
                  <a:srgbClr val="0000FF"/>
                </a:solidFill>
              </a:rPr>
              <a:t>Contact information in Course Website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7150"/>
            <a:ext cx="7772400" cy="11430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Laboratories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71550"/>
            <a:ext cx="8077200" cy="41148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Labs (sections 301 and 303)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Planned for 2 </a:t>
            </a:r>
            <a:r>
              <a:rPr lang="en-US" altLang="en-US" sz="2400" dirty="0" err="1"/>
              <a:t>hr</a:t>
            </a:r>
            <a:endParaRPr lang="en-US" alt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may last 2.5 </a:t>
            </a:r>
            <a:r>
              <a:rPr lang="en-US" altLang="en-US" sz="2400" dirty="0" err="1"/>
              <a:t>hr</a:t>
            </a:r>
            <a:r>
              <a:rPr lang="en-US" altLang="en-US" sz="2400" dirty="0"/>
              <a:t> so plan ahead</a:t>
            </a:r>
            <a:br>
              <a:rPr lang="en-US" altLang="en-US" dirty="0"/>
            </a:br>
            <a:endParaRPr lang="en-US" altLang="en-US" dirty="0"/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Lab involves work with tissue and animals.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Bring appropriate cloths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Will be covered more in lab.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0432FF"/>
                </a:solidFill>
              </a:rPr>
              <a:t>Section 301 we will not meet live in week 1.  In week 2 you will work with tissue and cattle so dress appropriately.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19050"/>
            <a:ext cx="8686800" cy="716001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Text (</a:t>
            </a:r>
            <a:r>
              <a:rPr lang="en-US" altLang="en-US">
                <a:solidFill>
                  <a:srgbClr val="0000FF"/>
                </a:solidFill>
              </a:rPr>
              <a:t>Required</a:t>
            </a:r>
            <a:r>
              <a:rPr lang="en-US" altLang="en-US"/>
              <a:t>)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971800" y="819150"/>
            <a:ext cx="6019800" cy="41148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800" dirty="0"/>
              <a:t>Pathways to Pregnancy and Parturition – </a:t>
            </a:r>
            <a:r>
              <a:rPr lang="en-US" altLang="en-US" sz="2400" dirty="0">
                <a:solidFill>
                  <a:srgbClr val="0000FF"/>
                </a:solidFill>
              </a:rPr>
              <a:t>Third Edition</a:t>
            </a:r>
            <a:endParaRPr lang="en-US" altLang="en-US" sz="2800" dirty="0">
              <a:solidFill>
                <a:srgbClr val="0000FF"/>
              </a:solidFill>
            </a:endParaRPr>
          </a:p>
          <a:p>
            <a:pPr lvl="1" eaLnBrk="1" hangingPunct="1"/>
            <a:r>
              <a:rPr lang="en-US" altLang="en-US" sz="2400" dirty="0"/>
              <a:t>P.L. </a:t>
            </a:r>
            <a:r>
              <a:rPr lang="en-US" altLang="en-US" sz="2400" dirty="0" err="1"/>
              <a:t>Senger</a:t>
            </a:r>
            <a:endParaRPr lang="en-US" altLang="en-US" sz="2400" dirty="0"/>
          </a:p>
          <a:p>
            <a:pPr eaLnBrk="1" hangingPunct="1"/>
            <a:r>
              <a:rPr lang="en-US" altLang="en-US" sz="2800" dirty="0"/>
              <a:t>UW Bookstore, Amazon</a:t>
            </a:r>
          </a:p>
          <a:p>
            <a:pPr eaLnBrk="1" hangingPunct="1"/>
            <a:r>
              <a:rPr lang="en-US" altLang="en-US" sz="2800" dirty="0"/>
              <a:t>Library (not on reserve)</a:t>
            </a:r>
          </a:p>
          <a:p>
            <a:pPr eaLnBrk="1" hangingPunct="1"/>
            <a:r>
              <a:rPr lang="en-US" altLang="en-US" sz="2800" u="sng" dirty="0"/>
              <a:t>Read assigned chapters before viewing lecture material!!!</a:t>
            </a:r>
          </a:p>
        </p:txBody>
      </p:sp>
      <p:pic>
        <p:nvPicPr>
          <p:cNvPr id="29699" name="Picture 4" descr="Senger_3rd_edition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80110"/>
            <a:ext cx="2720340" cy="352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Box 5"/>
          <p:cNvSpPr txBox="1">
            <a:spLocks noChangeArrowheads="1"/>
          </p:cNvSpPr>
          <p:nvPr/>
        </p:nvSpPr>
        <p:spPr bwMode="auto">
          <a:xfrm>
            <a:off x="304800" y="4563130"/>
            <a:ext cx="838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800" b="1" dirty="0">
                <a:solidFill>
                  <a:srgbClr val="0000FF"/>
                </a:solidFill>
              </a:rPr>
              <a:t>Specific edition guaranteed OK for exams!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Canvas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Course Management Software</a:t>
            </a:r>
          </a:p>
          <a:p>
            <a:r>
              <a:rPr lang="en-US" dirty="0"/>
              <a:t>All material and submissions can be accessed via canvas</a:t>
            </a:r>
          </a:p>
          <a:p>
            <a:pPr lvl="1"/>
            <a:r>
              <a:rPr lang="en-US" dirty="0"/>
              <a:t>Some material is in a Animal Science Website or Kaltura but seamless access is via canvas.</a:t>
            </a:r>
          </a:p>
        </p:txBody>
      </p:sp>
    </p:spTree>
    <p:extLst>
      <p:ext uri="{BB962C8B-B14F-4D97-AF65-F5344CB8AC3E}">
        <p14:creationId xmlns:p14="http://schemas.microsoft.com/office/powerpoint/2010/main" val="1744481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82EF0A-2A0E-374A-B53D-679C92F02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6" y="57150"/>
            <a:ext cx="9144000" cy="387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999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s434_2017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623" y="0"/>
            <a:ext cx="7804754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990600"/>
          </a:xfrm>
        </p:spPr>
        <p:txBody>
          <a:bodyPr/>
          <a:lstStyle/>
          <a:p>
            <a:pPr eaLnBrk="1" hangingPunct="1"/>
            <a:r>
              <a:rPr lang="en-US" altLang="en-US"/>
              <a:t>434 Web Site Modifications 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00150"/>
            <a:ext cx="85344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altLang="en-US" sz="2800" dirty="0"/>
              <a:t>Both Canvas and Course Content Website Updates may occur multiple times/day.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715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dirty="0"/>
              <a:t>Lecture Material</a:t>
            </a:r>
          </a:p>
        </p:txBody>
      </p:sp>
      <p:sp>
        <p:nvSpPr>
          <p:cNvPr id="37891" name="Content Placeholder 4"/>
          <p:cNvSpPr>
            <a:spLocks noGrp="1"/>
          </p:cNvSpPr>
          <p:nvPr>
            <p:ph idx="1"/>
          </p:nvPr>
        </p:nvSpPr>
        <p:spPr>
          <a:xfrm>
            <a:off x="228600" y="666750"/>
            <a:ext cx="8763000" cy="4114800"/>
          </a:xfrm>
        </p:spPr>
        <p:txBody>
          <a:bodyPr/>
          <a:lstStyle/>
          <a:p>
            <a:r>
              <a:rPr lang="en-US" altLang="en-US" dirty="0"/>
              <a:t>Lecture in course content website </a:t>
            </a:r>
            <a:r>
              <a:rPr lang="en-US" altLang="en-US" dirty="0" err="1"/>
              <a:t>Nav</a:t>
            </a:r>
            <a:r>
              <a:rPr lang="en-US" altLang="en-US" dirty="0"/>
              <a:t> Bar</a:t>
            </a:r>
          </a:p>
          <a:p>
            <a:pPr lvl="1"/>
            <a:r>
              <a:rPr lang="en-US" altLang="en-US" sz="2400" dirty="0"/>
              <a:t>Chapters in Text</a:t>
            </a:r>
          </a:p>
          <a:p>
            <a:pPr lvl="1"/>
            <a:r>
              <a:rPr lang="en-US" altLang="en-US" sz="2400" dirty="0"/>
              <a:t>Outlines</a:t>
            </a:r>
          </a:p>
          <a:p>
            <a:pPr lvl="1"/>
            <a:r>
              <a:rPr lang="en-US" altLang="en-US" sz="2400" dirty="0" err="1"/>
              <a:t>Powerpoint</a:t>
            </a:r>
            <a:r>
              <a:rPr lang="en-US" altLang="en-US" sz="2400" dirty="0"/>
              <a:t> </a:t>
            </a:r>
          </a:p>
          <a:p>
            <a:pPr lvl="2"/>
            <a:r>
              <a:rPr lang="en-US" altLang="en-US" dirty="0" err="1"/>
              <a:t>ppt</a:t>
            </a:r>
            <a:r>
              <a:rPr lang="en-US" altLang="en-US" dirty="0"/>
              <a:t> or </a:t>
            </a:r>
            <a:r>
              <a:rPr lang="en-US" altLang="en-US" dirty="0" err="1"/>
              <a:t>pptx</a:t>
            </a:r>
            <a:r>
              <a:rPr lang="en-US" altLang="en-US" dirty="0"/>
              <a:t> file</a:t>
            </a:r>
          </a:p>
          <a:p>
            <a:pPr lvl="2"/>
            <a:r>
              <a:rPr lang="en-US" altLang="en-US" dirty="0"/>
              <a:t>PDF slide handout (6 slides/page)</a:t>
            </a:r>
          </a:p>
          <a:p>
            <a:pPr lvl="1"/>
            <a:r>
              <a:rPr lang="en-US" altLang="en-US" sz="2400" dirty="0"/>
              <a:t>Video/animations</a:t>
            </a:r>
          </a:p>
          <a:p>
            <a:pPr lvl="1"/>
            <a:r>
              <a:rPr lang="en-US" altLang="en-US" sz="2400" dirty="0"/>
              <a:t>Kaltura/Podcast - Streaming video, UW service</a:t>
            </a:r>
          </a:p>
          <a:p>
            <a:pPr lvl="1"/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19050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Effort and Difficulty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28700"/>
            <a:ext cx="8763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Credit hours are met by 135 hours of interaction with course material over the semester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Includes lecture, lab, projects, outside of class animal time, lab write-ups, study time.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Average is 9 hours/week.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Intermediate course and so is involved.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Dairy and Animal Science Students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 dirty="0"/>
              <a:t>One of the most difficult in your majors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97751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dirty="0"/>
              <a:t>Grading</a:t>
            </a:r>
          </a:p>
        </p:txBody>
      </p:sp>
      <p:sp>
        <p:nvSpPr>
          <p:cNvPr id="43010" name="TextBox 3"/>
          <p:cNvSpPr txBox="1">
            <a:spLocks noChangeArrowheads="1"/>
          </p:cNvSpPr>
          <p:nvPr/>
        </p:nvSpPr>
        <p:spPr bwMode="auto">
          <a:xfrm>
            <a:off x="2667000" y="1969353"/>
            <a:ext cx="4191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4800" b="1">
                <a:solidFill>
                  <a:srgbClr val="0000FF"/>
                </a:solidFill>
              </a:rPr>
              <a:t>See Syllabus!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43815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Overall Philosophy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57350"/>
            <a:ext cx="8610600" cy="3276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Course is organized to educate you.</a:t>
            </a:r>
          </a:p>
          <a:p>
            <a:pPr lvl="1" eaLnBrk="1" hangingPunct="1"/>
            <a:r>
              <a:rPr lang="en-US" altLang="en-US" sz="2400" dirty="0"/>
              <a:t>Learning objectives and outcomes are specified</a:t>
            </a:r>
          </a:p>
          <a:p>
            <a:pPr lvl="1" eaLnBrk="1" hangingPunct="1"/>
            <a:r>
              <a:rPr lang="en-US" altLang="en-US" sz="2400" dirty="0"/>
              <a:t>Lecture and Lab are linked.</a:t>
            </a:r>
          </a:p>
          <a:p>
            <a:pPr lvl="1" eaLnBrk="1" hangingPunct="1"/>
            <a:r>
              <a:rPr lang="en-US" altLang="en-US" sz="2400" dirty="0"/>
              <a:t>A variety of learning approaches are used.</a:t>
            </a:r>
            <a:br>
              <a:rPr lang="en-US" altLang="en-US" sz="2400" dirty="0"/>
            </a:br>
            <a:endParaRPr lang="en-US" altLang="en-US" sz="2400" dirty="0"/>
          </a:p>
          <a:p>
            <a:pPr eaLnBrk="1" hangingPunct="1"/>
            <a:r>
              <a:rPr lang="en-US" altLang="en-US" sz="2800" dirty="0"/>
              <a:t>The course is intended to challenge you and you must work to succeed.</a:t>
            </a:r>
            <a:br>
              <a:rPr lang="en-US" altLang="en-US" sz="2800" dirty="0"/>
            </a:br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33350"/>
            <a:ext cx="7772400" cy="857250"/>
          </a:xfrm>
        </p:spPr>
        <p:txBody>
          <a:bodyPr/>
          <a:lstStyle/>
          <a:p>
            <a:r>
              <a:rPr lang="en-US" altLang="en-US" dirty="0"/>
              <a:t>Overall Philosophy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50"/>
            <a:ext cx="8686800" cy="3086100"/>
          </a:xfrm>
        </p:spPr>
        <p:txBody>
          <a:bodyPr/>
          <a:lstStyle/>
          <a:p>
            <a:pPr eaLnBrk="1" hangingPunct="1"/>
            <a:r>
              <a:rPr lang="en-US" altLang="en-US" dirty="0"/>
              <a:t>Get your money’</a:t>
            </a:r>
            <a:r>
              <a:rPr lang="en-US" altLang="ja-JP" dirty="0"/>
              <a:t>s worth; extrapolate and integrate. This is how you succeed!</a:t>
            </a:r>
            <a:br>
              <a:rPr lang="en-US" altLang="ja-JP" dirty="0"/>
            </a:br>
            <a:endParaRPr lang="en-US" altLang="ja-JP" dirty="0"/>
          </a:p>
          <a:p>
            <a:pPr eaLnBrk="1" hangingPunct="1"/>
            <a:r>
              <a:rPr lang="en-US" altLang="en-US" dirty="0">
                <a:solidFill>
                  <a:srgbClr val="0000FF"/>
                </a:solidFill>
              </a:rPr>
              <a:t>Memorization does not lead to success in life!</a:t>
            </a:r>
          </a:p>
          <a:p>
            <a:pPr eaLnBrk="1" hangingPunct="1"/>
            <a:endParaRPr lang="en-US" altLang="en-US" dirty="0">
              <a:solidFill>
                <a:srgbClr val="0000FF"/>
              </a:solidFill>
            </a:endParaRPr>
          </a:p>
          <a:p>
            <a:pPr eaLnBrk="1" hangingPunct="1"/>
            <a:r>
              <a:rPr lang="en-US" altLang="en-US" dirty="0">
                <a:solidFill>
                  <a:srgbClr val="0000FF"/>
                </a:solidFill>
              </a:rPr>
              <a:t>Must engage with course material every day for success. </a:t>
            </a:r>
          </a:p>
        </p:txBody>
      </p:sp>
    </p:spTree>
    <p:extLst>
      <p:ext uri="{BB962C8B-B14F-4D97-AF65-F5344CB8AC3E}">
        <p14:creationId xmlns:p14="http://schemas.microsoft.com/office/powerpoint/2010/main" val="157043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Overall Philosophy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soft skills did you gain in this course?</a:t>
            </a:r>
          </a:p>
          <a:p>
            <a:pPr lvl="1"/>
            <a:r>
              <a:rPr lang="en-US" dirty="0">
                <a:solidFill>
                  <a:srgbClr val="0432FF"/>
                </a:solidFill>
              </a:rPr>
              <a:t>These are what employers are looking for!!!!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ic_sans_jp">
  <a:themeElements>
    <a:clrScheme name="comic_sans_j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mic_sans_jp">
      <a:majorFont>
        <a:latin typeface="Helvetica"/>
        <a:ea typeface="ＭＳ Ｐゴシック"/>
        <a:cs typeface="ＭＳ Ｐゴシック"/>
      </a:majorFont>
      <a:minorFont>
        <a:latin typeface="Comic Sans MS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comic_sans_j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Templates:comic_sans_jp.pot</Template>
  <TotalTime>1340</TotalTime>
  <Words>515</Words>
  <Application>Microsoft Macintosh PowerPoint</Application>
  <PresentationFormat>On-screen Show (16:9)</PresentationFormat>
  <Paragraphs>117</Paragraphs>
  <Slides>23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ＭＳ Ｐゴシック</vt:lpstr>
      <vt:lpstr>Arial</vt:lpstr>
      <vt:lpstr>Comic Sans MS</vt:lpstr>
      <vt:lpstr>Helvetica</vt:lpstr>
      <vt:lpstr>comic_sans_jp</vt:lpstr>
      <vt:lpstr>Animal Science/Dairy Science 434</vt:lpstr>
      <vt:lpstr>Dr. John J Parrish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Male Reproduction (40 years)</vt:lpstr>
      <vt:lpstr>Species of Males</vt:lpstr>
      <vt:lpstr>Special 2018 Information</vt:lpstr>
      <vt:lpstr>Instructors</vt:lpstr>
      <vt:lpstr>Laboratories</vt:lpstr>
      <vt:lpstr>Text (Required)</vt:lpstr>
      <vt:lpstr>Canvas</vt:lpstr>
      <vt:lpstr>PowerPoint Presentation</vt:lpstr>
      <vt:lpstr>PowerPoint Presentation</vt:lpstr>
      <vt:lpstr>434 Web Site Modifications </vt:lpstr>
      <vt:lpstr>Lecture Material</vt:lpstr>
      <vt:lpstr>Effort and Difficulty</vt:lpstr>
      <vt:lpstr>Grading</vt:lpstr>
      <vt:lpstr>Overall Philosophy</vt:lpstr>
      <vt:lpstr>Overall Philosophy (cont.)</vt:lpstr>
      <vt:lpstr>Overall Philosophy (cont.)</vt:lpstr>
    </vt:vector>
  </TitlesOfParts>
  <Company>University of Wisconsin</Company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Science/Dairy Science 434</dc:title>
  <dc:creator>John Parrish User</dc:creator>
  <cp:lastModifiedBy>JOHN J PARRISH</cp:lastModifiedBy>
  <cp:revision>67</cp:revision>
  <cp:lastPrinted>2014-08-27T16:22:16Z</cp:lastPrinted>
  <dcterms:created xsi:type="dcterms:W3CDTF">2017-09-04T14:31:22Z</dcterms:created>
  <dcterms:modified xsi:type="dcterms:W3CDTF">2018-08-23T19:37:21Z</dcterms:modified>
</cp:coreProperties>
</file>