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274" r:id="rId3"/>
    <p:sldId id="275" r:id="rId4"/>
    <p:sldId id="281" r:id="rId5"/>
    <p:sldId id="276" r:id="rId6"/>
    <p:sldId id="283" r:id="rId7"/>
    <p:sldId id="285" r:id="rId8"/>
    <p:sldId id="277" r:id="rId9"/>
    <p:sldId id="278" r:id="rId10"/>
    <p:sldId id="265" r:id="rId11"/>
    <p:sldId id="260" r:id="rId12"/>
    <p:sldId id="261" r:id="rId13"/>
    <p:sldId id="262" r:id="rId14"/>
    <p:sldId id="287" r:id="rId15"/>
    <p:sldId id="279" r:id="rId16"/>
    <p:sldId id="290" r:id="rId17"/>
    <p:sldId id="291" r:id="rId18"/>
    <p:sldId id="264" r:id="rId19"/>
    <p:sldId id="266" r:id="rId20"/>
    <p:sldId id="269" r:id="rId21"/>
    <p:sldId id="271" r:id="rId22"/>
    <p:sldId id="272" r:id="rId23"/>
    <p:sldId id="288" r:id="rId24"/>
    <p:sldId id="289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00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4889"/>
    <p:restoredTop sz="94644"/>
  </p:normalViewPr>
  <p:slideViewPr>
    <p:cSldViewPr>
      <p:cViewPr varScale="1">
        <p:scale>
          <a:sx n="100" d="100"/>
          <a:sy n="100" d="100"/>
        </p:scale>
        <p:origin x="-120" y="-6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54C58-1446-BA4F-B5FD-693C6DDF49B9}" type="datetime1">
              <a:rPr lang="en-US" altLang="en-US"/>
              <a:pPr/>
              <a:t>9/4/17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C6CA12-F853-3D4B-9C71-DBA17CF11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030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D76F59-5923-D04A-AC89-ADB3089E87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7798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A4DF945-0768-1C45-9C30-56FC7ED5A4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551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345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2659C5-7C5E-5C41-8CA1-CDF2BE4ED0F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40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2D872EF-FF07-C546-B4FB-40763622D272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689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15A868-6512-0F49-86FE-FFAE8CE0CD6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8675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2753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D3067E2-B4E6-8543-8E27-3A238B400688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0723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169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C2CB559-9BA4-A44A-AB59-BF6209AAE28A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925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BAD2121-30FA-2D44-8C37-2C59E660DF2C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6059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9A0C983-27C6-2E44-AB0B-0370C1654294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18771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6B8A4BC-62C2-2146-9E85-49E7663215E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18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683E3-9F51-6C48-9057-97689EDA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694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70-310D-344E-AFE4-E1F026F5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58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E3C32-D115-6A46-A061-3C97E923F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139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F6C3-348F-B54B-9E5E-87B80D636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45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0EDD-05A8-2049-BA76-98B7FCCE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2416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5F697-6E54-EA45-A5AC-45174526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376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8CF12-A070-774F-ABE4-C414C90F6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629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9A34-9683-0B4B-8D6D-1A2D8CBB6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198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DB3E2-7B16-CD45-A7AA-9388D8AE0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85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CF2CF-2BB3-A348-BEB8-870B3F16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495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BD223-B074-0340-BAA1-FC681AE6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97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D1979-5B11-264D-A8AB-F3C863FA5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5193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1F357E-7006-CA46-9AE2-98DA86B02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864" y="133350"/>
            <a:ext cx="8610600" cy="1143000"/>
          </a:xfrm>
        </p:spPr>
        <p:txBody>
          <a:bodyPr vert="horz" wrap="square" lIns="90487" tIns="44451" rIns="90487" bIns="44451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Animal Science/Dairy Science 434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2" y="1624015"/>
            <a:ext cx="8747125" cy="1838325"/>
          </a:xfrm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marL="342891" indent="-342891" eaLnBrk="1" hangingPunct="1"/>
            <a:r>
              <a:rPr lang="en-US" altLang="en-US" sz="4400" dirty="0"/>
              <a:t>Reproductive Physiology</a:t>
            </a:r>
          </a:p>
          <a:p>
            <a:pPr marL="342891" indent="-342891" eaLnBrk="1" hangingPunct="1"/>
            <a:endParaRPr lang="en-US" altLang="en-US" sz="2800" dirty="0"/>
          </a:p>
          <a:p>
            <a:pPr marL="342891" indent="-342891" eaLnBrk="1" hangingPunct="1"/>
            <a:r>
              <a:rPr lang="en-US" altLang="en-US" dirty="0"/>
              <a:t>Introduction and Course Structure</a:t>
            </a:r>
          </a:p>
          <a:p>
            <a:pPr marL="342891" indent="-342891" eaLnBrk="1" hangingPunct="1"/>
            <a:endParaRPr lang="en-US" altLang="en-US" dirty="0"/>
          </a:p>
          <a:p>
            <a:pPr marL="342891" indent="-342891" eaLnBrk="1" hangingPunct="1"/>
            <a:r>
              <a:rPr lang="en-US" altLang="en-US" dirty="0"/>
              <a:t>Fall </a:t>
            </a:r>
            <a:r>
              <a:rPr lang="en-US" altLang="en-US" dirty="0" smtClean="0"/>
              <a:t>2017</a:t>
            </a:r>
            <a:endParaRPr lang="en-US" alt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7772400" cy="609600"/>
          </a:xfrm>
        </p:spPr>
        <p:txBody>
          <a:bodyPr/>
          <a:lstStyle/>
          <a:p>
            <a:r>
              <a:rPr lang="en-US" altLang="en-US"/>
              <a:t>Dr. </a:t>
            </a:r>
            <a:r>
              <a:rPr lang="en-US" altLang="en-US" dirty="0"/>
              <a:t>John J Parrish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alifornia_simpl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"/>
            <a:ext cx="683219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8" name="Straight Arrow Connector 5"/>
          <p:cNvCxnSpPr>
            <a:cxnSpLocks noChangeShapeType="1"/>
          </p:cNvCxnSpPr>
          <p:nvPr/>
        </p:nvCxnSpPr>
        <p:spPr bwMode="auto">
          <a:xfrm flipV="1">
            <a:off x="152400" y="2839844"/>
            <a:ext cx="3512634" cy="265306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8493" t="12887" r="28501" b="11629"/>
          <a:stretch/>
        </p:blipFill>
        <p:spPr>
          <a:xfrm>
            <a:off x="228600" y="666750"/>
            <a:ext cx="3931920" cy="374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2920" y="133350"/>
            <a:ext cx="475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Bachelor of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2920" y="1403806"/>
            <a:ext cx="4419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Swine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</a:t>
            </a:r>
            <a:endParaRPr lang="en-US" sz="28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2920" y="310515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Campus Activities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Milk processing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Swine farm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Alpha Gamma Rho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06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ny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559"/>
            <a:ext cx="7244080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867150"/>
            <a:ext cx="403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/>
              <a:t>State of New York</a:t>
            </a:r>
          </a:p>
        </p:txBody>
      </p:sp>
      <p:cxnSp>
        <p:nvCxnSpPr>
          <p:cNvPr id="20482" name="Straight Arrow Connector 3"/>
          <p:cNvCxnSpPr>
            <a:cxnSpLocks noChangeShapeType="1"/>
          </p:cNvCxnSpPr>
          <p:nvPr/>
        </p:nvCxnSpPr>
        <p:spPr bwMode="auto">
          <a:xfrm>
            <a:off x="2514600" y="1088455"/>
            <a:ext cx="1431925" cy="1838419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04800" y="415449"/>
            <a:ext cx="396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Cornell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438150"/>
            <a:ext cx="4267200" cy="4267200"/>
          </a:xfrm>
        </p:spPr>
      </p:pic>
      <p:sp>
        <p:nvSpPr>
          <p:cNvPr id="11" name="TextBox 10"/>
          <p:cNvSpPr txBox="1"/>
          <p:nvPr/>
        </p:nvSpPr>
        <p:spPr>
          <a:xfrm>
            <a:off x="3962400" y="684014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Ph.D.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Male Fertility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233547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Cattle, Rabbits, Hamsters, Guinea Pigs, Goats, Sheep, Dogs, Humans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17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34883" y="86703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Post Doc.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In Vitro Fertilization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2817296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Cattle, </a:t>
            </a:r>
            <a:r>
              <a:rPr lang="en-US" sz="2800" b="1" dirty="0">
                <a:latin typeface="+mn-lt"/>
              </a:rPr>
              <a:t>Swine, Horses, </a:t>
            </a:r>
            <a:r>
              <a:rPr lang="en-US" sz="2800" b="1" dirty="0" smtClean="0">
                <a:latin typeface="+mn-lt"/>
              </a:rPr>
              <a:t>Water Buffalo, Humans,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Chickens, Turkeys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166744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Faculty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2400" y="1210263"/>
            <a:ext cx="3810000" cy="2559055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4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Male Reproduction </a:t>
            </a:r>
            <a:r>
              <a:rPr lang="en-US" altLang="en-US" dirty="0" smtClean="0"/>
              <a:t>(40 </a:t>
            </a:r>
            <a:r>
              <a:rPr lang="en-US" altLang="en-US" dirty="0"/>
              <a:t>years)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485900"/>
            <a:ext cx="8458200" cy="3086100"/>
          </a:xfrm>
        </p:spPr>
        <p:txBody>
          <a:bodyPr/>
          <a:lstStyle/>
          <a:p>
            <a:r>
              <a:rPr lang="en-US" altLang="en-US" dirty="0"/>
              <a:t>Semen evaluation</a:t>
            </a:r>
          </a:p>
          <a:p>
            <a:r>
              <a:rPr lang="en-US" altLang="en-US" dirty="0"/>
              <a:t>Fertility Prediction</a:t>
            </a:r>
          </a:p>
          <a:p>
            <a:r>
              <a:rPr lang="en-US" altLang="en-US" dirty="0"/>
              <a:t>In vitro fertilization</a:t>
            </a:r>
          </a:p>
          <a:p>
            <a:r>
              <a:rPr lang="en-US" altLang="en-US" dirty="0"/>
              <a:t>Sperm capacitation</a:t>
            </a:r>
          </a:p>
          <a:p>
            <a:r>
              <a:rPr lang="en-US" altLang="en-US" dirty="0" smtClean="0"/>
              <a:t>Quantitative image </a:t>
            </a:r>
            <a:r>
              <a:rPr lang="en-US" altLang="en-US" dirty="0"/>
              <a:t>analysis of sperm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7772400" cy="857250"/>
          </a:xfrm>
        </p:spPr>
        <p:txBody>
          <a:bodyPr/>
          <a:lstStyle/>
          <a:p>
            <a:r>
              <a:rPr lang="en-US" altLang="en-US"/>
              <a:t>Species of Males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81000" y="954823"/>
            <a:ext cx="8382000" cy="3086100"/>
          </a:xfrm>
        </p:spPr>
        <p:txBody>
          <a:bodyPr/>
          <a:lstStyle/>
          <a:p>
            <a:r>
              <a:rPr lang="en-US" altLang="en-US" dirty="0"/>
              <a:t>Large Animal</a:t>
            </a:r>
          </a:p>
          <a:p>
            <a:pPr lvl="1"/>
            <a:r>
              <a:rPr lang="en-US" altLang="en-US" dirty="0"/>
              <a:t>Bull, stallion, ram, boar, water buffalo, human</a:t>
            </a:r>
          </a:p>
          <a:p>
            <a:r>
              <a:rPr lang="en-US" altLang="en-US" dirty="0"/>
              <a:t>Small Animal</a:t>
            </a:r>
          </a:p>
          <a:p>
            <a:pPr lvl="1"/>
            <a:r>
              <a:rPr lang="en-US" altLang="en-US" dirty="0"/>
              <a:t>Dog, rabbit, mouse, hamster, </a:t>
            </a:r>
            <a:r>
              <a:rPr lang="en-US" altLang="en-US" dirty="0" err="1"/>
              <a:t>guinnea</a:t>
            </a:r>
            <a:r>
              <a:rPr lang="en-US" altLang="en-US" dirty="0"/>
              <a:t> pig</a:t>
            </a:r>
          </a:p>
          <a:p>
            <a:r>
              <a:rPr lang="en-US" altLang="en-US" dirty="0"/>
              <a:t>Avian</a:t>
            </a:r>
          </a:p>
          <a:p>
            <a:pPr lvl="1"/>
            <a:r>
              <a:rPr lang="en-US" altLang="en-US" dirty="0"/>
              <a:t>Rooster, turkey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Special </a:t>
            </a:r>
            <a:r>
              <a:rPr lang="en-US" altLang="en-US" dirty="0" smtClean="0"/>
              <a:t>2017 </a:t>
            </a:r>
            <a:r>
              <a:rPr lang="en-US" altLang="en-US" dirty="0"/>
              <a:t>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915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Lectures – </a:t>
            </a:r>
            <a:r>
              <a:rPr lang="en-US" altLang="en-US" dirty="0" smtClean="0"/>
              <a:t>Live </a:t>
            </a:r>
            <a:r>
              <a:rPr lang="en-US" altLang="en-US" dirty="0"/>
              <a:t>only</a:t>
            </a:r>
          </a:p>
          <a:p>
            <a:pPr lvl="1" eaLnBrk="1" hangingPunct="1"/>
            <a:r>
              <a:rPr lang="en-US" altLang="en-US" dirty="0" smtClean="0">
                <a:solidFill>
                  <a:srgbClr val="0000FF"/>
                </a:solidFill>
              </a:rPr>
              <a:t>Some podcasts may become available but do not count on them.</a:t>
            </a:r>
            <a:endParaRPr lang="en-US" altLang="en-US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dirty="0" smtClean="0"/>
              <a:t>Dr</a:t>
            </a:r>
            <a:r>
              <a:rPr lang="en-US" altLang="en-US" dirty="0"/>
              <a:t>. Parrish is available in person during </a:t>
            </a:r>
            <a:r>
              <a:rPr lang="en-US" altLang="en-US" dirty="0" smtClean="0"/>
              <a:t>lab 301 and 303 </a:t>
            </a:r>
            <a:r>
              <a:rPr lang="en-US" altLang="en-US" dirty="0"/>
              <a:t>or via email</a:t>
            </a:r>
            <a:r>
              <a:rPr lang="en-US" altLang="en-US" dirty="0" smtClean="0"/>
              <a:t>.</a:t>
            </a:r>
          </a:p>
          <a:p>
            <a:pPr lvl="1" eaLnBrk="1" hangingPunct="1"/>
            <a:r>
              <a:rPr lang="en-US" altLang="en-US" dirty="0" smtClean="0">
                <a:solidFill>
                  <a:srgbClr val="0432FF"/>
                </a:solidFill>
              </a:rPr>
              <a:t>Sorry I have another class during lab 304</a:t>
            </a:r>
            <a:endParaRPr lang="en-US" altLang="en-US" dirty="0">
              <a:solidFill>
                <a:srgbClr val="0432FF"/>
              </a:solidFill>
            </a:endParaRPr>
          </a:p>
          <a:p>
            <a:pPr eaLnBrk="1" hangingPunct="1"/>
            <a:r>
              <a:rPr lang="en-US" altLang="en-US" dirty="0" smtClean="0"/>
              <a:t>Information </a:t>
            </a:r>
            <a:r>
              <a:rPr lang="en-US" altLang="en-US" dirty="0" smtClean="0"/>
              <a:t>comes </a:t>
            </a:r>
            <a:r>
              <a:rPr lang="en-US" altLang="en-US" dirty="0" smtClean="0"/>
              <a:t>via lecture, email </a:t>
            </a:r>
            <a:r>
              <a:rPr lang="en-US" altLang="en-US" dirty="0"/>
              <a:t>and </a:t>
            </a:r>
            <a:r>
              <a:rPr lang="en-US" altLang="en-US" dirty="0" smtClean="0"/>
              <a:t>Canvas.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7772400" cy="85725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Instructors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71550"/>
            <a:ext cx="8610600" cy="35814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John J. Parrish (Professor)</a:t>
            </a:r>
          </a:p>
          <a:p>
            <a:pPr lvl="1" eaLnBrk="1" hangingPunct="1"/>
            <a:r>
              <a:rPr lang="en-US" altLang="en-US" dirty="0"/>
              <a:t>Responsible for entire course </a:t>
            </a:r>
          </a:p>
          <a:p>
            <a:pPr eaLnBrk="1" hangingPunct="1"/>
            <a:r>
              <a:rPr lang="en-US" altLang="en-US" dirty="0"/>
              <a:t>Rick Monson </a:t>
            </a:r>
            <a:r>
              <a:rPr lang="en-US" altLang="en-US" dirty="0" smtClean="0"/>
              <a:t>(</a:t>
            </a:r>
            <a:r>
              <a:rPr lang="en-US" altLang="en-US" smtClean="0"/>
              <a:t>Faculty Associate)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Coordinator for sections </a:t>
            </a:r>
            <a:r>
              <a:rPr lang="en-US" altLang="en-US" dirty="0" smtClean="0"/>
              <a:t>301, 303.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Nicole Gross (Graduate </a:t>
            </a:r>
            <a:r>
              <a:rPr lang="en-US" altLang="en-US" dirty="0"/>
              <a:t>Student)</a:t>
            </a:r>
          </a:p>
          <a:p>
            <a:pPr lvl="1" eaLnBrk="1" hangingPunct="1"/>
            <a:r>
              <a:rPr lang="en-US" altLang="en-US" dirty="0"/>
              <a:t>Coordinators for sections </a:t>
            </a:r>
            <a:r>
              <a:rPr lang="en-US" altLang="en-US" dirty="0" smtClean="0"/>
              <a:t>304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838200" y="440055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u="sng">
                <a:solidFill>
                  <a:srgbClr val="0000FF"/>
                </a:solidFill>
              </a:rPr>
              <a:t>Contact information in Course Website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Laboratories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71550"/>
            <a:ext cx="80772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Labs (sections </a:t>
            </a:r>
            <a:r>
              <a:rPr lang="en-US" altLang="en-US" sz="2800" dirty="0" smtClean="0"/>
              <a:t>301, 303 and 304)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Planned for 2 </a:t>
            </a:r>
            <a:r>
              <a:rPr lang="en-US" altLang="en-US" sz="2400" dirty="0" err="1"/>
              <a:t>hr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last 2.5 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 so plan ahead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 involves work with tissue </a:t>
            </a:r>
            <a:r>
              <a:rPr lang="en-US" altLang="en-US" sz="2800" dirty="0" smtClean="0"/>
              <a:t>and animals</a:t>
            </a:r>
            <a:r>
              <a:rPr lang="en-US" altLang="en-US" sz="2800" dirty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Bring appropriate </a:t>
            </a:r>
            <a:r>
              <a:rPr lang="en-US" altLang="en-US" sz="2400" dirty="0" smtClean="0"/>
              <a:t>cloths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Will be covered more in lab.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>
                <a:solidFill>
                  <a:srgbClr val="0432FF"/>
                </a:solidFill>
              </a:rPr>
              <a:t>Section 301 we will not meet live in week 1.  In week 2 you will work with tissue and cattle so dress appropriately.</a:t>
            </a:r>
            <a:endParaRPr lang="en-US" altLang="en-US" sz="2000" dirty="0">
              <a:solidFill>
                <a:srgbClr val="0432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9050"/>
            <a:ext cx="8686800" cy="716001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Text (</a:t>
            </a:r>
            <a:r>
              <a:rPr lang="en-US" altLang="en-US">
                <a:solidFill>
                  <a:srgbClr val="0000FF"/>
                </a:solidFill>
              </a:rPr>
              <a:t>Required</a:t>
            </a:r>
            <a:r>
              <a:rPr lang="en-US" altLang="en-US"/>
              <a:t>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819150"/>
            <a:ext cx="60198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/>
              <a:t>Pathways to Pregnancy and Parturition – </a:t>
            </a:r>
            <a:r>
              <a:rPr lang="en-US" altLang="en-US" sz="2400" dirty="0">
                <a:solidFill>
                  <a:srgbClr val="0000FF"/>
                </a:solidFill>
              </a:rPr>
              <a:t>Third Edition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2400" dirty="0"/>
              <a:t>P.L. </a:t>
            </a:r>
            <a:r>
              <a:rPr lang="en-US" altLang="en-US" sz="2400" dirty="0" err="1"/>
              <a:t>Senger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UW Bookstore, Amazon</a:t>
            </a:r>
          </a:p>
          <a:p>
            <a:pPr eaLnBrk="1" hangingPunct="1"/>
            <a:r>
              <a:rPr lang="en-US" altLang="en-US" sz="2800" dirty="0"/>
              <a:t>Library (not on reserve)</a:t>
            </a:r>
          </a:p>
          <a:p>
            <a:pPr eaLnBrk="1" hangingPunct="1"/>
            <a:r>
              <a:rPr lang="en-US" altLang="en-US" sz="2800" u="sng" dirty="0"/>
              <a:t>Read assigned </a:t>
            </a:r>
            <a:r>
              <a:rPr lang="en-US" altLang="en-US" sz="2800" u="sng" dirty="0" smtClean="0"/>
              <a:t>chapters before </a:t>
            </a:r>
            <a:r>
              <a:rPr lang="en-US" altLang="en-US" sz="2800" u="sng" dirty="0"/>
              <a:t>viewing lecture material!!!</a:t>
            </a:r>
          </a:p>
        </p:txBody>
      </p:sp>
      <p:pic>
        <p:nvPicPr>
          <p:cNvPr id="29699" name="Picture 4" descr="Senger_3rd_editi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0110"/>
            <a:ext cx="2720340" cy="35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304800" y="4563130"/>
            <a:ext cx="838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 smtClean="0">
                <a:solidFill>
                  <a:srgbClr val="0000FF"/>
                </a:solidFill>
              </a:rPr>
              <a:t>Specific edition </a:t>
            </a:r>
            <a:r>
              <a:rPr lang="en-US" altLang="en-US" sz="2800" b="1" smtClean="0">
                <a:solidFill>
                  <a:srgbClr val="0000FF"/>
                </a:solidFill>
              </a:rPr>
              <a:t>guaranteed ok for </a:t>
            </a:r>
            <a:r>
              <a:rPr lang="en-US" altLang="en-US" sz="2800" b="1" dirty="0">
                <a:solidFill>
                  <a:srgbClr val="0000FF"/>
                </a:solidFill>
              </a:rPr>
              <a:t>exams!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Canvas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Management Software</a:t>
            </a:r>
          </a:p>
          <a:p>
            <a:r>
              <a:rPr lang="en-US" dirty="0" smtClean="0"/>
              <a:t>All material and submissions can be initially accessed via canvas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44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4"/>
          <p:cNvSpPr>
            <a:spLocks noGrp="1"/>
          </p:cNvSpPr>
          <p:nvPr>
            <p:ph type="title"/>
          </p:nvPr>
        </p:nvSpPr>
        <p:spPr>
          <a:xfrm>
            <a:off x="0" y="-247650"/>
            <a:ext cx="9144000" cy="1143000"/>
          </a:xfrm>
        </p:spPr>
        <p:txBody>
          <a:bodyPr/>
          <a:lstStyle/>
          <a:p>
            <a:r>
              <a:rPr lang="en-US" altLang="en-US" dirty="0" smtClean="0"/>
              <a:t>Canvas </a:t>
            </a:r>
            <a:r>
              <a:rPr lang="en-US" altLang="en-US" dirty="0"/>
              <a:t>and Course Websites</a:t>
            </a:r>
          </a:p>
        </p:txBody>
      </p:sp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713580" y="514350"/>
            <a:ext cx="32210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 smtClean="0"/>
              <a:t>Canvas</a:t>
            </a:r>
            <a:endParaRPr lang="en-US" altLang="en-US" sz="3200" b="1" dirty="0"/>
          </a:p>
        </p:txBody>
      </p:sp>
      <p:sp>
        <p:nvSpPr>
          <p:cNvPr id="31747" name="TextBox 6"/>
          <p:cNvSpPr txBox="1">
            <a:spLocks noChangeArrowheads="1"/>
          </p:cNvSpPr>
          <p:nvPr/>
        </p:nvSpPr>
        <p:spPr bwMode="auto">
          <a:xfrm>
            <a:off x="5181600" y="552392"/>
            <a:ext cx="3505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Course Web Site</a:t>
            </a:r>
          </a:p>
          <a:p>
            <a:pPr algn="ctr"/>
            <a:r>
              <a:rPr lang="en-US" altLang="en-US" sz="3200" b="1" dirty="0"/>
              <a:t>(ANSCI Server)</a:t>
            </a:r>
          </a:p>
        </p:txBody>
      </p:sp>
      <p:sp>
        <p:nvSpPr>
          <p:cNvPr id="31748" name="TextBox 7"/>
          <p:cNvSpPr txBox="1">
            <a:spLocks noChangeArrowheads="1"/>
          </p:cNvSpPr>
          <p:nvPr/>
        </p:nvSpPr>
        <p:spPr bwMode="auto">
          <a:xfrm>
            <a:off x="122662" y="1504950"/>
            <a:ext cx="487680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69863" indent="-169863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b="1" dirty="0" smtClean="0"/>
              <a:t>Syllabus and Course summary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Submit  </a:t>
            </a:r>
            <a:r>
              <a:rPr lang="en-US" altLang="en-US" b="1" dirty="0"/>
              <a:t>and view </a:t>
            </a:r>
            <a:r>
              <a:rPr lang="en-US" altLang="en-US" b="1" dirty="0" smtClean="0"/>
              <a:t>assignments</a:t>
            </a:r>
            <a:endParaRPr lang="en-US" altLang="en-US" b="1" dirty="0"/>
          </a:p>
          <a:p>
            <a:pPr>
              <a:buFont typeface="Arial" charset="0"/>
              <a:buChar char="•"/>
            </a:pPr>
            <a:r>
              <a:rPr lang="en-US" altLang="en-US" b="1" dirty="0"/>
              <a:t>Group </a:t>
            </a:r>
            <a:r>
              <a:rPr lang="en-US" altLang="en-US" b="1" dirty="0" smtClean="0"/>
              <a:t>enrollment (</a:t>
            </a:r>
            <a:r>
              <a:rPr lang="en-US" altLang="en-US" b="1" dirty="0" smtClean="0"/>
              <a:t>People, Groups)</a:t>
            </a:r>
            <a:endParaRPr lang="en-US" altLang="en-US" b="1" dirty="0"/>
          </a:p>
          <a:p>
            <a:pPr>
              <a:buFont typeface="Arial" charset="0"/>
              <a:buChar char="•"/>
            </a:pPr>
            <a:r>
              <a:rPr lang="en-US" altLang="en-US" b="1" dirty="0"/>
              <a:t>Answer </a:t>
            </a:r>
            <a:r>
              <a:rPr lang="en-US" altLang="en-US" b="1" dirty="0" smtClean="0"/>
              <a:t>keys (Modules)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Grades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Collaborations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Google drive or Office 365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Student Photos</a:t>
            </a:r>
            <a:endParaRPr lang="en-US" altLang="en-US" b="1" dirty="0"/>
          </a:p>
        </p:txBody>
      </p:sp>
      <p:sp>
        <p:nvSpPr>
          <p:cNvPr id="31749" name="TextBox 8"/>
          <p:cNvSpPr txBox="1">
            <a:spLocks noChangeArrowheads="1"/>
          </p:cNvSpPr>
          <p:nvPr/>
        </p:nvSpPr>
        <p:spPr bwMode="auto">
          <a:xfrm>
            <a:off x="4876800" y="1504950"/>
            <a:ext cx="4267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b="1" dirty="0"/>
              <a:t>Syllabus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Lecture</a:t>
            </a:r>
            <a:r>
              <a:rPr lang="en-US" altLang="en-US" b="1" dirty="0" smtClean="0"/>
              <a:t> </a:t>
            </a:r>
          </a:p>
          <a:p>
            <a:pPr lvl="1">
              <a:buFont typeface="Courier New"/>
              <a:buChar char="o"/>
            </a:pPr>
            <a:r>
              <a:rPr lang="en-US" altLang="en-US" b="1" dirty="0" err="1" smtClean="0"/>
              <a:t>Powerpoint</a:t>
            </a:r>
            <a:r>
              <a:rPr lang="en-US" altLang="en-US" b="1" dirty="0" smtClean="0"/>
              <a:t> files</a:t>
            </a:r>
          </a:p>
          <a:p>
            <a:pPr lvl="1">
              <a:buFont typeface="Courier New"/>
              <a:buChar char="o"/>
            </a:pPr>
            <a:r>
              <a:rPr lang="en-US" altLang="en-US" b="1" dirty="0" smtClean="0"/>
              <a:t>Outlines, handouts</a:t>
            </a:r>
          </a:p>
          <a:p>
            <a:pPr lvl="1">
              <a:buFont typeface="Courier New"/>
              <a:buChar char="o"/>
            </a:pPr>
            <a:r>
              <a:rPr lang="en-US" altLang="en-US" b="1" dirty="0" smtClean="0"/>
              <a:t>Other files</a:t>
            </a:r>
          </a:p>
          <a:p>
            <a:pPr lvl="1">
              <a:buFont typeface="Courier New"/>
              <a:buChar char="o"/>
            </a:pPr>
            <a:r>
              <a:rPr lang="en-US" altLang="en-US" b="1" dirty="0" smtClean="0"/>
              <a:t>Podcast if available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Labs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Lab, Cow project Calendar</a:t>
            </a:r>
            <a:endParaRPr lang="en-US" altLang="en-US" b="1" dirty="0" smtClean="0"/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Practice Lecture Quizzes </a:t>
            </a:r>
            <a:endParaRPr lang="en-US" altLang="en-US" b="1" dirty="0"/>
          </a:p>
        </p:txBody>
      </p:sp>
      <p:cxnSp>
        <p:nvCxnSpPr>
          <p:cNvPr id="31750" name="Straight Arrow Connector 10"/>
          <p:cNvCxnSpPr>
            <a:cxnSpLocks noChangeShapeType="1"/>
          </p:cNvCxnSpPr>
          <p:nvPr/>
        </p:nvCxnSpPr>
        <p:spPr bwMode="auto">
          <a:xfrm rot="5400000">
            <a:off x="1258094" y="1313658"/>
            <a:ext cx="533401" cy="1587"/>
          </a:xfrm>
          <a:prstGeom prst="straightConnector1">
            <a:avLst/>
          </a:prstGeom>
          <a:noFill/>
          <a:ln w="7620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31751" name="Straight Arrow Connector 13"/>
          <p:cNvCxnSpPr>
            <a:cxnSpLocks noChangeShapeType="1"/>
          </p:cNvCxnSpPr>
          <p:nvPr/>
        </p:nvCxnSpPr>
        <p:spPr bwMode="auto">
          <a:xfrm>
            <a:off x="3278189" y="857192"/>
            <a:ext cx="1598612" cy="1588"/>
          </a:xfrm>
          <a:prstGeom prst="straightConnector1">
            <a:avLst/>
          </a:prstGeom>
          <a:noFill/>
          <a:ln w="7620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nvas_2017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68" y="0"/>
            <a:ext cx="8438663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434_2017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23" y="0"/>
            <a:ext cx="780475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434 Web Site Modifications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00150"/>
            <a:ext cx="8534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 smtClean="0"/>
              <a:t>Both Canvas and Course Website Updates </a:t>
            </a:r>
            <a:r>
              <a:rPr lang="en-US" altLang="en-US" sz="2800" dirty="0"/>
              <a:t>may occur daily</a:t>
            </a:r>
            <a:r>
              <a:rPr lang="en-US" altLang="en-US" sz="2800" dirty="0" smtClean="0"/>
              <a:t>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/>
              <a:t>Lecture Material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685800" y="666750"/>
            <a:ext cx="7772400" cy="4114800"/>
          </a:xfrm>
        </p:spPr>
        <p:txBody>
          <a:bodyPr/>
          <a:lstStyle/>
          <a:p>
            <a:r>
              <a:rPr lang="en-US" altLang="en-US" dirty="0"/>
              <a:t>Lecture in course website </a:t>
            </a:r>
            <a:r>
              <a:rPr lang="en-US" altLang="en-US" dirty="0" err="1"/>
              <a:t>Nav</a:t>
            </a:r>
            <a:r>
              <a:rPr lang="en-US" altLang="en-US" dirty="0"/>
              <a:t> Bar</a:t>
            </a:r>
          </a:p>
          <a:p>
            <a:pPr lvl="1"/>
            <a:r>
              <a:rPr lang="en-US" altLang="en-US" sz="2400" dirty="0" smtClean="0"/>
              <a:t>Chapters in Text</a:t>
            </a:r>
            <a:endParaRPr lang="en-US" altLang="en-US" sz="2400" dirty="0" smtClean="0"/>
          </a:p>
          <a:p>
            <a:pPr lvl="1"/>
            <a:r>
              <a:rPr lang="en-US" altLang="en-US" sz="2400" dirty="0" smtClean="0"/>
              <a:t>Outlines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Powerpoint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 smtClean="0"/>
              <a:t>ppt</a:t>
            </a:r>
            <a:r>
              <a:rPr lang="en-US" altLang="en-US" dirty="0" smtClean="0"/>
              <a:t> or </a:t>
            </a:r>
            <a:r>
              <a:rPr lang="en-US" altLang="en-US" dirty="0" err="1" smtClean="0"/>
              <a:t>pptx</a:t>
            </a:r>
            <a:r>
              <a:rPr lang="en-US" altLang="en-US" dirty="0" smtClean="0"/>
              <a:t> </a:t>
            </a:r>
            <a:r>
              <a:rPr lang="en-US" altLang="en-US" dirty="0"/>
              <a:t>file</a:t>
            </a:r>
          </a:p>
          <a:p>
            <a:pPr lvl="2"/>
            <a:r>
              <a:rPr lang="en-US" altLang="en-US" dirty="0"/>
              <a:t>PDF slide handout (6 slides/page)</a:t>
            </a:r>
          </a:p>
          <a:p>
            <a:pPr lvl="1"/>
            <a:r>
              <a:rPr lang="en-US" altLang="en-US" sz="2400" dirty="0" smtClean="0"/>
              <a:t>Video/</a:t>
            </a:r>
            <a:r>
              <a:rPr lang="en-US" altLang="en-US" sz="2400" dirty="0" smtClean="0"/>
              <a:t>animations</a:t>
            </a:r>
          </a:p>
          <a:p>
            <a:pPr lvl="1"/>
            <a:r>
              <a:rPr lang="en-US" altLang="en-US" sz="2400" dirty="0" smtClean="0"/>
              <a:t>Podcast when available - </a:t>
            </a:r>
            <a:r>
              <a:rPr lang="en-US" altLang="en-US" sz="2400" dirty="0" smtClean="0"/>
              <a:t>Streaming video - </a:t>
            </a:r>
            <a:r>
              <a:rPr lang="en-US" altLang="en-US" sz="2400" dirty="0" err="1" smtClean="0"/>
              <a:t>Kaltura</a:t>
            </a:r>
            <a:endParaRPr lang="en-US" altLang="en-US" sz="2400" dirty="0" smtClean="0"/>
          </a:p>
          <a:p>
            <a:pPr lvl="1"/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905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/>
              <a:t>Study Time and Difficulty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47750"/>
            <a:ext cx="876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Lecture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2 hours study time for each 1 hour of lecture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1 hour study time for each hour of lab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Course difficulty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Dairy and Animal Science Students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One of the most difficult in your majors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Biology majors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Similar to other science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7751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Grading</a:t>
            </a:r>
          </a:p>
        </p:txBody>
      </p:sp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667000" y="1969353"/>
            <a:ext cx="419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800" b="1">
                <a:solidFill>
                  <a:srgbClr val="0000FF"/>
                </a:solidFill>
              </a:rPr>
              <a:t>See Syllabus!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Overall Philosophy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57350"/>
            <a:ext cx="8610600" cy="3276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Course is organized to educate you.</a:t>
            </a:r>
          </a:p>
          <a:p>
            <a:pPr lvl="1" eaLnBrk="1" hangingPunct="1"/>
            <a:r>
              <a:rPr lang="en-US" altLang="en-US" sz="2400" dirty="0"/>
              <a:t>Learning</a:t>
            </a:r>
            <a:r>
              <a:rPr lang="en-US" altLang="en-US" sz="2400" dirty="0" smtClean="0"/>
              <a:t> </a:t>
            </a:r>
            <a:r>
              <a:rPr lang="en-US" altLang="en-US" sz="2400" dirty="0" smtClean="0"/>
              <a:t>objectives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and </a:t>
            </a:r>
            <a:r>
              <a:rPr lang="en-US" altLang="en-US" sz="2400" dirty="0" smtClean="0"/>
              <a:t>outcomes are specified</a:t>
            </a:r>
          </a:p>
          <a:p>
            <a:pPr lvl="1" eaLnBrk="1" hangingPunct="1"/>
            <a:r>
              <a:rPr lang="en-US" altLang="en-US" sz="2400" dirty="0"/>
              <a:t>Lecture and Lab are linked.</a:t>
            </a:r>
          </a:p>
          <a:p>
            <a:pPr lvl="1" eaLnBrk="1" hangingPunct="1"/>
            <a:r>
              <a:rPr lang="en-US" altLang="en-US" sz="2400" dirty="0"/>
              <a:t>A variety of learning approaches are used.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800" dirty="0"/>
              <a:t>The course is intended to challenge you and you must work to succeed.</a:t>
            </a:r>
            <a:br>
              <a:rPr lang="en-US" altLang="en-US" sz="2800" dirty="0"/>
            </a:b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</a:t>
            </a:r>
            <a:r>
              <a:rPr lang="en-US" altLang="en-US" dirty="0" smtClean="0"/>
              <a:t>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5900"/>
            <a:ext cx="8686800" cy="3086100"/>
          </a:xfrm>
        </p:spPr>
        <p:txBody>
          <a:bodyPr/>
          <a:lstStyle/>
          <a:p>
            <a:pPr eaLnBrk="1" hangingPunct="1"/>
            <a:r>
              <a:rPr lang="en-US" altLang="en-US" dirty="0"/>
              <a:t>Get your </a:t>
            </a:r>
            <a:r>
              <a:rPr lang="en-US" altLang="en-US" dirty="0" smtClean="0"/>
              <a:t>money’</a:t>
            </a:r>
            <a:r>
              <a:rPr lang="en-US" altLang="ja-JP" dirty="0" smtClean="0"/>
              <a:t>s worth; extrapolate </a:t>
            </a:r>
            <a:r>
              <a:rPr lang="en-US" altLang="ja-JP" dirty="0"/>
              <a:t>and integrate. This is how you succeed!</a:t>
            </a:r>
            <a:br>
              <a:rPr lang="en-US" altLang="ja-JP" dirty="0"/>
            </a:br>
            <a:endParaRPr lang="en-US" altLang="ja-JP" dirty="0"/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Memorization does not lead to success in life!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04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soft skills did you gain in this course?</a:t>
            </a:r>
          </a:p>
          <a:p>
            <a:pPr lvl="1"/>
            <a:r>
              <a:rPr lang="en-US" dirty="0" smtClean="0">
                <a:solidFill>
                  <a:srgbClr val="0432FF"/>
                </a:solidFill>
              </a:rPr>
              <a:t>These are what employers are looking for!!!!</a:t>
            </a:r>
            <a:endParaRPr lang="en-US" dirty="0">
              <a:solidFill>
                <a:srgbClr val="0432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c_sans_jp">
  <a:themeElements>
    <a:clrScheme name="comic_sans_j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_sans_jp">
      <a:majorFont>
        <a:latin typeface="Helvetica"/>
        <a:ea typeface="ＭＳ Ｐゴシック"/>
        <a:cs typeface="ＭＳ Ｐゴシック"/>
      </a:majorFont>
      <a:minorFont>
        <a:latin typeface="Comic Sans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ic_sans_j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1317</TotalTime>
  <Words>634</Words>
  <Application>Microsoft Macintosh PowerPoint</Application>
  <PresentationFormat>On-screen Show (16:9)</PresentationFormat>
  <Paragraphs>141</Paragraphs>
  <Slides>24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comic_sans_jp</vt:lpstr>
      <vt:lpstr>Animal Science/Dairy Science 434</vt:lpstr>
      <vt:lpstr>Dr. John J Parrish</vt:lpstr>
      <vt:lpstr>Slide 3</vt:lpstr>
      <vt:lpstr>Slide 4</vt:lpstr>
      <vt:lpstr>Slide 5</vt:lpstr>
      <vt:lpstr>Slide 6</vt:lpstr>
      <vt:lpstr>Slide 7</vt:lpstr>
      <vt:lpstr>Male Reproduction (40 years)</vt:lpstr>
      <vt:lpstr>Species of Males</vt:lpstr>
      <vt:lpstr>Special 2017 Information</vt:lpstr>
      <vt:lpstr>Instructors</vt:lpstr>
      <vt:lpstr>Laboratories</vt:lpstr>
      <vt:lpstr>Text (Required)</vt:lpstr>
      <vt:lpstr>Canvas</vt:lpstr>
      <vt:lpstr>Canvas and Course Websites</vt:lpstr>
      <vt:lpstr>Slide 16</vt:lpstr>
      <vt:lpstr>Slide 17</vt:lpstr>
      <vt:lpstr>434 Web Site Modifications </vt:lpstr>
      <vt:lpstr>Lecture Material</vt:lpstr>
      <vt:lpstr>Study Time and Difficulty</vt:lpstr>
      <vt:lpstr>Grading</vt:lpstr>
      <vt:lpstr>Overall Philosophy</vt:lpstr>
      <vt:lpstr>Overall Philosophy (cont.)</vt:lpstr>
      <vt:lpstr>Overall Philosophy (cont.)</vt:lpstr>
    </vt:vector>
  </TitlesOfParts>
  <Company>University of Wisconsin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Science/Dairy Science 434</dc:title>
  <dc:creator>John Parrish User</dc:creator>
  <cp:lastModifiedBy>john parrish</cp:lastModifiedBy>
  <cp:revision>64</cp:revision>
  <cp:lastPrinted>2014-08-27T16:22:16Z</cp:lastPrinted>
  <dcterms:created xsi:type="dcterms:W3CDTF">2017-09-04T14:31:22Z</dcterms:created>
  <dcterms:modified xsi:type="dcterms:W3CDTF">2017-09-04T15:28:55Z</dcterms:modified>
</cp:coreProperties>
</file>