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7" r:id="rId2"/>
    <p:sldId id="274" r:id="rId3"/>
    <p:sldId id="275" r:id="rId4"/>
    <p:sldId id="281" r:id="rId5"/>
    <p:sldId id="276" r:id="rId6"/>
    <p:sldId id="283" r:id="rId7"/>
    <p:sldId id="285" r:id="rId8"/>
    <p:sldId id="277" r:id="rId9"/>
    <p:sldId id="278" r:id="rId10"/>
    <p:sldId id="265" r:id="rId11"/>
    <p:sldId id="260" r:id="rId12"/>
    <p:sldId id="261" r:id="rId13"/>
    <p:sldId id="262" r:id="rId14"/>
    <p:sldId id="287" r:id="rId15"/>
    <p:sldId id="279" r:id="rId16"/>
    <p:sldId id="280" r:id="rId17"/>
    <p:sldId id="263" r:id="rId18"/>
    <p:sldId id="273" r:id="rId19"/>
    <p:sldId id="264" r:id="rId20"/>
    <p:sldId id="266" r:id="rId21"/>
    <p:sldId id="269" r:id="rId22"/>
    <p:sldId id="271" r:id="rId23"/>
    <p:sldId id="272" r:id="rId24"/>
    <p:sldId id="288" r:id="rId25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11"/>
    <p:restoredTop sz="94612"/>
  </p:normalViewPr>
  <p:slideViewPr>
    <p:cSldViewPr>
      <p:cViewPr varScale="1">
        <p:scale>
          <a:sx n="221" d="100"/>
          <a:sy n="221" d="100"/>
        </p:scale>
        <p:origin x="168" y="42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handoutMaster" Target="handoutMasters/handoutMaster1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-100" charset="0"/>
                <a:ea typeface="ＭＳ Ｐゴシック" pitchFamily="-100" charset="-128"/>
                <a:cs typeface="ＭＳ Ｐゴシック" pitchFamily="-10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A654C58-1446-BA4F-B5FD-693C6DDF49B9}" type="datetime1">
              <a:rPr lang="en-US" altLang="en-US"/>
              <a:pPr/>
              <a:t>8/23/16</a:t>
            </a:fld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-100" charset="0"/>
                <a:ea typeface="ＭＳ Ｐゴシック" pitchFamily="-100" charset="-128"/>
                <a:cs typeface="ＭＳ Ｐゴシック" pitchFamily="-10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1C6CA12-F853-3D4B-9C71-DBA17CF1195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03027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FD76F59-5923-D04A-AC89-ADB3089E87D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77989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BA4DF945-0768-1C45-9C30-56FC7ED5A46E}" type="slidenum">
              <a:rPr lang="en-US" altLang="en-US" sz="1200"/>
              <a:pPr/>
              <a:t>1</a:t>
            </a:fld>
            <a:endParaRPr lang="en-US" altLang="en-US" sz="1200"/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30200" y="3759200"/>
            <a:ext cx="6235700" cy="4978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0487" tIns="44450" rIns="90487" bIns="44450"/>
          <a:lstStyle/>
          <a:p>
            <a:pPr eaLnBrk="1" hangingPunct="1"/>
            <a:endParaRPr lang="en-US" altLang="en-US"/>
          </a:p>
        </p:txBody>
      </p:sp>
      <p:sp>
        <p:nvSpPr>
          <p:cNvPr id="17411" name="Rectangle 3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406400" y="184150"/>
            <a:ext cx="6070600" cy="3416300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9155178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D76F59-5923-D04A-AC89-ADB3089E87D9}" type="slidenum">
              <a:rPr lang="en-US" altLang="en-US" smtClean="0"/>
              <a:pPr/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4530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D52659C5-7C5E-5C41-8CA1-CDF2BE4ED0F5}" type="slidenum">
              <a:rPr lang="en-US" altLang="en-US" sz="1200"/>
              <a:pPr/>
              <a:t>10</a:t>
            </a:fld>
            <a:endParaRPr lang="en-US" altLang="en-US" sz="1200"/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4010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52D872EF-FF07-C546-B4FB-40763622D272}" type="slidenum">
              <a:rPr lang="en-US" altLang="en-US" sz="1200"/>
              <a:pPr/>
              <a:t>11</a:t>
            </a:fld>
            <a:endParaRPr lang="en-US" altLang="en-US" sz="1200"/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30200" y="3759200"/>
            <a:ext cx="6235700" cy="4978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0487" tIns="44450" rIns="90487" bIns="44450"/>
          <a:lstStyle/>
          <a:p>
            <a:pPr eaLnBrk="1" hangingPunct="1"/>
            <a:endParaRPr lang="en-US" altLang="en-US"/>
          </a:p>
        </p:txBody>
      </p:sp>
      <p:sp>
        <p:nvSpPr>
          <p:cNvPr id="26627" name="Rectangle 3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406400" y="184150"/>
            <a:ext cx="6070600" cy="3416300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20268998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7515A868-6512-0F49-86FE-FFAE8CE0CD64}" type="slidenum">
              <a:rPr lang="en-US" altLang="en-US" sz="1200"/>
              <a:pPr/>
              <a:t>12</a:t>
            </a:fld>
            <a:endParaRPr lang="en-US" altLang="en-US" sz="1200"/>
          </a:p>
        </p:txBody>
      </p:sp>
      <p:sp>
        <p:nvSpPr>
          <p:cNvPr id="2867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30200" y="3759200"/>
            <a:ext cx="6235700" cy="4978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0487" tIns="44450" rIns="90487" bIns="44450"/>
          <a:lstStyle/>
          <a:p>
            <a:pPr eaLnBrk="1" hangingPunct="1"/>
            <a:endParaRPr lang="en-US" altLang="en-US"/>
          </a:p>
        </p:txBody>
      </p:sp>
      <p:sp>
        <p:nvSpPr>
          <p:cNvPr id="28675" name="Rectangle 3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406400" y="184150"/>
            <a:ext cx="6070600" cy="3416300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5727538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DD3067E2-B4E6-8543-8E27-3A238B400688}" type="slidenum">
              <a:rPr lang="en-US" altLang="en-US" sz="1200"/>
              <a:pPr/>
              <a:t>13</a:t>
            </a:fld>
            <a:endParaRPr lang="en-US" altLang="en-US" sz="1200"/>
          </a:p>
        </p:txBody>
      </p:sp>
      <p:sp>
        <p:nvSpPr>
          <p:cNvPr id="307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30200" y="3759200"/>
            <a:ext cx="6235700" cy="4978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0487" tIns="44450" rIns="90487" bIns="44450"/>
          <a:lstStyle/>
          <a:p>
            <a:pPr eaLnBrk="1" hangingPunct="1"/>
            <a:endParaRPr lang="en-US" altLang="en-US"/>
          </a:p>
        </p:txBody>
      </p:sp>
      <p:sp>
        <p:nvSpPr>
          <p:cNvPr id="30723" name="Rectangle 3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406400" y="184150"/>
            <a:ext cx="6070600" cy="3416300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12516964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6D678CA7-F512-714A-B139-227A4E407AD1}" type="slidenum">
              <a:rPr lang="en-US" altLang="en-US" sz="1200"/>
              <a:pPr/>
              <a:t>17</a:t>
            </a:fld>
            <a:endParaRPr lang="en-US" altLang="en-US" sz="1200"/>
          </a:p>
        </p:txBody>
      </p:sp>
      <p:sp>
        <p:nvSpPr>
          <p:cNvPr id="348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30200" y="3759200"/>
            <a:ext cx="6235700" cy="4978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0487" tIns="44450" rIns="90487" bIns="44450"/>
          <a:lstStyle/>
          <a:p>
            <a:pPr eaLnBrk="1" hangingPunct="1"/>
            <a:endParaRPr lang="en-US" altLang="en-US"/>
          </a:p>
        </p:txBody>
      </p:sp>
      <p:sp>
        <p:nvSpPr>
          <p:cNvPr id="34819" name="Rectangle 3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406400" y="184150"/>
            <a:ext cx="6070600" cy="3416300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5126812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EC2CB559-9BA4-A44A-AB59-BF6209AAE28A}" type="slidenum">
              <a:rPr lang="en-US" altLang="en-US" sz="1200"/>
              <a:pPr/>
              <a:t>19</a:t>
            </a:fld>
            <a:endParaRPr lang="en-US" altLang="en-US" sz="1200"/>
          </a:p>
        </p:txBody>
      </p:sp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292593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DBAD2121-30FA-2D44-8C37-2C59E660DF2C}" type="slidenum">
              <a:rPr lang="en-US" altLang="en-US" sz="1200"/>
              <a:pPr/>
              <a:t>20</a:t>
            </a:fld>
            <a:endParaRPr lang="en-US" altLang="en-US" sz="1200"/>
          </a:p>
        </p:txBody>
      </p:sp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05959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99A0C983-27C6-2E44-AB0B-0370C1654294}" type="slidenum">
              <a:rPr lang="en-US" altLang="en-US" sz="1200"/>
              <a:pPr/>
              <a:t>21</a:t>
            </a:fld>
            <a:endParaRPr lang="en-US" altLang="en-US" sz="1200"/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87710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C6B8A4BC-62C2-2146-9E85-49E7663215E9}" type="slidenum">
              <a:rPr lang="en-US" altLang="en-US" sz="1200"/>
              <a:pPr/>
              <a:t>22</a:t>
            </a:fld>
            <a:endParaRPr lang="en-US" altLang="en-US" sz="1200"/>
          </a:p>
        </p:txBody>
      </p:sp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18965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189" indent="0" algn="ctr">
              <a:buNone/>
              <a:defRPr/>
            </a:lvl2pPr>
            <a:lvl3pPr marL="914377" indent="0" algn="ctr">
              <a:buNone/>
              <a:defRPr/>
            </a:lvl3pPr>
            <a:lvl4pPr marL="1371566" indent="0" algn="ctr">
              <a:buNone/>
              <a:defRPr/>
            </a:lvl4pPr>
            <a:lvl5pPr marL="1828754" indent="0" algn="ctr">
              <a:buNone/>
              <a:defRPr/>
            </a:lvl5pPr>
            <a:lvl6pPr marL="2285943" indent="0" algn="ctr">
              <a:buNone/>
              <a:defRPr/>
            </a:lvl6pPr>
            <a:lvl7pPr marL="2743131" indent="0" algn="ctr">
              <a:buNone/>
              <a:defRPr/>
            </a:lvl7pPr>
            <a:lvl8pPr marL="3200320" indent="0" algn="ctr">
              <a:buNone/>
              <a:defRPr/>
            </a:lvl8pPr>
            <a:lvl9pPr marL="3657509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3683E3-9F51-6C48-9057-97689EDAEB7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6942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455B70-310D-344E-AFE4-E1F026F5112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458053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89" indent="0">
              <a:buNone/>
              <a:defRPr sz="1800"/>
            </a:lvl2pPr>
            <a:lvl3pPr marL="914377" indent="0">
              <a:buNone/>
              <a:defRPr sz="1600"/>
            </a:lvl3pPr>
            <a:lvl4pPr marL="1371566" indent="0">
              <a:buNone/>
              <a:defRPr sz="1400"/>
            </a:lvl4pPr>
            <a:lvl5pPr marL="1828754" indent="0">
              <a:buNone/>
              <a:defRPr sz="1400"/>
            </a:lvl5pPr>
            <a:lvl6pPr marL="2285943" indent="0">
              <a:buNone/>
              <a:defRPr sz="1400"/>
            </a:lvl6pPr>
            <a:lvl7pPr marL="2743131" indent="0">
              <a:buNone/>
              <a:defRPr sz="1400"/>
            </a:lvl7pPr>
            <a:lvl8pPr marL="3200320" indent="0">
              <a:buNone/>
              <a:defRPr sz="1400"/>
            </a:lvl8pPr>
            <a:lvl9pPr marL="3657509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58E3C32-D115-6A46-A061-3C97E923F92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1398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485900"/>
            <a:ext cx="3810000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5900"/>
            <a:ext cx="3810000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19AF6C3-348F-B54B-9E5E-87B80D636C6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74523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B70EDD-05A8-2049-BA76-98B7FCCEBD9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4169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65F697-6E54-EA45-A5AC-4517452644F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37610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78CF12-A070-774F-ABE4-C414C90F652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6290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F79A34-9683-0B4B-8D6D-1A2D8CBB654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71981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ADB3E2-7B16-CD45-A7AA-9388D8AE0EB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85016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4CF2CF-2BB3-A348-BEB8-870B3F16104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4951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457200"/>
            <a:ext cx="1943100" cy="4114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457200"/>
            <a:ext cx="5676900" cy="4114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DBD223-B074-0340-BAA1-FC681AE6582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97181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8572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485900"/>
            <a:ext cx="3810000" cy="3086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485900"/>
            <a:ext cx="3810000" cy="3086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1D1979-5B11-264D-A8AB-F3C863FA5E3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1934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57200"/>
            <a:ext cx="77724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85900"/>
            <a:ext cx="77724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468630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6300"/>
            <a:ext cx="2895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630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11F357E-7006-CA46-9AE2-98DA86B023F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  <a:ea typeface="ＭＳ Ｐゴシック" charset="-128"/>
          <a:cs typeface="ＭＳ Ｐゴシック" charset="-128"/>
        </a:defRPr>
      </a:lvl5pPr>
      <a:lvl6pPr marL="457189" algn="ctr" rtl="0" fontAlgn="base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  <a:ea typeface="ＭＳ Ｐゴシック" charset="-128"/>
          <a:cs typeface="ＭＳ Ｐゴシック" charset="-128"/>
        </a:defRPr>
      </a:lvl6pPr>
      <a:lvl7pPr marL="914377" algn="ctr" rtl="0" fontAlgn="base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  <a:ea typeface="ＭＳ Ｐゴシック" charset="-128"/>
          <a:cs typeface="ＭＳ Ｐゴシック" charset="-128"/>
        </a:defRPr>
      </a:lvl7pPr>
      <a:lvl8pPr marL="1371566" algn="ctr" rtl="0" fontAlgn="base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  <a:ea typeface="ＭＳ Ｐゴシック" charset="-128"/>
          <a:cs typeface="ＭＳ Ｐゴシック" charset="-128"/>
        </a:defRPr>
      </a:lvl8pPr>
      <a:lvl9pPr marL="1828754" algn="ctr" rtl="0" fontAlgn="base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  <a:ea typeface="ＭＳ Ｐゴシック" charset="-128"/>
          <a:cs typeface="ＭＳ Ｐゴシック" charset="-128"/>
        </a:defRPr>
      </a:lvl9pPr>
    </p:titleStyle>
    <p:bodyStyle>
      <a:lvl1pPr marL="342891" indent="-342891" algn="l" rtl="0" eaLnBrk="0" fontAlgn="base" hangingPunct="0">
        <a:spcBef>
          <a:spcPct val="20000"/>
        </a:spcBef>
        <a:spcAft>
          <a:spcPct val="0"/>
        </a:spcAft>
        <a:buSzPct val="125000"/>
        <a:buChar char="•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rtl="0" eaLnBrk="0" fontAlgn="base" hangingPunct="0">
        <a:spcBef>
          <a:spcPct val="20000"/>
        </a:spcBef>
        <a:spcAft>
          <a:spcPct val="0"/>
        </a:spcAft>
        <a:buChar char="»"/>
        <a:defRPr sz="2800" b="1">
          <a:solidFill>
            <a:schemeClr val="tx1"/>
          </a:solidFill>
          <a:latin typeface="+mn-lt"/>
          <a:ea typeface="+mn-ea"/>
        </a:defRPr>
      </a:lvl2pPr>
      <a:lvl3pPr marL="1142971" indent="-228594" algn="l" rtl="0" eaLnBrk="0" fontAlgn="base" hangingPunct="0">
        <a:spcBef>
          <a:spcPct val="20000"/>
        </a:spcBef>
        <a:spcAft>
          <a:spcPct val="0"/>
        </a:spcAft>
        <a:buChar char="–"/>
        <a:defRPr sz="2400" b="1">
          <a:solidFill>
            <a:schemeClr val="tx1"/>
          </a:solidFill>
          <a:latin typeface="+mn-lt"/>
          <a:ea typeface="+mn-ea"/>
        </a:defRPr>
      </a:lvl3pPr>
      <a:lvl4pPr marL="1600160" indent="-228594" algn="l" rtl="0" eaLnBrk="0" fontAlgn="base" hangingPunct="0">
        <a:spcBef>
          <a:spcPct val="2000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  <a:ea typeface="+mn-ea"/>
        </a:defRPr>
      </a:lvl4pPr>
      <a:lvl5pPr marL="2057349" indent="-228594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ea typeface="+mn-ea"/>
        </a:defRPr>
      </a:lvl5pPr>
      <a:lvl6pPr marL="2514537" indent="-228594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ea typeface="+mn-ea"/>
        </a:defRPr>
      </a:lvl6pPr>
      <a:lvl7pPr marL="2971726" indent="-228594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ea typeface="+mn-ea"/>
        </a:defRPr>
      </a:lvl7pPr>
      <a:lvl8pPr marL="3428914" indent="-228594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ea typeface="+mn-ea"/>
        </a:defRPr>
      </a:lvl8pPr>
      <a:lvl9pPr marL="3886103" indent="-228594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tif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tif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93864" y="133350"/>
            <a:ext cx="8610600" cy="1143000"/>
          </a:xfrm>
        </p:spPr>
        <p:txBody>
          <a:bodyPr vert="horz" wrap="square" lIns="90487" tIns="44451" rIns="90487" bIns="44451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dirty="0">
                <a:solidFill>
                  <a:srgbClr val="0000FF"/>
                </a:solidFill>
              </a:rPr>
              <a:t>Animal Science/Dairy Science 434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1452" y="1624015"/>
            <a:ext cx="8747125" cy="1838325"/>
          </a:xfrm>
        </p:spPr>
        <p:txBody>
          <a:bodyPr vert="horz" wrap="square" lIns="90487" tIns="44451" rIns="90487" bIns="44451" numCol="1" anchor="t" anchorCtr="0" compatLnSpc="1">
            <a:prstTxWarp prst="textNoShape">
              <a:avLst/>
            </a:prstTxWarp>
          </a:bodyPr>
          <a:lstStyle/>
          <a:p>
            <a:pPr marL="342891" indent="-342891" eaLnBrk="1" hangingPunct="1"/>
            <a:r>
              <a:rPr lang="en-US" altLang="en-US" sz="4400" dirty="0"/>
              <a:t>Reproductive Physiology</a:t>
            </a:r>
          </a:p>
          <a:p>
            <a:pPr marL="342891" indent="-342891" eaLnBrk="1" hangingPunct="1"/>
            <a:endParaRPr lang="en-US" altLang="en-US" sz="2800" dirty="0"/>
          </a:p>
          <a:p>
            <a:pPr marL="342891" indent="-342891" eaLnBrk="1" hangingPunct="1"/>
            <a:r>
              <a:rPr lang="en-US" altLang="en-US" dirty="0"/>
              <a:t>Introduction and Course Structure</a:t>
            </a:r>
          </a:p>
          <a:p>
            <a:pPr marL="342891" indent="-342891" eaLnBrk="1" hangingPunct="1"/>
            <a:endParaRPr lang="en-US" altLang="en-US" dirty="0"/>
          </a:p>
          <a:p>
            <a:pPr marL="342891" indent="-342891" eaLnBrk="1" hangingPunct="1"/>
            <a:r>
              <a:rPr lang="en-US" altLang="en-US" dirty="0"/>
              <a:t>Fall </a:t>
            </a:r>
            <a:r>
              <a:rPr lang="en-US" altLang="en-US" dirty="0" smtClean="0"/>
              <a:t>2016</a:t>
            </a:r>
            <a:endParaRPr lang="en-US" altLang="en-US" b="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>
          <a:xfrm>
            <a:off x="685800" y="209550"/>
            <a:ext cx="7772400" cy="609600"/>
          </a:xfrm>
        </p:spPr>
        <p:txBody>
          <a:bodyPr/>
          <a:lstStyle/>
          <a:p>
            <a:r>
              <a:rPr lang="en-US" altLang="en-US"/>
              <a:t>Dr. </a:t>
            </a:r>
            <a:r>
              <a:rPr lang="en-US" altLang="en-US" dirty="0"/>
              <a:t>John J Parrish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3" descr="california_simple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1" y="1"/>
            <a:ext cx="6832194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9458" name="Straight Arrow Connector 5"/>
          <p:cNvCxnSpPr>
            <a:cxnSpLocks noChangeShapeType="1"/>
          </p:cNvCxnSpPr>
          <p:nvPr/>
        </p:nvCxnSpPr>
        <p:spPr bwMode="auto">
          <a:xfrm flipV="1">
            <a:off x="152400" y="2839844"/>
            <a:ext cx="3512634" cy="265306"/>
          </a:xfrm>
          <a:prstGeom prst="straightConnector1">
            <a:avLst/>
          </a:prstGeom>
          <a:noFill/>
          <a:ln w="762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93" t="12887" r="28501" b="11629"/>
          <a:stretch/>
        </p:blipFill>
        <p:spPr>
          <a:xfrm>
            <a:off x="228600" y="666750"/>
            <a:ext cx="3931920" cy="37490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312920" y="133350"/>
            <a:ext cx="47548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Comic Sans MS" charset="0"/>
                <a:ea typeface="Comic Sans MS" charset="0"/>
                <a:cs typeface="Comic Sans MS" charset="0"/>
              </a:rPr>
              <a:t>Bachelor of Science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sz="2800" b="1" dirty="0" smtClean="0">
                <a:latin typeface="Comic Sans MS" charset="0"/>
                <a:ea typeface="Comic Sans MS" charset="0"/>
                <a:cs typeface="Comic Sans MS" charset="0"/>
              </a:rPr>
              <a:t>Animal Science</a:t>
            </a:r>
            <a:endParaRPr lang="en-US" sz="2800" b="1" dirty="0">
              <a:latin typeface="Comic Sans MS" charset="0"/>
              <a:ea typeface="Comic Sans MS" charset="0"/>
              <a:cs typeface="Comic Sans MS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12920" y="1403806"/>
            <a:ext cx="44196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+mn-lt"/>
              </a:rPr>
              <a:t>Species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sz="2800" b="1" dirty="0" smtClean="0">
                <a:latin typeface="+mn-lt"/>
              </a:rPr>
              <a:t>Swine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sz="2800" b="1" dirty="0" smtClean="0">
                <a:latin typeface="+mn-lt"/>
              </a:rPr>
              <a:t>Cattle</a:t>
            </a:r>
            <a:endParaRPr lang="en-US" sz="2800" b="1" dirty="0"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12920" y="3105150"/>
            <a:ext cx="4800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+mn-lt"/>
              </a:rPr>
              <a:t>Campus Activities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sz="2800" b="1" dirty="0" smtClean="0">
                <a:latin typeface="+mn-lt"/>
              </a:rPr>
              <a:t>Milk processing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sz="2800" b="1" dirty="0" smtClean="0">
                <a:latin typeface="+mn-lt"/>
              </a:rPr>
              <a:t>Swine farm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sz="2800" b="1" dirty="0" smtClean="0">
                <a:latin typeface="+mn-lt"/>
              </a:rPr>
              <a:t>Alpha Gamma Rho</a:t>
            </a:r>
            <a:endParaRPr lang="en-US" sz="28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70639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1" descr="ny_ma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38559"/>
            <a:ext cx="7244080" cy="4958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TextBox 5"/>
          <p:cNvSpPr txBox="1">
            <a:spLocks noChangeArrowheads="1"/>
          </p:cNvSpPr>
          <p:nvPr/>
        </p:nvSpPr>
        <p:spPr bwMode="auto">
          <a:xfrm>
            <a:off x="838200" y="3867150"/>
            <a:ext cx="40386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3200" b="1"/>
              <a:t>State of New York</a:t>
            </a:r>
          </a:p>
        </p:txBody>
      </p:sp>
      <p:cxnSp>
        <p:nvCxnSpPr>
          <p:cNvPr id="20482" name="Straight Arrow Connector 3"/>
          <p:cNvCxnSpPr>
            <a:cxnSpLocks noChangeShapeType="1"/>
          </p:cNvCxnSpPr>
          <p:nvPr/>
        </p:nvCxnSpPr>
        <p:spPr bwMode="auto">
          <a:xfrm>
            <a:off x="2514600" y="1088455"/>
            <a:ext cx="1431925" cy="1838419"/>
          </a:xfrm>
          <a:prstGeom prst="straightConnector1">
            <a:avLst/>
          </a:prstGeom>
          <a:noFill/>
          <a:ln w="762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483" name="TextBox 4"/>
          <p:cNvSpPr txBox="1">
            <a:spLocks noChangeArrowheads="1"/>
          </p:cNvSpPr>
          <p:nvPr/>
        </p:nvSpPr>
        <p:spPr bwMode="auto">
          <a:xfrm>
            <a:off x="304800" y="415449"/>
            <a:ext cx="39624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3200" b="1" dirty="0"/>
              <a:t>Cornell University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8150"/>
            <a:ext cx="4267200" cy="4267200"/>
          </a:xfrm>
        </p:spPr>
      </p:pic>
      <p:sp>
        <p:nvSpPr>
          <p:cNvPr id="11" name="TextBox 10"/>
          <p:cNvSpPr txBox="1"/>
          <p:nvPr/>
        </p:nvSpPr>
        <p:spPr>
          <a:xfrm>
            <a:off x="3962400" y="684014"/>
            <a:ext cx="51054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Comic Sans MS" charset="0"/>
                <a:ea typeface="Comic Sans MS" charset="0"/>
                <a:cs typeface="Comic Sans MS" charset="0"/>
              </a:rPr>
              <a:t>Ph.D.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sz="2800" b="1" dirty="0" smtClean="0">
                <a:latin typeface="Comic Sans MS" charset="0"/>
                <a:ea typeface="Comic Sans MS" charset="0"/>
                <a:cs typeface="Comic Sans MS" charset="0"/>
              </a:rPr>
              <a:t>Animal Science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sz="2800" b="1" dirty="0" smtClean="0">
                <a:latin typeface="Comic Sans MS" charset="0"/>
                <a:ea typeface="Comic Sans MS" charset="0"/>
                <a:cs typeface="Comic Sans MS" charset="0"/>
              </a:rPr>
              <a:t>Male Fertility</a:t>
            </a:r>
            <a:endParaRPr lang="en-US" sz="2800" b="1" dirty="0">
              <a:latin typeface="Comic Sans MS" charset="0"/>
              <a:ea typeface="Comic Sans MS" charset="0"/>
              <a:cs typeface="Comic Sans MS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962400" y="2335470"/>
            <a:ext cx="510540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+mn-lt"/>
              </a:rPr>
              <a:t>Species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sz="2800" b="1" dirty="0" smtClean="0">
                <a:latin typeface="+mn-lt"/>
              </a:rPr>
              <a:t>Cattle, Rabbits, Hamsters, Guinea Pigs, Goats, Sheep, Dogs, Humans</a:t>
            </a:r>
          </a:p>
        </p:txBody>
      </p:sp>
    </p:spTree>
    <p:extLst>
      <p:ext uri="{BB962C8B-B14F-4D97-AF65-F5344CB8AC3E}">
        <p14:creationId xmlns:p14="http://schemas.microsoft.com/office/powerpoint/2010/main" val="1061719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  <p:bldP spid="1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4034883" y="86703"/>
            <a:ext cx="51054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Comic Sans MS" charset="0"/>
                <a:ea typeface="Comic Sans MS" charset="0"/>
                <a:cs typeface="Comic Sans MS" charset="0"/>
              </a:rPr>
              <a:t>Post Doc.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sz="2800" b="1" dirty="0" smtClean="0">
                <a:latin typeface="Comic Sans MS" charset="0"/>
                <a:ea typeface="Comic Sans MS" charset="0"/>
                <a:cs typeface="Comic Sans MS" charset="0"/>
              </a:rPr>
              <a:t>Animal Science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sz="2800" b="1" dirty="0" smtClean="0">
                <a:latin typeface="Comic Sans MS" charset="0"/>
                <a:ea typeface="Comic Sans MS" charset="0"/>
                <a:cs typeface="Comic Sans MS" charset="0"/>
              </a:rPr>
              <a:t>In Vitro Fertilization</a:t>
            </a:r>
            <a:endParaRPr lang="en-US" sz="2800" b="1" dirty="0">
              <a:latin typeface="Comic Sans MS" charset="0"/>
              <a:ea typeface="Comic Sans MS" charset="0"/>
              <a:cs typeface="Comic Sans MS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038600" y="2817296"/>
            <a:ext cx="510540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+mn-lt"/>
              </a:rPr>
              <a:t>Species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sz="2800" b="1" dirty="0" smtClean="0">
                <a:latin typeface="+mn-lt"/>
              </a:rPr>
              <a:t>Cattle, </a:t>
            </a:r>
            <a:r>
              <a:rPr lang="en-US" sz="2800" b="1" dirty="0">
                <a:latin typeface="+mn-lt"/>
              </a:rPr>
              <a:t>Swine, Horses, </a:t>
            </a:r>
            <a:r>
              <a:rPr lang="en-US" sz="2800" b="1" dirty="0" smtClean="0">
                <a:latin typeface="+mn-lt"/>
              </a:rPr>
              <a:t>Water Buffalo, Humans,</a:t>
            </a:r>
            <a:r>
              <a:rPr lang="en-US" sz="2800" b="1" dirty="0">
                <a:latin typeface="+mn-lt"/>
              </a:rPr>
              <a:t> </a:t>
            </a:r>
            <a:r>
              <a:rPr lang="en-US" sz="2800" b="1" dirty="0" smtClean="0">
                <a:latin typeface="+mn-lt"/>
              </a:rPr>
              <a:t>Chickens, Turkeys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038600" y="1667443"/>
            <a:ext cx="5105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Comic Sans MS" charset="0"/>
                <a:ea typeface="Comic Sans MS" charset="0"/>
                <a:cs typeface="Comic Sans MS" charset="0"/>
              </a:rPr>
              <a:t>Faculty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sz="2800" b="1" dirty="0" smtClean="0">
                <a:latin typeface="Comic Sans MS" charset="0"/>
                <a:ea typeface="Comic Sans MS" charset="0"/>
                <a:cs typeface="Comic Sans MS" charset="0"/>
              </a:rPr>
              <a:t>Animal Science</a:t>
            </a: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210263"/>
            <a:ext cx="3810000" cy="2559055"/>
          </a:xfrm>
        </p:spPr>
      </p:pic>
    </p:spTree>
    <p:extLst>
      <p:ext uri="{BB962C8B-B14F-4D97-AF65-F5344CB8AC3E}">
        <p14:creationId xmlns:p14="http://schemas.microsoft.com/office/powerpoint/2010/main" val="1544255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  <p:bldP spid="12" grpId="0" build="p"/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Male Reproduction </a:t>
            </a:r>
            <a:r>
              <a:rPr lang="en-US" altLang="en-US" dirty="0" smtClean="0"/>
              <a:t>(39 </a:t>
            </a:r>
            <a:r>
              <a:rPr lang="en-US" altLang="en-US" dirty="0"/>
              <a:t>years)</a:t>
            </a:r>
          </a:p>
        </p:txBody>
      </p:sp>
      <p:sp>
        <p:nvSpPr>
          <p:cNvPr id="21506" name="Content Placeholder 2"/>
          <p:cNvSpPr>
            <a:spLocks noGrp="1"/>
          </p:cNvSpPr>
          <p:nvPr>
            <p:ph idx="1"/>
          </p:nvPr>
        </p:nvSpPr>
        <p:spPr>
          <a:xfrm>
            <a:off x="304800" y="1485900"/>
            <a:ext cx="8458200" cy="3086100"/>
          </a:xfrm>
        </p:spPr>
        <p:txBody>
          <a:bodyPr/>
          <a:lstStyle/>
          <a:p>
            <a:r>
              <a:rPr lang="en-US" altLang="en-US" dirty="0"/>
              <a:t>Semen evaluation</a:t>
            </a:r>
          </a:p>
          <a:p>
            <a:r>
              <a:rPr lang="en-US" altLang="en-US" dirty="0"/>
              <a:t>Fertility Prediction</a:t>
            </a:r>
          </a:p>
          <a:p>
            <a:r>
              <a:rPr lang="en-US" altLang="en-US" dirty="0"/>
              <a:t>In vitro fertilization</a:t>
            </a:r>
          </a:p>
          <a:p>
            <a:r>
              <a:rPr lang="en-US" altLang="en-US" dirty="0"/>
              <a:t>Sperm capacitation</a:t>
            </a:r>
          </a:p>
          <a:p>
            <a:r>
              <a:rPr lang="en-US" altLang="en-US" dirty="0" smtClean="0"/>
              <a:t>Quantitative image </a:t>
            </a:r>
            <a:r>
              <a:rPr lang="en-US" altLang="en-US" dirty="0"/>
              <a:t>analysis of sperm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>
          <a:xfrm>
            <a:off x="685800" y="133350"/>
            <a:ext cx="7772400" cy="857250"/>
          </a:xfrm>
        </p:spPr>
        <p:txBody>
          <a:bodyPr/>
          <a:lstStyle/>
          <a:p>
            <a:r>
              <a:rPr lang="en-US" altLang="en-US"/>
              <a:t>Species of Males</a:t>
            </a:r>
          </a:p>
        </p:txBody>
      </p:sp>
      <p:sp>
        <p:nvSpPr>
          <p:cNvPr id="22530" name="Content Placeholder 2"/>
          <p:cNvSpPr>
            <a:spLocks noGrp="1"/>
          </p:cNvSpPr>
          <p:nvPr>
            <p:ph idx="1"/>
          </p:nvPr>
        </p:nvSpPr>
        <p:spPr>
          <a:xfrm>
            <a:off x="381000" y="954823"/>
            <a:ext cx="8382000" cy="3086100"/>
          </a:xfrm>
        </p:spPr>
        <p:txBody>
          <a:bodyPr/>
          <a:lstStyle/>
          <a:p>
            <a:r>
              <a:rPr lang="en-US" altLang="en-US" dirty="0"/>
              <a:t>Large Animal</a:t>
            </a:r>
          </a:p>
          <a:p>
            <a:pPr lvl="1"/>
            <a:r>
              <a:rPr lang="en-US" altLang="en-US" dirty="0"/>
              <a:t>Bull, stallion, ram, boar, water buffalo, human</a:t>
            </a:r>
          </a:p>
          <a:p>
            <a:r>
              <a:rPr lang="en-US" altLang="en-US" dirty="0"/>
              <a:t>Small Animal</a:t>
            </a:r>
          </a:p>
          <a:p>
            <a:pPr lvl="1"/>
            <a:r>
              <a:rPr lang="en-US" altLang="en-US" dirty="0"/>
              <a:t>Dog, rabbit, mouse, hamster, </a:t>
            </a:r>
            <a:r>
              <a:rPr lang="en-US" altLang="en-US" dirty="0" err="1"/>
              <a:t>guinnea</a:t>
            </a:r>
            <a:r>
              <a:rPr lang="en-US" altLang="en-US" dirty="0"/>
              <a:t> pig</a:t>
            </a:r>
          </a:p>
          <a:p>
            <a:r>
              <a:rPr lang="en-US" altLang="en-US" dirty="0"/>
              <a:t>Avian</a:t>
            </a:r>
          </a:p>
          <a:p>
            <a:pPr lvl="1"/>
            <a:r>
              <a:rPr lang="en-US" altLang="en-US" dirty="0"/>
              <a:t>Rooster, turkey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7150"/>
            <a:ext cx="7772400" cy="857250"/>
          </a:xfrm>
        </p:spPr>
        <p:txBody>
          <a:bodyPr/>
          <a:lstStyle/>
          <a:p>
            <a:pPr eaLnBrk="1" hangingPunct="1"/>
            <a:r>
              <a:rPr lang="en-US" altLang="en-US" dirty="0"/>
              <a:t>Special </a:t>
            </a:r>
            <a:r>
              <a:rPr lang="en-US" altLang="en-US" dirty="0" smtClean="0"/>
              <a:t>2016 </a:t>
            </a:r>
            <a:r>
              <a:rPr lang="en-US" altLang="en-US" dirty="0"/>
              <a:t>Information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19150"/>
            <a:ext cx="8458200" cy="4114800"/>
          </a:xfrm>
        </p:spPr>
        <p:txBody>
          <a:bodyPr/>
          <a:lstStyle/>
          <a:p>
            <a:pPr eaLnBrk="1" hangingPunct="1"/>
            <a:r>
              <a:rPr lang="en-US" altLang="en-US" dirty="0"/>
              <a:t>Lectures – Podcast only</a:t>
            </a:r>
          </a:p>
          <a:p>
            <a:pPr lvl="1" eaLnBrk="1" hangingPunct="1"/>
            <a:r>
              <a:rPr lang="en-US" altLang="en-US" dirty="0">
                <a:solidFill>
                  <a:srgbClr val="0000FF"/>
                </a:solidFill>
              </a:rPr>
              <a:t>discipline</a:t>
            </a:r>
          </a:p>
          <a:p>
            <a:pPr eaLnBrk="1" hangingPunct="1"/>
            <a:r>
              <a:rPr lang="en-US" altLang="en-US" dirty="0"/>
              <a:t>Discussions </a:t>
            </a:r>
            <a:r>
              <a:rPr lang="en-US" altLang="en-US" dirty="0" smtClean="0"/>
              <a:t>– asynchronously on-line</a:t>
            </a:r>
            <a:r>
              <a:rPr lang="en-US" altLang="en-US" dirty="0" smtClean="0">
                <a:solidFill>
                  <a:srgbClr val="0432FF"/>
                </a:solidFill>
              </a:rPr>
              <a:t>???</a:t>
            </a:r>
            <a:r>
              <a:rPr lang="en-US" altLang="en-US" dirty="0" smtClean="0"/>
              <a:t> </a:t>
            </a:r>
            <a:endParaRPr lang="en-US" altLang="en-US" dirty="0"/>
          </a:p>
          <a:p>
            <a:pPr eaLnBrk="1" hangingPunct="1"/>
            <a:r>
              <a:rPr lang="en-US" altLang="en-US" dirty="0"/>
              <a:t>Dr. Parrish is available in person during lab or via email.</a:t>
            </a:r>
          </a:p>
          <a:p>
            <a:pPr eaLnBrk="1" hangingPunct="1"/>
            <a:r>
              <a:rPr lang="en-US" altLang="en-US" dirty="0"/>
              <a:t>We contact you via email and </a:t>
            </a:r>
            <a:r>
              <a:rPr lang="en-US" altLang="en-US" dirty="0" smtClean="0"/>
              <a:t>announcements from within Canvas.</a:t>
            </a:r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 bldLvl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>
          <a:xfrm>
            <a:off x="647700" y="0"/>
            <a:ext cx="7772400" cy="857250"/>
          </a:xfrm>
          <a:noFill/>
        </p:spPr>
        <p:txBody>
          <a:bodyPr vert="horz" wrap="square" lIns="90487" tIns="44451" rIns="90487" bIns="44451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Instructors</a:t>
            </a:r>
          </a:p>
        </p:txBody>
      </p:sp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971550"/>
            <a:ext cx="8610600" cy="3581400"/>
          </a:xfrm>
          <a:noFill/>
        </p:spPr>
        <p:txBody>
          <a:bodyPr vert="horz" wrap="square" lIns="90487" tIns="44451" rIns="90487" bIns="44451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dirty="0"/>
              <a:t>John J. Parrish (Professor)</a:t>
            </a:r>
          </a:p>
          <a:p>
            <a:pPr lvl="1" eaLnBrk="1" hangingPunct="1"/>
            <a:r>
              <a:rPr lang="en-US" altLang="en-US" dirty="0"/>
              <a:t>Responsible for entire course </a:t>
            </a:r>
          </a:p>
          <a:p>
            <a:pPr eaLnBrk="1" hangingPunct="1"/>
            <a:r>
              <a:rPr lang="en-US" altLang="en-US" dirty="0"/>
              <a:t>Rick Monson (Project Manager)</a:t>
            </a:r>
          </a:p>
          <a:p>
            <a:pPr lvl="1" eaLnBrk="1" hangingPunct="1"/>
            <a:r>
              <a:rPr lang="en-US" altLang="en-US" dirty="0"/>
              <a:t>Coordinator for sections </a:t>
            </a:r>
            <a:r>
              <a:rPr lang="en-US" altLang="en-US" dirty="0" smtClean="0"/>
              <a:t>301, 303 </a:t>
            </a:r>
            <a:r>
              <a:rPr lang="en-US" altLang="en-US" dirty="0"/>
              <a:t>and </a:t>
            </a:r>
            <a:r>
              <a:rPr lang="en-US" altLang="en-US" dirty="0" smtClean="0"/>
              <a:t>304.</a:t>
            </a:r>
            <a:endParaRPr lang="en-US" altLang="en-US" dirty="0"/>
          </a:p>
          <a:p>
            <a:pPr eaLnBrk="1" hangingPunct="1"/>
            <a:r>
              <a:rPr lang="en-US" altLang="en-US" dirty="0" smtClean="0"/>
              <a:t>Jodi </a:t>
            </a:r>
            <a:r>
              <a:rPr lang="en-US" dirty="0" err="1" smtClean="0"/>
              <a:t>Berndtson</a:t>
            </a:r>
            <a:r>
              <a:rPr lang="en-US" dirty="0" smtClean="0"/>
              <a:t> </a:t>
            </a:r>
            <a:r>
              <a:rPr lang="en-US" altLang="en-US" dirty="0" smtClean="0"/>
              <a:t>(Graduate </a:t>
            </a:r>
            <a:r>
              <a:rPr lang="en-US" altLang="en-US" dirty="0"/>
              <a:t>Student)</a:t>
            </a:r>
          </a:p>
          <a:p>
            <a:pPr lvl="1" eaLnBrk="1" hangingPunct="1"/>
            <a:r>
              <a:rPr lang="en-US" altLang="en-US" dirty="0"/>
              <a:t>Coordinators for sections </a:t>
            </a:r>
            <a:r>
              <a:rPr lang="en-US" altLang="en-US" dirty="0" smtClean="0"/>
              <a:t>302</a:t>
            </a:r>
            <a:endParaRPr lang="en-US" altLang="en-US" dirty="0"/>
          </a:p>
          <a:p>
            <a:pPr eaLnBrk="1" hangingPunct="1">
              <a:buFontTx/>
              <a:buNone/>
            </a:pPr>
            <a:endParaRPr lang="en-US" altLang="en-US" dirty="0"/>
          </a:p>
        </p:txBody>
      </p:sp>
      <p:sp>
        <p:nvSpPr>
          <p:cNvPr id="25603" name="TextBox 3"/>
          <p:cNvSpPr txBox="1">
            <a:spLocks noChangeArrowheads="1"/>
          </p:cNvSpPr>
          <p:nvPr/>
        </p:nvSpPr>
        <p:spPr bwMode="auto">
          <a:xfrm>
            <a:off x="838200" y="4400550"/>
            <a:ext cx="73152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800" b="1" u="sng">
                <a:solidFill>
                  <a:srgbClr val="0000FF"/>
                </a:solidFill>
              </a:rPr>
              <a:t>Contact information in Course Website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7150"/>
            <a:ext cx="7772400" cy="1143000"/>
          </a:xfrm>
          <a:noFill/>
        </p:spPr>
        <p:txBody>
          <a:bodyPr vert="horz" wrap="square" lIns="90487" tIns="44451" rIns="90487" bIns="44451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Laboratories</a:t>
            </a:r>
          </a:p>
        </p:txBody>
      </p:sp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971550"/>
            <a:ext cx="8077200" cy="4114800"/>
          </a:xfrm>
          <a:noFill/>
        </p:spPr>
        <p:txBody>
          <a:bodyPr vert="horz" wrap="square" lIns="90487" tIns="44451" rIns="90487" bIns="4445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2800" dirty="0"/>
              <a:t>Labs (sections </a:t>
            </a:r>
            <a:r>
              <a:rPr lang="en-US" altLang="en-US" sz="2800" dirty="0" smtClean="0"/>
              <a:t>301-304)</a:t>
            </a:r>
            <a:endParaRPr lang="en-US" altLang="en-US" sz="2800" dirty="0"/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/>
              <a:t>Planned for 2 </a:t>
            </a:r>
            <a:r>
              <a:rPr lang="en-US" altLang="en-US" sz="2400" dirty="0" err="1"/>
              <a:t>hr</a:t>
            </a:r>
            <a:endParaRPr lang="en-US" altLang="en-US" sz="2400" dirty="0"/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/>
              <a:t>may last 2.5 </a:t>
            </a:r>
            <a:r>
              <a:rPr lang="en-US" altLang="en-US" sz="2400" dirty="0" err="1"/>
              <a:t>hr</a:t>
            </a:r>
            <a:r>
              <a:rPr lang="en-US" altLang="en-US" sz="2400" dirty="0"/>
              <a:t> so plan ahead</a:t>
            </a:r>
            <a:r>
              <a:rPr lang="en-US" altLang="en-US" dirty="0"/>
              <a:t/>
            </a:r>
            <a:br>
              <a:rPr lang="en-US" altLang="en-US" dirty="0"/>
            </a:br>
            <a:endParaRPr lang="en-US" altLang="en-US" dirty="0"/>
          </a:p>
          <a:p>
            <a:pPr eaLnBrk="1" hangingPunct="1">
              <a:lnSpc>
                <a:spcPct val="90000"/>
              </a:lnSpc>
            </a:pPr>
            <a:r>
              <a:rPr lang="en-US" altLang="en-US" sz="2800" dirty="0"/>
              <a:t>Lab involves work with tissue </a:t>
            </a:r>
            <a:r>
              <a:rPr lang="en-US" altLang="en-US" sz="2800" dirty="0" smtClean="0"/>
              <a:t>and animals</a:t>
            </a:r>
            <a:r>
              <a:rPr lang="en-US" altLang="en-US" sz="2800" dirty="0"/>
              <a:t>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/>
              <a:t>Bring appropriate </a:t>
            </a:r>
            <a:r>
              <a:rPr lang="en-US" altLang="en-US" sz="2400" dirty="0" smtClean="0"/>
              <a:t>cloths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 smtClean="0"/>
              <a:t>Will be covered more in lab.</a:t>
            </a:r>
            <a:endParaRPr lang="en-US" altLang="en-US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-19050"/>
            <a:ext cx="8686800" cy="716001"/>
          </a:xfrm>
          <a:noFill/>
        </p:spPr>
        <p:txBody>
          <a:bodyPr vert="horz" wrap="square" lIns="90487" tIns="44451" rIns="90487" bIns="44451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Text (</a:t>
            </a:r>
            <a:r>
              <a:rPr lang="en-US" altLang="en-US">
                <a:solidFill>
                  <a:srgbClr val="0000FF"/>
                </a:solidFill>
              </a:rPr>
              <a:t>Required</a:t>
            </a:r>
            <a:r>
              <a:rPr lang="en-US" altLang="en-US"/>
              <a:t>)</a:t>
            </a:r>
          </a:p>
        </p:txBody>
      </p:sp>
      <p:sp>
        <p:nvSpPr>
          <p:cNvPr id="29698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2971800" y="819150"/>
            <a:ext cx="6019800" cy="4114800"/>
          </a:xfrm>
          <a:noFill/>
        </p:spPr>
        <p:txBody>
          <a:bodyPr vert="horz" wrap="square" lIns="90487" tIns="44451" rIns="90487" bIns="44451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z="2800" dirty="0"/>
              <a:t>Pathways to Pregnancy and Parturition – </a:t>
            </a:r>
            <a:r>
              <a:rPr lang="en-US" altLang="en-US" sz="2400" dirty="0">
                <a:solidFill>
                  <a:srgbClr val="0000FF"/>
                </a:solidFill>
              </a:rPr>
              <a:t>Third Edition</a:t>
            </a:r>
            <a:endParaRPr lang="en-US" altLang="en-US" sz="2800" dirty="0">
              <a:solidFill>
                <a:srgbClr val="0000FF"/>
              </a:solidFill>
            </a:endParaRPr>
          </a:p>
          <a:p>
            <a:pPr lvl="1" eaLnBrk="1" hangingPunct="1"/>
            <a:r>
              <a:rPr lang="en-US" altLang="en-US" sz="2400" dirty="0"/>
              <a:t>P.L. </a:t>
            </a:r>
            <a:r>
              <a:rPr lang="en-US" altLang="en-US" sz="2400" dirty="0" err="1"/>
              <a:t>Senger</a:t>
            </a:r>
            <a:endParaRPr lang="en-US" altLang="en-US" sz="2400" dirty="0"/>
          </a:p>
          <a:p>
            <a:pPr eaLnBrk="1" hangingPunct="1"/>
            <a:r>
              <a:rPr lang="en-US" altLang="en-US" sz="2800" dirty="0"/>
              <a:t>UW Bookstore, Amazon</a:t>
            </a:r>
          </a:p>
          <a:p>
            <a:pPr eaLnBrk="1" hangingPunct="1"/>
            <a:r>
              <a:rPr lang="en-US" altLang="en-US" sz="2800" dirty="0"/>
              <a:t>Library (not on reserve)</a:t>
            </a:r>
          </a:p>
          <a:p>
            <a:pPr eaLnBrk="1" hangingPunct="1"/>
            <a:r>
              <a:rPr lang="en-US" altLang="en-US" sz="2800" u="sng" dirty="0"/>
              <a:t>Read assigned </a:t>
            </a:r>
            <a:r>
              <a:rPr lang="en-US" altLang="en-US" sz="2800" u="sng" dirty="0" smtClean="0"/>
              <a:t>chapters before </a:t>
            </a:r>
            <a:r>
              <a:rPr lang="en-US" altLang="en-US" sz="2800" u="sng" dirty="0"/>
              <a:t>viewing lecture material!!!</a:t>
            </a:r>
          </a:p>
        </p:txBody>
      </p:sp>
      <p:pic>
        <p:nvPicPr>
          <p:cNvPr id="29699" name="Picture 4" descr="Senger_3rd_edition0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880110"/>
            <a:ext cx="2720340" cy="3520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0" name="TextBox 5"/>
          <p:cNvSpPr txBox="1">
            <a:spLocks noChangeArrowheads="1"/>
          </p:cNvSpPr>
          <p:nvPr/>
        </p:nvSpPr>
        <p:spPr bwMode="auto">
          <a:xfrm>
            <a:off x="304800" y="4563130"/>
            <a:ext cx="8382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800" b="1" dirty="0" smtClean="0">
                <a:solidFill>
                  <a:srgbClr val="0000FF"/>
                </a:solidFill>
              </a:rPr>
              <a:t>Specific edition </a:t>
            </a:r>
            <a:r>
              <a:rPr lang="en-US" altLang="en-US" sz="2800" b="1" smtClean="0">
                <a:solidFill>
                  <a:srgbClr val="0000FF"/>
                </a:solidFill>
              </a:rPr>
              <a:t>guaranteed ok for </a:t>
            </a:r>
            <a:r>
              <a:rPr lang="en-US" altLang="en-US" sz="2800" b="1" dirty="0">
                <a:solidFill>
                  <a:srgbClr val="0000FF"/>
                </a:solidFill>
              </a:rPr>
              <a:t>exams!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+mn-lt"/>
              </a:rPr>
              <a:t>Learn@UW</a:t>
            </a:r>
            <a:r>
              <a:rPr lang="en-US" dirty="0">
                <a:latin typeface="+mn-lt"/>
              </a:rPr>
              <a:t> vs. Canvas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Course Management Software</a:t>
            </a:r>
          </a:p>
          <a:p>
            <a:r>
              <a:rPr lang="en-US" dirty="0" smtClean="0"/>
              <a:t>Campus is moving to Canvas </a:t>
            </a:r>
          </a:p>
          <a:p>
            <a:r>
              <a:rPr lang="en-US" dirty="0" smtClean="0"/>
              <a:t>Start in Canvas </a:t>
            </a:r>
          </a:p>
          <a:p>
            <a:r>
              <a:rPr lang="en-US" dirty="0" smtClean="0"/>
              <a:t>If </a:t>
            </a:r>
            <a:r>
              <a:rPr lang="en-US" dirty="0" smtClean="0"/>
              <a:t>problems, </a:t>
            </a:r>
            <a:r>
              <a:rPr lang="en-US" dirty="0" smtClean="0"/>
              <a:t>then we will return to </a:t>
            </a:r>
            <a:r>
              <a:rPr lang="en-US" dirty="0" err="1" smtClean="0"/>
              <a:t>Learn@UW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4481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4"/>
          <p:cNvSpPr>
            <a:spLocks noGrp="1"/>
          </p:cNvSpPr>
          <p:nvPr>
            <p:ph type="title"/>
          </p:nvPr>
        </p:nvSpPr>
        <p:spPr>
          <a:xfrm>
            <a:off x="0" y="-247650"/>
            <a:ext cx="9144000" cy="1143000"/>
          </a:xfrm>
        </p:spPr>
        <p:txBody>
          <a:bodyPr/>
          <a:lstStyle/>
          <a:p>
            <a:r>
              <a:rPr lang="en-US" altLang="en-US" dirty="0" smtClean="0"/>
              <a:t>Canvas </a:t>
            </a:r>
            <a:r>
              <a:rPr lang="en-US" altLang="en-US" dirty="0"/>
              <a:t>and Course Websites</a:t>
            </a:r>
          </a:p>
        </p:txBody>
      </p:sp>
      <p:sp>
        <p:nvSpPr>
          <p:cNvPr id="31746" name="TextBox 5"/>
          <p:cNvSpPr txBox="1">
            <a:spLocks noChangeArrowheads="1"/>
          </p:cNvSpPr>
          <p:nvPr/>
        </p:nvSpPr>
        <p:spPr bwMode="auto">
          <a:xfrm>
            <a:off x="713580" y="1009709"/>
            <a:ext cx="322103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3200" b="1" dirty="0" smtClean="0"/>
              <a:t>Canvas</a:t>
            </a:r>
            <a:endParaRPr lang="en-US" altLang="en-US" sz="3200" b="1" dirty="0"/>
          </a:p>
        </p:txBody>
      </p:sp>
      <p:sp>
        <p:nvSpPr>
          <p:cNvPr id="31747" name="TextBox 6"/>
          <p:cNvSpPr txBox="1">
            <a:spLocks noChangeArrowheads="1"/>
          </p:cNvSpPr>
          <p:nvPr/>
        </p:nvSpPr>
        <p:spPr bwMode="auto">
          <a:xfrm>
            <a:off x="5181600" y="1047751"/>
            <a:ext cx="35052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3200" b="1"/>
              <a:t>Course Web Site</a:t>
            </a:r>
          </a:p>
          <a:p>
            <a:pPr algn="ctr"/>
            <a:r>
              <a:rPr lang="en-US" altLang="en-US" sz="3200" b="1"/>
              <a:t>(ANSCI Server)</a:t>
            </a:r>
          </a:p>
        </p:txBody>
      </p:sp>
      <p:sp>
        <p:nvSpPr>
          <p:cNvPr id="31748" name="TextBox 7"/>
          <p:cNvSpPr txBox="1">
            <a:spLocks noChangeArrowheads="1"/>
          </p:cNvSpPr>
          <p:nvPr/>
        </p:nvSpPr>
        <p:spPr bwMode="auto">
          <a:xfrm>
            <a:off x="152400" y="2293620"/>
            <a:ext cx="43434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69863" indent="-169863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buFont typeface="Arial" charset="0"/>
              <a:buChar char="•"/>
            </a:pPr>
            <a:r>
              <a:rPr lang="en-US" altLang="en-US" b="1" dirty="0"/>
              <a:t>Submit  and view </a:t>
            </a:r>
            <a:r>
              <a:rPr lang="en-US" altLang="en-US" b="1" dirty="0" smtClean="0"/>
              <a:t>assignments</a:t>
            </a:r>
            <a:endParaRPr lang="en-US" altLang="en-US" b="1" dirty="0"/>
          </a:p>
          <a:p>
            <a:pPr>
              <a:buFont typeface="Arial" charset="0"/>
              <a:buChar char="•"/>
            </a:pPr>
            <a:r>
              <a:rPr lang="en-US" altLang="en-US" b="1" dirty="0"/>
              <a:t>Group </a:t>
            </a:r>
            <a:r>
              <a:rPr lang="en-US" altLang="en-US" b="1" dirty="0" smtClean="0"/>
              <a:t>enrollment (People)</a:t>
            </a:r>
            <a:endParaRPr lang="en-US" altLang="en-US" b="1" dirty="0"/>
          </a:p>
          <a:p>
            <a:pPr>
              <a:buFont typeface="Arial" charset="0"/>
              <a:buChar char="•"/>
            </a:pPr>
            <a:r>
              <a:rPr lang="en-US" altLang="en-US" b="1" dirty="0"/>
              <a:t>Answer </a:t>
            </a:r>
            <a:r>
              <a:rPr lang="en-US" altLang="en-US" b="1" dirty="0" smtClean="0"/>
              <a:t>keys (Modules)</a:t>
            </a:r>
            <a:endParaRPr lang="en-US" altLang="en-US" b="1" dirty="0"/>
          </a:p>
        </p:txBody>
      </p:sp>
      <p:sp>
        <p:nvSpPr>
          <p:cNvPr id="31749" name="TextBox 8"/>
          <p:cNvSpPr txBox="1">
            <a:spLocks noChangeArrowheads="1"/>
          </p:cNvSpPr>
          <p:nvPr/>
        </p:nvSpPr>
        <p:spPr bwMode="auto">
          <a:xfrm>
            <a:off x="4953000" y="2266950"/>
            <a:ext cx="40386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286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buFont typeface="Arial" charset="0"/>
              <a:buChar char="•"/>
            </a:pPr>
            <a:r>
              <a:rPr lang="en-US" altLang="en-US" b="1" dirty="0"/>
              <a:t>Syllabus</a:t>
            </a:r>
          </a:p>
          <a:p>
            <a:pPr>
              <a:buFont typeface="Arial" charset="0"/>
              <a:buChar char="•"/>
            </a:pPr>
            <a:r>
              <a:rPr lang="en-US" altLang="en-US" b="1" dirty="0" smtClean="0"/>
              <a:t>Lecture Material/Podcast</a:t>
            </a:r>
            <a:endParaRPr lang="en-US" altLang="en-US" b="1" dirty="0"/>
          </a:p>
          <a:p>
            <a:pPr>
              <a:buFont typeface="Arial" charset="0"/>
              <a:buChar char="•"/>
            </a:pPr>
            <a:r>
              <a:rPr lang="en-US" altLang="en-US" b="1" dirty="0" smtClean="0"/>
              <a:t>Lab</a:t>
            </a:r>
          </a:p>
          <a:p>
            <a:pPr>
              <a:buFont typeface="Arial" charset="0"/>
              <a:buChar char="•"/>
            </a:pPr>
            <a:r>
              <a:rPr lang="en-US" altLang="en-US" b="1" dirty="0" smtClean="0"/>
              <a:t>On-Line Quizzes </a:t>
            </a:r>
            <a:endParaRPr lang="en-US" altLang="en-US" b="1" dirty="0"/>
          </a:p>
        </p:txBody>
      </p:sp>
      <p:cxnSp>
        <p:nvCxnSpPr>
          <p:cNvPr id="31750" name="Straight Arrow Connector 10"/>
          <p:cNvCxnSpPr>
            <a:cxnSpLocks noChangeShapeType="1"/>
          </p:cNvCxnSpPr>
          <p:nvPr/>
        </p:nvCxnSpPr>
        <p:spPr bwMode="auto">
          <a:xfrm rot="5400000">
            <a:off x="1143000" y="1962152"/>
            <a:ext cx="763588" cy="1587"/>
          </a:xfrm>
          <a:prstGeom prst="straightConnector1">
            <a:avLst/>
          </a:prstGeom>
          <a:noFill/>
          <a:ln w="76200">
            <a:solidFill>
              <a:srgbClr val="0000FF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51" name="Straight Arrow Connector 13"/>
          <p:cNvCxnSpPr>
            <a:cxnSpLocks noChangeShapeType="1"/>
          </p:cNvCxnSpPr>
          <p:nvPr/>
        </p:nvCxnSpPr>
        <p:spPr bwMode="auto">
          <a:xfrm>
            <a:off x="3278189" y="1352551"/>
            <a:ext cx="1598612" cy="1588"/>
          </a:xfrm>
          <a:prstGeom prst="straightConnector1">
            <a:avLst/>
          </a:prstGeom>
          <a:noFill/>
          <a:ln w="76200">
            <a:solidFill>
              <a:srgbClr val="0000FF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le 1"/>
          <p:cNvSpPr>
            <a:spLocks noGrp="1"/>
          </p:cNvSpPr>
          <p:nvPr>
            <p:ph type="title"/>
          </p:nvPr>
        </p:nvSpPr>
        <p:spPr>
          <a:xfrm>
            <a:off x="30480" y="2038350"/>
            <a:ext cx="2019300" cy="685800"/>
          </a:xfrm>
        </p:spPr>
        <p:txBody>
          <a:bodyPr/>
          <a:lstStyle/>
          <a:p>
            <a:r>
              <a:rPr lang="en-US" altLang="en-US" dirty="0" smtClean="0"/>
              <a:t>Canvas</a:t>
            </a:r>
            <a:endParaRPr lang="en-US" alt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4" t="1785" r="1705" b="1785"/>
          <a:stretch/>
        </p:blipFill>
        <p:spPr>
          <a:xfrm>
            <a:off x="2057400" y="57150"/>
            <a:ext cx="6949440" cy="49377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657350"/>
            <a:ext cx="2133599" cy="1143000"/>
          </a:xfrm>
          <a:noFill/>
        </p:spPr>
        <p:txBody>
          <a:bodyPr vert="horz" wrap="square" lIns="90487" tIns="44451" rIns="90487" bIns="44451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dirty="0"/>
              <a:t>Course </a:t>
            </a:r>
            <a:r>
              <a:rPr lang="en-US" altLang="en-US" dirty="0" smtClean="0"/>
              <a:t>Website</a:t>
            </a:r>
            <a:br>
              <a:rPr lang="en-US" altLang="en-US" dirty="0" smtClean="0"/>
            </a:br>
            <a:r>
              <a:rPr lang="en-US" altLang="en-US" dirty="0" smtClean="0">
                <a:solidFill>
                  <a:srgbClr val="0432FF"/>
                </a:solidFill>
              </a:rPr>
              <a:t> </a:t>
            </a:r>
            <a:r>
              <a:rPr lang="en-US" altLang="en-US" dirty="0">
                <a:solidFill>
                  <a:srgbClr val="0432FF"/>
                </a:solidFill>
              </a:rPr>
              <a:t/>
            </a:r>
            <a:br>
              <a:rPr lang="en-US" altLang="en-US" dirty="0">
                <a:solidFill>
                  <a:srgbClr val="0432FF"/>
                </a:solidFill>
              </a:rPr>
            </a:br>
            <a:r>
              <a:rPr lang="en-US" altLang="en-US" sz="2400" dirty="0" smtClean="0">
                <a:solidFill>
                  <a:srgbClr val="0432FF"/>
                </a:solidFill>
              </a:rPr>
              <a:t>see link in canvas</a:t>
            </a:r>
            <a:endParaRPr lang="en-US" altLang="en-US" sz="2400" dirty="0">
              <a:solidFill>
                <a:srgbClr val="0432FF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0"/>
            <a:ext cx="6495359" cy="51435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3"/>
          <p:cNvSpPr txBox="1">
            <a:spLocks noChangeArrowheads="1"/>
          </p:cNvSpPr>
          <p:nvPr/>
        </p:nvSpPr>
        <p:spPr bwMode="auto">
          <a:xfrm>
            <a:off x="76200" y="1200150"/>
            <a:ext cx="8758239" cy="3267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1" rIns="90487" bIns="44451"/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800100" indent="-3429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SzPct val="125000"/>
              <a:buFont typeface="Arial" charset="0"/>
              <a:buChar char="•"/>
            </a:pPr>
            <a:r>
              <a:rPr lang="en-US" altLang="en-US" sz="2800" b="1" dirty="0" smtClean="0">
                <a:latin typeface="Comic Sans MS" charset="0"/>
              </a:rPr>
              <a:t>Reach through Canvas</a:t>
            </a:r>
            <a:r>
              <a:rPr lang="en-US" altLang="en-US" sz="2800" b="1" dirty="0">
                <a:latin typeface="Comic Sans MS" charset="0"/>
              </a:rPr>
              <a:t> </a:t>
            </a:r>
            <a:r>
              <a:rPr lang="en-US" altLang="en-US" sz="2800" b="1" dirty="0" smtClean="0">
                <a:latin typeface="Comic Sans MS" charset="0"/>
              </a:rPr>
              <a:t>- </a:t>
            </a:r>
            <a:r>
              <a:rPr lang="en-US" altLang="en-US" b="1" dirty="0" smtClean="0">
                <a:latin typeface="Comic Sans MS" charset="0"/>
              </a:rPr>
              <a:t>Announcements </a:t>
            </a:r>
            <a:r>
              <a:rPr lang="en-US" altLang="en-US" b="1" dirty="0">
                <a:latin typeface="Comic Sans MS" charset="0"/>
              </a:rPr>
              <a:t>section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SzPct val="125000"/>
              <a:buFont typeface="Arial" charset="0"/>
              <a:buChar char="•"/>
            </a:pPr>
            <a:r>
              <a:rPr lang="en-US" altLang="en-US" sz="2800" b="1" dirty="0">
                <a:latin typeface="Comic Sans MS" charset="0"/>
              </a:rPr>
              <a:t>Syllabus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SzPct val="125000"/>
              <a:buFont typeface="Arial" charset="0"/>
              <a:buChar char="•"/>
            </a:pPr>
            <a:r>
              <a:rPr lang="en-US" altLang="en-US" sz="2800" b="1" dirty="0" smtClean="0">
                <a:latin typeface="Comic Sans MS" charset="0"/>
              </a:rPr>
              <a:t>Lecture</a:t>
            </a:r>
            <a:endParaRPr lang="en-US" altLang="en-US" sz="2800" b="1" dirty="0">
              <a:latin typeface="Comic Sans MS" charset="0"/>
            </a:endParaRPr>
          </a:p>
          <a:p>
            <a:pPr lvl="1" eaLnBrk="1" hangingPunct="1">
              <a:lnSpc>
                <a:spcPct val="90000"/>
              </a:lnSpc>
              <a:spcBef>
                <a:spcPct val="20000"/>
              </a:spcBef>
              <a:buSzPct val="125000"/>
              <a:buFont typeface="Wingdings" charset="2"/>
              <a:buChar char="Ø"/>
            </a:pPr>
            <a:r>
              <a:rPr lang="en-US" altLang="en-US" b="1" dirty="0" smtClean="0">
                <a:latin typeface="Comic Sans MS" charset="0"/>
              </a:rPr>
              <a:t>Podcasts, Outlines</a:t>
            </a:r>
            <a:r>
              <a:rPr lang="en-US" altLang="en-US" b="1" dirty="0">
                <a:latin typeface="Comic Sans MS" charset="0"/>
              </a:rPr>
              <a:t>, Handouts, </a:t>
            </a:r>
            <a:r>
              <a:rPr lang="en-US" altLang="en-US" b="1" dirty="0" err="1" smtClean="0">
                <a:latin typeface="Comic Sans MS" charset="0"/>
              </a:rPr>
              <a:t>Powerpoint</a:t>
            </a:r>
            <a:r>
              <a:rPr lang="en-US" altLang="en-US" b="1" dirty="0" smtClean="0">
                <a:latin typeface="Comic Sans MS" charset="0"/>
              </a:rPr>
              <a:t> Files</a:t>
            </a:r>
            <a:endParaRPr lang="en-US" altLang="en-US" b="1" dirty="0">
              <a:latin typeface="Comic Sans MS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SzPct val="125000"/>
              <a:buFontTx/>
              <a:buChar char="•"/>
            </a:pPr>
            <a:r>
              <a:rPr lang="en-US" altLang="en-US" sz="2800" b="1" dirty="0" smtClean="0">
                <a:latin typeface="Comic Sans MS" charset="0"/>
              </a:rPr>
              <a:t>Labs</a:t>
            </a:r>
            <a:endParaRPr lang="en-US" altLang="en-US" sz="2800" b="1" dirty="0">
              <a:latin typeface="Comic Sans MS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SzPct val="125000"/>
              <a:buFontTx/>
              <a:buChar char="•"/>
            </a:pPr>
            <a:r>
              <a:rPr lang="en-US" altLang="en-US" sz="2800" b="1" dirty="0">
                <a:latin typeface="Comic Sans MS" charset="0"/>
              </a:rPr>
              <a:t>Project Information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SzPct val="125000"/>
              <a:buFontTx/>
              <a:buChar char="•"/>
            </a:pPr>
            <a:r>
              <a:rPr lang="en-US" altLang="en-US" sz="2800" b="1" dirty="0"/>
              <a:t>Quizzes (practice)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SzPct val="125000"/>
              <a:buFontTx/>
              <a:buChar char="•"/>
            </a:pPr>
            <a:endParaRPr lang="en-US" altLang="en-US" sz="2800" b="1" dirty="0">
              <a:latin typeface="Comic Sans MS" charset="0"/>
            </a:endParaRPr>
          </a:p>
        </p:txBody>
      </p:sp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09550"/>
            <a:ext cx="9131300" cy="838200"/>
          </a:xfrm>
          <a:noFill/>
        </p:spPr>
        <p:txBody>
          <a:bodyPr vert="horz" wrap="square" lIns="90487" tIns="44451" rIns="90487" bIns="44451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What is in the class website?</a:t>
            </a:r>
            <a:br>
              <a:rPr lang="en-US" altLang="en-US"/>
            </a:br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48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48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48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48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48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48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48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8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7772400" cy="990600"/>
          </a:xfrm>
        </p:spPr>
        <p:txBody>
          <a:bodyPr/>
          <a:lstStyle/>
          <a:p>
            <a:pPr eaLnBrk="1" hangingPunct="1"/>
            <a:r>
              <a:rPr lang="en-US" altLang="en-US"/>
              <a:t>434 Web Site Modifications 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200150"/>
            <a:ext cx="8534400" cy="3810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Aft>
                <a:spcPct val="50000"/>
              </a:spcAft>
            </a:pPr>
            <a:r>
              <a:rPr lang="en-US" altLang="en-US" sz="2800" dirty="0"/>
              <a:t>Updates may occur daily.</a:t>
            </a:r>
          </a:p>
          <a:p>
            <a:pPr eaLnBrk="1" hangingPunct="1">
              <a:lnSpc>
                <a:spcPct val="90000"/>
              </a:lnSpc>
              <a:spcAft>
                <a:spcPct val="50000"/>
              </a:spcAft>
            </a:pPr>
            <a:r>
              <a:rPr lang="en-US" altLang="en-US" sz="2800" dirty="0"/>
              <a:t>Most updates are minor.  If a major change is made you will be notified via email.</a:t>
            </a:r>
          </a:p>
          <a:p>
            <a:pPr eaLnBrk="1" hangingPunct="1">
              <a:lnSpc>
                <a:spcPct val="90000"/>
              </a:lnSpc>
              <a:spcAft>
                <a:spcPct val="50000"/>
              </a:spcAft>
            </a:pPr>
            <a:r>
              <a:rPr lang="en-US" altLang="en-US" sz="2800" dirty="0"/>
              <a:t>You may need to dump the </a:t>
            </a:r>
            <a:r>
              <a:rPr lang="en-US" altLang="en-US" sz="2800" u="sng" dirty="0">
                <a:solidFill>
                  <a:srgbClr val="0000FF"/>
                </a:solidFill>
              </a:rPr>
              <a:t>cache or history </a:t>
            </a:r>
            <a:r>
              <a:rPr lang="en-US" altLang="en-US" sz="2800" dirty="0"/>
              <a:t>in your web browser to see the most current pages. </a:t>
            </a:r>
          </a:p>
          <a:p>
            <a:pPr eaLnBrk="1" hangingPunct="1">
              <a:lnSpc>
                <a:spcPct val="90000"/>
              </a:lnSpc>
              <a:spcAft>
                <a:spcPct val="50000"/>
              </a:spcAft>
            </a:pPr>
            <a:r>
              <a:rPr lang="en-US" altLang="en-US" sz="2800" dirty="0"/>
              <a:t>Podcasts from 2013, </a:t>
            </a:r>
            <a:r>
              <a:rPr lang="en-US" altLang="en-US" sz="2800" dirty="0" smtClean="0"/>
              <a:t>2014, 2015 or 2016. </a:t>
            </a:r>
            <a:endParaRPr lang="en-US" alt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57150"/>
            <a:ext cx="7772400" cy="609600"/>
          </a:xfrm>
        </p:spPr>
        <p:txBody>
          <a:bodyPr/>
          <a:lstStyle/>
          <a:p>
            <a:pPr eaLnBrk="1" hangingPunct="1"/>
            <a:r>
              <a:rPr lang="en-US" altLang="en-US"/>
              <a:t>Lecture Material</a:t>
            </a:r>
          </a:p>
        </p:txBody>
      </p:sp>
      <p:sp>
        <p:nvSpPr>
          <p:cNvPr id="37891" name="Content Placeholder 4"/>
          <p:cNvSpPr>
            <a:spLocks noGrp="1"/>
          </p:cNvSpPr>
          <p:nvPr>
            <p:ph idx="1"/>
          </p:nvPr>
        </p:nvSpPr>
        <p:spPr>
          <a:xfrm>
            <a:off x="685800" y="666750"/>
            <a:ext cx="7772400" cy="4114800"/>
          </a:xfrm>
        </p:spPr>
        <p:txBody>
          <a:bodyPr/>
          <a:lstStyle/>
          <a:p>
            <a:r>
              <a:rPr lang="en-US" altLang="en-US" dirty="0"/>
              <a:t>Lecture in course website </a:t>
            </a:r>
            <a:r>
              <a:rPr lang="en-US" altLang="en-US" dirty="0" err="1"/>
              <a:t>Nav</a:t>
            </a:r>
            <a:r>
              <a:rPr lang="en-US" altLang="en-US" dirty="0"/>
              <a:t> Bar</a:t>
            </a:r>
          </a:p>
          <a:p>
            <a:pPr lvl="1"/>
            <a:r>
              <a:rPr lang="en-US" altLang="en-US" sz="2400" dirty="0" smtClean="0"/>
              <a:t>Chapters in Text</a:t>
            </a:r>
          </a:p>
          <a:p>
            <a:pPr lvl="1"/>
            <a:r>
              <a:rPr lang="en-US" altLang="en-US" sz="2400" dirty="0" smtClean="0"/>
              <a:t>Podcast </a:t>
            </a:r>
            <a:r>
              <a:rPr lang="en-US" altLang="en-US" sz="2400" dirty="0" smtClean="0"/>
              <a:t>- Streaming </a:t>
            </a:r>
            <a:r>
              <a:rPr lang="en-US" altLang="en-US" sz="2400" dirty="0"/>
              <a:t>video - </a:t>
            </a:r>
            <a:r>
              <a:rPr lang="en-US" altLang="en-US" sz="2400" dirty="0" err="1"/>
              <a:t>Kaltura</a:t>
            </a:r>
            <a:endParaRPr lang="en-US" altLang="en-US" sz="2400" dirty="0"/>
          </a:p>
          <a:p>
            <a:pPr lvl="1"/>
            <a:r>
              <a:rPr lang="en-US" altLang="en-US" sz="2400" dirty="0" smtClean="0"/>
              <a:t>Outlines</a:t>
            </a:r>
            <a:endParaRPr lang="en-US" altLang="en-US" sz="2400" dirty="0"/>
          </a:p>
          <a:p>
            <a:pPr lvl="1"/>
            <a:r>
              <a:rPr lang="en-US" altLang="en-US" sz="2400" dirty="0" err="1"/>
              <a:t>Powerpoint</a:t>
            </a:r>
            <a:r>
              <a:rPr lang="en-US" altLang="en-US" sz="2400" dirty="0"/>
              <a:t> </a:t>
            </a:r>
          </a:p>
          <a:p>
            <a:pPr lvl="2"/>
            <a:r>
              <a:rPr lang="en-US" altLang="en-US" dirty="0" err="1" smtClean="0"/>
              <a:t>p</a:t>
            </a:r>
            <a:r>
              <a:rPr lang="en-US" altLang="en-US" dirty="0" err="1" smtClean="0"/>
              <a:t>pt</a:t>
            </a:r>
            <a:r>
              <a:rPr lang="en-US" altLang="en-US" dirty="0" smtClean="0"/>
              <a:t> or </a:t>
            </a:r>
            <a:r>
              <a:rPr lang="en-US" altLang="en-US" dirty="0" err="1" smtClean="0"/>
              <a:t>pptx</a:t>
            </a:r>
            <a:r>
              <a:rPr lang="en-US" altLang="en-US" dirty="0" smtClean="0"/>
              <a:t> </a:t>
            </a:r>
            <a:r>
              <a:rPr lang="en-US" altLang="en-US" dirty="0"/>
              <a:t>file</a:t>
            </a:r>
          </a:p>
          <a:p>
            <a:pPr lvl="2"/>
            <a:r>
              <a:rPr lang="en-US" altLang="en-US" dirty="0"/>
              <a:t>PDF slide handout (6 slides/page)</a:t>
            </a:r>
          </a:p>
          <a:p>
            <a:pPr lvl="1"/>
            <a:r>
              <a:rPr lang="en-US" altLang="en-US" sz="2400" dirty="0" smtClean="0"/>
              <a:t>Video/animations</a:t>
            </a:r>
            <a:endParaRPr lang="en-US" altLang="en-US" sz="2400" dirty="0"/>
          </a:p>
          <a:p>
            <a:pPr lvl="1"/>
            <a:r>
              <a:rPr lang="en-US" altLang="en-US" sz="2400" dirty="0">
                <a:solidFill>
                  <a:srgbClr val="0000FF"/>
                </a:solidFill>
              </a:rPr>
              <a:t>View the week’s lectures before lab!!!!</a:t>
            </a:r>
          </a:p>
          <a:p>
            <a:pPr lvl="1"/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7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7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78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378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1" grpId="0" build="p" bldLvl="2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-19050"/>
            <a:ext cx="8686800" cy="1143000"/>
          </a:xfrm>
        </p:spPr>
        <p:txBody>
          <a:bodyPr/>
          <a:lstStyle/>
          <a:p>
            <a:pPr eaLnBrk="1" hangingPunct="1"/>
            <a:r>
              <a:rPr lang="en-US" altLang="en-US"/>
              <a:t>Study Time and Difficulty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047750"/>
            <a:ext cx="87630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 dirty="0"/>
              <a:t>Lecture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/>
              <a:t>2 hours study time for each 1 hour of lecture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dirty="0"/>
              <a:t>Lab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/>
              <a:t>1 hour study time for each hour of lab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dirty="0"/>
              <a:t>Course difficulty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/>
              <a:t>Dairy and Animal Science Students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2000" dirty="0"/>
              <a:t>One of the most difficult in your majors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/>
              <a:t>Biology majors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2000" dirty="0"/>
              <a:t>Similar to other science classes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99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99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97751"/>
            <a:ext cx="7772400" cy="762000"/>
          </a:xfrm>
        </p:spPr>
        <p:txBody>
          <a:bodyPr/>
          <a:lstStyle/>
          <a:p>
            <a:pPr eaLnBrk="1" hangingPunct="1"/>
            <a:r>
              <a:rPr lang="en-US" altLang="en-US" dirty="0"/>
              <a:t>Grading</a:t>
            </a:r>
          </a:p>
        </p:txBody>
      </p:sp>
      <p:sp>
        <p:nvSpPr>
          <p:cNvPr id="43010" name="TextBox 3"/>
          <p:cNvSpPr txBox="1">
            <a:spLocks noChangeArrowheads="1"/>
          </p:cNvSpPr>
          <p:nvPr/>
        </p:nvSpPr>
        <p:spPr bwMode="auto">
          <a:xfrm>
            <a:off x="2667000" y="1969353"/>
            <a:ext cx="4191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4800" b="1">
                <a:solidFill>
                  <a:srgbClr val="0000FF"/>
                </a:solidFill>
              </a:rPr>
              <a:t>See Syllabus!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/>
          <p:cNvSpPr>
            <a:spLocks noGrp="1" noChangeArrowheads="1"/>
          </p:cNvSpPr>
          <p:nvPr>
            <p:ph type="title"/>
          </p:nvPr>
        </p:nvSpPr>
        <p:spPr>
          <a:xfrm>
            <a:off x="647700" y="438150"/>
            <a:ext cx="7772400" cy="838200"/>
          </a:xfrm>
        </p:spPr>
        <p:txBody>
          <a:bodyPr/>
          <a:lstStyle/>
          <a:p>
            <a:pPr eaLnBrk="1" hangingPunct="1"/>
            <a:r>
              <a:rPr lang="en-US" altLang="en-US" dirty="0"/>
              <a:t>Overall Philosophy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657350"/>
            <a:ext cx="8610600" cy="3276600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Course is organized to educate you.</a:t>
            </a:r>
          </a:p>
          <a:p>
            <a:pPr lvl="1" eaLnBrk="1" hangingPunct="1"/>
            <a:r>
              <a:rPr lang="en-US" altLang="en-US" sz="2400" dirty="0"/>
              <a:t>Learning goals and outcomes</a:t>
            </a:r>
          </a:p>
          <a:p>
            <a:pPr lvl="1" eaLnBrk="1" hangingPunct="1"/>
            <a:r>
              <a:rPr lang="en-US" altLang="en-US" sz="2400" dirty="0"/>
              <a:t>Lecture and Lab are linked.</a:t>
            </a:r>
          </a:p>
          <a:p>
            <a:pPr lvl="1" eaLnBrk="1" hangingPunct="1"/>
            <a:r>
              <a:rPr lang="en-US" altLang="en-US" sz="2400" dirty="0"/>
              <a:t>A variety of learning approaches are used.</a:t>
            </a:r>
            <a:br>
              <a:rPr lang="en-US" altLang="en-US" sz="2400" dirty="0"/>
            </a:br>
            <a:endParaRPr lang="en-US" altLang="en-US" sz="2400" dirty="0"/>
          </a:p>
          <a:p>
            <a:pPr eaLnBrk="1" hangingPunct="1"/>
            <a:r>
              <a:rPr lang="en-US" altLang="en-US" sz="2800" dirty="0"/>
              <a:t>The course is intended to challenge you and you must work to succeed.</a:t>
            </a:r>
            <a:br>
              <a:rPr lang="en-US" altLang="en-US" sz="2800" dirty="0"/>
            </a:br>
            <a:endParaRPr lang="en-US" alt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Overall </a:t>
            </a:r>
            <a:r>
              <a:rPr lang="en-US" altLang="en-US" dirty="0" smtClean="0"/>
              <a:t>Philosophy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85900"/>
            <a:ext cx="8686800" cy="3086100"/>
          </a:xfrm>
        </p:spPr>
        <p:txBody>
          <a:bodyPr/>
          <a:lstStyle/>
          <a:p>
            <a:pPr eaLnBrk="1" hangingPunct="1"/>
            <a:r>
              <a:rPr lang="en-US" altLang="en-US" dirty="0"/>
              <a:t>Get your </a:t>
            </a:r>
            <a:r>
              <a:rPr lang="en-US" altLang="en-US" dirty="0" smtClean="0"/>
              <a:t>money’</a:t>
            </a:r>
            <a:r>
              <a:rPr lang="en-US" altLang="ja-JP" dirty="0" smtClean="0"/>
              <a:t>s worth; extrapolate </a:t>
            </a:r>
            <a:r>
              <a:rPr lang="en-US" altLang="ja-JP" dirty="0"/>
              <a:t>and integrate. This is how you succeed!</a:t>
            </a:r>
            <a:br>
              <a:rPr lang="en-US" altLang="ja-JP" dirty="0"/>
            </a:br>
            <a:endParaRPr lang="en-US" altLang="ja-JP" dirty="0"/>
          </a:p>
          <a:p>
            <a:pPr eaLnBrk="1" hangingPunct="1"/>
            <a:r>
              <a:rPr lang="en-US" altLang="en-US" dirty="0">
                <a:solidFill>
                  <a:srgbClr val="0000FF"/>
                </a:solidFill>
              </a:rPr>
              <a:t>Memorization does not lead to success in life! </a:t>
            </a:r>
          </a:p>
        </p:txBody>
      </p:sp>
    </p:spTree>
    <p:extLst>
      <p:ext uri="{BB962C8B-B14F-4D97-AF65-F5344CB8AC3E}">
        <p14:creationId xmlns:p14="http://schemas.microsoft.com/office/powerpoint/2010/main" val="1570439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comic_sans_jp">
  <a:themeElements>
    <a:clrScheme name="comic_sans_jp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omic_sans_jp">
      <a:majorFont>
        <a:latin typeface="Helvetica"/>
        <a:ea typeface="ＭＳ Ｐゴシック"/>
        <a:cs typeface="ＭＳ Ｐゴシック"/>
      </a:majorFont>
      <a:minorFont>
        <a:latin typeface="Comic Sans MS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  <a:cs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  <a:cs typeface="ＭＳ Ｐゴシック" charset="-128"/>
          </a:defRPr>
        </a:defPPr>
      </a:lstStyle>
    </a:lnDef>
  </a:objectDefaults>
  <a:extraClrSchemeLst>
    <a:extraClrScheme>
      <a:clrScheme name="comic_sans_j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ic_sans_jp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ic_sans_jp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ic_sans_jp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ic_sans_jp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ic_sans_jp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ic_sans_jp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ic_sans_jp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ic_sans_jp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ic_sans_jp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ic_sans_jp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ic_sans_jp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 2004:Templates:My Templates:comic_sans_jp.pot</Template>
  <TotalTime>1249</TotalTime>
  <Words>572</Words>
  <Application>Microsoft Macintosh PowerPoint</Application>
  <PresentationFormat>On-screen Show (16:9)</PresentationFormat>
  <Paragraphs>144</Paragraphs>
  <Slides>24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Comic Sans MS</vt:lpstr>
      <vt:lpstr>Helvetica</vt:lpstr>
      <vt:lpstr>ＭＳ Ｐゴシック</vt:lpstr>
      <vt:lpstr>Wingdings</vt:lpstr>
      <vt:lpstr>Arial</vt:lpstr>
      <vt:lpstr>comic_sans_jp</vt:lpstr>
      <vt:lpstr>Animal Science/Dairy Science 434</vt:lpstr>
      <vt:lpstr>Dr. John J Parrish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Male Reproduction (39 years)</vt:lpstr>
      <vt:lpstr>Species of Males</vt:lpstr>
      <vt:lpstr>Special 2016 Information</vt:lpstr>
      <vt:lpstr>Instructors</vt:lpstr>
      <vt:lpstr>Laboratories</vt:lpstr>
      <vt:lpstr>Text (Required)</vt:lpstr>
      <vt:lpstr>Learn@UW vs. Canvas</vt:lpstr>
      <vt:lpstr>Canvas and Course Websites</vt:lpstr>
      <vt:lpstr>Canvas</vt:lpstr>
      <vt:lpstr>Course Website   see link in canvas</vt:lpstr>
      <vt:lpstr>What is in the class website? </vt:lpstr>
      <vt:lpstr>434 Web Site Modifications </vt:lpstr>
      <vt:lpstr>Lecture Material</vt:lpstr>
      <vt:lpstr>Study Time and Difficulty</vt:lpstr>
      <vt:lpstr>Grading</vt:lpstr>
      <vt:lpstr>Overall Philosophy</vt:lpstr>
      <vt:lpstr>Overall Philosophy (cont.)</vt:lpstr>
    </vt:vector>
  </TitlesOfParts>
  <Company>University of Wisconsin</Company>
  <LinksUpToDate>false</LinksUpToDate>
  <SharedDoc>false</SharedDoc>
  <HyperlinksChanged>false</HyperlinksChanged>
  <AppVersion>15.0024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Animal Science/Dairy Science 434</dc:title>
  <dc:creator>John Parrish User</dc:creator>
  <cp:lastModifiedBy>Microsoft Office User</cp:lastModifiedBy>
  <cp:revision>57</cp:revision>
  <cp:lastPrinted>2014-08-27T16:22:16Z</cp:lastPrinted>
  <dcterms:created xsi:type="dcterms:W3CDTF">2014-08-27T15:30:04Z</dcterms:created>
  <dcterms:modified xsi:type="dcterms:W3CDTF">2016-08-23T17:38:03Z</dcterms:modified>
</cp:coreProperties>
</file>