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3" r:id="rId4"/>
    <p:sldId id="258" r:id="rId5"/>
    <p:sldId id="261" r:id="rId6"/>
    <p:sldId id="274" r:id="rId7"/>
    <p:sldId id="260" r:id="rId8"/>
    <p:sldId id="262" r:id="rId9"/>
    <p:sldId id="278" r:id="rId10"/>
    <p:sldId id="276" r:id="rId11"/>
    <p:sldId id="279" r:id="rId12"/>
    <p:sldId id="280" r:id="rId13"/>
    <p:sldId id="277" r:id="rId14"/>
    <p:sldId id="282" r:id="rId15"/>
    <p:sldId id="281" r:id="rId16"/>
    <p:sldId id="264" r:id="rId17"/>
    <p:sldId id="263" r:id="rId18"/>
    <p:sldId id="266" r:id="rId19"/>
    <p:sldId id="265" r:id="rId20"/>
    <p:sldId id="267" r:id="rId21"/>
    <p:sldId id="271" r:id="rId22"/>
    <p:sldId id="268" r:id="rId23"/>
    <p:sldId id="272" r:id="rId24"/>
    <p:sldId id="269" r:id="rId25"/>
    <p:sldId id="270" r:id="rId26"/>
    <p:sldId id="273" r:id="rId27"/>
    <p:sldId id="284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68">
          <p15:clr>
            <a:srgbClr val="A4A3A4"/>
          </p15:clr>
        </p15:guide>
        <p15:guide id="2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117" d="100"/>
          <a:sy n="117" d="100"/>
        </p:scale>
        <p:origin x="1928" y="168"/>
      </p:cViewPr>
      <p:guideLst>
        <p:guide orient="horz" pos="76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584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8017D23B-BA70-3148-B64B-0EFAB1BF770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25BAE3B-3D11-7440-954B-C063DEFB717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C8AD288-CEF1-4747-8F0E-138DD8A62126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5" name="Rectangle 5">
            <a:extLst>
              <a:ext uri="{FF2B5EF4-FFF2-40B4-BE49-F238E27FC236}">
                <a16:creationId xmlns:a16="http://schemas.microsoft.com/office/drawing/2014/main" id="{66CBE66B-8772-DF48-AFC8-BB0DE814409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606" name="Rectangle 6">
            <a:extLst>
              <a:ext uri="{FF2B5EF4-FFF2-40B4-BE49-F238E27FC236}">
                <a16:creationId xmlns:a16="http://schemas.microsoft.com/office/drawing/2014/main" id="{B17F3746-D7FC-2F43-A4A0-04A15517F50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7" name="Rectangle 7">
            <a:extLst>
              <a:ext uri="{FF2B5EF4-FFF2-40B4-BE49-F238E27FC236}">
                <a16:creationId xmlns:a16="http://schemas.microsoft.com/office/drawing/2014/main" id="{C2BAAA32-FD3B-CB4D-AB07-8FE7790469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52CACC-3573-284D-85D8-F182869EE4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C5950401-A37C-0C4B-8FE3-0174F9EDB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4CE42CA-D0A7-C54C-9FE5-98F42C21F86E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A9DE9E5-F610-3C44-9F7A-2E80D85478E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244174AB-AE12-B14D-9FF8-D2DCC2D6A1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4A21C46F-E885-C84F-BC26-21BC04C23A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526BF41-1F6F-234A-8F02-777EF71D3FDC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5735E856-E029-7A41-BB7C-AB61CF04CDA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00875BC1-07FF-0D45-9990-41810FBC9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E0063BD-8767-024B-9A1A-072B3F29E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5728279-35E2-A349-927A-900B4D2D66E9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2A436B67-91DE-3143-8C12-1FAD6565F3C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428AB22D-819C-594D-8AB5-EA6B3F1BB0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BEB83C1B-F76C-6A4A-9D15-5EEC0FF10E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C021324-8B0B-4149-8554-3EF607440796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B6E9E629-9977-CF4E-87BA-2E376180AD8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43B65C80-A5A4-D74E-9AE1-B1B9713F58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3F1F3287-6FB1-5745-8A77-138D41AA8E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21DE157-9AAF-A44F-85B1-E51E466721F0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27CB77B-88F0-4344-9DC4-6CE5D813AD9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F4E3316E-2767-9E47-8121-A5E59B573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4C95BFB8-17F5-DD4D-9697-5389EBD222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CF8104C-289F-D44B-8FEE-E354888377C7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0C0E063D-9279-B542-966A-7E98D1DFD7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4EB2D597-B017-B24C-8FD6-CA1D7D3EE6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74E597D4-7702-5946-85D9-9F75A8F6F3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C37D0B7-1F24-AB48-9DA0-6145822BF869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65479B80-4F9B-6A47-B67F-2F9C10B9F3F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AE03E534-0BD9-544A-AABB-36CF050B6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004CBF4F-A5B2-714F-A320-D57F099515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4CFA5A4-B291-754A-9FC2-36367774F6BE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559D39C5-5378-DD4D-AD98-B8C6B6E2E0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7B1B9C1E-F857-C840-ADD5-67D3CD462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CD718194-7C69-5A4C-B372-F3DEF9CAC5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C2B3EC6-A0A4-F646-8A00-6C00563D8738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C055E616-2936-8C4D-A20F-09406A0E3DE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1BB56FE5-7C31-794E-83F4-6E7A6A2DE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502AECF8-B969-DD46-880C-8CA743BC49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5926C00-2FBA-2547-9802-BD846D454090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3DB8F507-9908-4C4E-9581-B4E4E032AC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D707ADDF-AE3C-F84C-B2FF-6D2889977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CA802EB2-B0BD-8341-B8D8-D8468254DD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66E02A7A-25E3-5243-8F21-FFE4297A6E4D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1E8A90CF-0119-8F4C-B8FB-F06788C75EF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5CF210C3-802C-F048-B178-5039BCD26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EF931E26-46DF-A341-900A-A636B0AB16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63E8636-1FD7-804D-B952-2C9A3F36AEF5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00DDD952-037D-8046-8FB7-2746D724AB7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40CBE0DA-C844-844C-95FA-B2E217124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9FAC9D67-E49F-8D47-8954-BE1B4C37D8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570426D-0607-6443-819C-B96DD389B9C2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1122E19E-3694-E745-819B-5AE1CA96E55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C6B40217-FE82-0144-BD50-151CBF0CF0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575227F5-D186-5E4B-A41B-B969972F7F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5A2BBE0-1EC0-174D-8642-1574C280DCFF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B3AFE423-5B31-B145-8F61-F1FD2973019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EC401A7E-B574-DE4A-B3D4-050EED3CF8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4F57FA49-037E-EA4E-8CA3-FE432256B0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6648A90-44F6-C94C-80C9-4E5C0C319863}" type="slidenum">
              <a:rPr lang="en-US" altLang="en-US" sz="1200"/>
              <a:pPr/>
              <a:t>15</a:t>
            </a:fld>
            <a:endParaRPr lang="en-US" altLang="en-US" sz="1200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D7D993AB-B59E-044B-9B20-857517FCFD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49C4BD30-3A19-D341-BBDF-7F48A49E40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51EFE32F-8AC5-F74F-AF47-00162E9E72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FB74DF9-690B-CE4B-8CF8-F304FBACB2D4}" type="slidenum">
              <a:rPr lang="en-US" altLang="en-US" sz="1200"/>
              <a:pPr/>
              <a:t>16</a:t>
            </a:fld>
            <a:endParaRPr lang="en-US" altLang="en-US" sz="1200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1D732C5D-570F-E24E-88F4-3DA3C181AF6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7DD9F57-33DD-8C4A-B22D-99737796A3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4A4C68FD-E3A9-5542-8A0C-473059FF75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B4035208-7C3F-B748-8504-5C741DFFA941}" type="slidenum">
              <a:rPr lang="en-US" altLang="en-US" sz="1200"/>
              <a:pPr/>
              <a:t>17</a:t>
            </a:fld>
            <a:endParaRPr lang="en-US" altLang="en-US" sz="1200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D2A5D153-CCFC-5D44-B679-9B85B06C081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98768676-4341-9F43-8A84-E67E4B1396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5A927A2A-5F45-3947-A677-F390A61DEA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3A89A7E-634A-774C-B0AC-0F9CE522DE5C}" type="slidenum">
              <a:rPr lang="en-US" altLang="en-US" sz="1200"/>
              <a:pPr/>
              <a:t>18</a:t>
            </a:fld>
            <a:endParaRPr lang="en-US" altLang="en-US" sz="1200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D6C738AC-5F51-C04C-9FA6-73F8A82490B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BFE6F039-D618-3649-8DEF-5CF75C1FFC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91020E7-5BEB-9945-922C-2E6F79394C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F2A3A28-09EB-C040-8499-22667D84D349}" type="slidenum">
              <a:rPr lang="en-US" altLang="en-US" sz="1200"/>
              <a:pPr/>
              <a:t>19</a:t>
            </a:fld>
            <a:endParaRPr lang="en-US" altLang="en-US" sz="1200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F8A693B8-7D31-CC46-8A57-54609256CC6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4A656F1E-3B83-ED44-BAB5-D65C59060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C3004E74-EFBF-454E-A782-68A12BC706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8E90964-928E-A042-A03C-AD2BFF21C4F0}" type="slidenum">
              <a:rPr lang="en-US" altLang="en-US" sz="1200"/>
              <a:pPr/>
              <a:t>20</a:t>
            </a:fld>
            <a:endParaRPr lang="en-US" altLang="en-US" sz="1200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109AF15-D9A4-664B-AF6F-35FDC10AB29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48142620-62F2-5346-8A6C-1F2D7A6BF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B13D7BA0-617C-A04E-B63C-7794638C88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471D301-F3C8-234C-A747-A03E836DB470}" type="slidenum">
              <a:rPr lang="en-US" altLang="en-US" sz="1200"/>
              <a:pPr/>
              <a:t>21</a:t>
            </a:fld>
            <a:endParaRPr lang="en-US" altLang="en-US" sz="1200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C6D4976C-DE3F-2C40-9E5A-E108284EE47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6E576FC5-26B6-F04F-9824-C9EC4DEE10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>
            <a:extLst>
              <a:ext uri="{FF2B5EF4-FFF2-40B4-BE49-F238E27FC236}">
                <a16:creationId xmlns:a16="http://schemas.microsoft.com/office/drawing/2014/main" id="{D0B6249C-A953-AE4F-B2B4-CC8138888E9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64616B7-0C1F-0845-867A-F3F0B3D6EB22}" type="slidenum">
              <a:rPr lang="en-US" altLang="en-US" sz="1200"/>
              <a:pPr/>
              <a:t>22</a:t>
            </a:fld>
            <a:endParaRPr lang="en-US" altLang="en-US" sz="1200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13713CDD-2509-694D-9EFB-3C2DCEA88DC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>
            <a:extLst>
              <a:ext uri="{FF2B5EF4-FFF2-40B4-BE49-F238E27FC236}">
                <a16:creationId xmlns:a16="http://schemas.microsoft.com/office/drawing/2014/main" id="{AFF76703-908C-1B43-8245-9DB448361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9CB5FEDD-A0EC-9244-B5B1-293F83575B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0B037A0A-96B5-0842-930B-1E94E8B936E7}" type="slidenum">
              <a:rPr lang="en-US" altLang="en-US" sz="1200"/>
              <a:pPr/>
              <a:t>23</a:t>
            </a:fld>
            <a:endParaRPr lang="en-US" altLang="en-US" sz="1200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3824E067-DB29-404D-99C5-8AE57FBD33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5B08FEE6-945C-724B-BDD8-187880A106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9861208F-7BDC-8646-ADEA-748DF3F38E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E12BCA2-B7AE-BC4E-A960-52D1D31A3E51}" type="slidenum">
              <a:rPr lang="en-US" altLang="en-US" sz="1200"/>
              <a:pPr/>
              <a:t>24</a:t>
            </a:fld>
            <a:endParaRPr lang="en-US" altLang="en-US" sz="1200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782F9371-9187-E14E-AFEF-37F37E6094F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594649AE-4FA5-2544-9076-91F7C1BD97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>
            <a:extLst>
              <a:ext uri="{FF2B5EF4-FFF2-40B4-BE49-F238E27FC236}">
                <a16:creationId xmlns:a16="http://schemas.microsoft.com/office/drawing/2014/main" id="{ADC3BA74-A268-AB4C-871C-06305FF358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2E24AE08-87A7-FC49-AEBB-1B76A96427E9}" type="slidenum">
              <a:rPr lang="en-US" altLang="en-US" sz="1200"/>
              <a:pPr/>
              <a:t>25</a:t>
            </a:fld>
            <a:endParaRPr lang="en-US" altLang="en-US" sz="1200"/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8E20026D-EFE4-F240-801F-375A4E998AA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>
            <a:extLst>
              <a:ext uri="{FF2B5EF4-FFF2-40B4-BE49-F238E27FC236}">
                <a16:creationId xmlns:a16="http://schemas.microsoft.com/office/drawing/2014/main" id="{66BC422F-F1C7-4248-A863-AAA44EBF65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1B0B56E7-5561-A64B-9341-F58698C8DA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0DB286A-375E-254C-8F9C-448B0C1987C3}" type="slidenum">
              <a:rPr lang="en-US" altLang="en-US" sz="1200"/>
              <a:pPr/>
              <a:t>26</a:t>
            </a:fld>
            <a:endParaRPr lang="en-US" altLang="en-US" sz="1200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0185F560-0E80-6745-BD45-AC1C1F00ABF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1EFC3BBC-5C26-C34B-A40C-8484A6985A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DAD84A-9192-694D-90F8-0B58AFF12F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DCF44A-24B3-2D40-BB0B-F4430CB3D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CDE6E8-E6D5-B54A-B158-29D803E366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F21D4A-2735-E34A-83F6-F236DE483A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4724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51A59A-F0DE-F74A-ADA9-5678A05DCE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2ED18E5-A722-8F4B-B40F-170439EE6B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B11107-1BFD-8B4B-AF4F-641BD9F422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F57007-1C20-714D-97C6-4E14C77C3E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698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7767FA-85C0-534F-9F8B-3121533AC7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113DCA7-01D3-CB48-B0E4-09D5CF9AE60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F7AD2A-B93F-E84B-A941-8BE87ACE71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B52F49-2BDF-374E-A505-1457A5646B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95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500" y="925513"/>
            <a:ext cx="4222750" cy="5094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2650" y="925513"/>
            <a:ext cx="4222750" cy="5094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B5D902-5FDC-3247-A3FF-FB9B272E50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D65E32-6BCE-4F43-B8E5-72C3ECA162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87DEA16-8702-4141-8FC5-99E0C36A44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310383-A73A-5B41-BAA5-8450C5760D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52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061A00-B211-0549-B09F-512D51DEA9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0862AA-D487-7F46-907F-CA882192F0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5BF1E75-190E-4D4C-A6B1-38A0D45880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49012D-6A0C-7144-AE6E-49B56F523C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559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219EBB1-5292-3C48-A3D4-D7B55AA364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7C70B80-821E-D74F-90F5-80B2C62F27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186C748-9830-B645-A03D-742CA72601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4E159E-B3D5-F141-8BAC-1E55F7652E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9712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AC88D0A-573F-C14B-8A13-1BF2B63CF0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8C7851C-6166-304F-9A47-C8ADE006CB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D3D2F9E-3A98-1D4E-A49D-05198420A5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DB90DB-E64D-6B4D-B51F-289D6D74B7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945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1CA39D-0956-AE4C-873D-77BAA6DB04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75F4E5-7408-FC40-9219-F97657AEB8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CDC8B95-4054-4C4C-9838-8A700D974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C3122F-138D-7848-9E7D-0AF7E999CC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474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4109C0-B5FD-1347-9850-55CCA1052E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47F3D7-34E8-DE4C-93AE-5DF1AC47EE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21FF8-2D85-024A-B202-1DC00FD709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A8CB4E-BD3C-0D48-B329-F7264199E4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581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6EB046-BCF3-4F42-9C48-5981E4A7CA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A278B3-BBEE-7B48-AD6F-EA8C4151BE7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B43AA77-B22B-F143-AD5C-0EF16556DA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111BA7-9390-C240-AB0A-49E715B91E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053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59575" y="115888"/>
            <a:ext cx="2178050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5425" y="115888"/>
            <a:ext cx="6381750" cy="59039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AAA379-86B8-1646-8682-41B27F2899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38B0B4-7C1A-6241-B197-2A8BF0F510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74A430-7052-D04D-8A98-0948FE4F96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205E5D-6E93-1B42-B67C-14ADE8C8F2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6426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075B7BAC-CC3F-7248-8843-0488EAD77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15888"/>
            <a:ext cx="8712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C51E97E-79C5-FA4A-A893-E92CBC901F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7500" y="925513"/>
            <a:ext cx="8597900" cy="509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C6FDAA7-BAAA-764E-B407-2BFE5D2409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09956C7-D537-9542-B4C9-D1CC5520AB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D9B8995-1E30-8C4D-A7D3-57E792B8DD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" pitchFamily="2" charset="0"/>
              </a:defRPr>
            </a:lvl1pPr>
          </a:lstStyle>
          <a:p>
            <a:fld id="{4CCAB90F-6DA0-FD47-B2CD-D5F673B1D6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  <a:ea typeface="ＭＳ Ｐゴシック" charset="-128"/>
          <a:cs typeface="ＭＳ Ｐゴシック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85000"/>
        <a:buFont typeface="Wingdings" pitchFamily="2" charset="2"/>
        <a:buChar char="l"/>
        <a:defRPr sz="3200" b="1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25000"/>
        <a:buChar char="»"/>
        <a:defRPr sz="2800" b="1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0A703E4-0261-024D-8F89-4C81A7DB9F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7526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Pregnancy and Fetal Development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E3EAE56-DCA4-4341-9A26-C4E4C08473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John J. Parrish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43AD2A4-90AA-364E-808C-C608FFB20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Placental Functions</a:t>
            </a:r>
          </a:p>
        </p:txBody>
      </p:sp>
      <p:sp>
        <p:nvSpPr>
          <p:cNvPr id="16387" name="Text Box 4">
            <a:extLst>
              <a:ext uri="{FF2B5EF4-FFF2-40B4-BE49-F238E27FC236}">
                <a16:creationId xmlns:a16="http://schemas.microsoft.com/office/drawing/2014/main" id="{C5A24008-E56C-B143-8B70-C1137D148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2209800"/>
            <a:ext cx="1476375" cy="495300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Placenta</a:t>
            </a:r>
          </a:p>
        </p:txBody>
      </p:sp>
      <p:grpSp>
        <p:nvGrpSpPr>
          <p:cNvPr id="16388" name="Group 17">
            <a:extLst>
              <a:ext uri="{FF2B5EF4-FFF2-40B4-BE49-F238E27FC236}">
                <a16:creationId xmlns:a16="http://schemas.microsoft.com/office/drawing/2014/main" id="{E9D52545-5B91-A447-9717-42F4823BBFC6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89225"/>
            <a:ext cx="4114800" cy="2171700"/>
            <a:chOff x="288" y="2256"/>
            <a:chExt cx="2592" cy="1368"/>
          </a:xfrm>
        </p:grpSpPr>
        <p:sp>
          <p:nvSpPr>
            <p:cNvPr id="16398" name="Text Box 7">
              <a:extLst>
                <a:ext uri="{FF2B5EF4-FFF2-40B4-BE49-F238E27FC236}">
                  <a16:creationId xmlns:a16="http://schemas.microsoft.com/office/drawing/2014/main" id="{59731EEA-39EE-BA4B-A986-928A380C60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3312"/>
              <a:ext cx="1996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Chemical Protection</a:t>
              </a:r>
            </a:p>
          </p:txBody>
        </p:sp>
        <p:sp>
          <p:nvSpPr>
            <p:cNvPr id="16399" name="Line 11">
              <a:extLst>
                <a:ext uri="{FF2B5EF4-FFF2-40B4-BE49-F238E27FC236}">
                  <a16:creationId xmlns:a16="http://schemas.microsoft.com/office/drawing/2014/main" id="{9AE62D93-A8D2-0F46-9856-E7CC75BB3F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6" y="2256"/>
              <a:ext cx="1654" cy="10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89" name="Group 18">
            <a:extLst>
              <a:ext uri="{FF2B5EF4-FFF2-40B4-BE49-F238E27FC236}">
                <a16:creationId xmlns:a16="http://schemas.microsoft.com/office/drawing/2014/main" id="{4CF6CD42-33D5-424B-A41A-70E8EA1509B3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689225"/>
            <a:ext cx="4194175" cy="2171700"/>
            <a:chOff x="2880" y="2256"/>
            <a:chExt cx="2642" cy="1368"/>
          </a:xfrm>
        </p:grpSpPr>
        <p:sp>
          <p:nvSpPr>
            <p:cNvPr id="16396" name="Text Box 8">
              <a:extLst>
                <a:ext uri="{FF2B5EF4-FFF2-40B4-BE49-F238E27FC236}">
                  <a16:creationId xmlns:a16="http://schemas.microsoft.com/office/drawing/2014/main" id="{57AB3251-591C-5948-B802-FC7C77CBF1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312"/>
              <a:ext cx="1922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Physical Protection</a:t>
              </a:r>
            </a:p>
          </p:txBody>
        </p:sp>
        <p:sp>
          <p:nvSpPr>
            <p:cNvPr id="16397" name="Line 12">
              <a:extLst>
                <a:ext uri="{FF2B5EF4-FFF2-40B4-BE49-F238E27FC236}">
                  <a16:creationId xmlns:a16="http://schemas.microsoft.com/office/drawing/2014/main" id="{AB3BC0D4-DD5B-8347-9C81-83482701BE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728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0" name="Group 16">
            <a:extLst>
              <a:ext uri="{FF2B5EF4-FFF2-40B4-BE49-F238E27FC236}">
                <a16:creationId xmlns:a16="http://schemas.microsoft.com/office/drawing/2014/main" id="{A2BED190-E366-2747-8B5B-E84EC772C52A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762000"/>
            <a:ext cx="3449638" cy="1393825"/>
            <a:chOff x="2880" y="1042"/>
            <a:chExt cx="2173" cy="878"/>
          </a:xfrm>
        </p:grpSpPr>
        <p:sp>
          <p:nvSpPr>
            <p:cNvPr id="16394" name="Text Box 6">
              <a:extLst>
                <a:ext uri="{FF2B5EF4-FFF2-40B4-BE49-F238E27FC236}">
                  <a16:creationId xmlns:a16="http://schemas.microsoft.com/office/drawing/2014/main" id="{4F733EE9-ADE2-A648-B5AF-8B8CECACD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4" y="1042"/>
              <a:ext cx="1079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Endocrine</a:t>
              </a:r>
            </a:p>
          </p:txBody>
        </p:sp>
        <p:sp>
          <p:nvSpPr>
            <p:cNvPr id="16395" name="Line 13">
              <a:extLst>
                <a:ext uri="{FF2B5EF4-FFF2-40B4-BE49-F238E27FC236}">
                  <a16:creationId xmlns:a16="http://schemas.microsoft.com/office/drawing/2014/main" id="{B349FB20-E019-0448-A628-2D106CA8D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1344"/>
              <a:ext cx="1584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391" name="Group 15">
            <a:extLst>
              <a:ext uri="{FF2B5EF4-FFF2-40B4-BE49-F238E27FC236}">
                <a16:creationId xmlns:a16="http://schemas.microsoft.com/office/drawing/2014/main" id="{0BE60F2D-9C6D-1746-ACC5-2FAD9A639E4E}"/>
              </a:ext>
            </a:extLst>
          </p:cNvPr>
          <p:cNvGrpSpPr>
            <a:grpSpLocks/>
          </p:cNvGrpSpPr>
          <p:nvPr/>
        </p:nvGrpSpPr>
        <p:grpSpPr bwMode="auto">
          <a:xfrm>
            <a:off x="898525" y="762000"/>
            <a:ext cx="3673475" cy="1393825"/>
            <a:chOff x="566" y="1042"/>
            <a:chExt cx="2314" cy="878"/>
          </a:xfrm>
        </p:grpSpPr>
        <p:sp>
          <p:nvSpPr>
            <p:cNvPr id="16392" name="Text Box 5">
              <a:extLst>
                <a:ext uri="{FF2B5EF4-FFF2-40B4-BE49-F238E27FC236}">
                  <a16:creationId xmlns:a16="http://schemas.microsoft.com/office/drawing/2014/main" id="{F0D8D438-B6F1-2044-A5D6-D26012A1EA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1042"/>
              <a:ext cx="1047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Exchange</a:t>
              </a:r>
            </a:p>
          </p:txBody>
        </p:sp>
        <p:sp>
          <p:nvSpPr>
            <p:cNvPr id="16393" name="Line 14">
              <a:extLst>
                <a:ext uri="{FF2B5EF4-FFF2-40B4-BE49-F238E27FC236}">
                  <a16:creationId xmlns:a16="http://schemas.microsoft.com/office/drawing/2014/main" id="{D48DAE01-9B12-5540-8C1E-25327EFBED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04" y="1344"/>
              <a:ext cx="17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81261B9-60AA-AF4B-ABA7-262F78870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Placental Functions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1A2361AB-FA3C-9242-BA9B-B97CACFE1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4125" y="2209800"/>
            <a:ext cx="1476375" cy="495300"/>
          </a:xfrm>
          <a:prstGeom prst="rect">
            <a:avLst/>
          </a:prstGeom>
          <a:noFill/>
          <a:ln w="38100">
            <a:solidFill>
              <a:srgbClr val="FF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Placenta</a:t>
            </a:r>
          </a:p>
        </p:txBody>
      </p:sp>
      <p:grpSp>
        <p:nvGrpSpPr>
          <p:cNvPr id="18436" name="Group 4">
            <a:extLst>
              <a:ext uri="{FF2B5EF4-FFF2-40B4-BE49-F238E27FC236}">
                <a16:creationId xmlns:a16="http://schemas.microsoft.com/office/drawing/2014/main" id="{74B52625-3C8B-824B-8C5E-194F4C5BA331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689225"/>
            <a:ext cx="4114800" cy="2171700"/>
            <a:chOff x="288" y="2256"/>
            <a:chExt cx="2592" cy="1368"/>
          </a:xfrm>
        </p:grpSpPr>
        <p:sp>
          <p:nvSpPr>
            <p:cNvPr id="18450" name="Text Box 5">
              <a:extLst>
                <a:ext uri="{FF2B5EF4-FFF2-40B4-BE49-F238E27FC236}">
                  <a16:creationId xmlns:a16="http://schemas.microsoft.com/office/drawing/2014/main" id="{47895D19-E367-F94F-AF9F-4F548B7981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3312"/>
              <a:ext cx="1996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Chemical Protection</a:t>
              </a:r>
            </a:p>
          </p:txBody>
        </p:sp>
        <p:sp>
          <p:nvSpPr>
            <p:cNvPr id="18451" name="Line 6">
              <a:extLst>
                <a:ext uri="{FF2B5EF4-FFF2-40B4-BE49-F238E27FC236}">
                  <a16:creationId xmlns:a16="http://schemas.microsoft.com/office/drawing/2014/main" id="{B951424B-873B-D94A-910A-C219C55F9F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6" y="2256"/>
              <a:ext cx="1654" cy="10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7" name="Group 7">
            <a:extLst>
              <a:ext uri="{FF2B5EF4-FFF2-40B4-BE49-F238E27FC236}">
                <a16:creationId xmlns:a16="http://schemas.microsoft.com/office/drawing/2014/main" id="{6B0F3479-FBE9-764B-A2FB-57DD1633DA1D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689225"/>
            <a:ext cx="4194175" cy="2171700"/>
            <a:chOff x="2880" y="2256"/>
            <a:chExt cx="2642" cy="1368"/>
          </a:xfrm>
        </p:grpSpPr>
        <p:sp>
          <p:nvSpPr>
            <p:cNvPr id="18448" name="Text Box 8">
              <a:extLst>
                <a:ext uri="{FF2B5EF4-FFF2-40B4-BE49-F238E27FC236}">
                  <a16:creationId xmlns:a16="http://schemas.microsoft.com/office/drawing/2014/main" id="{9C4BD30A-CEEC-244B-BB8A-1027E235E7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00" y="3312"/>
              <a:ext cx="1922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Physical Protection</a:t>
              </a:r>
            </a:p>
          </p:txBody>
        </p:sp>
        <p:sp>
          <p:nvSpPr>
            <p:cNvPr id="18449" name="Line 9">
              <a:extLst>
                <a:ext uri="{FF2B5EF4-FFF2-40B4-BE49-F238E27FC236}">
                  <a16:creationId xmlns:a16="http://schemas.microsoft.com/office/drawing/2014/main" id="{9ABC68DF-D8F6-7247-995A-0289BA7BE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256"/>
              <a:ext cx="1728" cy="105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8" name="Group 10">
            <a:extLst>
              <a:ext uri="{FF2B5EF4-FFF2-40B4-BE49-F238E27FC236}">
                <a16:creationId xmlns:a16="http://schemas.microsoft.com/office/drawing/2014/main" id="{9CCFE43A-045D-D44A-815D-95A7A33FAE62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762000"/>
            <a:ext cx="3449638" cy="1393825"/>
            <a:chOff x="2880" y="1042"/>
            <a:chExt cx="2173" cy="878"/>
          </a:xfrm>
        </p:grpSpPr>
        <p:sp>
          <p:nvSpPr>
            <p:cNvPr id="18446" name="Text Box 11">
              <a:extLst>
                <a:ext uri="{FF2B5EF4-FFF2-40B4-BE49-F238E27FC236}">
                  <a16:creationId xmlns:a16="http://schemas.microsoft.com/office/drawing/2014/main" id="{F8727299-9445-2844-92B8-9C5B453C8A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74" y="1042"/>
              <a:ext cx="1079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Endocrine</a:t>
              </a:r>
            </a:p>
          </p:txBody>
        </p:sp>
        <p:sp>
          <p:nvSpPr>
            <p:cNvPr id="18447" name="Line 12">
              <a:extLst>
                <a:ext uri="{FF2B5EF4-FFF2-40B4-BE49-F238E27FC236}">
                  <a16:creationId xmlns:a16="http://schemas.microsoft.com/office/drawing/2014/main" id="{4B7D204B-4522-4441-A8E4-D842FEA5CA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0" y="1344"/>
              <a:ext cx="1584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439" name="Group 13">
            <a:extLst>
              <a:ext uri="{FF2B5EF4-FFF2-40B4-BE49-F238E27FC236}">
                <a16:creationId xmlns:a16="http://schemas.microsoft.com/office/drawing/2014/main" id="{48C2F0EF-7D1B-1B4A-AF3E-9B0C4C9AF175}"/>
              </a:ext>
            </a:extLst>
          </p:cNvPr>
          <p:cNvGrpSpPr>
            <a:grpSpLocks/>
          </p:cNvGrpSpPr>
          <p:nvPr/>
        </p:nvGrpSpPr>
        <p:grpSpPr bwMode="auto">
          <a:xfrm>
            <a:off x="898525" y="762000"/>
            <a:ext cx="3673475" cy="1393825"/>
            <a:chOff x="566" y="1042"/>
            <a:chExt cx="2314" cy="878"/>
          </a:xfrm>
        </p:grpSpPr>
        <p:sp>
          <p:nvSpPr>
            <p:cNvPr id="18444" name="Text Box 14">
              <a:extLst>
                <a:ext uri="{FF2B5EF4-FFF2-40B4-BE49-F238E27FC236}">
                  <a16:creationId xmlns:a16="http://schemas.microsoft.com/office/drawing/2014/main" id="{E775FF32-23F8-104C-BB7D-7C1F8D5283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6" y="1042"/>
              <a:ext cx="1047" cy="3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/>
                <a:t>Exchange</a:t>
              </a:r>
            </a:p>
          </p:txBody>
        </p:sp>
        <p:sp>
          <p:nvSpPr>
            <p:cNvPr id="18445" name="Line 15">
              <a:extLst>
                <a:ext uri="{FF2B5EF4-FFF2-40B4-BE49-F238E27FC236}">
                  <a16:creationId xmlns:a16="http://schemas.microsoft.com/office/drawing/2014/main" id="{E3401852-F15B-EC46-8A56-1E3854607A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04" y="1344"/>
              <a:ext cx="1776" cy="57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8440" name="Text Box 16">
            <a:extLst>
              <a:ext uri="{FF2B5EF4-FFF2-40B4-BE49-F238E27FC236}">
                <a16:creationId xmlns:a16="http://schemas.microsoft.com/office/drawing/2014/main" id="{264945E4-74EE-D249-B609-4FDA105DE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95400"/>
            <a:ext cx="28194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Gas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Nutrients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Waste products</a:t>
            </a:r>
          </a:p>
        </p:txBody>
      </p:sp>
      <p:sp>
        <p:nvSpPr>
          <p:cNvPr id="18441" name="Text Box 17">
            <a:extLst>
              <a:ext uri="{FF2B5EF4-FFF2-40B4-BE49-F238E27FC236}">
                <a16:creationId xmlns:a16="http://schemas.microsoft.com/office/drawing/2014/main" id="{53EB012B-C5D4-9945-AD48-4D62AD52B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940300"/>
            <a:ext cx="4267200" cy="191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Immunosupression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Prevents infiltration by maternal defenses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Filters toxins</a:t>
            </a:r>
          </a:p>
        </p:txBody>
      </p:sp>
      <p:sp>
        <p:nvSpPr>
          <p:cNvPr id="18442" name="Text Box 18">
            <a:extLst>
              <a:ext uri="{FF2B5EF4-FFF2-40B4-BE49-F238E27FC236}">
                <a16:creationId xmlns:a16="http://schemas.microsoft.com/office/drawing/2014/main" id="{E3C3E599-2F0D-6A40-A845-729B6CE565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2388" y="4953000"/>
            <a:ext cx="2741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Shock Absorber</a:t>
            </a:r>
          </a:p>
        </p:txBody>
      </p:sp>
      <p:sp>
        <p:nvSpPr>
          <p:cNvPr id="18443" name="Text Box 19">
            <a:extLst>
              <a:ext uri="{FF2B5EF4-FFF2-40B4-BE49-F238E27FC236}">
                <a16:creationId xmlns:a16="http://schemas.microsoft.com/office/drawing/2014/main" id="{4AF821E0-335A-D34B-B768-D0BA0F271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1395413"/>
            <a:ext cx="2438400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Transient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Estrogen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Progesterone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HCG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eCG</a:t>
            </a:r>
          </a:p>
          <a:p>
            <a:pPr>
              <a:lnSpc>
                <a:spcPct val="85000"/>
              </a:lnSpc>
              <a:spcBef>
                <a:spcPct val="50000"/>
              </a:spcBef>
              <a:buFontTx/>
              <a:buChar char="•"/>
            </a:pPr>
            <a:r>
              <a:rPr lang="en-US" altLang="en-US"/>
              <a:t>PL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7C8F8F61-D912-6C4A-888A-81F5F397F8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Similarities in Early Development</a:t>
            </a:r>
          </a:p>
        </p:txBody>
      </p:sp>
      <p:pic>
        <p:nvPicPr>
          <p:cNvPr id="20483" name="Picture 3">
            <a:extLst>
              <a:ext uri="{FF2B5EF4-FFF2-40B4-BE49-F238E27FC236}">
                <a16:creationId xmlns:a16="http://schemas.microsoft.com/office/drawing/2014/main" id="{7559BD5D-8C55-C24C-8B87-512FABA36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13" y="971550"/>
            <a:ext cx="8688387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4">
            <a:extLst>
              <a:ext uri="{FF2B5EF4-FFF2-40B4-BE49-F238E27FC236}">
                <a16:creationId xmlns:a16="http://schemas.microsoft.com/office/drawing/2014/main" id="{F111074A-BCC2-9C44-806C-158CD68F9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3000"/>
            <a:ext cx="89154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0485" name="Text Box 5">
            <a:extLst>
              <a:ext uri="{FF2B5EF4-FFF2-40B4-BE49-F238E27FC236}">
                <a16:creationId xmlns:a16="http://schemas.microsoft.com/office/drawing/2014/main" id="{45203E56-5956-384F-8B0B-994DAC7D9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876800"/>
            <a:ext cx="877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MAN</a:t>
            </a: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5F208CE3-04E0-0A4E-B3F9-CE58324C7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4876800"/>
            <a:ext cx="709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PIG</a:t>
            </a:r>
          </a:p>
        </p:txBody>
      </p:sp>
      <p:sp>
        <p:nvSpPr>
          <p:cNvPr id="20487" name="Text Box 7">
            <a:extLst>
              <a:ext uri="{FF2B5EF4-FFF2-40B4-BE49-F238E27FC236}">
                <a16:creationId xmlns:a16="http://schemas.microsoft.com/office/drawing/2014/main" id="{56253A8C-33CF-184F-9902-48E9B8336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4876800"/>
            <a:ext cx="92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BIRD</a:t>
            </a:r>
          </a:p>
        </p:txBody>
      </p:sp>
      <p:sp>
        <p:nvSpPr>
          <p:cNvPr id="20488" name="Rectangle 9">
            <a:extLst>
              <a:ext uri="{FF2B5EF4-FFF2-40B4-BE49-F238E27FC236}">
                <a16:creationId xmlns:a16="http://schemas.microsoft.com/office/drawing/2014/main" id="{55F0F93F-6B49-934A-961A-EFB7344821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762000"/>
            <a:ext cx="1600200" cy="1066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>
            <a:extLst>
              <a:ext uri="{FF2B5EF4-FFF2-40B4-BE49-F238E27FC236}">
                <a16:creationId xmlns:a16="http://schemas.microsoft.com/office/drawing/2014/main" id="{B7AAB155-0D3F-F54F-B8D2-C65EE3C3A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177925"/>
            <a:ext cx="8763000" cy="35829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884613" algn="ctr"/>
                <a:tab pos="4967288" algn="ctr"/>
                <a:tab pos="5889625" algn="ctr"/>
                <a:tab pos="6861175" algn="ctr"/>
                <a:tab pos="8005763" algn="ctr"/>
              </a:tabLs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/>
              <a:t>Developmental Horizons	Mare	Cow	Ewe	Sow	Woman</a:t>
            </a:r>
            <a:br>
              <a:rPr lang="en-US" altLang="en-US" sz="2000"/>
            </a:br>
            <a:endParaRPr lang="en-US" altLang="en-US" sz="2000"/>
          </a:p>
          <a:p>
            <a:pPr>
              <a:lnSpc>
                <a:spcPct val="125000"/>
              </a:lnSpc>
              <a:spcBef>
                <a:spcPct val="50000"/>
              </a:spcBef>
            </a:pPr>
            <a:r>
              <a:rPr lang="en-US" altLang="en-US" sz="1800"/>
              <a:t>Germ layers	13-14	14	10-14	7-8	10-14</a:t>
            </a:r>
            <a:br>
              <a:rPr lang="en-US" altLang="en-US" sz="1800"/>
            </a:br>
            <a:r>
              <a:rPr lang="en-US" altLang="en-US" sz="1800"/>
              <a:t>Open neural tube		20	15-21	13	</a:t>
            </a:r>
            <a:br>
              <a:rPr lang="en-US" altLang="en-US" sz="1800"/>
            </a:br>
            <a:r>
              <a:rPr lang="en-US" altLang="en-US" sz="1800"/>
              <a:t>Fusion of chorioamniontic folds		18	17	16</a:t>
            </a:r>
            <a:br>
              <a:rPr lang="en-US" altLang="en-US" sz="1800"/>
            </a:br>
            <a:r>
              <a:rPr lang="en-US" altLang="en-US" sz="1800"/>
              <a:t>Heart beat apparent	24	21-22	20	16	25</a:t>
            </a:r>
            <a:br>
              <a:rPr lang="en-US" altLang="en-US" sz="1800"/>
            </a:br>
            <a:r>
              <a:rPr lang="en-US" altLang="en-US" sz="1800"/>
              <a:t>Limb buds visible	24	25	28-35	17-18	28</a:t>
            </a:r>
            <a:br>
              <a:rPr lang="en-US" altLang="en-US" sz="1800"/>
            </a:br>
            <a:r>
              <a:rPr lang="en-US" altLang="en-US" sz="1800"/>
              <a:t>Cotelydons first appear		30			</a:t>
            </a:r>
            <a:br>
              <a:rPr lang="en-US" altLang="en-US" sz="1800"/>
            </a:br>
            <a:r>
              <a:rPr lang="en-US" altLang="en-US" sz="1800"/>
              <a:t>Eye differentiation	40	30-45	42-49	21-28</a:t>
            </a:r>
            <a:br>
              <a:rPr lang="en-US" altLang="en-US" sz="1800"/>
            </a:br>
            <a:r>
              <a:rPr lang="en-US" altLang="en-US" sz="1800"/>
              <a:t>Birth	340	280	147-155	112	266</a:t>
            </a:r>
          </a:p>
        </p:txBody>
      </p:sp>
      <p:sp>
        <p:nvSpPr>
          <p:cNvPr id="22531" name="Rectangle 6">
            <a:extLst>
              <a:ext uri="{FF2B5EF4-FFF2-40B4-BE49-F238E27FC236}">
                <a16:creationId xmlns:a16="http://schemas.microsoft.com/office/drawing/2014/main" id="{2890A17F-6E43-A441-B1B0-31B3B3E4F7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Developmental Features</a:t>
            </a:r>
          </a:p>
        </p:txBody>
      </p:sp>
      <p:sp>
        <p:nvSpPr>
          <p:cNvPr id="22532" name="Line 7">
            <a:extLst>
              <a:ext uri="{FF2B5EF4-FFF2-40B4-BE49-F238E27FC236}">
                <a16:creationId xmlns:a16="http://schemas.microsoft.com/office/drawing/2014/main" id="{58A25BF6-0FF6-5245-9B9E-F24B126CA4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1752600"/>
            <a:ext cx="838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Line 8">
            <a:extLst>
              <a:ext uri="{FF2B5EF4-FFF2-40B4-BE49-F238E27FC236}">
                <a16:creationId xmlns:a16="http://schemas.microsoft.com/office/drawing/2014/main" id="{13EF0A0F-BC92-464D-905B-811438A7C3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1066800"/>
            <a:ext cx="838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Line 9">
            <a:extLst>
              <a:ext uri="{FF2B5EF4-FFF2-40B4-BE49-F238E27FC236}">
                <a16:creationId xmlns:a16="http://schemas.microsoft.com/office/drawing/2014/main" id="{658425C5-3858-FC4B-A9C4-3F3300396E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953000"/>
            <a:ext cx="8382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71B26377-9DFC-484B-BC34-EC5EF2B7D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410200"/>
            <a:ext cx="8518525" cy="64135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F00FF"/>
                </a:solidFill>
                <a:latin typeface="Helvetica" charset="0"/>
                <a:ea typeface="+mn-ea"/>
              </a:rPr>
              <a:t>Critical Organ Systems Develop Early!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D8E3FF8A-F670-CD42-8EF1-AA20884498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Fetal Development in the Human</a:t>
            </a:r>
          </a:p>
        </p:txBody>
      </p:sp>
      <p:grpSp>
        <p:nvGrpSpPr>
          <p:cNvPr id="24579" name="Group 35">
            <a:extLst>
              <a:ext uri="{FF2B5EF4-FFF2-40B4-BE49-F238E27FC236}">
                <a16:creationId xmlns:a16="http://schemas.microsoft.com/office/drawing/2014/main" id="{B5573A12-648D-6F44-9611-FD0F9D4B9A92}"/>
              </a:ext>
            </a:extLst>
          </p:cNvPr>
          <p:cNvGrpSpPr>
            <a:grpSpLocks/>
          </p:cNvGrpSpPr>
          <p:nvPr/>
        </p:nvGrpSpPr>
        <p:grpSpPr bwMode="auto">
          <a:xfrm>
            <a:off x="841375" y="825500"/>
            <a:ext cx="7535863" cy="5118100"/>
            <a:chOff x="530" y="240"/>
            <a:chExt cx="4747" cy="3224"/>
          </a:xfrm>
        </p:grpSpPr>
        <p:grpSp>
          <p:nvGrpSpPr>
            <p:cNvPr id="24617" name="Group 31">
              <a:extLst>
                <a:ext uri="{FF2B5EF4-FFF2-40B4-BE49-F238E27FC236}">
                  <a16:creationId xmlns:a16="http://schemas.microsoft.com/office/drawing/2014/main" id="{E356B185-5BED-0245-A67C-B2EF9A0DED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0" y="240"/>
              <a:ext cx="4747" cy="3128"/>
              <a:chOff x="530" y="240"/>
              <a:chExt cx="4747" cy="3128"/>
            </a:xfrm>
          </p:grpSpPr>
          <p:sp>
            <p:nvSpPr>
              <p:cNvPr id="2" name="Line 3">
                <a:extLst>
                  <a:ext uri="{FF2B5EF4-FFF2-40B4-BE49-F238E27FC236}">
                    <a16:creationId xmlns:a16="http://schemas.microsoft.com/office/drawing/2014/main" id="{44E1FBE1-1777-B541-B9E7-E2F6EE5111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31" y="288"/>
                <a:ext cx="1" cy="308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30" name="Line 4">
                <a:extLst>
                  <a:ext uri="{FF2B5EF4-FFF2-40B4-BE49-F238E27FC236}">
                    <a16:creationId xmlns:a16="http://schemas.microsoft.com/office/drawing/2014/main" id="{0E4DEC89-259B-DB4B-914E-FC8293376B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4" y="3360"/>
                <a:ext cx="456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31" name="Line 5">
                <a:extLst>
                  <a:ext uri="{FF2B5EF4-FFF2-40B4-BE49-F238E27FC236}">
                    <a16:creationId xmlns:a16="http://schemas.microsoft.com/office/drawing/2014/main" id="{B4257656-3DC8-8845-8428-E08AF54A1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84" y="240"/>
                <a:ext cx="0" cy="3117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grpSp>
            <p:nvGrpSpPr>
              <p:cNvPr id="24632" name="Group 18">
                <a:extLst>
                  <a:ext uri="{FF2B5EF4-FFF2-40B4-BE49-F238E27FC236}">
                    <a16:creationId xmlns:a16="http://schemas.microsoft.com/office/drawing/2014/main" id="{35F5D5F8-929B-284C-B9F5-7970AA2F7F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81" y="557"/>
                <a:ext cx="96" cy="2803"/>
                <a:chOff x="5189" y="557"/>
                <a:chExt cx="96" cy="2803"/>
              </a:xfrm>
            </p:grpSpPr>
            <p:sp>
              <p:nvSpPr>
                <p:cNvPr id="24641" name="Line 7">
                  <a:extLst>
                    <a:ext uri="{FF2B5EF4-FFF2-40B4-BE49-F238E27FC236}">
                      <a16:creationId xmlns:a16="http://schemas.microsoft.com/office/drawing/2014/main" id="{6360F5A1-2972-C54B-8A44-5F0680E389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89" y="2411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4642" name="Line 8">
                  <a:extLst>
                    <a:ext uri="{FF2B5EF4-FFF2-40B4-BE49-F238E27FC236}">
                      <a16:creationId xmlns:a16="http://schemas.microsoft.com/office/drawing/2014/main" id="{41894EC9-DB57-3247-A904-DF92BEDF02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89" y="1488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" name="Line 9">
                  <a:extLst>
                    <a:ext uri="{FF2B5EF4-FFF2-40B4-BE49-F238E27FC236}">
                      <a16:creationId xmlns:a16="http://schemas.microsoft.com/office/drawing/2014/main" id="{A12CDBCB-CCE5-FC48-811D-9E0C144681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89" y="557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" name="Line 14">
                  <a:extLst>
                    <a:ext uri="{FF2B5EF4-FFF2-40B4-BE49-F238E27FC236}">
                      <a16:creationId xmlns:a16="http://schemas.microsoft.com/office/drawing/2014/main" id="{2E088D14-9DD9-FC4D-91D2-4A20C423E7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89" y="3360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4633" name="Group 17">
                <a:extLst>
                  <a:ext uri="{FF2B5EF4-FFF2-40B4-BE49-F238E27FC236}">
                    <a16:creationId xmlns:a16="http://schemas.microsoft.com/office/drawing/2014/main" id="{10BAAB74-3F6E-C747-9967-0FAEF02C88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0" y="480"/>
                <a:ext cx="96" cy="2880"/>
                <a:chOff x="506" y="480"/>
                <a:chExt cx="96" cy="2880"/>
              </a:xfrm>
            </p:grpSpPr>
            <p:grpSp>
              <p:nvGrpSpPr>
                <p:cNvPr id="24634" name="Group 15">
                  <a:extLst>
                    <a:ext uri="{FF2B5EF4-FFF2-40B4-BE49-F238E27FC236}">
                      <a16:creationId xmlns:a16="http://schemas.microsoft.com/office/drawing/2014/main" id="{1CD76B8A-0F63-C446-899F-AF16C80E6C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06" y="480"/>
                  <a:ext cx="96" cy="2880"/>
                  <a:chOff x="506" y="480"/>
                  <a:chExt cx="96" cy="2880"/>
                </a:xfrm>
              </p:grpSpPr>
              <p:sp>
                <p:nvSpPr>
                  <p:cNvPr id="24636" name="Line 6">
                    <a:extLst>
                      <a:ext uri="{FF2B5EF4-FFF2-40B4-BE49-F238E27FC236}">
                        <a16:creationId xmlns:a16="http://schemas.microsoft.com/office/drawing/2014/main" id="{CF7D6426-1E2E-4743-ACF2-7F281BDFBE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6" y="480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637" name="Line 10">
                    <a:extLst>
                      <a:ext uri="{FF2B5EF4-FFF2-40B4-BE49-F238E27FC236}">
                        <a16:creationId xmlns:a16="http://schemas.microsoft.com/office/drawing/2014/main" id="{A46E533E-ED5D-CC4C-B7CA-C2ACC4C5657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6" y="1092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638" name="Line 11">
                    <a:extLst>
                      <a:ext uri="{FF2B5EF4-FFF2-40B4-BE49-F238E27FC236}">
                        <a16:creationId xmlns:a16="http://schemas.microsoft.com/office/drawing/2014/main" id="{416D763A-7D37-B744-9FF9-CC31DBA835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6" y="1658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639" name="Line 12">
                    <a:extLst>
                      <a:ext uri="{FF2B5EF4-FFF2-40B4-BE49-F238E27FC236}">
                        <a16:creationId xmlns:a16="http://schemas.microsoft.com/office/drawing/2014/main" id="{26E4FC0F-4CB9-D84E-9E12-FBABC1A2E8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6" y="2784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4640" name="Line 13">
                    <a:extLst>
                      <a:ext uri="{FF2B5EF4-FFF2-40B4-BE49-F238E27FC236}">
                        <a16:creationId xmlns:a16="http://schemas.microsoft.com/office/drawing/2014/main" id="{CC6D8C9C-BE25-2F44-BF97-2113C9D07BB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06" y="3360"/>
                    <a:ext cx="96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4635" name="Line 16">
                  <a:extLst>
                    <a:ext uri="{FF2B5EF4-FFF2-40B4-BE49-F238E27FC236}">
                      <a16:creationId xmlns:a16="http://schemas.microsoft.com/office/drawing/2014/main" id="{9C98A99A-7DCB-594C-AF3B-5E77F98ED5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6" y="2256"/>
                  <a:ext cx="96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4618" name="Line 20">
              <a:extLst>
                <a:ext uri="{FF2B5EF4-FFF2-40B4-BE49-F238E27FC236}">
                  <a16:creationId xmlns:a16="http://schemas.microsoft.com/office/drawing/2014/main" id="{E36988A4-3DED-254B-BB05-FD60B53CAA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2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Line 21">
              <a:extLst>
                <a:ext uri="{FF2B5EF4-FFF2-40B4-BE49-F238E27FC236}">
                  <a16:creationId xmlns:a16="http://schemas.microsoft.com/office/drawing/2014/main" id="{D5D7C479-36F1-0B48-A83D-41A4476F53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72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Line 22">
              <a:extLst>
                <a:ext uri="{FF2B5EF4-FFF2-40B4-BE49-F238E27FC236}">
                  <a16:creationId xmlns:a16="http://schemas.microsoft.com/office/drawing/2014/main" id="{75CD33FA-3CA2-5340-9399-207F215A2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48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1" name="Line 23">
              <a:extLst>
                <a:ext uri="{FF2B5EF4-FFF2-40B4-BE49-F238E27FC236}">
                  <a16:creationId xmlns:a16="http://schemas.microsoft.com/office/drawing/2014/main" id="{BA111ECE-8B45-A84D-A135-3F38B1F25C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6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Line 24">
              <a:extLst>
                <a:ext uri="{FF2B5EF4-FFF2-40B4-BE49-F238E27FC236}">
                  <a16:creationId xmlns:a16="http://schemas.microsoft.com/office/drawing/2014/main" id="{4F4F143B-2DBA-454C-9CF2-36349770A8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8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Line 25">
              <a:extLst>
                <a:ext uri="{FF2B5EF4-FFF2-40B4-BE49-F238E27FC236}">
                  <a16:creationId xmlns:a16="http://schemas.microsoft.com/office/drawing/2014/main" id="{2CC46ACC-99C6-974F-AC82-95CE4459EE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24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Line 26">
              <a:extLst>
                <a:ext uri="{FF2B5EF4-FFF2-40B4-BE49-F238E27FC236}">
                  <a16:creationId xmlns:a16="http://schemas.microsoft.com/office/drawing/2014/main" id="{E10FA78C-914C-CC4A-AA7B-5B5ADC4D3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8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Line 27">
              <a:extLst>
                <a:ext uri="{FF2B5EF4-FFF2-40B4-BE49-F238E27FC236}">
                  <a16:creationId xmlns:a16="http://schemas.microsoft.com/office/drawing/2014/main" id="{46C3CC45-2DCB-7C40-99B3-1DB2B9493D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2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" name="Line 28">
              <a:extLst>
                <a:ext uri="{FF2B5EF4-FFF2-40B4-BE49-F238E27FC236}">
                  <a16:creationId xmlns:a16="http://schemas.microsoft.com/office/drawing/2014/main" id="{238A6E0A-E7B0-7249-91E6-4B11C16DF5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6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7" name="Line 29">
              <a:extLst>
                <a:ext uri="{FF2B5EF4-FFF2-40B4-BE49-F238E27FC236}">
                  <a16:creationId xmlns:a16="http://schemas.microsoft.com/office/drawing/2014/main" id="{65A16EB3-BF5C-E94A-B3F8-C20A095BB5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Line 34">
              <a:extLst>
                <a:ext uri="{FF2B5EF4-FFF2-40B4-BE49-F238E27FC236}">
                  <a16:creationId xmlns:a16="http://schemas.microsoft.com/office/drawing/2014/main" id="{D23A2585-BB1A-3A4C-87A7-CA61AFA1B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0" y="3368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0" name="Group 47">
            <a:extLst>
              <a:ext uri="{FF2B5EF4-FFF2-40B4-BE49-F238E27FC236}">
                <a16:creationId xmlns:a16="http://schemas.microsoft.com/office/drawing/2014/main" id="{25C7B661-A184-E243-9A57-724660054FF3}"/>
              </a:ext>
            </a:extLst>
          </p:cNvPr>
          <p:cNvGrpSpPr>
            <a:grpSpLocks/>
          </p:cNvGrpSpPr>
          <p:nvPr/>
        </p:nvGrpSpPr>
        <p:grpSpPr bwMode="auto">
          <a:xfrm>
            <a:off x="822325" y="5967413"/>
            <a:ext cx="7616825" cy="396875"/>
            <a:chOff x="518" y="3759"/>
            <a:chExt cx="4798" cy="250"/>
          </a:xfrm>
        </p:grpSpPr>
        <p:sp>
          <p:nvSpPr>
            <p:cNvPr id="24606" name="Text Box 36">
              <a:extLst>
                <a:ext uri="{FF2B5EF4-FFF2-40B4-BE49-F238E27FC236}">
                  <a16:creationId xmlns:a16="http://schemas.microsoft.com/office/drawing/2014/main" id="{3EC8A680-9DA8-5C48-B1E7-A2D8A2CE3A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" y="375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0</a:t>
              </a:r>
            </a:p>
          </p:txBody>
        </p:sp>
        <p:sp>
          <p:nvSpPr>
            <p:cNvPr id="24607" name="Text Box 37">
              <a:extLst>
                <a:ext uri="{FF2B5EF4-FFF2-40B4-BE49-F238E27FC236}">
                  <a16:creationId xmlns:a16="http://schemas.microsoft.com/office/drawing/2014/main" id="{0F601810-9E05-A04C-BEF2-F1ECE8215B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0" y="375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4</a:t>
              </a:r>
            </a:p>
          </p:txBody>
        </p:sp>
        <p:sp>
          <p:nvSpPr>
            <p:cNvPr id="24608" name="Text Box 38">
              <a:extLst>
                <a:ext uri="{FF2B5EF4-FFF2-40B4-BE49-F238E27FC236}">
                  <a16:creationId xmlns:a16="http://schemas.microsoft.com/office/drawing/2014/main" id="{E64E21AE-F479-9A4C-9E37-ABC6650CD1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6" y="375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8</a:t>
              </a:r>
            </a:p>
          </p:txBody>
        </p:sp>
        <p:sp>
          <p:nvSpPr>
            <p:cNvPr id="24609" name="Text Box 39">
              <a:extLst>
                <a:ext uri="{FF2B5EF4-FFF2-40B4-BE49-F238E27FC236}">
                  <a16:creationId xmlns:a16="http://schemas.microsoft.com/office/drawing/2014/main" id="{EC574F31-3EC9-7E41-9735-EE4866B541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2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12</a:t>
              </a:r>
            </a:p>
          </p:txBody>
        </p:sp>
        <p:sp>
          <p:nvSpPr>
            <p:cNvPr id="24610" name="Text Box 40">
              <a:extLst>
                <a:ext uri="{FF2B5EF4-FFF2-40B4-BE49-F238E27FC236}">
                  <a16:creationId xmlns:a16="http://schemas.microsoft.com/office/drawing/2014/main" id="{57A1FC79-28B1-BE4D-9B0A-46114A28E1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4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16</a:t>
              </a:r>
            </a:p>
          </p:txBody>
        </p:sp>
        <p:sp>
          <p:nvSpPr>
            <p:cNvPr id="24611" name="Text Box 41">
              <a:extLst>
                <a:ext uri="{FF2B5EF4-FFF2-40B4-BE49-F238E27FC236}">
                  <a16:creationId xmlns:a16="http://schemas.microsoft.com/office/drawing/2014/main" id="{45D94F78-FFA5-F149-B824-B68B676886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0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20</a:t>
              </a:r>
            </a:p>
          </p:txBody>
        </p:sp>
        <p:sp>
          <p:nvSpPr>
            <p:cNvPr id="24612" name="Text Box 42">
              <a:extLst>
                <a:ext uri="{FF2B5EF4-FFF2-40B4-BE49-F238E27FC236}">
                  <a16:creationId xmlns:a16="http://schemas.microsoft.com/office/drawing/2014/main" id="{B7AACA7F-109B-104A-BD20-4E6FEFCAC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8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24</a:t>
              </a:r>
            </a:p>
          </p:txBody>
        </p:sp>
        <p:sp>
          <p:nvSpPr>
            <p:cNvPr id="24613" name="Text Box 43">
              <a:extLst>
                <a:ext uri="{FF2B5EF4-FFF2-40B4-BE49-F238E27FC236}">
                  <a16:creationId xmlns:a16="http://schemas.microsoft.com/office/drawing/2014/main" id="{1B1A0BB6-790B-304D-9AF3-617E0CF7B7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0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28</a:t>
              </a:r>
            </a:p>
          </p:txBody>
        </p:sp>
        <p:sp>
          <p:nvSpPr>
            <p:cNvPr id="24614" name="Text Box 44">
              <a:extLst>
                <a:ext uri="{FF2B5EF4-FFF2-40B4-BE49-F238E27FC236}">
                  <a16:creationId xmlns:a16="http://schemas.microsoft.com/office/drawing/2014/main" id="{0CDC2664-F497-9847-94EF-291C0330C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4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32</a:t>
              </a:r>
            </a:p>
          </p:txBody>
        </p:sp>
        <p:sp>
          <p:nvSpPr>
            <p:cNvPr id="24615" name="Text Box 45">
              <a:extLst>
                <a:ext uri="{FF2B5EF4-FFF2-40B4-BE49-F238E27FC236}">
                  <a16:creationId xmlns:a16="http://schemas.microsoft.com/office/drawing/2014/main" id="{BD9D98E1-CF65-4049-B2D0-5CC31AD68A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58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36</a:t>
              </a:r>
            </a:p>
          </p:txBody>
        </p:sp>
        <p:sp>
          <p:nvSpPr>
            <p:cNvPr id="24616" name="Text Box 46">
              <a:extLst>
                <a:ext uri="{FF2B5EF4-FFF2-40B4-BE49-F238E27FC236}">
                  <a16:creationId xmlns:a16="http://schemas.microsoft.com/office/drawing/2014/main" id="{E85CE14E-E13C-3341-8A1A-7C8C81757C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2" y="375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40</a:t>
              </a:r>
            </a:p>
          </p:txBody>
        </p:sp>
      </p:grpSp>
      <p:sp>
        <p:nvSpPr>
          <p:cNvPr id="24626" name="Text Box 50">
            <a:extLst>
              <a:ext uri="{FF2B5EF4-FFF2-40B4-BE49-F238E27FC236}">
                <a16:creationId xmlns:a16="http://schemas.microsoft.com/office/drawing/2014/main" id="{C38A2080-4BA9-FB4A-80E6-B886E9D617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876800"/>
            <a:ext cx="1238250" cy="366713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800">
                <a:solidFill>
                  <a:srgbClr val="FF00FF"/>
                </a:solidFill>
                <a:latin typeface="Helvetica" charset="0"/>
                <a:ea typeface="+mn-ea"/>
              </a:rPr>
              <a:t>Ovulation</a:t>
            </a:r>
          </a:p>
        </p:txBody>
      </p:sp>
      <p:sp>
        <p:nvSpPr>
          <p:cNvPr id="24582" name="Line 51">
            <a:extLst>
              <a:ext uri="{FF2B5EF4-FFF2-40B4-BE49-F238E27FC236}">
                <a16:creationId xmlns:a16="http://schemas.microsoft.com/office/drawing/2014/main" id="{E0F8CCE4-5BAB-ED4D-8B15-907EE19231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95400" y="5257800"/>
            <a:ext cx="0" cy="3810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stealth" w="med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Text Box 53">
            <a:extLst>
              <a:ext uri="{FF2B5EF4-FFF2-40B4-BE49-F238E27FC236}">
                <a16:creationId xmlns:a16="http://schemas.microsoft.com/office/drawing/2014/main" id="{7BEE032C-F2A0-AD47-A55D-1509F119BDF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735806" y="3163094"/>
            <a:ext cx="1928812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Length (cm)</a:t>
            </a:r>
          </a:p>
        </p:txBody>
      </p:sp>
      <p:grpSp>
        <p:nvGrpSpPr>
          <p:cNvPr id="24584" name="Group 60">
            <a:extLst>
              <a:ext uri="{FF2B5EF4-FFF2-40B4-BE49-F238E27FC236}">
                <a16:creationId xmlns:a16="http://schemas.microsoft.com/office/drawing/2014/main" id="{3FB1DCFD-98D9-324B-8A32-39FB19F394B3}"/>
              </a:ext>
            </a:extLst>
          </p:cNvPr>
          <p:cNvGrpSpPr>
            <a:grpSpLocks/>
          </p:cNvGrpSpPr>
          <p:nvPr/>
        </p:nvGrpSpPr>
        <p:grpSpPr bwMode="auto">
          <a:xfrm>
            <a:off x="406400" y="1014413"/>
            <a:ext cx="466725" cy="4968875"/>
            <a:chOff x="256" y="639"/>
            <a:chExt cx="294" cy="3130"/>
          </a:xfrm>
        </p:grpSpPr>
        <p:sp>
          <p:nvSpPr>
            <p:cNvPr id="24600" name="Text Box 54">
              <a:extLst>
                <a:ext uri="{FF2B5EF4-FFF2-40B4-BE49-F238E27FC236}">
                  <a16:creationId xmlns:a16="http://schemas.microsoft.com/office/drawing/2014/main" id="{56635B9F-DC53-C343-A237-B4048A9B7E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" y="351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0</a:t>
              </a:r>
            </a:p>
          </p:txBody>
        </p:sp>
        <p:sp>
          <p:nvSpPr>
            <p:cNvPr id="24601" name="Text Box 55">
              <a:extLst>
                <a:ext uri="{FF2B5EF4-FFF2-40B4-BE49-F238E27FC236}">
                  <a16:creationId xmlns:a16="http://schemas.microsoft.com/office/drawing/2014/main" id="{5FF05B03-C718-ED41-8515-406B8453A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2952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10</a:t>
              </a:r>
            </a:p>
          </p:txBody>
        </p:sp>
        <p:sp>
          <p:nvSpPr>
            <p:cNvPr id="24602" name="Text Box 56">
              <a:extLst>
                <a:ext uri="{FF2B5EF4-FFF2-40B4-BE49-F238E27FC236}">
                  <a16:creationId xmlns:a16="http://schemas.microsoft.com/office/drawing/2014/main" id="{8B7535F4-525D-AC43-8381-24F6919F78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2415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20</a:t>
              </a:r>
            </a:p>
          </p:txBody>
        </p:sp>
        <p:sp>
          <p:nvSpPr>
            <p:cNvPr id="24603" name="Text Box 57">
              <a:extLst>
                <a:ext uri="{FF2B5EF4-FFF2-40B4-BE49-F238E27FC236}">
                  <a16:creationId xmlns:a16="http://schemas.microsoft.com/office/drawing/2014/main" id="{3B56D588-DC82-2C4E-A0B7-C701894A4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1824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30</a:t>
              </a:r>
            </a:p>
          </p:txBody>
        </p:sp>
        <p:sp>
          <p:nvSpPr>
            <p:cNvPr id="24604" name="Text Box 58">
              <a:extLst>
                <a:ext uri="{FF2B5EF4-FFF2-40B4-BE49-F238E27FC236}">
                  <a16:creationId xmlns:a16="http://schemas.microsoft.com/office/drawing/2014/main" id="{9930D682-6747-DE4A-8B80-117ADBF0CC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1248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40</a:t>
              </a:r>
            </a:p>
          </p:txBody>
        </p:sp>
        <p:sp>
          <p:nvSpPr>
            <p:cNvPr id="24605" name="Text Box 59">
              <a:extLst>
                <a:ext uri="{FF2B5EF4-FFF2-40B4-BE49-F238E27FC236}">
                  <a16:creationId xmlns:a16="http://schemas.microsoft.com/office/drawing/2014/main" id="{11606567-42D0-4144-BE47-8DCAE4B19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" y="639"/>
              <a:ext cx="29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50</a:t>
              </a:r>
            </a:p>
          </p:txBody>
        </p:sp>
      </p:grpSp>
      <p:sp>
        <p:nvSpPr>
          <p:cNvPr id="24585" name="Text Box 61">
            <a:extLst>
              <a:ext uri="{FF2B5EF4-FFF2-40B4-BE49-F238E27FC236}">
                <a16:creationId xmlns:a16="http://schemas.microsoft.com/office/drawing/2014/main" id="{D787DCF0-25AE-6442-A4AB-9A3821D77A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6315075"/>
            <a:ext cx="67214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Age of Fetus (weeks since last menstruation)</a:t>
            </a:r>
          </a:p>
        </p:txBody>
      </p:sp>
      <p:grpSp>
        <p:nvGrpSpPr>
          <p:cNvPr id="24586" name="Group 66">
            <a:extLst>
              <a:ext uri="{FF2B5EF4-FFF2-40B4-BE49-F238E27FC236}">
                <a16:creationId xmlns:a16="http://schemas.microsoft.com/office/drawing/2014/main" id="{395E4367-C24C-2141-85E4-84A28234C71D}"/>
              </a:ext>
            </a:extLst>
          </p:cNvPr>
          <p:cNvGrpSpPr>
            <a:grpSpLocks/>
          </p:cNvGrpSpPr>
          <p:nvPr/>
        </p:nvGrpSpPr>
        <p:grpSpPr bwMode="auto">
          <a:xfrm>
            <a:off x="8404225" y="1154113"/>
            <a:ext cx="325438" cy="4841875"/>
            <a:chOff x="5374" y="727"/>
            <a:chExt cx="205" cy="3050"/>
          </a:xfrm>
        </p:grpSpPr>
        <p:sp>
          <p:nvSpPr>
            <p:cNvPr id="24596" name="Text Box 62">
              <a:extLst>
                <a:ext uri="{FF2B5EF4-FFF2-40B4-BE49-F238E27FC236}">
                  <a16:creationId xmlns:a16="http://schemas.microsoft.com/office/drawing/2014/main" id="{FAF5DCF8-C362-DB40-85B7-2D33F92D6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4" y="2567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1</a:t>
              </a:r>
            </a:p>
          </p:txBody>
        </p:sp>
        <p:sp>
          <p:nvSpPr>
            <p:cNvPr id="24597" name="Text Box 63">
              <a:extLst>
                <a:ext uri="{FF2B5EF4-FFF2-40B4-BE49-F238E27FC236}">
                  <a16:creationId xmlns:a16="http://schemas.microsoft.com/office/drawing/2014/main" id="{8BD3BF7F-D3E8-C243-AB3A-E2C580DDD0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4" y="1647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2</a:t>
              </a:r>
            </a:p>
          </p:txBody>
        </p:sp>
        <p:sp>
          <p:nvSpPr>
            <p:cNvPr id="24598" name="Text Box 64">
              <a:extLst>
                <a:ext uri="{FF2B5EF4-FFF2-40B4-BE49-F238E27FC236}">
                  <a16:creationId xmlns:a16="http://schemas.microsoft.com/office/drawing/2014/main" id="{11381F1E-A0DB-3C4E-B937-86A03B46E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4" y="727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3</a:t>
              </a:r>
            </a:p>
          </p:txBody>
        </p:sp>
        <p:sp>
          <p:nvSpPr>
            <p:cNvPr id="24599" name="Text Box 65">
              <a:extLst>
                <a:ext uri="{FF2B5EF4-FFF2-40B4-BE49-F238E27FC236}">
                  <a16:creationId xmlns:a16="http://schemas.microsoft.com/office/drawing/2014/main" id="{EAB2B967-4EB3-A04C-AFD4-C0FFE6E402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74" y="3527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2000"/>
                <a:t>0</a:t>
              </a:r>
            </a:p>
          </p:txBody>
        </p:sp>
      </p:grpSp>
      <p:sp>
        <p:nvSpPr>
          <p:cNvPr id="24643" name="Text Box 67">
            <a:extLst>
              <a:ext uri="{FF2B5EF4-FFF2-40B4-BE49-F238E27FC236}">
                <a16:creationId xmlns:a16="http://schemas.microsoft.com/office/drawing/2014/main" id="{7E54602B-5052-6B44-BA97-AAD02CE5F15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868444" y="3290094"/>
            <a:ext cx="1843088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00FF00"/>
                </a:solidFill>
                <a:latin typeface="Helvetica" charset="0"/>
                <a:ea typeface="+mn-ea"/>
              </a:rPr>
              <a:t>Weight (kg)</a:t>
            </a:r>
          </a:p>
        </p:txBody>
      </p:sp>
      <p:sp>
        <p:nvSpPr>
          <p:cNvPr id="24644" name="Text Box 68">
            <a:extLst>
              <a:ext uri="{FF2B5EF4-FFF2-40B4-BE49-F238E27FC236}">
                <a16:creationId xmlns:a16="http://schemas.microsoft.com/office/drawing/2014/main" id="{A9BDE34E-1525-D643-8D4B-322B7193ACE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325519" y="4199731"/>
            <a:ext cx="1468438" cy="39687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>
                <a:solidFill>
                  <a:srgbClr val="FF00FF"/>
                </a:solidFill>
                <a:latin typeface="Helvetica" charset="0"/>
                <a:ea typeface="+mn-ea"/>
              </a:rPr>
              <a:t>Parturition</a:t>
            </a:r>
          </a:p>
        </p:txBody>
      </p:sp>
      <p:sp>
        <p:nvSpPr>
          <p:cNvPr id="24589" name="Line 69">
            <a:extLst>
              <a:ext uri="{FF2B5EF4-FFF2-40B4-BE49-F238E27FC236}">
                <a16:creationId xmlns:a16="http://schemas.microsoft.com/office/drawing/2014/main" id="{CE57756F-085D-1B4F-B3DA-6F5893BC85D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153400" y="5181600"/>
            <a:ext cx="0" cy="5334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 type="stealth" w="med" len="lg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590" name="Group 72">
            <a:extLst>
              <a:ext uri="{FF2B5EF4-FFF2-40B4-BE49-F238E27FC236}">
                <a16:creationId xmlns:a16="http://schemas.microsoft.com/office/drawing/2014/main" id="{E46D9FA2-4E3D-6A41-A0F4-F298EA5AD322}"/>
              </a:ext>
            </a:extLst>
          </p:cNvPr>
          <p:cNvGrpSpPr>
            <a:grpSpLocks/>
          </p:cNvGrpSpPr>
          <p:nvPr/>
        </p:nvGrpSpPr>
        <p:grpSpPr bwMode="auto">
          <a:xfrm>
            <a:off x="1346200" y="1130300"/>
            <a:ext cx="6883400" cy="4635500"/>
            <a:chOff x="848" y="712"/>
            <a:chExt cx="4336" cy="2920"/>
          </a:xfrm>
        </p:grpSpPr>
        <p:sp>
          <p:nvSpPr>
            <p:cNvPr id="24594" name="Freeform 48">
              <a:extLst>
                <a:ext uri="{FF2B5EF4-FFF2-40B4-BE49-F238E27FC236}">
                  <a16:creationId xmlns:a16="http://schemas.microsoft.com/office/drawing/2014/main" id="{D756BA21-F400-7D46-9910-85B54AC79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" y="712"/>
              <a:ext cx="4336" cy="2920"/>
            </a:xfrm>
            <a:custGeom>
              <a:avLst/>
              <a:gdLst>
                <a:gd name="T0" fmla="*/ 0 w 4336"/>
                <a:gd name="T1" fmla="*/ 2920 h 2920"/>
                <a:gd name="T2" fmla="*/ 104 w 4336"/>
                <a:gd name="T3" fmla="*/ 2912 h 2920"/>
                <a:gd name="T4" fmla="*/ 320 w 4336"/>
                <a:gd name="T5" fmla="*/ 2888 h 2920"/>
                <a:gd name="T6" fmla="*/ 552 w 4336"/>
                <a:gd name="T7" fmla="*/ 2824 h 2920"/>
                <a:gd name="T8" fmla="*/ 1072 w 4336"/>
                <a:gd name="T9" fmla="*/ 2424 h 2920"/>
                <a:gd name="T10" fmla="*/ 1776 w 4336"/>
                <a:gd name="T11" fmla="*/ 1744 h 2920"/>
                <a:gd name="T12" fmla="*/ 2600 w 4336"/>
                <a:gd name="T13" fmla="*/ 1032 h 2920"/>
                <a:gd name="T14" fmla="*/ 3360 w 4336"/>
                <a:gd name="T15" fmla="*/ 504 h 2920"/>
                <a:gd name="T16" fmla="*/ 4016 w 4336"/>
                <a:gd name="T17" fmla="*/ 104 h 2920"/>
                <a:gd name="T18" fmla="*/ 4336 w 4336"/>
                <a:gd name="T19" fmla="*/ 0 h 292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36"/>
                <a:gd name="T31" fmla="*/ 0 h 2920"/>
                <a:gd name="T32" fmla="*/ 4336 w 4336"/>
                <a:gd name="T33" fmla="*/ 2920 h 292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36" h="2920">
                  <a:moveTo>
                    <a:pt x="0" y="2920"/>
                  </a:moveTo>
                  <a:cubicBezTo>
                    <a:pt x="25" y="2918"/>
                    <a:pt x="50" y="2917"/>
                    <a:pt x="104" y="2912"/>
                  </a:cubicBezTo>
                  <a:cubicBezTo>
                    <a:pt x="157" y="2906"/>
                    <a:pt x="245" y="2902"/>
                    <a:pt x="320" y="2888"/>
                  </a:cubicBezTo>
                  <a:cubicBezTo>
                    <a:pt x="394" y="2873"/>
                    <a:pt x="426" y="2901"/>
                    <a:pt x="552" y="2824"/>
                  </a:cubicBezTo>
                  <a:cubicBezTo>
                    <a:pt x="677" y="2746"/>
                    <a:pt x="868" y="2603"/>
                    <a:pt x="1072" y="2424"/>
                  </a:cubicBezTo>
                  <a:cubicBezTo>
                    <a:pt x="1275" y="2244"/>
                    <a:pt x="1521" y="1976"/>
                    <a:pt x="1776" y="1744"/>
                  </a:cubicBezTo>
                  <a:cubicBezTo>
                    <a:pt x="2030" y="1512"/>
                    <a:pt x="2336" y="1238"/>
                    <a:pt x="2600" y="1032"/>
                  </a:cubicBezTo>
                  <a:cubicBezTo>
                    <a:pt x="2863" y="825"/>
                    <a:pt x="3123" y="658"/>
                    <a:pt x="3360" y="504"/>
                  </a:cubicBezTo>
                  <a:cubicBezTo>
                    <a:pt x="3596" y="349"/>
                    <a:pt x="3853" y="188"/>
                    <a:pt x="4016" y="104"/>
                  </a:cubicBezTo>
                  <a:cubicBezTo>
                    <a:pt x="4178" y="20"/>
                    <a:pt x="4257" y="10"/>
                    <a:pt x="4336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595" name="WordArt 70">
              <a:extLst>
                <a:ext uri="{FF2B5EF4-FFF2-40B4-BE49-F238E27FC236}">
                  <a16:creationId xmlns:a16="http://schemas.microsoft.com/office/drawing/2014/main" id="{E473CE64-5CA5-8B43-9F97-700C32D6D6B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1113408">
              <a:off x="2400" y="1644"/>
              <a:ext cx="960" cy="648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n-US" sz="3600" kern="1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0000"/>
                  </a:solidFill>
                </a:rPr>
                <a:t>Length</a:t>
              </a:r>
            </a:p>
          </p:txBody>
        </p:sp>
      </p:grpSp>
      <p:grpSp>
        <p:nvGrpSpPr>
          <p:cNvPr id="24591" name="Group 73">
            <a:extLst>
              <a:ext uri="{FF2B5EF4-FFF2-40B4-BE49-F238E27FC236}">
                <a16:creationId xmlns:a16="http://schemas.microsoft.com/office/drawing/2014/main" id="{0D3AFE9C-3015-6E48-9257-4D7ADEDA3486}"/>
              </a:ext>
            </a:extLst>
          </p:cNvPr>
          <p:cNvGrpSpPr>
            <a:grpSpLocks/>
          </p:cNvGrpSpPr>
          <p:nvPr/>
        </p:nvGrpSpPr>
        <p:grpSpPr bwMode="auto">
          <a:xfrm>
            <a:off x="3048000" y="1117600"/>
            <a:ext cx="5181600" cy="4635500"/>
            <a:chOff x="1920" y="704"/>
            <a:chExt cx="3264" cy="2920"/>
          </a:xfrm>
        </p:grpSpPr>
        <p:sp>
          <p:nvSpPr>
            <p:cNvPr id="24592" name="Freeform 49">
              <a:extLst>
                <a:ext uri="{FF2B5EF4-FFF2-40B4-BE49-F238E27FC236}">
                  <a16:creationId xmlns:a16="http://schemas.microsoft.com/office/drawing/2014/main" id="{0969AB7B-4454-FF45-85FC-ECE4EA2846C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704"/>
              <a:ext cx="3264" cy="2920"/>
            </a:xfrm>
            <a:custGeom>
              <a:avLst/>
              <a:gdLst>
                <a:gd name="T0" fmla="*/ 0 w 3264"/>
                <a:gd name="T1" fmla="*/ 2920 h 2920"/>
                <a:gd name="T2" fmla="*/ 240 w 3264"/>
                <a:gd name="T3" fmla="*/ 2896 h 2920"/>
                <a:gd name="T4" fmla="*/ 568 w 3264"/>
                <a:gd name="T5" fmla="*/ 2840 h 2920"/>
                <a:gd name="T6" fmla="*/ 992 w 3264"/>
                <a:gd name="T7" fmla="*/ 2680 h 2920"/>
                <a:gd name="T8" fmla="*/ 1704 w 3264"/>
                <a:gd name="T9" fmla="*/ 2176 h 2920"/>
                <a:gd name="T10" fmla="*/ 2280 w 3264"/>
                <a:gd name="T11" fmla="*/ 1528 h 2920"/>
                <a:gd name="T12" fmla="*/ 2992 w 3264"/>
                <a:gd name="T13" fmla="*/ 472 h 2920"/>
                <a:gd name="T14" fmla="*/ 3264 w 3264"/>
                <a:gd name="T15" fmla="*/ 0 h 292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3264"/>
                <a:gd name="T25" fmla="*/ 0 h 2920"/>
                <a:gd name="T26" fmla="*/ 3264 w 3264"/>
                <a:gd name="T27" fmla="*/ 2920 h 292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3264" h="2920">
                  <a:moveTo>
                    <a:pt x="0" y="2920"/>
                  </a:moveTo>
                  <a:cubicBezTo>
                    <a:pt x="72" y="2914"/>
                    <a:pt x="145" y="2909"/>
                    <a:pt x="240" y="2896"/>
                  </a:cubicBezTo>
                  <a:cubicBezTo>
                    <a:pt x="334" y="2882"/>
                    <a:pt x="442" y="2876"/>
                    <a:pt x="568" y="2840"/>
                  </a:cubicBezTo>
                  <a:cubicBezTo>
                    <a:pt x="693" y="2804"/>
                    <a:pt x="802" y="2790"/>
                    <a:pt x="992" y="2680"/>
                  </a:cubicBezTo>
                  <a:cubicBezTo>
                    <a:pt x="1181" y="2569"/>
                    <a:pt x="1489" y="2367"/>
                    <a:pt x="1704" y="2176"/>
                  </a:cubicBezTo>
                  <a:cubicBezTo>
                    <a:pt x="1918" y="1984"/>
                    <a:pt x="2065" y="1811"/>
                    <a:pt x="2280" y="1528"/>
                  </a:cubicBezTo>
                  <a:cubicBezTo>
                    <a:pt x="2494" y="1244"/>
                    <a:pt x="2828" y="726"/>
                    <a:pt x="2992" y="472"/>
                  </a:cubicBezTo>
                  <a:cubicBezTo>
                    <a:pt x="3155" y="217"/>
                    <a:pt x="3209" y="108"/>
                    <a:pt x="3264" y="0"/>
                  </a:cubicBezTo>
                </a:path>
              </a:pathLst>
            </a:custGeom>
            <a:noFill/>
            <a:ln w="38100">
              <a:solidFill>
                <a:srgbClr val="00FF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4593" name="WordArt 71">
              <a:extLst>
                <a:ext uri="{FF2B5EF4-FFF2-40B4-BE49-F238E27FC236}">
                  <a16:creationId xmlns:a16="http://schemas.microsoft.com/office/drawing/2014/main" id="{952817C4-0B0F-E24C-B98D-A5FFF726ADEE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 rot="-836428">
              <a:off x="2544" y="2784"/>
              <a:ext cx="960" cy="648"/>
            </a:xfrm>
            <a:prstGeom prst="rect">
              <a:avLst/>
            </a:prstGeom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n-US" sz="3600" kern="10">
                  <a:ln w="19050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FF00"/>
                  </a:solidFill>
                </a:rPr>
                <a:t>Weight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252061C9-EC54-B942-8610-E8B0C3A8F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838200"/>
            <a:ext cx="5487988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3">
            <a:extLst>
              <a:ext uri="{FF2B5EF4-FFF2-40B4-BE49-F238E27FC236}">
                <a16:creationId xmlns:a16="http://schemas.microsoft.com/office/drawing/2014/main" id="{1D7F4C65-23C7-EA43-90A6-EFB187ED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1713" y="1806575"/>
            <a:ext cx="11318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Crown</a:t>
            </a:r>
          </a:p>
        </p:txBody>
      </p:sp>
      <p:sp>
        <p:nvSpPr>
          <p:cNvPr id="26628" name="Text Box 4">
            <a:extLst>
              <a:ext uri="{FF2B5EF4-FFF2-40B4-BE49-F238E27FC236}">
                <a16:creationId xmlns:a16="http://schemas.microsoft.com/office/drawing/2014/main" id="{149C9364-99CC-7E47-84B2-E109BD69B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58775"/>
            <a:ext cx="1047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chemeClr val="accent2"/>
                </a:solidFill>
              </a:rPr>
              <a:t>Rump</a:t>
            </a:r>
          </a:p>
        </p:txBody>
      </p:sp>
      <p:sp>
        <p:nvSpPr>
          <p:cNvPr id="26629" name="Text Box 5">
            <a:extLst>
              <a:ext uri="{FF2B5EF4-FFF2-40B4-BE49-F238E27FC236}">
                <a16:creationId xmlns:a16="http://schemas.microsoft.com/office/drawing/2014/main" id="{00B7F023-E997-144D-8B6D-FE1F6D671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95800"/>
            <a:ext cx="4800600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0988" indent="-280988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u="sng">
                <a:solidFill>
                  <a:schemeClr val="accent2"/>
                </a:solidFill>
              </a:rPr>
              <a:t>Estimates of Age</a:t>
            </a:r>
            <a:endParaRPr lang="en-US" altLang="en-US"/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Crown rump length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Length femur, radius or tibia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/>
              <a:t>Circumference of head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98CC9AA6-25EC-7246-8162-D76AE6A95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D2B3D43-A693-E649-AB58-D7CB24B7E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/>
              <a:t>Genetics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Species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Breed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Litter size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Genotype</a:t>
            </a:r>
          </a:p>
          <a:p>
            <a:pPr algn="ctr"/>
            <a:endParaRPr lang="en-US" altLang="en-US"/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4B06B1F7-2D74-2E41-9457-849D4CAAC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/>
              <a:t>Fetal Hormones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Thyroid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Insulin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Growth hormone</a:t>
            </a:r>
          </a:p>
          <a:p>
            <a:pPr algn="ctr"/>
            <a:endParaRPr lang="en-US" altLang="en-US"/>
          </a:p>
          <a:p>
            <a:pPr algn="ctr"/>
            <a:endParaRPr lang="en-US" altLang="en-US"/>
          </a:p>
          <a:p>
            <a:pPr algn="ctr"/>
            <a:endParaRPr lang="en-US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28AF6E8A-8A0E-F043-ADF7-EF16132C5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   </a:t>
            </a:r>
            <a:r>
              <a:rPr lang="en-US" altLang="en-US" u="sng"/>
              <a:t>Environment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  Mother</a:t>
            </a:r>
          </a:p>
          <a:p>
            <a:r>
              <a:rPr lang="en-US" altLang="en-US"/>
              <a:t>      Nutrition</a:t>
            </a:r>
          </a:p>
          <a:p>
            <a:r>
              <a:rPr lang="en-US" altLang="en-US"/>
              <a:t>      Size, Parity</a:t>
            </a:r>
          </a:p>
          <a:p>
            <a:endParaRPr lang="en-US" altLang="en-US"/>
          </a:p>
          <a:p>
            <a:r>
              <a:rPr lang="en-US" altLang="en-US"/>
              <a:t>  Placenta</a:t>
            </a:r>
          </a:p>
          <a:p>
            <a:r>
              <a:rPr lang="en-US" altLang="en-US"/>
              <a:t>      Blood flow</a:t>
            </a:r>
          </a:p>
          <a:p>
            <a:r>
              <a:rPr lang="en-US" altLang="en-US"/>
              <a:t>      Size</a:t>
            </a:r>
          </a:p>
          <a:p>
            <a:endParaRPr lang="en-US" altLang="en-US"/>
          </a:p>
        </p:txBody>
      </p:sp>
      <p:sp>
        <p:nvSpPr>
          <p:cNvPr id="28678" name="Line 8">
            <a:extLst>
              <a:ext uri="{FF2B5EF4-FFF2-40B4-BE49-F238E27FC236}">
                <a16:creationId xmlns:a16="http://schemas.microsoft.com/office/drawing/2014/main" id="{C76B807D-5250-1845-B6CB-DEA7EF1AC9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371600"/>
            <a:ext cx="1371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Line 9">
            <a:extLst>
              <a:ext uri="{FF2B5EF4-FFF2-40B4-BE49-F238E27FC236}">
                <a16:creationId xmlns:a16="http://schemas.microsoft.com/office/drawing/2014/main" id="{849C5172-2CE3-AE45-93CB-7CC44BA3FE9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371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Line 10">
            <a:extLst>
              <a:ext uri="{FF2B5EF4-FFF2-40B4-BE49-F238E27FC236}">
                <a16:creationId xmlns:a16="http://schemas.microsoft.com/office/drawing/2014/main" id="{C5ECCFE0-09EE-B04B-8A38-5DBA7DA1311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371600"/>
            <a:ext cx="1600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F6CCEEC0-D82A-C84C-9989-69E2B6CD2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760CA74B-A37F-2243-8E18-C4D26E1B8B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/>
              <a:t>Genetics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Species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Breed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Litter size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Genotype</a:t>
            </a:r>
          </a:p>
          <a:p>
            <a:pPr algn="ctr"/>
            <a:endParaRPr lang="en-US" altLang="en-US"/>
          </a:p>
        </p:txBody>
      </p:sp>
      <p:sp>
        <p:nvSpPr>
          <p:cNvPr id="30724" name="Line 6">
            <a:extLst>
              <a:ext uri="{FF2B5EF4-FFF2-40B4-BE49-F238E27FC236}">
                <a16:creationId xmlns:a16="http://schemas.microsoft.com/office/drawing/2014/main" id="{86778112-1963-404E-8B40-41211953103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371600"/>
            <a:ext cx="1371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725" name="Picture 15">
            <a:extLst>
              <a:ext uri="{FF2B5EF4-FFF2-40B4-BE49-F238E27FC236}">
                <a16:creationId xmlns:a16="http://schemas.microsoft.com/office/drawing/2014/main" id="{809DAC83-AE73-174B-AB47-ECEC37880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2286000"/>
            <a:ext cx="2549525" cy="301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16">
            <a:extLst>
              <a:ext uri="{FF2B5EF4-FFF2-40B4-BE49-F238E27FC236}">
                <a16:creationId xmlns:a16="http://schemas.microsoft.com/office/drawing/2014/main" id="{43791C1B-EE9E-F245-931A-6044EB1C7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1905000"/>
            <a:ext cx="3789363" cy="223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17">
            <a:extLst>
              <a:ext uri="{FF2B5EF4-FFF2-40B4-BE49-F238E27FC236}">
                <a16:creationId xmlns:a16="http://schemas.microsoft.com/office/drawing/2014/main" id="{2E7F7663-66B6-BB4C-8ECE-9E66A6BBB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267200"/>
            <a:ext cx="3302000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29DDB010-BDD4-4542-B6C7-B25E023A9F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766725D-5828-BA47-8773-9DFE259E2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>
                <a:solidFill>
                  <a:schemeClr val="tx2"/>
                </a:solidFill>
              </a:rPr>
              <a:t>Genetics</a:t>
            </a:r>
            <a:endParaRPr lang="en-US" altLang="en-US" u="sng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Species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Breed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Litter size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Genotype</a:t>
            </a:r>
          </a:p>
          <a:p>
            <a:pPr algn="ctr"/>
            <a:endParaRPr lang="en-US" altLang="en-US"/>
          </a:p>
        </p:txBody>
      </p:sp>
      <p:sp>
        <p:nvSpPr>
          <p:cNvPr id="32772" name="Line 6">
            <a:extLst>
              <a:ext uri="{FF2B5EF4-FFF2-40B4-BE49-F238E27FC236}">
                <a16:creationId xmlns:a16="http://schemas.microsoft.com/office/drawing/2014/main" id="{10CDA20C-BD6E-F942-8FEB-FEE0D27139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371600"/>
            <a:ext cx="1371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2773" name="Picture 10">
            <a:extLst>
              <a:ext uri="{FF2B5EF4-FFF2-40B4-BE49-F238E27FC236}">
                <a16:creationId xmlns:a16="http://schemas.microsoft.com/office/drawing/2014/main" id="{3A1CAFF5-1C43-AF49-B4D8-4E2EDF7A53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4648200"/>
            <a:ext cx="2540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15">
            <a:extLst>
              <a:ext uri="{FF2B5EF4-FFF2-40B4-BE49-F238E27FC236}">
                <a16:creationId xmlns:a16="http://schemas.microsoft.com/office/drawing/2014/main" id="{CCDFF7AC-90AE-9A48-8C7A-098EF65A3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600200"/>
            <a:ext cx="3821113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6">
            <a:extLst>
              <a:ext uri="{FF2B5EF4-FFF2-40B4-BE49-F238E27FC236}">
                <a16:creationId xmlns:a16="http://schemas.microsoft.com/office/drawing/2014/main" id="{52BD94E8-9C8F-4E40-A090-DE9959ADC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4419600"/>
            <a:ext cx="2865438" cy="221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>
            <a:extLst>
              <a:ext uri="{FF2B5EF4-FFF2-40B4-BE49-F238E27FC236}">
                <a16:creationId xmlns:a16="http://schemas.microsoft.com/office/drawing/2014/main" id="{FB63FE94-C8C6-DD45-9032-85E6570B4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>
                <a:solidFill>
                  <a:schemeClr val="tx2"/>
                </a:solidFill>
              </a:rPr>
              <a:t>Genetics</a:t>
            </a:r>
            <a:endParaRPr lang="en-US" altLang="en-US" u="sng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Species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Breed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Litter size</a:t>
            </a:r>
            <a:endParaRPr lang="en-US" altLang="en-US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Genotype</a:t>
            </a:r>
          </a:p>
          <a:p>
            <a:pPr algn="ctr"/>
            <a:endParaRPr lang="en-US" altLang="en-US"/>
          </a:p>
        </p:txBody>
      </p:sp>
      <p:sp>
        <p:nvSpPr>
          <p:cNvPr id="2" name="Line 4">
            <a:extLst>
              <a:ext uri="{FF2B5EF4-FFF2-40B4-BE49-F238E27FC236}">
                <a16:creationId xmlns:a16="http://schemas.microsoft.com/office/drawing/2014/main" id="{FDD2ECCE-50B2-F64C-9F59-351DB5F730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371600"/>
            <a:ext cx="1371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8">
            <a:extLst>
              <a:ext uri="{FF2B5EF4-FFF2-40B4-BE49-F238E27FC236}">
                <a16:creationId xmlns:a16="http://schemas.microsoft.com/office/drawing/2014/main" id="{6B714B28-6862-814D-B8C1-02A726E35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9718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4821" name="Rectangle 9">
            <a:extLst>
              <a:ext uri="{FF2B5EF4-FFF2-40B4-BE49-F238E27FC236}">
                <a16:creationId xmlns:a16="http://schemas.microsoft.com/office/drawing/2014/main" id="{54F7228A-0C6D-2B44-A995-DAA0C7B60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18034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pic>
        <p:nvPicPr>
          <p:cNvPr id="34822" name="Picture 10">
            <a:extLst>
              <a:ext uri="{FF2B5EF4-FFF2-40B4-BE49-F238E27FC236}">
                <a16:creationId xmlns:a16="http://schemas.microsoft.com/office/drawing/2014/main" id="{4E174731-2805-5C40-9B3E-832E1B15A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066800"/>
            <a:ext cx="3175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Rectangle 11">
            <a:extLst>
              <a:ext uri="{FF2B5EF4-FFF2-40B4-BE49-F238E27FC236}">
                <a16:creationId xmlns:a16="http://schemas.microsoft.com/office/drawing/2014/main" id="{CE014CE8-4BF2-1244-B253-A7AF5B05D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838200"/>
            <a:ext cx="3581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486FD2B7-6F50-7240-87CB-45334B2AD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C0249888-97D6-1449-A35B-0A3C6A097E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>
                <a:solidFill>
                  <a:schemeClr val="tx2"/>
                </a:solidFill>
              </a:rPr>
              <a:t>Genetics</a:t>
            </a:r>
            <a:endParaRPr lang="en-US" altLang="en-US" u="sng"/>
          </a:p>
          <a:p>
            <a:pPr algn="ctr"/>
            <a:endParaRPr lang="en-US" altLang="en-US"/>
          </a:p>
          <a:p>
            <a:pPr algn="ctr"/>
            <a:r>
              <a:rPr lang="en-US" altLang="en-US"/>
              <a:t>Species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Breed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Litter size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>
                <a:solidFill>
                  <a:srgbClr val="FF0000"/>
                </a:solidFill>
              </a:rPr>
              <a:t>Genotype</a:t>
            </a:r>
            <a:endParaRPr lang="en-US" altLang="en-US"/>
          </a:p>
          <a:p>
            <a:pPr algn="ctr"/>
            <a:endParaRPr lang="en-US" altLang="en-US"/>
          </a:p>
        </p:txBody>
      </p:sp>
      <p:sp>
        <p:nvSpPr>
          <p:cNvPr id="36867" name="Line 3">
            <a:extLst>
              <a:ext uri="{FF2B5EF4-FFF2-40B4-BE49-F238E27FC236}">
                <a16:creationId xmlns:a16="http://schemas.microsoft.com/office/drawing/2014/main" id="{C54542DC-FDE8-4544-90DB-11FAF66297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0" y="1371600"/>
            <a:ext cx="1371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Rectangle 4">
            <a:extLst>
              <a:ext uri="{FF2B5EF4-FFF2-40B4-BE49-F238E27FC236}">
                <a16:creationId xmlns:a16="http://schemas.microsoft.com/office/drawing/2014/main" id="{E50981B5-A804-1445-B6B9-9C559C351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9718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C632A8C6-E50B-914E-8498-436DB20EA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1803400"/>
            <a:ext cx="1752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36872" name="Rectangle 8">
            <a:extLst>
              <a:ext uri="{FF2B5EF4-FFF2-40B4-BE49-F238E27FC236}">
                <a16:creationId xmlns:a16="http://schemas.microsoft.com/office/drawing/2014/main" id="{D90D1790-7C49-C642-8F9E-ECF1BCEF2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36871" name="Text Box 9">
            <a:extLst>
              <a:ext uri="{FF2B5EF4-FFF2-40B4-BE49-F238E27FC236}">
                <a16:creationId xmlns:a16="http://schemas.microsoft.com/office/drawing/2014/main" id="{610EE9F5-FE37-3C4A-89A6-05C13582F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057400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/>
              <a:t>Certains lines of animals may grow faster.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50EB80B-2928-6242-B053-6DD6FFF42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A0D7479C-B6B1-8C49-8639-2B29BE7F5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   </a:t>
            </a:r>
            <a:r>
              <a:rPr lang="en-US" altLang="en-US" u="sng"/>
              <a:t>Environment</a:t>
            </a:r>
            <a:endParaRPr lang="en-US" altLang="en-US"/>
          </a:p>
          <a:p>
            <a:endParaRPr lang="en-US" altLang="en-US"/>
          </a:p>
          <a:p>
            <a:r>
              <a:rPr lang="en-US" altLang="en-US">
                <a:solidFill>
                  <a:srgbClr val="FF0000"/>
                </a:solidFill>
              </a:rPr>
              <a:t>  Mother</a:t>
            </a:r>
          </a:p>
          <a:p>
            <a:r>
              <a:rPr lang="en-US" altLang="en-US">
                <a:solidFill>
                  <a:srgbClr val="FF0000"/>
                </a:solidFill>
              </a:rPr>
              <a:t>      Nutrition</a:t>
            </a:r>
          </a:p>
          <a:p>
            <a:r>
              <a:rPr lang="en-US" altLang="en-US">
                <a:solidFill>
                  <a:srgbClr val="FF0000"/>
                </a:solidFill>
              </a:rPr>
              <a:t>      Size, Parity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  Placenta</a:t>
            </a:r>
          </a:p>
          <a:p>
            <a:r>
              <a:rPr lang="en-US" altLang="en-US"/>
              <a:t>      Blood flow</a:t>
            </a:r>
          </a:p>
          <a:p>
            <a:r>
              <a:rPr lang="en-US" altLang="en-US"/>
              <a:t>      Size</a:t>
            </a:r>
          </a:p>
          <a:p>
            <a:endParaRPr lang="en-US" altLang="en-US"/>
          </a:p>
        </p:txBody>
      </p:sp>
      <p:sp>
        <p:nvSpPr>
          <p:cNvPr id="38916" name="Line 7">
            <a:extLst>
              <a:ext uri="{FF2B5EF4-FFF2-40B4-BE49-F238E27FC236}">
                <a16:creationId xmlns:a16="http://schemas.microsoft.com/office/drawing/2014/main" id="{917D07A6-68F3-9C42-883B-8DFE0F5D1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371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8917" name="Picture 9">
            <a:extLst>
              <a:ext uri="{FF2B5EF4-FFF2-40B4-BE49-F238E27FC236}">
                <a16:creationId xmlns:a16="http://schemas.microsoft.com/office/drawing/2014/main" id="{B2AA98F8-C3F1-614D-BB35-CD0EDE8AEDC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1676400"/>
            <a:ext cx="31369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D9FABA97-D12E-AF43-8259-BC59C4095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8E5EA9B4-7D1F-D54C-B5E3-407F79367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   </a:t>
            </a:r>
            <a:r>
              <a:rPr lang="en-US" altLang="en-US" u="sng"/>
              <a:t>Environment</a:t>
            </a:r>
            <a:endParaRPr lang="en-US" altLang="en-US"/>
          </a:p>
          <a:p>
            <a:endParaRPr lang="en-US" altLang="en-US"/>
          </a:p>
          <a:p>
            <a:r>
              <a:rPr lang="en-US" altLang="en-US">
                <a:solidFill>
                  <a:srgbClr val="FF0000"/>
                </a:solidFill>
              </a:rPr>
              <a:t>  </a:t>
            </a:r>
            <a:r>
              <a:rPr lang="en-US" altLang="en-US">
                <a:solidFill>
                  <a:schemeClr val="tx2"/>
                </a:solidFill>
              </a:rPr>
              <a:t>Mother</a:t>
            </a:r>
          </a:p>
          <a:p>
            <a:r>
              <a:rPr lang="en-US" altLang="en-US">
                <a:solidFill>
                  <a:schemeClr val="tx2"/>
                </a:solidFill>
              </a:rPr>
              <a:t>      Nutrition</a:t>
            </a:r>
          </a:p>
          <a:p>
            <a:r>
              <a:rPr lang="en-US" altLang="en-US">
                <a:solidFill>
                  <a:schemeClr val="tx2"/>
                </a:solidFill>
              </a:rPr>
              <a:t>      Size, Parity</a:t>
            </a:r>
            <a:endParaRPr lang="en-US" altLang="en-US"/>
          </a:p>
          <a:p>
            <a:endParaRPr lang="en-US" altLang="en-US"/>
          </a:p>
          <a:p>
            <a:r>
              <a:rPr lang="en-US" altLang="en-US"/>
              <a:t>  </a:t>
            </a:r>
            <a:r>
              <a:rPr lang="en-US" altLang="en-US">
                <a:solidFill>
                  <a:srgbClr val="FF0000"/>
                </a:solidFill>
              </a:rPr>
              <a:t>Placenta</a:t>
            </a:r>
          </a:p>
          <a:p>
            <a:r>
              <a:rPr lang="en-US" altLang="en-US">
                <a:solidFill>
                  <a:srgbClr val="FF0000"/>
                </a:solidFill>
              </a:rPr>
              <a:t>      Blood flow</a:t>
            </a:r>
          </a:p>
          <a:p>
            <a:r>
              <a:rPr lang="en-US" altLang="en-US">
                <a:solidFill>
                  <a:srgbClr val="FF0000"/>
                </a:solidFill>
              </a:rPr>
              <a:t>      Size</a:t>
            </a:r>
          </a:p>
          <a:p>
            <a:endParaRPr lang="en-US" altLang="en-US"/>
          </a:p>
        </p:txBody>
      </p:sp>
      <p:sp>
        <p:nvSpPr>
          <p:cNvPr id="40964" name="Line 4">
            <a:extLst>
              <a:ext uri="{FF2B5EF4-FFF2-40B4-BE49-F238E27FC236}">
                <a16:creationId xmlns:a16="http://schemas.microsoft.com/office/drawing/2014/main" id="{8BAF2C40-367A-6345-88FC-04697FCD1E8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3716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0965" name="Picture 6">
            <a:extLst>
              <a:ext uri="{FF2B5EF4-FFF2-40B4-BE49-F238E27FC236}">
                <a16:creationId xmlns:a16="http://schemas.microsoft.com/office/drawing/2014/main" id="{C8265555-C0F4-D741-BE0C-A78B6AAAD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675" y="2362200"/>
            <a:ext cx="3235325" cy="286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731A842F-F4A9-4549-A7B5-868A9FF83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381000"/>
            <a:ext cx="5105400" cy="8382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>
                <a:solidFill>
                  <a:schemeClr val="accent2"/>
                </a:solidFill>
                <a:latin typeface="Helvetica" charset="0"/>
                <a:ea typeface="+mn-ea"/>
              </a:rPr>
              <a:t>Factors Influencing Fetal Growth</a:t>
            </a:r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79E76FE3-4DF4-CC42-AD8F-EA68C402E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1892300"/>
            <a:ext cx="2514600" cy="3733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tx1">
                <a:alpha val="74998"/>
              </a:schemeClr>
            </a:outerShdw>
          </a:effectLst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u="sng"/>
              <a:t>Fetal Hormones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Thyroid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Insulin</a:t>
            </a:r>
          </a:p>
          <a:p>
            <a:pPr algn="ctr"/>
            <a:endParaRPr lang="en-US" altLang="en-US"/>
          </a:p>
          <a:p>
            <a:pPr algn="ctr"/>
            <a:r>
              <a:rPr lang="en-US" altLang="en-US"/>
              <a:t>Growth hormone</a:t>
            </a:r>
          </a:p>
          <a:p>
            <a:pPr algn="ctr"/>
            <a:endParaRPr lang="en-US" altLang="en-US"/>
          </a:p>
          <a:p>
            <a:pPr algn="ctr"/>
            <a:endParaRPr lang="en-US" altLang="en-US"/>
          </a:p>
          <a:p>
            <a:pPr algn="ctr"/>
            <a:endParaRPr lang="en-US" altLang="en-US"/>
          </a:p>
        </p:txBody>
      </p:sp>
      <p:sp>
        <p:nvSpPr>
          <p:cNvPr id="43012" name="Line 8">
            <a:extLst>
              <a:ext uri="{FF2B5EF4-FFF2-40B4-BE49-F238E27FC236}">
                <a16:creationId xmlns:a16="http://schemas.microsoft.com/office/drawing/2014/main" id="{65B5A29D-3259-2443-AB13-0512FC3C0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1371600"/>
            <a:ext cx="16002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C46F15D0-FA87-3D43-835C-B159E5AA53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" y="2590800"/>
            <a:ext cx="548640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Skeletal and muscular development</a:t>
            </a:r>
          </a:p>
        </p:txBody>
      </p:sp>
      <p:sp>
        <p:nvSpPr>
          <p:cNvPr id="43014" name="Line 12">
            <a:extLst>
              <a:ext uri="{FF2B5EF4-FFF2-40B4-BE49-F238E27FC236}">
                <a16:creationId xmlns:a16="http://schemas.microsoft.com/office/drawing/2014/main" id="{B7C19A1E-F2F7-C641-A0E5-C37D9C514C1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84800" y="2806700"/>
            <a:ext cx="1549400" cy="127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Text Box 10">
            <a:extLst>
              <a:ext uri="{FF2B5EF4-FFF2-40B4-BE49-F238E27FC236}">
                <a16:creationId xmlns:a16="http://schemas.microsoft.com/office/drawing/2014/main" id="{F64A42E2-62BE-0B45-8CD2-EF1E94D28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00" y="3292475"/>
            <a:ext cx="6019800" cy="822325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Increased energy substrate availability and stimulates placental growth </a:t>
            </a:r>
          </a:p>
        </p:txBody>
      </p:sp>
      <p:sp>
        <p:nvSpPr>
          <p:cNvPr id="43016" name="Line 13">
            <a:extLst>
              <a:ext uri="{FF2B5EF4-FFF2-40B4-BE49-F238E27FC236}">
                <a16:creationId xmlns:a16="http://schemas.microsoft.com/office/drawing/2014/main" id="{27934F4D-E3B8-8042-9EEA-414188363BC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29300" y="3581400"/>
            <a:ext cx="12192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Text Box 11">
            <a:extLst>
              <a:ext uri="{FF2B5EF4-FFF2-40B4-BE49-F238E27FC236}">
                <a16:creationId xmlns:a16="http://schemas.microsoft.com/office/drawing/2014/main" id="{85B493AF-34BD-C843-BC5A-01E8EC4E4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700" y="4114800"/>
            <a:ext cx="5105400" cy="457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>
                <a:solidFill>
                  <a:srgbClr val="FF0000"/>
                </a:solidFill>
                <a:latin typeface="Helvetica" charset="0"/>
                <a:ea typeface="+mn-ea"/>
              </a:rPr>
              <a:t>Stimulates fetal growth</a:t>
            </a:r>
          </a:p>
        </p:txBody>
      </p:sp>
      <p:sp>
        <p:nvSpPr>
          <p:cNvPr id="43018" name="Line 14">
            <a:extLst>
              <a:ext uri="{FF2B5EF4-FFF2-40B4-BE49-F238E27FC236}">
                <a16:creationId xmlns:a16="http://schemas.microsoft.com/office/drawing/2014/main" id="{531EA0CF-E4D7-2A43-A4F4-5CD0172DE1B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62500" y="4318000"/>
            <a:ext cx="1498600" cy="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549F208E-B2FA-3B43-B55F-A265A92E6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>
                <a:ea typeface="ＭＳ Ｐゴシック" panose="020B0600070205080204" pitchFamily="34" charset="-128"/>
              </a:rPr>
              <a:t>Uterine Size Changes During Pregnancy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C34AA9BE-52F5-694D-AB23-291266D57E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Hyperplasia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Increase in # of cells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Hypertrophy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Increase in size of cells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Stretching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89E094D6-E501-9B48-ACAA-8F5CE81BA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28600"/>
            <a:ext cx="18288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Placenta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29FDAEC7-00BA-B240-B551-3591A0479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308225"/>
            <a:ext cx="912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Liver</a:t>
            </a:r>
          </a:p>
        </p:txBody>
      </p:sp>
      <p:sp>
        <p:nvSpPr>
          <p:cNvPr id="47108" name="Text Box 5">
            <a:extLst>
              <a:ext uri="{FF2B5EF4-FFF2-40B4-BE49-F238E27FC236}">
                <a16:creationId xmlns:a16="http://schemas.microsoft.com/office/drawing/2014/main" id="{87EFC06B-30E6-084C-B3B3-6F2690B1F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4267200"/>
            <a:ext cx="180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Left Atrium</a:t>
            </a:r>
          </a:p>
        </p:txBody>
      </p:sp>
      <p:sp>
        <p:nvSpPr>
          <p:cNvPr id="47109" name="Text Box 6">
            <a:extLst>
              <a:ext uri="{FF2B5EF4-FFF2-40B4-BE49-F238E27FC236}">
                <a16:creationId xmlns:a16="http://schemas.microsoft.com/office/drawing/2014/main" id="{63A33C58-7243-BB47-82BA-A563AF892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267200"/>
            <a:ext cx="1098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Lungs</a:t>
            </a:r>
          </a:p>
        </p:txBody>
      </p:sp>
      <p:sp>
        <p:nvSpPr>
          <p:cNvPr id="47110" name="Text Box 7">
            <a:extLst>
              <a:ext uri="{FF2B5EF4-FFF2-40B4-BE49-F238E27FC236}">
                <a16:creationId xmlns:a16="http://schemas.microsoft.com/office/drawing/2014/main" id="{F4DC8B42-8C99-5B4C-9C32-621671A06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4267200"/>
            <a:ext cx="2030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Right Atrium</a:t>
            </a:r>
          </a:p>
        </p:txBody>
      </p:sp>
      <p:sp>
        <p:nvSpPr>
          <p:cNvPr id="11272" name="Text Box 8">
            <a:extLst>
              <a:ext uri="{FF2B5EF4-FFF2-40B4-BE49-F238E27FC236}">
                <a16:creationId xmlns:a16="http://schemas.microsoft.com/office/drawing/2014/main" id="{6A0C6242-C60C-DD46-90D7-0A4E22E77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200400"/>
            <a:ext cx="1471613" cy="8223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Foramen</a:t>
            </a:r>
          </a:p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Ovale</a:t>
            </a:r>
          </a:p>
        </p:txBody>
      </p:sp>
      <p:sp>
        <p:nvSpPr>
          <p:cNvPr id="11273" name="Text Box 9">
            <a:extLst>
              <a:ext uri="{FF2B5EF4-FFF2-40B4-BE49-F238E27FC236}">
                <a16:creationId xmlns:a16="http://schemas.microsoft.com/office/drawing/2014/main" id="{36558CA6-D832-7844-A469-EE344EA15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981200"/>
            <a:ext cx="1454150" cy="8223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Ductus</a:t>
            </a:r>
          </a:p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Venosus</a:t>
            </a:r>
          </a:p>
        </p:txBody>
      </p:sp>
      <p:sp>
        <p:nvSpPr>
          <p:cNvPr id="11274" name="Text Box 10">
            <a:extLst>
              <a:ext uri="{FF2B5EF4-FFF2-40B4-BE49-F238E27FC236}">
                <a16:creationId xmlns:a16="http://schemas.microsoft.com/office/drawing/2014/main" id="{56EBCFA2-9E23-4448-B79F-F26B880B9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5788" y="5029200"/>
            <a:ext cx="1708150" cy="822325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Ductus</a:t>
            </a:r>
          </a:p>
          <a:p>
            <a:pPr algn="ctr">
              <a:defRPr/>
            </a:pPr>
            <a:r>
              <a:rPr lang="en-US">
                <a:solidFill>
                  <a:srgbClr val="FF00FF"/>
                </a:solidFill>
                <a:latin typeface="Helvetica" charset="0"/>
                <a:ea typeface="+mn-ea"/>
              </a:rPr>
              <a:t>Arteriosus</a:t>
            </a:r>
          </a:p>
        </p:txBody>
      </p:sp>
      <p:sp>
        <p:nvSpPr>
          <p:cNvPr id="47114" name="Text Box 11">
            <a:extLst>
              <a:ext uri="{FF2B5EF4-FFF2-40B4-BE49-F238E27FC236}">
                <a16:creationId xmlns:a16="http://schemas.microsoft.com/office/drawing/2014/main" id="{96425127-9BD4-0A4C-BC72-C87E1EB3C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5257800"/>
            <a:ext cx="979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Aorta</a:t>
            </a:r>
          </a:p>
        </p:txBody>
      </p:sp>
      <p:sp>
        <p:nvSpPr>
          <p:cNvPr id="47115" name="Text Box 12">
            <a:extLst>
              <a:ext uri="{FF2B5EF4-FFF2-40B4-BE49-F238E27FC236}">
                <a16:creationId xmlns:a16="http://schemas.microsoft.com/office/drawing/2014/main" id="{4CD265C6-0047-1B49-B9CB-6A245E981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2338" y="6211888"/>
            <a:ext cx="27765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Umbilical Arteries</a:t>
            </a:r>
          </a:p>
        </p:txBody>
      </p:sp>
      <p:sp>
        <p:nvSpPr>
          <p:cNvPr id="47116" name="Text Box 13">
            <a:extLst>
              <a:ext uri="{FF2B5EF4-FFF2-40B4-BE49-F238E27FC236}">
                <a16:creationId xmlns:a16="http://schemas.microsoft.com/office/drawing/2014/main" id="{543A8E1B-6CF1-5341-BAA5-B54BFFB3E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1295400"/>
            <a:ext cx="2266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Umbilical Vein</a:t>
            </a:r>
          </a:p>
        </p:txBody>
      </p:sp>
      <p:sp>
        <p:nvSpPr>
          <p:cNvPr id="11278" name="Text Box 14">
            <a:extLst>
              <a:ext uri="{FF2B5EF4-FFF2-40B4-BE49-F238E27FC236}">
                <a16:creationId xmlns:a16="http://schemas.microsoft.com/office/drawing/2014/main" id="{D9B55C44-05A0-FD4A-A5B0-F7A833815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057400"/>
            <a:ext cx="177641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9966"/>
                </a:solidFill>
                <a:latin typeface="Helvetica" charset="0"/>
                <a:ea typeface="+mn-ea"/>
              </a:rPr>
              <a:t>Portal Vein</a:t>
            </a:r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763B8BCD-2A46-3A47-8473-871274C9E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3048000"/>
            <a:ext cx="1725613" cy="4572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chemeClr val="tx1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9966"/>
                </a:solidFill>
                <a:latin typeface="Helvetica" charset="0"/>
                <a:ea typeface="+mn-ea"/>
              </a:rPr>
              <a:t>Vena Cava</a:t>
            </a:r>
          </a:p>
        </p:txBody>
      </p:sp>
      <p:sp>
        <p:nvSpPr>
          <p:cNvPr id="47119" name="Text Box 16">
            <a:extLst>
              <a:ext uri="{FF2B5EF4-FFF2-40B4-BE49-F238E27FC236}">
                <a16:creationId xmlns:a16="http://schemas.microsoft.com/office/drawing/2014/main" id="{33FFBCC5-3F31-7B41-A76E-A6E877326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6588" y="4953000"/>
            <a:ext cx="96361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/>
              <a:t>Head</a:t>
            </a:r>
          </a:p>
          <a:p>
            <a:pPr algn="ctr"/>
            <a:r>
              <a:rPr lang="en-US" altLang="en-US"/>
              <a:t>and </a:t>
            </a:r>
          </a:p>
          <a:p>
            <a:pPr algn="ctr"/>
            <a:r>
              <a:rPr lang="en-US" altLang="en-US"/>
              <a:t>Heart</a:t>
            </a:r>
          </a:p>
        </p:txBody>
      </p:sp>
      <p:sp>
        <p:nvSpPr>
          <p:cNvPr id="47120" name="Line 18">
            <a:extLst>
              <a:ext uri="{FF2B5EF4-FFF2-40B4-BE49-F238E27FC236}">
                <a16:creationId xmlns:a16="http://schemas.microsoft.com/office/drawing/2014/main" id="{35C9C326-D37F-C140-BE65-1FA7D9582266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914400"/>
            <a:ext cx="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1" name="Line 19">
            <a:extLst>
              <a:ext uri="{FF2B5EF4-FFF2-40B4-BE49-F238E27FC236}">
                <a16:creationId xmlns:a16="http://schemas.microsoft.com/office/drawing/2014/main" id="{AFDC83E9-D592-304E-8FCD-D5DFF1ABB9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76400"/>
            <a:ext cx="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2" name="Line 20">
            <a:extLst>
              <a:ext uri="{FF2B5EF4-FFF2-40B4-BE49-F238E27FC236}">
                <a16:creationId xmlns:a16="http://schemas.microsoft.com/office/drawing/2014/main" id="{6DD91A53-6C05-A545-9DB1-DA8B1F723A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2209800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3" name="Line 21">
            <a:extLst>
              <a:ext uri="{FF2B5EF4-FFF2-40B4-BE49-F238E27FC236}">
                <a16:creationId xmlns:a16="http://schemas.microsoft.com/office/drawing/2014/main" id="{876EC86B-3570-2248-ACEB-BBB0E4A77F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209800"/>
            <a:ext cx="0" cy="762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4" name="Line 22">
            <a:extLst>
              <a:ext uri="{FF2B5EF4-FFF2-40B4-BE49-F238E27FC236}">
                <a16:creationId xmlns:a16="http://schemas.microsoft.com/office/drawing/2014/main" id="{A6005644-D00E-2A4D-B747-4552B1BAC34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0" y="2971800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5" name="Line 24">
            <a:extLst>
              <a:ext uri="{FF2B5EF4-FFF2-40B4-BE49-F238E27FC236}">
                <a16:creationId xmlns:a16="http://schemas.microsoft.com/office/drawing/2014/main" id="{C1E93F14-FBC1-404B-8A45-3A191C02A10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209800"/>
            <a:ext cx="0" cy="2286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6" name="Line 25">
            <a:extLst>
              <a:ext uri="{FF2B5EF4-FFF2-40B4-BE49-F238E27FC236}">
                <a16:creationId xmlns:a16="http://schemas.microsoft.com/office/drawing/2014/main" id="{590203D4-828C-564B-B1E6-BBE47DE7ED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2362200"/>
            <a:ext cx="457200" cy="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7" name="Line 26">
            <a:extLst>
              <a:ext uri="{FF2B5EF4-FFF2-40B4-BE49-F238E27FC236}">
                <a16:creationId xmlns:a16="http://schemas.microsoft.com/office/drawing/2014/main" id="{A703B90A-0C32-CF48-BC54-9EE621FDA68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362200"/>
            <a:ext cx="0" cy="3810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8" name="Line 27">
            <a:extLst>
              <a:ext uri="{FF2B5EF4-FFF2-40B4-BE49-F238E27FC236}">
                <a16:creationId xmlns:a16="http://schemas.microsoft.com/office/drawing/2014/main" id="{4815EB28-B607-614F-A5CE-9E172838F44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3025" y="2725738"/>
            <a:ext cx="457200" cy="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29" name="Line 28">
            <a:extLst>
              <a:ext uri="{FF2B5EF4-FFF2-40B4-BE49-F238E27FC236}">
                <a16:creationId xmlns:a16="http://schemas.microsoft.com/office/drawing/2014/main" id="{97D9A12A-367E-EF49-9784-06C69D75DB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362200"/>
            <a:ext cx="533400" cy="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0" name="Line 29">
            <a:extLst>
              <a:ext uri="{FF2B5EF4-FFF2-40B4-BE49-F238E27FC236}">
                <a16:creationId xmlns:a16="http://schemas.microsoft.com/office/drawing/2014/main" id="{F7EF568A-BAE8-F54C-85BB-273A39C29610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2362200"/>
            <a:ext cx="0" cy="3810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1" name="Line 30">
            <a:extLst>
              <a:ext uri="{FF2B5EF4-FFF2-40B4-BE49-F238E27FC236}">
                <a16:creationId xmlns:a16="http://schemas.microsoft.com/office/drawing/2014/main" id="{5025D86F-FEE8-7B4F-89BD-A30377CDB2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19600" y="2743200"/>
            <a:ext cx="457200" cy="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2" name="Line 31">
            <a:extLst>
              <a:ext uri="{FF2B5EF4-FFF2-40B4-BE49-F238E27FC236}">
                <a16:creationId xmlns:a16="http://schemas.microsoft.com/office/drawing/2014/main" id="{254E64BA-C5F5-F642-8C6E-10D558BB469E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6100" y="2743200"/>
            <a:ext cx="0" cy="2286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3" name="Line 32">
            <a:extLst>
              <a:ext uri="{FF2B5EF4-FFF2-40B4-BE49-F238E27FC236}">
                <a16:creationId xmlns:a16="http://schemas.microsoft.com/office/drawing/2014/main" id="{0FB9FC34-7DBB-8D44-85D7-94B86F24C8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2286000"/>
            <a:ext cx="457200" cy="228600"/>
          </a:xfrm>
          <a:prstGeom prst="line">
            <a:avLst/>
          </a:prstGeom>
          <a:noFill/>
          <a:ln w="57150">
            <a:solidFill>
              <a:srgbClr val="FF99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4" name="Line 33">
            <a:extLst>
              <a:ext uri="{FF2B5EF4-FFF2-40B4-BE49-F238E27FC236}">
                <a16:creationId xmlns:a16="http://schemas.microsoft.com/office/drawing/2014/main" id="{FAB731CE-56AF-6949-99A5-A2A9A4CFB690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971800"/>
            <a:ext cx="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5" name="Line 34">
            <a:extLst>
              <a:ext uri="{FF2B5EF4-FFF2-40B4-BE49-F238E27FC236}">
                <a16:creationId xmlns:a16="http://schemas.microsoft.com/office/drawing/2014/main" id="{C3377057-BE5F-AD4B-8CCF-110BF32D73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657600"/>
            <a:ext cx="1676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6" name="Line 35">
            <a:extLst>
              <a:ext uri="{FF2B5EF4-FFF2-40B4-BE49-F238E27FC236}">
                <a16:creationId xmlns:a16="http://schemas.microsoft.com/office/drawing/2014/main" id="{B670FAF3-BCF3-8C4B-AF1E-40C2E42ED02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0075" y="3681413"/>
            <a:ext cx="1978025" cy="67945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7" name="Line 36">
            <a:extLst>
              <a:ext uri="{FF2B5EF4-FFF2-40B4-BE49-F238E27FC236}">
                <a16:creationId xmlns:a16="http://schemas.microsoft.com/office/drawing/2014/main" id="{7ED394F2-BABE-BD43-B145-6EE8C1259C51}"/>
              </a:ext>
            </a:extLst>
          </p:cNvPr>
          <p:cNvSpPr>
            <a:spLocks noChangeShapeType="1"/>
          </p:cNvSpPr>
          <p:nvPr/>
        </p:nvSpPr>
        <p:spPr bwMode="auto">
          <a:xfrm>
            <a:off x="6324600" y="4648200"/>
            <a:ext cx="0" cy="457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8" name="Line 37">
            <a:extLst>
              <a:ext uri="{FF2B5EF4-FFF2-40B4-BE49-F238E27FC236}">
                <a16:creationId xmlns:a16="http://schemas.microsoft.com/office/drawing/2014/main" id="{DB3A0CA8-02DF-FB4F-A237-2BACE897DD0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953000" y="4648200"/>
            <a:ext cx="1295400" cy="45720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39" name="Line 38">
            <a:extLst>
              <a:ext uri="{FF2B5EF4-FFF2-40B4-BE49-F238E27FC236}">
                <a16:creationId xmlns:a16="http://schemas.microsoft.com/office/drawing/2014/main" id="{6E945C62-80D6-754A-8AF0-39A9061164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5181600"/>
            <a:ext cx="762000" cy="304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0" name="Line 39">
            <a:extLst>
              <a:ext uri="{FF2B5EF4-FFF2-40B4-BE49-F238E27FC236}">
                <a16:creationId xmlns:a16="http://schemas.microsoft.com/office/drawing/2014/main" id="{55A8F314-DDC9-824D-B7CF-BE43427F5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4648200"/>
            <a:ext cx="627063" cy="4460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1" name="Line 40">
            <a:extLst>
              <a:ext uri="{FF2B5EF4-FFF2-40B4-BE49-F238E27FC236}">
                <a16:creationId xmlns:a16="http://schemas.microsoft.com/office/drawing/2014/main" id="{4D5BAC82-45E9-B548-955C-58FBC6350E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3200" y="5181600"/>
            <a:ext cx="4572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2" name="Line 41">
            <a:extLst>
              <a:ext uri="{FF2B5EF4-FFF2-40B4-BE49-F238E27FC236}">
                <a16:creationId xmlns:a16="http://schemas.microsoft.com/office/drawing/2014/main" id="{418D58E0-BB9E-1641-A7C1-633505A957B9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5105400"/>
            <a:ext cx="11430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3" name="Line 42">
            <a:extLst>
              <a:ext uri="{FF2B5EF4-FFF2-40B4-BE49-F238E27FC236}">
                <a16:creationId xmlns:a16="http://schemas.microsoft.com/office/drawing/2014/main" id="{55E725C3-96B0-4742-95AE-3084A4691C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5627688"/>
            <a:ext cx="0" cy="6096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4" name="Text Box 43">
            <a:extLst>
              <a:ext uri="{FF2B5EF4-FFF2-40B4-BE49-F238E27FC236}">
                <a16:creationId xmlns:a16="http://schemas.microsoft.com/office/drawing/2014/main" id="{8414BDBC-C282-4A40-A65C-7C456AAEB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925" y="5768975"/>
            <a:ext cx="1319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Tissues</a:t>
            </a:r>
          </a:p>
        </p:txBody>
      </p:sp>
      <p:sp>
        <p:nvSpPr>
          <p:cNvPr id="47145" name="Line 44">
            <a:extLst>
              <a:ext uri="{FF2B5EF4-FFF2-40B4-BE49-F238E27FC236}">
                <a16:creationId xmlns:a16="http://schemas.microsoft.com/office/drawing/2014/main" id="{96F9802C-4323-F748-B99B-E1B3DCEEE8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8600" y="6477000"/>
            <a:ext cx="3200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6" name="Line 45">
            <a:extLst>
              <a:ext uri="{FF2B5EF4-FFF2-40B4-BE49-F238E27FC236}">
                <a16:creationId xmlns:a16="http://schemas.microsoft.com/office/drawing/2014/main" id="{F04CFE2A-7617-284D-BEF8-2745A77AB7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9225" y="593725"/>
            <a:ext cx="0" cy="588327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7" name="Line 46">
            <a:extLst>
              <a:ext uri="{FF2B5EF4-FFF2-40B4-BE49-F238E27FC236}">
                <a16:creationId xmlns:a16="http://schemas.microsoft.com/office/drawing/2014/main" id="{D76D43FE-7679-2043-9099-4695C92B9CF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457200"/>
            <a:ext cx="3048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8" name="Line 47">
            <a:extLst>
              <a:ext uri="{FF2B5EF4-FFF2-40B4-BE49-F238E27FC236}">
                <a16:creationId xmlns:a16="http://schemas.microsoft.com/office/drawing/2014/main" id="{D4008C48-8430-BD46-80EF-4C359F20C9D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4495800"/>
            <a:ext cx="762000" cy="0"/>
          </a:xfrm>
          <a:prstGeom prst="line">
            <a:avLst/>
          </a:prstGeom>
          <a:noFill/>
          <a:ln w="38100" cap="rnd">
            <a:solidFill>
              <a:srgbClr val="FF0000"/>
            </a:solidFill>
            <a:prstDash val="sysDot"/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49" name="Line 48">
            <a:extLst>
              <a:ext uri="{FF2B5EF4-FFF2-40B4-BE49-F238E27FC236}">
                <a16:creationId xmlns:a16="http://schemas.microsoft.com/office/drawing/2014/main" id="{503BB6F6-07A2-F54E-946C-18FCC28E21B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72200" y="5334000"/>
            <a:ext cx="762000" cy="15240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50" name="Line 49">
            <a:extLst>
              <a:ext uri="{FF2B5EF4-FFF2-40B4-BE49-F238E27FC236}">
                <a16:creationId xmlns:a16="http://schemas.microsoft.com/office/drawing/2014/main" id="{8E4F1FF5-F008-0844-BA0D-5CC23DEDA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505200"/>
            <a:ext cx="1447800" cy="38100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51" name="Line 50">
            <a:extLst>
              <a:ext uri="{FF2B5EF4-FFF2-40B4-BE49-F238E27FC236}">
                <a16:creationId xmlns:a16="http://schemas.microsoft.com/office/drawing/2014/main" id="{DF7E1B7F-F682-2F45-A190-25B6CF59D697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438400"/>
            <a:ext cx="838200" cy="0"/>
          </a:xfrm>
          <a:prstGeom prst="line">
            <a:avLst/>
          </a:prstGeom>
          <a:noFill/>
          <a:ln w="57150">
            <a:solidFill>
              <a:srgbClr val="FF00FF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152" name="Line 51">
            <a:extLst>
              <a:ext uri="{FF2B5EF4-FFF2-40B4-BE49-F238E27FC236}">
                <a16:creationId xmlns:a16="http://schemas.microsoft.com/office/drawing/2014/main" id="{8B8F6118-3F06-224B-AB37-063BA08739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95800" y="3276600"/>
            <a:ext cx="1143000" cy="0"/>
          </a:xfrm>
          <a:prstGeom prst="line">
            <a:avLst/>
          </a:prstGeom>
          <a:noFill/>
          <a:ln w="57150">
            <a:solidFill>
              <a:srgbClr val="FF9966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:a16="http://schemas.microsoft.com/office/drawing/2014/main" id="{9553D8E2-36C2-F545-9C80-3445F6D56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62000"/>
            <a:ext cx="6859588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>
            <a:extLst>
              <a:ext uri="{FF2B5EF4-FFF2-40B4-BE49-F238E27FC236}">
                <a16:creationId xmlns:a16="http://schemas.microsoft.com/office/drawing/2014/main" id="{CEA51D7A-1AAE-7A4F-B579-2B7B120214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2971800"/>
            <a:ext cx="7316788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 Box 4">
            <a:extLst>
              <a:ext uri="{FF2B5EF4-FFF2-40B4-BE49-F238E27FC236}">
                <a16:creationId xmlns:a16="http://schemas.microsoft.com/office/drawing/2014/main" id="{319F9249-5D2A-7E41-9F2B-835221DD0068}"/>
              </a:ext>
            </a:extLst>
          </p:cNvPr>
          <p:cNvSpPr txBox="1">
            <a:spLocks noChangeArrowheads="1"/>
          </p:cNvSpPr>
          <p:nvPr/>
        </p:nvSpPr>
        <p:spPr bwMode="auto">
          <a:xfrm rot="-5380877">
            <a:off x="-781050" y="2660650"/>
            <a:ext cx="278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Relative P</a:t>
            </a:r>
            <a:r>
              <a:rPr lang="en-US" altLang="en-US" baseline="-25000"/>
              <a:t>4</a:t>
            </a:r>
            <a:r>
              <a:rPr lang="en-US" altLang="en-US"/>
              <a:t> and E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49157" name="Text Box 5">
            <a:extLst>
              <a:ext uri="{FF2B5EF4-FFF2-40B4-BE49-F238E27FC236}">
                <a16:creationId xmlns:a16="http://schemas.microsoft.com/office/drawing/2014/main" id="{681993C9-6058-6745-9D6C-708298D8F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5867400"/>
            <a:ext cx="301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Weeks of Gestation</a:t>
            </a:r>
          </a:p>
        </p:txBody>
      </p:sp>
      <p:sp>
        <p:nvSpPr>
          <p:cNvPr id="49158" name="Text Box 6">
            <a:extLst>
              <a:ext uri="{FF2B5EF4-FFF2-40B4-BE49-F238E27FC236}">
                <a16:creationId xmlns:a16="http://schemas.microsoft.com/office/drawing/2014/main" id="{EDD5293D-F615-C443-9096-72A6AFACD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6172200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Ovulation</a:t>
            </a:r>
          </a:p>
        </p:txBody>
      </p:sp>
      <p:sp>
        <p:nvSpPr>
          <p:cNvPr id="49159" name="Line 7">
            <a:extLst>
              <a:ext uri="{FF2B5EF4-FFF2-40B4-BE49-F238E27FC236}">
                <a16:creationId xmlns:a16="http://schemas.microsoft.com/office/drawing/2014/main" id="{D48340F4-11D2-EE44-B5FE-CA8B4F06E2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57912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>
            <a:extLst>
              <a:ext uri="{FF2B5EF4-FFF2-40B4-BE49-F238E27FC236}">
                <a16:creationId xmlns:a16="http://schemas.microsoft.com/office/drawing/2014/main" id="{B336D911-7353-3442-9E7A-8D6AD18D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423863"/>
            <a:ext cx="7316787" cy="600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ext Box 4">
            <a:extLst>
              <a:ext uri="{FF2B5EF4-FFF2-40B4-BE49-F238E27FC236}">
                <a16:creationId xmlns:a16="http://schemas.microsoft.com/office/drawing/2014/main" id="{8E798449-BE37-FB4B-B6E4-8C2CC4F0A423}"/>
              </a:ext>
            </a:extLst>
          </p:cNvPr>
          <p:cNvSpPr txBox="1">
            <a:spLocks noChangeArrowheads="1"/>
          </p:cNvSpPr>
          <p:nvPr/>
        </p:nvSpPr>
        <p:spPr bwMode="auto">
          <a:xfrm rot="-5380877">
            <a:off x="-476250" y="2584450"/>
            <a:ext cx="278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Relative P</a:t>
            </a:r>
            <a:r>
              <a:rPr lang="en-US" altLang="en-US" baseline="-25000"/>
              <a:t>4</a:t>
            </a:r>
            <a:r>
              <a:rPr lang="en-US" altLang="en-US"/>
              <a:t> and E</a:t>
            </a:r>
            <a:r>
              <a:rPr lang="en-US" altLang="en-US" baseline="-25000"/>
              <a:t>2</a:t>
            </a: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:a16="http://schemas.microsoft.com/office/drawing/2014/main" id="{737A793D-B783-A94A-A40A-52214EFB0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209800"/>
            <a:ext cx="73167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3">
            <a:extLst>
              <a:ext uri="{FF2B5EF4-FFF2-40B4-BE49-F238E27FC236}">
                <a16:creationId xmlns:a16="http://schemas.microsoft.com/office/drawing/2014/main" id="{AC92A0A7-75DC-6F42-87B7-97A7B3B8D549}"/>
              </a:ext>
            </a:extLst>
          </p:cNvPr>
          <p:cNvSpPr txBox="1">
            <a:spLocks noChangeArrowheads="1"/>
          </p:cNvSpPr>
          <p:nvPr/>
        </p:nvSpPr>
        <p:spPr bwMode="auto">
          <a:xfrm rot="-5380877">
            <a:off x="-781050" y="3040063"/>
            <a:ext cx="278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Relative P</a:t>
            </a:r>
            <a:r>
              <a:rPr lang="en-US" altLang="en-US" baseline="-25000"/>
              <a:t>4</a:t>
            </a:r>
            <a:r>
              <a:rPr lang="en-US" altLang="en-US"/>
              <a:t> and E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53252" name="Text Box 4">
            <a:extLst>
              <a:ext uri="{FF2B5EF4-FFF2-40B4-BE49-F238E27FC236}">
                <a16:creationId xmlns:a16="http://schemas.microsoft.com/office/drawing/2014/main" id="{F29EC1FE-EB02-094B-95BB-289A88518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648200"/>
            <a:ext cx="301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Weeks of Gestation</a:t>
            </a:r>
          </a:p>
        </p:txBody>
      </p:sp>
      <p:sp>
        <p:nvSpPr>
          <p:cNvPr id="53253" name="Text Box 5">
            <a:extLst>
              <a:ext uri="{FF2B5EF4-FFF2-40B4-BE49-F238E27FC236}">
                <a16:creationId xmlns:a16="http://schemas.microsoft.com/office/drawing/2014/main" id="{2489F7D8-976D-3648-BCEC-79F9D97A2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53000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Ovulation</a:t>
            </a:r>
          </a:p>
        </p:txBody>
      </p:sp>
      <p:sp>
        <p:nvSpPr>
          <p:cNvPr id="53254" name="Line 6">
            <a:extLst>
              <a:ext uri="{FF2B5EF4-FFF2-40B4-BE49-F238E27FC236}">
                <a16:creationId xmlns:a16="http://schemas.microsoft.com/office/drawing/2014/main" id="{B3BA6563-7196-CD48-94DB-CF36A8AA538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4572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:a16="http://schemas.microsoft.com/office/drawing/2014/main" id="{17E8FF8F-253A-EE49-8797-93353E8EF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200"/>
            <a:ext cx="8231188" cy="580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>
            <a:extLst>
              <a:ext uri="{FF2B5EF4-FFF2-40B4-BE49-F238E27FC236}">
                <a16:creationId xmlns:a16="http://schemas.microsoft.com/office/drawing/2014/main" id="{223B9E3C-4765-1D49-917A-B660A0415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"/>
            <a:ext cx="9144000" cy="494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>
            <a:extLst>
              <a:ext uri="{FF2B5EF4-FFF2-40B4-BE49-F238E27FC236}">
                <a16:creationId xmlns:a16="http://schemas.microsoft.com/office/drawing/2014/main" id="{A588747D-5EBD-C240-A085-5A5DD8174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209800"/>
            <a:ext cx="7316787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Text Box 3">
            <a:extLst>
              <a:ext uri="{FF2B5EF4-FFF2-40B4-BE49-F238E27FC236}">
                <a16:creationId xmlns:a16="http://schemas.microsoft.com/office/drawing/2014/main" id="{000F531B-A69C-8445-BD28-C73340B852EA}"/>
              </a:ext>
            </a:extLst>
          </p:cNvPr>
          <p:cNvSpPr txBox="1">
            <a:spLocks noChangeArrowheads="1"/>
          </p:cNvSpPr>
          <p:nvPr/>
        </p:nvSpPr>
        <p:spPr bwMode="auto">
          <a:xfrm rot="-5380877">
            <a:off x="-781050" y="3043238"/>
            <a:ext cx="2781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Relative P</a:t>
            </a:r>
            <a:r>
              <a:rPr lang="en-US" altLang="en-US" baseline="-25000"/>
              <a:t>4</a:t>
            </a:r>
            <a:r>
              <a:rPr lang="en-US" altLang="en-US"/>
              <a:t> and E</a:t>
            </a:r>
            <a:r>
              <a:rPr lang="en-US" altLang="en-US" baseline="-25000"/>
              <a:t>2</a:t>
            </a:r>
            <a:endParaRPr lang="en-US" altLang="en-US"/>
          </a:p>
        </p:txBody>
      </p:sp>
      <p:sp>
        <p:nvSpPr>
          <p:cNvPr id="59396" name="Text Box 4">
            <a:extLst>
              <a:ext uri="{FF2B5EF4-FFF2-40B4-BE49-F238E27FC236}">
                <a16:creationId xmlns:a16="http://schemas.microsoft.com/office/drawing/2014/main" id="{A5711B73-299A-5F49-98E1-348EF3BDE9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648200"/>
            <a:ext cx="301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Weeks of Gestation</a:t>
            </a:r>
          </a:p>
        </p:txBody>
      </p:sp>
      <p:sp>
        <p:nvSpPr>
          <p:cNvPr id="59397" name="Text Box 5">
            <a:extLst>
              <a:ext uri="{FF2B5EF4-FFF2-40B4-BE49-F238E27FC236}">
                <a16:creationId xmlns:a16="http://schemas.microsoft.com/office/drawing/2014/main" id="{EE3195A6-1344-8D42-8BA3-3C50D1251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953000"/>
            <a:ext cx="1589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Ovulation</a:t>
            </a:r>
          </a:p>
        </p:txBody>
      </p:sp>
      <p:sp>
        <p:nvSpPr>
          <p:cNvPr id="59398" name="Line 6">
            <a:extLst>
              <a:ext uri="{FF2B5EF4-FFF2-40B4-BE49-F238E27FC236}">
                <a16:creationId xmlns:a16="http://schemas.microsoft.com/office/drawing/2014/main" id="{39934B96-8A5B-6242-9B27-E014AC1F94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4572000"/>
            <a:ext cx="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>
            <a:extLst>
              <a:ext uri="{FF2B5EF4-FFF2-40B4-BE49-F238E27FC236}">
                <a16:creationId xmlns:a16="http://schemas.microsoft.com/office/drawing/2014/main" id="{65B01C70-D88B-C54E-91D3-C09BA6A78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5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>
            <a:extLst>
              <a:ext uri="{FF2B5EF4-FFF2-40B4-BE49-F238E27FC236}">
                <a16:creationId xmlns:a16="http://schemas.microsoft.com/office/drawing/2014/main" id="{75C8A6D5-2C49-4940-9550-6B5FFEC9D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8231188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Rectangle 3">
            <a:extLst>
              <a:ext uri="{FF2B5EF4-FFF2-40B4-BE49-F238E27FC236}">
                <a16:creationId xmlns:a16="http://schemas.microsoft.com/office/drawing/2014/main" id="{B7689256-803C-4E43-A964-57B12EB30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2400" y="990600"/>
            <a:ext cx="4422775" cy="1408113"/>
          </a:xfrm>
          <a:effectLst>
            <a:outerShdw dist="38099" dir="2700000" algn="ctr" rotWithShape="0">
              <a:schemeClr val="tx1">
                <a:alpha val="74997"/>
              </a:schemeClr>
            </a:outerShdw>
          </a:effectLst>
        </p:spPr>
        <p:txBody>
          <a:bodyPr/>
          <a:lstStyle/>
          <a:p>
            <a:r>
              <a:rPr lang="en-US" altLang="en-US">
                <a:solidFill>
                  <a:srgbClr val="FF00FF"/>
                </a:solidFill>
                <a:ea typeface="ＭＳ Ｐゴシック" panose="020B0600070205080204" pitchFamily="34" charset="-128"/>
              </a:rPr>
              <a:t>Progesterone Maintains Pregnancy!</a:t>
            </a:r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>
            <a:extLst>
              <a:ext uri="{FF2B5EF4-FFF2-40B4-BE49-F238E27FC236}">
                <a16:creationId xmlns:a16="http://schemas.microsoft.com/office/drawing/2014/main" id="{A06F9A0A-561D-A046-9FCD-76F7C2ED9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838200"/>
            <a:ext cx="8523288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/>
              <a:t>Progesterone is Essential To Maintain Pregnancy</a:t>
            </a:r>
          </a:p>
        </p:txBody>
      </p:sp>
      <p:sp>
        <p:nvSpPr>
          <p:cNvPr id="65539" name="Text Box 3">
            <a:extLst>
              <a:ext uri="{FF2B5EF4-FFF2-40B4-BE49-F238E27FC236}">
                <a16:creationId xmlns:a16="http://schemas.microsoft.com/office/drawing/2014/main" id="{7907979C-531D-8846-9D9D-A2AB75317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90800"/>
            <a:ext cx="2436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Corpus Luteum</a:t>
            </a:r>
          </a:p>
        </p:txBody>
      </p:sp>
      <p:sp>
        <p:nvSpPr>
          <p:cNvPr id="65540" name="Text Box 4">
            <a:extLst>
              <a:ext uri="{FF2B5EF4-FFF2-40B4-BE49-F238E27FC236}">
                <a16:creationId xmlns:a16="http://schemas.microsoft.com/office/drawing/2014/main" id="{321281E2-DBCB-EE4F-B1DD-F996DD50D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25" y="2590800"/>
            <a:ext cx="1438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Placenta</a:t>
            </a:r>
          </a:p>
        </p:txBody>
      </p:sp>
      <p:sp>
        <p:nvSpPr>
          <p:cNvPr id="65541" name="Line 5">
            <a:extLst>
              <a:ext uri="{FF2B5EF4-FFF2-40B4-BE49-F238E27FC236}">
                <a16:creationId xmlns:a16="http://schemas.microsoft.com/office/drawing/2014/main" id="{B0914E39-0821-F845-B21A-CBDADFD285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67000" y="1600200"/>
            <a:ext cx="12954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Line 6">
            <a:extLst>
              <a:ext uri="{FF2B5EF4-FFF2-40B4-BE49-F238E27FC236}">
                <a16:creationId xmlns:a16="http://schemas.microsoft.com/office/drawing/2014/main" id="{13C7EF31-855F-8C49-9B4E-AD67CB39B88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1600200"/>
            <a:ext cx="1600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5543" name="Group 12">
            <a:extLst>
              <a:ext uri="{FF2B5EF4-FFF2-40B4-BE49-F238E27FC236}">
                <a16:creationId xmlns:a16="http://schemas.microsoft.com/office/drawing/2014/main" id="{689E4727-95D1-C242-B685-97C2190406CB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3581400"/>
            <a:ext cx="5334000" cy="2819400"/>
            <a:chOff x="1920" y="2160"/>
            <a:chExt cx="3360" cy="1776"/>
          </a:xfrm>
        </p:grpSpPr>
        <p:sp>
          <p:nvSpPr>
            <p:cNvPr id="65544" name="Text Box 7">
              <a:extLst>
                <a:ext uri="{FF2B5EF4-FFF2-40B4-BE49-F238E27FC236}">
                  <a16:creationId xmlns:a16="http://schemas.microsoft.com/office/drawing/2014/main" id="{DCD73F88-964A-2F48-A254-A840108D3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688"/>
              <a:ext cx="3264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057650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Sow	3.8 mo	3.8 mo</a:t>
              </a:r>
              <a:r>
                <a:rPr lang="en-US" altLang="en-US">
                  <a:solidFill>
                    <a:srgbClr val="FF0000"/>
                  </a:solidFill>
                </a:rPr>
                <a:t>(none)</a:t>
              </a:r>
              <a:r>
                <a:rPr lang="en-US" altLang="en-US"/>
                <a:t> </a:t>
              </a:r>
              <a:br>
                <a:rPr lang="en-US" altLang="en-US"/>
              </a:br>
              <a:r>
                <a:rPr lang="en-US" altLang="en-US"/>
                <a:t>Cow	9 mo	6 - 8 mo</a:t>
              </a:r>
              <a:br>
                <a:rPr lang="en-US" altLang="en-US"/>
              </a:br>
              <a:r>
                <a:rPr lang="en-US" altLang="en-US"/>
                <a:t>Ewe	5 mo	50 d</a:t>
              </a:r>
              <a:br>
                <a:rPr lang="en-US" altLang="en-US"/>
              </a:br>
              <a:r>
                <a:rPr lang="en-US" altLang="en-US"/>
                <a:t>Mare	11 mo	70 d</a:t>
              </a:r>
              <a:br>
                <a:rPr lang="en-US" altLang="en-US"/>
              </a:br>
              <a:r>
                <a:rPr lang="en-US" altLang="en-US"/>
                <a:t>Human	9 mo	60-70 d</a:t>
              </a:r>
            </a:p>
          </p:txBody>
        </p:sp>
        <p:sp>
          <p:nvSpPr>
            <p:cNvPr id="65545" name="Text Box 8">
              <a:extLst>
                <a:ext uri="{FF2B5EF4-FFF2-40B4-BE49-F238E27FC236}">
                  <a16:creationId xmlns:a16="http://schemas.microsoft.com/office/drawing/2014/main" id="{84FB958C-C2E8-D04B-91FC-9D1DFD6C22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2160"/>
              <a:ext cx="3360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1pPr>
              <a:lvl2pPr marL="37931725" indent="-37474525"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2pPr>
              <a:lvl3pPr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3pPr>
              <a:lvl4pPr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4pPr>
              <a:lvl5pPr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227263" algn="ctr"/>
                  <a:tab pos="4106863" algn="ctr"/>
                </a:tabLst>
                <a:defRPr sz="2400" b="1">
                  <a:solidFill>
                    <a:schemeClr val="tx1"/>
                  </a:solidFill>
                  <a:latin typeface="Helvetica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/>
                <a:t>Species	Gestation	Placental</a:t>
              </a:r>
              <a:br>
                <a:rPr lang="en-US" altLang="en-US"/>
              </a:br>
              <a:r>
                <a:rPr lang="en-US" altLang="en-US"/>
                <a:t>	Length	Takeover</a:t>
              </a:r>
            </a:p>
          </p:txBody>
        </p:sp>
        <p:sp>
          <p:nvSpPr>
            <p:cNvPr id="65546" name="Line 9">
              <a:extLst>
                <a:ext uri="{FF2B5EF4-FFF2-40B4-BE49-F238E27FC236}">
                  <a16:creationId xmlns:a16="http://schemas.microsoft.com/office/drawing/2014/main" id="{03C43F0B-C2F3-6244-B6BE-C0F79E2228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688"/>
              <a:ext cx="31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7" name="Line 10">
              <a:extLst>
                <a:ext uri="{FF2B5EF4-FFF2-40B4-BE49-F238E27FC236}">
                  <a16:creationId xmlns:a16="http://schemas.microsoft.com/office/drawing/2014/main" id="{1E1446C8-92CA-3D48-A194-A5B70D109CD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3936"/>
              <a:ext cx="31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5548" name="Line 11">
              <a:extLst>
                <a:ext uri="{FF2B5EF4-FFF2-40B4-BE49-F238E27FC236}">
                  <a16:creationId xmlns:a16="http://schemas.microsoft.com/office/drawing/2014/main" id="{CFEA7297-5A14-F647-A91B-D70AA070A7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160"/>
              <a:ext cx="31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C8CE76D6-30B8-D345-937E-40CA823665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712200" cy="685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Other Species in Which Placenta Does not Take-over Progesterone Production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5F613D8-4CE8-BD48-90E1-4BFFEE1EB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534400" cy="3733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Bitch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Queen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Alpaca, Llama, Camel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Rabbit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Goat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98:Templates:Blank Presentation</Template>
  <TotalTime>619</TotalTime>
  <Words>567</Words>
  <Application>Microsoft Macintosh PowerPoint</Application>
  <PresentationFormat>On-screen Show (4:3)</PresentationFormat>
  <Paragraphs>244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Helvetica</vt:lpstr>
      <vt:lpstr>ＭＳ Ｐゴシック</vt:lpstr>
      <vt:lpstr>Arial</vt:lpstr>
      <vt:lpstr>Wingdings</vt:lpstr>
      <vt:lpstr>Times</vt:lpstr>
      <vt:lpstr>Blank Presentation</vt:lpstr>
      <vt:lpstr>Pregnancy and Fetal Development</vt:lpstr>
      <vt:lpstr>Placental Functions</vt:lpstr>
      <vt:lpstr>Placental Functions</vt:lpstr>
      <vt:lpstr>Similarities in Early Development</vt:lpstr>
      <vt:lpstr>Developmental Features</vt:lpstr>
      <vt:lpstr>Fetal Development in the Human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Uterine Size Changes During Pregnancy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Progesterone Maintains Pregnancy!</vt:lpstr>
      <vt:lpstr>PowerPoint Presentation</vt:lpstr>
      <vt:lpstr>Other Species in Which Placenta Does not Take-over Progesterone Production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 Pregnancy, Fetal Development and Parturition</dc:title>
  <dc:creator>John Parrish</dc:creator>
  <cp:lastModifiedBy>JOHN J PARRISH</cp:lastModifiedBy>
  <cp:revision>21</cp:revision>
  <dcterms:created xsi:type="dcterms:W3CDTF">1999-04-15T03:02:46Z</dcterms:created>
  <dcterms:modified xsi:type="dcterms:W3CDTF">2021-11-29T21:05:37Z</dcterms:modified>
</cp:coreProperties>
</file>