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63" r:id="rId10"/>
    <p:sldId id="281" r:id="rId11"/>
    <p:sldId id="282" r:id="rId12"/>
    <p:sldId id="265" r:id="rId13"/>
    <p:sldId id="283" r:id="rId14"/>
    <p:sldId id="272" r:id="rId15"/>
    <p:sldId id="266" r:id="rId16"/>
    <p:sldId id="267" r:id="rId17"/>
    <p:sldId id="268" r:id="rId18"/>
    <p:sldId id="269" r:id="rId19"/>
    <p:sldId id="270" r:id="rId20"/>
    <p:sldId id="271" r:id="rId21"/>
    <p:sldId id="279" r:id="rId22"/>
    <p:sldId id="273" r:id="rId23"/>
    <p:sldId id="274" r:id="rId24"/>
    <p:sldId id="275" r:id="rId25"/>
    <p:sldId id="276" r:id="rId26"/>
    <p:sldId id="277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9"/>
  </p:normalViewPr>
  <p:slideViewPr>
    <p:cSldViewPr>
      <p:cViewPr varScale="1">
        <p:scale>
          <a:sx n="104" d="100"/>
          <a:sy n="104" d="100"/>
        </p:scale>
        <p:origin x="1688" y="200"/>
      </p:cViewPr>
      <p:guideLst>
        <p:guide orient="horz" pos="43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DEBF93A-8EEA-D241-B17F-D075ACEE0BC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EFCC2F7-874D-C543-962A-066DD63BE7C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20AFCA03-8B24-714A-BB5B-E52FEEC933F6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4390D5FE-A956-1B45-B930-5F890047379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59B5DC0F-6773-3949-B0A3-B34750778F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>
            <a:extLst>
              <a:ext uri="{FF2B5EF4-FFF2-40B4-BE49-F238E27FC236}">
                <a16:creationId xmlns:a16="http://schemas.microsoft.com/office/drawing/2014/main" id="{F749EE62-6CCC-4E45-B735-2A8025176D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D5A2B8D-23C4-BB4A-9B8B-67BA3FB0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554047B5-C0B0-4740-AB72-153B1EE161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448DCCB-1E9A-AD43-B785-5E19E3D591BC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49CCE2E4-F2AA-F649-82B8-D09823958F0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08B8B08-D050-F345-A84A-497A825081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41D8B392-AF59-1640-9415-A748553D35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EFCE1502-758E-264A-9535-1095B4E7A9FA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594B7B82-1754-0640-A1EB-7B2B11D5EFC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AA33265-562B-C941-B445-7D78B0EEF2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FE8DA873-75D1-6043-96FA-FE907CB60F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C1F82F4-EBC4-8F4C-857E-A7BFFC660834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134D4C41-5989-8D4C-A046-EA1FB768065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42C5309-C063-1A4C-940C-7EADAA5A50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A1CDEFBF-38A2-3D44-8C64-88B3D991B9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67DBEFE4-86B0-FE4D-A6F0-62A0A49B9A3F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751A75E3-17A7-6D4D-B4F9-2331A4E05BA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DE2B952-DD5F-6549-B773-2421A0C8C1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08AD88D3-7931-1B49-A310-29DE0C4AF8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1D94F0D-A98E-5D45-9A18-1E7EB56AB4BA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7CB3300C-B0B6-BB4A-89AE-A2BA4E6D69E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A51BC3A-140C-D141-A508-714DAFD208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BFD64B23-0567-0E41-8292-FAAECF6A24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F2D689F-167B-9D47-89FF-1C0F0163F272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EB5E9611-81C8-6549-BF92-FED12A41BAA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BC52E43-CB3F-E74A-AE4D-6DAD9A4BA0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E58D578C-DAFB-0D44-A509-4C72240A1F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E8BDB17-F5F0-7547-B4BB-DAE656E34E03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4F40345E-8420-C746-A09D-3C46E6ADBDC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37FCEE9-E5F2-8249-8C2F-97434B48E2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689CF1BF-B964-3E4A-90F2-73434CDE9E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61EED04-0075-4C42-A711-67E8E104B4EA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AEC0B159-9839-1048-A945-77D464FF4CD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8925E0A7-DD05-3F43-BB5D-68BBEA900E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CAA1C660-D195-F44F-8AC3-2DB8E354B1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6FE2498D-A3C4-DD4C-8D9D-7D12560ADC15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F62D7786-63E8-E64D-A6B7-EBE3249DC83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B1E6DE0-D353-3344-B545-0360CC43F8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C2C5E80D-66F0-8E49-8BBB-0E93687F33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ABA9CC2-A90D-9440-96C1-12E2CA947C4B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998F93EC-53AB-5D44-9F05-D78FDB0E51B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C705322-9C20-334C-9A17-A8264DCF6F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197735B1-2114-E042-8505-D7697FA397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577F156-607B-B94C-85CE-921F04C27D3C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0D158A44-A85C-E649-AA9C-9C393E252B4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1FAEB5D-CC23-7744-9B32-546FDADD83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A1E52B38-8183-4F45-96F4-72EFDFB006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803B74F-4F0C-B549-AC73-60514B3576D2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25121BF6-D7E7-EF4F-9BBA-C45AEF440A5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64E8E926-F1D0-5B46-AAA0-90C58DAF4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E2E67E49-26AE-D546-A833-225DE22443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E054385B-04A3-714F-9478-0B1232A6C2FB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A149DCFA-64FF-DF47-8D8B-4550602D2D0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513E8FD2-BA7A-DA42-80D9-F89B4E59BE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72D7DD3E-41E0-154A-A4C7-782C091BDA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4124A3B-5FFA-884B-8E86-440C9E3C1918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0E1315B9-F499-574A-97BC-412D9C6AD55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F5B51E8A-9A2A-AA4C-91C2-98F3DBCEE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9613EC2E-2073-1148-9791-970E5FFF78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18DAE344-C26B-F44C-9ED4-774E440A6C92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DA6CEDDA-8AB2-AC4F-975D-7A0B96061CE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820D8D4F-D34B-7249-A7BD-D76BB2DCFD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CE69016F-AB70-E24D-8810-E331D22CA0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4656CBDE-5602-4A44-964C-190EA96CBD4A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AB49040C-F674-FE4F-A469-EC631EE88CE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1629407B-F082-8645-B88B-7DAAE2A250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463E45F6-DF5A-0B42-9873-7B31FCA19E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6CF74AC5-7BCF-CF40-B042-B438A2F9F931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0DCEFBB9-3AD2-8D45-96C4-AC22238EC2F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79941D1F-BC4A-D449-951E-5A5B7F01C7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8D08858-2E16-1E4C-B0F9-A405FD6713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0F18FF5-B0CA-0A44-B44C-70A614B21423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940C7F56-A20F-ED42-BCFD-B1F1611C71A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58AD038F-68A8-814F-99A7-BA3E569C52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77A04106-D1F3-7E4B-8573-6C2182532D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1EADB4EF-B45B-5E48-8A31-528DAC61FC60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A013E644-7FAD-9F47-9A86-F754BD957B1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7A3F55AD-7D0E-EF4F-9E7A-F81A733A5C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C2D868F2-B780-C640-BCC7-DC9A9F7306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366F7CA-8016-2B45-A578-D18B336A6D16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BD659DAA-81A0-CD44-92E1-BD1AE083FF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4C23EEE6-F7C4-5B4C-BB9C-47DB0A2A58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>
            <a:extLst>
              <a:ext uri="{FF2B5EF4-FFF2-40B4-BE49-F238E27FC236}">
                <a16:creationId xmlns:a16="http://schemas.microsoft.com/office/drawing/2014/main" id="{911BBDFC-4C36-2F40-870B-C7CA20912A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923BE36-A4FA-CF40-9A7B-676050175F7A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E1819FB9-D096-214C-A20F-827EB576F38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8270E332-EC07-9C4B-9EE3-05BAE97EAA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>
            <a:extLst>
              <a:ext uri="{FF2B5EF4-FFF2-40B4-BE49-F238E27FC236}">
                <a16:creationId xmlns:a16="http://schemas.microsoft.com/office/drawing/2014/main" id="{E0A888D5-9AC9-764A-93BA-F875F5AF75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7139BDE-76C1-7947-9A5B-9705FE848DDB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A37241DC-22AC-3448-82F1-A42D1CA8C2C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09921DBC-7F1A-0840-9C9B-4E9BDC5E78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1E81C9F5-3F87-064E-9882-A244DB8FDE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ED80D76-E771-4440-91CF-8A075386140B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074395CC-0096-CA42-A046-F4EB90C3FD3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75517655-4758-1747-AC9B-185C0862CB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A8F9F207-7590-E342-930B-3475944069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6CD1F83-41F6-A044-8030-AB4B7493C435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5DB2022B-0539-EA4C-B72A-138C2C7560E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E214684A-2A40-8D48-9FC1-3B7AE46CAC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49D847E7-BA2F-5740-82D1-7D5DD19133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90B74FB-111F-894A-865F-FC6E7E8C3DF8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9A8A8A33-68B5-654D-A96A-044A1A90498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4FD1FBC8-4957-3040-B3DD-400B8AFBB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CF8A895A-F19D-6841-8B3D-EA77B568F3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4DA26CB-74CC-0D4A-A4CC-BA0CF3FC2B28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4B2FD4C0-010D-DB44-9366-59381AF8DD7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0A1D27FF-F789-2647-BDE8-460C67DC55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55943E-298B-3C46-8DC4-7AD49B917A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B55592-998A-3748-B16B-B3C31C3E75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B20A65-E81F-334C-844C-7041BA5CF4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A7390-A769-1E46-984B-A69CFA7C86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67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813471-257B-7A4C-A82A-89CD642A6C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FA12B4-CE3D-B149-907B-49184682B4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F23E72-23EC-4144-93D5-C785A5962F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63629-3486-144D-B2D8-158D5E76B0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716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B37D98-8E00-C449-9133-4EE817CE71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47F916-8F00-CC4D-BA25-20384A4016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CE39F9-8E75-2946-9AF5-E0102187F6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994C3-4485-7949-8E04-7316217C7F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2437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686C6-25F4-0548-AE98-B7D01FB8BB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9E0A3B-9830-F347-91A6-F23F9BFE4D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E1284F-B703-E84A-9357-CFBC338254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B3285-DD75-D442-9DDC-35DDBA8698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287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624E6A9-DC56-7C48-98A1-85C9F0D6A4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98E083-D2B7-3045-83AB-B5DCCF5D00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446C21-A8C4-2840-9B80-0676A879A3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FF6EB-AE88-BE4E-BEB7-5B9E42671F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400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7BB4229-D222-C14E-8614-A49805C9AC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A194268-5401-2D4D-9AC0-E7F7398852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D2AE78A-BAF5-3740-AFFF-464DA7A8B4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FC12A-1F47-5A4A-B4C8-36B372414E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8477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A74A412-5262-8749-B05F-9F16F48CE5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7B8E6F3-47BB-8E4F-8B8F-5A924CB50A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36730F8-E7BE-5043-B868-799B0FDACE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249BA-BED7-2248-9F4A-B7856C0C1F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151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0BC557-4691-4349-9EB8-E2EEAB89F4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CFE58D-1FC4-CF40-A02A-6CC841E0C6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C76818-20FE-7B47-9543-9CCF1104BD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93D08-A1EE-574E-B6AD-7B280CE726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613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4045D1-4D21-4046-B2E1-47289EE624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BFC492-23D5-EB4F-9A7A-EF2CD856F2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0DFDD3-07DD-7943-8049-438067A468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45BD5-23E2-0249-ADF3-E1934AD78D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02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5BFBC4-8498-8A49-8820-D2E686F6DE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096CF3-E251-2041-988C-512ECBA634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BECB04-816D-C047-A0B5-88B998D115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71A45-1449-D040-8C6F-2104123EA0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0858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8300" y="152400"/>
            <a:ext cx="2187575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4135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FE4095-5283-5448-85E8-D16954C67D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A15615-4B25-DF47-92E6-79964822B7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330574-A458-CB46-A4E0-C96FD7DE31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5EB24-F5DB-D448-9535-4CCCC3F100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195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99D26DE-A31E-C94D-B16C-D3F3C64AE4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52400"/>
            <a:ext cx="8753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7A88A5B-27B4-D646-A09F-4A0E383451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50BC494-0967-3648-8928-6F8AE7B762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Gloucester MT Extra Condensed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718C79A-E4B7-FA44-89B9-F985B4F2BE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Gloucester MT Extra Condensed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7CF5926-A153-6049-AC5B-EC456A3C7D7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Gloucester MT Extra Condensed" panose="02030808020601010101" pitchFamily="18" charset="77"/>
              </a:defRPr>
            </a:lvl1pPr>
          </a:lstStyle>
          <a:p>
            <a:pPr>
              <a:defRPr/>
            </a:pPr>
            <a:fld id="{87C3A38B-00BC-FC4A-8C63-BBF36259D4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E6721543-1FFF-1B45-BE6B-ECB1ABD4E4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685800"/>
            <a:ext cx="8686800" cy="2514600"/>
          </a:xfrm>
        </p:spPr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Gametogenesis at the Chromosomal level: </a:t>
            </a:r>
            <a:br>
              <a:rPr lang="en-US" altLang="en-US" sz="3200">
                <a:ea typeface="ＭＳ Ｐゴシック" panose="020B0600070205080204" pitchFamily="34" charset="-128"/>
              </a:rPr>
            </a:br>
            <a:r>
              <a:rPr lang="en-US" altLang="en-US" sz="3200">
                <a:ea typeface="ＭＳ Ｐゴシック" panose="020B0600070205080204" pitchFamily="34" charset="-128"/>
              </a:rPr>
              <a:t>Mitosis and Meiosis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38" name="Rectangle 3">
            <a:extLst>
              <a:ext uri="{FF2B5EF4-FFF2-40B4-BE49-F238E27FC236}">
                <a16:creationId xmlns:a16="http://schemas.microsoft.com/office/drawing/2014/main" id="{AB56811F-8BB3-B24C-A27B-30B449C5DB3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Animal Science 434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John J. Parrish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4157595F-5702-5B46-A5B9-BC71CDB724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Definitions</a:t>
            </a:r>
          </a:p>
        </p:txBody>
      </p:sp>
      <p:grpSp>
        <p:nvGrpSpPr>
          <p:cNvPr id="16386" name="Group 10">
            <a:extLst>
              <a:ext uri="{FF2B5EF4-FFF2-40B4-BE49-F238E27FC236}">
                <a16:creationId xmlns:a16="http://schemas.microsoft.com/office/drawing/2014/main" id="{86814BEB-79AD-204A-8B23-27359432CD3A}"/>
              </a:ext>
            </a:extLst>
          </p:cNvPr>
          <p:cNvGrpSpPr>
            <a:grpSpLocks/>
          </p:cNvGrpSpPr>
          <p:nvPr/>
        </p:nvGrpSpPr>
        <p:grpSpPr bwMode="auto">
          <a:xfrm>
            <a:off x="698500" y="1243013"/>
            <a:ext cx="914400" cy="2819400"/>
            <a:chOff x="440" y="783"/>
            <a:chExt cx="576" cy="1776"/>
          </a:xfrm>
        </p:grpSpPr>
        <p:sp>
          <p:nvSpPr>
            <p:cNvPr id="16400" name="Freeform 3">
              <a:extLst>
                <a:ext uri="{FF2B5EF4-FFF2-40B4-BE49-F238E27FC236}">
                  <a16:creationId xmlns:a16="http://schemas.microsoft.com/office/drawing/2014/main" id="{7385672D-8527-1146-B8A0-22E26045B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" y="783"/>
              <a:ext cx="543" cy="1776"/>
            </a:xfrm>
            <a:custGeom>
              <a:avLst/>
              <a:gdLst>
                <a:gd name="T0" fmla="*/ 480 w 543"/>
                <a:gd name="T1" fmla="*/ 0 h 1776"/>
                <a:gd name="T2" fmla="*/ 96 w 543"/>
                <a:gd name="T3" fmla="*/ 336 h 1776"/>
                <a:gd name="T4" fmla="*/ 528 w 543"/>
                <a:gd name="T5" fmla="*/ 1056 h 1776"/>
                <a:gd name="T6" fmla="*/ 0 w 543"/>
                <a:gd name="T7" fmla="*/ 1776 h 17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3"/>
                <a:gd name="T13" fmla="*/ 0 h 1776"/>
                <a:gd name="T14" fmla="*/ 543 w 543"/>
                <a:gd name="T15" fmla="*/ 1776 h 17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3" h="1776">
                  <a:moveTo>
                    <a:pt x="480" y="0"/>
                  </a:moveTo>
                  <a:cubicBezTo>
                    <a:pt x="284" y="80"/>
                    <a:pt x="88" y="160"/>
                    <a:pt x="96" y="336"/>
                  </a:cubicBezTo>
                  <a:cubicBezTo>
                    <a:pt x="103" y="511"/>
                    <a:pt x="543" y="816"/>
                    <a:pt x="528" y="1056"/>
                  </a:cubicBezTo>
                  <a:cubicBezTo>
                    <a:pt x="512" y="1295"/>
                    <a:pt x="256" y="1535"/>
                    <a:pt x="0" y="1776"/>
                  </a:cubicBezTo>
                </a:path>
              </a:pathLst>
            </a:custGeom>
            <a:noFill/>
            <a:ln w="762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01" name="Oval 4">
              <a:extLst>
                <a:ext uri="{FF2B5EF4-FFF2-40B4-BE49-F238E27FC236}">
                  <a16:creationId xmlns:a16="http://schemas.microsoft.com/office/drawing/2014/main" id="{5D5474A7-2A1C-0A41-858D-788C8278A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" y="1647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rgbClr val="FF33CC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6387" name="Text Box 6">
            <a:extLst>
              <a:ext uri="{FF2B5EF4-FFF2-40B4-BE49-F238E27FC236}">
                <a16:creationId xmlns:a16="http://schemas.microsoft.com/office/drawing/2014/main" id="{95F6B748-F240-0F49-AF87-73FE0352C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8700" y="938213"/>
            <a:ext cx="54689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Chromosome - linear DNA molecule </a:t>
            </a:r>
          </a:p>
          <a:p>
            <a:endParaRPr lang="en-US" altLang="en-US"/>
          </a:p>
        </p:txBody>
      </p:sp>
      <p:sp>
        <p:nvSpPr>
          <p:cNvPr id="16388" name="Line 7">
            <a:extLst>
              <a:ext uri="{FF2B5EF4-FFF2-40B4-BE49-F238E27FC236}">
                <a16:creationId xmlns:a16="http://schemas.microsoft.com/office/drawing/2014/main" id="{6B020172-4BE7-F94F-B3EF-0F0621274AE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84300" y="1243013"/>
            <a:ext cx="9144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Text Box 8">
            <a:extLst>
              <a:ext uri="{FF2B5EF4-FFF2-40B4-BE49-F238E27FC236}">
                <a16:creationId xmlns:a16="http://schemas.microsoft.com/office/drawing/2014/main" id="{63B0ADF8-7C32-CE44-9F3F-C19E1D5BC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2438400"/>
            <a:ext cx="5194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Centromere - special region of spindle attachment</a:t>
            </a:r>
          </a:p>
        </p:txBody>
      </p:sp>
      <p:sp>
        <p:nvSpPr>
          <p:cNvPr id="16390" name="Line 9">
            <a:extLst>
              <a:ext uri="{FF2B5EF4-FFF2-40B4-BE49-F238E27FC236}">
                <a16:creationId xmlns:a16="http://schemas.microsoft.com/office/drawing/2014/main" id="{ED6684B5-0FE4-444B-967F-CDB1F74124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41500" y="2690813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6391" name="Group 20">
            <a:extLst>
              <a:ext uri="{FF2B5EF4-FFF2-40B4-BE49-F238E27FC236}">
                <a16:creationId xmlns:a16="http://schemas.microsoft.com/office/drawing/2014/main" id="{53AF24A9-6E67-4B4C-BB85-F4D71CD24348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3421063"/>
            <a:ext cx="7086600" cy="3436937"/>
            <a:chOff x="1152" y="2155"/>
            <a:chExt cx="4464" cy="2165"/>
          </a:xfrm>
        </p:grpSpPr>
        <p:grpSp>
          <p:nvGrpSpPr>
            <p:cNvPr id="16392" name="Group 11">
              <a:extLst>
                <a:ext uri="{FF2B5EF4-FFF2-40B4-BE49-F238E27FC236}">
                  <a16:creationId xmlns:a16="http://schemas.microsoft.com/office/drawing/2014/main" id="{5A267D6C-7AFA-1C4F-8529-B3339EABA1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1" y="2203"/>
              <a:ext cx="576" cy="1776"/>
              <a:chOff x="440" y="783"/>
              <a:chExt cx="576" cy="1776"/>
            </a:xfrm>
          </p:grpSpPr>
          <p:sp>
            <p:nvSpPr>
              <p:cNvPr id="16398" name="Freeform 12">
                <a:extLst>
                  <a:ext uri="{FF2B5EF4-FFF2-40B4-BE49-F238E27FC236}">
                    <a16:creationId xmlns:a16="http://schemas.microsoft.com/office/drawing/2014/main" id="{82E1EE5B-1112-7A47-B6BA-3932DD3A1F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" y="783"/>
                <a:ext cx="543" cy="1776"/>
              </a:xfrm>
              <a:custGeom>
                <a:avLst/>
                <a:gdLst>
                  <a:gd name="T0" fmla="*/ 480 w 543"/>
                  <a:gd name="T1" fmla="*/ 0 h 1776"/>
                  <a:gd name="T2" fmla="*/ 96 w 543"/>
                  <a:gd name="T3" fmla="*/ 336 h 1776"/>
                  <a:gd name="T4" fmla="*/ 528 w 543"/>
                  <a:gd name="T5" fmla="*/ 1056 h 1776"/>
                  <a:gd name="T6" fmla="*/ 0 w 543"/>
                  <a:gd name="T7" fmla="*/ 1776 h 17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43"/>
                  <a:gd name="T13" fmla="*/ 0 h 1776"/>
                  <a:gd name="T14" fmla="*/ 543 w 543"/>
                  <a:gd name="T15" fmla="*/ 1776 h 17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43" h="1776">
                    <a:moveTo>
                      <a:pt x="480" y="0"/>
                    </a:moveTo>
                    <a:cubicBezTo>
                      <a:pt x="284" y="80"/>
                      <a:pt x="88" y="160"/>
                      <a:pt x="96" y="336"/>
                    </a:cubicBezTo>
                    <a:cubicBezTo>
                      <a:pt x="103" y="511"/>
                      <a:pt x="543" y="816"/>
                      <a:pt x="528" y="1056"/>
                    </a:cubicBezTo>
                    <a:cubicBezTo>
                      <a:pt x="512" y="1295"/>
                      <a:pt x="256" y="1535"/>
                      <a:pt x="0" y="1776"/>
                    </a:cubicBezTo>
                  </a:path>
                </a:pathLst>
              </a:custGeom>
              <a:noFill/>
              <a:ln w="76200">
                <a:solidFill>
                  <a:srgbClr val="3333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99" name="Oval 13">
                <a:extLst>
                  <a:ext uri="{FF2B5EF4-FFF2-40B4-BE49-F238E27FC236}">
                    <a16:creationId xmlns:a16="http://schemas.microsoft.com/office/drawing/2014/main" id="{C688E652-C343-ED46-A6CF-1632D91B6A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2" y="1647"/>
                <a:ext cx="144" cy="144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rgbClr val="FF33CC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6393" name="Group 17">
              <a:extLst>
                <a:ext uri="{FF2B5EF4-FFF2-40B4-BE49-F238E27FC236}">
                  <a16:creationId xmlns:a16="http://schemas.microsoft.com/office/drawing/2014/main" id="{417BEB1D-E865-104B-BEDB-88BC0987AF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5" y="2155"/>
              <a:ext cx="576" cy="1776"/>
              <a:chOff x="2496" y="2352"/>
              <a:chExt cx="576" cy="1776"/>
            </a:xfrm>
          </p:grpSpPr>
          <p:sp>
            <p:nvSpPr>
              <p:cNvPr id="16396" name="Freeform 15">
                <a:extLst>
                  <a:ext uri="{FF2B5EF4-FFF2-40B4-BE49-F238E27FC236}">
                    <a16:creationId xmlns:a16="http://schemas.microsoft.com/office/drawing/2014/main" id="{51BD8A7D-F003-0D44-A4D8-271E3AD0B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6" y="2352"/>
                <a:ext cx="543" cy="1776"/>
              </a:xfrm>
              <a:custGeom>
                <a:avLst/>
                <a:gdLst>
                  <a:gd name="T0" fmla="*/ 480 w 543"/>
                  <a:gd name="T1" fmla="*/ 0 h 1776"/>
                  <a:gd name="T2" fmla="*/ 96 w 543"/>
                  <a:gd name="T3" fmla="*/ 336 h 1776"/>
                  <a:gd name="T4" fmla="*/ 528 w 543"/>
                  <a:gd name="T5" fmla="*/ 1056 h 1776"/>
                  <a:gd name="T6" fmla="*/ 0 w 543"/>
                  <a:gd name="T7" fmla="*/ 1776 h 17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43"/>
                  <a:gd name="T13" fmla="*/ 0 h 1776"/>
                  <a:gd name="T14" fmla="*/ 543 w 543"/>
                  <a:gd name="T15" fmla="*/ 1776 h 17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43" h="1776">
                    <a:moveTo>
                      <a:pt x="480" y="0"/>
                    </a:moveTo>
                    <a:cubicBezTo>
                      <a:pt x="284" y="80"/>
                      <a:pt x="88" y="160"/>
                      <a:pt x="96" y="336"/>
                    </a:cubicBezTo>
                    <a:cubicBezTo>
                      <a:pt x="103" y="511"/>
                      <a:pt x="543" y="816"/>
                      <a:pt x="528" y="1056"/>
                    </a:cubicBezTo>
                    <a:cubicBezTo>
                      <a:pt x="512" y="1295"/>
                      <a:pt x="256" y="1535"/>
                      <a:pt x="0" y="1776"/>
                    </a:cubicBezTo>
                  </a:path>
                </a:pathLst>
              </a:custGeom>
              <a:noFill/>
              <a:ln w="762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97" name="Oval 16">
                <a:extLst>
                  <a:ext uri="{FF2B5EF4-FFF2-40B4-BE49-F238E27FC236}">
                    <a16:creationId xmlns:a16="http://schemas.microsoft.com/office/drawing/2014/main" id="{2762EB25-AB13-8E41-A340-9E7727DA3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3216"/>
                <a:ext cx="144" cy="144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rgbClr val="FF33CC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6394" name="Text Box 18">
              <a:extLst>
                <a:ext uri="{FF2B5EF4-FFF2-40B4-BE49-F238E27FC236}">
                  <a16:creationId xmlns:a16="http://schemas.microsoft.com/office/drawing/2014/main" id="{6342E216-84ED-3C43-83AD-389D7CE757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2400"/>
              <a:ext cx="2736" cy="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12713" indent="-112713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460375" indent="-1746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Homologous Chromosomes</a:t>
              </a:r>
            </a:p>
            <a:p>
              <a:pPr lvl="1">
                <a:spcBef>
                  <a:spcPct val="50000"/>
                </a:spcBef>
                <a:buFontTx/>
                <a:buChar char="•"/>
              </a:pPr>
              <a:r>
                <a:rPr lang="en-US" altLang="en-US"/>
                <a:t>Have the same kind of genes in the same order</a:t>
              </a:r>
            </a:p>
            <a:p>
              <a:pPr lvl="1">
                <a:spcBef>
                  <a:spcPct val="50000"/>
                </a:spcBef>
                <a:buFontTx/>
                <a:buChar char="•"/>
              </a:pPr>
              <a:r>
                <a:rPr lang="en-US" altLang="en-US"/>
                <a:t>1 from father, 1 from mother</a:t>
              </a:r>
            </a:p>
          </p:txBody>
        </p:sp>
        <p:sp>
          <p:nvSpPr>
            <p:cNvPr id="16395" name="Text Box 19">
              <a:extLst>
                <a:ext uri="{FF2B5EF4-FFF2-40B4-BE49-F238E27FC236}">
                  <a16:creationId xmlns:a16="http://schemas.microsoft.com/office/drawing/2014/main" id="{86A2610F-6F08-0B43-BC6F-9C7FCEB05F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4032"/>
              <a:ext cx="26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Sister chromosomes (X, Y)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31">
            <a:extLst>
              <a:ext uri="{FF2B5EF4-FFF2-40B4-BE49-F238E27FC236}">
                <a16:creationId xmlns:a16="http://schemas.microsoft.com/office/drawing/2014/main" id="{CC428241-B5C2-B948-BB97-CABC4794CA48}"/>
              </a:ext>
            </a:extLst>
          </p:cNvPr>
          <p:cNvGrpSpPr>
            <a:grpSpLocks/>
          </p:cNvGrpSpPr>
          <p:nvPr/>
        </p:nvGrpSpPr>
        <p:grpSpPr bwMode="auto">
          <a:xfrm>
            <a:off x="2006600" y="1716088"/>
            <a:ext cx="6127750" cy="2932112"/>
            <a:chOff x="1264" y="1081"/>
            <a:chExt cx="3860" cy="1847"/>
          </a:xfrm>
        </p:grpSpPr>
        <p:sp>
          <p:nvSpPr>
            <p:cNvPr id="18449" name="Freeform 16">
              <a:extLst>
                <a:ext uri="{FF2B5EF4-FFF2-40B4-BE49-F238E27FC236}">
                  <a16:creationId xmlns:a16="http://schemas.microsoft.com/office/drawing/2014/main" id="{838298B3-7D81-854C-837D-AC4F360AE4F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64" y="1081"/>
              <a:ext cx="200" cy="1824"/>
            </a:xfrm>
            <a:custGeom>
              <a:avLst/>
              <a:gdLst>
                <a:gd name="T0" fmla="*/ 48 w 200"/>
                <a:gd name="T1" fmla="*/ 0 h 1824"/>
                <a:gd name="T2" fmla="*/ 192 w 200"/>
                <a:gd name="T3" fmla="*/ 864 h 1824"/>
                <a:gd name="T4" fmla="*/ 0 w 200"/>
                <a:gd name="T5" fmla="*/ 1824 h 1824"/>
                <a:gd name="T6" fmla="*/ 0 60000 65536"/>
                <a:gd name="T7" fmla="*/ 0 60000 65536"/>
                <a:gd name="T8" fmla="*/ 0 60000 65536"/>
                <a:gd name="T9" fmla="*/ 0 w 200"/>
                <a:gd name="T10" fmla="*/ 0 h 1824"/>
                <a:gd name="T11" fmla="*/ 200 w 200"/>
                <a:gd name="T12" fmla="*/ 1824 h 18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" h="1824">
                  <a:moveTo>
                    <a:pt x="48" y="0"/>
                  </a:moveTo>
                  <a:cubicBezTo>
                    <a:pt x="124" y="280"/>
                    <a:pt x="200" y="560"/>
                    <a:pt x="192" y="864"/>
                  </a:cubicBezTo>
                  <a:cubicBezTo>
                    <a:pt x="184" y="1168"/>
                    <a:pt x="31" y="1664"/>
                    <a:pt x="0" y="1824"/>
                  </a:cubicBezTo>
                </a:path>
              </a:pathLst>
            </a:custGeom>
            <a:noFill/>
            <a:ln w="762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0" name="Freeform 18">
              <a:extLst>
                <a:ext uri="{FF2B5EF4-FFF2-40B4-BE49-F238E27FC236}">
                  <a16:creationId xmlns:a16="http://schemas.microsoft.com/office/drawing/2014/main" id="{6B925BFB-40AA-8441-A948-4B2A2622651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736" y="1104"/>
              <a:ext cx="200" cy="1824"/>
            </a:xfrm>
            <a:custGeom>
              <a:avLst/>
              <a:gdLst>
                <a:gd name="T0" fmla="*/ 48 w 200"/>
                <a:gd name="T1" fmla="*/ 0 h 1824"/>
                <a:gd name="T2" fmla="*/ 192 w 200"/>
                <a:gd name="T3" fmla="*/ 864 h 1824"/>
                <a:gd name="T4" fmla="*/ 0 w 200"/>
                <a:gd name="T5" fmla="*/ 1824 h 1824"/>
                <a:gd name="T6" fmla="*/ 0 60000 65536"/>
                <a:gd name="T7" fmla="*/ 0 60000 65536"/>
                <a:gd name="T8" fmla="*/ 0 60000 65536"/>
                <a:gd name="T9" fmla="*/ 0 w 200"/>
                <a:gd name="T10" fmla="*/ 0 h 1824"/>
                <a:gd name="T11" fmla="*/ 200 w 200"/>
                <a:gd name="T12" fmla="*/ 1824 h 18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" h="1824">
                  <a:moveTo>
                    <a:pt x="48" y="0"/>
                  </a:moveTo>
                  <a:cubicBezTo>
                    <a:pt x="124" y="280"/>
                    <a:pt x="200" y="560"/>
                    <a:pt x="192" y="864"/>
                  </a:cubicBezTo>
                  <a:cubicBezTo>
                    <a:pt x="184" y="1168"/>
                    <a:pt x="31" y="1664"/>
                    <a:pt x="0" y="1824"/>
                  </a:cubicBezTo>
                </a:path>
              </a:pathLst>
            </a:custGeom>
            <a:noFill/>
            <a:ln w="762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1" name="Text Box 23">
              <a:extLst>
                <a:ext uri="{FF2B5EF4-FFF2-40B4-BE49-F238E27FC236}">
                  <a16:creationId xmlns:a16="http://schemas.microsoft.com/office/drawing/2014/main" id="{EC2C375F-DF90-794E-9339-FB2EE4E221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1776"/>
              <a:ext cx="16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DNA Replication</a:t>
              </a:r>
            </a:p>
          </p:txBody>
        </p:sp>
      </p:grp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92C5A28-4AEB-AC4D-9A8A-176B685724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Definitions</a:t>
            </a:r>
          </a:p>
        </p:txBody>
      </p:sp>
      <p:grpSp>
        <p:nvGrpSpPr>
          <p:cNvPr id="18435" name="Group 32">
            <a:extLst>
              <a:ext uri="{FF2B5EF4-FFF2-40B4-BE49-F238E27FC236}">
                <a16:creationId xmlns:a16="http://schemas.microsoft.com/office/drawing/2014/main" id="{27D3326B-2CFD-C841-8D91-408BF7CEFD52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724400"/>
            <a:ext cx="4395788" cy="838200"/>
            <a:chOff x="624" y="2976"/>
            <a:chExt cx="2769" cy="528"/>
          </a:xfrm>
        </p:grpSpPr>
        <p:sp>
          <p:nvSpPr>
            <p:cNvPr id="18443" name="Text Box 25">
              <a:extLst>
                <a:ext uri="{FF2B5EF4-FFF2-40B4-BE49-F238E27FC236}">
                  <a16:creationId xmlns:a16="http://schemas.microsoft.com/office/drawing/2014/main" id="{8DAA2924-5A52-4747-8772-72E6C95347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3216"/>
              <a:ext cx="11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Chromatids</a:t>
              </a:r>
            </a:p>
          </p:txBody>
        </p:sp>
        <p:sp>
          <p:nvSpPr>
            <p:cNvPr id="18444" name="Text Box 26">
              <a:extLst>
                <a:ext uri="{FF2B5EF4-FFF2-40B4-BE49-F238E27FC236}">
                  <a16:creationId xmlns:a16="http://schemas.microsoft.com/office/drawing/2014/main" id="{A2D4F403-6CDE-0542-8D0D-8310443EF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0" y="3210"/>
              <a:ext cx="11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Chromatids</a:t>
              </a:r>
            </a:p>
          </p:txBody>
        </p:sp>
        <p:sp>
          <p:nvSpPr>
            <p:cNvPr id="18445" name="Line 27">
              <a:extLst>
                <a:ext uri="{FF2B5EF4-FFF2-40B4-BE49-F238E27FC236}">
                  <a16:creationId xmlns:a16="http://schemas.microsoft.com/office/drawing/2014/main" id="{591B77AD-DDEC-8A43-B9E0-E26FEC9AA1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56" y="2976"/>
              <a:ext cx="144" cy="288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6" name="Line 28">
              <a:extLst>
                <a:ext uri="{FF2B5EF4-FFF2-40B4-BE49-F238E27FC236}">
                  <a16:creationId xmlns:a16="http://schemas.microsoft.com/office/drawing/2014/main" id="{A07BF35C-16FE-984C-966A-AF2B6862D2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4" y="2976"/>
              <a:ext cx="106" cy="286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Line 29">
              <a:extLst>
                <a:ext uri="{FF2B5EF4-FFF2-40B4-BE49-F238E27FC236}">
                  <a16:creationId xmlns:a16="http://schemas.microsoft.com/office/drawing/2014/main" id="{F9F7E654-3391-6846-BBD9-51AD23BCDC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41" y="2994"/>
              <a:ext cx="144" cy="28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8" name="Line 30">
              <a:extLst>
                <a:ext uri="{FF2B5EF4-FFF2-40B4-BE49-F238E27FC236}">
                  <a16:creationId xmlns:a16="http://schemas.microsoft.com/office/drawing/2014/main" id="{76A86C11-F63F-5048-AD48-029F87A9E1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19" y="2994"/>
              <a:ext cx="106" cy="28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6" name="Group 35">
            <a:extLst>
              <a:ext uri="{FF2B5EF4-FFF2-40B4-BE49-F238E27FC236}">
                <a16:creationId xmlns:a16="http://schemas.microsoft.com/office/drawing/2014/main" id="{C586FA70-F84A-E246-B6A6-EE1A9D57216C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990600"/>
            <a:ext cx="4265613" cy="3694113"/>
            <a:chOff x="720" y="624"/>
            <a:chExt cx="2687" cy="2327"/>
          </a:xfrm>
        </p:grpSpPr>
        <p:sp>
          <p:nvSpPr>
            <p:cNvPr id="18438" name="Freeform 15">
              <a:extLst>
                <a:ext uri="{FF2B5EF4-FFF2-40B4-BE49-F238E27FC236}">
                  <a16:creationId xmlns:a16="http://schemas.microsoft.com/office/drawing/2014/main" id="{1319DE23-65ED-7148-9E28-EB84BE34A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1104"/>
              <a:ext cx="200" cy="1824"/>
            </a:xfrm>
            <a:custGeom>
              <a:avLst/>
              <a:gdLst>
                <a:gd name="T0" fmla="*/ 48 w 200"/>
                <a:gd name="T1" fmla="*/ 0 h 1824"/>
                <a:gd name="T2" fmla="*/ 192 w 200"/>
                <a:gd name="T3" fmla="*/ 864 h 1824"/>
                <a:gd name="T4" fmla="*/ 0 w 200"/>
                <a:gd name="T5" fmla="*/ 1824 h 1824"/>
                <a:gd name="T6" fmla="*/ 0 60000 65536"/>
                <a:gd name="T7" fmla="*/ 0 60000 65536"/>
                <a:gd name="T8" fmla="*/ 0 60000 65536"/>
                <a:gd name="T9" fmla="*/ 0 w 200"/>
                <a:gd name="T10" fmla="*/ 0 h 1824"/>
                <a:gd name="T11" fmla="*/ 200 w 200"/>
                <a:gd name="T12" fmla="*/ 1824 h 18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" h="1824">
                  <a:moveTo>
                    <a:pt x="48" y="0"/>
                  </a:moveTo>
                  <a:cubicBezTo>
                    <a:pt x="124" y="280"/>
                    <a:pt x="200" y="560"/>
                    <a:pt x="192" y="864"/>
                  </a:cubicBezTo>
                  <a:cubicBezTo>
                    <a:pt x="184" y="1168"/>
                    <a:pt x="31" y="1664"/>
                    <a:pt x="0" y="1824"/>
                  </a:cubicBezTo>
                </a:path>
              </a:pathLst>
            </a:custGeom>
            <a:noFill/>
            <a:ln w="762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9" name="Freeform 17">
              <a:extLst>
                <a:ext uri="{FF2B5EF4-FFF2-40B4-BE49-F238E27FC236}">
                  <a16:creationId xmlns:a16="http://schemas.microsoft.com/office/drawing/2014/main" id="{D09EEF88-A39E-F045-84A2-5DCCE9B9E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8" y="1127"/>
              <a:ext cx="200" cy="1824"/>
            </a:xfrm>
            <a:custGeom>
              <a:avLst/>
              <a:gdLst>
                <a:gd name="T0" fmla="*/ 48 w 200"/>
                <a:gd name="T1" fmla="*/ 0 h 1824"/>
                <a:gd name="T2" fmla="*/ 192 w 200"/>
                <a:gd name="T3" fmla="*/ 864 h 1824"/>
                <a:gd name="T4" fmla="*/ 0 w 200"/>
                <a:gd name="T5" fmla="*/ 1824 h 1824"/>
                <a:gd name="T6" fmla="*/ 0 60000 65536"/>
                <a:gd name="T7" fmla="*/ 0 60000 65536"/>
                <a:gd name="T8" fmla="*/ 0 60000 65536"/>
                <a:gd name="T9" fmla="*/ 0 w 200"/>
                <a:gd name="T10" fmla="*/ 0 h 1824"/>
                <a:gd name="T11" fmla="*/ 200 w 200"/>
                <a:gd name="T12" fmla="*/ 1824 h 18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0" h="1824">
                  <a:moveTo>
                    <a:pt x="48" y="0"/>
                  </a:moveTo>
                  <a:cubicBezTo>
                    <a:pt x="124" y="280"/>
                    <a:pt x="200" y="560"/>
                    <a:pt x="192" y="864"/>
                  </a:cubicBezTo>
                  <a:cubicBezTo>
                    <a:pt x="184" y="1168"/>
                    <a:pt x="31" y="1664"/>
                    <a:pt x="0" y="1824"/>
                  </a:cubicBezTo>
                </a:path>
              </a:pathLst>
            </a:custGeom>
            <a:noFill/>
            <a:ln w="762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0" name="Text Box 22">
              <a:extLst>
                <a:ext uri="{FF2B5EF4-FFF2-40B4-BE49-F238E27FC236}">
                  <a16:creationId xmlns:a16="http://schemas.microsoft.com/office/drawing/2014/main" id="{F7C30247-7E9F-7D47-B87F-1D8C56D7F4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624"/>
              <a:ext cx="268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Homologous Chromosomes</a:t>
              </a:r>
            </a:p>
          </p:txBody>
        </p:sp>
        <p:sp>
          <p:nvSpPr>
            <p:cNvPr id="18441" name="Oval 5">
              <a:extLst>
                <a:ext uri="{FF2B5EF4-FFF2-40B4-BE49-F238E27FC236}">
                  <a16:creationId xmlns:a16="http://schemas.microsoft.com/office/drawing/2014/main" id="{58B01891-2360-A84A-B388-1CE744028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" y="1826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rgbClr val="FF33CC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8442" name="Oval 19">
              <a:extLst>
                <a:ext uri="{FF2B5EF4-FFF2-40B4-BE49-F238E27FC236}">
                  <a16:creationId xmlns:a16="http://schemas.microsoft.com/office/drawing/2014/main" id="{85B3F664-ABFA-D04A-BADF-94B47228C4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9" y="1843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rgbClr val="FF33CC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8437" name="Text Box 36">
            <a:extLst>
              <a:ext uri="{FF2B5EF4-FFF2-40B4-BE49-F238E27FC236}">
                <a16:creationId xmlns:a16="http://schemas.microsoft.com/office/drawing/2014/main" id="{685C8BEC-878C-434B-813F-1FCEC5563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867400"/>
            <a:ext cx="4038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/>
              <a:t>A chromatid pair has an identical sequence of DNA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Oval 5">
            <a:extLst>
              <a:ext uri="{FF2B5EF4-FFF2-40B4-BE49-F238E27FC236}">
                <a16:creationId xmlns:a16="http://schemas.microsoft.com/office/drawing/2014/main" id="{387AE417-DEAF-364E-AC53-C714301B5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295400"/>
            <a:ext cx="4648200" cy="4648200"/>
          </a:xfrm>
          <a:prstGeom prst="ellipse">
            <a:avLst/>
          </a:prstGeom>
          <a:noFill/>
          <a:ln w="76200">
            <a:solidFill>
              <a:srgbClr val="FF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5944D8D0-BB0D-6B4E-BAA0-72AA656821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Cell Cycle</a:t>
            </a:r>
          </a:p>
        </p:txBody>
      </p:sp>
      <p:sp>
        <p:nvSpPr>
          <p:cNvPr id="20483" name="Text Box 7">
            <a:extLst>
              <a:ext uri="{FF2B5EF4-FFF2-40B4-BE49-F238E27FC236}">
                <a16:creationId xmlns:a16="http://schemas.microsoft.com/office/drawing/2014/main" id="{F6AD7DA7-E588-BF47-BDA7-10E727A5E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1219200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</a:t>
            </a:r>
            <a:r>
              <a:rPr lang="en-US" altLang="en-US" baseline="-25000"/>
              <a:t>o</a:t>
            </a:r>
            <a:endParaRPr lang="en-US" altLang="en-US"/>
          </a:p>
        </p:txBody>
      </p:sp>
      <p:sp>
        <p:nvSpPr>
          <p:cNvPr id="20484" name="Rectangle 8">
            <a:extLst>
              <a:ext uri="{FF2B5EF4-FFF2-40B4-BE49-F238E27FC236}">
                <a16:creationId xmlns:a16="http://schemas.microsoft.com/office/drawing/2014/main" id="{E674F500-0DCF-E849-B343-9B8E2B5A5C3E}"/>
              </a:ext>
            </a:extLst>
          </p:cNvPr>
          <p:cNvSpPr>
            <a:spLocks noChangeArrowheads="1"/>
          </p:cNvSpPr>
          <p:nvPr/>
        </p:nvSpPr>
        <p:spPr bwMode="auto">
          <a:xfrm rot="2391861">
            <a:off x="5029200" y="10668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41417BEE-A606-F641-87C9-DEB7C49C5B96}"/>
              </a:ext>
            </a:extLst>
          </p:cNvPr>
          <p:cNvSpPr>
            <a:spLocks noChangeArrowheads="1"/>
          </p:cNvSpPr>
          <p:nvPr/>
        </p:nvSpPr>
        <p:spPr bwMode="auto">
          <a:xfrm rot="3677444">
            <a:off x="6781800" y="23622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486" name="Line 6">
            <a:extLst>
              <a:ext uri="{FF2B5EF4-FFF2-40B4-BE49-F238E27FC236}">
                <a16:creationId xmlns:a16="http://schemas.microsoft.com/office/drawing/2014/main" id="{04D421FD-9CB9-5841-A4C7-6975ECE88CD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2600" y="2438400"/>
            <a:ext cx="101600" cy="152400"/>
          </a:xfrm>
          <a:prstGeom prst="line">
            <a:avLst/>
          </a:prstGeom>
          <a:noFill/>
          <a:ln w="76200">
            <a:solidFill>
              <a:srgbClr val="FF8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Rectangle 10">
            <a:extLst>
              <a:ext uri="{FF2B5EF4-FFF2-40B4-BE49-F238E27FC236}">
                <a16:creationId xmlns:a16="http://schemas.microsoft.com/office/drawing/2014/main" id="{0EE261B0-390C-F94A-B95A-6554BDB3CF2D}"/>
              </a:ext>
            </a:extLst>
          </p:cNvPr>
          <p:cNvSpPr>
            <a:spLocks noChangeArrowheads="1"/>
          </p:cNvSpPr>
          <p:nvPr/>
        </p:nvSpPr>
        <p:spPr bwMode="auto">
          <a:xfrm rot="2391861">
            <a:off x="6705600" y="45720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488" name="Rectangle 11">
            <a:extLst>
              <a:ext uri="{FF2B5EF4-FFF2-40B4-BE49-F238E27FC236}">
                <a16:creationId xmlns:a16="http://schemas.microsoft.com/office/drawing/2014/main" id="{69D58CCC-3BAE-C84A-8068-46F0D369BD59}"/>
              </a:ext>
            </a:extLst>
          </p:cNvPr>
          <p:cNvSpPr>
            <a:spLocks noChangeArrowheads="1"/>
          </p:cNvSpPr>
          <p:nvPr/>
        </p:nvSpPr>
        <p:spPr bwMode="auto">
          <a:xfrm rot="2391861">
            <a:off x="3352800" y="52578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489" name="Rectangle 12">
            <a:extLst>
              <a:ext uri="{FF2B5EF4-FFF2-40B4-BE49-F238E27FC236}">
                <a16:creationId xmlns:a16="http://schemas.microsoft.com/office/drawing/2014/main" id="{D8FCD748-0192-B54E-9F76-2EEAFADC10AE}"/>
              </a:ext>
            </a:extLst>
          </p:cNvPr>
          <p:cNvSpPr>
            <a:spLocks noChangeArrowheads="1"/>
          </p:cNvSpPr>
          <p:nvPr/>
        </p:nvSpPr>
        <p:spPr bwMode="auto">
          <a:xfrm rot="2391861">
            <a:off x="2922588" y="1754188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490" name="Rectangle 13">
            <a:extLst>
              <a:ext uri="{FF2B5EF4-FFF2-40B4-BE49-F238E27FC236}">
                <a16:creationId xmlns:a16="http://schemas.microsoft.com/office/drawing/2014/main" id="{1B12DF55-A721-2B4C-880F-BA98FB94D583}"/>
              </a:ext>
            </a:extLst>
          </p:cNvPr>
          <p:cNvSpPr>
            <a:spLocks noChangeArrowheads="1"/>
          </p:cNvSpPr>
          <p:nvPr/>
        </p:nvSpPr>
        <p:spPr bwMode="auto">
          <a:xfrm rot="3677444">
            <a:off x="6934200" y="25908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491" name="Line 14">
            <a:extLst>
              <a:ext uri="{FF2B5EF4-FFF2-40B4-BE49-F238E27FC236}">
                <a16:creationId xmlns:a16="http://schemas.microsoft.com/office/drawing/2014/main" id="{81AD20B4-574C-EA47-A188-96CB33D268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37363" y="4497388"/>
            <a:ext cx="122237" cy="250825"/>
          </a:xfrm>
          <a:prstGeom prst="line">
            <a:avLst/>
          </a:prstGeom>
          <a:noFill/>
          <a:ln w="76200">
            <a:solidFill>
              <a:srgbClr val="FF8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Line 15">
            <a:extLst>
              <a:ext uri="{FF2B5EF4-FFF2-40B4-BE49-F238E27FC236}">
                <a16:creationId xmlns:a16="http://schemas.microsoft.com/office/drawing/2014/main" id="{D25D424F-3FD1-2A43-8F64-0DA5DFF63A6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41713" y="5537200"/>
            <a:ext cx="212725" cy="139700"/>
          </a:xfrm>
          <a:prstGeom prst="line">
            <a:avLst/>
          </a:prstGeom>
          <a:noFill/>
          <a:ln w="76200">
            <a:solidFill>
              <a:srgbClr val="FF8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Line 16">
            <a:extLst>
              <a:ext uri="{FF2B5EF4-FFF2-40B4-BE49-F238E27FC236}">
                <a16:creationId xmlns:a16="http://schemas.microsoft.com/office/drawing/2014/main" id="{2288BDFF-CC7A-9D43-AD52-18569057F9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46400" y="1995488"/>
            <a:ext cx="188913" cy="234950"/>
          </a:xfrm>
          <a:prstGeom prst="line">
            <a:avLst/>
          </a:prstGeom>
          <a:noFill/>
          <a:ln w="76200">
            <a:solidFill>
              <a:srgbClr val="FF8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Line 17">
            <a:extLst>
              <a:ext uri="{FF2B5EF4-FFF2-40B4-BE49-F238E27FC236}">
                <a16:creationId xmlns:a16="http://schemas.microsoft.com/office/drawing/2014/main" id="{9DE8B082-A4A6-1B45-A628-1BDE2E6808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3775" y="1290638"/>
            <a:ext cx="301625" cy="9525"/>
          </a:xfrm>
          <a:prstGeom prst="line">
            <a:avLst/>
          </a:prstGeom>
          <a:noFill/>
          <a:ln w="76200">
            <a:solidFill>
              <a:srgbClr val="FF8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5" name="Text Box 19">
            <a:extLst>
              <a:ext uri="{FF2B5EF4-FFF2-40B4-BE49-F238E27FC236}">
                <a16:creationId xmlns:a16="http://schemas.microsoft.com/office/drawing/2014/main" id="{88AFE466-0A41-A94F-B245-6BD39C608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3429000"/>
            <a:ext cx="534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</a:t>
            </a:r>
            <a:r>
              <a:rPr lang="en-US" altLang="en-US" baseline="-25000"/>
              <a:t>1</a:t>
            </a:r>
            <a:endParaRPr lang="en-US" altLang="en-US"/>
          </a:p>
        </p:txBody>
      </p:sp>
      <p:sp>
        <p:nvSpPr>
          <p:cNvPr id="20496" name="Text Box 20">
            <a:extLst>
              <a:ext uri="{FF2B5EF4-FFF2-40B4-BE49-F238E27FC236}">
                <a16:creationId xmlns:a16="http://schemas.microsoft.com/office/drawing/2014/main" id="{960FC6FB-9741-444D-88BE-1F01FF214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505200"/>
            <a:ext cx="534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20497" name="Text Box 21">
            <a:extLst>
              <a:ext uri="{FF2B5EF4-FFF2-40B4-BE49-F238E27FC236}">
                <a16:creationId xmlns:a16="http://schemas.microsoft.com/office/drawing/2014/main" id="{991BE199-ED2C-0643-AD7C-B4CE4311E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0525" y="5921375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S</a:t>
            </a:r>
          </a:p>
        </p:txBody>
      </p:sp>
      <p:sp>
        <p:nvSpPr>
          <p:cNvPr id="20498" name="Text Box 22">
            <a:extLst>
              <a:ext uri="{FF2B5EF4-FFF2-40B4-BE49-F238E27FC236}">
                <a16:creationId xmlns:a16="http://schemas.microsoft.com/office/drawing/2014/main" id="{F5323D8F-AF7B-4949-8FFB-A7B90FE9A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9325" y="968375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</a:t>
            </a:r>
          </a:p>
        </p:txBody>
      </p:sp>
      <p:sp>
        <p:nvSpPr>
          <p:cNvPr id="20499" name="Text Box 23">
            <a:extLst>
              <a:ext uri="{FF2B5EF4-FFF2-40B4-BE49-F238E27FC236}">
                <a16:creationId xmlns:a16="http://schemas.microsoft.com/office/drawing/2014/main" id="{0AF7AC92-E4C4-BA41-B429-BA21762D9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725" y="1870075"/>
            <a:ext cx="5064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MPF</a:t>
            </a:r>
          </a:p>
        </p:txBody>
      </p:sp>
      <p:sp>
        <p:nvSpPr>
          <p:cNvPr id="20500" name="Text Box 24">
            <a:extLst>
              <a:ext uri="{FF2B5EF4-FFF2-40B4-BE49-F238E27FC236}">
                <a16:creationId xmlns:a16="http://schemas.microsoft.com/office/drawing/2014/main" id="{00C178F6-AAE5-F448-8345-F170B93D0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581400"/>
            <a:ext cx="5064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MPF</a:t>
            </a:r>
          </a:p>
        </p:txBody>
      </p:sp>
      <p:sp>
        <p:nvSpPr>
          <p:cNvPr id="20501" name="Text Box 25">
            <a:extLst>
              <a:ext uri="{FF2B5EF4-FFF2-40B4-BE49-F238E27FC236}">
                <a16:creationId xmlns:a16="http://schemas.microsoft.com/office/drawing/2014/main" id="{42F0C47B-9BDA-FA4E-8153-6ECD4DE3E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257800"/>
            <a:ext cx="5064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MPF</a:t>
            </a:r>
          </a:p>
        </p:txBody>
      </p:sp>
      <p:sp>
        <p:nvSpPr>
          <p:cNvPr id="20502" name="Text Box 26">
            <a:extLst>
              <a:ext uri="{FF2B5EF4-FFF2-40B4-BE49-F238E27FC236}">
                <a16:creationId xmlns:a16="http://schemas.microsoft.com/office/drawing/2014/main" id="{7DBC97C5-79F9-B540-A415-F3DEA1B37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800600"/>
            <a:ext cx="5064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MPF</a:t>
            </a:r>
          </a:p>
        </p:txBody>
      </p:sp>
      <p:sp>
        <p:nvSpPr>
          <p:cNvPr id="20503" name="Text Box 27">
            <a:extLst>
              <a:ext uri="{FF2B5EF4-FFF2-40B4-BE49-F238E27FC236}">
                <a16:creationId xmlns:a16="http://schemas.microsoft.com/office/drawing/2014/main" id="{06E8320B-3AC5-8245-A0F7-AD8988E27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50520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MPF</a:t>
            </a:r>
          </a:p>
        </p:txBody>
      </p:sp>
      <p:sp>
        <p:nvSpPr>
          <p:cNvPr id="20504" name="Text Box 28">
            <a:extLst>
              <a:ext uri="{FF2B5EF4-FFF2-40B4-BE49-F238E27FC236}">
                <a16:creationId xmlns:a16="http://schemas.microsoft.com/office/drawing/2014/main" id="{1FEE27C0-1BD0-6542-9588-76B21A610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327275"/>
            <a:ext cx="9350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/>
              <a:t>MPF</a:t>
            </a:r>
          </a:p>
        </p:txBody>
      </p:sp>
      <p:sp>
        <p:nvSpPr>
          <p:cNvPr id="20505" name="Text Box 29">
            <a:extLst>
              <a:ext uri="{FF2B5EF4-FFF2-40B4-BE49-F238E27FC236}">
                <a16:creationId xmlns:a16="http://schemas.microsoft.com/office/drawing/2014/main" id="{81AC9A60-C54E-6648-BEA5-25ACD4E28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447800"/>
            <a:ext cx="5064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MPF</a:t>
            </a:r>
          </a:p>
        </p:txBody>
      </p:sp>
      <p:sp>
        <p:nvSpPr>
          <p:cNvPr id="20506" name="Arc 30">
            <a:extLst>
              <a:ext uri="{FF2B5EF4-FFF2-40B4-BE49-F238E27FC236}">
                <a16:creationId xmlns:a16="http://schemas.microsoft.com/office/drawing/2014/main" id="{1F4DB215-BCEC-8941-A756-BFBA450A1C38}"/>
              </a:ext>
            </a:extLst>
          </p:cNvPr>
          <p:cNvSpPr>
            <a:spLocks/>
          </p:cNvSpPr>
          <p:nvPr/>
        </p:nvSpPr>
        <p:spPr bwMode="auto">
          <a:xfrm>
            <a:off x="1582738" y="781050"/>
            <a:ext cx="6584950" cy="5848350"/>
          </a:xfrm>
          <a:custGeom>
            <a:avLst/>
            <a:gdLst>
              <a:gd name="T0" fmla="*/ 2147483646 w 43200"/>
              <a:gd name="T1" fmla="*/ 0 h 42237"/>
              <a:gd name="T2" fmla="*/ 2147483646 w 43200"/>
              <a:gd name="T3" fmla="*/ 2147483646 h 42237"/>
              <a:gd name="T4" fmla="*/ 2147483646 w 43200"/>
              <a:gd name="T5" fmla="*/ 2147483646 h 42237"/>
              <a:gd name="T6" fmla="*/ 0 60000 65536"/>
              <a:gd name="T7" fmla="*/ 0 60000 65536"/>
              <a:gd name="T8" fmla="*/ 0 60000 65536"/>
              <a:gd name="T9" fmla="*/ 0 w 43200"/>
              <a:gd name="T10" fmla="*/ 0 h 42237"/>
              <a:gd name="T11" fmla="*/ 43200 w 43200"/>
              <a:gd name="T12" fmla="*/ 42237 h 422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42237" fill="none" extrusionOk="0">
                <a:moveTo>
                  <a:pt x="27976" y="-1"/>
                </a:moveTo>
                <a:cubicBezTo>
                  <a:pt x="37027" y="2795"/>
                  <a:pt x="43200" y="11163"/>
                  <a:pt x="43200" y="20637"/>
                </a:cubicBezTo>
                <a:cubicBezTo>
                  <a:pt x="43200" y="32566"/>
                  <a:pt x="33529" y="42237"/>
                  <a:pt x="21600" y="42237"/>
                </a:cubicBezTo>
                <a:cubicBezTo>
                  <a:pt x="9670" y="42237"/>
                  <a:pt x="0" y="32566"/>
                  <a:pt x="0" y="20637"/>
                </a:cubicBezTo>
                <a:cubicBezTo>
                  <a:pt x="0" y="15442"/>
                  <a:pt x="1871" y="10422"/>
                  <a:pt x="5272" y="6496"/>
                </a:cubicBezTo>
              </a:path>
              <a:path w="43200" h="42237" stroke="0" extrusionOk="0">
                <a:moveTo>
                  <a:pt x="27976" y="-1"/>
                </a:moveTo>
                <a:cubicBezTo>
                  <a:pt x="37027" y="2795"/>
                  <a:pt x="43200" y="11163"/>
                  <a:pt x="43200" y="20637"/>
                </a:cubicBezTo>
                <a:cubicBezTo>
                  <a:pt x="43200" y="32566"/>
                  <a:pt x="33529" y="42237"/>
                  <a:pt x="21600" y="42237"/>
                </a:cubicBezTo>
                <a:cubicBezTo>
                  <a:pt x="9670" y="42237"/>
                  <a:pt x="0" y="32566"/>
                  <a:pt x="0" y="20637"/>
                </a:cubicBezTo>
                <a:cubicBezTo>
                  <a:pt x="0" y="15442"/>
                  <a:pt x="1871" y="10422"/>
                  <a:pt x="5272" y="6496"/>
                </a:cubicBezTo>
                <a:lnTo>
                  <a:pt x="21600" y="20637"/>
                </a:lnTo>
                <a:lnTo>
                  <a:pt x="27976" y="-1"/>
                </a:lnTo>
                <a:close/>
              </a:path>
            </a:pathLst>
          </a:custGeom>
          <a:noFill/>
          <a:ln w="76200">
            <a:solidFill>
              <a:srgbClr val="3333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7" name="Text Box 31">
            <a:extLst>
              <a:ext uri="{FF2B5EF4-FFF2-40B4-BE49-F238E27FC236}">
                <a16:creationId xmlns:a16="http://schemas.microsoft.com/office/drawing/2014/main" id="{EB7EA84D-E8DA-7D45-A98A-52755A09E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5464175"/>
            <a:ext cx="172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3333FF"/>
                </a:solidFill>
              </a:rPr>
              <a:t>Interphase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5F0C14DD-EEE7-4D4E-93D0-2ACF63F4F9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 - Phase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7C29326E-3E13-1749-9B88-B9A4DE5827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0375" indent="-460375"/>
            <a:r>
              <a:rPr lang="en-US" altLang="en-US">
                <a:ea typeface="ＭＳ Ｐゴシック" panose="020B0600070205080204" pitchFamily="34" charset="-128"/>
              </a:rPr>
              <a:t>Prophase</a:t>
            </a:r>
          </a:p>
          <a:p>
            <a:pPr marL="460375" indent="-460375"/>
            <a:r>
              <a:rPr lang="en-US" altLang="en-US">
                <a:ea typeface="ＭＳ Ｐゴシック" panose="020B0600070205080204" pitchFamily="34" charset="-128"/>
              </a:rPr>
              <a:t>Metaphase</a:t>
            </a:r>
          </a:p>
          <a:p>
            <a:pPr marL="460375" indent="-460375"/>
            <a:r>
              <a:rPr lang="en-US" altLang="en-US">
                <a:ea typeface="ＭＳ Ｐゴシック" panose="020B0600070205080204" pitchFamily="34" charset="-128"/>
              </a:rPr>
              <a:t>Anaphase</a:t>
            </a:r>
          </a:p>
          <a:p>
            <a:pPr marL="460375" indent="-460375"/>
            <a:r>
              <a:rPr lang="en-US" altLang="en-US">
                <a:ea typeface="ＭＳ Ｐゴシック" panose="020B0600070205080204" pitchFamily="34" charset="-128"/>
              </a:rPr>
              <a:t>Telophase</a:t>
            </a:r>
          </a:p>
          <a:p>
            <a:pPr marL="460375" indent="-460375"/>
            <a:r>
              <a:rPr lang="en-US" altLang="en-US">
                <a:ea typeface="ＭＳ Ｐゴシック" panose="020B0600070205080204" pitchFamily="34" charset="-128"/>
              </a:rPr>
              <a:t>Cytokinesis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6B8DAA69-D1BA-C940-A32D-23990CE589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Grand Scheme</a:t>
            </a:r>
          </a:p>
        </p:txBody>
      </p:sp>
      <p:sp>
        <p:nvSpPr>
          <p:cNvPr id="24578" name="Text Box 3">
            <a:extLst>
              <a:ext uri="{FF2B5EF4-FFF2-40B4-BE49-F238E27FC236}">
                <a16:creationId xmlns:a16="http://schemas.microsoft.com/office/drawing/2014/main" id="{29DB5DDA-E2ED-AE4E-8759-367EF7989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600" y="1333500"/>
            <a:ext cx="1233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3333FF"/>
                </a:solidFill>
              </a:rPr>
              <a:t>Mitosis</a:t>
            </a:r>
          </a:p>
        </p:txBody>
      </p:sp>
      <p:sp>
        <p:nvSpPr>
          <p:cNvPr id="24579" name="Oval 4">
            <a:extLst>
              <a:ext uri="{FF2B5EF4-FFF2-40B4-BE49-F238E27FC236}">
                <a16:creationId xmlns:a16="http://schemas.microsoft.com/office/drawing/2014/main" id="{27C668AF-F6EB-4C43-9377-2551B02A5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171700"/>
            <a:ext cx="1371600" cy="1295400"/>
          </a:xfrm>
          <a:prstGeom prst="ellipse">
            <a:avLst/>
          </a:prstGeom>
          <a:solidFill>
            <a:srgbClr val="3333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2N</a:t>
            </a:r>
          </a:p>
        </p:txBody>
      </p:sp>
      <p:sp>
        <p:nvSpPr>
          <p:cNvPr id="24580" name="Oval 5">
            <a:extLst>
              <a:ext uri="{FF2B5EF4-FFF2-40B4-BE49-F238E27FC236}">
                <a16:creationId xmlns:a16="http://schemas.microsoft.com/office/drawing/2014/main" id="{D1FF1B54-EE6D-3C4B-BDAF-7B21AAF8E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1143000" cy="1066800"/>
          </a:xfrm>
          <a:prstGeom prst="ellipse">
            <a:avLst/>
          </a:prstGeom>
          <a:solidFill>
            <a:srgbClr val="3333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2N</a:t>
            </a:r>
          </a:p>
        </p:txBody>
      </p:sp>
      <p:sp>
        <p:nvSpPr>
          <p:cNvPr id="24581" name="Oval 6">
            <a:extLst>
              <a:ext uri="{FF2B5EF4-FFF2-40B4-BE49-F238E27FC236}">
                <a16:creationId xmlns:a16="http://schemas.microsoft.com/office/drawing/2014/main" id="{45B05777-A4CB-BE4B-AC87-78F411AE3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038600"/>
            <a:ext cx="1143000" cy="1066800"/>
          </a:xfrm>
          <a:prstGeom prst="ellipse">
            <a:avLst/>
          </a:prstGeom>
          <a:solidFill>
            <a:srgbClr val="3333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2N</a:t>
            </a:r>
          </a:p>
        </p:txBody>
      </p:sp>
      <p:sp>
        <p:nvSpPr>
          <p:cNvPr id="24582" name="Oval 7">
            <a:extLst>
              <a:ext uri="{FF2B5EF4-FFF2-40B4-BE49-F238E27FC236}">
                <a16:creationId xmlns:a16="http://schemas.microsoft.com/office/drawing/2014/main" id="{C133CF2A-360D-504C-AF42-257FD088A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5900" y="2171700"/>
            <a:ext cx="1371600" cy="1295400"/>
          </a:xfrm>
          <a:prstGeom prst="ellipse">
            <a:avLst/>
          </a:prstGeom>
          <a:solidFill>
            <a:srgbClr val="FF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2N</a:t>
            </a:r>
          </a:p>
        </p:txBody>
      </p:sp>
      <p:sp>
        <p:nvSpPr>
          <p:cNvPr id="24583" name="Oval 8">
            <a:extLst>
              <a:ext uri="{FF2B5EF4-FFF2-40B4-BE49-F238E27FC236}">
                <a16:creationId xmlns:a16="http://schemas.microsoft.com/office/drawing/2014/main" id="{EB711ABE-DC98-8D49-A54C-4F3174D61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700" y="4038600"/>
            <a:ext cx="1143000" cy="1066800"/>
          </a:xfrm>
          <a:prstGeom prst="ellipse">
            <a:avLst/>
          </a:prstGeom>
          <a:solidFill>
            <a:srgbClr val="FF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2N</a:t>
            </a:r>
          </a:p>
        </p:txBody>
      </p:sp>
      <p:sp>
        <p:nvSpPr>
          <p:cNvPr id="24584" name="Oval 9">
            <a:extLst>
              <a:ext uri="{FF2B5EF4-FFF2-40B4-BE49-F238E27FC236}">
                <a16:creationId xmlns:a16="http://schemas.microsoft.com/office/drawing/2014/main" id="{D8606B08-6E80-2347-AC62-BFB3A169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1300" y="4038600"/>
            <a:ext cx="1143000" cy="1066800"/>
          </a:xfrm>
          <a:prstGeom prst="ellipse">
            <a:avLst/>
          </a:prstGeom>
          <a:solidFill>
            <a:srgbClr val="FF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2N</a:t>
            </a:r>
          </a:p>
        </p:txBody>
      </p:sp>
      <p:sp>
        <p:nvSpPr>
          <p:cNvPr id="24585" name="Oval 10">
            <a:extLst>
              <a:ext uri="{FF2B5EF4-FFF2-40B4-BE49-F238E27FC236}">
                <a16:creationId xmlns:a16="http://schemas.microsoft.com/office/drawing/2014/main" id="{81E5E8AE-94CD-834D-A37E-A3520E867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651500"/>
            <a:ext cx="762000" cy="762000"/>
          </a:xfrm>
          <a:prstGeom prst="ellipse">
            <a:avLst/>
          </a:prstGeom>
          <a:solidFill>
            <a:srgbClr val="FF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24586" name="Oval 11">
            <a:extLst>
              <a:ext uri="{FF2B5EF4-FFF2-40B4-BE49-F238E27FC236}">
                <a16:creationId xmlns:a16="http://schemas.microsoft.com/office/drawing/2014/main" id="{A621D18C-A439-3945-8CEA-994C68A98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5651500"/>
            <a:ext cx="762000" cy="762000"/>
          </a:xfrm>
          <a:prstGeom prst="ellipse">
            <a:avLst/>
          </a:prstGeom>
          <a:solidFill>
            <a:srgbClr val="FF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24587" name="Oval 12">
            <a:extLst>
              <a:ext uri="{FF2B5EF4-FFF2-40B4-BE49-F238E27FC236}">
                <a16:creationId xmlns:a16="http://schemas.microsoft.com/office/drawing/2014/main" id="{360D6652-84EE-BE46-B2CB-D7138A116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2700" y="5651500"/>
            <a:ext cx="762000" cy="762000"/>
          </a:xfrm>
          <a:prstGeom prst="ellipse">
            <a:avLst/>
          </a:prstGeom>
          <a:solidFill>
            <a:srgbClr val="FF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24588" name="Oval 13">
            <a:extLst>
              <a:ext uri="{FF2B5EF4-FFF2-40B4-BE49-F238E27FC236}">
                <a16:creationId xmlns:a16="http://schemas.microsoft.com/office/drawing/2014/main" id="{D07E6D7E-7133-7E4A-8B27-DAD4BB186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300" y="5651500"/>
            <a:ext cx="762000" cy="762000"/>
          </a:xfrm>
          <a:prstGeom prst="ellipse">
            <a:avLst/>
          </a:prstGeom>
          <a:solidFill>
            <a:srgbClr val="FF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24589" name="Text Box 14">
            <a:extLst>
              <a:ext uri="{FF2B5EF4-FFF2-40B4-BE49-F238E27FC236}">
                <a16:creationId xmlns:a16="http://schemas.microsoft.com/office/drawing/2014/main" id="{BDA2EB0A-DDD7-D24B-A181-C8048B61A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5900" y="1333500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8000"/>
                </a:solidFill>
              </a:rPr>
              <a:t>Meiosis</a:t>
            </a:r>
          </a:p>
        </p:txBody>
      </p:sp>
      <p:sp>
        <p:nvSpPr>
          <p:cNvPr id="24590" name="Line 15">
            <a:extLst>
              <a:ext uri="{FF2B5EF4-FFF2-40B4-BE49-F238E27FC236}">
                <a16:creationId xmlns:a16="http://schemas.microsoft.com/office/drawing/2014/main" id="{469AE859-1A9F-AD44-9073-E8E3D06792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3000" y="3505200"/>
            <a:ext cx="228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Line 16">
            <a:extLst>
              <a:ext uri="{FF2B5EF4-FFF2-40B4-BE49-F238E27FC236}">
                <a16:creationId xmlns:a16="http://schemas.microsoft.com/office/drawing/2014/main" id="{7FD30D8A-A819-2C4E-9CA8-186B51972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505200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Line 17">
            <a:extLst>
              <a:ext uri="{FF2B5EF4-FFF2-40B4-BE49-F238E27FC236}">
                <a16:creationId xmlns:a16="http://schemas.microsoft.com/office/drawing/2014/main" id="{1CC51F04-D471-654A-8BC3-6240ED1A2D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72100" y="3505200"/>
            <a:ext cx="228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3" name="Line 18">
            <a:extLst>
              <a:ext uri="{FF2B5EF4-FFF2-40B4-BE49-F238E27FC236}">
                <a16:creationId xmlns:a16="http://schemas.microsoft.com/office/drawing/2014/main" id="{0DB74732-A728-D844-B313-FE58A0155FC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62700" y="3429000"/>
            <a:ext cx="3810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Line 19">
            <a:extLst>
              <a:ext uri="{FF2B5EF4-FFF2-40B4-BE49-F238E27FC236}">
                <a16:creationId xmlns:a16="http://schemas.microsoft.com/office/drawing/2014/main" id="{3D0506E8-8207-3742-9D36-D74E53F2E0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10100" y="5181600"/>
            <a:ext cx="228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5" name="Line 20">
            <a:extLst>
              <a:ext uri="{FF2B5EF4-FFF2-40B4-BE49-F238E27FC236}">
                <a16:creationId xmlns:a16="http://schemas.microsoft.com/office/drawing/2014/main" id="{A2EB6BD3-046D-D54D-9A5E-95A46A340DCC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3500" y="5181600"/>
            <a:ext cx="3048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6" name="Line 21">
            <a:extLst>
              <a:ext uri="{FF2B5EF4-FFF2-40B4-BE49-F238E27FC236}">
                <a16:creationId xmlns:a16="http://schemas.microsoft.com/office/drawing/2014/main" id="{5E38E8BC-3D6A-5345-98CF-351A5CC74D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19900" y="5181600"/>
            <a:ext cx="152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Line 22">
            <a:extLst>
              <a:ext uri="{FF2B5EF4-FFF2-40B4-BE49-F238E27FC236}">
                <a16:creationId xmlns:a16="http://schemas.microsoft.com/office/drawing/2014/main" id="{DBAA21E0-E040-B14B-9693-23CA545413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53300" y="5181600"/>
            <a:ext cx="228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Text Box 23">
            <a:extLst>
              <a:ext uri="{FF2B5EF4-FFF2-40B4-BE49-F238E27FC236}">
                <a16:creationId xmlns:a16="http://schemas.microsoft.com/office/drawing/2014/main" id="{24ACF1EB-D995-3840-91EC-B6CB5D83B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200400"/>
            <a:ext cx="15398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Replicate</a:t>
            </a:r>
          </a:p>
          <a:p>
            <a:pPr algn="ctr"/>
            <a:r>
              <a:rPr lang="en-US" altLang="en-US"/>
              <a:t>Division</a:t>
            </a:r>
          </a:p>
        </p:txBody>
      </p:sp>
      <p:sp>
        <p:nvSpPr>
          <p:cNvPr id="24599" name="Text Box 25">
            <a:extLst>
              <a:ext uri="{FF2B5EF4-FFF2-40B4-BE49-F238E27FC236}">
                <a16:creationId xmlns:a16="http://schemas.microsoft.com/office/drawing/2014/main" id="{5D12BA99-6BDA-7047-88DA-BD2F354DB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124200"/>
            <a:ext cx="15398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Replicate</a:t>
            </a:r>
          </a:p>
          <a:p>
            <a:pPr algn="ctr"/>
            <a:r>
              <a:rPr lang="en-US" altLang="en-US"/>
              <a:t>Division</a:t>
            </a:r>
          </a:p>
        </p:txBody>
      </p:sp>
      <p:sp>
        <p:nvSpPr>
          <p:cNvPr id="24600" name="Text Box 26">
            <a:extLst>
              <a:ext uri="{FF2B5EF4-FFF2-40B4-BE49-F238E27FC236}">
                <a16:creationId xmlns:a16="http://schemas.microsoft.com/office/drawing/2014/main" id="{180E7B15-98F1-FF47-861A-D02525D9D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575" y="5105400"/>
            <a:ext cx="1370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Division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603D1D35-703C-CA44-8E98-5CAAB43E05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Mitosis</a:t>
            </a:r>
          </a:p>
        </p:txBody>
      </p:sp>
      <p:sp>
        <p:nvSpPr>
          <p:cNvPr id="26626" name="Text Box 3">
            <a:extLst>
              <a:ext uri="{FF2B5EF4-FFF2-40B4-BE49-F238E27FC236}">
                <a16:creationId xmlns:a16="http://schemas.microsoft.com/office/drawing/2014/main" id="{0A32EC12-467B-7147-AD42-E9BC6D55C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3" y="123825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</a:t>
            </a:r>
            <a:r>
              <a:rPr lang="en-US" altLang="en-US" baseline="-25000"/>
              <a:t>o</a:t>
            </a:r>
            <a:endParaRPr lang="en-US" altLang="en-US"/>
          </a:p>
        </p:txBody>
      </p:sp>
      <p:sp>
        <p:nvSpPr>
          <p:cNvPr id="26627" name="Text Box 4">
            <a:extLst>
              <a:ext uri="{FF2B5EF4-FFF2-40B4-BE49-F238E27FC236}">
                <a16:creationId xmlns:a16="http://schemas.microsoft.com/office/drawing/2014/main" id="{6D2FB50E-8E26-8B40-B034-99C7A8968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638" y="873125"/>
            <a:ext cx="5349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</a:t>
            </a:r>
            <a:r>
              <a:rPr lang="en-US" altLang="en-US" baseline="-25000"/>
              <a:t>1</a:t>
            </a:r>
            <a:endParaRPr lang="en-US" altLang="en-US"/>
          </a:p>
        </p:txBody>
      </p:sp>
      <p:sp>
        <p:nvSpPr>
          <p:cNvPr id="26628" name="Text Box 5">
            <a:extLst>
              <a:ext uri="{FF2B5EF4-FFF2-40B4-BE49-F238E27FC236}">
                <a16:creationId xmlns:a16="http://schemas.microsoft.com/office/drawing/2014/main" id="{EAA41261-0F0E-1242-8B21-83462A8B4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088" y="1531938"/>
            <a:ext cx="512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S</a:t>
            </a:r>
          </a:p>
        </p:txBody>
      </p:sp>
      <p:sp>
        <p:nvSpPr>
          <p:cNvPr id="26629" name="Text Box 6">
            <a:extLst>
              <a:ext uri="{FF2B5EF4-FFF2-40B4-BE49-F238E27FC236}">
                <a16:creationId xmlns:a16="http://schemas.microsoft.com/office/drawing/2014/main" id="{875DCE56-C3A6-8649-952D-E74E44B2F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75" y="2093913"/>
            <a:ext cx="534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26630" name="Line 7">
            <a:extLst>
              <a:ext uri="{FF2B5EF4-FFF2-40B4-BE49-F238E27FC236}">
                <a16:creationId xmlns:a16="http://schemas.microsoft.com/office/drawing/2014/main" id="{17A5BCE8-D006-6B40-8167-DA06E3AC5890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688" y="642938"/>
            <a:ext cx="2286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Line 8">
            <a:extLst>
              <a:ext uri="{FF2B5EF4-FFF2-40B4-BE49-F238E27FC236}">
                <a16:creationId xmlns:a16="http://schemas.microsoft.com/office/drawing/2014/main" id="{DCEC3B01-0EC9-AD49-A000-7AF798430C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16050" y="1358900"/>
            <a:ext cx="2286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Line 9">
            <a:extLst>
              <a:ext uri="{FF2B5EF4-FFF2-40B4-BE49-F238E27FC236}">
                <a16:creationId xmlns:a16="http://schemas.microsoft.com/office/drawing/2014/main" id="{1437D880-1F8D-2A47-A77D-50EFA6CF9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3263" y="1916113"/>
            <a:ext cx="2286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Oval 10">
            <a:extLst>
              <a:ext uri="{FF2B5EF4-FFF2-40B4-BE49-F238E27FC236}">
                <a16:creationId xmlns:a16="http://schemas.microsoft.com/office/drawing/2014/main" id="{2FA1D810-53C0-F843-A9CA-BC41114F2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362200"/>
            <a:ext cx="4343400" cy="3962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6634" name="Line 32">
            <a:extLst>
              <a:ext uri="{FF2B5EF4-FFF2-40B4-BE49-F238E27FC236}">
                <a16:creationId xmlns:a16="http://schemas.microsoft.com/office/drawing/2014/main" id="{01EE650A-5C6A-4843-88BE-78CB4F71A5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2895600"/>
            <a:ext cx="6858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Line 33">
            <a:extLst>
              <a:ext uri="{FF2B5EF4-FFF2-40B4-BE49-F238E27FC236}">
                <a16:creationId xmlns:a16="http://schemas.microsoft.com/office/drawing/2014/main" id="{CD25307B-6D2E-DE46-BA42-C91F802E5C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2895600"/>
            <a:ext cx="609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Line 34">
            <a:extLst>
              <a:ext uri="{FF2B5EF4-FFF2-40B4-BE49-F238E27FC236}">
                <a16:creationId xmlns:a16="http://schemas.microsoft.com/office/drawing/2014/main" id="{0975A372-6B2F-1948-B2C0-667DC83E7F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2895600"/>
            <a:ext cx="5334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Line 35">
            <a:extLst>
              <a:ext uri="{FF2B5EF4-FFF2-40B4-BE49-F238E27FC236}">
                <a16:creationId xmlns:a16="http://schemas.microsoft.com/office/drawing/2014/main" id="{EFB71154-675E-D744-97A6-B49DF8B9AA6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28956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Line 37">
            <a:extLst>
              <a:ext uri="{FF2B5EF4-FFF2-40B4-BE49-F238E27FC236}">
                <a16:creationId xmlns:a16="http://schemas.microsoft.com/office/drawing/2014/main" id="{6530676A-6D8B-9748-9715-4C941272357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2895600"/>
            <a:ext cx="6858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Line 38">
            <a:extLst>
              <a:ext uri="{FF2B5EF4-FFF2-40B4-BE49-F238E27FC236}">
                <a16:creationId xmlns:a16="http://schemas.microsoft.com/office/drawing/2014/main" id="{20C2CCD1-6E15-FE48-803A-EB5D0C4625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2895600"/>
            <a:ext cx="5334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Line 39">
            <a:extLst>
              <a:ext uri="{FF2B5EF4-FFF2-40B4-BE49-F238E27FC236}">
                <a16:creationId xmlns:a16="http://schemas.microsoft.com/office/drawing/2014/main" id="{195352FC-6761-C14B-A1F4-194D3BB2256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10000" y="4343400"/>
            <a:ext cx="811213" cy="1347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Line 40">
            <a:extLst>
              <a:ext uri="{FF2B5EF4-FFF2-40B4-BE49-F238E27FC236}">
                <a16:creationId xmlns:a16="http://schemas.microsoft.com/office/drawing/2014/main" id="{57DDEC8F-74DE-E649-87C6-E7108DD2042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86200" y="4343400"/>
            <a:ext cx="762000" cy="1371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Line 41">
            <a:extLst>
              <a:ext uri="{FF2B5EF4-FFF2-40B4-BE49-F238E27FC236}">
                <a16:creationId xmlns:a16="http://schemas.microsoft.com/office/drawing/2014/main" id="{F78CFB7B-B4C4-BA4F-81BD-39BF53DA34F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33800" y="4343400"/>
            <a:ext cx="901700" cy="1373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Line 42">
            <a:extLst>
              <a:ext uri="{FF2B5EF4-FFF2-40B4-BE49-F238E27FC236}">
                <a16:creationId xmlns:a16="http://schemas.microsoft.com/office/drawing/2014/main" id="{101A7851-758B-3F45-9198-30278CF8C7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33913" y="4267200"/>
            <a:ext cx="395287" cy="1447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4" name="Line 43">
            <a:extLst>
              <a:ext uri="{FF2B5EF4-FFF2-40B4-BE49-F238E27FC236}">
                <a16:creationId xmlns:a16="http://schemas.microsoft.com/office/drawing/2014/main" id="{A3BF8AEB-D598-4D48-8E61-1209111A6E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4294188"/>
            <a:ext cx="468313" cy="14208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5" name="Line 44">
            <a:extLst>
              <a:ext uri="{FF2B5EF4-FFF2-40B4-BE49-F238E27FC236}">
                <a16:creationId xmlns:a16="http://schemas.microsoft.com/office/drawing/2014/main" id="{B5D97CB2-B95A-8E4D-B894-B73FD4F000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4257675"/>
            <a:ext cx="576263" cy="1457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646" name="Group 55">
            <a:extLst>
              <a:ext uri="{FF2B5EF4-FFF2-40B4-BE49-F238E27FC236}">
                <a16:creationId xmlns:a16="http://schemas.microsoft.com/office/drawing/2014/main" id="{5CC3F4A6-516B-2C40-ACD0-2E9470A46032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3886200"/>
            <a:ext cx="1600200" cy="647700"/>
            <a:chOff x="1872" y="2448"/>
            <a:chExt cx="1008" cy="408"/>
          </a:xfrm>
        </p:grpSpPr>
        <p:sp>
          <p:nvSpPr>
            <p:cNvPr id="26666" name="Freeform 14">
              <a:extLst>
                <a:ext uri="{FF2B5EF4-FFF2-40B4-BE49-F238E27FC236}">
                  <a16:creationId xmlns:a16="http://schemas.microsoft.com/office/drawing/2014/main" id="{C8AC273D-C4F6-D64E-A22A-F7286C792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2" y="2448"/>
              <a:ext cx="1008" cy="208"/>
            </a:xfrm>
            <a:custGeom>
              <a:avLst/>
              <a:gdLst>
                <a:gd name="T0" fmla="*/ 0 w 1008"/>
                <a:gd name="T1" fmla="*/ 96 h 208"/>
                <a:gd name="T2" fmla="*/ 576 w 1008"/>
                <a:gd name="T3" fmla="*/ 192 h 208"/>
                <a:gd name="T4" fmla="*/ 1008 w 1008"/>
                <a:gd name="T5" fmla="*/ 0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96"/>
                  </a:moveTo>
                  <a:cubicBezTo>
                    <a:pt x="204" y="152"/>
                    <a:pt x="408" y="208"/>
                    <a:pt x="576" y="192"/>
                  </a:cubicBezTo>
                  <a:cubicBezTo>
                    <a:pt x="744" y="176"/>
                    <a:pt x="935" y="32"/>
                    <a:pt x="1008" y="0"/>
                  </a:cubicBezTo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67" name="Freeform 15">
              <a:extLst>
                <a:ext uri="{FF2B5EF4-FFF2-40B4-BE49-F238E27FC236}">
                  <a16:creationId xmlns:a16="http://schemas.microsoft.com/office/drawing/2014/main" id="{D732B8E9-7031-6041-A10F-C02A718894FE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872" y="2648"/>
              <a:ext cx="1008" cy="208"/>
            </a:xfrm>
            <a:custGeom>
              <a:avLst/>
              <a:gdLst>
                <a:gd name="T0" fmla="*/ 0 w 1008"/>
                <a:gd name="T1" fmla="*/ 96 h 208"/>
                <a:gd name="T2" fmla="*/ 576 w 1008"/>
                <a:gd name="T3" fmla="*/ 192 h 208"/>
                <a:gd name="T4" fmla="*/ 1008 w 1008"/>
                <a:gd name="T5" fmla="*/ 0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96"/>
                  </a:moveTo>
                  <a:cubicBezTo>
                    <a:pt x="204" y="152"/>
                    <a:pt x="408" y="208"/>
                    <a:pt x="576" y="192"/>
                  </a:cubicBezTo>
                  <a:cubicBezTo>
                    <a:pt x="744" y="176"/>
                    <a:pt x="935" y="32"/>
                    <a:pt x="1008" y="0"/>
                  </a:cubicBezTo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68" name="Oval 16">
              <a:extLst>
                <a:ext uri="{FF2B5EF4-FFF2-40B4-BE49-F238E27FC236}">
                  <a16:creationId xmlns:a16="http://schemas.microsoft.com/office/drawing/2014/main" id="{68C6C9AF-A857-4848-A7FC-491E36969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544"/>
              <a:ext cx="192" cy="192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6647" name="Group 21">
            <a:extLst>
              <a:ext uri="{FF2B5EF4-FFF2-40B4-BE49-F238E27FC236}">
                <a16:creationId xmlns:a16="http://schemas.microsoft.com/office/drawing/2014/main" id="{EF5BB5DE-0499-0D42-A269-6789C6706567}"/>
              </a:ext>
            </a:extLst>
          </p:cNvPr>
          <p:cNvGrpSpPr>
            <a:grpSpLocks/>
          </p:cNvGrpSpPr>
          <p:nvPr/>
        </p:nvGrpSpPr>
        <p:grpSpPr bwMode="auto">
          <a:xfrm>
            <a:off x="4648200" y="3810000"/>
            <a:ext cx="990600" cy="660400"/>
            <a:chOff x="3648" y="2440"/>
            <a:chExt cx="624" cy="416"/>
          </a:xfrm>
        </p:grpSpPr>
        <p:sp>
          <p:nvSpPr>
            <p:cNvPr id="26663" name="Freeform 17">
              <a:extLst>
                <a:ext uri="{FF2B5EF4-FFF2-40B4-BE49-F238E27FC236}">
                  <a16:creationId xmlns:a16="http://schemas.microsoft.com/office/drawing/2014/main" id="{BBF2F75D-2087-FF41-A685-6744EA6C1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2440"/>
              <a:ext cx="624" cy="216"/>
            </a:xfrm>
            <a:custGeom>
              <a:avLst/>
              <a:gdLst>
                <a:gd name="T0" fmla="*/ 0 w 1008"/>
                <a:gd name="T1" fmla="*/ 104 h 208"/>
                <a:gd name="T2" fmla="*/ 221 w 1008"/>
                <a:gd name="T3" fmla="*/ 207 h 208"/>
                <a:gd name="T4" fmla="*/ 386 w 1008"/>
                <a:gd name="T5" fmla="*/ 0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96"/>
                  </a:moveTo>
                  <a:cubicBezTo>
                    <a:pt x="204" y="152"/>
                    <a:pt x="408" y="208"/>
                    <a:pt x="576" y="192"/>
                  </a:cubicBezTo>
                  <a:cubicBezTo>
                    <a:pt x="744" y="176"/>
                    <a:pt x="935" y="32"/>
                    <a:pt x="1008" y="0"/>
                  </a:cubicBezTo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64" name="Freeform 18">
              <a:extLst>
                <a:ext uri="{FF2B5EF4-FFF2-40B4-BE49-F238E27FC236}">
                  <a16:creationId xmlns:a16="http://schemas.microsoft.com/office/drawing/2014/main" id="{7E77CA31-3AD2-8847-9836-B3C56401C31B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648" y="2640"/>
              <a:ext cx="624" cy="216"/>
            </a:xfrm>
            <a:custGeom>
              <a:avLst/>
              <a:gdLst>
                <a:gd name="T0" fmla="*/ 0 w 1008"/>
                <a:gd name="T1" fmla="*/ 104 h 208"/>
                <a:gd name="T2" fmla="*/ 221 w 1008"/>
                <a:gd name="T3" fmla="*/ 207 h 208"/>
                <a:gd name="T4" fmla="*/ 386 w 1008"/>
                <a:gd name="T5" fmla="*/ 0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96"/>
                  </a:moveTo>
                  <a:cubicBezTo>
                    <a:pt x="204" y="152"/>
                    <a:pt x="408" y="208"/>
                    <a:pt x="576" y="192"/>
                  </a:cubicBezTo>
                  <a:cubicBezTo>
                    <a:pt x="744" y="176"/>
                    <a:pt x="935" y="32"/>
                    <a:pt x="1008" y="0"/>
                  </a:cubicBezTo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65" name="Oval 19">
              <a:extLst>
                <a:ext uri="{FF2B5EF4-FFF2-40B4-BE49-F238E27FC236}">
                  <a16:creationId xmlns:a16="http://schemas.microsoft.com/office/drawing/2014/main" id="{9F222C9D-C68D-DD43-9D5E-7C499048F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553"/>
              <a:ext cx="192" cy="192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6648" name="Text Box 45">
            <a:extLst>
              <a:ext uri="{FF2B5EF4-FFF2-40B4-BE49-F238E27FC236}">
                <a16:creationId xmlns:a16="http://schemas.microsoft.com/office/drawing/2014/main" id="{28431952-D06F-8B49-8A6F-0B6EED226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971800"/>
            <a:ext cx="25908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Homologous chromosomes pair </a:t>
            </a:r>
            <a:r>
              <a:rPr lang="en-US" altLang="en-US" u="sng">
                <a:solidFill>
                  <a:srgbClr val="FF0000"/>
                </a:solidFill>
              </a:rPr>
              <a:t>along side</a:t>
            </a:r>
            <a:r>
              <a:rPr lang="en-US" altLang="en-US"/>
              <a:t> of each other</a:t>
            </a:r>
          </a:p>
        </p:txBody>
      </p:sp>
      <p:sp>
        <p:nvSpPr>
          <p:cNvPr id="26649" name="Text Box 46">
            <a:extLst>
              <a:ext uri="{FF2B5EF4-FFF2-40B4-BE49-F238E27FC236}">
                <a16:creationId xmlns:a16="http://schemas.microsoft.com/office/drawing/2014/main" id="{11D49B0A-713D-DF4E-8109-82E489724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066800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 - phase</a:t>
            </a:r>
          </a:p>
        </p:txBody>
      </p:sp>
      <p:sp>
        <p:nvSpPr>
          <p:cNvPr id="26650" name="Text Box 47">
            <a:extLst>
              <a:ext uri="{FF2B5EF4-FFF2-40B4-BE49-F238E27FC236}">
                <a16:creationId xmlns:a16="http://schemas.microsoft.com/office/drawing/2014/main" id="{A0919AF9-841F-2C42-9365-64A99AC82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38800"/>
            <a:ext cx="23002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3333FF"/>
                </a:solidFill>
              </a:rPr>
              <a:t>Spindles</a:t>
            </a:r>
          </a:p>
          <a:p>
            <a:pPr algn="ctr"/>
            <a:r>
              <a:rPr lang="en-US" altLang="en-US">
                <a:solidFill>
                  <a:srgbClr val="3333FF"/>
                </a:solidFill>
              </a:rPr>
              <a:t>(microtubules)</a:t>
            </a:r>
          </a:p>
        </p:txBody>
      </p:sp>
      <p:sp>
        <p:nvSpPr>
          <p:cNvPr id="26651" name="Line 48">
            <a:extLst>
              <a:ext uri="{FF2B5EF4-FFF2-40B4-BE49-F238E27FC236}">
                <a16:creationId xmlns:a16="http://schemas.microsoft.com/office/drawing/2014/main" id="{183F50A3-4414-0B41-BF31-9CBC68A3B4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5105400"/>
            <a:ext cx="1752600" cy="7620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2" name="Text Box 49">
            <a:extLst>
              <a:ext uri="{FF2B5EF4-FFF2-40B4-BE49-F238E27FC236}">
                <a16:creationId xmlns:a16="http://schemas.microsoft.com/office/drawing/2014/main" id="{2209939C-D883-D04D-B81F-878EFBEC4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00600"/>
            <a:ext cx="1895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3333FF"/>
                </a:solidFill>
              </a:rPr>
              <a:t>Centromere</a:t>
            </a:r>
          </a:p>
        </p:txBody>
      </p:sp>
      <p:sp>
        <p:nvSpPr>
          <p:cNvPr id="26653" name="Line 51">
            <a:extLst>
              <a:ext uri="{FF2B5EF4-FFF2-40B4-BE49-F238E27FC236}">
                <a16:creationId xmlns:a16="http://schemas.microsoft.com/office/drawing/2014/main" id="{62E371CB-BAFD-1A48-AC8E-C6EFA8A627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71700" y="4319588"/>
            <a:ext cx="1447800" cy="6858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4" name="Text Box 52">
            <a:extLst>
              <a:ext uri="{FF2B5EF4-FFF2-40B4-BE49-F238E27FC236}">
                <a16:creationId xmlns:a16="http://schemas.microsoft.com/office/drawing/2014/main" id="{8A25F473-A445-744D-8655-75B052012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581400"/>
            <a:ext cx="187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3333FF"/>
                </a:solidFill>
              </a:rPr>
              <a:t>Chromatids</a:t>
            </a:r>
          </a:p>
        </p:txBody>
      </p:sp>
      <p:sp>
        <p:nvSpPr>
          <p:cNvPr id="26655" name="Line 53">
            <a:extLst>
              <a:ext uri="{FF2B5EF4-FFF2-40B4-BE49-F238E27FC236}">
                <a16:creationId xmlns:a16="http://schemas.microsoft.com/office/drawing/2014/main" id="{C35C4C24-92D8-7E4E-B968-204598F2B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3810000"/>
            <a:ext cx="685800" cy="1524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6" name="Line 54">
            <a:extLst>
              <a:ext uri="{FF2B5EF4-FFF2-40B4-BE49-F238E27FC236}">
                <a16:creationId xmlns:a16="http://schemas.microsoft.com/office/drawing/2014/main" id="{BA3FE343-B61E-ED4F-8602-2B209B1AB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3886200"/>
            <a:ext cx="685800" cy="3810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7" name="Text Box 56">
            <a:extLst>
              <a:ext uri="{FF2B5EF4-FFF2-40B4-BE49-F238E27FC236}">
                <a16:creationId xmlns:a16="http://schemas.microsoft.com/office/drawing/2014/main" id="{295D5B97-D256-B943-8147-035F16BE5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5410200"/>
            <a:ext cx="155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MPF high</a:t>
            </a:r>
          </a:p>
        </p:txBody>
      </p:sp>
      <p:sp>
        <p:nvSpPr>
          <p:cNvPr id="26658" name="Text Box 57">
            <a:extLst>
              <a:ext uri="{FF2B5EF4-FFF2-40B4-BE49-F238E27FC236}">
                <a16:creationId xmlns:a16="http://schemas.microsoft.com/office/drawing/2014/main" id="{A7888912-2E66-AE4A-AD58-FAA75719A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286000"/>
            <a:ext cx="175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Metaphase</a:t>
            </a:r>
          </a:p>
        </p:txBody>
      </p:sp>
      <p:sp>
        <p:nvSpPr>
          <p:cNvPr id="26659" name="Line 58">
            <a:extLst>
              <a:ext uri="{FF2B5EF4-FFF2-40B4-BE49-F238E27FC236}">
                <a16:creationId xmlns:a16="http://schemas.microsoft.com/office/drawing/2014/main" id="{E6991430-5839-7F45-8873-A82F1427CF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0800" y="1524000"/>
            <a:ext cx="11430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0" name="Line 59">
            <a:extLst>
              <a:ext uri="{FF2B5EF4-FFF2-40B4-BE49-F238E27FC236}">
                <a16:creationId xmlns:a16="http://schemas.microsoft.com/office/drawing/2014/main" id="{B20C8CE6-88E6-D248-85A0-6C19FEEB7CF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14478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1" name="Text Box 60">
            <a:extLst>
              <a:ext uri="{FF2B5EF4-FFF2-40B4-BE49-F238E27FC236}">
                <a16:creationId xmlns:a16="http://schemas.microsoft.com/office/drawing/2014/main" id="{4B8382A1-0F62-294C-9C1A-1468451CD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925" y="1501775"/>
            <a:ext cx="1573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Prophase</a:t>
            </a:r>
          </a:p>
        </p:txBody>
      </p:sp>
      <p:sp>
        <p:nvSpPr>
          <p:cNvPr id="26662" name="Line 61">
            <a:extLst>
              <a:ext uri="{FF2B5EF4-FFF2-40B4-BE49-F238E27FC236}">
                <a16:creationId xmlns:a16="http://schemas.microsoft.com/office/drawing/2014/main" id="{D5425164-CECC-B548-A4CA-1C0685131DC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19050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30DE2294-E1C7-7046-8FCD-92C4DCAAE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Mitosis</a:t>
            </a:r>
          </a:p>
        </p:txBody>
      </p:sp>
      <p:sp>
        <p:nvSpPr>
          <p:cNvPr id="28674" name="Oval 3">
            <a:extLst>
              <a:ext uri="{FF2B5EF4-FFF2-40B4-BE49-F238E27FC236}">
                <a16:creationId xmlns:a16="http://schemas.microsoft.com/office/drawing/2014/main" id="{31173BDF-CBB9-8D47-8642-02356E901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362200"/>
            <a:ext cx="4343400" cy="3962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8675" name="Group 4">
            <a:extLst>
              <a:ext uri="{FF2B5EF4-FFF2-40B4-BE49-F238E27FC236}">
                <a16:creationId xmlns:a16="http://schemas.microsoft.com/office/drawing/2014/main" id="{563FCDB2-51A4-3843-A64D-D4930C29D541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2895600"/>
            <a:ext cx="2667000" cy="2820988"/>
            <a:chOff x="1872" y="1824"/>
            <a:chExt cx="1680" cy="1777"/>
          </a:xfrm>
        </p:grpSpPr>
        <p:sp>
          <p:nvSpPr>
            <p:cNvPr id="28679" name="Line 5">
              <a:extLst>
                <a:ext uri="{FF2B5EF4-FFF2-40B4-BE49-F238E27FC236}">
                  <a16:creationId xmlns:a16="http://schemas.microsoft.com/office/drawing/2014/main" id="{E3FDD71E-E34C-0E48-B3B9-28B75CACD4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0" y="1824"/>
              <a:ext cx="432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0" name="Line 6">
              <a:extLst>
                <a:ext uri="{FF2B5EF4-FFF2-40B4-BE49-F238E27FC236}">
                  <a16:creationId xmlns:a16="http://schemas.microsoft.com/office/drawing/2014/main" id="{5B983C10-A389-EE43-8A77-3940BD76B0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8" y="1824"/>
              <a:ext cx="384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1" name="Line 7">
              <a:extLst>
                <a:ext uri="{FF2B5EF4-FFF2-40B4-BE49-F238E27FC236}">
                  <a16:creationId xmlns:a16="http://schemas.microsoft.com/office/drawing/2014/main" id="{BAEC1E94-E4E3-414E-A33E-024C282B29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6" y="1824"/>
              <a:ext cx="336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2" name="Line 8">
              <a:extLst>
                <a:ext uri="{FF2B5EF4-FFF2-40B4-BE49-F238E27FC236}">
                  <a16:creationId xmlns:a16="http://schemas.microsoft.com/office/drawing/2014/main" id="{2B0C3349-D625-0E48-8237-27EAF158B1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32" y="1824"/>
              <a:ext cx="384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3" name="Line 9">
              <a:extLst>
                <a:ext uri="{FF2B5EF4-FFF2-40B4-BE49-F238E27FC236}">
                  <a16:creationId xmlns:a16="http://schemas.microsoft.com/office/drawing/2014/main" id="{070F341D-D59D-1C4F-AE72-6A838FE871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32" y="1824"/>
              <a:ext cx="432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4" name="Line 10">
              <a:extLst>
                <a:ext uri="{FF2B5EF4-FFF2-40B4-BE49-F238E27FC236}">
                  <a16:creationId xmlns:a16="http://schemas.microsoft.com/office/drawing/2014/main" id="{3D96000F-10A9-8049-8A14-908895EDE1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32" y="1824"/>
              <a:ext cx="336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5" name="Line 11">
              <a:extLst>
                <a:ext uri="{FF2B5EF4-FFF2-40B4-BE49-F238E27FC236}">
                  <a16:creationId xmlns:a16="http://schemas.microsoft.com/office/drawing/2014/main" id="{D9045FAD-D91C-1147-B5CD-A718E74692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00" y="2736"/>
              <a:ext cx="511" cy="8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6" name="Line 12">
              <a:extLst>
                <a:ext uri="{FF2B5EF4-FFF2-40B4-BE49-F238E27FC236}">
                  <a16:creationId xmlns:a16="http://schemas.microsoft.com/office/drawing/2014/main" id="{FC93B7B9-C707-2E4A-A1D9-FAEB40D17F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48" y="2736"/>
              <a:ext cx="480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7" name="Line 13">
              <a:extLst>
                <a:ext uri="{FF2B5EF4-FFF2-40B4-BE49-F238E27FC236}">
                  <a16:creationId xmlns:a16="http://schemas.microsoft.com/office/drawing/2014/main" id="{CAFBCE70-5ABC-2946-B7EA-8650172EDB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352" y="2736"/>
              <a:ext cx="568" cy="86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8" name="Line 14">
              <a:extLst>
                <a:ext uri="{FF2B5EF4-FFF2-40B4-BE49-F238E27FC236}">
                  <a16:creationId xmlns:a16="http://schemas.microsoft.com/office/drawing/2014/main" id="{C02EF52B-4BC6-854E-9065-8F0CD137F6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19" y="2688"/>
              <a:ext cx="249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9" name="Line 15">
              <a:extLst>
                <a:ext uri="{FF2B5EF4-FFF2-40B4-BE49-F238E27FC236}">
                  <a16:creationId xmlns:a16="http://schemas.microsoft.com/office/drawing/2014/main" id="{60D5C279-04C8-6A4B-AECF-73A2D42CBB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28" y="2705"/>
              <a:ext cx="295" cy="89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90" name="Line 16">
              <a:extLst>
                <a:ext uri="{FF2B5EF4-FFF2-40B4-BE49-F238E27FC236}">
                  <a16:creationId xmlns:a16="http://schemas.microsoft.com/office/drawing/2014/main" id="{659679FD-066F-4B4E-A234-31C8D399F6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28" y="2682"/>
              <a:ext cx="363" cy="9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8691" name="Group 17">
              <a:extLst>
                <a:ext uri="{FF2B5EF4-FFF2-40B4-BE49-F238E27FC236}">
                  <a16:creationId xmlns:a16="http://schemas.microsoft.com/office/drawing/2014/main" id="{9CB62F78-6645-E84B-A4B2-6FFCC2A236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2" y="2448"/>
              <a:ext cx="1008" cy="408"/>
              <a:chOff x="1872" y="2448"/>
              <a:chExt cx="1008" cy="408"/>
            </a:xfrm>
          </p:grpSpPr>
          <p:sp>
            <p:nvSpPr>
              <p:cNvPr id="28696" name="Freeform 18">
                <a:extLst>
                  <a:ext uri="{FF2B5EF4-FFF2-40B4-BE49-F238E27FC236}">
                    <a16:creationId xmlns:a16="http://schemas.microsoft.com/office/drawing/2014/main" id="{4E583ECB-2FE4-9D48-967E-ABE89DAD94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2" y="2448"/>
                <a:ext cx="1008" cy="208"/>
              </a:xfrm>
              <a:custGeom>
                <a:avLst/>
                <a:gdLst>
                  <a:gd name="T0" fmla="*/ 0 w 1008"/>
                  <a:gd name="T1" fmla="*/ 96 h 208"/>
                  <a:gd name="T2" fmla="*/ 576 w 1008"/>
                  <a:gd name="T3" fmla="*/ 192 h 208"/>
                  <a:gd name="T4" fmla="*/ 1008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7" name="Freeform 19">
                <a:extLst>
                  <a:ext uri="{FF2B5EF4-FFF2-40B4-BE49-F238E27FC236}">
                    <a16:creationId xmlns:a16="http://schemas.microsoft.com/office/drawing/2014/main" id="{65B4989F-7B1C-7147-9E21-A6C2CC178C4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872" y="2648"/>
                <a:ext cx="1008" cy="208"/>
              </a:xfrm>
              <a:custGeom>
                <a:avLst/>
                <a:gdLst>
                  <a:gd name="T0" fmla="*/ 0 w 1008"/>
                  <a:gd name="T1" fmla="*/ 96 h 208"/>
                  <a:gd name="T2" fmla="*/ 576 w 1008"/>
                  <a:gd name="T3" fmla="*/ 192 h 208"/>
                  <a:gd name="T4" fmla="*/ 1008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8" name="Oval 20">
                <a:extLst>
                  <a:ext uri="{FF2B5EF4-FFF2-40B4-BE49-F238E27FC236}">
                    <a16:creationId xmlns:a16="http://schemas.microsoft.com/office/drawing/2014/main" id="{299DD8E5-ACB8-D54E-8E1F-7742DC577F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2544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28692" name="Group 21">
              <a:extLst>
                <a:ext uri="{FF2B5EF4-FFF2-40B4-BE49-F238E27FC236}">
                  <a16:creationId xmlns:a16="http://schemas.microsoft.com/office/drawing/2014/main" id="{F92AA640-02BD-B740-BCAF-02DB6E2E80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2400"/>
              <a:ext cx="624" cy="416"/>
              <a:chOff x="3648" y="2440"/>
              <a:chExt cx="624" cy="416"/>
            </a:xfrm>
          </p:grpSpPr>
          <p:sp>
            <p:nvSpPr>
              <p:cNvPr id="28693" name="Freeform 22">
                <a:extLst>
                  <a:ext uri="{FF2B5EF4-FFF2-40B4-BE49-F238E27FC236}">
                    <a16:creationId xmlns:a16="http://schemas.microsoft.com/office/drawing/2014/main" id="{11CBCEE8-3709-7940-A3FE-AB21F1011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8" y="2440"/>
                <a:ext cx="624" cy="216"/>
              </a:xfrm>
              <a:custGeom>
                <a:avLst/>
                <a:gdLst>
                  <a:gd name="T0" fmla="*/ 0 w 1008"/>
                  <a:gd name="T1" fmla="*/ 104 h 208"/>
                  <a:gd name="T2" fmla="*/ 221 w 1008"/>
                  <a:gd name="T3" fmla="*/ 207 h 208"/>
                  <a:gd name="T4" fmla="*/ 386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4" name="Freeform 23">
                <a:extLst>
                  <a:ext uri="{FF2B5EF4-FFF2-40B4-BE49-F238E27FC236}">
                    <a16:creationId xmlns:a16="http://schemas.microsoft.com/office/drawing/2014/main" id="{4DC1B5F7-4C20-3A45-9F95-56E87EE6B79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648" y="2640"/>
                <a:ext cx="624" cy="216"/>
              </a:xfrm>
              <a:custGeom>
                <a:avLst/>
                <a:gdLst>
                  <a:gd name="T0" fmla="*/ 0 w 1008"/>
                  <a:gd name="T1" fmla="*/ 104 h 208"/>
                  <a:gd name="T2" fmla="*/ 221 w 1008"/>
                  <a:gd name="T3" fmla="*/ 207 h 208"/>
                  <a:gd name="T4" fmla="*/ 386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5" name="Oval 24">
                <a:extLst>
                  <a:ext uri="{FF2B5EF4-FFF2-40B4-BE49-F238E27FC236}">
                    <a16:creationId xmlns:a16="http://schemas.microsoft.com/office/drawing/2014/main" id="{19A06CF2-A106-FF4C-9B8C-968E27890C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6" y="2553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28676" name="Text Box 46">
            <a:extLst>
              <a:ext uri="{FF2B5EF4-FFF2-40B4-BE49-F238E27FC236}">
                <a16:creationId xmlns:a16="http://schemas.microsoft.com/office/drawing/2014/main" id="{846FE5D4-7E96-E64F-A15E-F334A1D50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981200"/>
            <a:ext cx="1641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Anaphase</a:t>
            </a:r>
          </a:p>
        </p:txBody>
      </p:sp>
      <p:sp>
        <p:nvSpPr>
          <p:cNvPr id="28677" name="Text Box 47">
            <a:extLst>
              <a:ext uri="{FF2B5EF4-FFF2-40B4-BE49-F238E27FC236}">
                <a16:creationId xmlns:a16="http://schemas.microsoft.com/office/drawing/2014/main" id="{57E9A03B-04D1-1141-9341-8CB5B629E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124200"/>
            <a:ext cx="2403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MPF decreases</a:t>
            </a:r>
          </a:p>
        </p:txBody>
      </p:sp>
      <p:sp>
        <p:nvSpPr>
          <p:cNvPr id="28678" name="Text Box 48">
            <a:extLst>
              <a:ext uri="{FF2B5EF4-FFF2-40B4-BE49-F238E27FC236}">
                <a16:creationId xmlns:a16="http://schemas.microsoft.com/office/drawing/2014/main" id="{7F78EDFA-C5F1-BD41-81CF-C230DAD3F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4930775"/>
            <a:ext cx="25034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Chromatids pull</a:t>
            </a:r>
          </a:p>
          <a:p>
            <a:r>
              <a:rPr lang="en-US" altLang="en-US"/>
              <a:t>apart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46F95339-7272-734E-9C88-436AD5974E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Mitosis</a:t>
            </a:r>
          </a:p>
        </p:txBody>
      </p:sp>
      <p:sp>
        <p:nvSpPr>
          <p:cNvPr id="30722" name="Oval 3">
            <a:extLst>
              <a:ext uri="{FF2B5EF4-FFF2-40B4-BE49-F238E27FC236}">
                <a16:creationId xmlns:a16="http://schemas.microsoft.com/office/drawing/2014/main" id="{EF8619CB-55D9-2B4E-B83E-96E455760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362200"/>
            <a:ext cx="4343400" cy="3962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0723" name="Group 92">
            <a:extLst>
              <a:ext uri="{FF2B5EF4-FFF2-40B4-BE49-F238E27FC236}">
                <a16:creationId xmlns:a16="http://schemas.microsoft.com/office/drawing/2014/main" id="{D4CB7449-A53E-854B-965E-940ABA9B7B44}"/>
              </a:ext>
            </a:extLst>
          </p:cNvPr>
          <p:cNvGrpSpPr>
            <a:grpSpLocks/>
          </p:cNvGrpSpPr>
          <p:nvPr/>
        </p:nvGrpSpPr>
        <p:grpSpPr bwMode="auto">
          <a:xfrm>
            <a:off x="3070225" y="2873375"/>
            <a:ext cx="2443163" cy="2820988"/>
            <a:chOff x="3863" y="1872"/>
            <a:chExt cx="1539" cy="1777"/>
          </a:xfrm>
        </p:grpSpPr>
        <p:sp>
          <p:nvSpPr>
            <p:cNvPr id="30727" name="Line 36">
              <a:extLst>
                <a:ext uri="{FF2B5EF4-FFF2-40B4-BE49-F238E27FC236}">
                  <a16:creationId xmlns:a16="http://schemas.microsoft.com/office/drawing/2014/main" id="{8BB1519D-51EB-C945-A76B-16E1AB8D06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23" y="2926"/>
              <a:ext cx="411" cy="71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28" name="Line 37">
              <a:extLst>
                <a:ext uri="{FF2B5EF4-FFF2-40B4-BE49-F238E27FC236}">
                  <a16:creationId xmlns:a16="http://schemas.microsoft.com/office/drawing/2014/main" id="{1C33BE3F-1EF9-4B4C-A37B-A9E32E0875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61" y="2926"/>
              <a:ext cx="387" cy="72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29" name="Line 38">
              <a:extLst>
                <a:ext uri="{FF2B5EF4-FFF2-40B4-BE49-F238E27FC236}">
                  <a16:creationId xmlns:a16="http://schemas.microsoft.com/office/drawing/2014/main" id="{5495FC42-C5B4-4041-AA0D-2ADFF8609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84" y="2926"/>
              <a:ext cx="458" cy="7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0" name="Freeform 44">
              <a:extLst>
                <a:ext uri="{FF2B5EF4-FFF2-40B4-BE49-F238E27FC236}">
                  <a16:creationId xmlns:a16="http://schemas.microsoft.com/office/drawing/2014/main" id="{5D9BDCF1-0EA6-1F4E-9834-1630CF0C33FC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863" y="2845"/>
              <a:ext cx="1008" cy="208"/>
            </a:xfrm>
            <a:custGeom>
              <a:avLst/>
              <a:gdLst>
                <a:gd name="T0" fmla="*/ 0 w 1008"/>
                <a:gd name="T1" fmla="*/ 96 h 208"/>
                <a:gd name="T2" fmla="*/ 576 w 1008"/>
                <a:gd name="T3" fmla="*/ 192 h 208"/>
                <a:gd name="T4" fmla="*/ 1008 w 1008"/>
                <a:gd name="T5" fmla="*/ 0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96"/>
                  </a:moveTo>
                  <a:cubicBezTo>
                    <a:pt x="204" y="152"/>
                    <a:pt x="408" y="208"/>
                    <a:pt x="576" y="192"/>
                  </a:cubicBezTo>
                  <a:cubicBezTo>
                    <a:pt x="744" y="176"/>
                    <a:pt x="935" y="32"/>
                    <a:pt x="1008" y="0"/>
                  </a:cubicBezTo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1" name="Oval 45">
              <a:extLst>
                <a:ext uri="{FF2B5EF4-FFF2-40B4-BE49-F238E27FC236}">
                  <a16:creationId xmlns:a16="http://schemas.microsoft.com/office/drawing/2014/main" id="{1B87E1EC-B067-6349-BAAF-A0A9FBAB1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5" y="2741"/>
              <a:ext cx="192" cy="192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732" name="Line 39">
              <a:extLst>
                <a:ext uri="{FF2B5EF4-FFF2-40B4-BE49-F238E27FC236}">
                  <a16:creationId xmlns:a16="http://schemas.microsoft.com/office/drawing/2014/main" id="{80C560E8-FFA2-9348-A70D-E856591D99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39" y="2923"/>
              <a:ext cx="191" cy="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3" name="Line 40">
              <a:extLst>
                <a:ext uri="{FF2B5EF4-FFF2-40B4-BE49-F238E27FC236}">
                  <a16:creationId xmlns:a16="http://schemas.microsoft.com/office/drawing/2014/main" id="{A583AC9F-AB3E-2A4A-9FB0-724FD5D526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6" y="2936"/>
              <a:ext cx="227" cy="7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4" name="Line 41">
              <a:extLst>
                <a:ext uri="{FF2B5EF4-FFF2-40B4-BE49-F238E27FC236}">
                  <a16:creationId xmlns:a16="http://schemas.microsoft.com/office/drawing/2014/main" id="{65BD26B3-A277-B948-BE35-5365BC1A58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6" y="2918"/>
              <a:ext cx="279" cy="7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5" name="Freeform 48">
              <a:extLst>
                <a:ext uri="{FF2B5EF4-FFF2-40B4-BE49-F238E27FC236}">
                  <a16:creationId xmlns:a16="http://schemas.microsoft.com/office/drawing/2014/main" id="{C07AC23F-6156-534C-BCF3-AF99736B5E22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778" y="2829"/>
              <a:ext cx="624" cy="216"/>
            </a:xfrm>
            <a:custGeom>
              <a:avLst/>
              <a:gdLst>
                <a:gd name="T0" fmla="*/ 0 w 1008"/>
                <a:gd name="T1" fmla="*/ 104 h 208"/>
                <a:gd name="T2" fmla="*/ 221 w 1008"/>
                <a:gd name="T3" fmla="*/ 207 h 208"/>
                <a:gd name="T4" fmla="*/ 386 w 1008"/>
                <a:gd name="T5" fmla="*/ 0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96"/>
                  </a:moveTo>
                  <a:cubicBezTo>
                    <a:pt x="204" y="152"/>
                    <a:pt x="408" y="208"/>
                    <a:pt x="576" y="192"/>
                  </a:cubicBezTo>
                  <a:cubicBezTo>
                    <a:pt x="744" y="176"/>
                    <a:pt x="935" y="32"/>
                    <a:pt x="1008" y="0"/>
                  </a:cubicBezTo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6" name="Oval 49">
              <a:extLst>
                <a:ext uri="{FF2B5EF4-FFF2-40B4-BE49-F238E27FC236}">
                  <a16:creationId xmlns:a16="http://schemas.microsoft.com/office/drawing/2014/main" id="{3BE4D728-6AFB-8F44-9E64-E38FB7374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6" y="2742"/>
              <a:ext cx="192" cy="192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737" name="Line 30">
              <a:extLst>
                <a:ext uri="{FF2B5EF4-FFF2-40B4-BE49-F238E27FC236}">
                  <a16:creationId xmlns:a16="http://schemas.microsoft.com/office/drawing/2014/main" id="{E0A47C63-46E5-2D4F-9A3E-F2326FCF7D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82" y="1872"/>
              <a:ext cx="370" cy="5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8" name="Line 31">
              <a:extLst>
                <a:ext uri="{FF2B5EF4-FFF2-40B4-BE49-F238E27FC236}">
                  <a16:creationId xmlns:a16="http://schemas.microsoft.com/office/drawing/2014/main" id="{D655DB0B-45F3-C84C-AA18-F980279C88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23" y="1872"/>
              <a:ext cx="329" cy="5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9" name="Line 32">
              <a:extLst>
                <a:ext uri="{FF2B5EF4-FFF2-40B4-BE49-F238E27FC236}">
                  <a16:creationId xmlns:a16="http://schemas.microsoft.com/office/drawing/2014/main" id="{1C6764D7-96B1-3B45-B275-6089F37C43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" y="1872"/>
              <a:ext cx="288" cy="5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0" name="Freeform 43">
              <a:extLst>
                <a:ext uri="{FF2B5EF4-FFF2-40B4-BE49-F238E27FC236}">
                  <a16:creationId xmlns:a16="http://schemas.microsoft.com/office/drawing/2014/main" id="{B5525C38-F3A6-CF49-BAF9-6916FBD4C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8" y="2352"/>
              <a:ext cx="1008" cy="208"/>
            </a:xfrm>
            <a:custGeom>
              <a:avLst/>
              <a:gdLst>
                <a:gd name="T0" fmla="*/ 0 w 1008"/>
                <a:gd name="T1" fmla="*/ 96 h 208"/>
                <a:gd name="T2" fmla="*/ 576 w 1008"/>
                <a:gd name="T3" fmla="*/ 192 h 208"/>
                <a:gd name="T4" fmla="*/ 1008 w 1008"/>
                <a:gd name="T5" fmla="*/ 0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96"/>
                  </a:moveTo>
                  <a:cubicBezTo>
                    <a:pt x="204" y="152"/>
                    <a:pt x="408" y="208"/>
                    <a:pt x="576" y="192"/>
                  </a:cubicBezTo>
                  <a:cubicBezTo>
                    <a:pt x="744" y="176"/>
                    <a:pt x="935" y="32"/>
                    <a:pt x="1008" y="0"/>
                  </a:cubicBezTo>
                </a:path>
              </a:pathLst>
            </a:cu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1" name="Oval 54">
              <a:extLst>
                <a:ext uri="{FF2B5EF4-FFF2-40B4-BE49-F238E27FC236}">
                  <a16:creationId xmlns:a16="http://schemas.microsoft.com/office/drawing/2014/main" id="{E762305D-6B54-8A4D-8A83-3800B2DD05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438"/>
              <a:ext cx="192" cy="192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742" name="Line 33">
              <a:extLst>
                <a:ext uri="{FF2B5EF4-FFF2-40B4-BE49-F238E27FC236}">
                  <a16:creationId xmlns:a16="http://schemas.microsoft.com/office/drawing/2014/main" id="{2191809D-B758-B244-BCED-952BD48E62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52" y="1872"/>
              <a:ext cx="279" cy="5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3" name="Line 34">
              <a:extLst>
                <a:ext uri="{FF2B5EF4-FFF2-40B4-BE49-F238E27FC236}">
                  <a16:creationId xmlns:a16="http://schemas.microsoft.com/office/drawing/2014/main" id="{12F0CF89-4530-DE46-999A-2CC8B51850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52" y="1872"/>
              <a:ext cx="314" cy="5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4" name="Line 35">
              <a:extLst>
                <a:ext uri="{FF2B5EF4-FFF2-40B4-BE49-F238E27FC236}">
                  <a16:creationId xmlns:a16="http://schemas.microsoft.com/office/drawing/2014/main" id="{1FF7BE7F-4620-C546-A60D-40A99AB41F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52" y="1872"/>
              <a:ext cx="244" cy="5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5" name="Freeform 47">
              <a:extLst>
                <a:ext uri="{FF2B5EF4-FFF2-40B4-BE49-F238E27FC236}">
                  <a16:creationId xmlns:a16="http://schemas.microsoft.com/office/drawing/2014/main" id="{32F51090-67C7-FD4A-858B-AF2B138BC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2" y="2304"/>
              <a:ext cx="624" cy="216"/>
            </a:xfrm>
            <a:custGeom>
              <a:avLst/>
              <a:gdLst>
                <a:gd name="T0" fmla="*/ 0 w 1008"/>
                <a:gd name="T1" fmla="*/ 104 h 208"/>
                <a:gd name="T2" fmla="*/ 221 w 1008"/>
                <a:gd name="T3" fmla="*/ 207 h 208"/>
                <a:gd name="T4" fmla="*/ 386 w 1008"/>
                <a:gd name="T5" fmla="*/ 0 h 208"/>
                <a:gd name="T6" fmla="*/ 0 60000 65536"/>
                <a:gd name="T7" fmla="*/ 0 60000 65536"/>
                <a:gd name="T8" fmla="*/ 0 60000 65536"/>
                <a:gd name="T9" fmla="*/ 0 w 1008"/>
                <a:gd name="T10" fmla="*/ 0 h 208"/>
                <a:gd name="T11" fmla="*/ 1008 w 1008"/>
                <a:gd name="T12" fmla="*/ 208 h 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208">
                  <a:moveTo>
                    <a:pt x="0" y="96"/>
                  </a:moveTo>
                  <a:cubicBezTo>
                    <a:pt x="204" y="152"/>
                    <a:pt x="408" y="208"/>
                    <a:pt x="576" y="192"/>
                  </a:cubicBezTo>
                  <a:cubicBezTo>
                    <a:pt x="744" y="176"/>
                    <a:pt x="935" y="32"/>
                    <a:pt x="1008" y="0"/>
                  </a:cubicBezTo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6" name="Oval 57">
              <a:extLst>
                <a:ext uri="{FF2B5EF4-FFF2-40B4-BE49-F238E27FC236}">
                  <a16:creationId xmlns:a16="http://schemas.microsoft.com/office/drawing/2014/main" id="{100C232C-9A9D-BC44-9627-B124AA866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" y="2408"/>
              <a:ext cx="192" cy="192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0724" name="Text Box 93">
            <a:extLst>
              <a:ext uri="{FF2B5EF4-FFF2-40B4-BE49-F238E27FC236}">
                <a16:creationId xmlns:a16="http://schemas.microsoft.com/office/drawing/2014/main" id="{41F104EC-6015-0749-A3B2-7DB159BEF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981200"/>
            <a:ext cx="1641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Anaphase</a:t>
            </a:r>
          </a:p>
        </p:txBody>
      </p:sp>
      <p:sp>
        <p:nvSpPr>
          <p:cNvPr id="30725" name="Text Box 94">
            <a:extLst>
              <a:ext uri="{FF2B5EF4-FFF2-40B4-BE49-F238E27FC236}">
                <a16:creationId xmlns:a16="http://schemas.microsoft.com/office/drawing/2014/main" id="{D5B76776-E8A2-D143-9A33-1694FB976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124200"/>
            <a:ext cx="2403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MPF decreases</a:t>
            </a:r>
          </a:p>
        </p:txBody>
      </p:sp>
      <p:sp>
        <p:nvSpPr>
          <p:cNvPr id="30726" name="Text Box 95">
            <a:extLst>
              <a:ext uri="{FF2B5EF4-FFF2-40B4-BE49-F238E27FC236}">
                <a16:creationId xmlns:a16="http://schemas.microsoft.com/office/drawing/2014/main" id="{934219DC-94B5-CC47-9892-F68384A75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4930775"/>
            <a:ext cx="25034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Chromatids pull</a:t>
            </a:r>
          </a:p>
          <a:p>
            <a:r>
              <a:rPr lang="en-US" altLang="en-US"/>
              <a:t>apart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44A63C3D-0632-3743-9176-C4D092088B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Mitosis</a:t>
            </a:r>
          </a:p>
        </p:txBody>
      </p:sp>
      <p:sp>
        <p:nvSpPr>
          <p:cNvPr id="32770" name="Oval 16">
            <a:extLst>
              <a:ext uri="{FF2B5EF4-FFF2-40B4-BE49-F238E27FC236}">
                <a16:creationId xmlns:a16="http://schemas.microsoft.com/office/drawing/2014/main" id="{2A4F773A-1A88-9A40-B7AA-6A234ACF0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362200"/>
            <a:ext cx="4343400" cy="3962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2771" name="Group 67">
            <a:extLst>
              <a:ext uri="{FF2B5EF4-FFF2-40B4-BE49-F238E27FC236}">
                <a16:creationId xmlns:a16="http://schemas.microsoft.com/office/drawing/2014/main" id="{621FD6DF-2448-A14A-B451-E5C00E9BA970}"/>
              </a:ext>
            </a:extLst>
          </p:cNvPr>
          <p:cNvGrpSpPr>
            <a:grpSpLocks/>
          </p:cNvGrpSpPr>
          <p:nvPr/>
        </p:nvGrpSpPr>
        <p:grpSpPr bwMode="auto">
          <a:xfrm>
            <a:off x="2693988" y="2851150"/>
            <a:ext cx="1955800" cy="2820988"/>
            <a:chOff x="3856" y="670"/>
            <a:chExt cx="1232" cy="1777"/>
          </a:xfrm>
        </p:grpSpPr>
        <p:grpSp>
          <p:nvGrpSpPr>
            <p:cNvPr id="32776" name="Group 68">
              <a:extLst>
                <a:ext uri="{FF2B5EF4-FFF2-40B4-BE49-F238E27FC236}">
                  <a16:creationId xmlns:a16="http://schemas.microsoft.com/office/drawing/2014/main" id="{2841C75D-9698-0848-A79A-FD556D304B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48" y="2091"/>
              <a:ext cx="228" cy="356"/>
              <a:chOff x="4272" y="2784"/>
              <a:chExt cx="576" cy="865"/>
            </a:xfrm>
          </p:grpSpPr>
          <p:sp>
            <p:nvSpPr>
              <p:cNvPr id="32801" name="Line 69">
                <a:extLst>
                  <a:ext uri="{FF2B5EF4-FFF2-40B4-BE49-F238E27FC236}">
                    <a16:creationId xmlns:a16="http://schemas.microsoft.com/office/drawing/2014/main" id="{73E8445C-2294-A84E-B0E7-403154B319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20" y="2784"/>
                <a:ext cx="511" cy="84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02" name="Line 70">
                <a:extLst>
                  <a:ext uri="{FF2B5EF4-FFF2-40B4-BE49-F238E27FC236}">
                    <a16:creationId xmlns:a16="http://schemas.microsoft.com/office/drawing/2014/main" id="{A6D538F5-E442-CC40-A73D-84EE4524A6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68" y="2784"/>
                <a:ext cx="480" cy="86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03" name="Line 71">
                <a:extLst>
                  <a:ext uri="{FF2B5EF4-FFF2-40B4-BE49-F238E27FC236}">
                    <a16:creationId xmlns:a16="http://schemas.microsoft.com/office/drawing/2014/main" id="{724CFAC0-1E73-CB42-9059-CC5EA1643D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72" y="2784"/>
                <a:ext cx="568" cy="86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2777" name="Group 72">
              <a:extLst>
                <a:ext uri="{FF2B5EF4-FFF2-40B4-BE49-F238E27FC236}">
                  <a16:creationId xmlns:a16="http://schemas.microsoft.com/office/drawing/2014/main" id="{C2914530-3BE6-EF41-B595-F320EAAA26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10" y="1908"/>
              <a:ext cx="1008" cy="312"/>
              <a:chOff x="3792" y="2592"/>
              <a:chExt cx="1008" cy="312"/>
            </a:xfrm>
          </p:grpSpPr>
          <p:sp>
            <p:nvSpPr>
              <p:cNvPr id="32799" name="Freeform 73">
                <a:extLst>
                  <a:ext uri="{FF2B5EF4-FFF2-40B4-BE49-F238E27FC236}">
                    <a16:creationId xmlns:a16="http://schemas.microsoft.com/office/drawing/2014/main" id="{75642FCE-D0C0-D141-87E0-76A10349CCE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792" y="2696"/>
                <a:ext cx="1008" cy="208"/>
              </a:xfrm>
              <a:custGeom>
                <a:avLst/>
                <a:gdLst>
                  <a:gd name="T0" fmla="*/ 0 w 1008"/>
                  <a:gd name="T1" fmla="*/ 96 h 208"/>
                  <a:gd name="T2" fmla="*/ 576 w 1008"/>
                  <a:gd name="T3" fmla="*/ 192 h 208"/>
                  <a:gd name="T4" fmla="*/ 1008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00" name="Oval 74">
                <a:extLst>
                  <a:ext uri="{FF2B5EF4-FFF2-40B4-BE49-F238E27FC236}">
                    <a16:creationId xmlns:a16="http://schemas.microsoft.com/office/drawing/2014/main" id="{94E2C939-17B9-6D40-85D1-DEA5866725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59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2778" name="Group 75">
              <a:extLst>
                <a:ext uri="{FF2B5EF4-FFF2-40B4-BE49-F238E27FC236}">
                  <a16:creationId xmlns:a16="http://schemas.microsoft.com/office/drawing/2014/main" id="{AD6EFF55-025F-4743-82C1-6722A70EC5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7" y="2116"/>
              <a:ext cx="131" cy="330"/>
              <a:chOff x="4839" y="2730"/>
              <a:chExt cx="372" cy="918"/>
            </a:xfrm>
          </p:grpSpPr>
          <p:sp>
            <p:nvSpPr>
              <p:cNvPr id="32796" name="Line 76">
                <a:extLst>
                  <a:ext uri="{FF2B5EF4-FFF2-40B4-BE49-F238E27FC236}">
                    <a16:creationId xmlns:a16="http://schemas.microsoft.com/office/drawing/2014/main" id="{53F83A33-165D-644E-9AE8-635BE9C38E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39" y="2736"/>
                <a:ext cx="249" cy="91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97" name="Line 77">
                <a:extLst>
                  <a:ext uri="{FF2B5EF4-FFF2-40B4-BE49-F238E27FC236}">
                    <a16:creationId xmlns:a16="http://schemas.microsoft.com/office/drawing/2014/main" id="{EFDB5444-D4FB-1849-9770-2B38C6792C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8" y="2753"/>
                <a:ext cx="295" cy="89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98" name="Line 78">
                <a:extLst>
                  <a:ext uri="{FF2B5EF4-FFF2-40B4-BE49-F238E27FC236}">
                    <a16:creationId xmlns:a16="http://schemas.microsoft.com/office/drawing/2014/main" id="{AA03A38A-164A-154A-833C-DF79759431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8" y="2730"/>
                <a:ext cx="363" cy="9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2779" name="Group 79">
              <a:extLst>
                <a:ext uri="{FF2B5EF4-FFF2-40B4-BE49-F238E27FC236}">
                  <a16:creationId xmlns:a16="http://schemas.microsoft.com/office/drawing/2014/main" id="{0F6B19F2-BEEA-844F-8DD3-ED6D166879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4" y="1920"/>
              <a:ext cx="624" cy="303"/>
              <a:chOff x="4848" y="2561"/>
              <a:chExt cx="624" cy="303"/>
            </a:xfrm>
          </p:grpSpPr>
          <p:sp>
            <p:nvSpPr>
              <p:cNvPr id="32794" name="Freeform 80">
                <a:extLst>
                  <a:ext uri="{FF2B5EF4-FFF2-40B4-BE49-F238E27FC236}">
                    <a16:creationId xmlns:a16="http://schemas.microsoft.com/office/drawing/2014/main" id="{B83EF17E-F2F5-2048-B300-5EF1CFB4C229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848" y="2648"/>
                <a:ext cx="624" cy="216"/>
              </a:xfrm>
              <a:custGeom>
                <a:avLst/>
                <a:gdLst>
                  <a:gd name="T0" fmla="*/ 0 w 1008"/>
                  <a:gd name="T1" fmla="*/ 104 h 208"/>
                  <a:gd name="T2" fmla="*/ 221 w 1008"/>
                  <a:gd name="T3" fmla="*/ 207 h 208"/>
                  <a:gd name="T4" fmla="*/ 386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95" name="Oval 81">
                <a:extLst>
                  <a:ext uri="{FF2B5EF4-FFF2-40B4-BE49-F238E27FC236}">
                    <a16:creationId xmlns:a16="http://schemas.microsoft.com/office/drawing/2014/main" id="{5DF20D40-8ADD-BA4B-AC29-FA91BEECF0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6" y="2561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2780" name="Group 82">
              <a:extLst>
                <a:ext uri="{FF2B5EF4-FFF2-40B4-BE49-F238E27FC236}">
                  <a16:creationId xmlns:a16="http://schemas.microsoft.com/office/drawing/2014/main" id="{A0010576-790A-C145-96A6-FF17393FA0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8" y="670"/>
              <a:ext cx="182" cy="273"/>
              <a:chOff x="4320" y="1872"/>
              <a:chExt cx="432" cy="720"/>
            </a:xfrm>
          </p:grpSpPr>
          <p:sp>
            <p:nvSpPr>
              <p:cNvPr id="32791" name="Line 83">
                <a:extLst>
                  <a:ext uri="{FF2B5EF4-FFF2-40B4-BE49-F238E27FC236}">
                    <a16:creationId xmlns:a16="http://schemas.microsoft.com/office/drawing/2014/main" id="{6CA86273-26F4-624F-B9CA-6948A2A768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20" y="1872"/>
                <a:ext cx="432" cy="7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92" name="Line 84">
                <a:extLst>
                  <a:ext uri="{FF2B5EF4-FFF2-40B4-BE49-F238E27FC236}">
                    <a16:creationId xmlns:a16="http://schemas.microsoft.com/office/drawing/2014/main" id="{C14F1E00-D74E-6240-9F8D-5C7A0828CC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68" y="1872"/>
                <a:ext cx="384" cy="7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93" name="Line 85">
                <a:extLst>
                  <a:ext uri="{FF2B5EF4-FFF2-40B4-BE49-F238E27FC236}">
                    <a16:creationId xmlns:a16="http://schemas.microsoft.com/office/drawing/2014/main" id="{D6FE3CCC-CFF5-BF4A-8380-0DD95F8CC8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16" y="1872"/>
                <a:ext cx="336" cy="7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2781" name="Group 86">
              <a:extLst>
                <a:ext uri="{FF2B5EF4-FFF2-40B4-BE49-F238E27FC236}">
                  <a16:creationId xmlns:a16="http://schemas.microsoft.com/office/drawing/2014/main" id="{5145A187-92A7-A749-A17C-5D11E9A690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6" y="813"/>
              <a:ext cx="1008" cy="278"/>
              <a:chOff x="3792" y="2496"/>
              <a:chExt cx="1008" cy="278"/>
            </a:xfrm>
          </p:grpSpPr>
          <p:sp>
            <p:nvSpPr>
              <p:cNvPr id="32789" name="Freeform 87">
                <a:extLst>
                  <a:ext uri="{FF2B5EF4-FFF2-40B4-BE49-F238E27FC236}">
                    <a16:creationId xmlns:a16="http://schemas.microsoft.com/office/drawing/2014/main" id="{38786B7B-8229-D34D-AE8C-CD93348A9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2" y="2496"/>
                <a:ext cx="1008" cy="208"/>
              </a:xfrm>
              <a:custGeom>
                <a:avLst/>
                <a:gdLst>
                  <a:gd name="T0" fmla="*/ 0 w 1008"/>
                  <a:gd name="T1" fmla="*/ 96 h 208"/>
                  <a:gd name="T2" fmla="*/ 576 w 1008"/>
                  <a:gd name="T3" fmla="*/ 192 h 208"/>
                  <a:gd name="T4" fmla="*/ 1008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90" name="Oval 88">
                <a:extLst>
                  <a:ext uri="{FF2B5EF4-FFF2-40B4-BE49-F238E27FC236}">
                    <a16:creationId xmlns:a16="http://schemas.microsoft.com/office/drawing/2014/main" id="{D2B087D3-AE08-F142-9C7E-98D0A12AE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58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2782" name="Group 89">
              <a:extLst>
                <a:ext uri="{FF2B5EF4-FFF2-40B4-BE49-F238E27FC236}">
                  <a16:creationId xmlns:a16="http://schemas.microsoft.com/office/drawing/2014/main" id="{C2C31910-1879-B144-9F92-445B5CEC5D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80" y="670"/>
              <a:ext cx="118" cy="242"/>
              <a:chOff x="4752" y="1872"/>
              <a:chExt cx="432" cy="720"/>
            </a:xfrm>
          </p:grpSpPr>
          <p:sp>
            <p:nvSpPr>
              <p:cNvPr id="32786" name="Line 90">
                <a:extLst>
                  <a:ext uri="{FF2B5EF4-FFF2-40B4-BE49-F238E27FC236}">
                    <a16:creationId xmlns:a16="http://schemas.microsoft.com/office/drawing/2014/main" id="{25D0FB9E-BBAE-BF42-920C-7ECFF4CB70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52" y="1872"/>
                <a:ext cx="384" cy="6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87" name="Line 91">
                <a:extLst>
                  <a:ext uri="{FF2B5EF4-FFF2-40B4-BE49-F238E27FC236}">
                    <a16:creationId xmlns:a16="http://schemas.microsoft.com/office/drawing/2014/main" id="{EE077380-FD24-904C-AAC3-712F184F24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52" y="1872"/>
                <a:ext cx="432" cy="6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88" name="Line 92">
                <a:extLst>
                  <a:ext uri="{FF2B5EF4-FFF2-40B4-BE49-F238E27FC236}">
                    <a16:creationId xmlns:a16="http://schemas.microsoft.com/office/drawing/2014/main" id="{47CA60D1-89F5-1E4A-8AA0-0656E93BA3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52" y="1872"/>
                <a:ext cx="336" cy="7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2783" name="Group 93">
              <a:extLst>
                <a:ext uri="{FF2B5EF4-FFF2-40B4-BE49-F238E27FC236}">
                  <a16:creationId xmlns:a16="http://schemas.microsoft.com/office/drawing/2014/main" id="{53C3A3F5-75EE-E345-AE24-FDB6561953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23" y="796"/>
              <a:ext cx="624" cy="296"/>
              <a:chOff x="4848" y="2448"/>
              <a:chExt cx="624" cy="296"/>
            </a:xfrm>
          </p:grpSpPr>
          <p:sp>
            <p:nvSpPr>
              <p:cNvPr id="32784" name="Freeform 94">
                <a:extLst>
                  <a:ext uri="{FF2B5EF4-FFF2-40B4-BE49-F238E27FC236}">
                    <a16:creationId xmlns:a16="http://schemas.microsoft.com/office/drawing/2014/main" id="{9B53C8DA-14F5-8A4E-8373-FBFDF227B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8" y="2448"/>
                <a:ext cx="624" cy="216"/>
              </a:xfrm>
              <a:custGeom>
                <a:avLst/>
                <a:gdLst>
                  <a:gd name="T0" fmla="*/ 0 w 1008"/>
                  <a:gd name="T1" fmla="*/ 104 h 208"/>
                  <a:gd name="T2" fmla="*/ 221 w 1008"/>
                  <a:gd name="T3" fmla="*/ 207 h 208"/>
                  <a:gd name="T4" fmla="*/ 386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85" name="Oval 95">
                <a:extLst>
                  <a:ext uri="{FF2B5EF4-FFF2-40B4-BE49-F238E27FC236}">
                    <a16:creationId xmlns:a16="http://schemas.microsoft.com/office/drawing/2014/main" id="{8A01633D-B7E8-CD4E-AF3B-39CA0084F5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5" y="255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32772" name="Text Box 96">
            <a:extLst>
              <a:ext uri="{FF2B5EF4-FFF2-40B4-BE49-F238E27FC236}">
                <a16:creationId xmlns:a16="http://schemas.microsoft.com/office/drawing/2014/main" id="{497BE69E-499B-8940-B544-4FD30F857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676400"/>
            <a:ext cx="1692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Telophase</a:t>
            </a:r>
          </a:p>
        </p:txBody>
      </p:sp>
      <p:sp>
        <p:nvSpPr>
          <p:cNvPr id="32773" name="Text Box 97">
            <a:extLst>
              <a:ext uri="{FF2B5EF4-FFF2-40B4-BE49-F238E27FC236}">
                <a16:creationId xmlns:a16="http://schemas.microsoft.com/office/drawing/2014/main" id="{3FD79872-7986-5A44-9EFC-35D8B898F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438400"/>
            <a:ext cx="26209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Chromosomes pull apart further</a:t>
            </a:r>
          </a:p>
        </p:txBody>
      </p:sp>
      <p:sp>
        <p:nvSpPr>
          <p:cNvPr id="32774" name="Rectangle 101">
            <a:extLst>
              <a:ext uri="{FF2B5EF4-FFF2-40B4-BE49-F238E27FC236}">
                <a16:creationId xmlns:a16="http://schemas.microsoft.com/office/drawing/2014/main" id="{50A23B04-4786-4A48-BEB6-2D6907D50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4724400"/>
            <a:ext cx="28781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Nuclear envelopes</a:t>
            </a:r>
          </a:p>
          <a:p>
            <a:r>
              <a:rPr lang="en-US" altLang="en-US"/>
              <a:t>reform</a:t>
            </a:r>
          </a:p>
        </p:txBody>
      </p:sp>
      <p:sp>
        <p:nvSpPr>
          <p:cNvPr id="32775" name="Rectangle 102">
            <a:extLst>
              <a:ext uri="{FF2B5EF4-FFF2-40B4-BE49-F238E27FC236}">
                <a16:creationId xmlns:a16="http://schemas.microsoft.com/office/drawing/2014/main" id="{496E1E4F-A9A8-AE4E-BF63-68514B178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581400"/>
            <a:ext cx="2081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Microtubules</a:t>
            </a:r>
          </a:p>
          <a:p>
            <a:r>
              <a:rPr lang="en-US" altLang="en-US"/>
              <a:t>Disappears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847C3A2F-68F3-5046-B288-CC92938413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Mitosis</a:t>
            </a:r>
          </a:p>
        </p:txBody>
      </p:sp>
      <p:grpSp>
        <p:nvGrpSpPr>
          <p:cNvPr id="34818" name="Group 3">
            <a:extLst>
              <a:ext uri="{FF2B5EF4-FFF2-40B4-BE49-F238E27FC236}">
                <a16:creationId xmlns:a16="http://schemas.microsoft.com/office/drawing/2014/main" id="{F252291D-1C1E-8B41-BF1F-6B7DD7191278}"/>
              </a:ext>
            </a:extLst>
          </p:cNvPr>
          <p:cNvGrpSpPr>
            <a:grpSpLocks/>
          </p:cNvGrpSpPr>
          <p:nvPr/>
        </p:nvGrpSpPr>
        <p:grpSpPr bwMode="auto">
          <a:xfrm>
            <a:off x="2828925" y="2789238"/>
            <a:ext cx="1752600" cy="2940050"/>
            <a:chOff x="4080" y="432"/>
            <a:chExt cx="1104" cy="1852"/>
          </a:xfrm>
        </p:grpSpPr>
        <p:grpSp>
          <p:nvGrpSpPr>
            <p:cNvPr id="34827" name="Group 4">
              <a:extLst>
                <a:ext uri="{FF2B5EF4-FFF2-40B4-BE49-F238E27FC236}">
                  <a16:creationId xmlns:a16="http://schemas.microsoft.com/office/drawing/2014/main" id="{C3A747F5-CCC1-DA47-BEBC-7FFF126CB5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1972"/>
              <a:ext cx="1008" cy="312"/>
              <a:chOff x="3792" y="2592"/>
              <a:chExt cx="1008" cy="312"/>
            </a:xfrm>
          </p:grpSpPr>
          <p:sp>
            <p:nvSpPr>
              <p:cNvPr id="34837" name="Freeform 5">
                <a:extLst>
                  <a:ext uri="{FF2B5EF4-FFF2-40B4-BE49-F238E27FC236}">
                    <a16:creationId xmlns:a16="http://schemas.microsoft.com/office/drawing/2014/main" id="{FACBF7A7-2B40-1D40-B0F6-7D4F818D863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792" y="2696"/>
                <a:ext cx="1008" cy="208"/>
              </a:xfrm>
              <a:custGeom>
                <a:avLst/>
                <a:gdLst>
                  <a:gd name="T0" fmla="*/ 0 w 1008"/>
                  <a:gd name="T1" fmla="*/ 96 h 208"/>
                  <a:gd name="T2" fmla="*/ 576 w 1008"/>
                  <a:gd name="T3" fmla="*/ 192 h 208"/>
                  <a:gd name="T4" fmla="*/ 1008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8" name="Oval 6">
                <a:extLst>
                  <a:ext uri="{FF2B5EF4-FFF2-40B4-BE49-F238E27FC236}">
                    <a16:creationId xmlns:a16="http://schemas.microsoft.com/office/drawing/2014/main" id="{4D308BB8-CACE-4D46-BC22-7E00713C0D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59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4828" name="Group 7">
              <a:extLst>
                <a:ext uri="{FF2B5EF4-FFF2-40B4-BE49-F238E27FC236}">
                  <a16:creationId xmlns:a16="http://schemas.microsoft.com/office/drawing/2014/main" id="{C9E66726-48E1-EB41-97B4-A995A76AD8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60" y="1972"/>
              <a:ext cx="624" cy="303"/>
              <a:chOff x="4848" y="2561"/>
              <a:chExt cx="624" cy="303"/>
            </a:xfrm>
          </p:grpSpPr>
          <p:sp>
            <p:nvSpPr>
              <p:cNvPr id="34835" name="Freeform 8">
                <a:extLst>
                  <a:ext uri="{FF2B5EF4-FFF2-40B4-BE49-F238E27FC236}">
                    <a16:creationId xmlns:a16="http://schemas.microsoft.com/office/drawing/2014/main" id="{33F6C486-0883-D14A-928E-CC274458D4C9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848" y="2648"/>
                <a:ext cx="624" cy="216"/>
              </a:xfrm>
              <a:custGeom>
                <a:avLst/>
                <a:gdLst>
                  <a:gd name="T0" fmla="*/ 0 w 1008"/>
                  <a:gd name="T1" fmla="*/ 104 h 208"/>
                  <a:gd name="T2" fmla="*/ 221 w 1008"/>
                  <a:gd name="T3" fmla="*/ 207 h 208"/>
                  <a:gd name="T4" fmla="*/ 386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6" name="Oval 9">
                <a:extLst>
                  <a:ext uri="{FF2B5EF4-FFF2-40B4-BE49-F238E27FC236}">
                    <a16:creationId xmlns:a16="http://schemas.microsoft.com/office/drawing/2014/main" id="{7930EAE0-1D4F-E24B-AB71-0C51F9924D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6" y="2561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4829" name="Group 10">
              <a:extLst>
                <a:ext uri="{FF2B5EF4-FFF2-40B4-BE49-F238E27FC236}">
                  <a16:creationId xmlns:a16="http://schemas.microsoft.com/office/drawing/2014/main" id="{69117F72-4683-C84D-8900-ACE923CD11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441"/>
              <a:ext cx="1008" cy="278"/>
              <a:chOff x="3792" y="2496"/>
              <a:chExt cx="1008" cy="278"/>
            </a:xfrm>
          </p:grpSpPr>
          <p:sp>
            <p:nvSpPr>
              <p:cNvPr id="34833" name="Freeform 11">
                <a:extLst>
                  <a:ext uri="{FF2B5EF4-FFF2-40B4-BE49-F238E27FC236}">
                    <a16:creationId xmlns:a16="http://schemas.microsoft.com/office/drawing/2014/main" id="{34EF703A-156B-734E-9484-31BF57585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2" y="2496"/>
                <a:ext cx="1008" cy="208"/>
              </a:xfrm>
              <a:custGeom>
                <a:avLst/>
                <a:gdLst>
                  <a:gd name="T0" fmla="*/ 0 w 1008"/>
                  <a:gd name="T1" fmla="*/ 96 h 208"/>
                  <a:gd name="T2" fmla="*/ 576 w 1008"/>
                  <a:gd name="T3" fmla="*/ 192 h 208"/>
                  <a:gd name="T4" fmla="*/ 1008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4" name="Oval 12">
                <a:extLst>
                  <a:ext uri="{FF2B5EF4-FFF2-40B4-BE49-F238E27FC236}">
                    <a16:creationId xmlns:a16="http://schemas.microsoft.com/office/drawing/2014/main" id="{114B6714-C8A9-E940-84C6-096456BB58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58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4830" name="Group 13">
              <a:extLst>
                <a:ext uri="{FF2B5EF4-FFF2-40B4-BE49-F238E27FC236}">
                  <a16:creationId xmlns:a16="http://schemas.microsoft.com/office/drawing/2014/main" id="{6A05DBB6-F40B-394F-AB61-B05908C78C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0" y="432"/>
              <a:ext cx="624" cy="296"/>
              <a:chOff x="4848" y="2448"/>
              <a:chExt cx="624" cy="296"/>
            </a:xfrm>
          </p:grpSpPr>
          <p:sp>
            <p:nvSpPr>
              <p:cNvPr id="34831" name="Freeform 14">
                <a:extLst>
                  <a:ext uri="{FF2B5EF4-FFF2-40B4-BE49-F238E27FC236}">
                    <a16:creationId xmlns:a16="http://schemas.microsoft.com/office/drawing/2014/main" id="{4916F7B3-9D0E-284B-9D27-D61FFEF4E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8" y="2448"/>
                <a:ext cx="624" cy="216"/>
              </a:xfrm>
              <a:custGeom>
                <a:avLst/>
                <a:gdLst>
                  <a:gd name="T0" fmla="*/ 0 w 1008"/>
                  <a:gd name="T1" fmla="*/ 104 h 208"/>
                  <a:gd name="T2" fmla="*/ 221 w 1008"/>
                  <a:gd name="T3" fmla="*/ 207 h 208"/>
                  <a:gd name="T4" fmla="*/ 386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2" name="Oval 15">
                <a:extLst>
                  <a:ext uri="{FF2B5EF4-FFF2-40B4-BE49-F238E27FC236}">
                    <a16:creationId xmlns:a16="http://schemas.microsoft.com/office/drawing/2014/main" id="{5FBCD83B-57B6-4746-8FF5-43A7B3459B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5" y="255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34819" name="Oval 16">
            <a:extLst>
              <a:ext uri="{FF2B5EF4-FFF2-40B4-BE49-F238E27FC236}">
                <a16:creationId xmlns:a16="http://schemas.microsoft.com/office/drawing/2014/main" id="{D917FD00-2F08-3248-8D3D-2F3399A1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362200"/>
            <a:ext cx="4343400" cy="3962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4820" name="Text Box 96">
            <a:extLst>
              <a:ext uri="{FF2B5EF4-FFF2-40B4-BE49-F238E27FC236}">
                <a16:creationId xmlns:a16="http://schemas.microsoft.com/office/drawing/2014/main" id="{1FDC1951-AAF3-F349-85FA-6879A5204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676400"/>
            <a:ext cx="1692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Telophase</a:t>
            </a:r>
          </a:p>
        </p:txBody>
      </p:sp>
      <p:sp>
        <p:nvSpPr>
          <p:cNvPr id="34821" name="Text Box 97">
            <a:extLst>
              <a:ext uri="{FF2B5EF4-FFF2-40B4-BE49-F238E27FC236}">
                <a16:creationId xmlns:a16="http://schemas.microsoft.com/office/drawing/2014/main" id="{431810AF-5937-904C-9B4B-8814EB48B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438400"/>
            <a:ext cx="26209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Chromosomes pull apart further</a:t>
            </a:r>
          </a:p>
        </p:txBody>
      </p:sp>
      <p:grpSp>
        <p:nvGrpSpPr>
          <p:cNvPr id="34822" name="Group 98">
            <a:extLst>
              <a:ext uri="{FF2B5EF4-FFF2-40B4-BE49-F238E27FC236}">
                <a16:creationId xmlns:a16="http://schemas.microsoft.com/office/drawing/2014/main" id="{4AEC88CD-3DED-5141-B292-27A772486302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2590800"/>
            <a:ext cx="2133600" cy="3352800"/>
            <a:chOff x="1728" y="1632"/>
            <a:chExt cx="1344" cy="2112"/>
          </a:xfrm>
        </p:grpSpPr>
        <p:sp>
          <p:nvSpPr>
            <p:cNvPr id="34825" name="Oval 99">
              <a:extLst>
                <a:ext uri="{FF2B5EF4-FFF2-40B4-BE49-F238E27FC236}">
                  <a16:creationId xmlns:a16="http://schemas.microsoft.com/office/drawing/2014/main" id="{C5A88809-3099-1647-BC0F-FED666C95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1632"/>
              <a:ext cx="1296" cy="4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826" name="Oval 100">
              <a:extLst>
                <a:ext uri="{FF2B5EF4-FFF2-40B4-BE49-F238E27FC236}">
                  <a16:creationId xmlns:a16="http://schemas.microsoft.com/office/drawing/2014/main" id="{E16A677D-47A1-9247-A0E7-EF57062BE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3264"/>
              <a:ext cx="1296" cy="4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4823" name="Rectangle 101">
            <a:extLst>
              <a:ext uri="{FF2B5EF4-FFF2-40B4-BE49-F238E27FC236}">
                <a16:creationId xmlns:a16="http://schemas.microsoft.com/office/drawing/2014/main" id="{BAB46934-29D4-F645-AD7B-58360CE83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4724400"/>
            <a:ext cx="28781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Nuclear envelopes</a:t>
            </a:r>
          </a:p>
          <a:p>
            <a:r>
              <a:rPr lang="en-US" altLang="en-US"/>
              <a:t>reform</a:t>
            </a:r>
          </a:p>
        </p:txBody>
      </p:sp>
      <p:sp>
        <p:nvSpPr>
          <p:cNvPr id="34824" name="Rectangle 102">
            <a:extLst>
              <a:ext uri="{FF2B5EF4-FFF2-40B4-BE49-F238E27FC236}">
                <a16:creationId xmlns:a16="http://schemas.microsoft.com/office/drawing/2014/main" id="{ABDD0122-C6CF-6F40-B123-B4B25C083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581400"/>
            <a:ext cx="2081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Microtubules</a:t>
            </a:r>
          </a:p>
          <a:p>
            <a:r>
              <a:rPr lang="en-US" altLang="en-US"/>
              <a:t>Disappears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45BF72EF-18A0-A941-A2C4-6C528C115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Mitosis</a:t>
            </a:r>
          </a:p>
        </p:txBody>
      </p:sp>
      <p:grpSp>
        <p:nvGrpSpPr>
          <p:cNvPr id="36866" name="Group 3">
            <a:extLst>
              <a:ext uri="{FF2B5EF4-FFF2-40B4-BE49-F238E27FC236}">
                <a16:creationId xmlns:a16="http://schemas.microsoft.com/office/drawing/2014/main" id="{0A127104-D893-514E-A978-03E22D3826CD}"/>
              </a:ext>
            </a:extLst>
          </p:cNvPr>
          <p:cNvGrpSpPr>
            <a:grpSpLocks/>
          </p:cNvGrpSpPr>
          <p:nvPr/>
        </p:nvGrpSpPr>
        <p:grpSpPr bwMode="auto">
          <a:xfrm>
            <a:off x="2828925" y="2789238"/>
            <a:ext cx="1752600" cy="2940050"/>
            <a:chOff x="4080" y="432"/>
            <a:chExt cx="1104" cy="1852"/>
          </a:xfrm>
        </p:grpSpPr>
        <p:grpSp>
          <p:nvGrpSpPr>
            <p:cNvPr id="36872" name="Group 4">
              <a:extLst>
                <a:ext uri="{FF2B5EF4-FFF2-40B4-BE49-F238E27FC236}">
                  <a16:creationId xmlns:a16="http://schemas.microsoft.com/office/drawing/2014/main" id="{E1CC223C-8439-9F4E-92D2-C647F4EA2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1972"/>
              <a:ext cx="1008" cy="312"/>
              <a:chOff x="3792" y="2592"/>
              <a:chExt cx="1008" cy="312"/>
            </a:xfrm>
          </p:grpSpPr>
          <p:sp>
            <p:nvSpPr>
              <p:cNvPr id="36882" name="Freeform 5">
                <a:extLst>
                  <a:ext uri="{FF2B5EF4-FFF2-40B4-BE49-F238E27FC236}">
                    <a16:creationId xmlns:a16="http://schemas.microsoft.com/office/drawing/2014/main" id="{D214B471-0723-054A-848B-1F8BBD37760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792" y="2696"/>
                <a:ext cx="1008" cy="208"/>
              </a:xfrm>
              <a:custGeom>
                <a:avLst/>
                <a:gdLst>
                  <a:gd name="T0" fmla="*/ 0 w 1008"/>
                  <a:gd name="T1" fmla="*/ 96 h 208"/>
                  <a:gd name="T2" fmla="*/ 576 w 1008"/>
                  <a:gd name="T3" fmla="*/ 192 h 208"/>
                  <a:gd name="T4" fmla="*/ 1008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3" name="Oval 6">
                <a:extLst>
                  <a:ext uri="{FF2B5EF4-FFF2-40B4-BE49-F238E27FC236}">
                    <a16:creationId xmlns:a16="http://schemas.microsoft.com/office/drawing/2014/main" id="{AEBDB078-9B21-AD4B-A9B3-7EB8B54E7F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59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6873" name="Group 7">
              <a:extLst>
                <a:ext uri="{FF2B5EF4-FFF2-40B4-BE49-F238E27FC236}">
                  <a16:creationId xmlns:a16="http://schemas.microsoft.com/office/drawing/2014/main" id="{A63C5856-0DF2-9641-90EF-6E14C77587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60" y="1972"/>
              <a:ext cx="624" cy="303"/>
              <a:chOff x="4848" y="2561"/>
              <a:chExt cx="624" cy="303"/>
            </a:xfrm>
          </p:grpSpPr>
          <p:sp>
            <p:nvSpPr>
              <p:cNvPr id="36880" name="Freeform 8">
                <a:extLst>
                  <a:ext uri="{FF2B5EF4-FFF2-40B4-BE49-F238E27FC236}">
                    <a16:creationId xmlns:a16="http://schemas.microsoft.com/office/drawing/2014/main" id="{8BD49543-9969-714E-B525-03E7CE96237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848" y="2648"/>
                <a:ext cx="624" cy="216"/>
              </a:xfrm>
              <a:custGeom>
                <a:avLst/>
                <a:gdLst>
                  <a:gd name="T0" fmla="*/ 0 w 1008"/>
                  <a:gd name="T1" fmla="*/ 104 h 208"/>
                  <a:gd name="T2" fmla="*/ 221 w 1008"/>
                  <a:gd name="T3" fmla="*/ 207 h 208"/>
                  <a:gd name="T4" fmla="*/ 386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1" name="Oval 9">
                <a:extLst>
                  <a:ext uri="{FF2B5EF4-FFF2-40B4-BE49-F238E27FC236}">
                    <a16:creationId xmlns:a16="http://schemas.microsoft.com/office/drawing/2014/main" id="{8714E88D-51E6-D344-B1C6-1B70B50FD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6" y="2561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6874" name="Group 10">
              <a:extLst>
                <a:ext uri="{FF2B5EF4-FFF2-40B4-BE49-F238E27FC236}">
                  <a16:creationId xmlns:a16="http://schemas.microsoft.com/office/drawing/2014/main" id="{F87E7624-DEE8-9746-971F-3A6FB0864D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441"/>
              <a:ext cx="1008" cy="278"/>
              <a:chOff x="3792" y="2496"/>
              <a:chExt cx="1008" cy="278"/>
            </a:xfrm>
          </p:grpSpPr>
          <p:sp>
            <p:nvSpPr>
              <p:cNvPr id="36878" name="Freeform 11">
                <a:extLst>
                  <a:ext uri="{FF2B5EF4-FFF2-40B4-BE49-F238E27FC236}">
                    <a16:creationId xmlns:a16="http://schemas.microsoft.com/office/drawing/2014/main" id="{ABB36C1D-A19D-CA4D-8EFA-74D90D5FB3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2" y="2496"/>
                <a:ext cx="1008" cy="208"/>
              </a:xfrm>
              <a:custGeom>
                <a:avLst/>
                <a:gdLst>
                  <a:gd name="T0" fmla="*/ 0 w 1008"/>
                  <a:gd name="T1" fmla="*/ 96 h 208"/>
                  <a:gd name="T2" fmla="*/ 576 w 1008"/>
                  <a:gd name="T3" fmla="*/ 192 h 208"/>
                  <a:gd name="T4" fmla="*/ 1008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79" name="Oval 12">
                <a:extLst>
                  <a:ext uri="{FF2B5EF4-FFF2-40B4-BE49-F238E27FC236}">
                    <a16:creationId xmlns:a16="http://schemas.microsoft.com/office/drawing/2014/main" id="{8F30DA5D-97C6-5E4B-8A64-40D99E37F5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58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6875" name="Group 13">
              <a:extLst>
                <a:ext uri="{FF2B5EF4-FFF2-40B4-BE49-F238E27FC236}">
                  <a16:creationId xmlns:a16="http://schemas.microsoft.com/office/drawing/2014/main" id="{A4119CE8-12DF-4346-8804-7D4D918E6D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0" y="432"/>
              <a:ext cx="624" cy="296"/>
              <a:chOff x="4848" y="2448"/>
              <a:chExt cx="624" cy="296"/>
            </a:xfrm>
          </p:grpSpPr>
          <p:sp>
            <p:nvSpPr>
              <p:cNvPr id="36876" name="Freeform 14">
                <a:extLst>
                  <a:ext uri="{FF2B5EF4-FFF2-40B4-BE49-F238E27FC236}">
                    <a16:creationId xmlns:a16="http://schemas.microsoft.com/office/drawing/2014/main" id="{899A95EF-BEC7-D64B-B313-83A8DF4F7F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8" y="2448"/>
                <a:ext cx="624" cy="216"/>
              </a:xfrm>
              <a:custGeom>
                <a:avLst/>
                <a:gdLst>
                  <a:gd name="T0" fmla="*/ 0 w 1008"/>
                  <a:gd name="T1" fmla="*/ 104 h 208"/>
                  <a:gd name="T2" fmla="*/ 221 w 1008"/>
                  <a:gd name="T3" fmla="*/ 207 h 208"/>
                  <a:gd name="T4" fmla="*/ 386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77" name="Oval 15">
                <a:extLst>
                  <a:ext uri="{FF2B5EF4-FFF2-40B4-BE49-F238E27FC236}">
                    <a16:creationId xmlns:a16="http://schemas.microsoft.com/office/drawing/2014/main" id="{782DB170-DA10-E140-80A1-DCF1B1648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5" y="255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36867" name="Oval 16">
            <a:extLst>
              <a:ext uri="{FF2B5EF4-FFF2-40B4-BE49-F238E27FC236}">
                <a16:creationId xmlns:a16="http://schemas.microsoft.com/office/drawing/2014/main" id="{5246769B-6A06-4A40-BF85-E88D4FBA0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362200"/>
            <a:ext cx="4343400" cy="3962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6868" name="Group 96">
            <a:extLst>
              <a:ext uri="{FF2B5EF4-FFF2-40B4-BE49-F238E27FC236}">
                <a16:creationId xmlns:a16="http://schemas.microsoft.com/office/drawing/2014/main" id="{0D5EEDE2-5003-D842-BA53-469716036CA4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2590800"/>
            <a:ext cx="2133600" cy="3352800"/>
            <a:chOff x="1728" y="1632"/>
            <a:chExt cx="1344" cy="2112"/>
          </a:xfrm>
        </p:grpSpPr>
        <p:sp>
          <p:nvSpPr>
            <p:cNvPr id="36870" name="Oval 97">
              <a:extLst>
                <a:ext uri="{FF2B5EF4-FFF2-40B4-BE49-F238E27FC236}">
                  <a16:creationId xmlns:a16="http://schemas.microsoft.com/office/drawing/2014/main" id="{C54B02E6-0536-4346-8485-4DDF5ADC6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1632"/>
              <a:ext cx="1296" cy="4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6871" name="Oval 98">
              <a:extLst>
                <a:ext uri="{FF2B5EF4-FFF2-40B4-BE49-F238E27FC236}">
                  <a16:creationId xmlns:a16="http://schemas.microsoft.com/office/drawing/2014/main" id="{3E8BAB1C-777D-C744-8AE8-2CF094C6E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3264"/>
              <a:ext cx="1296" cy="4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6869" name="Text Box 103">
            <a:extLst>
              <a:ext uri="{FF2B5EF4-FFF2-40B4-BE49-F238E27FC236}">
                <a16:creationId xmlns:a16="http://schemas.microsoft.com/office/drawing/2014/main" id="{887A29A3-D6F6-0147-9E6C-8E02D8B2F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725" y="1730375"/>
            <a:ext cx="1895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Cytokinesis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9830372D-504E-054F-8F1B-C611D9CE8E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Mitosis</a:t>
            </a:r>
          </a:p>
        </p:txBody>
      </p:sp>
      <p:grpSp>
        <p:nvGrpSpPr>
          <p:cNvPr id="38914" name="Group 3">
            <a:extLst>
              <a:ext uri="{FF2B5EF4-FFF2-40B4-BE49-F238E27FC236}">
                <a16:creationId xmlns:a16="http://schemas.microsoft.com/office/drawing/2014/main" id="{2F003744-2F2B-774B-940A-2315D00573BC}"/>
              </a:ext>
            </a:extLst>
          </p:cNvPr>
          <p:cNvGrpSpPr>
            <a:grpSpLocks/>
          </p:cNvGrpSpPr>
          <p:nvPr/>
        </p:nvGrpSpPr>
        <p:grpSpPr bwMode="auto">
          <a:xfrm>
            <a:off x="2828925" y="2789238"/>
            <a:ext cx="1752600" cy="2940050"/>
            <a:chOff x="4080" y="432"/>
            <a:chExt cx="1104" cy="1852"/>
          </a:xfrm>
        </p:grpSpPr>
        <p:grpSp>
          <p:nvGrpSpPr>
            <p:cNvPr id="38925" name="Group 4">
              <a:extLst>
                <a:ext uri="{FF2B5EF4-FFF2-40B4-BE49-F238E27FC236}">
                  <a16:creationId xmlns:a16="http://schemas.microsoft.com/office/drawing/2014/main" id="{50F5E5A9-2B58-F542-AAD4-99B2291196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1972"/>
              <a:ext cx="1008" cy="312"/>
              <a:chOff x="3792" y="2592"/>
              <a:chExt cx="1008" cy="312"/>
            </a:xfrm>
          </p:grpSpPr>
          <p:sp>
            <p:nvSpPr>
              <p:cNvPr id="38935" name="Freeform 5">
                <a:extLst>
                  <a:ext uri="{FF2B5EF4-FFF2-40B4-BE49-F238E27FC236}">
                    <a16:creationId xmlns:a16="http://schemas.microsoft.com/office/drawing/2014/main" id="{689EB249-1697-D647-873B-49074E7BE038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792" y="2696"/>
                <a:ext cx="1008" cy="208"/>
              </a:xfrm>
              <a:custGeom>
                <a:avLst/>
                <a:gdLst>
                  <a:gd name="T0" fmla="*/ 0 w 1008"/>
                  <a:gd name="T1" fmla="*/ 96 h 208"/>
                  <a:gd name="T2" fmla="*/ 576 w 1008"/>
                  <a:gd name="T3" fmla="*/ 192 h 208"/>
                  <a:gd name="T4" fmla="*/ 1008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36" name="Oval 6">
                <a:extLst>
                  <a:ext uri="{FF2B5EF4-FFF2-40B4-BE49-F238E27FC236}">
                    <a16:creationId xmlns:a16="http://schemas.microsoft.com/office/drawing/2014/main" id="{0EA40D2C-6629-FA4D-AAB1-3D8F3C538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59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8926" name="Group 7">
              <a:extLst>
                <a:ext uri="{FF2B5EF4-FFF2-40B4-BE49-F238E27FC236}">
                  <a16:creationId xmlns:a16="http://schemas.microsoft.com/office/drawing/2014/main" id="{BA2685E8-3A65-5441-91F7-9B53B54107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60" y="1972"/>
              <a:ext cx="624" cy="303"/>
              <a:chOff x="4848" y="2561"/>
              <a:chExt cx="624" cy="303"/>
            </a:xfrm>
          </p:grpSpPr>
          <p:sp>
            <p:nvSpPr>
              <p:cNvPr id="38933" name="Freeform 8">
                <a:extLst>
                  <a:ext uri="{FF2B5EF4-FFF2-40B4-BE49-F238E27FC236}">
                    <a16:creationId xmlns:a16="http://schemas.microsoft.com/office/drawing/2014/main" id="{88572587-AC75-D34A-B302-558FED90FE5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848" y="2648"/>
                <a:ext cx="624" cy="216"/>
              </a:xfrm>
              <a:custGeom>
                <a:avLst/>
                <a:gdLst>
                  <a:gd name="T0" fmla="*/ 0 w 1008"/>
                  <a:gd name="T1" fmla="*/ 104 h 208"/>
                  <a:gd name="T2" fmla="*/ 221 w 1008"/>
                  <a:gd name="T3" fmla="*/ 207 h 208"/>
                  <a:gd name="T4" fmla="*/ 386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34" name="Oval 9">
                <a:extLst>
                  <a:ext uri="{FF2B5EF4-FFF2-40B4-BE49-F238E27FC236}">
                    <a16:creationId xmlns:a16="http://schemas.microsoft.com/office/drawing/2014/main" id="{1A852610-FF0D-C248-9517-0E3D95A622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6" y="2561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8927" name="Group 10">
              <a:extLst>
                <a:ext uri="{FF2B5EF4-FFF2-40B4-BE49-F238E27FC236}">
                  <a16:creationId xmlns:a16="http://schemas.microsoft.com/office/drawing/2014/main" id="{C9D5B025-33C4-C74C-B2E3-7D46B430E3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441"/>
              <a:ext cx="1008" cy="278"/>
              <a:chOff x="3792" y="2496"/>
              <a:chExt cx="1008" cy="278"/>
            </a:xfrm>
          </p:grpSpPr>
          <p:sp>
            <p:nvSpPr>
              <p:cNvPr id="38931" name="Freeform 11">
                <a:extLst>
                  <a:ext uri="{FF2B5EF4-FFF2-40B4-BE49-F238E27FC236}">
                    <a16:creationId xmlns:a16="http://schemas.microsoft.com/office/drawing/2014/main" id="{53435BF6-1951-6D4B-9F99-737567914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2" y="2496"/>
                <a:ext cx="1008" cy="208"/>
              </a:xfrm>
              <a:custGeom>
                <a:avLst/>
                <a:gdLst>
                  <a:gd name="T0" fmla="*/ 0 w 1008"/>
                  <a:gd name="T1" fmla="*/ 96 h 208"/>
                  <a:gd name="T2" fmla="*/ 576 w 1008"/>
                  <a:gd name="T3" fmla="*/ 192 h 208"/>
                  <a:gd name="T4" fmla="*/ 1008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33CC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32" name="Oval 12">
                <a:extLst>
                  <a:ext uri="{FF2B5EF4-FFF2-40B4-BE49-F238E27FC236}">
                    <a16:creationId xmlns:a16="http://schemas.microsoft.com/office/drawing/2014/main" id="{D670B1BD-A2E2-7B43-9F12-6F90673FC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258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8928" name="Group 13">
              <a:extLst>
                <a:ext uri="{FF2B5EF4-FFF2-40B4-BE49-F238E27FC236}">
                  <a16:creationId xmlns:a16="http://schemas.microsoft.com/office/drawing/2014/main" id="{10DFEB30-2B15-804E-96E4-F143ECDBB4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90" y="432"/>
              <a:ext cx="624" cy="296"/>
              <a:chOff x="4848" y="2448"/>
              <a:chExt cx="624" cy="296"/>
            </a:xfrm>
          </p:grpSpPr>
          <p:sp>
            <p:nvSpPr>
              <p:cNvPr id="38929" name="Freeform 14">
                <a:extLst>
                  <a:ext uri="{FF2B5EF4-FFF2-40B4-BE49-F238E27FC236}">
                    <a16:creationId xmlns:a16="http://schemas.microsoft.com/office/drawing/2014/main" id="{D1F3446B-4A99-974D-9A80-42579E4ED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8" y="2448"/>
                <a:ext cx="624" cy="216"/>
              </a:xfrm>
              <a:custGeom>
                <a:avLst/>
                <a:gdLst>
                  <a:gd name="T0" fmla="*/ 0 w 1008"/>
                  <a:gd name="T1" fmla="*/ 104 h 208"/>
                  <a:gd name="T2" fmla="*/ 221 w 1008"/>
                  <a:gd name="T3" fmla="*/ 207 h 208"/>
                  <a:gd name="T4" fmla="*/ 386 w 1008"/>
                  <a:gd name="T5" fmla="*/ 0 h 208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208"/>
                  <a:gd name="T11" fmla="*/ 1008 w 1008"/>
                  <a:gd name="T12" fmla="*/ 208 h 2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208">
                    <a:moveTo>
                      <a:pt x="0" y="96"/>
                    </a:moveTo>
                    <a:cubicBezTo>
                      <a:pt x="204" y="152"/>
                      <a:pt x="408" y="208"/>
                      <a:pt x="576" y="192"/>
                    </a:cubicBezTo>
                    <a:cubicBezTo>
                      <a:pt x="744" y="176"/>
                      <a:pt x="935" y="32"/>
                      <a:pt x="1008" y="0"/>
                    </a:cubicBez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30" name="Oval 15">
                <a:extLst>
                  <a:ext uri="{FF2B5EF4-FFF2-40B4-BE49-F238E27FC236}">
                    <a16:creationId xmlns:a16="http://schemas.microsoft.com/office/drawing/2014/main" id="{3A4C2328-A15F-204C-8072-1749AE91C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5" y="2552"/>
                <a:ext cx="192" cy="192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38915" name="Group 17">
            <a:extLst>
              <a:ext uri="{FF2B5EF4-FFF2-40B4-BE49-F238E27FC236}">
                <a16:creationId xmlns:a16="http://schemas.microsoft.com/office/drawing/2014/main" id="{B6DC2409-DC87-9246-8972-B12563C0D393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2590800"/>
            <a:ext cx="2133600" cy="3352800"/>
            <a:chOff x="1728" y="1632"/>
            <a:chExt cx="1344" cy="2112"/>
          </a:xfrm>
        </p:grpSpPr>
        <p:sp>
          <p:nvSpPr>
            <p:cNvPr id="38923" name="Oval 18">
              <a:extLst>
                <a:ext uri="{FF2B5EF4-FFF2-40B4-BE49-F238E27FC236}">
                  <a16:creationId xmlns:a16="http://schemas.microsoft.com/office/drawing/2014/main" id="{3D533BB7-8FDF-894F-ADB7-87A826042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1632"/>
              <a:ext cx="1296" cy="4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24" name="Oval 19">
              <a:extLst>
                <a:ext uri="{FF2B5EF4-FFF2-40B4-BE49-F238E27FC236}">
                  <a16:creationId xmlns:a16="http://schemas.microsoft.com/office/drawing/2014/main" id="{52E9F40B-4C74-5344-9C86-F37D86BAB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3264"/>
              <a:ext cx="1296" cy="4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8916" name="Group 21">
            <a:extLst>
              <a:ext uri="{FF2B5EF4-FFF2-40B4-BE49-F238E27FC236}">
                <a16:creationId xmlns:a16="http://schemas.microsoft.com/office/drawing/2014/main" id="{F792ABB0-DC26-F24E-9186-BDD45D89D86A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2286000"/>
            <a:ext cx="3886200" cy="4038600"/>
            <a:chOff x="1152" y="1440"/>
            <a:chExt cx="2448" cy="2544"/>
          </a:xfrm>
        </p:grpSpPr>
        <p:sp>
          <p:nvSpPr>
            <p:cNvPr id="38921" name="Oval 22">
              <a:extLst>
                <a:ext uri="{FF2B5EF4-FFF2-40B4-BE49-F238E27FC236}">
                  <a16:creationId xmlns:a16="http://schemas.microsoft.com/office/drawing/2014/main" id="{FAD7D0BC-37EE-6442-8FDF-077EFB5E2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640"/>
              <a:ext cx="2400" cy="13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22" name="Oval 23">
              <a:extLst>
                <a:ext uri="{FF2B5EF4-FFF2-40B4-BE49-F238E27FC236}">
                  <a16:creationId xmlns:a16="http://schemas.microsoft.com/office/drawing/2014/main" id="{7FEED026-9484-3745-A37A-C5DB34AE1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40"/>
              <a:ext cx="2400" cy="12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8917" name="Text Box 24">
            <a:extLst>
              <a:ext uri="{FF2B5EF4-FFF2-40B4-BE49-F238E27FC236}">
                <a16:creationId xmlns:a16="http://schemas.microsoft.com/office/drawing/2014/main" id="{C50C5889-0CA0-A24B-9A04-4BD858089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725" y="1730375"/>
            <a:ext cx="1895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Cytokinesis</a:t>
            </a:r>
          </a:p>
        </p:txBody>
      </p:sp>
      <p:grpSp>
        <p:nvGrpSpPr>
          <p:cNvPr id="38918" name="Group 25">
            <a:extLst>
              <a:ext uri="{FF2B5EF4-FFF2-40B4-BE49-F238E27FC236}">
                <a16:creationId xmlns:a16="http://schemas.microsoft.com/office/drawing/2014/main" id="{58C47BF0-C86D-6841-8FD8-D055BFDF2B0E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2949575"/>
            <a:ext cx="617538" cy="2462213"/>
            <a:chOff x="3946" y="1858"/>
            <a:chExt cx="389" cy="1551"/>
          </a:xfrm>
        </p:grpSpPr>
        <p:sp>
          <p:nvSpPr>
            <p:cNvPr id="38919" name="Text Box 26">
              <a:extLst>
                <a:ext uri="{FF2B5EF4-FFF2-40B4-BE49-F238E27FC236}">
                  <a16:creationId xmlns:a16="http://schemas.microsoft.com/office/drawing/2014/main" id="{188985C9-D0FB-6C4F-8666-FD758BF5D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4" y="1858"/>
              <a:ext cx="3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2N</a:t>
              </a:r>
            </a:p>
          </p:txBody>
        </p:sp>
        <p:sp>
          <p:nvSpPr>
            <p:cNvPr id="38920" name="Text Box 27">
              <a:extLst>
                <a:ext uri="{FF2B5EF4-FFF2-40B4-BE49-F238E27FC236}">
                  <a16:creationId xmlns:a16="http://schemas.microsoft.com/office/drawing/2014/main" id="{940E7BFE-3B7D-C543-864E-781AD653C1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6" y="3121"/>
              <a:ext cx="3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2N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5D3EF696-01C4-DE4C-A53A-9AE5DF23BE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Meiosis</a:t>
            </a:r>
          </a:p>
        </p:txBody>
      </p:sp>
      <p:sp>
        <p:nvSpPr>
          <p:cNvPr id="40962" name="Text Box 3">
            <a:extLst>
              <a:ext uri="{FF2B5EF4-FFF2-40B4-BE49-F238E27FC236}">
                <a16:creationId xmlns:a16="http://schemas.microsoft.com/office/drawing/2014/main" id="{463FD499-25F7-B540-8400-6FB154572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171700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</a:t>
            </a:r>
            <a:r>
              <a:rPr lang="en-US" altLang="en-US" baseline="-25000"/>
              <a:t>o</a:t>
            </a:r>
            <a:endParaRPr lang="en-US" altLang="en-US"/>
          </a:p>
        </p:txBody>
      </p:sp>
      <p:sp>
        <p:nvSpPr>
          <p:cNvPr id="40963" name="Text Box 4">
            <a:extLst>
              <a:ext uri="{FF2B5EF4-FFF2-40B4-BE49-F238E27FC236}">
                <a16:creationId xmlns:a16="http://schemas.microsoft.com/office/drawing/2014/main" id="{F95935E1-8AA2-014B-8576-6BB13738D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171700"/>
            <a:ext cx="534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</a:t>
            </a:r>
            <a:r>
              <a:rPr lang="en-US" altLang="en-US" baseline="-25000"/>
              <a:t>1</a:t>
            </a:r>
            <a:endParaRPr lang="en-US" altLang="en-US"/>
          </a:p>
        </p:txBody>
      </p:sp>
      <p:sp>
        <p:nvSpPr>
          <p:cNvPr id="40964" name="Text Box 5">
            <a:extLst>
              <a:ext uri="{FF2B5EF4-FFF2-40B4-BE49-F238E27FC236}">
                <a16:creationId xmlns:a16="http://schemas.microsoft.com/office/drawing/2014/main" id="{284F734A-2901-A944-88D5-5FB7612E7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171700"/>
            <a:ext cx="534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40965" name="Text Box 6">
            <a:extLst>
              <a:ext uri="{FF2B5EF4-FFF2-40B4-BE49-F238E27FC236}">
                <a16:creationId xmlns:a16="http://schemas.microsoft.com/office/drawing/2014/main" id="{AE296510-F35B-E241-A3BC-99176E976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1717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S</a:t>
            </a:r>
          </a:p>
        </p:txBody>
      </p:sp>
      <p:sp>
        <p:nvSpPr>
          <p:cNvPr id="40966" name="Line 7">
            <a:extLst>
              <a:ext uri="{FF2B5EF4-FFF2-40B4-BE49-F238E27FC236}">
                <a16:creationId xmlns:a16="http://schemas.microsoft.com/office/drawing/2014/main" id="{E67964A4-68E1-D943-93CD-C32DD22B504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9950" y="2400300"/>
            <a:ext cx="11334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Line 8">
            <a:extLst>
              <a:ext uri="{FF2B5EF4-FFF2-40B4-BE49-F238E27FC236}">
                <a16:creationId xmlns:a16="http://schemas.microsoft.com/office/drawing/2014/main" id="{4EF3F07E-99AB-5F4F-849F-625B4324CCE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1600" y="2400300"/>
            <a:ext cx="11334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Line 9">
            <a:extLst>
              <a:ext uri="{FF2B5EF4-FFF2-40B4-BE49-F238E27FC236}">
                <a16:creationId xmlns:a16="http://schemas.microsoft.com/office/drawing/2014/main" id="{50FBEBF3-568F-E143-AB85-88C6E59E5D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21200" y="2400300"/>
            <a:ext cx="11334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Line 10">
            <a:extLst>
              <a:ext uri="{FF2B5EF4-FFF2-40B4-BE49-F238E27FC236}">
                <a16:creationId xmlns:a16="http://schemas.microsoft.com/office/drawing/2014/main" id="{FC810991-C4AF-3E4D-9F1B-9A0C22F085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8888" y="2400300"/>
            <a:ext cx="11334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Text Box 11">
            <a:extLst>
              <a:ext uri="{FF2B5EF4-FFF2-40B4-BE49-F238E27FC236}">
                <a16:creationId xmlns:a16="http://schemas.microsoft.com/office/drawing/2014/main" id="{A3C14C02-7B46-4049-872C-E7DE8F7C8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713" y="3962400"/>
            <a:ext cx="34512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FF3300"/>
                </a:solidFill>
              </a:rPr>
              <a:t>Primary Spermatocyte</a:t>
            </a:r>
          </a:p>
          <a:p>
            <a:pPr algn="ctr"/>
            <a:r>
              <a:rPr lang="en-US" altLang="en-US">
                <a:solidFill>
                  <a:srgbClr val="FF3300"/>
                </a:solidFill>
              </a:rPr>
              <a:t>Primary Oocyte</a:t>
            </a:r>
          </a:p>
        </p:txBody>
      </p:sp>
      <p:sp>
        <p:nvSpPr>
          <p:cNvPr id="40971" name="Line 12">
            <a:extLst>
              <a:ext uri="{FF2B5EF4-FFF2-40B4-BE49-F238E27FC236}">
                <a16:creationId xmlns:a16="http://schemas.microsoft.com/office/drawing/2014/main" id="{B9C5FA98-62C6-EF4A-9684-BCC5969B85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27432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3">
            <a:extLst>
              <a:ext uri="{FF2B5EF4-FFF2-40B4-BE49-F238E27FC236}">
                <a16:creationId xmlns:a16="http://schemas.microsoft.com/office/drawing/2014/main" id="{1C6EE2A8-7C75-EB49-8405-8E28411B2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6764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2N</a:t>
            </a:r>
          </a:p>
        </p:txBody>
      </p:sp>
      <p:sp>
        <p:nvSpPr>
          <p:cNvPr id="40973" name="Text Box 14">
            <a:extLst>
              <a:ext uri="{FF2B5EF4-FFF2-40B4-BE49-F238E27FC236}">
                <a16:creationId xmlns:a16="http://schemas.microsoft.com/office/drawing/2014/main" id="{C9C20BC6-B935-3140-AB54-6B494C873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6764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4N</a:t>
            </a:r>
          </a:p>
        </p:txBody>
      </p:sp>
      <p:sp>
        <p:nvSpPr>
          <p:cNvPr id="40974" name="Text Box 15">
            <a:extLst>
              <a:ext uri="{FF2B5EF4-FFF2-40B4-BE49-F238E27FC236}">
                <a16:creationId xmlns:a16="http://schemas.microsoft.com/office/drawing/2014/main" id="{3981E664-EDC6-9F4E-BDA5-30536C0A7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4100" y="2174875"/>
            <a:ext cx="1573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Prophase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81956B7A-D5FE-404A-A908-A899AE1DD3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Five Phases of Meiotic Prophase</a:t>
            </a:r>
          </a:p>
        </p:txBody>
      </p:sp>
      <p:sp>
        <p:nvSpPr>
          <p:cNvPr id="43010" name="Oval 4">
            <a:extLst>
              <a:ext uri="{FF2B5EF4-FFF2-40B4-BE49-F238E27FC236}">
                <a16:creationId xmlns:a16="http://schemas.microsoft.com/office/drawing/2014/main" id="{9044AFCE-46BF-7146-A0A6-2C4A41983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066800"/>
            <a:ext cx="2209800" cy="2209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3011" name="Oval 5">
            <a:extLst>
              <a:ext uri="{FF2B5EF4-FFF2-40B4-BE49-F238E27FC236}">
                <a16:creationId xmlns:a16="http://schemas.microsoft.com/office/drawing/2014/main" id="{13F39996-DACC-0C40-A7EE-8161C82AF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962400"/>
            <a:ext cx="2209800" cy="2209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3012" name="Freeform 10">
            <a:extLst>
              <a:ext uri="{FF2B5EF4-FFF2-40B4-BE49-F238E27FC236}">
                <a16:creationId xmlns:a16="http://schemas.microsoft.com/office/drawing/2014/main" id="{C7517977-3F2E-964C-9717-7670F7B0E04D}"/>
              </a:ext>
            </a:extLst>
          </p:cNvPr>
          <p:cNvSpPr>
            <a:spLocks/>
          </p:cNvSpPr>
          <p:nvPr/>
        </p:nvSpPr>
        <p:spPr bwMode="auto">
          <a:xfrm>
            <a:off x="2111375" y="1506538"/>
            <a:ext cx="341313" cy="1457325"/>
          </a:xfrm>
          <a:custGeom>
            <a:avLst/>
            <a:gdLst>
              <a:gd name="T0" fmla="*/ 206653115 w 215"/>
              <a:gd name="T1" fmla="*/ 0 h 918"/>
              <a:gd name="T2" fmla="*/ 423386870 w 215"/>
              <a:gd name="T3" fmla="*/ 534273125 h 918"/>
              <a:gd name="T4" fmla="*/ 501512622 w 215"/>
              <a:gd name="T5" fmla="*/ 771167813 h 918"/>
              <a:gd name="T6" fmla="*/ 541835181 w 215"/>
              <a:gd name="T7" fmla="*/ 889615950 h 918"/>
              <a:gd name="T8" fmla="*/ 483870709 w 215"/>
              <a:gd name="T9" fmla="*/ 1106349388 h 918"/>
              <a:gd name="T10" fmla="*/ 244456308 w 215"/>
              <a:gd name="T11" fmla="*/ 1343244075 h 918"/>
              <a:gd name="T12" fmla="*/ 108367671 w 215"/>
              <a:gd name="T13" fmla="*/ 1542335625 h 918"/>
              <a:gd name="T14" fmla="*/ 27722553 w 215"/>
              <a:gd name="T15" fmla="*/ 1701106263 h 918"/>
              <a:gd name="T16" fmla="*/ 47883833 w 215"/>
              <a:gd name="T17" fmla="*/ 1995963750 h 918"/>
              <a:gd name="T18" fmla="*/ 186491836 w 215"/>
              <a:gd name="T19" fmla="*/ 2147483646 h 9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5"/>
              <a:gd name="T31" fmla="*/ 0 h 918"/>
              <a:gd name="T32" fmla="*/ 215 w 215"/>
              <a:gd name="T33" fmla="*/ 918 h 91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5" h="918">
                <a:moveTo>
                  <a:pt x="82" y="0"/>
                </a:moveTo>
                <a:cubicBezTo>
                  <a:pt x="95" y="91"/>
                  <a:pt x="89" y="157"/>
                  <a:pt x="168" y="212"/>
                </a:cubicBezTo>
                <a:cubicBezTo>
                  <a:pt x="178" y="243"/>
                  <a:pt x="188" y="274"/>
                  <a:pt x="199" y="306"/>
                </a:cubicBezTo>
                <a:cubicBezTo>
                  <a:pt x="204" y="321"/>
                  <a:pt x="215" y="353"/>
                  <a:pt x="215" y="353"/>
                </a:cubicBezTo>
                <a:cubicBezTo>
                  <a:pt x="205" y="380"/>
                  <a:pt x="202" y="412"/>
                  <a:pt x="192" y="439"/>
                </a:cubicBezTo>
                <a:cubicBezTo>
                  <a:pt x="174" y="480"/>
                  <a:pt x="131" y="507"/>
                  <a:pt x="97" y="533"/>
                </a:cubicBezTo>
                <a:cubicBezTo>
                  <a:pt x="80" y="560"/>
                  <a:pt x="58" y="583"/>
                  <a:pt x="43" y="612"/>
                </a:cubicBezTo>
                <a:cubicBezTo>
                  <a:pt x="31" y="632"/>
                  <a:pt x="11" y="675"/>
                  <a:pt x="11" y="675"/>
                </a:cubicBezTo>
                <a:cubicBezTo>
                  <a:pt x="3" y="712"/>
                  <a:pt x="0" y="755"/>
                  <a:pt x="19" y="792"/>
                </a:cubicBezTo>
                <a:cubicBezTo>
                  <a:pt x="40" y="833"/>
                  <a:pt x="74" y="868"/>
                  <a:pt x="74" y="918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Freeform 11">
            <a:extLst>
              <a:ext uri="{FF2B5EF4-FFF2-40B4-BE49-F238E27FC236}">
                <a16:creationId xmlns:a16="http://schemas.microsoft.com/office/drawing/2014/main" id="{320B31F0-1CF9-944B-B34E-C984ADD5F4B1}"/>
              </a:ext>
            </a:extLst>
          </p:cNvPr>
          <p:cNvSpPr>
            <a:spLocks/>
          </p:cNvSpPr>
          <p:nvPr/>
        </p:nvSpPr>
        <p:spPr bwMode="auto">
          <a:xfrm>
            <a:off x="2590800" y="1524000"/>
            <a:ext cx="341313" cy="1457325"/>
          </a:xfrm>
          <a:custGeom>
            <a:avLst/>
            <a:gdLst>
              <a:gd name="T0" fmla="*/ 206653115 w 215"/>
              <a:gd name="T1" fmla="*/ 0 h 918"/>
              <a:gd name="T2" fmla="*/ 423386870 w 215"/>
              <a:gd name="T3" fmla="*/ 534273125 h 918"/>
              <a:gd name="T4" fmla="*/ 501512622 w 215"/>
              <a:gd name="T5" fmla="*/ 771167813 h 918"/>
              <a:gd name="T6" fmla="*/ 541835181 w 215"/>
              <a:gd name="T7" fmla="*/ 889615950 h 918"/>
              <a:gd name="T8" fmla="*/ 483870709 w 215"/>
              <a:gd name="T9" fmla="*/ 1106349388 h 918"/>
              <a:gd name="T10" fmla="*/ 244456308 w 215"/>
              <a:gd name="T11" fmla="*/ 1343244075 h 918"/>
              <a:gd name="T12" fmla="*/ 108367671 w 215"/>
              <a:gd name="T13" fmla="*/ 1542335625 h 918"/>
              <a:gd name="T14" fmla="*/ 27722553 w 215"/>
              <a:gd name="T15" fmla="*/ 1701106263 h 918"/>
              <a:gd name="T16" fmla="*/ 47883833 w 215"/>
              <a:gd name="T17" fmla="*/ 1995963750 h 918"/>
              <a:gd name="T18" fmla="*/ 186491836 w 215"/>
              <a:gd name="T19" fmla="*/ 2147483646 h 9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5"/>
              <a:gd name="T31" fmla="*/ 0 h 918"/>
              <a:gd name="T32" fmla="*/ 215 w 215"/>
              <a:gd name="T33" fmla="*/ 918 h 91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5" h="918">
                <a:moveTo>
                  <a:pt x="82" y="0"/>
                </a:moveTo>
                <a:cubicBezTo>
                  <a:pt x="95" y="91"/>
                  <a:pt x="89" y="157"/>
                  <a:pt x="168" y="212"/>
                </a:cubicBezTo>
                <a:cubicBezTo>
                  <a:pt x="178" y="243"/>
                  <a:pt x="188" y="274"/>
                  <a:pt x="199" y="306"/>
                </a:cubicBezTo>
                <a:cubicBezTo>
                  <a:pt x="204" y="321"/>
                  <a:pt x="215" y="353"/>
                  <a:pt x="215" y="353"/>
                </a:cubicBezTo>
                <a:cubicBezTo>
                  <a:pt x="205" y="380"/>
                  <a:pt x="202" y="412"/>
                  <a:pt x="192" y="439"/>
                </a:cubicBezTo>
                <a:cubicBezTo>
                  <a:pt x="174" y="480"/>
                  <a:pt x="131" y="507"/>
                  <a:pt x="97" y="533"/>
                </a:cubicBezTo>
                <a:cubicBezTo>
                  <a:pt x="80" y="560"/>
                  <a:pt x="58" y="583"/>
                  <a:pt x="43" y="612"/>
                </a:cubicBezTo>
                <a:cubicBezTo>
                  <a:pt x="31" y="632"/>
                  <a:pt x="11" y="675"/>
                  <a:pt x="11" y="675"/>
                </a:cubicBezTo>
                <a:cubicBezTo>
                  <a:pt x="3" y="712"/>
                  <a:pt x="0" y="755"/>
                  <a:pt x="19" y="792"/>
                </a:cubicBezTo>
                <a:cubicBezTo>
                  <a:pt x="40" y="833"/>
                  <a:pt x="74" y="868"/>
                  <a:pt x="74" y="918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Freeform 13">
            <a:extLst>
              <a:ext uri="{FF2B5EF4-FFF2-40B4-BE49-F238E27FC236}">
                <a16:creationId xmlns:a16="http://schemas.microsoft.com/office/drawing/2014/main" id="{D5DD145F-3EB7-1440-A676-2B0CA83BE167}"/>
              </a:ext>
            </a:extLst>
          </p:cNvPr>
          <p:cNvSpPr>
            <a:spLocks/>
          </p:cNvSpPr>
          <p:nvPr/>
        </p:nvSpPr>
        <p:spPr bwMode="auto">
          <a:xfrm>
            <a:off x="2154238" y="4408488"/>
            <a:ext cx="298450" cy="1519237"/>
          </a:xfrm>
          <a:custGeom>
            <a:avLst/>
            <a:gdLst>
              <a:gd name="T0" fmla="*/ 473789375 w 188"/>
              <a:gd name="T1" fmla="*/ 0 h 957"/>
              <a:gd name="T2" fmla="*/ 395665325 w 188"/>
              <a:gd name="T3" fmla="*/ 395663607 h 957"/>
              <a:gd name="T4" fmla="*/ 257055938 w 188"/>
              <a:gd name="T5" fmla="*/ 710683829 h 957"/>
              <a:gd name="T6" fmla="*/ 0 w 188"/>
              <a:gd name="T7" fmla="*/ 1066024949 h 957"/>
              <a:gd name="T8" fmla="*/ 57964388 w 188"/>
              <a:gd name="T9" fmla="*/ 1559975412 h 957"/>
              <a:gd name="T10" fmla="*/ 138609388 w 188"/>
              <a:gd name="T11" fmla="*/ 1698584753 h 957"/>
              <a:gd name="T12" fmla="*/ 315020325 w 188"/>
              <a:gd name="T13" fmla="*/ 2134570847 h 957"/>
              <a:gd name="T14" fmla="*/ 277217188 w 188"/>
              <a:gd name="T15" fmla="*/ 2147483646 h 957"/>
              <a:gd name="T16" fmla="*/ 158770638 w 188"/>
              <a:gd name="T17" fmla="*/ 2147483646 h 957"/>
              <a:gd name="T18" fmla="*/ 118448138 w 188"/>
              <a:gd name="T19" fmla="*/ 2147483646 h 9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88"/>
              <a:gd name="T31" fmla="*/ 0 h 957"/>
              <a:gd name="T32" fmla="*/ 188 w 188"/>
              <a:gd name="T33" fmla="*/ 957 h 95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88" h="957">
                <a:moveTo>
                  <a:pt x="188" y="0"/>
                </a:moveTo>
                <a:cubicBezTo>
                  <a:pt x="170" y="50"/>
                  <a:pt x="167" y="104"/>
                  <a:pt x="157" y="157"/>
                </a:cubicBezTo>
                <a:cubicBezTo>
                  <a:pt x="147" y="263"/>
                  <a:pt x="164" y="238"/>
                  <a:pt x="102" y="282"/>
                </a:cubicBezTo>
                <a:cubicBezTo>
                  <a:pt x="67" y="333"/>
                  <a:pt x="20" y="362"/>
                  <a:pt x="0" y="423"/>
                </a:cubicBezTo>
                <a:cubicBezTo>
                  <a:pt x="14" y="494"/>
                  <a:pt x="10" y="536"/>
                  <a:pt x="23" y="619"/>
                </a:cubicBezTo>
                <a:cubicBezTo>
                  <a:pt x="26" y="639"/>
                  <a:pt x="45" y="655"/>
                  <a:pt x="55" y="674"/>
                </a:cubicBezTo>
                <a:cubicBezTo>
                  <a:pt x="70" y="736"/>
                  <a:pt x="90" y="792"/>
                  <a:pt x="125" y="847"/>
                </a:cubicBezTo>
                <a:cubicBezTo>
                  <a:pt x="120" y="862"/>
                  <a:pt x="123" y="884"/>
                  <a:pt x="110" y="894"/>
                </a:cubicBezTo>
                <a:cubicBezTo>
                  <a:pt x="94" y="904"/>
                  <a:pt x="63" y="925"/>
                  <a:pt x="63" y="925"/>
                </a:cubicBezTo>
                <a:cubicBezTo>
                  <a:pt x="45" y="951"/>
                  <a:pt x="47" y="939"/>
                  <a:pt x="47" y="957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5" name="Freeform 14">
            <a:extLst>
              <a:ext uri="{FF2B5EF4-FFF2-40B4-BE49-F238E27FC236}">
                <a16:creationId xmlns:a16="http://schemas.microsoft.com/office/drawing/2014/main" id="{1A627109-916E-A049-A61C-E409AF47020B}"/>
              </a:ext>
            </a:extLst>
          </p:cNvPr>
          <p:cNvSpPr>
            <a:spLocks/>
          </p:cNvSpPr>
          <p:nvPr/>
        </p:nvSpPr>
        <p:spPr bwMode="auto">
          <a:xfrm rot="-180157">
            <a:off x="2286000" y="4419600"/>
            <a:ext cx="390525" cy="1544638"/>
          </a:xfrm>
          <a:custGeom>
            <a:avLst/>
            <a:gdLst>
              <a:gd name="T0" fmla="*/ 742230891 w 169"/>
              <a:gd name="T1" fmla="*/ 0 h 965"/>
              <a:gd name="T2" fmla="*/ 448542226 w 169"/>
              <a:gd name="T3" fmla="*/ 120419338 h 965"/>
              <a:gd name="T4" fmla="*/ 448542226 w 169"/>
              <a:gd name="T5" fmla="*/ 243401335 h 965"/>
              <a:gd name="T6" fmla="*/ 363105061 w 169"/>
              <a:gd name="T7" fmla="*/ 663587689 h 965"/>
              <a:gd name="T8" fmla="*/ 576696817 w 169"/>
              <a:gd name="T9" fmla="*/ 945420898 h 965"/>
              <a:gd name="T10" fmla="*/ 656793726 w 169"/>
              <a:gd name="T11" fmla="*/ 1006911897 h 965"/>
              <a:gd name="T12" fmla="*/ 742230891 w 169"/>
              <a:gd name="T13" fmla="*/ 1127331235 h 965"/>
              <a:gd name="T14" fmla="*/ 614076299 w 169"/>
              <a:gd name="T15" fmla="*/ 1849847264 h 965"/>
              <a:gd name="T16" fmla="*/ 240290726 w 169"/>
              <a:gd name="T17" fmla="*/ 2070189475 h 965"/>
              <a:gd name="T18" fmla="*/ 283008153 w 169"/>
              <a:gd name="T19" fmla="*/ 2147483646 h 965"/>
              <a:gd name="T20" fmla="*/ 363105061 w 169"/>
              <a:gd name="T21" fmla="*/ 2147483646 h 965"/>
              <a:gd name="T22" fmla="*/ 491259653 w 169"/>
              <a:gd name="T23" fmla="*/ 2147483646 h 965"/>
              <a:gd name="T24" fmla="*/ 576696817 w 169"/>
              <a:gd name="T25" fmla="*/ 2147483646 h 96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9"/>
              <a:gd name="T40" fmla="*/ 0 h 965"/>
              <a:gd name="T41" fmla="*/ 169 w 169"/>
              <a:gd name="T42" fmla="*/ 965 h 96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9" h="965">
                <a:moveTo>
                  <a:pt x="139" y="0"/>
                </a:moveTo>
                <a:cubicBezTo>
                  <a:pt x="94" y="14"/>
                  <a:pt x="126" y="20"/>
                  <a:pt x="84" y="47"/>
                </a:cubicBezTo>
                <a:cubicBezTo>
                  <a:pt x="62" y="111"/>
                  <a:pt x="84" y="31"/>
                  <a:pt x="84" y="95"/>
                </a:cubicBezTo>
                <a:cubicBezTo>
                  <a:pt x="84" y="190"/>
                  <a:pt x="81" y="192"/>
                  <a:pt x="68" y="259"/>
                </a:cubicBezTo>
                <a:cubicBezTo>
                  <a:pt x="74" y="315"/>
                  <a:pt x="64" y="340"/>
                  <a:pt x="108" y="369"/>
                </a:cubicBezTo>
                <a:cubicBezTo>
                  <a:pt x="113" y="377"/>
                  <a:pt x="119" y="384"/>
                  <a:pt x="123" y="393"/>
                </a:cubicBezTo>
                <a:cubicBezTo>
                  <a:pt x="129" y="408"/>
                  <a:pt x="139" y="440"/>
                  <a:pt x="139" y="440"/>
                </a:cubicBezTo>
                <a:cubicBezTo>
                  <a:pt x="145" y="529"/>
                  <a:pt x="169" y="642"/>
                  <a:pt x="115" y="722"/>
                </a:cubicBezTo>
                <a:cubicBezTo>
                  <a:pt x="103" y="762"/>
                  <a:pt x="79" y="785"/>
                  <a:pt x="45" y="808"/>
                </a:cubicBezTo>
                <a:cubicBezTo>
                  <a:pt x="21" y="842"/>
                  <a:pt x="0" y="869"/>
                  <a:pt x="53" y="887"/>
                </a:cubicBezTo>
                <a:cubicBezTo>
                  <a:pt x="58" y="894"/>
                  <a:pt x="61" y="903"/>
                  <a:pt x="68" y="910"/>
                </a:cubicBezTo>
                <a:cubicBezTo>
                  <a:pt x="74" y="916"/>
                  <a:pt x="85" y="918"/>
                  <a:pt x="92" y="926"/>
                </a:cubicBezTo>
                <a:cubicBezTo>
                  <a:pt x="100" y="936"/>
                  <a:pt x="101" y="952"/>
                  <a:pt x="108" y="965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Text Box 15">
            <a:extLst>
              <a:ext uri="{FF2B5EF4-FFF2-40B4-BE49-F238E27FC236}">
                <a16:creationId xmlns:a16="http://schemas.microsoft.com/office/drawing/2014/main" id="{A8B80900-CB31-F84E-828C-B3F319DBA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704975"/>
            <a:ext cx="4398963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573088" indent="-287338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/>
              <a:t>Leptotene</a:t>
            </a:r>
            <a:endParaRPr lang="en-US" altLang="en-US"/>
          </a:p>
          <a:p>
            <a:pPr lvl="1">
              <a:buFontTx/>
              <a:buChar char="•"/>
            </a:pPr>
            <a:r>
              <a:rPr lang="en-US" altLang="en-US"/>
              <a:t>Chromosomes condense</a:t>
            </a:r>
          </a:p>
        </p:txBody>
      </p:sp>
      <p:sp>
        <p:nvSpPr>
          <p:cNvPr id="43017" name="Text Box 16">
            <a:extLst>
              <a:ext uri="{FF2B5EF4-FFF2-40B4-BE49-F238E27FC236}">
                <a16:creationId xmlns:a16="http://schemas.microsoft.com/office/drawing/2014/main" id="{89B92F10-6520-1042-B5FF-EEF07154E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143375"/>
            <a:ext cx="4787900" cy="16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573088" indent="-287338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/>
              <a:t>Zygotene</a:t>
            </a:r>
            <a:endParaRPr lang="en-US" altLang="en-US"/>
          </a:p>
          <a:p>
            <a:pPr lvl="1">
              <a:buFontTx/>
              <a:buChar char="•"/>
            </a:pPr>
            <a:r>
              <a:rPr lang="en-US" altLang="en-US"/>
              <a:t>Homologous chromosomes</a:t>
            </a:r>
            <a:br>
              <a:rPr lang="en-US" altLang="en-US"/>
            </a:br>
            <a:r>
              <a:rPr lang="en-US" altLang="en-US"/>
              <a:t>begin to pair</a:t>
            </a:r>
          </a:p>
          <a:p>
            <a:pPr lvl="1">
              <a:buFontTx/>
              <a:buChar char="•"/>
            </a:pPr>
            <a:r>
              <a:rPr lang="en-US" altLang="en-US"/>
              <a:t>Bivalents</a:t>
            </a:r>
          </a:p>
        </p:txBody>
      </p:sp>
      <p:sp>
        <p:nvSpPr>
          <p:cNvPr id="43018" name="Text Box 17">
            <a:extLst>
              <a:ext uri="{FF2B5EF4-FFF2-40B4-BE49-F238E27FC236}">
                <a16:creationId xmlns:a16="http://schemas.microsoft.com/office/drawing/2014/main" id="{C55CE478-3D5D-504E-8A38-4F55B99DC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1882775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4N</a:t>
            </a:r>
          </a:p>
        </p:txBody>
      </p:sp>
      <p:sp>
        <p:nvSpPr>
          <p:cNvPr id="43019" name="Text Box 18">
            <a:extLst>
              <a:ext uri="{FF2B5EF4-FFF2-40B4-BE49-F238E27FC236}">
                <a16:creationId xmlns:a16="http://schemas.microsoft.com/office/drawing/2014/main" id="{F499C252-F96D-464C-A2AC-0AE059C77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8768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4N</a:t>
            </a:r>
          </a:p>
        </p:txBody>
      </p:sp>
      <p:sp>
        <p:nvSpPr>
          <p:cNvPr id="43020" name="Line 19">
            <a:extLst>
              <a:ext uri="{FF2B5EF4-FFF2-40B4-BE49-F238E27FC236}">
                <a16:creationId xmlns:a16="http://schemas.microsoft.com/office/drawing/2014/main" id="{27D717AC-3EC3-0A4C-82D0-2278E8BA82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1925" y="34163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1" name="Line 20">
            <a:extLst>
              <a:ext uri="{FF2B5EF4-FFF2-40B4-BE49-F238E27FC236}">
                <a16:creationId xmlns:a16="http://schemas.microsoft.com/office/drawing/2014/main" id="{92F9DB62-BB70-A848-8C5D-47445F4E339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1925" y="631825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DD685DE9-D6D9-9E4A-829F-AD6E29E2C2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Five Phases of Meiotic Prophase</a:t>
            </a:r>
          </a:p>
        </p:txBody>
      </p:sp>
      <p:sp>
        <p:nvSpPr>
          <p:cNvPr id="45058" name="Oval 3">
            <a:extLst>
              <a:ext uri="{FF2B5EF4-FFF2-40B4-BE49-F238E27FC236}">
                <a16:creationId xmlns:a16="http://schemas.microsoft.com/office/drawing/2014/main" id="{B8A8A930-2BC1-1A4F-BF2F-37CA583DC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066800"/>
            <a:ext cx="2209800" cy="2209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5059" name="Oval 4">
            <a:extLst>
              <a:ext uri="{FF2B5EF4-FFF2-40B4-BE49-F238E27FC236}">
                <a16:creationId xmlns:a16="http://schemas.microsoft.com/office/drawing/2014/main" id="{5B580B9C-5848-9848-B0C0-BB7BFA0B0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038600"/>
            <a:ext cx="2209800" cy="2209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5060" name="Freeform 5">
            <a:extLst>
              <a:ext uri="{FF2B5EF4-FFF2-40B4-BE49-F238E27FC236}">
                <a16:creationId xmlns:a16="http://schemas.microsoft.com/office/drawing/2014/main" id="{C3D85FFD-F4B3-F349-8329-0039768460CE}"/>
              </a:ext>
            </a:extLst>
          </p:cNvPr>
          <p:cNvSpPr>
            <a:spLocks/>
          </p:cNvSpPr>
          <p:nvPr/>
        </p:nvSpPr>
        <p:spPr bwMode="auto">
          <a:xfrm>
            <a:off x="1604963" y="1282700"/>
            <a:ext cx="361950" cy="1493838"/>
          </a:xfrm>
          <a:custGeom>
            <a:avLst/>
            <a:gdLst>
              <a:gd name="T0" fmla="*/ 574595625 w 228"/>
              <a:gd name="T1" fmla="*/ 0 h 941"/>
              <a:gd name="T2" fmla="*/ 514111875 w 228"/>
              <a:gd name="T3" fmla="*/ 57964407 h 941"/>
              <a:gd name="T4" fmla="*/ 395665325 w 228"/>
              <a:gd name="T5" fmla="*/ 98286920 h 941"/>
              <a:gd name="T6" fmla="*/ 257055938 w 228"/>
              <a:gd name="T7" fmla="*/ 257056024 h 941"/>
              <a:gd name="T8" fmla="*/ 138609388 w 228"/>
              <a:gd name="T9" fmla="*/ 493950790 h 941"/>
              <a:gd name="T10" fmla="*/ 98286888 w 228"/>
              <a:gd name="T11" fmla="*/ 612398967 h 941"/>
              <a:gd name="T12" fmla="*/ 118448138 w 228"/>
              <a:gd name="T13" fmla="*/ 829132478 h 941"/>
              <a:gd name="T14" fmla="*/ 178931888 w 228"/>
              <a:gd name="T15" fmla="*/ 909777505 h 941"/>
              <a:gd name="T16" fmla="*/ 257055938 w 228"/>
              <a:gd name="T17" fmla="*/ 1166833528 h 941"/>
              <a:gd name="T18" fmla="*/ 375504075 w 228"/>
              <a:gd name="T19" fmla="*/ 1461691114 h 941"/>
              <a:gd name="T20" fmla="*/ 317539688 w 228"/>
              <a:gd name="T21" fmla="*/ 1995964418 h 941"/>
              <a:gd name="T22" fmla="*/ 216733438 w 228"/>
              <a:gd name="T23" fmla="*/ 2147483646 h 941"/>
              <a:gd name="T24" fmla="*/ 0 w 228"/>
              <a:gd name="T25" fmla="*/ 2147483646 h 94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28"/>
              <a:gd name="T40" fmla="*/ 0 h 941"/>
              <a:gd name="T41" fmla="*/ 228 w 228"/>
              <a:gd name="T42" fmla="*/ 941 h 94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28" h="941">
                <a:moveTo>
                  <a:pt x="228" y="0"/>
                </a:moveTo>
                <a:cubicBezTo>
                  <a:pt x="220" y="7"/>
                  <a:pt x="213" y="17"/>
                  <a:pt x="204" y="23"/>
                </a:cubicBezTo>
                <a:cubicBezTo>
                  <a:pt x="189" y="30"/>
                  <a:pt x="157" y="39"/>
                  <a:pt x="157" y="39"/>
                </a:cubicBezTo>
                <a:cubicBezTo>
                  <a:pt x="120" y="94"/>
                  <a:pt x="141" y="75"/>
                  <a:pt x="102" y="102"/>
                </a:cubicBezTo>
                <a:cubicBezTo>
                  <a:pt x="90" y="135"/>
                  <a:pt x="69" y="163"/>
                  <a:pt x="55" y="196"/>
                </a:cubicBezTo>
                <a:cubicBezTo>
                  <a:pt x="48" y="211"/>
                  <a:pt x="39" y="243"/>
                  <a:pt x="39" y="243"/>
                </a:cubicBezTo>
                <a:cubicBezTo>
                  <a:pt x="41" y="271"/>
                  <a:pt x="39" y="301"/>
                  <a:pt x="47" y="329"/>
                </a:cubicBezTo>
                <a:cubicBezTo>
                  <a:pt x="50" y="341"/>
                  <a:pt x="64" y="349"/>
                  <a:pt x="71" y="361"/>
                </a:cubicBezTo>
                <a:cubicBezTo>
                  <a:pt x="84" y="387"/>
                  <a:pt x="92" y="435"/>
                  <a:pt x="102" y="463"/>
                </a:cubicBezTo>
                <a:cubicBezTo>
                  <a:pt x="115" y="503"/>
                  <a:pt x="135" y="540"/>
                  <a:pt x="149" y="580"/>
                </a:cubicBezTo>
                <a:cubicBezTo>
                  <a:pt x="159" y="654"/>
                  <a:pt x="156" y="723"/>
                  <a:pt x="126" y="792"/>
                </a:cubicBezTo>
                <a:cubicBezTo>
                  <a:pt x="115" y="816"/>
                  <a:pt x="107" y="859"/>
                  <a:pt x="86" y="878"/>
                </a:cubicBezTo>
                <a:cubicBezTo>
                  <a:pt x="58" y="902"/>
                  <a:pt x="25" y="915"/>
                  <a:pt x="0" y="941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Freeform 6">
            <a:extLst>
              <a:ext uri="{FF2B5EF4-FFF2-40B4-BE49-F238E27FC236}">
                <a16:creationId xmlns:a16="http://schemas.microsoft.com/office/drawing/2014/main" id="{453EE725-2DCA-1B4B-BC39-E7B8540188AF}"/>
              </a:ext>
            </a:extLst>
          </p:cNvPr>
          <p:cNvSpPr>
            <a:spLocks/>
          </p:cNvSpPr>
          <p:nvPr/>
        </p:nvSpPr>
        <p:spPr bwMode="auto">
          <a:xfrm>
            <a:off x="1668463" y="1308100"/>
            <a:ext cx="361950" cy="1493838"/>
          </a:xfrm>
          <a:custGeom>
            <a:avLst/>
            <a:gdLst>
              <a:gd name="T0" fmla="*/ 574595625 w 228"/>
              <a:gd name="T1" fmla="*/ 0 h 941"/>
              <a:gd name="T2" fmla="*/ 514111875 w 228"/>
              <a:gd name="T3" fmla="*/ 57964407 h 941"/>
              <a:gd name="T4" fmla="*/ 395665325 w 228"/>
              <a:gd name="T5" fmla="*/ 98286920 h 941"/>
              <a:gd name="T6" fmla="*/ 257055938 w 228"/>
              <a:gd name="T7" fmla="*/ 257056024 h 941"/>
              <a:gd name="T8" fmla="*/ 138609388 w 228"/>
              <a:gd name="T9" fmla="*/ 493950790 h 941"/>
              <a:gd name="T10" fmla="*/ 98286888 w 228"/>
              <a:gd name="T11" fmla="*/ 612398967 h 941"/>
              <a:gd name="T12" fmla="*/ 118448138 w 228"/>
              <a:gd name="T13" fmla="*/ 829132478 h 941"/>
              <a:gd name="T14" fmla="*/ 178931888 w 228"/>
              <a:gd name="T15" fmla="*/ 909777505 h 941"/>
              <a:gd name="T16" fmla="*/ 257055938 w 228"/>
              <a:gd name="T17" fmla="*/ 1166833528 h 941"/>
              <a:gd name="T18" fmla="*/ 375504075 w 228"/>
              <a:gd name="T19" fmla="*/ 1461691114 h 941"/>
              <a:gd name="T20" fmla="*/ 317539688 w 228"/>
              <a:gd name="T21" fmla="*/ 1995964418 h 941"/>
              <a:gd name="T22" fmla="*/ 216733438 w 228"/>
              <a:gd name="T23" fmla="*/ 2147483646 h 941"/>
              <a:gd name="T24" fmla="*/ 0 w 228"/>
              <a:gd name="T25" fmla="*/ 2147483646 h 94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28"/>
              <a:gd name="T40" fmla="*/ 0 h 941"/>
              <a:gd name="T41" fmla="*/ 228 w 228"/>
              <a:gd name="T42" fmla="*/ 941 h 94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28" h="941">
                <a:moveTo>
                  <a:pt x="228" y="0"/>
                </a:moveTo>
                <a:cubicBezTo>
                  <a:pt x="220" y="7"/>
                  <a:pt x="213" y="17"/>
                  <a:pt x="204" y="23"/>
                </a:cubicBezTo>
                <a:cubicBezTo>
                  <a:pt x="189" y="30"/>
                  <a:pt x="157" y="39"/>
                  <a:pt x="157" y="39"/>
                </a:cubicBezTo>
                <a:cubicBezTo>
                  <a:pt x="120" y="94"/>
                  <a:pt x="141" y="75"/>
                  <a:pt x="102" y="102"/>
                </a:cubicBezTo>
                <a:cubicBezTo>
                  <a:pt x="90" y="135"/>
                  <a:pt x="69" y="163"/>
                  <a:pt x="55" y="196"/>
                </a:cubicBezTo>
                <a:cubicBezTo>
                  <a:pt x="48" y="211"/>
                  <a:pt x="39" y="243"/>
                  <a:pt x="39" y="243"/>
                </a:cubicBezTo>
                <a:cubicBezTo>
                  <a:pt x="41" y="271"/>
                  <a:pt x="39" y="301"/>
                  <a:pt x="47" y="329"/>
                </a:cubicBezTo>
                <a:cubicBezTo>
                  <a:pt x="50" y="341"/>
                  <a:pt x="64" y="349"/>
                  <a:pt x="71" y="361"/>
                </a:cubicBezTo>
                <a:cubicBezTo>
                  <a:pt x="84" y="387"/>
                  <a:pt x="92" y="435"/>
                  <a:pt x="102" y="463"/>
                </a:cubicBezTo>
                <a:cubicBezTo>
                  <a:pt x="115" y="503"/>
                  <a:pt x="135" y="540"/>
                  <a:pt x="149" y="580"/>
                </a:cubicBezTo>
                <a:cubicBezTo>
                  <a:pt x="159" y="654"/>
                  <a:pt x="156" y="723"/>
                  <a:pt x="126" y="792"/>
                </a:cubicBezTo>
                <a:cubicBezTo>
                  <a:pt x="115" y="816"/>
                  <a:pt x="107" y="859"/>
                  <a:pt x="86" y="878"/>
                </a:cubicBezTo>
                <a:cubicBezTo>
                  <a:pt x="58" y="902"/>
                  <a:pt x="25" y="915"/>
                  <a:pt x="0" y="941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Freeform 8">
            <a:extLst>
              <a:ext uri="{FF2B5EF4-FFF2-40B4-BE49-F238E27FC236}">
                <a16:creationId xmlns:a16="http://schemas.microsoft.com/office/drawing/2014/main" id="{58102300-FD2D-8247-A219-6255ED2A2083}"/>
              </a:ext>
            </a:extLst>
          </p:cNvPr>
          <p:cNvSpPr>
            <a:spLocks/>
          </p:cNvSpPr>
          <p:nvPr/>
        </p:nvSpPr>
        <p:spPr bwMode="auto">
          <a:xfrm>
            <a:off x="1544638" y="4283075"/>
            <a:ext cx="322262" cy="1755775"/>
          </a:xfrm>
          <a:custGeom>
            <a:avLst/>
            <a:gdLst>
              <a:gd name="T0" fmla="*/ 254534593 w 203"/>
              <a:gd name="T1" fmla="*/ 0 h 1106"/>
              <a:gd name="T2" fmla="*/ 471267694 w 203"/>
              <a:gd name="T3" fmla="*/ 277217188 h 1106"/>
              <a:gd name="T4" fmla="*/ 511590131 w 203"/>
              <a:gd name="T5" fmla="*/ 395665325 h 1106"/>
              <a:gd name="T6" fmla="*/ 451106475 w 203"/>
              <a:gd name="T7" fmla="*/ 831651563 h 1106"/>
              <a:gd name="T8" fmla="*/ 433466202 w 203"/>
              <a:gd name="T9" fmla="*/ 889615950 h 1106"/>
              <a:gd name="T10" fmla="*/ 312498890 w 203"/>
              <a:gd name="T11" fmla="*/ 970260950 h 1106"/>
              <a:gd name="T12" fmla="*/ 254534593 w 203"/>
              <a:gd name="T13" fmla="*/ 1008062500 h 1106"/>
              <a:gd name="T14" fmla="*/ 55443351 w 203"/>
              <a:gd name="T15" fmla="*/ 1227316888 h 1106"/>
              <a:gd name="T16" fmla="*/ 75604570 w 203"/>
              <a:gd name="T17" fmla="*/ 1522174375 h 1106"/>
              <a:gd name="T18" fmla="*/ 234373374 w 203"/>
              <a:gd name="T19" fmla="*/ 1839714063 h 1106"/>
              <a:gd name="T20" fmla="*/ 312498890 w 203"/>
              <a:gd name="T21" fmla="*/ 1938000950 h 1106"/>
              <a:gd name="T22" fmla="*/ 393143765 w 203"/>
              <a:gd name="T23" fmla="*/ 2056447500 h 1106"/>
              <a:gd name="T24" fmla="*/ 451106475 w 203"/>
              <a:gd name="T25" fmla="*/ 2147483646 h 1106"/>
              <a:gd name="T26" fmla="*/ 254534593 w 203"/>
              <a:gd name="T27" fmla="*/ 2147483646 h 1106"/>
              <a:gd name="T28" fmla="*/ 194050936 w 203"/>
              <a:gd name="T29" fmla="*/ 2147483646 h 1106"/>
              <a:gd name="T30" fmla="*/ 156249445 w 203"/>
              <a:gd name="T31" fmla="*/ 2147483646 h 110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03"/>
              <a:gd name="T49" fmla="*/ 0 h 1106"/>
              <a:gd name="T50" fmla="*/ 203 w 203"/>
              <a:gd name="T51" fmla="*/ 1106 h 110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03" h="1106">
                <a:moveTo>
                  <a:pt x="101" y="0"/>
                </a:moveTo>
                <a:cubicBezTo>
                  <a:pt x="116" y="46"/>
                  <a:pt x="169" y="58"/>
                  <a:pt x="187" y="110"/>
                </a:cubicBezTo>
                <a:cubicBezTo>
                  <a:pt x="192" y="125"/>
                  <a:pt x="203" y="157"/>
                  <a:pt x="203" y="157"/>
                </a:cubicBezTo>
                <a:cubicBezTo>
                  <a:pt x="196" y="214"/>
                  <a:pt x="188" y="272"/>
                  <a:pt x="179" y="330"/>
                </a:cubicBezTo>
                <a:cubicBezTo>
                  <a:pt x="177" y="337"/>
                  <a:pt x="177" y="347"/>
                  <a:pt x="172" y="353"/>
                </a:cubicBezTo>
                <a:cubicBezTo>
                  <a:pt x="158" y="366"/>
                  <a:pt x="140" y="374"/>
                  <a:pt x="124" y="385"/>
                </a:cubicBezTo>
                <a:cubicBezTo>
                  <a:pt x="116" y="390"/>
                  <a:pt x="101" y="400"/>
                  <a:pt x="101" y="400"/>
                </a:cubicBezTo>
                <a:cubicBezTo>
                  <a:pt x="79" y="432"/>
                  <a:pt x="54" y="465"/>
                  <a:pt x="22" y="487"/>
                </a:cubicBezTo>
                <a:cubicBezTo>
                  <a:pt x="0" y="553"/>
                  <a:pt x="13" y="539"/>
                  <a:pt x="30" y="604"/>
                </a:cubicBezTo>
                <a:cubicBezTo>
                  <a:pt x="44" y="658"/>
                  <a:pt x="45" y="697"/>
                  <a:pt x="93" y="730"/>
                </a:cubicBezTo>
                <a:cubicBezTo>
                  <a:pt x="110" y="781"/>
                  <a:pt x="86" y="726"/>
                  <a:pt x="124" y="769"/>
                </a:cubicBezTo>
                <a:cubicBezTo>
                  <a:pt x="136" y="783"/>
                  <a:pt x="156" y="816"/>
                  <a:pt x="156" y="816"/>
                </a:cubicBezTo>
                <a:cubicBezTo>
                  <a:pt x="174" y="870"/>
                  <a:pt x="167" y="847"/>
                  <a:pt x="179" y="887"/>
                </a:cubicBezTo>
                <a:cubicBezTo>
                  <a:pt x="165" y="1009"/>
                  <a:pt x="195" y="1025"/>
                  <a:pt x="101" y="1059"/>
                </a:cubicBezTo>
                <a:cubicBezTo>
                  <a:pt x="93" y="1067"/>
                  <a:pt x="84" y="1074"/>
                  <a:pt x="77" y="1083"/>
                </a:cubicBezTo>
                <a:cubicBezTo>
                  <a:pt x="71" y="1090"/>
                  <a:pt x="62" y="1106"/>
                  <a:pt x="62" y="1106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3" name="Freeform 9">
            <a:extLst>
              <a:ext uri="{FF2B5EF4-FFF2-40B4-BE49-F238E27FC236}">
                <a16:creationId xmlns:a16="http://schemas.microsoft.com/office/drawing/2014/main" id="{A0B6D3D8-B5C5-9540-A335-A1E5A3F19A00}"/>
              </a:ext>
            </a:extLst>
          </p:cNvPr>
          <p:cNvSpPr>
            <a:spLocks/>
          </p:cNvSpPr>
          <p:nvPr/>
        </p:nvSpPr>
        <p:spPr bwMode="auto">
          <a:xfrm>
            <a:off x="1793875" y="4343400"/>
            <a:ext cx="363538" cy="1682750"/>
          </a:xfrm>
          <a:custGeom>
            <a:avLst/>
            <a:gdLst>
              <a:gd name="T0" fmla="*/ 418346513 w 229"/>
              <a:gd name="T1" fmla="*/ 0 h 1060"/>
              <a:gd name="T2" fmla="*/ 254536925 w 229"/>
              <a:gd name="T3" fmla="*/ 123488450 h 1060"/>
              <a:gd name="T4" fmla="*/ 173891814 w 229"/>
              <a:gd name="T5" fmla="*/ 241935000 h 1060"/>
              <a:gd name="T6" fmla="*/ 75604791 w 229"/>
              <a:gd name="T7" fmla="*/ 556955325 h 1060"/>
              <a:gd name="T8" fmla="*/ 173891814 w 229"/>
              <a:gd name="T9" fmla="*/ 932457813 h 1060"/>
              <a:gd name="T10" fmla="*/ 332661083 w 229"/>
              <a:gd name="T11" fmla="*/ 1030744700 h 1060"/>
              <a:gd name="T12" fmla="*/ 393144916 w 229"/>
              <a:gd name="T13" fmla="*/ 1050905950 h 1060"/>
              <a:gd name="T14" fmla="*/ 549394818 w 229"/>
              <a:gd name="T15" fmla="*/ 1229836250 h 1060"/>
              <a:gd name="T16" fmla="*/ 292338527 w 229"/>
              <a:gd name="T17" fmla="*/ 1940520313 h 1060"/>
              <a:gd name="T18" fmla="*/ 95766069 w 229"/>
              <a:gd name="T19" fmla="*/ 2139613450 h 1060"/>
              <a:gd name="T20" fmla="*/ 55443514 w 229"/>
              <a:gd name="T21" fmla="*/ 2147483646 h 1060"/>
              <a:gd name="T22" fmla="*/ 292338527 w 229"/>
              <a:gd name="T23" fmla="*/ 2147483646 h 1060"/>
              <a:gd name="T24" fmla="*/ 413306193 w 229"/>
              <a:gd name="T25" fmla="*/ 2147483646 h 1060"/>
              <a:gd name="T26" fmla="*/ 491431938 w 229"/>
              <a:gd name="T27" fmla="*/ 2147483646 h 106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29"/>
              <a:gd name="T43" fmla="*/ 0 h 1060"/>
              <a:gd name="T44" fmla="*/ 229 w 229"/>
              <a:gd name="T45" fmla="*/ 1060 h 106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29" h="1060">
                <a:moveTo>
                  <a:pt x="166" y="0"/>
                </a:moveTo>
                <a:cubicBezTo>
                  <a:pt x="143" y="21"/>
                  <a:pt x="121" y="22"/>
                  <a:pt x="101" y="49"/>
                </a:cubicBezTo>
                <a:cubicBezTo>
                  <a:pt x="89" y="63"/>
                  <a:pt x="69" y="96"/>
                  <a:pt x="69" y="96"/>
                </a:cubicBezTo>
                <a:cubicBezTo>
                  <a:pt x="55" y="137"/>
                  <a:pt x="44" y="180"/>
                  <a:pt x="30" y="221"/>
                </a:cubicBezTo>
                <a:cubicBezTo>
                  <a:pt x="19" y="282"/>
                  <a:pt x="14" y="332"/>
                  <a:pt x="69" y="370"/>
                </a:cubicBezTo>
                <a:cubicBezTo>
                  <a:pt x="94" y="407"/>
                  <a:pt x="75" y="390"/>
                  <a:pt x="132" y="409"/>
                </a:cubicBezTo>
                <a:cubicBezTo>
                  <a:pt x="140" y="411"/>
                  <a:pt x="156" y="417"/>
                  <a:pt x="156" y="417"/>
                </a:cubicBezTo>
                <a:cubicBezTo>
                  <a:pt x="185" y="437"/>
                  <a:pt x="207" y="453"/>
                  <a:pt x="218" y="488"/>
                </a:cubicBezTo>
                <a:cubicBezTo>
                  <a:pt x="225" y="584"/>
                  <a:pt x="229" y="732"/>
                  <a:pt x="116" y="770"/>
                </a:cubicBezTo>
                <a:cubicBezTo>
                  <a:pt x="52" y="813"/>
                  <a:pt x="80" y="785"/>
                  <a:pt x="38" y="849"/>
                </a:cubicBezTo>
                <a:cubicBezTo>
                  <a:pt x="32" y="856"/>
                  <a:pt x="22" y="872"/>
                  <a:pt x="22" y="872"/>
                </a:cubicBezTo>
                <a:cubicBezTo>
                  <a:pt x="0" y="946"/>
                  <a:pt x="48" y="994"/>
                  <a:pt x="116" y="1013"/>
                </a:cubicBezTo>
                <a:cubicBezTo>
                  <a:pt x="141" y="1020"/>
                  <a:pt x="141" y="1020"/>
                  <a:pt x="164" y="1037"/>
                </a:cubicBezTo>
                <a:cubicBezTo>
                  <a:pt x="174" y="1044"/>
                  <a:pt x="195" y="1060"/>
                  <a:pt x="195" y="1060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4" name="Text Box 10">
            <a:extLst>
              <a:ext uri="{FF2B5EF4-FFF2-40B4-BE49-F238E27FC236}">
                <a16:creationId xmlns:a16="http://schemas.microsoft.com/office/drawing/2014/main" id="{DB69A25F-262A-9649-AA84-539309731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1219200"/>
            <a:ext cx="5562600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2713" indent="-112713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512763" indent="-227013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/>
              <a:t>Pachytene</a:t>
            </a:r>
            <a:endParaRPr lang="en-US" altLang="en-US"/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/>
              <a:t>Pairing is completed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/>
              <a:t>Crossing over of homologues occur</a:t>
            </a:r>
          </a:p>
        </p:txBody>
      </p:sp>
      <p:sp>
        <p:nvSpPr>
          <p:cNvPr id="45065" name="Text Box 11">
            <a:extLst>
              <a:ext uri="{FF2B5EF4-FFF2-40B4-BE49-F238E27FC236}">
                <a16:creationId xmlns:a16="http://schemas.microsoft.com/office/drawing/2014/main" id="{263DF8C7-9A72-0346-AE91-0180C721F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962400"/>
            <a:ext cx="5715000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622300" indent="-27305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/>
              <a:t>Diplotene/Dictyatene</a:t>
            </a:r>
            <a:endParaRPr lang="en-US" altLang="en-US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/>
              <a:t>Oocytes stop here before puberty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/>
              <a:t>Homologous chromosomes pull apart but remain attached at crossover points (chiasma)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/>
              <a:t>RNA synthesis is possible</a:t>
            </a:r>
          </a:p>
        </p:txBody>
      </p:sp>
      <p:sp>
        <p:nvSpPr>
          <p:cNvPr id="45066" name="Text Box 12">
            <a:extLst>
              <a:ext uri="{FF2B5EF4-FFF2-40B4-BE49-F238E27FC236}">
                <a16:creationId xmlns:a16="http://schemas.microsoft.com/office/drawing/2014/main" id="{E89E6E0E-4C79-3240-81F2-ACB69828C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8288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4N</a:t>
            </a:r>
          </a:p>
        </p:txBody>
      </p:sp>
      <p:sp>
        <p:nvSpPr>
          <p:cNvPr id="45067" name="Text Box 13">
            <a:extLst>
              <a:ext uri="{FF2B5EF4-FFF2-40B4-BE49-F238E27FC236}">
                <a16:creationId xmlns:a16="http://schemas.microsoft.com/office/drawing/2014/main" id="{EC614A43-4D21-6D47-9771-0EFF804EC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9530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4N</a:t>
            </a:r>
          </a:p>
        </p:txBody>
      </p:sp>
      <p:sp>
        <p:nvSpPr>
          <p:cNvPr id="45068" name="Line 14">
            <a:extLst>
              <a:ext uri="{FF2B5EF4-FFF2-40B4-BE49-F238E27FC236}">
                <a16:creationId xmlns:a16="http://schemas.microsoft.com/office/drawing/2014/main" id="{714ADDAF-EE67-B040-AA10-9EE1E01595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9613" y="34290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9" name="Line 15">
            <a:extLst>
              <a:ext uri="{FF2B5EF4-FFF2-40B4-BE49-F238E27FC236}">
                <a16:creationId xmlns:a16="http://schemas.microsoft.com/office/drawing/2014/main" id="{DF1DD18D-2ED2-1C4A-92C5-5C28E3F913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9300" y="6308725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1AEB2A1C-5C7A-BB42-808A-9EB829DA26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Five Phases of Meiotic Prophase</a:t>
            </a:r>
          </a:p>
        </p:txBody>
      </p:sp>
      <p:sp>
        <p:nvSpPr>
          <p:cNvPr id="47106" name="Oval 4">
            <a:extLst>
              <a:ext uri="{FF2B5EF4-FFF2-40B4-BE49-F238E27FC236}">
                <a16:creationId xmlns:a16="http://schemas.microsoft.com/office/drawing/2014/main" id="{BE774E1D-25DD-A148-9954-F9590E469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066800"/>
            <a:ext cx="2209800" cy="2209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7107" name="Freeform 6">
            <a:extLst>
              <a:ext uri="{FF2B5EF4-FFF2-40B4-BE49-F238E27FC236}">
                <a16:creationId xmlns:a16="http://schemas.microsoft.com/office/drawing/2014/main" id="{5D53AF7A-0AE1-C149-BD04-E53D61A203B2}"/>
              </a:ext>
            </a:extLst>
          </p:cNvPr>
          <p:cNvSpPr>
            <a:spLocks/>
          </p:cNvSpPr>
          <p:nvPr/>
        </p:nvSpPr>
        <p:spPr bwMode="auto">
          <a:xfrm>
            <a:off x="2049463" y="1344613"/>
            <a:ext cx="455612" cy="1693862"/>
          </a:xfrm>
          <a:custGeom>
            <a:avLst/>
            <a:gdLst>
              <a:gd name="T0" fmla="*/ 304937778 w 287"/>
              <a:gd name="T1" fmla="*/ 0 h 1067"/>
              <a:gd name="T2" fmla="*/ 541832205 w 287"/>
              <a:gd name="T3" fmla="*/ 178930247 h 1067"/>
              <a:gd name="T4" fmla="*/ 619957757 w 287"/>
              <a:gd name="T5" fmla="*/ 277217106 h 1067"/>
              <a:gd name="T6" fmla="*/ 640118985 w 287"/>
              <a:gd name="T7" fmla="*/ 335179889 h 1067"/>
              <a:gd name="T8" fmla="*/ 680441441 w 287"/>
              <a:gd name="T9" fmla="*/ 395663621 h 1067"/>
              <a:gd name="T10" fmla="*/ 720763897 w 287"/>
              <a:gd name="T11" fmla="*/ 514111723 h 1067"/>
              <a:gd name="T12" fmla="*/ 700602669 w 287"/>
              <a:gd name="T13" fmla="*/ 612396994 h 1067"/>
              <a:gd name="T14" fmla="*/ 582154661 w 287"/>
              <a:gd name="T15" fmla="*/ 652719482 h 1067"/>
              <a:gd name="T16" fmla="*/ 521670978 w 287"/>
              <a:gd name="T17" fmla="*/ 672880726 h 1067"/>
              <a:gd name="T18" fmla="*/ 342740874 w 287"/>
              <a:gd name="T19" fmla="*/ 791328829 h 1067"/>
              <a:gd name="T20" fmla="*/ 186491358 w 287"/>
              <a:gd name="T21" fmla="*/ 1028223446 h 1067"/>
              <a:gd name="T22" fmla="*/ 244454094 w 287"/>
              <a:gd name="T23" fmla="*/ 1582657658 h 1067"/>
              <a:gd name="T24" fmla="*/ 304937778 w 287"/>
              <a:gd name="T25" fmla="*/ 1600297953 h 1067"/>
              <a:gd name="T26" fmla="*/ 403224557 w 287"/>
              <a:gd name="T27" fmla="*/ 1877515058 h 1067"/>
              <a:gd name="T28" fmla="*/ 423385785 w 287"/>
              <a:gd name="T29" fmla="*/ 1937998790 h 1067"/>
              <a:gd name="T30" fmla="*/ 599796529 w 287"/>
              <a:gd name="T31" fmla="*/ 2076608137 h 1067"/>
              <a:gd name="T32" fmla="*/ 582154661 w 287"/>
              <a:gd name="T33" fmla="*/ 2147483646 h 1067"/>
              <a:gd name="T34" fmla="*/ 463708241 w 287"/>
              <a:gd name="T35" fmla="*/ 2147483646 h 1067"/>
              <a:gd name="T36" fmla="*/ 342740874 w 287"/>
              <a:gd name="T37" fmla="*/ 2147483646 h 106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87"/>
              <a:gd name="T58" fmla="*/ 0 h 1067"/>
              <a:gd name="T59" fmla="*/ 287 w 287"/>
              <a:gd name="T60" fmla="*/ 1067 h 106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87" h="1067">
                <a:moveTo>
                  <a:pt x="121" y="0"/>
                </a:moveTo>
                <a:cubicBezTo>
                  <a:pt x="153" y="32"/>
                  <a:pt x="178" y="46"/>
                  <a:pt x="215" y="71"/>
                </a:cubicBezTo>
                <a:cubicBezTo>
                  <a:pt x="235" y="128"/>
                  <a:pt x="206" y="59"/>
                  <a:pt x="246" y="110"/>
                </a:cubicBezTo>
                <a:cubicBezTo>
                  <a:pt x="251" y="116"/>
                  <a:pt x="250" y="125"/>
                  <a:pt x="254" y="133"/>
                </a:cubicBezTo>
                <a:cubicBezTo>
                  <a:pt x="258" y="141"/>
                  <a:pt x="266" y="148"/>
                  <a:pt x="270" y="157"/>
                </a:cubicBezTo>
                <a:cubicBezTo>
                  <a:pt x="276" y="172"/>
                  <a:pt x="286" y="204"/>
                  <a:pt x="286" y="204"/>
                </a:cubicBezTo>
                <a:cubicBezTo>
                  <a:pt x="283" y="217"/>
                  <a:pt x="287" y="233"/>
                  <a:pt x="278" y="243"/>
                </a:cubicBezTo>
                <a:cubicBezTo>
                  <a:pt x="266" y="254"/>
                  <a:pt x="246" y="253"/>
                  <a:pt x="231" y="259"/>
                </a:cubicBezTo>
                <a:cubicBezTo>
                  <a:pt x="223" y="261"/>
                  <a:pt x="207" y="267"/>
                  <a:pt x="207" y="267"/>
                </a:cubicBezTo>
                <a:cubicBezTo>
                  <a:pt x="186" y="296"/>
                  <a:pt x="168" y="297"/>
                  <a:pt x="136" y="314"/>
                </a:cubicBezTo>
                <a:cubicBezTo>
                  <a:pt x="115" y="345"/>
                  <a:pt x="93" y="376"/>
                  <a:pt x="74" y="408"/>
                </a:cubicBezTo>
                <a:cubicBezTo>
                  <a:pt x="63" y="471"/>
                  <a:pt x="0" y="657"/>
                  <a:pt x="97" y="628"/>
                </a:cubicBezTo>
                <a:cubicBezTo>
                  <a:pt x="105" y="630"/>
                  <a:pt x="115" y="629"/>
                  <a:pt x="121" y="635"/>
                </a:cubicBezTo>
                <a:cubicBezTo>
                  <a:pt x="141" y="655"/>
                  <a:pt x="151" y="720"/>
                  <a:pt x="160" y="745"/>
                </a:cubicBezTo>
                <a:cubicBezTo>
                  <a:pt x="162" y="752"/>
                  <a:pt x="161" y="764"/>
                  <a:pt x="168" y="769"/>
                </a:cubicBezTo>
                <a:cubicBezTo>
                  <a:pt x="192" y="786"/>
                  <a:pt x="213" y="806"/>
                  <a:pt x="238" y="824"/>
                </a:cubicBezTo>
                <a:cubicBezTo>
                  <a:pt x="266" y="865"/>
                  <a:pt x="266" y="881"/>
                  <a:pt x="231" y="918"/>
                </a:cubicBezTo>
                <a:cubicBezTo>
                  <a:pt x="220" y="948"/>
                  <a:pt x="206" y="965"/>
                  <a:pt x="184" y="988"/>
                </a:cubicBezTo>
                <a:cubicBezTo>
                  <a:pt x="173" y="1018"/>
                  <a:pt x="158" y="1044"/>
                  <a:pt x="136" y="1067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8" name="Freeform 7">
            <a:extLst>
              <a:ext uri="{FF2B5EF4-FFF2-40B4-BE49-F238E27FC236}">
                <a16:creationId xmlns:a16="http://schemas.microsoft.com/office/drawing/2014/main" id="{2ECC732A-A6E6-BB45-8A97-E4FC4B1A4E96}"/>
              </a:ext>
            </a:extLst>
          </p:cNvPr>
          <p:cNvSpPr>
            <a:spLocks/>
          </p:cNvSpPr>
          <p:nvPr/>
        </p:nvSpPr>
        <p:spPr bwMode="auto">
          <a:xfrm>
            <a:off x="2228850" y="1295400"/>
            <a:ext cx="381000" cy="1768475"/>
          </a:xfrm>
          <a:custGeom>
            <a:avLst/>
            <a:gdLst>
              <a:gd name="T0" fmla="*/ 158770638 w 240"/>
              <a:gd name="T1" fmla="*/ 0 h 1114"/>
              <a:gd name="T2" fmla="*/ 277217188 w 240"/>
              <a:gd name="T3" fmla="*/ 78125638 h 1114"/>
              <a:gd name="T4" fmla="*/ 355342825 w 240"/>
              <a:gd name="T5" fmla="*/ 176410938 h 1114"/>
              <a:gd name="T6" fmla="*/ 375504075 w 240"/>
              <a:gd name="T7" fmla="*/ 236894688 h 1114"/>
              <a:gd name="T8" fmla="*/ 435987825 w 240"/>
              <a:gd name="T9" fmla="*/ 277217188 h 1114"/>
              <a:gd name="T10" fmla="*/ 473789375 w 240"/>
              <a:gd name="T11" fmla="*/ 395665325 h 1114"/>
              <a:gd name="T12" fmla="*/ 514111875 w 240"/>
              <a:gd name="T13" fmla="*/ 453628125 h 1114"/>
              <a:gd name="T14" fmla="*/ 514111875 w 240"/>
              <a:gd name="T15" fmla="*/ 791329063 h 1114"/>
              <a:gd name="T16" fmla="*/ 395665325 w 240"/>
              <a:gd name="T17" fmla="*/ 889615950 h 1114"/>
              <a:gd name="T18" fmla="*/ 277217188 w 240"/>
              <a:gd name="T19" fmla="*/ 927417500 h 1114"/>
              <a:gd name="T20" fmla="*/ 98286888 w 240"/>
              <a:gd name="T21" fmla="*/ 1086188138 h 1114"/>
              <a:gd name="T22" fmla="*/ 0 w 240"/>
              <a:gd name="T23" fmla="*/ 1343244075 h 1114"/>
              <a:gd name="T24" fmla="*/ 57964388 w 240"/>
              <a:gd name="T25" fmla="*/ 1580138763 h 1114"/>
              <a:gd name="T26" fmla="*/ 158770638 w 240"/>
              <a:gd name="T27" fmla="*/ 1698585313 h 1114"/>
              <a:gd name="T28" fmla="*/ 297378438 w 240"/>
              <a:gd name="T29" fmla="*/ 1917839700 h 1114"/>
              <a:gd name="T30" fmla="*/ 415826575 w 240"/>
              <a:gd name="T31" fmla="*/ 2074089388 h 1114"/>
              <a:gd name="T32" fmla="*/ 453628125 w 240"/>
              <a:gd name="T33" fmla="*/ 2147483646 h 1114"/>
              <a:gd name="T34" fmla="*/ 493950625 w 240"/>
              <a:gd name="T35" fmla="*/ 2147483646 h 1114"/>
              <a:gd name="T36" fmla="*/ 355342825 w 240"/>
              <a:gd name="T37" fmla="*/ 2147483646 h 1114"/>
              <a:gd name="T38" fmla="*/ 315020325 w 240"/>
              <a:gd name="T39" fmla="*/ 2147483646 h 111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40"/>
              <a:gd name="T61" fmla="*/ 0 h 1114"/>
              <a:gd name="T62" fmla="*/ 240 w 240"/>
              <a:gd name="T63" fmla="*/ 1114 h 111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40" h="1114">
                <a:moveTo>
                  <a:pt x="63" y="0"/>
                </a:moveTo>
                <a:cubicBezTo>
                  <a:pt x="78" y="10"/>
                  <a:pt x="104" y="13"/>
                  <a:pt x="110" y="31"/>
                </a:cubicBezTo>
                <a:cubicBezTo>
                  <a:pt x="120" y="63"/>
                  <a:pt x="110" y="50"/>
                  <a:pt x="141" y="70"/>
                </a:cubicBezTo>
                <a:cubicBezTo>
                  <a:pt x="143" y="78"/>
                  <a:pt x="143" y="87"/>
                  <a:pt x="149" y="94"/>
                </a:cubicBezTo>
                <a:cubicBezTo>
                  <a:pt x="155" y="101"/>
                  <a:pt x="167" y="101"/>
                  <a:pt x="173" y="110"/>
                </a:cubicBezTo>
                <a:cubicBezTo>
                  <a:pt x="181" y="123"/>
                  <a:pt x="178" y="143"/>
                  <a:pt x="188" y="157"/>
                </a:cubicBezTo>
                <a:cubicBezTo>
                  <a:pt x="193" y="164"/>
                  <a:pt x="198" y="172"/>
                  <a:pt x="204" y="180"/>
                </a:cubicBezTo>
                <a:cubicBezTo>
                  <a:pt x="216" y="218"/>
                  <a:pt x="240" y="278"/>
                  <a:pt x="204" y="314"/>
                </a:cubicBezTo>
                <a:cubicBezTo>
                  <a:pt x="191" y="325"/>
                  <a:pt x="173" y="345"/>
                  <a:pt x="157" y="353"/>
                </a:cubicBezTo>
                <a:cubicBezTo>
                  <a:pt x="141" y="359"/>
                  <a:pt x="110" y="368"/>
                  <a:pt x="110" y="368"/>
                </a:cubicBezTo>
                <a:cubicBezTo>
                  <a:pt x="83" y="385"/>
                  <a:pt x="39" y="431"/>
                  <a:pt x="39" y="431"/>
                </a:cubicBezTo>
                <a:cubicBezTo>
                  <a:pt x="29" y="468"/>
                  <a:pt x="12" y="497"/>
                  <a:pt x="0" y="533"/>
                </a:cubicBezTo>
                <a:cubicBezTo>
                  <a:pt x="5" y="558"/>
                  <a:pt x="7" y="604"/>
                  <a:pt x="23" y="627"/>
                </a:cubicBezTo>
                <a:cubicBezTo>
                  <a:pt x="34" y="644"/>
                  <a:pt x="51" y="657"/>
                  <a:pt x="63" y="674"/>
                </a:cubicBezTo>
                <a:cubicBezTo>
                  <a:pt x="73" y="714"/>
                  <a:pt x="75" y="746"/>
                  <a:pt x="118" y="761"/>
                </a:cubicBezTo>
                <a:cubicBezTo>
                  <a:pt x="136" y="789"/>
                  <a:pt x="135" y="804"/>
                  <a:pt x="165" y="823"/>
                </a:cubicBezTo>
                <a:cubicBezTo>
                  <a:pt x="171" y="869"/>
                  <a:pt x="168" y="867"/>
                  <a:pt x="180" y="902"/>
                </a:cubicBezTo>
                <a:cubicBezTo>
                  <a:pt x="185" y="917"/>
                  <a:pt x="196" y="949"/>
                  <a:pt x="196" y="949"/>
                </a:cubicBezTo>
                <a:cubicBezTo>
                  <a:pt x="179" y="996"/>
                  <a:pt x="160" y="1014"/>
                  <a:pt x="141" y="1059"/>
                </a:cubicBezTo>
                <a:cubicBezTo>
                  <a:pt x="133" y="1076"/>
                  <a:pt x="125" y="1114"/>
                  <a:pt x="125" y="1114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Oval 8">
            <a:extLst>
              <a:ext uri="{FF2B5EF4-FFF2-40B4-BE49-F238E27FC236}">
                <a16:creationId xmlns:a16="http://schemas.microsoft.com/office/drawing/2014/main" id="{993F2DF4-AB4B-964D-9031-CA804C6AF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00" y="2033588"/>
            <a:ext cx="228600" cy="228600"/>
          </a:xfrm>
          <a:prstGeom prst="ellipse">
            <a:avLst/>
          </a:prstGeom>
          <a:solidFill>
            <a:srgbClr val="FF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7110" name="Freeform 9">
            <a:extLst>
              <a:ext uri="{FF2B5EF4-FFF2-40B4-BE49-F238E27FC236}">
                <a16:creationId xmlns:a16="http://schemas.microsoft.com/office/drawing/2014/main" id="{592AC03D-3684-8D4D-8269-AE294E450677}"/>
              </a:ext>
            </a:extLst>
          </p:cNvPr>
          <p:cNvSpPr>
            <a:spLocks/>
          </p:cNvSpPr>
          <p:nvPr/>
        </p:nvSpPr>
        <p:spPr bwMode="auto">
          <a:xfrm>
            <a:off x="2514600" y="1270000"/>
            <a:ext cx="287338" cy="1793875"/>
          </a:xfrm>
          <a:custGeom>
            <a:avLst/>
            <a:gdLst>
              <a:gd name="T0" fmla="*/ 435988584 w 181"/>
              <a:gd name="T1" fmla="*/ 0 h 1130"/>
              <a:gd name="T2" fmla="*/ 277217670 w 181"/>
              <a:gd name="T3" fmla="*/ 236894688 h 1130"/>
              <a:gd name="T4" fmla="*/ 158770914 w 181"/>
              <a:gd name="T5" fmla="*/ 415826575 h 1130"/>
              <a:gd name="T6" fmla="*/ 118448344 w 181"/>
              <a:gd name="T7" fmla="*/ 534273125 h 1130"/>
              <a:gd name="T8" fmla="*/ 80645140 w 181"/>
              <a:gd name="T9" fmla="*/ 652721263 h 1130"/>
              <a:gd name="T10" fmla="*/ 100806425 w 181"/>
              <a:gd name="T11" fmla="*/ 751006563 h 1130"/>
              <a:gd name="T12" fmla="*/ 80645140 w 181"/>
              <a:gd name="T13" fmla="*/ 811490313 h 1130"/>
              <a:gd name="T14" fmla="*/ 118448344 w 181"/>
              <a:gd name="T15" fmla="*/ 929938450 h 1130"/>
              <a:gd name="T16" fmla="*/ 138609629 w 181"/>
              <a:gd name="T17" fmla="*/ 1086188138 h 1130"/>
              <a:gd name="T18" fmla="*/ 199093484 w 181"/>
              <a:gd name="T19" fmla="*/ 1126510638 h 1130"/>
              <a:gd name="T20" fmla="*/ 219254769 w 181"/>
              <a:gd name="T21" fmla="*/ 1186994388 h 1130"/>
              <a:gd name="T22" fmla="*/ 337701525 w 181"/>
              <a:gd name="T23" fmla="*/ 1285279688 h 1130"/>
              <a:gd name="T24" fmla="*/ 456149869 w 181"/>
              <a:gd name="T25" fmla="*/ 1600300013 h 1130"/>
              <a:gd name="T26" fmla="*/ 317540240 w 181"/>
              <a:gd name="T27" fmla="*/ 1877517200 h 1130"/>
              <a:gd name="T28" fmla="*/ 277217670 w 181"/>
              <a:gd name="T29" fmla="*/ 1938000950 h 1130"/>
              <a:gd name="T30" fmla="*/ 158770914 w 181"/>
              <a:gd name="T31" fmla="*/ 2016125000 h 1130"/>
              <a:gd name="T32" fmla="*/ 0 w 181"/>
              <a:gd name="T33" fmla="*/ 2147483646 h 1130"/>
              <a:gd name="T34" fmla="*/ 20161285 w 181"/>
              <a:gd name="T35" fmla="*/ 2147483646 h 1130"/>
              <a:gd name="T36" fmla="*/ 158770914 w 181"/>
              <a:gd name="T37" fmla="*/ 2147483646 h 1130"/>
              <a:gd name="T38" fmla="*/ 178932199 w 181"/>
              <a:gd name="T39" fmla="*/ 2147483646 h 1130"/>
              <a:gd name="T40" fmla="*/ 277217670 w 181"/>
              <a:gd name="T41" fmla="*/ 2147483646 h 113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81"/>
              <a:gd name="T64" fmla="*/ 0 h 1130"/>
              <a:gd name="T65" fmla="*/ 181 w 181"/>
              <a:gd name="T66" fmla="*/ 1130 h 113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81" h="1130">
                <a:moveTo>
                  <a:pt x="173" y="0"/>
                </a:moveTo>
                <a:cubicBezTo>
                  <a:pt x="160" y="38"/>
                  <a:pt x="132" y="61"/>
                  <a:pt x="110" y="94"/>
                </a:cubicBezTo>
                <a:cubicBezTo>
                  <a:pt x="99" y="124"/>
                  <a:pt x="76" y="136"/>
                  <a:pt x="63" y="165"/>
                </a:cubicBezTo>
                <a:cubicBezTo>
                  <a:pt x="56" y="180"/>
                  <a:pt x="52" y="196"/>
                  <a:pt x="47" y="212"/>
                </a:cubicBezTo>
                <a:cubicBezTo>
                  <a:pt x="41" y="227"/>
                  <a:pt x="32" y="259"/>
                  <a:pt x="32" y="259"/>
                </a:cubicBezTo>
                <a:cubicBezTo>
                  <a:pt x="34" y="272"/>
                  <a:pt x="40" y="284"/>
                  <a:pt x="40" y="298"/>
                </a:cubicBezTo>
                <a:cubicBezTo>
                  <a:pt x="40" y="306"/>
                  <a:pt x="32" y="313"/>
                  <a:pt x="32" y="322"/>
                </a:cubicBezTo>
                <a:cubicBezTo>
                  <a:pt x="32" y="338"/>
                  <a:pt x="42" y="353"/>
                  <a:pt x="47" y="369"/>
                </a:cubicBezTo>
                <a:cubicBezTo>
                  <a:pt x="49" y="389"/>
                  <a:pt x="47" y="411"/>
                  <a:pt x="55" y="431"/>
                </a:cubicBezTo>
                <a:cubicBezTo>
                  <a:pt x="58" y="439"/>
                  <a:pt x="72" y="439"/>
                  <a:pt x="79" y="447"/>
                </a:cubicBezTo>
                <a:cubicBezTo>
                  <a:pt x="84" y="453"/>
                  <a:pt x="81" y="464"/>
                  <a:pt x="87" y="471"/>
                </a:cubicBezTo>
                <a:cubicBezTo>
                  <a:pt x="99" y="486"/>
                  <a:pt x="121" y="494"/>
                  <a:pt x="134" y="510"/>
                </a:cubicBezTo>
                <a:cubicBezTo>
                  <a:pt x="161" y="543"/>
                  <a:pt x="170" y="593"/>
                  <a:pt x="181" y="635"/>
                </a:cubicBezTo>
                <a:cubicBezTo>
                  <a:pt x="166" y="677"/>
                  <a:pt x="164" y="720"/>
                  <a:pt x="126" y="745"/>
                </a:cubicBezTo>
                <a:cubicBezTo>
                  <a:pt x="120" y="753"/>
                  <a:pt x="117" y="762"/>
                  <a:pt x="110" y="769"/>
                </a:cubicBezTo>
                <a:cubicBezTo>
                  <a:pt x="95" y="781"/>
                  <a:pt x="63" y="800"/>
                  <a:pt x="63" y="800"/>
                </a:cubicBezTo>
                <a:cubicBezTo>
                  <a:pt x="42" y="828"/>
                  <a:pt x="19" y="850"/>
                  <a:pt x="0" y="879"/>
                </a:cubicBezTo>
                <a:cubicBezTo>
                  <a:pt x="2" y="913"/>
                  <a:pt x="3" y="947"/>
                  <a:pt x="8" y="981"/>
                </a:cubicBezTo>
                <a:cubicBezTo>
                  <a:pt x="12" y="1018"/>
                  <a:pt x="51" y="1041"/>
                  <a:pt x="63" y="1075"/>
                </a:cubicBezTo>
                <a:cubicBezTo>
                  <a:pt x="65" y="1082"/>
                  <a:pt x="65" y="1091"/>
                  <a:pt x="71" y="1098"/>
                </a:cubicBezTo>
                <a:cubicBezTo>
                  <a:pt x="81" y="1111"/>
                  <a:pt x="98" y="1118"/>
                  <a:pt x="110" y="1130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1" name="Freeform 10">
            <a:extLst>
              <a:ext uri="{FF2B5EF4-FFF2-40B4-BE49-F238E27FC236}">
                <a16:creationId xmlns:a16="http://schemas.microsoft.com/office/drawing/2014/main" id="{B3D82C25-AAA3-B64C-BDF5-5CDC501D3079}"/>
              </a:ext>
            </a:extLst>
          </p:cNvPr>
          <p:cNvSpPr>
            <a:spLocks/>
          </p:cNvSpPr>
          <p:nvPr/>
        </p:nvSpPr>
        <p:spPr bwMode="auto">
          <a:xfrm>
            <a:off x="2595563" y="1319213"/>
            <a:ext cx="306387" cy="1681162"/>
          </a:xfrm>
          <a:custGeom>
            <a:avLst/>
            <a:gdLst>
              <a:gd name="T0" fmla="*/ 486388569 w 193"/>
              <a:gd name="T1" fmla="*/ 0 h 1059"/>
              <a:gd name="T2" fmla="*/ 327619778 w 193"/>
              <a:gd name="T3" fmla="*/ 178930247 h 1059"/>
              <a:gd name="T4" fmla="*/ 168849399 w 193"/>
              <a:gd name="T5" fmla="*/ 395663620 h 1059"/>
              <a:gd name="T6" fmla="*/ 108365748 w 193"/>
              <a:gd name="T7" fmla="*/ 614917942 h 1059"/>
              <a:gd name="T8" fmla="*/ 70564260 w 193"/>
              <a:gd name="T9" fmla="*/ 672880725 h 1059"/>
              <a:gd name="T10" fmla="*/ 50403043 w 193"/>
              <a:gd name="T11" fmla="*/ 733364457 h 1059"/>
              <a:gd name="T12" fmla="*/ 168849399 w 193"/>
              <a:gd name="T13" fmla="*/ 1008062200 h 1059"/>
              <a:gd name="T14" fmla="*/ 347780995 w 193"/>
              <a:gd name="T15" fmla="*/ 1166831203 h 1059"/>
              <a:gd name="T16" fmla="*/ 446066135 w 193"/>
              <a:gd name="T17" fmla="*/ 1345763037 h 1059"/>
              <a:gd name="T18" fmla="*/ 425904917 w 193"/>
              <a:gd name="T19" fmla="*/ 1542335166 h 1059"/>
              <a:gd name="T20" fmla="*/ 385582483 w 193"/>
              <a:gd name="T21" fmla="*/ 1602818898 h 1059"/>
              <a:gd name="T22" fmla="*/ 307458561 w 193"/>
              <a:gd name="T23" fmla="*/ 1859874759 h 1059"/>
              <a:gd name="T24" fmla="*/ 267136127 w 193"/>
              <a:gd name="T25" fmla="*/ 2036285644 h 1059"/>
              <a:gd name="T26" fmla="*/ 209171834 w 193"/>
              <a:gd name="T27" fmla="*/ 2056446888 h 1059"/>
              <a:gd name="T28" fmla="*/ 30241826 w 193"/>
              <a:gd name="T29" fmla="*/ 2147483646 h 1059"/>
              <a:gd name="T30" fmla="*/ 50403043 w 193"/>
              <a:gd name="T31" fmla="*/ 2147483646 h 1059"/>
              <a:gd name="T32" fmla="*/ 189010617 w 193"/>
              <a:gd name="T33" fmla="*/ 2147483646 h 105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93"/>
              <a:gd name="T52" fmla="*/ 0 h 1059"/>
              <a:gd name="T53" fmla="*/ 193 w 193"/>
              <a:gd name="T54" fmla="*/ 1059 h 105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93" h="1059">
                <a:moveTo>
                  <a:pt x="193" y="0"/>
                </a:moveTo>
                <a:cubicBezTo>
                  <a:pt x="169" y="23"/>
                  <a:pt x="152" y="48"/>
                  <a:pt x="130" y="71"/>
                </a:cubicBezTo>
                <a:cubicBezTo>
                  <a:pt x="117" y="107"/>
                  <a:pt x="99" y="136"/>
                  <a:pt x="67" y="157"/>
                </a:cubicBezTo>
                <a:cubicBezTo>
                  <a:pt x="60" y="184"/>
                  <a:pt x="53" y="218"/>
                  <a:pt x="43" y="244"/>
                </a:cubicBezTo>
                <a:cubicBezTo>
                  <a:pt x="39" y="252"/>
                  <a:pt x="32" y="258"/>
                  <a:pt x="28" y="267"/>
                </a:cubicBezTo>
                <a:cubicBezTo>
                  <a:pt x="24" y="274"/>
                  <a:pt x="22" y="283"/>
                  <a:pt x="20" y="291"/>
                </a:cubicBezTo>
                <a:cubicBezTo>
                  <a:pt x="36" y="337"/>
                  <a:pt x="17" y="385"/>
                  <a:pt x="67" y="400"/>
                </a:cubicBezTo>
                <a:cubicBezTo>
                  <a:pt x="95" y="419"/>
                  <a:pt x="108" y="444"/>
                  <a:pt x="138" y="463"/>
                </a:cubicBezTo>
                <a:cubicBezTo>
                  <a:pt x="152" y="486"/>
                  <a:pt x="161" y="510"/>
                  <a:pt x="177" y="534"/>
                </a:cubicBezTo>
                <a:cubicBezTo>
                  <a:pt x="174" y="560"/>
                  <a:pt x="174" y="586"/>
                  <a:pt x="169" y="612"/>
                </a:cubicBezTo>
                <a:cubicBezTo>
                  <a:pt x="166" y="621"/>
                  <a:pt x="156" y="627"/>
                  <a:pt x="153" y="636"/>
                </a:cubicBezTo>
                <a:cubicBezTo>
                  <a:pt x="142" y="660"/>
                  <a:pt x="127" y="713"/>
                  <a:pt x="122" y="738"/>
                </a:cubicBezTo>
                <a:cubicBezTo>
                  <a:pt x="117" y="761"/>
                  <a:pt x="120" y="789"/>
                  <a:pt x="106" y="808"/>
                </a:cubicBezTo>
                <a:cubicBezTo>
                  <a:pt x="100" y="814"/>
                  <a:pt x="90" y="811"/>
                  <a:pt x="83" y="816"/>
                </a:cubicBezTo>
                <a:cubicBezTo>
                  <a:pt x="8" y="858"/>
                  <a:pt x="63" y="839"/>
                  <a:pt x="12" y="855"/>
                </a:cubicBezTo>
                <a:cubicBezTo>
                  <a:pt x="26" y="911"/>
                  <a:pt x="0" y="933"/>
                  <a:pt x="20" y="1004"/>
                </a:cubicBezTo>
                <a:cubicBezTo>
                  <a:pt x="20" y="1006"/>
                  <a:pt x="66" y="1043"/>
                  <a:pt x="75" y="1059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Oval 11">
            <a:extLst>
              <a:ext uri="{FF2B5EF4-FFF2-40B4-BE49-F238E27FC236}">
                <a16:creationId xmlns:a16="http://schemas.microsoft.com/office/drawing/2014/main" id="{FCD67F2D-7A6C-0046-A6F5-6E42456DA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1450" y="2152650"/>
            <a:ext cx="228600" cy="228600"/>
          </a:xfrm>
          <a:prstGeom prst="ellipse">
            <a:avLst/>
          </a:prstGeom>
          <a:solidFill>
            <a:srgbClr val="FF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7113" name="Group 18">
            <a:extLst>
              <a:ext uri="{FF2B5EF4-FFF2-40B4-BE49-F238E27FC236}">
                <a16:creationId xmlns:a16="http://schemas.microsoft.com/office/drawing/2014/main" id="{AAE6F5F2-198D-ED4F-9F00-4DE5551133F1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4038600"/>
            <a:ext cx="2987675" cy="2552700"/>
            <a:chOff x="2726" y="2079"/>
            <a:chExt cx="1882" cy="1608"/>
          </a:xfrm>
        </p:grpSpPr>
        <p:sp>
          <p:nvSpPr>
            <p:cNvPr id="47121" name="Freeform 12">
              <a:extLst>
                <a:ext uri="{FF2B5EF4-FFF2-40B4-BE49-F238E27FC236}">
                  <a16:creationId xmlns:a16="http://schemas.microsoft.com/office/drawing/2014/main" id="{E95A94A1-A77E-F249-A539-733FF5C06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2112"/>
              <a:ext cx="586" cy="1456"/>
            </a:xfrm>
            <a:custGeom>
              <a:avLst/>
              <a:gdLst>
                <a:gd name="T0" fmla="*/ 624 w 290"/>
                <a:gd name="T1" fmla="*/ 59 h 959"/>
                <a:gd name="T2" fmla="*/ 788 w 290"/>
                <a:gd name="T3" fmla="*/ 187 h 959"/>
                <a:gd name="T4" fmla="*/ 1073 w 290"/>
                <a:gd name="T5" fmla="*/ 530 h 959"/>
                <a:gd name="T6" fmla="*/ 948 w 290"/>
                <a:gd name="T7" fmla="*/ 1344 h 959"/>
                <a:gd name="T8" fmla="*/ 592 w 290"/>
                <a:gd name="T9" fmla="*/ 1650 h 959"/>
                <a:gd name="T10" fmla="*/ 400 w 290"/>
                <a:gd name="T11" fmla="*/ 1814 h 959"/>
                <a:gd name="T12" fmla="*/ 208 w 290"/>
                <a:gd name="T13" fmla="*/ 2068 h 959"/>
                <a:gd name="T14" fmla="*/ 16 w 290"/>
                <a:gd name="T15" fmla="*/ 2211 h 95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0"/>
                <a:gd name="T25" fmla="*/ 0 h 959"/>
                <a:gd name="T26" fmla="*/ 290 w 290"/>
                <a:gd name="T27" fmla="*/ 959 h 95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0" h="959">
                  <a:moveTo>
                    <a:pt x="153" y="26"/>
                  </a:moveTo>
                  <a:cubicBezTo>
                    <a:pt x="199" y="116"/>
                    <a:pt x="135" y="0"/>
                    <a:pt x="193" y="81"/>
                  </a:cubicBezTo>
                  <a:cubicBezTo>
                    <a:pt x="224" y="124"/>
                    <a:pt x="246" y="179"/>
                    <a:pt x="263" y="230"/>
                  </a:cubicBezTo>
                  <a:cubicBezTo>
                    <a:pt x="276" y="325"/>
                    <a:pt x="290" y="492"/>
                    <a:pt x="232" y="583"/>
                  </a:cubicBezTo>
                  <a:cubicBezTo>
                    <a:pt x="201" y="630"/>
                    <a:pt x="169" y="666"/>
                    <a:pt x="145" y="716"/>
                  </a:cubicBezTo>
                  <a:cubicBezTo>
                    <a:pt x="132" y="741"/>
                    <a:pt x="98" y="787"/>
                    <a:pt x="98" y="787"/>
                  </a:cubicBezTo>
                  <a:cubicBezTo>
                    <a:pt x="85" y="837"/>
                    <a:pt x="88" y="859"/>
                    <a:pt x="51" y="897"/>
                  </a:cubicBezTo>
                  <a:cubicBezTo>
                    <a:pt x="0" y="947"/>
                    <a:pt x="4" y="921"/>
                    <a:pt x="4" y="959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2" name="Freeform 13">
              <a:extLst>
                <a:ext uri="{FF2B5EF4-FFF2-40B4-BE49-F238E27FC236}">
                  <a16:creationId xmlns:a16="http://schemas.microsoft.com/office/drawing/2014/main" id="{7DAE2F51-A54D-8D46-8A44-ABFF105B9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5" y="2094"/>
              <a:ext cx="722" cy="1574"/>
            </a:xfrm>
            <a:custGeom>
              <a:avLst/>
              <a:gdLst>
                <a:gd name="T0" fmla="*/ 696 w 357"/>
                <a:gd name="T1" fmla="*/ 0 h 1037"/>
                <a:gd name="T2" fmla="*/ 1112 w 357"/>
                <a:gd name="T3" fmla="*/ 74 h 1037"/>
                <a:gd name="T4" fmla="*/ 1240 w 357"/>
                <a:gd name="T5" fmla="*/ 235 h 1037"/>
                <a:gd name="T6" fmla="*/ 1304 w 357"/>
                <a:gd name="T7" fmla="*/ 343 h 1037"/>
                <a:gd name="T8" fmla="*/ 1400 w 357"/>
                <a:gd name="T9" fmla="*/ 704 h 1037"/>
                <a:gd name="T10" fmla="*/ 1145 w 357"/>
                <a:gd name="T11" fmla="*/ 1283 h 1037"/>
                <a:gd name="T12" fmla="*/ 981 w 357"/>
                <a:gd name="T13" fmla="*/ 1500 h 1037"/>
                <a:gd name="T14" fmla="*/ 728 w 357"/>
                <a:gd name="T15" fmla="*/ 1843 h 1037"/>
                <a:gd name="T16" fmla="*/ 564 w 357"/>
                <a:gd name="T17" fmla="*/ 2096 h 1037"/>
                <a:gd name="T18" fmla="*/ 404 w 357"/>
                <a:gd name="T19" fmla="*/ 2260 h 1037"/>
                <a:gd name="T20" fmla="*/ 311 w 357"/>
                <a:gd name="T21" fmla="*/ 2313 h 1037"/>
                <a:gd name="T22" fmla="*/ 85 w 357"/>
                <a:gd name="T23" fmla="*/ 2350 h 10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7"/>
                <a:gd name="T37" fmla="*/ 0 h 1037"/>
                <a:gd name="T38" fmla="*/ 357 w 357"/>
                <a:gd name="T39" fmla="*/ 1037 h 103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7" h="1037">
                  <a:moveTo>
                    <a:pt x="170" y="0"/>
                  </a:moveTo>
                  <a:cubicBezTo>
                    <a:pt x="204" y="13"/>
                    <a:pt x="237" y="20"/>
                    <a:pt x="272" y="32"/>
                  </a:cubicBezTo>
                  <a:cubicBezTo>
                    <a:pt x="295" y="68"/>
                    <a:pt x="284" y="46"/>
                    <a:pt x="303" y="102"/>
                  </a:cubicBezTo>
                  <a:cubicBezTo>
                    <a:pt x="308" y="117"/>
                    <a:pt x="319" y="149"/>
                    <a:pt x="319" y="149"/>
                  </a:cubicBezTo>
                  <a:cubicBezTo>
                    <a:pt x="327" y="201"/>
                    <a:pt x="326" y="255"/>
                    <a:pt x="342" y="306"/>
                  </a:cubicBezTo>
                  <a:cubicBezTo>
                    <a:pt x="336" y="432"/>
                    <a:pt x="357" y="479"/>
                    <a:pt x="280" y="557"/>
                  </a:cubicBezTo>
                  <a:cubicBezTo>
                    <a:pt x="268" y="591"/>
                    <a:pt x="250" y="614"/>
                    <a:pt x="240" y="651"/>
                  </a:cubicBezTo>
                  <a:cubicBezTo>
                    <a:pt x="225" y="700"/>
                    <a:pt x="214" y="763"/>
                    <a:pt x="178" y="800"/>
                  </a:cubicBezTo>
                  <a:cubicBezTo>
                    <a:pt x="165" y="838"/>
                    <a:pt x="156" y="873"/>
                    <a:pt x="138" y="910"/>
                  </a:cubicBezTo>
                  <a:cubicBezTo>
                    <a:pt x="128" y="955"/>
                    <a:pt x="133" y="952"/>
                    <a:pt x="99" y="981"/>
                  </a:cubicBezTo>
                  <a:cubicBezTo>
                    <a:pt x="90" y="987"/>
                    <a:pt x="85" y="999"/>
                    <a:pt x="76" y="1004"/>
                  </a:cubicBezTo>
                  <a:cubicBezTo>
                    <a:pt x="0" y="1037"/>
                    <a:pt x="46" y="994"/>
                    <a:pt x="21" y="1020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3" name="Freeform 14">
              <a:extLst>
                <a:ext uri="{FF2B5EF4-FFF2-40B4-BE49-F238E27FC236}">
                  <a16:creationId xmlns:a16="http://schemas.microsoft.com/office/drawing/2014/main" id="{BB9033FF-D893-904C-9716-E3D6C77CC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2079"/>
              <a:ext cx="750" cy="1608"/>
            </a:xfrm>
            <a:custGeom>
              <a:avLst/>
              <a:gdLst>
                <a:gd name="T0" fmla="*/ 588 w 371"/>
                <a:gd name="T1" fmla="*/ 0 h 1059"/>
                <a:gd name="T2" fmla="*/ 204 w 371"/>
                <a:gd name="T3" fmla="*/ 161 h 1059"/>
                <a:gd name="T4" fmla="*/ 40 w 371"/>
                <a:gd name="T5" fmla="*/ 524 h 1059"/>
                <a:gd name="T6" fmla="*/ 73 w 371"/>
                <a:gd name="T7" fmla="*/ 885 h 1059"/>
                <a:gd name="T8" fmla="*/ 332 w 371"/>
                <a:gd name="T9" fmla="*/ 1338 h 1059"/>
                <a:gd name="T10" fmla="*/ 491 w 371"/>
                <a:gd name="T11" fmla="*/ 1500 h 1059"/>
                <a:gd name="T12" fmla="*/ 556 w 371"/>
                <a:gd name="T13" fmla="*/ 1553 h 1059"/>
                <a:gd name="T14" fmla="*/ 683 w 371"/>
                <a:gd name="T15" fmla="*/ 1789 h 1059"/>
                <a:gd name="T16" fmla="*/ 813 w 371"/>
                <a:gd name="T17" fmla="*/ 1953 h 1059"/>
                <a:gd name="T18" fmla="*/ 940 w 371"/>
                <a:gd name="T19" fmla="*/ 2152 h 1059"/>
                <a:gd name="T20" fmla="*/ 1356 w 371"/>
                <a:gd name="T21" fmla="*/ 2331 h 1059"/>
                <a:gd name="T22" fmla="*/ 1423 w 371"/>
                <a:gd name="T23" fmla="*/ 2387 h 1059"/>
                <a:gd name="T24" fmla="*/ 1516 w 371"/>
                <a:gd name="T25" fmla="*/ 2442 h 10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71"/>
                <a:gd name="T40" fmla="*/ 0 h 1059"/>
                <a:gd name="T41" fmla="*/ 371 w 371"/>
                <a:gd name="T42" fmla="*/ 1059 h 10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71" h="1059">
                  <a:moveTo>
                    <a:pt x="144" y="0"/>
                  </a:moveTo>
                  <a:cubicBezTo>
                    <a:pt x="100" y="12"/>
                    <a:pt x="85" y="43"/>
                    <a:pt x="50" y="70"/>
                  </a:cubicBezTo>
                  <a:cubicBezTo>
                    <a:pt x="32" y="121"/>
                    <a:pt x="27" y="176"/>
                    <a:pt x="10" y="227"/>
                  </a:cubicBezTo>
                  <a:cubicBezTo>
                    <a:pt x="3" y="281"/>
                    <a:pt x="0" y="330"/>
                    <a:pt x="18" y="384"/>
                  </a:cubicBezTo>
                  <a:cubicBezTo>
                    <a:pt x="26" y="493"/>
                    <a:pt x="24" y="499"/>
                    <a:pt x="81" y="580"/>
                  </a:cubicBezTo>
                  <a:cubicBezTo>
                    <a:pt x="94" y="620"/>
                    <a:pt x="84" y="598"/>
                    <a:pt x="120" y="651"/>
                  </a:cubicBezTo>
                  <a:cubicBezTo>
                    <a:pt x="125" y="658"/>
                    <a:pt x="136" y="674"/>
                    <a:pt x="136" y="674"/>
                  </a:cubicBezTo>
                  <a:cubicBezTo>
                    <a:pt x="146" y="703"/>
                    <a:pt x="152" y="747"/>
                    <a:pt x="167" y="776"/>
                  </a:cubicBezTo>
                  <a:cubicBezTo>
                    <a:pt x="201" y="844"/>
                    <a:pt x="163" y="738"/>
                    <a:pt x="199" y="847"/>
                  </a:cubicBezTo>
                  <a:cubicBezTo>
                    <a:pt x="208" y="875"/>
                    <a:pt x="210" y="909"/>
                    <a:pt x="230" y="933"/>
                  </a:cubicBezTo>
                  <a:cubicBezTo>
                    <a:pt x="277" y="991"/>
                    <a:pt x="281" y="979"/>
                    <a:pt x="332" y="1011"/>
                  </a:cubicBezTo>
                  <a:cubicBezTo>
                    <a:pt x="337" y="1019"/>
                    <a:pt x="341" y="1027"/>
                    <a:pt x="348" y="1035"/>
                  </a:cubicBezTo>
                  <a:cubicBezTo>
                    <a:pt x="354" y="1043"/>
                    <a:pt x="371" y="1059"/>
                    <a:pt x="371" y="1059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4" name="Freeform 15">
              <a:extLst>
                <a:ext uri="{FF2B5EF4-FFF2-40B4-BE49-F238E27FC236}">
                  <a16:creationId xmlns:a16="http://schemas.microsoft.com/office/drawing/2014/main" id="{96D27E08-99DF-BF40-9C58-913193573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4" y="2086"/>
              <a:ext cx="904" cy="1418"/>
            </a:xfrm>
            <a:custGeom>
              <a:avLst/>
              <a:gdLst>
                <a:gd name="T0" fmla="*/ 835 w 447"/>
                <a:gd name="T1" fmla="*/ 0 h 934"/>
                <a:gd name="T2" fmla="*/ 736 w 447"/>
                <a:gd name="T3" fmla="*/ 55 h 934"/>
                <a:gd name="T4" fmla="*/ 643 w 447"/>
                <a:gd name="T5" fmla="*/ 93 h 934"/>
                <a:gd name="T6" fmla="*/ 291 w 447"/>
                <a:gd name="T7" fmla="*/ 290 h 934"/>
                <a:gd name="T8" fmla="*/ 127 w 447"/>
                <a:gd name="T9" fmla="*/ 507 h 934"/>
                <a:gd name="T10" fmla="*/ 0 w 447"/>
                <a:gd name="T11" fmla="*/ 940 h 934"/>
                <a:gd name="T12" fmla="*/ 512 w 447"/>
                <a:gd name="T13" fmla="*/ 1375 h 934"/>
                <a:gd name="T14" fmla="*/ 736 w 447"/>
                <a:gd name="T15" fmla="*/ 1574 h 934"/>
                <a:gd name="T16" fmla="*/ 868 w 447"/>
                <a:gd name="T17" fmla="*/ 1682 h 934"/>
                <a:gd name="T18" fmla="*/ 993 w 447"/>
                <a:gd name="T19" fmla="*/ 1791 h 934"/>
                <a:gd name="T20" fmla="*/ 1604 w 447"/>
                <a:gd name="T21" fmla="*/ 2063 h 934"/>
                <a:gd name="T22" fmla="*/ 1828 w 447"/>
                <a:gd name="T23" fmla="*/ 2153 h 9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47"/>
                <a:gd name="T37" fmla="*/ 0 h 934"/>
                <a:gd name="T38" fmla="*/ 447 w 447"/>
                <a:gd name="T39" fmla="*/ 934 h 93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47" h="934">
                  <a:moveTo>
                    <a:pt x="204" y="0"/>
                  </a:moveTo>
                  <a:cubicBezTo>
                    <a:pt x="196" y="8"/>
                    <a:pt x="188" y="16"/>
                    <a:pt x="180" y="24"/>
                  </a:cubicBezTo>
                  <a:cubicBezTo>
                    <a:pt x="172" y="30"/>
                    <a:pt x="163" y="33"/>
                    <a:pt x="157" y="40"/>
                  </a:cubicBezTo>
                  <a:cubicBezTo>
                    <a:pt x="126" y="67"/>
                    <a:pt x="103" y="103"/>
                    <a:pt x="71" y="126"/>
                  </a:cubicBezTo>
                  <a:cubicBezTo>
                    <a:pt x="58" y="162"/>
                    <a:pt x="52" y="189"/>
                    <a:pt x="31" y="220"/>
                  </a:cubicBezTo>
                  <a:cubicBezTo>
                    <a:pt x="1" y="312"/>
                    <a:pt x="17" y="250"/>
                    <a:pt x="0" y="408"/>
                  </a:cubicBezTo>
                  <a:cubicBezTo>
                    <a:pt x="13" y="489"/>
                    <a:pt x="57" y="549"/>
                    <a:pt x="125" y="597"/>
                  </a:cubicBezTo>
                  <a:cubicBezTo>
                    <a:pt x="140" y="627"/>
                    <a:pt x="161" y="653"/>
                    <a:pt x="180" y="683"/>
                  </a:cubicBezTo>
                  <a:cubicBezTo>
                    <a:pt x="202" y="770"/>
                    <a:pt x="168" y="665"/>
                    <a:pt x="212" y="730"/>
                  </a:cubicBezTo>
                  <a:cubicBezTo>
                    <a:pt x="254" y="792"/>
                    <a:pt x="183" y="735"/>
                    <a:pt x="243" y="777"/>
                  </a:cubicBezTo>
                  <a:cubicBezTo>
                    <a:pt x="259" y="825"/>
                    <a:pt x="342" y="877"/>
                    <a:pt x="392" y="895"/>
                  </a:cubicBezTo>
                  <a:cubicBezTo>
                    <a:pt x="410" y="920"/>
                    <a:pt x="420" y="920"/>
                    <a:pt x="447" y="934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5" name="Oval 16">
              <a:extLst>
                <a:ext uri="{FF2B5EF4-FFF2-40B4-BE49-F238E27FC236}">
                  <a16:creationId xmlns:a16="http://schemas.microsoft.com/office/drawing/2014/main" id="{732E1C35-0492-6443-A646-CE9D7B053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3072"/>
              <a:ext cx="384" cy="38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126" name="Oval 17">
              <a:extLst>
                <a:ext uri="{FF2B5EF4-FFF2-40B4-BE49-F238E27FC236}">
                  <a16:creationId xmlns:a16="http://schemas.microsoft.com/office/drawing/2014/main" id="{39CDC548-EE84-F34B-AC41-E52469676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3120"/>
              <a:ext cx="384" cy="38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7114" name="Text Box 19">
            <a:extLst>
              <a:ext uri="{FF2B5EF4-FFF2-40B4-BE49-F238E27FC236}">
                <a16:creationId xmlns:a16="http://schemas.microsoft.com/office/drawing/2014/main" id="{A4F5BEAF-14E3-7E4C-955C-16DCF5034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495800"/>
            <a:ext cx="3198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Crossover (chiasma)</a:t>
            </a:r>
          </a:p>
        </p:txBody>
      </p:sp>
      <p:sp>
        <p:nvSpPr>
          <p:cNvPr id="47115" name="Text Box 20">
            <a:extLst>
              <a:ext uri="{FF2B5EF4-FFF2-40B4-BE49-F238E27FC236}">
                <a16:creationId xmlns:a16="http://schemas.microsoft.com/office/drawing/2014/main" id="{22EF1F92-0B26-7D41-A2B9-C447C55E9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9725" y="5540375"/>
            <a:ext cx="1895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Centromere</a:t>
            </a:r>
          </a:p>
        </p:txBody>
      </p:sp>
      <p:sp>
        <p:nvSpPr>
          <p:cNvPr id="47116" name="Line 21">
            <a:extLst>
              <a:ext uri="{FF2B5EF4-FFF2-40B4-BE49-F238E27FC236}">
                <a16:creationId xmlns:a16="http://schemas.microsoft.com/office/drawing/2014/main" id="{9C029ED3-643C-264E-941A-07BF144B81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96000" y="5791200"/>
            <a:ext cx="6096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7" name="Line 22">
            <a:extLst>
              <a:ext uri="{FF2B5EF4-FFF2-40B4-BE49-F238E27FC236}">
                <a16:creationId xmlns:a16="http://schemas.microsoft.com/office/drawing/2014/main" id="{FB642795-C3DA-634A-80D3-8A2AD23634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29200" y="47244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8" name="Text Box 23">
            <a:extLst>
              <a:ext uri="{FF2B5EF4-FFF2-40B4-BE49-F238E27FC236}">
                <a16:creationId xmlns:a16="http://schemas.microsoft.com/office/drawing/2014/main" id="{76378B8D-341B-C044-A82C-43083ED1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990600"/>
            <a:ext cx="48006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indent="-233363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Diakinesis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/>
              <a:t>RNA synthesis stops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/>
              <a:t>The chromatids become visible</a:t>
            </a:r>
          </a:p>
        </p:txBody>
      </p:sp>
      <p:sp>
        <p:nvSpPr>
          <p:cNvPr id="47119" name="Text Box 24">
            <a:extLst>
              <a:ext uri="{FF2B5EF4-FFF2-40B4-BE49-F238E27FC236}">
                <a16:creationId xmlns:a16="http://schemas.microsoft.com/office/drawing/2014/main" id="{12CC2460-E676-B747-A8AA-C9FF5E5C6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038600"/>
            <a:ext cx="32004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/>
              <a:t>Homologous chromosomes linked at chiasma</a:t>
            </a:r>
          </a:p>
          <a:p>
            <a:pPr algn="ctr">
              <a:spcBef>
                <a:spcPct val="50000"/>
              </a:spcBef>
            </a:pPr>
            <a:endParaRPr lang="en-US" altLang="en-US"/>
          </a:p>
          <a:p>
            <a:pPr algn="ctr">
              <a:spcBef>
                <a:spcPct val="50000"/>
              </a:spcBef>
            </a:pPr>
            <a:r>
              <a:rPr lang="en-US" altLang="en-US"/>
              <a:t>Chromatids linked at centromere</a:t>
            </a:r>
          </a:p>
        </p:txBody>
      </p:sp>
      <p:sp>
        <p:nvSpPr>
          <p:cNvPr id="47120" name="Text Box 25">
            <a:extLst>
              <a:ext uri="{FF2B5EF4-FFF2-40B4-BE49-F238E27FC236}">
                <a16:creationId xmlns:a16="http://schemas.microsoft.com/office/drawing/2014/main" id="{E9D7E107-325D-1746-AD47-78B2C0585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1882775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4N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159F74E2-C0B1-9043-8485-910DE0B90D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Metaphase I of Meiosis</a:t>
            </a:r>
          </a:p>
        </p:txBody>
      </p:sp>
      <p:sp>
        <p:nvSpPr>
          <p:cNvPr id="49154" name="Oval 3">
            <a:extLst>
              <a:ext uri="{FF2B5EF4-FFF2-40B4-BE49-F238E27FC236}">
                <a16:creationId xmlns:a16="http://schemas.microsoft.com/office/drawing/2014/main" id="{CCED408D-AA9C-E74B-B84C-3B9ABB8A8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752600"/>
            <a:ext cx="3657600" cy="3352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9155" name="Group 24">
            <a:extLst>
              <a:ext uri="{FF2B5EF4-FFF2-40B4-BE49-F238E27FC236}">
                <a16:creationId xmlns:a16="http://schemas.microsoft.com/office/drawing/2014/main" id="{3D91AD54-E4A0-B74D-A0E8-A263B1DFFB2A}"/>
              </a:ext>
            </a:extLst>
          </p:cNvPr>
          <p:cNvGrpSpPr>
            <a:grpSpLocks/>
          </p:cNvGrpSpPr>
          <p:nvPr/>
        </p:nvGrpSpPr>
        <p:grpSpPr bwMode="auto">
          <a:xfrm>
            <a:off x="2641600" y="2130425"/>
            <a:ext cx="252413" cy="2640013"/>
            <a:chOff x="1664" y="1342"/>
            <a:chExt cx="159" cy="1663"/>
          </a:xfrm>
        </p:grpSpPr>
        <p:sp>
          <p:nvSpPr>
            <p:cNvPr id="49167" name="Line 12">
              <a:extLst>
                <a:ext uri="{FF2B5EF4-FFF2-40B4-BE49-F238E27FC236}">
                  <a16:creationId xmlns:a16="http://schemas.microsoft.com/office/drawing/2014/main" id="{D31CA236-BD19-AB4D-9350-212D3BBAEE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17" y="1342"/>
              <a:ext cx="47" cy="6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8" name="Line 13">
              <a:extLst>
                <a:ext uri="{FF2B5EF4-FFF2-40B4-BE49-F238E27FC236}">
                  <a16:creationId xmlns:a16="http://schemas.microsoft.com/office/drawing/2014/main" id="{29C1FFDF-ADFF-CA4A-81FF-E63BBA803C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6" y="1342"/>
              <a:ext cx="16" cy="6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9" name="Line 14">
              <a:extLst>
                <a:ext uri="{FF2B5EF4-FFF2-40B4-BE49-F238E27FC236}">
                  <a16:creationId xmlns:a16="http://schemas.microsoft.com/office/drawing/2014/main" id="{A7A67FC0-2539-7F4A-A48C-E6D273111A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76" y="1344"/>
              <a:ext cx="47" cy="6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70" name="Line 15">
              <a:extLst>
                <a:ext uri="{FF2B5EF4-FFF2-40B4-BE49-F238E27FC236}">
                  <a16:creationId xmlns:a16="http://schemas.microsoft.com/office/drawing/2014/main" id="{CE94E6DF-03CA-AA44-8D35-455F5F2A51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4" y="2448"/>
              <a:ext cx="22" cy="5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71" name="Line 17">
              <a:extLst>
                <a:ext uri="{FF2B5EF4-FFF2-40B4-BE49-F238E27FC236}">
                  <a16:creationId xmlns:a16="http://schemas.microsoft.com/office/drawing/2014/main" id="{F06DBA2B-DDA6-DD4E-BE84-F42F70FB76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94" y="2440"/>
              <a:ext cx="7" cy="5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72" name="Line 18">
              <a:extLst>
                <a:ext uri="{FF2B5EF4-FFF2-40B4-BE49-F238E27FC236}">
                  <a16:creationId xmlns:a16="http://schemas.microsoft.com/office/drawing/2014/main" id="{9983ED12-F201-5B4A-9A2C-2DBECAE3C6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93" y="2416"/>
              <a:ext cx="55" cy="5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156" name="Group 10">
            <a:extLst>
              <a:ext uri="{FF2B5EF4-FFF2-40B4-BE49-F238E27FC236}">
                <a16:creationId xmlns:a16="http://schemas.microsoft.com/office/drawing/2014/main" id="{32033AA8-1F61-7145-9925-9ECCBB944F1B}"/>
              </a:ext>
            </a:extLst>
          </p:cNvPr>
          <p:cNvGrpSpPr>
            <a:grpSpLocks/>
          </p:cNvGrpSpPr>
          <p:nvPr/>
        </p:nvGrpSpPr>
        <p:grpSpPr bwMode="auto">
          <a:xfrm rot="5346775">
            <a:off x="2356644" y="2596356"/>
            <a:ext cx="890588" cy="1793875"/>
            <a:chOff x="1291" y="800"/>
            <a:chExt cx="561" cy="1130"/>
          </a:xfrm>
        </p:grpSpPr>
        <p:sp>
          <p:nvSpPr>
            <p:cNvPr id="49161" name="Freeform 4">
              <a:extLst>
                <a:ext uri="{FF2B5EF4-FFF2-40B4-BE49-F238E27FC236}">
                  <a16:creationId xmlns:a16="http://schemas.microsoft.com/office/drawing/2014/main" id="{532FA79E-615C-8D41-9B5B-EAC4590C4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" y="847"/>
              <a:ext cx="287" cy="1067"/>
            </a:xfrm>
            <a:custGeom>
              <a:avLst/>
              <a:gdLst>
                <a:gd name="T0" fmla="*/ 121 w 287"/>
                <a:gd name="T1" fmla="*/ 0 h 1067"/>
                <a:gd name="T2" fmla="*/ 215 w 287"/>
                <a:gd name="T3" fmla="*/ 71 h 1067"/>
                <a:gd name="T4" fmla="*/ 246 w 287"/>
                <a:gd name="T5" fmla="*/ 110 h 1067"/>
                <a:gd name="T6" fmla="*/ 254 w 287"/>
                <a:gd name="T7" fmla="*/ 133 h 1067"/>
                <a:gd name="T8" fmla="*/ 270 w 287"/>
                <a:gd name="T9" fmla="*/ 157 h 1067"/>
                <a:gd name="T10" fmla="*/ 286 w 287"/>
                <a:gd name="T11" fmla="*/ 204 h 1067"/>
                <a:gd name="T12" fmla="*/ 278 w 287"/>
                <a:gd name="T13" fmla="*/ 243 h 1067"/>
                <a:gd name="T14" fmla="*/ 231 w 287"/>
                <a:gd name="T15" fmla="*/ 259 h 1067"/>
                <a:gd name="T16" fmla="*/ 207 w 287"/>
                <a:gd name="T17" fmla="*/ 267 h 1067"/>
                <a:gd name="T18" fmla="*/ 136 w 287"/>
                <a:gd name="T19" fmla="*/ 314 h 1067"/>
                <a:gd name="T20" fmla="*/ 74 w 287"/>
                <a:gd name="T21" fmla="*/ 408 h 1067"/>
                <a:gd name="T22" fmla="*/ 97 w 287"/>
                <a:gd name="T23" fmla="*/ 628 h 1067"/>
                <a:gd name="T24" fmla="*/ 121 w 287"/>
                <a:gd name="T25" fmla="*/ 635 h 1067"/>
                <a:gd name="T26" fmla="*/ 160 w 287"/>
                <a:gd name="T27" fmla="*/ 745 h 1067"/>
                <a:gd name="T28" fmla="*/ 168 w 287"/>
                <a:gd name="T29" fmla="*/ 769 h 1067"/>
                <a:gd name="T30" fmla="*/ 238 w 287"/>
                <a:gd name="T31" fmla="*/ 824 h 1067"/>
                <a:gd name="T32" fmla="*/ 231 w 287"/>
                <a:gd name="T33" fmla="*/ 918 h 1067"/>
                <a:gd name="T34" fmla="*/ 184 w 287"/>
                <a:gd name="T35" fmla="*/ 988 h 1067"/>
                <a:gd name="T36" fmla="*/ 136 w 287"/>
                <a:gd name="T37" fmla="*/ 1067 h 106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7"/>
                <a:gd name="T58" fmla="*/ 0 h 1067"/>
                <a:gd name="T59" fmla="*/ 287 w 287"/>
                <a:gd name="T60" fmla="*/ 1067 h 106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7" h="1067">
                  <a:moveTo>
                    <a:pt x="121" y="0"/>
                  </a:moveTo>
                  <a:cubicBezTo>
                    <a:pt x="153" y="32"/>
                    <a:pt x="178" y="46"/>
                    <a:pt x="215" y="71"/>
                  </a:cubicBezTo>
                  <a:cubicBezTo>
                    <a:pt x="235" y="128"/>
                    <a:pt x="206" y="59"/>
                    <a:pt x="246" y="110"/>
                  </a:cubicBezTo>
                  <a:cubicBezTo>
                    <a:pt x="251" y="116"/>
                    <a:pt x="250" y="125"/>
                    <a:pt x="254" y="133"/>
                  </a:cubicBezTo>
                  <a:cubicBezTo>
                    <a:pt x="258" y="141"/>
                    <a:pt x="266" y="148"/>
                    <a:pt x="270" y="157"/>
                  </a:cubicBezTo>
                  <a:cubicBezTo>
                    <a:pt x="276" y="172"/>
                    <a:pt x="286" y="204"/>
                    <a:pt x="286" y="204"/>
                  </a:cubicBezTo>
                  <a:cubicBezTo>
                    <a:pt x="283" y="217"/>
                    <a:pt x="287" y="233"/>
                    <a:pt x="278" y="243"/>
                  </a:cubicBezTo>
                  <a:cubicBezTo>
                    <a:pt x="266" y="254"/>
                    <a:pt x="246" y="253"/>
                    <a:pt x="231" y="259"/>
                  </a:cubicBezTo>
                  <a:cubicBezTo>
                    <a:pt x="223" y="261"/>
                    <a:pt x="207" y="267"/>
                    <a:pt x="207" y="267"/>
                  </a:cubicBezTo>
                  <a:cubicBezTo>
                    <a:pt x="186" y="296"/>
                    <a:pt x="168" y="297"/>
                    <a:pt x="136" y="314"/>
                  </a:cubicBezTo>
                  <a:cubicBezTo>
                    <a:pt x="115" y="345"/>
                    <a:pt x="93" y="376"/>
                    <a:pt x="74" y="408"/>
                  </a:cubicBezTo>
                  <a:cubicBezTo>
                    <a:pt x="63" y="471"/>
                    <a:pt x="0" y="657"/>
                    <a:pt x="97" y="628"/>
                  </a:cubicBezTo>
                  <a:cubicBezTo>
                    <a:pt x="105" y="630"/>
                    <a:pt x="115" y="629"/>
                    <a:pt x="121" y="635"/>
                  </a:cubicBezTo>
                  <a:cubicBezTo>
                    <a:pt x="141" y="655"/>
                    <a:pt x="151" y="720"/>
                    <a:pt x="160" y="745"/>
                  </a:cubicBezTo>
                  <a:cubicBezTo>
                    <a:pt x="162" y="752"/>
                    <a:pt x="161" y="764"/>
                    <a:pt x="168" y="769"/>
                  </a:cubicBezTo>
                  <a:cubicBezTo>
                    <a:pt x="192" y="786"/>
                    <a:pt x="213" y="806"/>
                    <a:pt x="238" y="824"/>
                  </a:cubicBezTo>
                  <a:cubicBezTo>
                    <a:pt x="266" y="865"/>
                    <a:pt x="266" y="881"/>
                    <a:pt x="231" y="918"/>
                  </a:cubicBezTo>
                  <a:cubicBezTo>
                    <a:pt x="220" y="948"/>
                    <a:pt x="206" y="965"/>
                    <a:pt x="184" y="988"/>
                  </a:cubicBezTo>
                  <a:cubicBezTo>
                    <a:pt x="173" y="1018"/>
                    <a:pt x="158" y="1044"/>
                    <a:pt x="136" y="1067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2" name="Freeform 5">
              <a:extLst>
                <a:ext uri="{FF2B5EF4-FFF2-40B4-BE49-F238E27FC236}">
                  <a16:creationId xmlns:a16="http://schemas.microsoft.com/office/drawing/2014/main" id="{DF8C0881-A562-8943-94B6-2BAB32299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816"/>
              <a:ext cx="240" cy="1114"/>
            </a:xfrm>
            <a:custGeom>
              <a:avLst/>
              <a:gdLst>
                <a:gd name="T0" fmla="*/ 63 w 240"/>
                <a:gd name="T1" fmla="*/ 0 h 1114"/>
                <a:gd name="T2" fmla="*/ 110 w 240"/>
                <a:gd name="T3" fmla="*/ 31 h 1114"/>
                <a:gd name="T4" fmla="*/ 141 w 240"/>
                <a:gd name="T5" fmla="*/ 70 h 1114"/>
                <a:gd name="T6" fmla="*/ 149 w 240"/>
                <a:gd name="T7" fmla="*/ 94 h 1114"/>
                <a:gd name="T8" fmla="*/ 173 w 240"/>
                <a:gd name="T9" fmla="*/ 110 h 1114"/>
                <a:gd name="T10" fmla="*/ 188 w 240"/>
                <a:gd name="T11" fmla="*/ 157 h 1114"/>
                <a:gd name="T12" fmla="*/ 204 w 240"/>
                <a:gd name="T13" fmla="*/ 180 h 1114"/>
                <a:gd name="T14" fmla="*/ 204 w 240"/>
                <a:gd name="T15" fmla="*/ 314 h 1114"/>
                <a:gd name="T16" fmla="*/ 157 w 240"/>
                <a:gd name="T17" fmla="*/ 353 h 1114"/>
                <a:gd name="T18" fmla="*/ 110 w 240"/>
                <a:gd name="T19" fmla="*/ 368 h 1114"/>
                <a:gd name="T20" fmla="*/ 39 w 240"/>
                <a:gd name="T21" fmla="*/ 431 h 1114"/>
                <a:gd name="T22" fmla="*/ 0 w 240"/>
                <a:gd name="T23" fmla="*/ 533 h 1114"/>
                <a:gd name="T24" fmla="*/ 23 w 240"/>
                <a:gd name="T25" fmla="*/ 627 h 1114"/>
                <a:gd name="T26" fmla="*/ 63 w 240"/>
                <a:gd name="T27" fmla="*/ 674 h 1114"/>
                <a:gd name="T28" fmla="*/ 118 w 240"/>
                <a:gd name="T29" fmla="*/ 761 h 1114"/>
                <a:gd name="T30" fmla="*/ 165 w 240"/>
                <a:gd name="T31" fmla="*/ 823 h 1114"/>
                <a:gd name="T32" fmla="*/ 180 w 240"/>
                <a:gd name="T33" fmla="*/ 902 h 1114"/>
                <a:gd name="T34" fmla="*/ 196 w 240"/>
                <a:gd name="T35" fmla="*/ 949 h 1114"/>
                <a:gd name="T36" fmla="*/ 141 w 240"/>
                <a:gd name="T37" fmla="*/ 1059 h 1114"/>
                <a:gd name="T38" fmla="*/ 125 w 240"/>
                <a:gd name="T39" fmla="*/ 1114 h 111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40"/>
                <a:gd name="T61" fmla="*/ 0 h 1114"/>
                <a:gd name="T62" fmla="*/ 240 w 240"/>
                <a:gd name="T63" fmla="*/ 1114 h 111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40" h="1114">
                  <a:moveTo>
                    <a:pt x="63" y="0"/>
                  </a:moveTo>
                  <a:cubicBezTo>
                    <a:pt x="78" y="10"/>
                    <a:pt x="104" y="13"/>
                    <a:pt x="110" y="31"/>
                  </a:cubicBezTo>
                  <a:cubicBezTo>
                    <a:pt x="120" y="63"/>
                    <a:pt x="110" y="50"/>
                    <a:pt x="141" y="70"/>
                  </a:cubicBezTo>
                  <a:cubicBezTo>
                    <a:pt x="143" y="78"/>
                    <a:pt x="143" y="87"/>
                    <a:pt x="149" y="94"/>
                  </a:cubicBezTo>
                  <a:cubicBezTo>
                    <a:pt x="155" y="101"/>
                    <a:pt x="167" y="101"/>
                    <a:pt x="173" y="110"/>
                  </a:cubicBezTo>
                  <a:cubicBezTo>
                    <a:pt x="181" y="123"/>
                    <a:pt x="178" y="143"/>
                    <a:pt x="188" y="157"/>
                  </a:cubicBezTo>
                  <a:cubicBezTo>
                    <a:pt x="193" y="164"/>
                    <a:pt x="198" y="172"/>
                    <a:pt x="204" y="180"/>
                  </a:cubicBezTo>
                  <a:cubicBezTo>
                    <a:pt x="216" y="218"/>
                    <a:pt x="240" y="278"/>
                    <a:pt x="204" y="314"/>
                  </a:cubicBezTo>
                  <a:cubicBezTo>
                    <a:pt x="191" y="325"/>
                    <a:pt x="173" y="345"/>
                    <a:pt x="157" y="353"/>
                  </a:cubicBezTo>
                  <a:cubicBezTo>
                    <a:pt x="141" y="359"/>
                    <a:pt x="110" y="368"/>
                    <a:pt x="110" y="368"/>
                  </a:cubicBezTo>
                  <a:cubicBezTo>
                    <a:pt x="83" y="385"/>
                    <a:pt x="39" y="431"/>
                    <a:pt x="39" y="431"/>
                  </a:cubicBezTo>
                  <a:cubicBezTo>
                    <a:pt x="29" y="468"/>
                    <a:pt x="12" y="497"/>
                    <a:pt x="0" y="533"/>
                  </a:cubicBezTo>
                  <a:cubicBezTo>
                    <a:pt x="5" y="558"/>
                    <a:pt x="7" y="604"/>
                    <a:pt x="23" y="627"/>
                  </a:cubicBezTo>
                  <a:cubicBezTo>
                    <a:pt x="34" y="644"/>
                    <a:pt x="51" y="657"/>
                    <a:pt x="63" y="674"/>
                  </a:cubicBezTo>
                  <a:cubicBezTo>
                    <a:pt x="73" y="714"/>
                    <a:pt x="75" y="746"/>
                    <a:pt x="118" y="761"/>
                  </a:cubicBezTo>
                  <a:cubicBezTo>
                    <a:pt x="136" y="789"/>
                    <a:pt x="135" y="804"/>
                    <a:pt x="165" y="823"/>
                  </a:cubicBezTo>
                  <a:cubicBezTo>
                    <a:pt x="171" y="869"/>
                    <a:pt x="168" y="867"/>
                    <a:pt x="180" y="902"/>
                  </a:cubicBezTo>
                  <a:cubicBezTo>
                    <a:pt x="185" y="917"/>
                    <a:pt x="196" y="949"/>
                    <a:pt x="196" y="949"/>
                  </a:cubicBezTo>
                  <a:cubicBezTo>
                    <a:pt x="179" y="996"/>
                    <a:pt x="160" y="1014"/>
                    <a:pt x="141" y="1059"/>
                  </a:cubicBezTo>
                  <a:cubicBezTo>
                    <a:pt x="133" y="1076"/>
                    <a:pt x="125" y="1114"/>
                    <a:pt x="125" y="1114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3" name="Oval 6">
              <a:extLst>
                <a:ext uri="{FF2B5EF4-FFF2-40B4-BE49-F238E27FC236}">
                  <a16:creationId xmlns:a16="http://schemas.microsoft.com/office/drawing/2014/main" id="{1C31AC56-594C-3247-8693-0BBD66D01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" y="1281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164" name="Freeform 7">
              <a:extLst>
                <a:ext uri="{FF2B5EF4-FFF2-40B4-BE49-F238E27FC236}">
                  <a16:creationId xmlns:a16="http://schemas.microsoft.com/office/drawing/2014/main" id="{95648201-A421-494B-AB1A-D2161AFC0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4" y="800"/>
              <a:ext cx="181" cy="1130"/>
            </a:xfrm>
            <a:custGeom>
              <a:avLst/>
              <a:gdLst>
                <a:gd name="T0" fmla="*/ 173 w 181"/>
                <a:gd name="T1" fmla="*/ 0 h 1130"/>
                <a:gd name="T2" fmla="*/ 110 w 181"/>
                <a:gd name="T3" fmla="*/ 94 h 1130"/>
                <a:gd name="T4" fmla="*/ 63 w 181"/>
                <a:gd name="T5" fmla="*/ 165 h 1130"/>
                <a:gd name="T6" fmla="*/ 47 w 181"/>
                <a:gd name="T7" fmla="*/ 212 h 1130"/>
                <a:gd name="T8" fmla="*/ 32 w 181"/>
                <a:gd name="T9" fmla="*/ 259 h 1130"/>
                <a:gd name="T10" fmla="*/ 40 w 181"/>
                <a:gd name="T11" fmla="*/ 298 h 1130"/>
                <a:gd name="T12" fmla="*/ 32 w 181"/>
                <a:gd name="T13" fmla="*/ 322 h 1130"/>
                <a:gd name="T14" fmla="*/ 47 w 181"/>
                <a:gd name="T15" fmla="*/ 369 h 1130"/>
                <a:gd name="T16" fmla="*/ 55 w 181"/>
                <a:gd name="T17" fmla="*/ 431 h 1130"/>
                <a:gd name="T18" fmla="*/ 79 w 181"/>
                <a:gd name="T19" fmla="*/ 447 h 1130"/>
                <a:gd name="T20" fmla="*/ 87 w 181"/>
                <a:gd name="T21" fmla="*/ 471 h 1130"/>
                <a:gd name="T22" fmla="*/ 134 w 181"/>
                <a:gd name="T23" fmla="*/ 510 h 1130"/>
                <a:gd name="T24" fmla="*/ 181 w 181"/>
                <a:gd name="T25" fmla="*/ 635 h 1130"/>
                <a:gd name="T26" fmla="*/ 126 w 181"/>
                <a:gd name="T27" fmla="*/ 745 h 1130"/>
                <a:gd name="T28" fmla="*/ 110 w 181"/>
                <a:gd name="T29" fmla="*/ 769 h 1130"/>
                <a:gd name="T30" fmla="*/ 63 w 181"/>
                <a:gd name="T31" fmla="*/ 800 h 1130"/>
                <a:gd name="T32" fmla="*/ 0 w 181"/>
                <a:gd name="T33" fmla="*/ 879 h 1130"/>
                <a:gd name="T34" fmla="*/ 8 w 181"/>
                <a:gd name="T35" fmla="*/ 981 h 1130"/>
                <a:gd name="T36" fmla="*/ 63 w 181"/>
                <a:gd name="T37" fmla="*/ 1075 h 1130"/>
                <a:gd name="T38" fmla="*/ 71 w 181"/>
                <a:gd name="T39" fmla="*/ 1098 h 1130"/>
                <a:gd name="T40" fmla="*/ 110 w 181"/>
                <a:gd name="T41" fmla="*/ 1130 h 11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1"/>
                <a:gd name="T64" fmla="*/ 0 h 1130"/>
                <a:gd name="T65" fmla="*/ 181 w 181"/>
                <a:gd name="T66" fmla="*/ 1130 h 11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1" h="1130">
                  <a:moveTo>
                    <a:pt x="173" y="0"/>
                  </a:moveTo>
                  <a:cubicBezTo>
                    <a:pt x="160" y="38"/>
                    <a:pt x="132" y="61"/>
                    <a:pt x="110" y="94"/>
                  </a:cubicBezTo>
                  <a:cubicBezTo>
                    <a:pt x="99" y="124"/>
                    <a:pt x="76" y="136"/>
                    <a:pt x="63" y="165"/>
                  </a:cubicBezTo>
                  <a:cubicBezTo>
                    <a:pt x="56" y="180"/>
                    <a:pt x="52" y="196"/>
                    <a:pt x="47" y="212"/>
                  </a:cubicBezTo>
                  <a:cubicBezTo>
                    <a:pt x="41" y="227"/>
                    <a:pt x="32" y="259"/>
                    <a:pt x="32" y="259"/>
                  </a:cubicBezTo>
                  <a:cubicBezTo>
                    <a:pt x="34" y="272"/>
                    <a:pt x="40" y="284"/>
                    <a:pt x="40" y="298"/>
                  </a:cubicBezTo>
                  <a:cubicBezTo>
                    <a:pt x="40" y="306"/>
                    <a:pt x="32" y="313"/>
                    <a:pt x="32" y="322"/>
                  </a:cubicBezTo>
                  <a:cubicBezTo>
                    <a:pt x="32" y="338"/>
                    <a:pt x="42" y="353"/>
                    <a:pt x="47" y="369"/>
                  </a:cubicBezTo>
                  <a:cubicBezTo>
                    <a:pt x="49" y="389"/>
                    <a:pt x="47" y="411"/>
                    <a:pt x="55" y="431"/>
                  </a:cubicBezTo>
                  <a:cubicBezTo>
                    <a:pt x="58" y="439"/>
                    <a:pt x="72" y="439"/>
                    <a:pt x="79" y="447"/>
                  </a:cubicBezTo>
                  <a:cubicBezTo>
                    <a:pt x="84" y="453"/>
                    <a:pt x="81" y="464"/>
                    <a:pt x="87" y="471"/>
                  </a:cubicBezTo>
                  <a:cubicBezTo>
                    <a:pt x="99" y="486"/>
                    <a:pt x="121" y="494"/>
                    <a:pt x="134" y="510"/>
                  </a:cubicBezTo>
                  <a:cubicBezTo>
                    <a:pt x="161" y="543"/>
                    <a:pt x="170" y="593"/>
                    <a:pt x="181" y="635"/>
                  </a:cubicBezTo>
                  <a:cubicBezTo>
                    <a:pt x="166" y="677"/>
                    <a:pt x="164" y="720"/>
                    <a:pt x="126" y="745"/>
                  </a:cubicBezTo>
                  <a:cubicBezTo>
                    <a:pt x="120" y="753"/>
                    <a:pt x="117" y="762"/>
                    <a:pt x="110" y="769"/>
                  </a:cubicBezTo>
                  <a:cubicBezTo>
                    <a:pt x="95" y="781"/>
                    <a:pt x="63" y="800"/>
                    <a:pt x="63" y="800"/>
                  </a:cubicBezTo>
                  <a:cubicBezTo>
                    <a:pt x="42" y="828"/>
                    <a:pt x="19" y="850"/>
                    <a:pt x="0" y="879"/>
                  </a:cubicBezTo>
                  <a:cubicBezTo>
                    <a:pt x="2" y="913"/>
                    <a:pt x="3" y="947"/>
                    <a:pt x="8" y="981"/>
                  </a:cubicBezTo>
                  <a:cubicBezTo>
                    <a:pt x="12" y="1018"/>
                    <a:pt x="51" y="1041"/>
                    <a:pt x="63" y="1075"/>
                  </a:cubicBezTo>
                  <a:cubicBezTo>
                    <a:pt x="65" y="1082"/>
                    <a:pt x="65" y="1091"/>
                    <a:pt x="71" y="1098"/>
                  </a:cubicBezTo>
                  <a:cubicBezTo>
                    <a:pt x="81" y="1111"/>
                    <a:pt x="98" y="1118"/>
                    <a:pt x="110" y="1130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5" name="Freeform 8">
              <a:extLst>
                <a:ext uri="{FF2B5EF4-FFF2-40B4-BE49-F238E27FC236}">
                  <a16:creationId xmlns:a16="http://schemas.microsoft.com/office/drawing/2014/main" id="{A36D5FAB-6E70-D442-9BAB-1E748279C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" y="831"/>
              <a:ext cx="193" cy="1059"/>
            </a:xfrm>
            <a:custGeom>
              <a:avLst/>
              <a:gdLst>
                <a:gd name="T0" fmla="*/ 193 w 193"/>
                <a:gd name="T1" fmla="*/ 0 h 1059"/>
                <a:gd name="T2" fmla="*/ 130 w 193"/>
                <a:gd name="T3" fmla="*/ 71 h 1059"/>
                <a:gd name="T4" fmla="*/ 67 w 193"/>
                <a:gd name="T5" fmla="*/ 157 h 1059"/>
                <a:gd name="T6" fmla="*/ 43 w 193"/>
                <a:gd name="T7" fmla="*/ 244 h 1059"/>
                <a:gd name="T8" fmla="*/ 28 w 193"/>
                <a:gd name="T9" fmla="*/ 267 h 1059"/>
                <a:gd name="T10" fmla="*/ 20 w 193"/>
                <a:gd name="T11" fmla="*/ 291 h 1059"/>
                <a:gd name="T12" fmla="*/ 67 w 193"/>
                <a:gd name="T13" fmla="*/ 400 h 1059"/>
                <a:gd name="T14" fmla="*/ 138 w 193"/>
                <a:gd name="T15" fmla="*/ 463 h 1059"/>
                <a:gd name="T16" fmla="*/ 177 w 193"/>
                <a:gd name="T17" fmla="*/ 534 h 1059"/>
                <a:gd name="T18" fmla="*/ 169 w 193"/>
                <a:gd name="T19" fmla="*/ 612 h 1059"/>
                <a:gd name="T20" fmla="*/ 153 w 193"/>
                <a:gd name="T21" fmla="*/ 636 h 1059"/>
                <a:gd name="T22" fmla="*/ 122 w 193"/>
                <a:gd name="T23" fmla="*/ 738 h 1059"/>
                <a:gd name="T24" fmla="*/ 106 w 193"/>
                <a:gd name="T25" fmla="*/ 808 h 1059"/>
                <a:gd name="T26" fmla="*/ 83 w 193"/>
                <a:gd name="T27" fmla="*/ 816 h 1059"/>
                <a:gd name="T28" fmla="*/ 12 w 193"/>
                <a:gd name="T29" fmla="*/ 855 h 1059"/>
                <a:gd name="T30" fmla="*/ 20 w 193"/>
                <a:gd name="T31" fmla="*/ 1004 h 1059"/>
                <a:gd name="T32" fmla="*/ 75 w 193"/>
                <a:gd name="T33" fmla="*/ 1059 h 10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3"/>
                <a:gd name="T52" fmla="*/ 0 h 1059"/>
                <a:gd name="T53" fmla="*/ 193 w 193"/>
                <a:gd name="T54" fmla="*/ 1059 h 10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3" h="1059">
                  <a:moveTo>
                    <a:pt x="193" y="0"/>
                  </a:moveTo>
                  <a:cubicBezTo>
                    <a:pt x="169" y="23"/>
                    <a:pt x="152" y="48"/>
                    <a:pt x="130" y="71"/>
                  </a:cubicBezTo>
                  <a:cubicBezTo>
                    <a:pt x="117" y="107"/>
                    <a:pt x="99" y="136"/>
                    <a:pt x="67" y="157"/>
                  </a:cubicBezTo>
                  <a:cubicBezTo>
                    <a:pt x="60" y="184"/>
                    <a:pt x="53" y="218"/>
                    <a:pt x="43" y="244"/>
                  </a:cubicBezTo>
                  <a:cubicBezTo>
                    <a:pt x="39" y="252"/>
                    <a:pt x="32" y="258"/>
                    <a:pt x="28" y="267"/>
                  </a:cubicBezTo>
                  <a:cubicBezTo>
                    <a:pt x="24" y="274"/>
                    <a:pt x="22" y="283"/>
                    <a:pt x="20" y="291"/>
                  </a:cubicBezTo>
                  <a:cubicBezTo>
                    <a:pt x="36" y="337"/>
                    <a:pt x="17" y="385"/>
                    <a:pt x="67" y="400"/>
                  </a:cubicBezTo>
                  <a:cubicBezTo>
                    <a:pt x="95" y="419"/>
                    <a:pt x="108" y="444"/>
                    <a:pt x="138" y="463"/>
                  </a:cubicBezTo>
                  <a:cubicBezTo>
                    <a:pt x="152" y="486"/>
                    <a:pt x="161" y="510"/>
                    <a:pt x="177" y="534"/>
                  </a:cubicBezTo>
                  <a:cubicBezTo>
                    <a:pt x="174" y="560"/>
                    <a:pt x="174" y="586"/>
                    <a:pt x="169" y="612"/>
                  </a:cubicBezTo>
                  <a:cubicBezTo>
                    <a:pt x="166" y="621"/>
                    <a:pt x="156" y="627"/>
                    <a:pt x="153" y="636"/>
                  </a:cubicBezTo>
                  <a:cubicBezTo>
                    <a:pt x="142" y="660"/>
                    <a:pt x="127" y="713"/>
                    <a:pt x="122" y="738"/>
                  </a:cubicBezTo>
                  <a:cubicBezTo>
                    <a:pt x="117" y="761"/>
                    <a:pt x="120" y="789"/>
                    <a:pt x="106" y="808"/>
                  </a:cubicBezTo>
                  <a:cubicBezTo>
                    <a:pt x="100" y="814"/>
                    <a:pt x="90" y="811"/>
                    <a:pt x="83" y="816"/>
                  </a:cubicBezTo>
                  <a:cubicBezTo>
                    <a:pt x="8" y="858"/>
                    <a:pt x="63" y="839"/>
                    <a:pt x="12" y="855"/>
                  </a:cubicBezTo>
                  <a:cubicBezTo>
                    <a:pt x="26" y="911"/>
                    <a:pt x="0" y="933"/>
                    <a:pt x="20" y="1004"/>
                  </a:cubicBezTo>
                  <a:cubicBezTo>
                    <a:pt x="20" y="1006"/>
                    <a:pt x="66" y="1043"/>
                    <a:pt x="75" y="1059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6" name="Oval 9">
              <a:extLst>
                <a:ext uri="{FF2B5EF4-FFF2-40B4-BE49-F238E27FC236}">
                  <a16:creationId xmlns:a16="http://schemas.microsoft.com/office/drawing/2014/main" id="{7424DFA3-78A2-5A4D-8930-591AD2517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" y="1356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9157" name="Text Box 21">
            <a:extLst>
              <a:ext uri="{FF2B5EF4-FFF2-40B4-BE49-F238E27FC236}">
                <a16:creationId xmlns:a16="http://schemas.microsoft.com/office/drawing/2014/main" id="{23B98EED-8FFC-B146-98CB-535C079F8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362200"/>
            <a:ext cx="4114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/>
              <a:t>Homologous chromosomes move toward opposite poles and pair across from one another</a:t>
            </a:r>
          </a:p>
        </p:txBody>
      </p:sp>
      <p:sp>
        <p:nvSpPr>
          <p:cNvPr id="49158" name="Text Box 22">
            <a:extLst>
              <a:ext uri="{FF2B5EF4-FFF2-40B4-BE49-F238E27FC236}">
                <a16:creationId xmlns:a16="http://schemas.microsoft.com/office/drawing/2014/main" id="{C2C5A13C-E453-7E49-8F96-4CD90201F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4N</a:t>
            </a:r>
          </a:p>
        </p:txBody>
      </p:sp>
      <p:sp>
        <p:nvSpPr>
          <p:cNvPr id="49159" name="Text Box 25">
            <a:extLst>
              <a:ext uri="{FF2B5EF4-FFF2-40B4-BE49-F238E27FC236}">
                <a16:creationId xmlns:a16="http://schemas.microsoft.com/office/drawing/2014/main" id="{3E09C4D3-6242-3F4F-A781-2DCD0A89C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486400"/>
            <a:ext cx="419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FF3300"/>
                </a:solidFill>
              </a:rPr>
              <a:t>Homologous chromosomes held together via chiasma</a:t>
            </a:r>
          </a:p>
        </p:txBody>
      </p:sp>
      <p:sp>
        <p:nvSpPr>
          <p:cNvPr id="49160" name="Line 26">
            <a:extLst>
              <a:ext uri="{FF2B5EF4-FFF2-40B4-BE49-F238E27FC236}">
                <a16:creationId xmlns:a16="http://schemas.microsoft.com/office/drawing/2014/main" id="{2352E57C-ADED-7E41-BD16-3453EE9CA48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52800" y="3810000"/>
            <a:ext cx="1219200" cy="175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>
            <a:extLst>
              <a:ext uri="{FF2B5EF4-FFF2-40B4-BE49-F238E27FC236}">
                <a16:creationId xmlns:a16="http://schemas.microsoft.com/office/drawing/2014/main" id="{83674C4E-BE16-7D4F-978E-A4FAA3CFDD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Anaphase I of Meiosis</a:t>
            </a:r>
          </a:p>
        </p:txBody>
      </p:sp>
      <p:sp>
        <p:nvSpPr>
          <p:cNvPr id="51202" name="Oval 3">
            <a:extLst>
              <a:ext uri="{FF2B5EF4-FFF2-40B4-BE49-F238E27FC236}">
                <a16:creationId xmlns:a16="http://schemas.microsoft.com/office/drawing/2014/main" id="{C631671B-2A45-704C-B365-DE809E579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752600"/>
            <a:ext cx="3657600" cy="3352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1203" name="Group 4">
            <a:extLst>
              <a:ext uri="{FF2B5EF4-FFF2-40B4-BE49-F238E27FC236}">
                <a16:creationId xmlns:a16="http://schemas.microsoft.com/office/drawing/2014/main" id="{49233B8F-71C0-2848-BD11-E71FA193FBCB}"/>
              </a:ext>
            </a:extLst>
          </p:cNvPr>
          <p:cNvGrpSpPr>
            <a:grpSpLocks/>
          </p:cNvGrpSpPr>
          <p:nvPr/>
        </p:nvGrpSpPr>
        <p:grpSpPr bwMode="auto">
          <a:xfrm>
            <a:off x="2725738" y="2130425"/>
            <a:ext cx="169862" cy="612775"/>
            <a:chOff x="2149" y="910"/>
            <a:chExt cx="106" cy="620"/>
          </a:xfrm>
        </p:grpSpPr>
        <p:sp>
          <p:nvSpPr>
            <p:cNvPr id="51222" name="Line 5">
              <a:extLst>
                <a:ext uri="{FF2B5EF4-FFF2-40B4-BE49-F238E27FC236}">
                  <a16:creationId xmlns:a16="http://schemas.microsoft.com/office/drawing/2014/main" id="{EE344943-0352-B043-AEF0-4E55CCD924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49" y="910"/>
              <a:ext cx="47" cy="6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3" name="Line 6">
              <a:extLst>
                <a:ext uri="{FF2B5EF4-FFF2-40B4-BE49-F238E27FC236}">
                  <a16:creationId xmlns:a16="http://schemas.microsoft.com/office/drawing/2014/main" id="{93F055B8-C245-974E-8A90-90D707CEF8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88" y="910"/>
              <a:ext cx="16" cy="6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4" name="Line 7">
              <a:extLst>
                <a:ext uri="{FF2B5EF4-FFF2-40B4-BE49-F238E27FC236}">
                  <a16:creationId xmlns:a16="http://schemas.microsoft.com/office/drawing/2014/main" id="{005EF140-7CA8-4C48-B038-5AD4CB0998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08" y="912"/>
              <a:ext cx="47" cy="6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04" name="Group 8">
            <a:extLst>
              <a:ext uri="{FF2B5EF4-FFF2-40B4-BE49-F238E27FC236}">
                <a16:creationId xmlns:a16="http://schemas.microsoft.com/office/drawing/2014/main" id="{ED99DE26-C8CE-D247-935F-7EE5AB931048}"/>
              </a:ext>
            </a:extLst>
          </p:cNvPr>
          <p:cNvGrpSpPr>
            <a:grpSpLocks/>
          </p:cNvGrpSpPr>
          <p:nvPr/>
        </p:nvGrpSpPr>
        <p:grpSpPr bwMode="auto">
          <a:xfrm>
            <a:off x="2641600" y="4233863"/>
            <a:ext cx="130175" cy="536575"/>
            <a:chOff x="2096" y="1984"/>
            <a:chExt cx="84" cy="589"/>
          </a:xfrm>
        </p:grpSpPr>
        <p:sp>
          <p:nvSpPr>
            <p:cNvPr id="51219" name="Line 9">
              <a:extLst>
                <a:ext uri="{FF2B5EF4-FFF2-40B4-BE49-F238E27FC236}">
                  <a16:creationId xmlns:a16="http://schemas.microsoft.com/office/drawing/2014/main" id="{AB2FE0CB-314D-8C4F-87CC-EFC8443639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6" y="2016"/>
              <a:ext cx="22" cy="5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0" name="Line 10">
              <a:extLst>
                <a:ext uri="{FF2B5EF4-FFF2-40B4-BE49-F238E27FC236}">
                  <a16:creationId xmlns:a16="http://schemas.microsoft.com/office/drawing/2014/main" id="{001785D5-1818-E44F-81E7-E1D7CF16D6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26" y="2008"/>
              <a:ext cx="7" cy="5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1" name="Line 11">
              <a:extLst>
                <a:ext uri="{FF2B5EF4-FFF2-40B4-BE49-F238E27FC236}">
                  <a16:creationId xmlns:a16="http://schemas.microsoft.com/office/drawing/2014/main" id="{8C44DF50-BBB3-7C4B-BDC2-5A9BD739FB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25" y="1984"/>
              <a:ext cx="55" cy="5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05" name="Freeform 13">
            <a:extLst>
              <a:ext uri="{FF2B5EF4-FFF2-40B4-BE49-F238E27FC236}">
                <a16:creationId xmlns:a16="http://schemas.microsoft.com/office/drawing/2014/main" id="{29986364-4B59-2646-93BF-6ACB662B577F}"/>
              </a:ext>
            </a:extLst>
          </p:cNvPr>
          <p:cNvSpPr>
            <a:spLocks/>
          </p:cNvSpPr>
          <p:nvPr/>
        </p:nvSpPr>
        <p:spPr bwMode="auto">
          <a:xfrm rot="5346775">
            <a:off x="2543175" y="1895475"/>
            <a:ext cx="455613" cy="1693863"/>
          </a:xfrm>
          <a:custGeom>
            <a:avLst/>
            <a:gdLst>
              <a:gd name="T0" fmla="*/ 304940035 w 287"/>
              <a:gd name="T1" fmla="*/ 0 h 1067"/>
              <a:gd name="T2" fmla="*/ 541834982 w 287"/>
              <a:gd name="T3" fmla="*/ 178931940 h 1067"/>
              <a:gd name="T4" fmla="*/ 619959118 w 287"/>
              <a:gd name="T5" fmla="*/ 277217269 h 1067"/>
              <a:gd name="T6" fmla="*/ 640120390 w 287"/>
              <a:gd name="T7" fmla="*/ 335181674 h 1067"/>
              <a:gd name="T8" fmla="*/ 680442934 w 287"/>
              <a:gd name="T9" fmla="*/ 395665442 h 1067"/>
              <a:gd name="T10" fmla="*/ 720765478 w 287"/>
              <a:gd name="T11" fmla="*/ 514112027 h 1067"/>
              <a:gd name="T12" fmla="*/ 700604206 w 287"/>
              <a:gd name="T13" fmla="*/ 612398943 h 1067"/>
              <a:gd name="T14" fmla="*/ 582157526 w 287"/>
              <a:gd name="T15" fmla="*/ 652721455 h 1067"/>
              <a:gd name="T16" fmla="*/ 521673710 w 287"/>
              <a:gd name="T17" fmla="*/ 672882711 h 1067"/>
              <a:gd name="T18" fmla="*/ 342741626 w 287"/>
              <a:gd name="T19" fmla="*/ 791329296 h 1067"/>
              <a:gd name="T20" fmla="*/ 186491767 w 287"/>
              <a:gd name="T21" fmla="*/ 1028224054 h 1067"/>
              <a:gd name="T22" fmla="*/ 244456218 w 287"/>
              <a:gd name="T23" fmla="*/ 1582658592 h 1067"/>
              <a:gd name="T24" fmla="*/ 304940035 w 287"/>
              <a:gd name="T25" fmla="*/ 1600300485 h 1067"/>
              <a:gd name="T26" fmla="*/ 403225443 w 287"/>
              <a:gd name="T27" fmla="*/ 1877517754 h 1067"/>
              <a:gd name="T28" fmla="*/ 423386715 w 287"/>
              <a:gd name="T29" fmla="*/ 1938001522 h 1067"/>
              <a:gd name="T30" fmla="*/ 599797846 w 287"/>
              <a:gd name="T31" fmla="*/ 2076609363 h 1067"/>
              <a:gd name="T32" fmla="*/ 582157526 w 287"/>
              <a:gd name="T33" fmla="*/ 2147483646 h 1067"/>
              <a:gd name="T34" fmla="*/ 463709259 w 287"/>
              <a:gd name="T35" fmla="*/ 2147483646 h 1067"/>
              <a:gd name="T36" fmla="*/ 342741626 w 287"/>
              <a:gd name="T37" fmla="*/ 2147483646 h 106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87"/>
              <a:gd name="T58" fmla="*/ 0 h 1067"/>
              <a:gd name="T59" fmla="*/ 287 w 287"/>
              <a:gd name="T60" fmla="*/ 1067 h 106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87" h="1067">
                <a:moveTo>
                  <a:pt x="121" y="0"/>
                </a:moveTo>
                <a:cubicBezTo>
                  <a:pt x="153" y="32"/>
                  <a:pt x="178" y="46"/>
                  <a:pt x="215" y="71"/>
                </a:cubicBezTo>
                <a:cubicBezTo>
                  <a:pt x="235" y="128"/>
                  <a:pt x="206" y="59"/>
                  <a:pt x="246" y="110"/>
                </a:cubicBezTo>
                <a:cubicBezTo>
                  <a:pt x="251" y="116"/>
                  <a:pt x="250" y="125"/>
                  <a:pt x="254" y="133"/>
                </a:cubicBezTo>
                <a:cubicBezTo>
                  <a:pt x="258" y="141"/>
                  <a:pt x="266" y="148"/>
                  <a:pt x="270" y="157"/>
                </a:cubicBezTo>
                <a:cubicBezTo>
                  <a:pt x="276" y="172"/>
                  <a:pt x="286" y="204"/>
                  <a:pt x="286" y="204"/>
                </a:cubicBezTo>
                <a:cubicBezTo>
                  <a:pt x="283" y="217"/>
                  <a:pt x="287" y="233"/>
                  <a:pt x="278" y="243"/>
                </a:cubicBezTo>
                <a:cubicBezTo>
                  <a:pt x="266" y="254"/>
                  <a:pt x="246" y="253"/>
                  <a:pt x="231" y="259"/>
                </a:cubicBezTo>
                <a:cubicBezTo>
                  <a:pt x="223" y="261"/>
                  <a:pt x="207" y="267"/>
                  <a:pt x="207" y="267"/>
                </a:cubicBezTo>
                <a:cubicBezTo>
                  <a:pt x="186" y="296"/>
                  <a:pt x="168" y="297"/>
                  <a:pt x="136" y="314"/>
                </a:cubicBezTo>
                <a:cubicBezTo>
                  <a:pt x="115" y="345"/>
                  <a:pt x="93" y="376"/>
                  <a:pt x="74" y="408"/>
                </a:cubicBezTo>
                <a:cubicBezTo>
                  <a:pt x="63" y="471"/>
                  <a:pt x="0" y="657"/>
                  <a:pt x="97" y="628"/>
                </a:cubicBezTo>
                <a:cubicBezTo>
                  <a:pt x="105" y="630"/>
                  <a:pt x="115" y="629"/>
                  <a:pt x="121" y="635"/>
                </a:cubicBezTo>
                <a:cubicBezTo>
                  <a:pt x="141" y="655"/>
                  <a:pt x="151" y="720"/>
                  <a:pt x="160" y="745"/>
                </a:cubicBezTo>
                <a:cubicBezTo>
                  <a:pt x="162" y="752"/>
                  <a:pt x="161" y="764"/>
                  <a:pt x="168" y="769"/>
                </a:cubicBezTo>
                <a:cubicBezTo>
                  <a:pt x="192" y="786"/>
                  <a:pt x="213" y="806"/>
                  <a:pt x="238" y="824"/>
                </a:cubicBezTo>
                <a:cubicBezTo>
                  <a:pt x="266" y="865"/>
                  <a:pt x="266" y="881"/>
                  <a:pt x="231" y="918"/>
                </a:cubicBezTo>
                <a:cubicBezTo>
                  <a:pt x="220" y="948"/>
                  <a:pt x="206" y="965"/>
                  <a:pt x="184" y="988"/>
                </a:cubicBezTo>
                <a:cubicBezTo>
                  <a:pt x="173" y="1018"/>
                  <a:pt x="158" y="1044"/>
                  <a:pt x="136" y="1067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6" name="Freeform 14">
            <a:extLst>
              <a:ext uri="{FF2B5EF4-FFF2-40B4-BE49-F238E27FC236}">
                <a16:creationId xmlns:a16="http://schemas.microsoft.com/office/drawing/2014/main" id="{B17DFC17-5AFE-334C-AA6C-9DC5B9D2F1DB}"/>
              </a:ext>
            </a:extLst>
          </p:cNvPr>
          <p:cNvSpPr>
            <a:spLocks/>
          </p:cNvSpPr>
          <p:nvPr/>
        </p:nvSpPr>
        <p:spPr bwMode="auto">
          <a:xfrm rot="5346775">
            <a:off x="2597151" y="2000250"/>
            <a:ext cx="381000" cy="1768475"/>
          </a:xfrm>
          <a:custGeom>
            <a:avLst/>
            <a:gdLst>
              <a:gd name="T0" fmla="*/ 158770638 w 240"/>
              <a:gd name="T1" fmla="*/ 0 h 1114"/>
              <a:gd name="T2" fmla="*/ 277217188 w 240"/>
              <a:gd name="T3" fmla="*/ 78125638 h 1114"/>
              <a:gd name="T4" fmla="*/ 355342825 w 240"/>
              <a:gd name="T5" fmla="*/ 176410938 h 1114"/>
              <a:gd name="T6" fmla="*/ 375504075 w 240"/>
              <a:gd name="T7" fmla="*/ 236894688 h 1114"/>
              <a:gd name="T8" fmla="*/ 435987825 w 240"/>
              <a:gd name="T9" fmla="*/ 277217188 h 1114"/>
              <a:gd name="T10" fmla="*/ 473789375 w 240"/>
              <a:gd name="T11" fmla="*/ 395665325 h 1114"/>
              <a:gd name="T12" fmla="*/ 514111875 w 240"/>
              <a:gd name="T13" fmla="*/ 453628125 h 1114"/>
              <a:gd name="T14" fmla="*/ 514111875 w 240"/>
              <a:gd name="T15" fmla="*/ 791329063 h 1114"/>
              <a:gd name="T16" fmla="*/ 395665325 w 240"/>
              <a:gd name="T17" fmla="*/ 889615950 h 1114"/>
              <a:gd name="T18" fmla="*/ 277217188 w 240"/>
              <a:gd name="T19" fmla="*/ 927417500 h 1114"/>
              <a:gd name="T20" fmla="*/ 98286888 w 240"/>
              <a:gd name="T21" fmla="*/ 1086188138 h 1114"/>
              <a:gd name="T22" fmla="*/ 0 w 240"/>
              <a:gd name="T23" fmla="*/ 1343244075 h 1114"/>
              <a:gd name="T24" fmla="*/ 57964388 w 240"/>
              <a:gd name="T25" fmla="*/ 1580138763 h 1114"/>
              <a:gd name="T26" fmla="*/ 158770638 w 240"/>
              <a:gd name="T27" fmla="*/ 1698585313 h 1114"/>
              <a:gd name="T28" fmla="*/ 297378438 w 240"/>
              <a:gd name="T29" fmla="*/ 1917839700 h 1114"/>
              <a:gd name="T30" fmla="*/ 415826575 w 240"/>
              <a:gd name="T31" fmla="*/ 2074089388 h 1114"/>
              <a:gd name="T32" fmla="*/ 453628125 w 240"/>
              <a:gd name="T33" fmla="*/ 2147483646 h 1114"/>
              <a:gd name="T34" fmla="*/ 493950625 w 240"/>
              <a:gd name="T35" fmla="*/ 2147483646 h 1114"/>
              <a:gd name="T36" fmla="*/ 355342825 w 240"/>
              <a:gd name="T37" fmla="*/ 2147483646 h 1114"/>
              <a:gd name="T38" fmla="*/ 315020325 w 240"/>
              <a:gd name="T39" fmla="*/ 2147483646 h 111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40"/>
              <a:gd name="T61" fmla="*/ 0 h 1114"/>
              <a:gd name="T62" fmla="*/ 240 w 240"/>
              <a:gd name="T63" fmla="*/ 1114 h 111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40" h="1114">
                <a:moveTo>
                  <a:pt x="63" y="0"/>
                </a:moveTo>
                <a:cubicBezTo>
                  <a:pt x="78" y="10"/>
                  <a:pt x="104" y="13"/>
                  <a:pt x="110" y="31"/>
                </a:cubicBezTo>
                <a:cubicBezTo>
                  <a:pt x="120" y="63"/>
                  <a:pt x="110" y="50"/>
                  <a:pt x="141" y="70"/>
                </a:cubicBezTo>
                <a:cubicBezTo>
                  <a:pt x="143" y="78"/>
                  <a:pt x="143" y="87"/>
                  <a:pt x="149" y="94"/>
                </a:cubicBezTo>
                <a:cubicBezTo>
                  <a:pt x="155" y="101"/>
                  <a:pt x="167" y="101"/>
                  <a:pt x="173" y="110"/>
                </a:cubicBezTo>
                <a:cubicBezTo>
                  <a:pt x="181" y="123"/>
                  <a:pt x="178" y="143"/>
                  <a:pt x="188" y="157"/>
                </a:cubicBezTo>
                <a:cubicBezTo>
                  <a:pt x="193" y="164"/>
                  <a:pt x="198" y="172"/>
                  <a:pt x="204" y="180"/>
                </a:cubicBezTo>
                <a:cubicBezTo>
                  <a:pt x="216" y="218"/>
                  <a:pt x="240" y="278"/>
                  <a:pt x="204" y="314"/>
                </a:cubicBezTo>
                <a:cubicBezTo>
                  <a:pt x="191" y="325"/>
                  <a:pt x="173" y="345"/>
                  <a:pt x="157" y="353"/>
                </a:cubicBezTo>
                <a:cubicBezTo>
                  <a:pt x="141" y="359"/>
                  <a:pt x="110" y="368"/>
                  <a:pt x="110" y="368"/>
                </a:cubicBezTo>
                <a:cubicBezTo>
                  <a:pt x="83" y="385"/>
                  <a:pt x="39" y="431"/>
                  <a:pt x="39" y="431"/>
                </a:cubicBezTo>
                <a:cubicBezTo>
                  <a:pt x="29" y="468"/>
                  <a:pt x="12" y="497"/>
                  <a:pt x="0" y="533"/>
                </a:cubicBezTo>
                <a:cubicBezTo>
                  <a:pt x="5" y="558"/>
                  <a:pt x="7" y="604"/>
                  <a:pt x="23" y="627"/>
                </a:cubicBezTo>
                <a:cubicBezTo>
                  <a:pt x="34" y="644"/>
                  <a:pt x="51" y="657"/>
                  <a:pt x="63" y="674"/>
                </a:cubicBezTo>
                <a:cubicBezTo>
                  <a:pt x="73" y="714"/>
                  <a:pt x="75" y="746"/>
                  <a:pt x="118" y="761"/>
                </a:cubicBezTo>
                <a:cubicBezTo>
                  <a:pt x="136" y="789"/>
                  <a:pt x="135" y="804"/>
                  <a:pt x="165" y="823"/>
                </a:cubicBezTo>
                <a:cubicBezTo>
                  <a:pt x="171" y="869"/>
                  <a:pt x="168" y="867"/>
                  <a:pt x="180" y="902"/>
                </a:cubicBezTo>
                <a:cubicBezTo>
                  <a:pt x="185" y="917"/>
                  <a:pt x="196" y="949"/>
                  <a:pt x="196" y="949"/>
                </a:cubicBezTo>
                <a:cubicBezTo>
                  <a:pt x="179" y="996"/>
                  <a:pt x="160" y="1014"/>
                  <a:pt x="141" y="1059"/>
                </a:cubicBezTo>
                <a:cubicBezTo>
                  <a:pt x="133" y="1076"/>
                  <a:pt x="125" y="1114"/>
                  <a:pt x="125" y="1114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7" name="Oval 15">
            <a:extLst>
              <a:ext uri="{FF2B5EF4-FFF2-40B4-BE49-F238E27FC236}">
                <a16:creationId xmlns:a16="http://schemas.microsoft.com/office/drawing/2014/main" id="{9750E205-5CF4-1A43-9018-E138A8DAA0A1}"/>
              </a:ext>
            </a:extLst>
          </p:cNvPr>
          <p:cNvSpPr>
            <a:spLocks noChangeArrowheads="1"/>
          </p:cNvSpPr>
          <p:nvPr/>
        </p:nvSpPr>
        <p:spPr bwMode="auto">
          <a:xfrm rot="5346775">
            <a:off x="2701925" y="2546350"/>
            <a:ext cx="228600" cy="228600"/>
          </a:xfrm>
          <a:prstGeom prst="ellipse">
            <a:avLst/>
          </a:prstGeom>
          <a:solidFill>
            <a:srgbClr val="FF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1208" name="Freeform 16">
            <a:extLst>
              <a:ext uri="{FF2B5EF4-FFF2-40B4-BE49-F238E27FC236}">
                <a16:creationId xmlns:a16="http://schemas.microsoft.com/office/drawing/2014/main" id="{812F191E-E5D9-8F49-848B-570A954330AC}"/>
              </a:ext>
            </a:extLst>
          </p:cNvPr>
          <p:cNvSpPr>
            <a:spLocks/>
          </p:cNvSpPr>
          <p:nvPr/>
        </p:nvSpPr>
        <p:spPr bwMode="auto">
          <a:xfrm rot="5346775">
            <a:off x="2659857" y="3163094"/>
            <a:ext cx="287337" cy="1793875"/>
          </a:xfrm>
          <a:custGeom>
            <a:avLst/>
            <a:gdLst>
              <a:gd name="T0" fmla="*/ 435985479 w 181"/>
              <a:gd name="T1" fmla="*/ 0 h 1130"/>
              <a:gd name="T2" fmla="*/ 277216705 w 181"/>
              <a:gd name="T3" fmla="*/ 236894688 h 1130"/>
              <a:gd name="T4" fmla="*/ 158768774 w 181"/>
              <a:gd name="T5" fmla="*/ 415826575 h 1130"/>
              <a:gd name="T6" fmla="*/ 118446344 w 181"/>
              <a:gd name="T7" fmla="*/ 534273125 h 1130"/>
              <a:gd name="T8" fmla="*/ 80644860 w 181"/>
              <a:gd name="T9" fmla="*/ 652721263 h 1130"/>
              <a:gd name="T10" fmla="*/ 100806075 w 181"/>
              <a:gd name="T11" fmla="*/ 751006563 h 1130"/>
              <a:gd name="T12" fmla="*/ 80644860 w 181"/>
              <a:gd name="T13" fmla="*/ 811490313 h 1130"/>
              <a:gd name="T14" fmla="*/ 118446344 w 181"/>
              <a:gd name="T15" fmla="*/ 929938450 h 1130"/>
              <a:gd name="T16" fmla="*/ 138607559 w 181"/>
              <a:gd name="T17" fmla="*/ 1086188138 h 1130"/>
              <a:gd name="T18" fmla="*/ 199091204 w 181"/>
              <a:gd name="T19" fmla="*/ 1126510638 h 1130"/>
              <a:gd name="T20" fmla="*/ 219252418 w 181"/>
              <a:gd name="T21" fmla="*/ 1186994388 h 1130"/>
              <a:gd name="T22" fmla="*/ 337700350 w 181"/>
              <a:gd name="T23" fmla="*/ 1285279688 h 1130"/>
              <a:gd name="T24" fmla="*/ 456146694 w 181"/>
              <a:gd name="T25" fmla="*/ 1600300013 h 1130"/>
              <a:gd name="T26" fmla="*/ 317539135 w 181"/>
              <a:gd name="T27" fmla="*/ 1877517200 h 1130"/>
              <a:gd name="T28" fmla="*/ 277216705 w 181"/>
              <a:gd name="T29" fmla="*/ 1938000950 h 1130"/>
              <a:gd name="T30" fmla="*/ 158768774 w 181"/>
              <a:gd name="T31" fmla="*/ 2016125000 h 1130"/>
              <a:gd name="T32" fmla="*/ 0 w 181"/>
              <a:gd name="T33" fmla="*/ 2147483646 h 1130"/>
              <a:gd name="T34" fmla="*/ 20161215 w 181"/>
              <a:gd name="T35" fmla="*/ 2147483646 h 1130"/>
              <a:gd name="T36" fmla="*/ 158768774 w 181"/>
              <a:gd name="T37" fmla="*/ 2147483646 h 1130"/>
              <a:gd name="T38" fmla="*/ 178929989 w 181"/>
              <a:gd name="T39" fmla="*/ 2147483646 h 1130"/>
              <a:gd name="T40" fmla="*/ 277216705 w 181"/>
              <a:gd name="T41" fmla="*/ 2147483646 h 113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81"/>
              <a:gd name="T64" fmla="*/ 0 h 1130"/>
              <a:gd name="T65" fmla="*/ 181 w 181"/>
              <a:gd name="T66" fmla="*/ 1130 h 113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81" h="1130">
                <a:moveTo>
                  <a:pt x="173" y="0"/>
                </a:moveTo>
                <a:cubicBezTo>
                  <a:pt x="160" y="38"/>
                  <a:pt x="132" y="61"/>
                  <a:pt x="110" y="94"/>
                </a:cubicBezTo>
                <a:cubicBezTo>
                  <a:pt x="99" y="124"/>
                  <a:pt x="76" y="136"/>
                  <a:pt x="63" y="165"/>
                </a:cubicBezTo>
                <a:cubicBezTo>
                  <a:pt x="56" y="180"/>
                  <a:pt x="52" y="196"/>
                  <a:pt x="47" y="212"/>
                </a:cubicBezTo>
                <a:cubicBezTo>
                  <a:pt x="41" y="227"/>
                  <a:pt x="32" y="259"/>
                  <a:pt x="32" y="259"/>
                </a:cubicBezTo>
                <a:cubicBezTo>
                  <a:pt x="34" y="272"/>
                  <a:pt x="40" y="284"/>
                  <a:pt x="40" y="298"/>
                </a:cubicBezTo>
                <a:cubicBezTo>
                  <a:pt x="40" y="306"/>
                  <a:pt x="32" y="313"/>
                  <a:pt x="32" y="322"/>
                </a:cubicBezTo>
                <a:cubicBezTo>
                  <a:pt x="32" y="338"/>
                  <a:pt x="42" y="353"/>
                  <a:pt x="47" y="369"/>
                </a:cubicBezTo>
                <a:cubicBezTo>
                  <a:pt x="49" y="389"/>
                  <a:pt x="47" y="411"/>
                  <a:pt x="55" y="431"/>
                </a:cubicBezTo>
                <a:cubicBezTo>
                  <a:pt x="58" y="439"/>
                  <a:pt x="72" y="439"/>
                  <a:pt x="79" y="447"/>
                </a:cubicBezTo>
                <a:cubicBezTo>
                  <a:pt x="84" y="453"/>
                  <a:pt x="81" y="464"/>
                  <a:pt x="87" y="471"/>
                </a:cubicBezTo>
                <a:cubicBezTo>
                  <a:pt x="99" y="486"/>
                  <a:pt x="121" y="494"/>
                  <a:pt x="134" y="510"/>
                </a:cubicBezTo>
                <a:cubicBezTo>
                  <a:pt x="161" y="543"/>
                  <a:pt x="170" y="593"/>
                  <a:pt x="181" y="635"/>
                </a:cubicBezTo>
                <a:cubicBezTo>
                  <a:pt x="166" y="677"/>
                  <a:pt x="164" y="720"/>
                  <a:pt x="126" y="745"/>
                </a:cubicBezTo>
                <a:cubicBezTo>
                  <a:pt x="120" y="753"/>
                  <a:pt x="117" y="762"/>
                  <a:pt x="110" y="769"/>
                </a:cubicBezTo>
                <a:cubicBezTo>
                  <a:pt x="95" y="781"/>
                  <a:pt x="63" y="800"/>
                  <a:pt x="63" y="800"/>
                </a:cubicBezTo>
                <a:cubicBezTo>
                  <a:pt x="42" y="828"/>
                  <a:pt x="19" y="850"/>
                  <a:pt x="0" y="879"/>
                </a:cubicBezTo>
                <a:cubicBezTo>
                  <a:pt x="2" y="913"/>
                  <a:pt x="3" y="947"/>
                  <a:pt x="8" y="981"/>
                </a:cubicBezTo>
                <a:cubicBezTo>
                  <a:pt x="12" y="1018"/>
                  <a:pt x="51" y="1041"/>
                  <a:pt x="63" y="1075"/>
                </a:cubicBezTo>
                <a:cubicBezTo>
                  <a:pt x="65" y="1082"/>
                  <a:pt x="65" y="1091"/>
                  <a:pt x="71" y="1098"/>
                </a:cubicBezTo>
                <a:cubicBezTo>
                  <a:pt x="81" y="1111"/>
                  <a:pt x="98" y="1118"/>
                  <a:pt x="110" y="1130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9" name="Freeform 17">
            <a:extLst>
              <a:ext uri="{FF2B5EF4-FFF2-40B4-BE49-F238E27FC236}">
                <a16:creationId xmlns:a16="http://schemas.microsoft.com/office/drawing/2014/main" id="{18BE7EF9-A9D9-CA4C-83B0-4D3561AFDE25}"/>
              </a:ext>
            </a:extLst>
          </p:cNvPr>
          <p:cNvSpPr>
            <a:spLocks/>
          </p:cNvSpPr>
          <p:nvPr/>
        </p:nvSpPr>
        <p:spPr bwMode="auto">
          <a:xfrm rot="5346775">
            <a:off x="2657475" y="3309938"/>
            <a:ext cx="306388" cy="1681162"/>
          </a:xfrm>
          <a:custGeom>
            <a:avLst/>
            <a:gdLst>
              <a:gd name="T0" fmla="*/ 486391744 w 193"/>
              <a:gd name="T1" fmla="*/ 0 h 1059"/>
              <a:gd name="T2" fmla="*/ 327620847 w 193"/>
              <a:gd name="T3" fmla="*/ 178930247 h 1059"/>
              <a:gd name="T4" fmla="*/ 168851538 w 193"/>
              <a:gd name="T5" fmla="*/ 395663620 h 1059"/>
              <a:gd name="T6" fmla="*/ 108367689 w 193"/>
              <a:gd name="T7" fmla="*/ 614917942 h 1059"/>
              <a:gd name="T8" fmla="*/ 70564490 w 193"/>
              <a:gd name="T9" fmla="*/ 672880725 h 1059"/>
              <a:gd name="T10" fmla="*/ 50403207 w 193"/>
              <a:gd name="T11" fmla="*/ 733364457 h 1059"/>
              <a:gd name="T12" fmla="*/ 168851538 w 193"/>
              <a:gd name="T13" fmla="*/ 1008062200 h 1059"/>
              <a:gd name="T14" fmla="*/ 347782130 w 193"/>
              <a:gd name="T15" fmla="*/ 1166831203 h 1059"/>
              <a:gd name="T16" fmla="*/ 446069178 w 193"/>
              <a:gd name="T17" fmla="*/ 1345763037 h 1059"/>
              <a:gd name="T18" fmla="*/ 425907895 w 193"/>
              <a:gd name="T19" fmla="*/ 1542335166 h 1059"/>
              <a:gd name="T20" fmla="*/ 385585329 w 193"/>
              <a:gd name="T21" fmla="*/ 1602818898 h 1059"/>
              <a:gd name="T22" fmla="*/ 307459564 w 193"/>
              <a:gd name="T23" fmla="*/ 1859874759 h 1059"/>
              <a:gd name="T24" fmla="*/ 267136998 w 193"/>
              <a:gd name="T25" fmla="*/ 2036285644 h 1059"/>
              <a:gd name="T26" fmla="*/ 209174104 w 193"/>
              <a:gd name="T27" fmla="*/ 2056446888 h 1059"/>
              <a:gd name="T28" fmla="*/ 30241924 w 193"/>
              <a:gd name="T29" fmla="*/ 2147483646 h 1059"/>
              <a:gd name="T30" fmla="*/ 50403207 w 193"/>
              <a:gd name="T31" fmla="*/ 2147483646 h 1059"/>
              <a:gd name="T32" fmla="*/ 189012821 w 193"/>
              <a:gd name="T33" fmla="*/ 2147483646 h 105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93"/>
              <a:gd name="T52" fmla="*/ 0 h 1059"/>
              <a:gd name="T53" fmla="*/ 193 w 193"/>
              <a:gd name="T54" fmla="*/ 1059 h 105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93" h="1059">
                <a:moveTo>
                  <a:pt x="193" y="0"/>
                </a:moveTo>
                <a:cubicBezTo>
                  <a:pt x="169" y="23"/>
                  <a:pt x="152" y="48"/>
                  <a:pt x="130" y="71"/>
                </a:cubicBezTo>
                <a:cubicBezTo>
                  <a:pt x="117" y="107"/>
                  <a:pt x="99" y="136"/>
                  <a:pt x="67" y="157"/>
                </a:cubicBezTo>
                <a:cubicBezTo>
                  <a:pt x="60" y="184"/>
                  <a:pt x="53" y="218"/>
                  <a:pt x="43" y="244"/>
                </a:cubicBezTo>
                <a:cubicBezTo>
                  <a:pt x="39" y="252"/>
                  <a:pt x="32" y="258"/>
                  <a:pt x="28" y="267"/>
                </a:cubicBezTo>
                <a:cubicBezTo>
                  <a:pt x="24" y="274"/>
                  <a:pt x="22" y="283"/>
                  <a:pt x="20" y="291"/>
                </a:cubicBezTo>
                <a:cubicBezTo>
                  <a:pt x="36" y="337"/>
                  <a:pt x="17" y="385"/>
                  <a:pt x="67" y="400"/>
                </a:cubicBezTo>
                <a:cubicBezTo>
                  <a:pt x="95" y="419"/>
                  <a:pt x="108" y="444"/>
                  <a:pt x="138" y="463"/>
                </a:cubicBezTo>
                <a:cubicBezTo>
                  <a:pt x="152" y="486"/>
                  <a:pt x="161" y="510"/>
                  <a:pt x="177" y="534"/>
                </a:cubicBezTo>
                <a:cubicBezTo>
                  <a:pt x="174" y="560"/>
                  <a:pt x="174" y="586"/>
                  <a:pt x="169" y="612"/>
                </a:cubicBezTo>
                <a:cubicBezTo>
                  <a:pt x="166" y="621"/>
                  <a:pt x="156" y="627"/>
                  <a:pt x="153" y="636"/>
                </a:cubicBezTo>
                <a:cubicBezTo>
                  <a:pt x="142" y="660"/>
                  <a:pt x="127" y="713"/>
                  <a:pt x="122" y="738"/>
                </a:cubicBezTo>
                <a:cubicBezTo>
                  <a:pt x="117" y="761"/>
                  <a:pt x="120" y="789"/>
                  <a:pt x="106" y="808"/>
                </a:cubicBezTo>
                <a:cubicBezTo>
                  <a:pt x="100" y="814"/>
                  <a:pt x="90" y="811"/>
                  <a:pt x="83" y="816"/>
                </a:cubicBezTo>
                <a:cubicBezTo>
                  <a:pt x="8" y="858"/>
                  <a:pt x="63" y="839"/>
                  <a:pt x="12" y="855"/>
                </a:cubicBezTo>
                <a:cubicBezTo>
                  <a:pt x="26" y="911"/>
                  <a:pt x="0" y="933"/>
                  <a:pt x="20" y="1004"/>
                </a:cubicBezTo>
                <a:cubicBezTo>
                  <a:pt x="20" y="1006"/>
                  <a:pt x="66" y="1043"/>
                  <a:pt x="75" y="1059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0" name="Oval 18">
            <a:extLst>
              <a:ext uri="{FF2B5EF4-FFF2-40B4-BE49-F238E27FC236}">
                <a16:creationId xmlns:a16="http://schemas.microsoft.com/office/drawing/2014/main" id="{528DFFC3-6F59-EC4F-B6DF-3E11C6088630}"/>
              </a:ext>
            </a:extLst>
          </p:cNvPr>
          <p:cNvSpPr>
            <a:spLocks noChangeArrowheads="1"/>
          </p:cNvSpPr>
          <p:nvPr/>
        </p:nvSpPr>
        <p:spPr bwMode="auto">
          <a:xfrm rot="5346775">
            <a:off x="2592388" y="4114800"/>
            <a:ext cx="228600" cy="228600"/>
          </a:xfrm>
          <a:prstGeom prst="ellipse">
            <a:avLst/>
          </a:prstGeom>
          <a:solidFill>
            <a:srgbClr val="FF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1211" name="Freeform 21">
            <a:extLst>
              <a:ext uri="{FF2B5EF4-FFF2-40B4-BE49-F238E27FC236}">
                <a16:creationId xmlns:a16="http://schemas.microsoft.com/office/drawing/2014/main" id="{01C77E24-ECAF-5C46-AEFA-97BD8F5F82BC}"/>
              </a:ext>
            </a:extLst>
          </p:cNvPr>
          <p:cNvSpPr>
            <a:spLocks/>
          </p:cNvSpPr>
          <p:nvPr/>
        </p:nvSpPr>
        <p:spPr bwMode="auto">
          <a:xfrm>
            <a:off x="1911350" y="3930650"/>
            <a:ext cx="298450" cy="152400"/>
          </a:xfrm>
          <a:custGeom>
            <a:avLst/>
            <a:gdLst>
              <a:gd name="T0" fmla="*/ 0 w 188"/>
              <a:gd name="T1" fmla="*/ 241935000 h 96"/>
              <a:gd name="T2" fmla="*/ 60483750 w 188"/>
              <a:gd name="T3" fmla="*/ 201612500 h 96"/>
              <a:gd name="T4" fmla="*/ 80645000 w 188"/>
              <a:gd name="T5" fmla="*/ 171370625 h 96"/>
              <a:gd name="T6" fmla="*/ 181451250 w 188"/>
              <a:gd name="T7" fmla="*/ 141128750 h 96"/>
              <a:gd name="T8" fmla="*/ 302418750 w 188"/>
              <a:gd name="T9" fmla="*/ 50403125 h 96"/>
              <a:gd name="T10" fmla="*/ 362902500 w 188"/>
              <a:gd name="T11" fmla="*/ 10080625 h 96"/>
              <a:gd name="T12" fmla="*/ 423386250 w 188"/>
              <a:gd name="T13" fmla="*/ 0 h 96"/>
              <a:gd name="T14" fmla="*/ 473789375 w 188"/>
              <a:gd name="T15" fmla="*/ 50403125 h 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88"/>
              <a:gd name="T25" fmla="*/ 0 h 96"/>
              <a:gd name="T26" fmla="*/ 188 w 188"/>
              <a:gd name="T27" fmla="*/ 96 h 9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88" h="96">
                <a:moveTo>
                  <a:pt x="0" y="96"/>
                </a:moveTo>
                <a:cubicBezTo>
                  <a:pt x="8" y="90"/>
                  <a:pt x="18" y="88"/>
                  <a:pt x="24" y="80"/>
                </a:cubicBezTo>
                <a:cubicBezTo>
                  <a:pt x="26" y="76"/>
                  <a:pt x="28" y="71"/>
                  <a:pt x="32" y="68"/>
                </a:cubicBezTo>
                <a:cubicBezTo>
                  <a:pt x="42" y="59"/>
                  <a:pt x="60" y="61"/>
                  <a:pt x="72" y="56"/>
                </a:cubicBezTo>
                <a:cubicBezTo>
                  <a:pt x="88" y="47"/>
                  <a:pt x="104" y="30"/>
                  <a:pt x="120" y="20"/>
                </a:cubicBezTo>
                <a:cubicBezTo>
                  <a:pt x="128" y="14"/>
                  <a:pt x="134" y="5"/>
                  <a:pt x="144" y="4"/>
                </a:cubicBezTo>
                <a:cubicBezTo>
                  <a:pt x="152" y="2"/>
                  <a:pt x="168" y="0"/>
                  <a:pt x="168" y="0"/>
                </a:cubicBezTo>
                <a:lnTo>
                  <a:pt x="188" y="20"/>
                </a:ln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2" name="Freeform 22">
            <a:extLst>
              <a:ext uri="{FF2B5EF4-FFF2-40B4-BE49-F238E27FC236}">
                <a16:creationId xmlns:a16="http://schemas.microsoft.com/office/drawing/2014/main" id="{967FFBD5-3DA2-C748-825B-7BAC1EF998AE}"/>
              </a:ext>
            </a:extLst>
          </p:cNvPr>
          <p:cNvSpPr>
            <a:spLocks/>
          </p:cNvSpPr>
          <p:nvPr/>
        </p:nvSpPr>
        <p:spPr bwMode="auto">
          <a:xfrm>
            <a:off x="3289300" y="3956050"/>
            <a:ext cx="412750" cy="228600"/>
          </a:xfrm>
          <a:custGeom>
            <a:avLst/>
            <a:gdLst>
              <a:gd name="T0" fmla="*/ 0 w 260"/>
              <a:gd name="T1" fmla="*/ 0 h 144"/>
              <a:gd name="T2" fmla="*/ 211693125 w 260"/>
              <a:gd name="T3" fmla="*/ 60483750 h 144"/>
              <a:gd name="T4" fmla="*/ 453628125 w 260"/>
              <a:gd name="T5" fmla="*/ 201612500 h 144"/>
              <a:gd name="T6" fmla="*/ 564515000 w 260"/>
              <a:gd name="T7" fmla="*/ 282257500 h 144"/>
              <a:gd name="T8" fmla="*/ 655240625 w 260"/>
              <a:gd name="T9" fmla="*/ 362902500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0"/>
              <a:gd name="T16" fmla="*/ 0 h 144"/>
              <a:gd name="T17" fmla="*/ 260 w 260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0" h="144">
                <a:moveTo>
                  <a:pt x="0" y="0"/>
                </a:moveTo>
                <a:cubicBezTo>
                  <a:pt x="25" y="8"/>
                  <a:pt x="60" y="11"/>
                  <a:pt x="84" y="24"/>
                </a:cubicBezTo>
                <a:cubicBezTo>
                  <a:pt x="116" y="42"/>
                  <a:pt x="144" y="68"/>
                  <a:pt x="180" y="80"/>
                </a:cubicBezTo>
                <a:cubicBezTo>
                  <a:pt x="191" y="96"/>
                  <a:pt x="205" y="105"/>
                  <a:pt x="224" y="112"/>
                </a:cubicBezTo>
                <a:cubicBezTo>
                  <a:pt x="234" y="127"/>
                  <a:pt x="252" y="129"/>
                  <a:pt x="260" y="144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3" name="Freeform 24">
            <a:extLst>
              <a:ext uri="{FF2B5EF4-FFF2-40B4-BE49-F238E27FC236}">
                <a16:creationId xmlns:a16="http://schemas.microsoft.com/office/drawing/2014/main" id="{B6750F90-46A8-894C-AAA6-1DD39BDD8824}"/>
              </a:ext>
            </a:extLst>
          </p:cNvPr>
          <p:cNvSpPr>
            <a:spLocks/>
          </p:cNvSpPr>
          <p:nvPr/>
        </p:nvSpPr>
        <p:spPr bwMode="auto">
          <a:xfrm>
            <a:off x="1905000" y="2901950"/>
            <a:ext cx="254000" cy="146050"/>
          </a:xfrm>
          <a:custGeom>
            <a:avLst/>
            <a:gdLst>
              <a:gd name="T0" fmla="*/ 0 w 160"/>
              <a:gd name="T1" fmla="*/ 0 h 92"/>
              <a:gd name="T2" fmla="*/ 181451250 w 160"/>
              <a:gd name="T3" fmla="*/ 50403125 h 92"/>
              <a:gd name="T4" fmla="*/ 211693125 w 160"/>
              <a:gd name="T5" fmla="*/ 70564375 h 92"/>
              <a:gd name="T6" fmla="*/ 231854375 w 160"/>
              <a:gd name="T7" fmla="*/ 100806250 h 92"/>
              <a:gd name="T8" fmla="*/ 322580000 w 160"/>
              <a:gd name="T9" fmla="*/ 141128750 h 92"/>
              <a:gd name="T10" fmla="*/ 403225000 w 160"/>
              <a:gd name="T11" fmla="*/ 181451250 h 92"/>
              <a:gd name="T12" fmla="*/ 362902500 w 160"/>
              <a:gd name="T13" fmla="*/ 231854375 h 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0"/>
              <a:gd name="T22" fmla="*/ 0 h 92"/>
              <a:gd name="T23" fmla="*/ 160 w 160"/>
              <a:gd name="T24" fmla="*/ 92 h 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0" h="92">
                <a:moveTo>
                  <a:pt x="0" y="0"/>
                </a:moveTo>
                <a:cubicBezTo>
                  <a:pt x="27" y="6"/>
                  <a:pt x="42" y="16"/>
                  <a:pt x="72" y="20"/>
                </a:cubicBezTo>
                <a:cubicBezTo>
                  <a:pt x="76" y="22"/>
                  <a:pt x="80" y="24"/>
                  <a:pt x="84" y="28"/>
                </a:cubicBezTo>
                <a:cubicBezTo>
                  <a:pt x="87" y="31"/>
                  <a:pt x="88" y="36"/>
                  <a:pt x="92" y="40"/>
                </a:cubicBezTo>
                <a:cubicBezTo>
                  <a:pt x="100" y="46"/>
                  <a:pt x="117" y="52"/>
                  <a:pt x="128" y="56"/>
                </a:cubicBezTo>
                <a:cubicBezTo>
                  <a:pt x="139" y="67"/>
                  <a:pt x="143" y="72"/>
                  <a:pt x="160" y="72"/>
                </a:cubicBezTo>
                <a:lnTo>
                  <a:pt x="144" y="92"/>
                </a:ln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4" name="Freeform 25">
            <a:extLst>
              <a:ext uri="{FF2B5EF4-FFF2-40B4-BE49-F238E27FC236}">
                <a16:creationId xmlns:a16="http://schemas.microsoft.com/office/drawing/2014/main" id="{78D25276-8F2A-6D49-ACA6-FD0C298B5220}"/>
              </a:ext>
            </a:extLst>
          </p:cNvPr>
          <p:cNvSpPr>
            <a:spLocks/>
          </p:cNvSpPr>
          <p:nvPr/>
        </p:nvSpPr>
        <p:spPr bwMode="auto">
          <a:xfrm>
            <a:off x="3314700" y="2743200"/>
            <a:ext cx="355600" cy="285750"/>
          </a:xfrm>
          <a:custGeom>
            <a:avLst/>
            <a:gdLst>
              <a:gd name="T0" fmla="*/ 0 w 224"/>
              <a:gd name="T1" fmla="*/ 453628125 h 180"/>
              <a:gd name="T2" fmla="*/ 292338125 w 224"/>
              <a:gd name="T3" fmla="*/ 352821875 h 180"/>
              <a:gd name="T4" fmla="*/ 393144375 w 224"/>
              <a:gd name="T5" fmla="*/ 262096250 h 180"/>
              <a:gd name="T6" fmla="*/ 504031250 w 224"/>
              <a:gd name="T7" fmla="*/ 161290000 h 180"/>
              <a:gd name="T8" fmla="*/ 534273125 w 224"/>
              <a:gd name="T9" fmla="*/ 141128750 h 180"/>
              <a:gd name="T10" fmla="*/ 564515000 w 224"/>
              <a:gd name="T11" fmla="*/ 60483750 h 180"/>
              <a:gd name="T12" fmla="*/ 544353750 w 224"/>
              <a:gd name="T13" fmla="*/ 0 h 1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4"/>
              <a:gd name="T22" fmla="*/ 0 h 180"/>
              <a:gd name="T23" fmla="*/ 224 w 224"/>
              <a:gd name="T24" fmla="*/ 180 h 1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4" h="180">
                <a:moveTo>
                  <a:pt x="0" y="180"/>
                </a:moveTo>
                <a:cubicBezTo>
                  <a:pt x="40" y="171"/>
                  <a:pt x="76" y="153"/>
                  <a:pt x="116" y="140"/>
                </a:cubicBezTo>
                <a:cubicBezTo>
                  <a:pt x="135" y="110"/>
                  <a:pt x="130" y="120"/>
                  <a:pt x="156" y="104"/>
                </a:cubicBezTo>
                <a:cubicBezTo>
                  <a:pt x="168" y="85"/>
                  <a:pt x="180" y="77"/>
                  <a:pt x="200" y="64"/>
                </a:cubicBezTo>
                <a:cubicBezTo>
                  <a:pt x="204" y="61"/>
                  <a:pt x="212" y="56"/>
                  <a:pt x="212" y="56"/>
                </a:cubicBezTo>
                <a:cubicBezTo>
                  <a:pt x="220" y="29"/>
                  <a:pt x="216" y="39"/>
                  <a:pt x="224" y="24"/>
                </a:cubicBezTo>
                <a:lnTo>
                  <a:pt x="216" y="0"/>
                </a:ln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5" name="Line 27">
            <a:extLst>
              <a:ext uri="{FF2B5EF4-FFF2-40B4-BE49-F238E27FC236}">
                <a16:creationId xmlns:a16="http://schemas.microsoft.com/office/drawing/2014/main" id="{13E05A9D-72DB-6B43-95C6-7F2574A8DF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3886200"/>
            <a:ext cx="1371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6" name="Line 28">
            <a:extLst>
              <a:ext uri="{FF2B5EF4-FFF2-40B4-BE49-F238E27FC236}">
                <a16:creationId xmlns:a16="http://schemas.microsoft.com/office/drawing/2014/main" id="{EF83B9D5-BC3F-5D41-8128-BF612C1988D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33800" y="3048000"/>
            <a:ext cx="14478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7" name="Text Box 29">
            <a:extLst>
              <a:ext uri="{FF2B5EF4-FFF2-40B4-BE49-F238E27FC236}">
                <a16:creationId xmlns:a16="http://schemas.microsoft.com/office/drawing/2014/main" id="{2EEFAAD4-E265-1D40-B38A-24C154AA5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4325" y="3635375"/>
            <a:ext cx="30638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Recombination as a result of crossing over</a:t>
            </a:r>
          </a:p>
        </p:txBody>
      </p:sp>
      <p:sp>
        <p:nvSpPr>
          <p:cNvPr id="51218" name="Text Box 30">
            <a:extLst>
              <a:ext uri="{FF2B5EF4-FFF2-40B4-BE49-F238E27FC236}">
                <a16:creationId xmlns:a16="http://schemas.microsoft.com/office/drawing/2014/main" id="{991BD240-E3F8-A14E-A1A3-AA676BE1E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4N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D3B2FCA2-9FF4-E745-BD4F-76E6CA08F5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152400"/>
            <a:ext cx="2819400" cy="708025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Telophase I</a:t>
            </a:r>
          </a:p>
        </p:txBody>
      </p:sp>
      <p:sp>
        <p:nvSpPr>
          <p:cNvPr id="53250" name="Text Box 64">
            <a:extLst>
              <a:ext uri="{FF2B5EF4-FFF2-40B4-BE49-F238E27FC236}">
                <a16:creationId xmlns:a16="http://schemas.microsoft.com/office/drawing/2014/main" id="{BA912D0A-24E3-C944-B658-B281C6775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288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4N</a:t>
            </a:r>
          </a:p>
        </p:txBody>
      </p:sp>
      <p:sp>
        <p:nvSpPr>
          <p:cNvPr id="53251" name="Oval 69">
            <a:extLst>
              <a:ext uri="{FF2B5EF4-FFF2-40B4-BE49-F238E27FC236}">
                <a16:creationId xmlns:a16="http://schemas.microsoft.com/office/drawing/2014/main" id="{BE77D1EA-1557-6549-BCC6-57FBE11BE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752600"/>
            <a:ext cx="3657600" cy="3352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3252" name="Freeform 78">
            <a:extLst>
              <a:ext uri="{FF2B5EF4-FFF2-40B4-BE49-F238E27FC236}">
                <a16:creationId xmlns:a16="http://schemas.microsoft.com/office/drawing/2014/main" id="{3B7812D5-F34E-164F-ACFF-0CFE99075B8B}"/>
              </a:ext>
            </a:extLst>
          </p:cNvPr>
          <p:cNvSpPr>
            <a:spLocks/>
          </p:cNvSpPr>
          <p:nvPr/>
        </p:nvSpPr>
        <p:spPr bwMode="auto">
          <a:xfrm rot="5346775">
            <a:off x="2543175" y="1895475"/>
            <a:ext cx="455613" cy="1693863"/>
          </a:xfrm>
          <a:custGeom>
            <a:avLst/>
            <a:gdLst>
              <a:gd name="T0" fmla="*/ 304940035 w 287"/>
              <a:gd name="T1" fmla="*/ 0 h 1067"/>
              <a:gd name="T2" fmla="*/ 541834982 w 287"/>
              <a:gd name="T3" fmla="*/ 178931940 h 1067"/>
              <a:gd name="T4" fmla="*/ 619959118 w 287"/>
              <a:gd name="T5" fmla="*/ 277217269 h 1067"/>
              <a:gd name="T6" fmla="*/ 640120390 w 287"/>
              <a:gd name="T7" fmla="*/ 335181674 h 1067"/>
              <a:gd name="T8" fmla="*/ 680442934 w 287"/>
              <a:gd name="T9" fmla="*/ 395665442 h 1067"/>
              <a:gd name="T10" fmla="*/ 720765478 w 287"/>
              <a:gd name="T11" fmla="*/ 514112027 h 1067"/>
              <a:gd name="T12" fmla="*/ 700604206 w 287"/>
              <a:gd name="T13" fmla="*/ 612398943 h 1067"/>
              <a:gd name="T14" fmla="*/ 582157526 w 287"/>
              <a:gd name="T15" fmla="*/ 652721455 h 1067"/>
              <a:gd name="T16" fmla="*/ 521673710 w 287"/>
              <a:gd name="T17" fmla="*/ 672882711 h 1067"/>
              <a:gd name="T18" fmla="*/ 342741626 w 287"/>
              <a:gd name="T19" fmla="*/ 791329296 h 1067"/>
              <a:gd name="T20" fmla="*/ 186491767 w 287"/>
              <a:gd name="T21" fmla="*/ 1028224054 h 1067"/>
              <a:gd name="T22" fmla="*/ 244456218 w 287"/>
              <a:gd name="T23" fmla="*/ 1582658592 h 1067"/>
              <a:gd name="T24" fmla="*/ 304940035 w 287"/>
              <a:gd name="T25" fmla="*/ 1600300485 h 1067"/>
              <a:gd name="T26" fmla="*/ 403225443 w 287"/>
              <a:gd name="T27" fmla="*/ 1877517754 h 1067"/>
              <a:gd name="T28" fmla="*/ 423386715 w 287"/>
              <a:gd name="T29" fmla="*/ 1938001522 h 1067"/>
              <a:gd name="T30" fmla="*/ 599797846 w 287"/>
              <a:gd name="T31" fmla="*/ 2076609363 h 1067"/>
              <a:gd name="T32" fmla="*/ 582157526 w 287"/>
              <a:gd name="T33" fmla="*/ 2147483646 h 1067"/>
              <a:gd name="T34" fmla="*/ 463709259 w 287"/>
              <a:gd name="T35" fmla="*/ 2147483646 h 1067"/>
              <a:gd name="T36" fmla="*/ 342741626 w 287"/>
              <a:gd name="T37" fmla="*/ 2147483646 h 106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87"/>
              <a:gd name="T58" fmla="*/ 0 h 1067"/>
              <a:gd name="T59" fmla="*/ 287 w 287"/>
              <a:gd name="T60" fmla="*/ 1067 h 106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87" h="1067">
                <a:moveTo>
                  <a:pt x="121" y="0"/>
                </a:moveTo>
                <a:cubicBezTo>
                  <a:pt x="153" y="32"/>
                  <a:pt x="178" y="46"/>
                  <a:pt x="215" y="71"/>
                </a:cubicBezTo>
                <a:cubicBezTo>
                  <a:pt x="235" y="128"/>
                  <a:pt x="206" y="59"/>
                  <a:pt x="246" y="110"/>
                </a:cubicBezTo>
                <a:cubicBezTo>
                  <a:pt x="251" y="116"/>
                  <a:pt x="250" y="125"/>
                  <a:pt x="254" y="133"/>
                </a:cubicBezTo>
                <a:cubicBezTo>
                  <a:pt x="258" y="141"/>
                  <a:pt x="266" y="148"/>
                  <a:pt x="270" y="157"/>
                </a:cubicBezTo>
                <a:cubicBezTo>
                  <a:pt x="276" y="172"/>
                  <a:pt x="286" y="204"/>
                  <a:pt x="286" y="204"/>
                </a:cubicBezTo>
                <a:cubicBezTo>
                  <a:pt x="283" y="217"/>
                  <a:pt x="287" y="233"/>
                  <a:pt x="278" y="243"/>
                </a:cubicBezTo>
                <a:cubicBezTo>
                  <a:pt x="266" y="254"/>
                  <a:pt x="246" y="253"/>
                  <a:pt x="231" y="259"/>
                </a:cubicBezTo>
                <a:cubicBezTo>
                  <a:pt x="223" y="261"/>
                  <a:pt x="207" y="267"/>
                  <a:pt x="207" y="267"/>
                </a:cubicBezTo>
                <a:cubicBezTo>
                  <a:pt x="186" y="296"/>
                  <a:pt x="168" y="297"/>
                  <a:pt x="136" y="314"/>
                </a:cubicBezTo>
                <a:cubicBezTo>
                  <a:pt x="115" y="345"/>
                  <a:pt x="93" y="376"/>
                  <a:pt x="74" y="408"/>
                </a:cubicBezTo>
                <a:cubicBezTo>
                  <a:pt x="63" y="471"/>
                  <a:pt x="0" y="657"/>
                  <a:pt x="97" y="628"/>
                </a:cubicBezTo>
                <a:cubicBezTo>
                  <a:pt x="105" y="630"/>
                  <a:pt x="115" y="629"/>
                  <a:pt x="121" y="635"/>
                </a:cubicBezTo>
                <a:cubicBezTo>
                  <a:pt x="141" y="655"/>
                  <a:pt x="151" y="720"/>
                  <a:pt x="160" y="745"/>
                </a:cubicBezTo>
                <a:cubicBezTo>
                  <a:pt x="162" y="752"/>
                  <a:pt x="161" y="764"/>
                  <a:pt x="168" y="769"/>
                </a:cubicBezTo>
                <a:cubicBezTo>
                  <a:pt x="192" y="786"/>
                  <a:pt x="213" y="806"/>
                  <a:pt x="238" y="824"/>
                </a:cubicBezTo>
                <a:cubicBezTo>
                  <a:pt x="266" y="865"/>
                  <a:pt x="266" y="881"/>
                  <a:pt x="231" y="918"/>
                </a:cubicBezTo>
                <a:cubicBezTo>
                  <a:pt x="220" y="948"/>
                  <a:pt x="206" y="965"/>
                  <a:pt x="184" y="988"/>
                </a:cubicBezTo>
                <a:cubicBezTo>
                  <a:pt x="173" y="1018"/>
                  <a:pt x="158" y="1044"/>
                  <a:pt x="136" y="1067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3" name="Freeform 79">
            <a:extLst>
              <a:ext uri="{FF2B5EF4-FFF2-40B4-BE49-F238E27FC236}">
                <a16:creationId xmlns:a16="http://schemas.microsoft.com/office/drawing/2014/main" id="{8349CA89-7202-064A-9AEC-481403C3BFF8}"/>
              </a:ext>
            </a:extLst>
          </p:cNvPr>
          <p:cNvSpPr>
            <a:spLocks/>
          </p:cNvSpPr>
          <p:nvPr/>
        </p:nvSpPr>
        <p:spPr bwMode="auto">
          <a:xfrm rot="5346775">
            <a:off x="2597151" y="2000250"/>
            <a:ext cx="381000" cy="1768475"/>
          </a:xfrm>
          <a:custGeom>
            <a:avLst/>
            <a:gdLst>
              <a:gd name="T0" fmla="*/ 158770638 w 240"/>
              <a:gd name="T1" fmla="*/ 0 h 1114"/>
              <a:gd name="T2" fmla="*/ 277217188 w 240"/>
              <a:gd name="T3" fmla="*/ 78125638 h 1114"/>
              <a:gd name="T4" fmla="*/ 355342825 w 240"/>
              <a:gd name="T5" fmla="*/ 176410938 h 1114"/>
              <a:gd name="T6" fmla="*/ 375504075 w 240"/>
              <a:gd name="T7" fmla="*/ 236894688 h 1114"/>
              <a:gd name="T8" fmla="*/ 435987825 w 240"/>
              <a:gd name="T9" fmla="*/ 277217188 h 1114"/>
              <a:gd name="T10" fmla="*/ 473789375 w 240"/>
              <a:gd name="T11" fmla="*/ 395665325 h 1114"/>
              <a:gd name="T12" fmla="*/ 514111875 w 240"/>
              <a:gd name="T13" fmla="*/ 453628125 h 1114"/>
              <a:gd name="T14" fmla="*/ 514111875 w 240"/>
              <a:gd name="T15" fmla="*/ 791329063 h 1114"/>
              <a:gd name="T16" fmla="*/ 395665325 w 240"/>
              <a:gd name="T17" fmla="*/ 889615950 h 1114"/>
              <a:gd name="T18" fmla="*/ 277217188 w 240"/>
              <a:gd name="T19" fmla="*/ 927417500 h 1114"/>
              <a:gd name="T20" fmla="*/ 98286888 w 240"/>
              <a:gd name="T21" fmla="*/ 1086188138 h 1114"/>
              <a:gd name="T22" fmla="*/ 0 w 240"/>
              <a:gd name="T23" fmla="*/ 1343244075 h 1114"/>
              <a:gd name="T24" fmla="*/ 57964388 w 240"/>
              <a:gd name="T25" fmla="*/ 1580138763 h 1114"/>
              <a:gd name="T26" fmla="*/ 158770638 w 240"/>
              <a:gd name="T27" fmla="*/ 1698585313 h 1114"/>
              <a:gd name="T28" fmla="*/ 297378438 w 240"/>
              <a:gd name="T29" fmla="*/ 1917839700 h 1114"/>
              <a:gd name="T30" fmla="*/ 415826575 w 240"/>
              <a:gd name="T31" fmla="*/ 2074089388 h 1114"/>
              <a:gd name="T32" fmla="*/ 453628125 w 240"/>
              <a:gd name="T33" fmla="*/ 2147483646 h 1114"/>
              <a:gd name="T34" fmla="*/ 493950625 w 240"/>
              <a:gd name="T35" fmla="*/ 2147483646 h 1114"/>
              <a:gd name="T36" fmla="*/ 355342825 w 240"/>
              <a:gd name="T37" fmla="*/ 2147483646 h 1114"/>
              <a:gd name="T38" fmla="*/ 315020325 w 240"/>
              <a:gd name="T39" fmla="*/ 2147483646 h 111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40"/>
              <a:gd name="T61" fmla="*/ 0 h 1114"/>
              <a:gd name="T62" fmla="*/ 240 w 240"/>
              <a:gd name="T63" fmla="*/ 1114 h 111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40" h="1114">
                <a:moveTo>
                  <a:pt x="63" y="0"/>
                </a:moveTo>
                <a:cubicBezTo>
                  <a:pt x="78" y="10"/>
                  <a:pt x="104" y="13"/>
                  <a:pt x="110" y="31"/>
                </a:cubicBezTo>
                <a:cubicBezTo>
                  <a:pt x="120" y="63"/>
                  <a:pt x="110" y="50"/>
                  <a:pt x="141" y="70"/>
                </a:cubicBezTo>
                <a:cubicBezTo>
                  <a:pt x="143" y="78"/>
                  <a:pt x="143" y="87"/>
                  <a:pt x="149" y="94"/>
                </a:cubicBezTo>
                <a:cubicBezTo>
                  <a:pt x="155" y="101"/>
                  <a:pt x="167" y="101"/>
                  <a:pt x="173" y="110"/>
                </a:cubicBezTo>
                <a:cubicBezTo>
                  <a:pt x="181" y="123"/>
                  <a:pt x="178" y="143"/>
                  <a:pt x="188" y="157"/>
                </a:cubicBezTo>
                <a:cubicBezTo>
                  <a:pt x="193" y="164"/>
                  <a:pt x="198" y="172"/>
                  <a:pt x="204" y="180"/>
                </a:cubicBezTo>
                <a:cubicBezTo>
                  <a:pt x="216" y="218"/>
                  <a:pt x="240" y="278"/>
                  <a:pt x="204" y="314"/>
                </a:cubicBezTo>
                <a:cubicBezTo>
                  <a:pt x="191" y="325"/>
                  <a:pt x="173" y="345"/>
                  <a:pt x="157" y="353"/>
                </a:cubicBezTo>
                <a:cubicBezTo>
                  <a:pt x="141" y="359"/>
                  <a:pt x="110" y="368"/>
                  <a:pt x="110" y="368"/>
                </a:cubicBezTo>
                <a:cubicBezTo>
                  <a:pt x="83" y="385"/>
                  <a:pt x="39" y="431"/>
                  <a:pt x="39" y="431"/>
                </a:cubicBezTo>
                <a:cubicBezTo>
                  <a:pt x="29" y="468"/>
                  <a:pt x="12" y="497"/>
                  <a:pt x="0" y="533"/>
                </a:cubicBezTo>
                <a:cubicBezTo>
                  <a:pt x="5" y="558"/>
                  <a:pt x="7" y="604"/>
                  <a:pt x="23" y="627"/>
                </a:cubicBezTo>
                <a:cubicBezTo>
                  <a:pt x="34" y="644"/>
                  <a:pt x="51" y="657"/>
                  <a:pt x="63" y="674"/>
                </a:cubicBezTo>
                <a:cubicBezTo>
                  <a:pt x="73" y="714"/>
                  <a:pt x="75" y="746"/>
                  <a:pt x="118" y="761"/>
                </a:cubicBezTo>
                <a:cubicBezTo>
                  <a:pt x="136" y="789"/>
                  <a:pt x="135" y="804"/>
                  <a:pt x="165" y="823"/>
                </a:cubicBezTo>
                <a:cubicBezTo>
                  <a:pt x="171" y="869"/>
                  <a:pt x="168" y="867"/>
                  <a:pt x="180" y="902"/>
                </a:cubicBezTo>
                <a:cubicBezTo>
                  <a:pt x="185" y="917"/>
                  <a:pt x="196" y="949"/>
                  <a:pt x="196" y="949"/>
                </a:cubicBezTo>
                <a:cubicBezTo>
                  <a:pt x="179" y="996"/>
                  <a:pt x="160" y="1014"/>
                  <a:pt x="141" y="1059"/>
                </a:cubicBezTo>
                <a:cubicBezTo>
                  <a:pt x="133" y="1076"/>
                  <a:pt x="125" y="1114"/>
                  <a:pt x="125" y="1114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4" name="Oval 80">
            <a:extLst>
              <a:ext uri="{FF2B5EF4-FFF2-40B4-BE49-F238E27FC236}">
                <a16:creationId xmlns:a16="http://schemas.microsoft.com/office/drawing/2014/main" id="{CE72A8D1-3623-0D49-BFD0-18BE72D63830}"/>
              </a:ext>
            </a:extLst>
          </p:cNvPr>
          <p:cNvSpPr>
            <a:spLocks noChangeArrowheads="1"/>
          </p:cNvSpPr>
          <p:nvPr/>
        </p:nvSpPr>
        <p:spPr bwMode="auto">
          <a:xfrm rot="5346775">
            <a:off x="2701925" y="2546350"/>
            <a:ext cx="228600" cy="228600"/>
          </a:xfrm>
          <a:prstGeom prst="ellipse">
            <a:avLst/>
          </a:prstGeom>
          <a:solidFill>
            <a:srgbClr val="FF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3255" name="Freeform 81">
            <a:extLst>
              <a:ext uri="{FF2B5EF4-FFF2-40B4-BE49-F238E27FC236}">
                <a16:creationId xmlns:a16="http://schemas.microsoft.com/office/drawing/2014/main" id="{EE4D8C1D-F106-2E4E-A84C-D6F717D27FD3}"/>
              </a:ext>
            </a:extLst>
          </p:cNvPr>
          <p:cNvSpPr>
            <a:spLocks/>
          </p:cNvSpPr>
          <p:nvPr/>
        </p:nvSpPr>
        <p:spPr bwMode="auto">
          <a:xfrm rot="5346775">
            <a:off x="2659857" y="3163094"/>
            <a:ext cx="287337" cy="1793875"/>
          </a:xfrm>
          <a:custGeom>
            <a:avLst/>
            <a:gdLst>
              <a:gd name="T0" fmla="*/ 435985479 w 181"/>
              <a:gd name="T1" fmla="*/ 0 h 1130"/>
              <a:gd name="T2" fmla="*/ 277216705 w 181"/>
              <a:gd name="T3" fmla="*/ 236894688 h 1130"/>
              <a:gd name="T4" fmla="*/ 158768774 w 181"/>
              <a:gd name="T5" fmla="*/ 415826575 h 1130"/>
              <a:gd name="T6" fmla="*/ 118446344 w 181"/>
              <a:gd name="T7" fmla="*/ 534273125 h 1130"/>
              <a:gd name="T8" fmla="*/ 80644860 w 181"/>
              <a:gd name="T9" fmla="*/ 652721263 h 1130"/>
              <a:gd name="T10" fmla="*/ 100806075 w 181"/>
              <a:gd name="T11" fmla="*/ 751006563 h 1130"/>
              <a:gd name="T12" fmla="*/ 80644860 w 181"/>
              <a:gd name="T13" fmla="*/ 811490313 h 1130"/>
              <a:gd name="T14" fmla="*/ 118446344 w 181"/>
              <a:gd name="T15" fmla="*/ 929938450 h 1130"/>
              <a:gd name="T16" fmla="*/ 138607559 w 181"/>
              <a:gd name="T17" fmla="*/ 1086188138 h 1130"/>
              <a:gd name="T18" fmla="*/ 199091204 w 181"/>
              <a:gd name="T19" fmla="*/ 1126510638 h 1130"/>
              <a:gd name="T20" fmla="*/ 219252418 w 181"/>
              <a:gd name="T21" fmla="*/ 1186994388 h 1130"/>
              <a:gd name="T22" fmla="*/ 337700350 w 181"/>
              <a:gd name="T23" fmla="*/ 1285279688 h 1130"/>
              <a:gd name="T24" fmla="*/ 456146694 w 181"/>
              <a:gd name="T25" fmla="*/ 1600300013 h 1130"/>
              <a:gd name="T26" fmla="*/ 317539135 w 181"/>
              <a:gd name="T27" fmla="*/ 1877517200 h 1130"/>
              <a:gd name="T28" fmla="*/ 277216705 w 181"/>
              <a:gd name="T29" fmla="*/ 1938000950 h 1130"/>
              <a:gd name="T30" fmla="*/ 158768774 w 181"/>
              <a:gd name="T31" fmla="*/ 2016125000 h 1130"/>
              <a:gd name="T32" fmla="*/ 0 w 181"/>
              <a:gd name="T33" fmla="*/ 2147483646 h 1130"/>
              <a:gd name="T34" fmla="*/ 20161215 w 181"/>
              <a:gd name="T35" fmla="*/ 2147483646 h 1130"/>
              <a:gd name="T36" fmla="*/ 158768774 w 181"/>
              <a:gd name="T37" fmla="*/ 2147483646 h 1130"/>
              <a:gd name="T38" fmla="*/ 178929989 w 181"/>
              <a:gd name="T39" fmla="*/ 2147483646 h 1130"/>
              <a:gd name="T40" fmla="*/ 277216705 w 181"/>
              <a:gd name="T41" fmla="*/ 2147483646 h 113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81"/>
              <a:gd name="T64" fmla="*/ 0 h 1130"/>
              <a:gd name="T65" fmla="*/ 181 w 181"/>
              <a:gd name="T66" fmla="*/ 1130 h 113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81" h="1130">
                <a:moveTo>
                  <a:pt x="173" y="0"/>
                </a:moveTo>
                <a:cubicBezTo>
                  <a:pt x="160" y="38"/>
                  <a:pt x="132" y="61"/>
                  <a:pt x="110" y="94"/>
                </a:cubicBezTo>
                <a:cubicBezTo>
                  <a:pt x="99" y="124"/>
                  <a:pt x="76" y="136"/>
                  <a:pt x="63" y="165"/>
                </a:cubicBezTo>
                <a:cubicBezTo>
                  <a:pt x="56" y="180"/>
                  <a:pt x="52" y="196"/>
                  <a:pt x="47" y="212"/>
                </a:cubicBezTo>
                <a:cubicBezTo>
                  <a:pt x="41" y="227"/>
                  <a:pt x="32" y="259"/>
                  <a:pt x="32" y="259"/>
                </a:cubicBezTo>
                <a:cubicBezTo>
                  <a:pt x="34" y="272"/>
                  <a:pt x="40" y="284"/>
                  <a:pt x="40" y="298"/>
                </a:cubicBezTo>
                <a:cubicBezTo>
                  <a:pt x="40" y="306"/>
                  <a:pt x="32" y="313"/>
                  <a:pt x="32" y="322"/>
                </a:cubicBezTo>
                <a:cubicBezTo>
                  <a:pt x="32" y="338"/>
                  <a:pt x="42" y="353"/>
                  <a:pt x="47" y="369"/>
                </a:cubicBezTo>
                <a:cubicBezTo>
                  <a:pt x="49" y="389"/>
                  <a:pt x="47" y="411"/>
                  <a:pt x="55" y="431"/>
                </a:cubicBezTo>
                <a:cubicBezTo>
                  <a:pt x="58" y="439"/>
                  <a:pt x="72" y="439"/>
                  <a:pt x="79" y="447"/>
                </a:cubicBezTo>
                <a:cubicBezTo>
                  <a:pt x="84" y="453"/>
                  <a:pt x="81" y="464"/>
                  <a:pt x="87" y="471"/>
                </a:cubicBezTo>
                <a:cubicBezTo>
                  <a:pt x="99" y="486"/>
                  <a:pt x="121" y="494"/>
                  <a:pt x="134" y="510"/>
                </a:cubicBezTo>
                <a:cubicBezTo>
                  <a:pt x="161" y="543"/>
                  <a:pt x="170" y="593"/>
                  <a:pt x="181" y="635"/>
                </a:cubicBezTo>
                <a:cubicBezTo>
                  <a:pt x="166" y="677"/>
                  <a:pt x="164" y="720"/>
                  <a:pt x="126" y="745"/>
                </a:cubicBezTo>
                <a:cubicBezTo>
                  <a:pt x="120" y="753"/>
                  <a:pt x="117" y="762"/>
                  <a:pt x="110" y="769"/>
                </a:cubicBezTo>
                <a:cubicBezTo>
                  <a:pt x="95" y="781"/>
                  <a:pt x="63" y="800"/>
                  <a:pt x="63" y="800"/>
                </a:cubicBezTo>
                <a:cubicBezTo>
                  <a:pt x="42" y="828"/>
                  <a:pt x="19" y="850"/>
                  <a:pt x="0" y="879"/>
                </a:cubicBezTo>
                <a:cubicBezTo>
                  <a:pt x="2" y="913"/>
                  <a:pt x="3" y="947"/>
                  <a:pt x="8" y="981"/>
                </a:cubicBezTo>
                <a:cubicBezTo>
                  <a:pt x="12" y="1018"/>
                  <a:pt x="51" y="1041"/>
                  <a:pt x="63" y="1075"/>
                </a:cubicBezTo>
                <a:cubicBezTo>
                  <a:pt x="65" y="1082"/>
                  <a:pt x="65" y="1091"/>
                  <a:pt x="71" y="1098"/>
                </a:cubicBezTo>
                <a:cubicBezTo>
                  <a:pt x="81" y="1111"/>
                  <a:pt x="98" y="1118"/>
                  <a:pt x="110" y="1130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Freeform 82">
            <a:extLst>
              <a:ext uri="{FF2B5EF4-FFF2-40B4-BE49-F238E27FC236}">
                <a16:creationId xmlns:a16="http://schemas.microsoft.com/office/drawing/2014/main" id="{A42DE672-2A80-754F-A080-72B91FA23892}"/>
              </a:ext>
            </a:extLst>
          </p:cNvPr>
          <p:cNvSpPr>
            <a:spLocks/>
          </p:cNvSpPr>
          <p:nvPr/>
        </p:nvSpPr>
        <p:spPr bwMode="auto">
          <a:xfrm rot="5346775">
            <a:off x="2657475" y="3309938"/>
            <a:ext cx="306388" cy="1681162"/>
          </a:xfrm>
          <a:custGeom>
            <a:avLst/>
            <a:gdLst>
              <a:gd name="T0" fmla="*/ 486391744 w 193"/>
              <a:gd name="T1" fmla="*/ 0 h 1059"/>
              <a:gd name="T2" fmla="*/ 327620847 w 193"/>
              <a:gd name="T3" fmla="*/ 178930247 h 1059"/>
              <a:gd name="T4" fmla="*/ 168851538 w 193"/>
              <a:gd name="T5" fmla="*/ 395663620 h 1059"/>
              <a:gd name="T6" fmla="*/ 108367689 w 193"/>
              <a:gd name="T7" fmla="*/ 614917942 h 1059"/>
              <a:gd name="T8" fmla="*/ 70564490 w 193"/>
              <a:gd name="T9" fmla="*/ 672880725 h 1059"/>
              <a:gd name="T10" fmla="*/ 50403207 w 193"/>
              <a:gd name="T11" fmla="*/ 733364457 h 1059"/>
              <a:gd name="T12" fmla="*/ 168851538 w 193"/>
              <a:gd name="T13" fmla="*/ 1008062200 h 1059"/>
              <a:gd name="T14" fmla="*/ 347782130 w 193"/>
              <a:gd name="T15" fmla="*/ 1166831203 h 1059"/>
              <a:gd name="T16" fmla="*/ 446069178 w 193"/>
              <a:gd name="T17" fmla="*/ 1345763037 h 1059"/>
              <a:gd name="T18" fmla="*/ 425907895 w 193"/>
              <a:gd name="T19" fmla="*/ 1542335166 h 1059"/>
              <a:gd name="T20" fmla="*/ 385585329 w 193"/>
              <a:gd name="T21" fmla="*/ 1602818898 h 1059"/>
              <a:gd name="T22" fmla="*/ 307459564 w 193"/>
              <a:gd name="T23" fmla="*/ 1859874759 h 1059"/>
              <a:gd name="T24" fmla="*/ 267136998 w 193"/>
              <a:gd name="T25" fmla="*/ 2036285644 h 1059"/>
              <a:gd name="T26" fmla="*/ 209174104 w 193"/>
              <a:gd name="T27" fmla="*/ 2056446888 h 1059"/>
              <a:gd name="T28" fmla="*/ 30241924 w 193"/>
              <a:gd name="T29" fmla="*/ 2147483646 h 1059"/>
              <a:gd name="T30" fmla="*/ 50403207 w 193"/>
              <a:gd name="T31" fmla="*/ 2147483646 h 1059"/>
              <a:gd name="T32" fmla="*/ 189012821 w 193"/>
              <a:gd name="T33" fmla="*/ 2147483646 h 105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93"/>
              <a:gd name="T52" fmla="*/ 0 h 1059"/>
              <a:gd name="T53" fmla="*/ 193 w 193"/>
              <a:gd name="T54" fmla="*/ 1059 h 105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93" h="1059">
                <a:moveTo>
                  <a:pt x="193" y="0"/>
                </a:moveTo>
                <a:cubicBezTo>
                  <a:pt x="169" y="23"/>
                  <a:pt x="152" y="48"/>
                  <a:pt x="130" y="71"/>
                </a:cubicBezTo>
                <a:cubicBezTo>
                  <a:pt x="117" y="107"/>
                  <a:pt x="99" y="136"/>
                  <a:pt x="67" y="157"/>
                </a:cubicBezTo>
                <a:cubicBezTo>
                  <a:pt x="60" y="184"/>
                  <a:pt x="53" y="218"/>
                  <a:pt x="43" y="244"/>
                </a:cubicBezTo>
                <a:cubicBezTo>
                  <a:pt x="39" y="252"/>
                  <a:pt x="32" y="258"/>
                  <a:pt x="28" y="267"/>
                </a:cubicBezTo>
                <a:cubicBezTo>
                  <a:pt x="24" y="274"/>
                  <a:pt x="22" y="283"/>
                  <a:pt x="20" y="291"/>
                </a:cubicBezTo>
                <a:cubicBezTo>
                  <a:pt x="36" y="337"/>
                  <a:pt x="17" y="385"/>
                  <a:pt x="67" y="400"/>
                </a:cubicBezTo>
                <a:cubicBezTo>
                  <a:pt x="95" y="419"/>
                  <a:pt x="108" y="444"/>
                  <a:pt x="138" y="463"/>
                </a:cubicBezTo>
                <a:cubicBezTo>
                  <a:pt x="152" y="486"/>
                  <a:pt x="161" y="510"/>
                  <a:pt x="177" y="534"/>
                </a:cubicBezTo>
                <a:cubicBezTo>
                  <a:pt x="174" y="560"/>
                  <a:pt x="174" y="586"/>
                  <a:pt x="169" y="612"/>
                </a:cubicBezTo>
                <a:cubicBezTo>
                  <a:pt x="166" y="621"/>
                  <a:pt x="156" y="627"/>
                  <a:pt x="153" y="636"/>
                </a:cubicBezTo>
                <a:cubicBezTo>
                  <a:pt x="142" y="660"/>
                  <a:pt x="127" y="713"/>
                  <a:pt x="122" y="738"/>
                </a:cubicBezTo>
                <a:cubicBezTo>
                  <a:pt x="117" y="761"/>
                  <a:pt x="120" y="789"/>
                  <a:pt x="106" y="808"/>
                </a:cubicBezTo>
                <a:cubicBezTo>
                  <a:pt x="100" y="814"/>
                  <a:pt x="90" y="811"/>
                  <a:pt x="83" y="816"/>
                </a:cubicBezTo>
                <a:cubicBezTo>
                  <a:pt x="8" y="858"/>
                  <a:pt x="63" y="839"/>
                  <a:pt x="12" y="855"/>
                </a:cubicBezTo>
                <a:cubicBezTo>
                  <a:pt x="26" y="911"/>
                  <a:pt x="0" y="933"/>
                  <a:pt x="20" y="1004"/>
                </a:cubicBezTo>
                <a:cubicBezTo>
                  <a:pt x="20" y="1006"/>
                  <a:pt x="66" y="1043"/>
                  <a:pt x="75" y="1059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7" name="Oval 83">
            <a:extLst>
              <a:ext uri="{FF2B5EF4-FFF2-40B4-BE49-F238E27FC236}">
                <a16:creationId xmlns:a16="http://schemas.microsoft.com/office/drawing/2014/main" id="{1FC4CD5E-A78D-104B-B7D3-E9ED110D6D1A}"/>
              </a:ext>
            </a:extLst>
          </p:cNvPr>
          <p:cNvSpPr>
            <a:spLocks noChangeArrowheads="1"/>
          </p:cNvSpPr>
          <p:nvPr/>
        </p:nvSpPr>
        <p:spPr bwMode="auto">
          <a:xfrm rot="5346775">
            <a:off x="2592388" y="4114800"/>
            <a:ext cx="228600" cy="228600"/>
          </a:xfrm>
          <a:prstGeom prst="ellipse">
            <a:avLst/>
          </a:prstGeom>
          <a:solidFill>
            <a:srgbClr val="FF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3258" name="Freeform 84">
            <a:extLst>
              <a:ext uri="{FF2B5EF4-FFF2-40B4-BE49-F238E27FC236}">
                <a16:creationId xmlns:a16="http://schemas.microsoft.com/office/drawing/2014/main" id="{E1AF25D9-C986-7F4E-9739-599EB66173D6}"/>
              </a:ext>
            </a:extLst>
          </p:cNvPr>
          <p:cNvSpPr>
            <a:spLocks/>
          </p:cNvSpPr>
          <p:nvPr/>
        </p:nvSpPr>
        <p:spPr bwMode="auto">
          <a:xfrm>
            <a:off x="1911350" y="3930650"/>
            <a:ext cx="298450" cy="152400"/>
          </a:xfrm>
          <a:custGeom>
            <a:avLst/>
            <a:gdLst>
              <a:gd name="T0" fmla="*/ 0 w 188"/>
              <a:gd name="T1" fmla="*/ 241935000 h 96"/>
              <a:gd name="T2" fmla="*/ 60483750 w 188"/>
              <a:gd name="T3" fmla="*/ 201612500 h 96"/>
              <a:gd name="T4" fmla="*/ 80645000 w 188"/>
              <a:gd name="T5" fmla="*/ 171370625 h 96"/>
              <a:gd name="T6" fmla="*/ 181451250 w 188"/>
              <a:gd name="T7" fmla="*/ 141128750 h 96"/>
              <a:gd name="T8" fmla="*/ 302418750 w 188"/>
              <a:gd name="T9" fmla="*/ 50403125 h 96"/>
              <a:gd name="T10" fmla="*/ 362902500 w 188"/>
              <a:gd name="T11" fmla="*/ 10080625 h 96"/>
              <a:gd name="T12" fmla="*/ 423386250 w 188"/>
              <a:gd name="T13" fmla="*/ 0 h 96"/>
              <a:gd name="T14" fmla="*/ 473789375 w 188"/>
              <a:gd name="T15" fmla="*/ 50403125 h 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88"/>
              <a:gd name="T25" fmla="*/ 0 h 96"/>
              <a:gd name="T26" fmla="*/ 188 w 188"/>
              <a:gd name="T27" fmla="*/ 96 h 9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88" h="96">
                <a:moveTo>
                  <a:pt x="0" y="96"/>
                </a:moveTo>
                <a:cubicBezTo>
                  <a:pt x="8" y="90"/>
                  <a:pt x="18" y="88"/>
                  <a:pt x="24" y="80"/>
                </a:cubicBezTo>
                <a:cubicBezTo>
                  <a:pt x="26" y="76"/>
                  <a:pt x="28" y="71"/>
                  <a:pt x="32" y="68"/>
                </a:cubicBezTo>
                <a:cubicBezTo>
                  <a:pt x="42" y="59"/>
                  <a:pt x="60" y="61"/>
                  <a:pt x="72" y="56"/>
                </a:cubicBezTo>
                <a:cubicBezTo>
                  <a:pt x="88" y="47"/>
                  <a:pt x="104" y="30"/>
                  <a:pt x="120" y="20"/>
                </a:cubicBezTo>
                <a:cubicBezTo>
                  <a:pt x="128" y="14"/>
                  <a:pt x="134" y="5"/>
                  <a:pt x="144" y="4"/>
                </a:cubicBezTo>
                <a:cubicBezTo>
                  <a:pt x="152" y="2"/>
                  <a:pt x="168" y="0"/>
                  <a:pt x="168" y="0"/>
                </a:cubicBezTo>
                <a:lnTo>
                  <a:pt x="188" y="20"/>
                </a:ln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9" name="Freeform 85">
            <a:extLst>
              <a:ext uri="{FF2B5EF4-FFF2-40B4-BE49-F238E27FC236}">
                <a16:creationId xmlns:a16="http://schemas.microsoft.com/office/drawing/2014/main" id="{383A3633-34F3-6A41-81D5-ABC62E70DB78}"/>
              </a:ext>
            </a:extLst>
          </p:cNvPr>
          <p:cNvSpPr>
            <a:spLocks/>
          </p:cNvSpPr>
          <p:nvPr/>
        </p:nvSpPr>
        <p:spPr bwMode="auto">
          <a:xfrm>
            <a:off x="3289300" y="3956050"/>
            <a:ext cx="412750" cy="228600"/>
          </a:xfrm>
          <a:custGeom>
            <a:avLst/>
            <a:gdLst>
              <a:gd name="T0" fmla="*/ 0 w 260"/>
              <a:gd name="T1" fmla="*/ 0 h 144"/>
              <a:gd name="T2" fmla="*/ 211693125 w 260"/>
              <a:gd name="T3" fmla="*/ 60483750 h 144"/>
              <a:gd name="T4" fmla="*/ 453628125 w 260"/>
              <a:gd name="T5" fmla="*/ 201612500 h 144"/>
              <a:gd name="T6" fmla="*/ 564515000 w 260"/>
              <a:gd name="T7" fmla="*/ 282257500 h 144"/>
              <a:gd name="T8" fmla="*/ 655240625 w 260"/>
              <a:gd name="T9" fmla="*/ 362902500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0"/>
              <a:gd name="T16" fmla="*/ 0 h 144"/>
              <a:gd name="T17" fmla="*/ 260 w 260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0" h="144">
                <a:moveTo>
                  <a:pt x="0" y="0"/>
                </a:moveTo>
                <a:cubicBezTo>
                  <a:pt x="25" y="8"/>
                  <a:pt x="60" y="11"/>
                  <a:pt x="84" y="24"/>
                </a:cubicBezTo>
                <a:cubicBezTo>
                  <a:pt x="116" y="42"/>
                  <a:pt x="144" y="68"/>
                  <a:pt x="180" y="80"/>
                </a:cubicBezTo>
                <a:cubicBezTo>
                  <a:pt x="191" y="96"/>
                  <a:pt x="205" y="105"/>
                  <a:pt x="224" y="112"/>
                </a:cubicBezTo>
                <a:cubicBezTo>
                  <a:pt x="234" y="127"/>
                  <a:pt x="252" y="129"/>
                  <a:pt x="260" y="144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60" name="Freeform 86">
            <a:extLst>
              <a:ext uri="{FF2B5EF4-FFF2-40B4-BE49-F238E27FC236}">
                <a16:creationId xmlns:a16="http://schemas.microsoft.com/office/drawing/2014/main" id="{BDC938C9-9AB3-D942-BDC8-C03560709243}"/>
              </a:ext>
            </a:extLst>
          </p:cNvPr>
          <p:cNvSpPr>
            <a:spLocks/>
          </p:cNvSpPr>
          <p:nvPr/>
        </p:nvSpPr>
        <p:spPr bwMode="auto">
          <a:xfrm>
            <a:off x="1905000" y="2901950"/>
            <a:ext cx="254000" cy="146050"/>
          </a:xfrm>
          <a:custGeom>
            <a:avLst/>
            <a:gdLst>
              <a:gd name="T0" fmla="*/ 0 w 160"/>
              <a:gd name="T1" fmla="*/ 0 h 92"/>
              <a:gd name="T2" fmla="*/ 181451250 w 160"/>
              <a:gd name="T3" fmla="*/ 50403125 h 92"/>
              <a:gd name="T4" fmla="*/ 211693125 w 160"/>
              <a:gd name="T5" fmla="*/ 70564375 h 92"/>
              <a:gd name="T6" fmla="*/ 231854375 w 160"/>
              <a:gd name="T7" fmla="*/ 100806250 h 92"/>
              <a:gd name="T8" fmla="*/ 322580000 w 160"/>
              <a:gd name="T9" fmla="*/ 141128750 h 92"/>
              <a:gd name="T10" fmla="*/ 403225000 w 160"/>
              <a:gd name="T11" fmla="*/ 181451250 h 92"/>
              <a:gd name="T12" fmla="*/ 362902500 w 160"/>
              <a:gd name="T13" fmla="*/ 231854375 h 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0"/>
              <a:gd name="T22" fmla="*/ 0 h 92"/>
              <a:gd name="T23" fmla="*/ 160 w 160"/>
              <a:gd name="T24" fmla="*/ 92 h 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0" h="92">
                <a:moveTo>
                  <a:pt x="0" y="0"/>
                </a:moveTo>
                <a:cubicBezTo>
                  <a:pt x="27" y="6"/>
                  <a:pt x="42" y="16"/>
                  <a:pt x="72" y="20"/>
                </a:cubicBezTo>
                <a:cubicBezTo>
                  <a:pt x="76" y="22"/>
                  <a:pt x="80" y="24"/>
                  <a:pt x="84" y="28"/>
                </a:cubicBezTo>
                <a:cubicBezTo>
                  <a:pt x="87" y="31"/>
                  <a:pt x="88" y="36"/>
                  <a:pt x="92" y="40"/>
                </a:cubicBezTo>
                <a:cubicBezTo>
                  <a:pt x="100" y="46"/>
                  <a:pt x="117" y="52"/>
                  <a:pt x="128" y="56"/>
                </a:cubicBezTo>
                <a:cubicBezTo>
                  <a:pt x="139" y="67"/>
                  <a:pt x="143" y="72"/>
                  <a:pt x="160" y="72"/>
                </a:cubicBezTo>
                <a:lnTo>
                  <a:pt x="144" y="92"/>
                </a:ln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61" name="Freeform 87">
            <a:extLst>
              <a:ext uri="{FF2B5EF4-FFF2-40B4-BE49-F238E27FC236}">
                <a16:creationId xmlns:a16="http://schemas.microsoft.com/office/drawing/2014/main" id="{D3E3F9CE-1C75-8049-8762-6939C1B2F3A2}"/>
              </a:ext>
            </a:extLst>
          </p:cNvPr>
          <p:cNvSpPr>
            <a:spLocks/>
          </p:cNvSpPr>
          <p:nvPr/>
        </p:nvSpPr>
        <p:spPr bwMode="auto">
          <a:xfrm>
            <a:off x="3314700" y="2743200"/>
            <a:ext cx="355600" cy="285750"/>
          </a:xfrm>
          <a:custGeom>
            <a:avLst/>
            <a:gdLst>
              <a:gd name="T0" fmla="*/ 0 w 224"/>
              <a:gd name="T1" fmla="*/ 453628125 h 180"/>
              <a:gd name="T2" fmla="*/ 292338125 w 224"/>
              <a:gd name="T3" fmla="*/ 352821875 h 180"/>
              <a:gd name="T4" fmla="*/ 393144375 w 224"/>
              <a:gd name="T5" fmla="*/ 262096250 h 180"/>
              <a:gd name="T6" fmla="*/ 504031250 w 224"/>
              <a:gd name="T7" fmla="*/ 161290000 h 180"/>
              <a:gd name="T8" fmla="*/ 534273125 w 224"/>
              <a:gd name="T9" fmla="*/ 141128750 h 180"/>
              <a:gd name="T10" fmla="*/ 564515000 w 224"/>
              <a:gd name="T11" fmla="*/ 60483750 h 180"/>
              <a:gd name="T12" fmla="*/ 544353750 w 224"/>
              <a:gd name="T13" fmla="*/ 0 h 1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4"/>
              <a:gd name="T22" fmla="*/ 0 h 180"/>
              <a:gd name="T23" fmla="*/ 224 w 224"/>
              <a:gd name="T24" fmla="*/ 180 h 1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4" h="180">
                <a:moveTo>
                  <a:pt x="0" y="180"/>
                </a:moveTo>
                <a:cubicBezTo>
                  <a:pt x="40" y="171"/>
                  <a:pt x="76" y="153"/>
                  <a:pt x="116" y="140"/>
                </a:cubicBezTo>
                <a:cubicBezTo>
                  <a:pt x="135" y="110"/>
                  <a:pt x="130" y="120"/>
                  <a:pt x="156" y="104"/>
                </a:cubicBezTo>
                <a:cubicBezTo>
                  <a:pt x="168" y="85"/>
                  <a:pt x="180" y="77"/>
                  <a:pt x="200" y="64"/>
                </a:cubicBezTo>
                <a:cubicBezTo>
                  <a:pt x="204" y="61"/>
                  <a:pt x="212" y="56"/>
                  <a:pt x="212" y="56"/>
                </a:cubicBezTo>
                <a:cubicBezTo>
                  <a:pt x="220" y="29"/>
                  <a:pt x="216" y="39"/>
                  <a:pt x="224" y="24"/>
                </a:cubicBezTo>
                <a:lnTo>
                  <a:pt x="216" y="0"/>
                </a:ln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98">
            <a:extLst>
              <a:ext uri="{FF2B5EF4-FFF2-40B4-BE49-F238E27FC236}">
                <a16:creationId xmlns:a16="http://schemas.microsoft.com/office/drawing/2014/main" id="{8867D683-FEEF-2B46-9EBA-70232523149D}"/>
              </a:ext>
            </a:extLst>
          </p:cNvPr>
          <p:cNvGrpSpPr>
            <a:grpSpLocks/>
          </p:cNvGrpSpPr>
          <p:nvPr/>
        </p:nvGrpSpPr>
        <p:grpSpPr bwMode="auto">
          <a:xfrm>
            <a:off x="1681163" y="2438400"/>
            <a:ext cx="2205037" cy="2098675"/>
            <a:chOff x="1059" y="1536"/>
            <a:chExt cx="1389" cy="1322"/>
          </a:xfrm>
        </p:grpSpPr>
        <p:sp>
          <p:nvSpPr>
            <p:cNvPr id="53263" name="Oval 95">
              <a:extLst>
                <a:ext uri="{FF2B5EF4-FFF2-40B4-BE49-F238E27FC236}">
                  <a16:creationId xmlns:a16="http://schemas.microsoft.com/office/drawing/2014/main" id="{249D4FA2-96DB-FB4B-AAEE-67B1999E2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536"/>
              <a:ext cx="1344" cy="4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3264" name="Oval 96">
              <a:extLst>
                <a:ext uri="{FF2B5EF4-FFF2-40B4-BE49-F238E27FC236}">
                  <a16:creationId xmlns:a16="http://schemas.microsoft.com/office/drawing/2014/main" id="{BEEF02FA-6DA6-0A4E-A4FD-FD2ECE42F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9" y="2378"/>
              <a:ext cx="1344" cy="4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0D7BB2BC-5F15-7F44-B400-4F69480C17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152400"/>
            <a:ext cx="2819400" cy="708025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Telophase I</a:t>
            </a:r>
          </a:p>
        </p:txBody>
      </p:sp>
      <p:grpSp>
        <p:nvGrpSpPr>
          <p:cNvPr id="55298" name="Group 3">
            <a:extLst>
              <a:ext uri="{FF2B5EF4-FFF2-40B4-BE49-F238E27FC236}">
                <a16:creationId xmlns:a16="http://schemas.microsoft.com/office/drawing/2014/main" id="{3174148F-538C-3249-B7F6-1E203A3205EC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2057400"/>
            <a:ext cx="2133600" cy="2819400"/>
            <a:chOff x="3840" y="1296"/>
            <a:chExt cx="1344" cy="1776"/>
          </a:xfrm>
        </p:grpSpPr>
        <p:grpSp>
          <p:nvGrpSpPr>
            <p:cNvPr id="55323" name="Group 4">
              <a:extLst>
                <a:ext uri="{FF2B5EF4-FFF2-40B4-BE49-F238E27FC236}">
                  <a16:creationId xmlns:a16="http://schemas.microsoft.com/office/drawing/2014/main" id="{26D0AA66-315D-C540-9A4D-0B4FC6810C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0" y="2592"/>
              <a:ext cx="1344" cy="480"/>
              <a:chOff x="1056" y="2592"/>
              <a:chExt cx="1344" cy="480"/>
            </a:xfrm>
          </p:grpSpPr>
          <p:grpSp>
            <p:nvGrpSpPr>
              <p:cNvPr id="55332" name="Group 5">
                <a:extLst>
                  <a:ext uri="{FF2B5EF4-FFF2-40B4-BE49-F238E27FC236}">
                    <a16:creationId xmlns:a16="http://schemas.microsoft.com/office/drawing/2014/main" id="{193F9FB2-D3C3-974A-BFE0-3C312BE006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0" y="2688"/>
                <a:ext cx="1131" cy="269"/>
                <a:chOff x="1201" y="2467"/>
                <a:chExt cx="1131" cy="269"/>
              </a:xfrm>
            </p:grpSpPr>
            <p:sp>
              <p:nvSpPr>
                <p:cNvPr id="55334" name="Freeform 6">
                  <a:extLst>
                    <a:ext uri="{FF2B5EF4-FFF2-40B4-BE49-F238E27FC236}">
                      <a16:creationId xmlns:a16="http://schemas.microsoft.com/office/drawing/2014/main" id="{5B92CB80-B37D-9943-A1B1-BF27AFD1CF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346775">
                  <a:off x="1675" y="1993"/>
                  <a:ext cx="181" cy="1130"/>
                </a:xfrm>
                <a:custGeom>
                  <a:avLst/>
                  <a:gdLst>
                    <a:gd name="T0" fmla="*/ 173 w 181"/>
                    <a:gd name="T1" fmla="*/ 0 h 1130"/>
                    <a:gd name="T2" fmla="*/ 110 w 181"/>
                    <a:gd name="T3" fmla="*/ 94 h 1130"/>
                    <a:gd name="T4" fmla="*/ 63 w 181"/>
                    <a:gd name="T5" fmla="*/ 165 h 1130"/>
                    <a:gd name="T6" fmla="*/ 47 w 181"/>
                    <a:gd name="T7" fmla="*/ 212 h 1130"/>
                    <a:gd name="T8" fmla="*/ 32 w 181"/>
                    <a:gd name="T9" fmla="*/ 259 h 1130"/>
                    <a:gd name="T10" fmla="*/ 40 w 181"/>
                    <a:gd name="T11" fmla="*/ 298 h 1130"/>
                    <a:gd name="T12" fmla="*/ 32 w 181"/>
                    <a:gd name="T13" fmla="*/ 322 h 1130"/>
                    <a:gd name="T14" fmla="*/ 47 w 181"/>
                    <a:gd name="T15" fmla="*/ 369 h 1130"/>
                    <a:gd name="T16" fmla="*/ 55 w 181"/>
                    <a:gd name="T17" fmla="*/ 431 h 1130"/>
                    <a:gd name="T18" fmla="*/ 79 w 181"/>
                    <a:gd name="T19" fmla="*/ 447 h 1130"/>
                    <a:gd name="T20" fmla="*/ 87 w 181"/>
                    <a:gd name="T21" fmla="*/ 471 h 1130"/>
                    <a:gd name="T22" fmla="*/ 134 w 181"/>
                    <a:gd name="T23" fmla="*/ 510 h 1130"/>
                    <a:gd name="T24" fmla="*/ 181 w 181"/>
                    <a:gd name="T25" fmla="*/ 635 h 1130"/>
                    <a:gd name="T26" fmla="*/ 126 w 181"/>
                    <a:gd name="T27" fmla="*/ 745 h 1130"/>
                    <a:gd name="T28" fmla="*/ 110 w 181"/>
                    <a:gd name="T29" fmla="*/ 769 h 1130"/>
                    <a:gd name="T30" fmla="*/ 63 w 181"/>
                    <a:gd name="T31" fmla="*/ 800 h 1130"/>
                    <a:gd name="T32" fmla="*/ 0 w 181"/>
                    <a:gd name="T33" fmla="*/ 879 h 1130"/>
                    <a:gd name="T34" fmla="*/ 8 w 181"/>
                    <a:gd name="T35" fmla="*/ 981 h 1130"/>
                    <a:gd name="T36" fmla="*/ 63 w 181"/>
                    <a:gd name="T37" fmla="*/ 1075 h 1130"/>
                    <a:gd name="T38" fmla="*/ 71 w 181"/>
                    <a:gd name="T39" fmla="*/ 1098 h 1130"/>
                    <a:gd name="T40" fmla="*/ 110 w 181"/>
                    <a:gd name="T41" fmla="*/ 1130 h 113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81"/>
                    <a:gd name="T64" fmla="*/ 0 h 1130"/>
                    <a:gd name="T65" fmla="*/ 181 w 181"/>
                    <a:gd name="T66" fmla="*/ 1130 h 1130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81" h="1130">
                      <a:moveTo>
                        <a:pt x="173" y="0"/>
                      </a:moveTo>
                      <a:cubicBezTo>
                        <a:pt x="160" y="38"/>
                        <a:pt x="132" y="61"/>
                        <a:pt x="110" y="94"/>
                      </a:cubicBezTo>
                      <a:cubicBezTo>
                        <a:pt x="99" y="124"/>
                        <a:pt x="76" y="136"/>
                        <a:pt x="63" y="165"/>
                      </a:cubicBezTo>
                      <a:cubicBezTo>
                        <a:pt x="56" y="180"/>
                        <a:pt x="52" y="196"/>
                        <a:pt x="47" y="212"/>
                      </a:cubicBezTo>
                      <a:cubicBezTo>
                        <a:pt x="41" y="227"/>
                        <a:pt x="32" y="259"/>
                        <a:pt x="32" y="259"/>
                      </a:cubicBezTo>
                      <a:cubicBezTo>
                        <a:pt x="34" y="272"/>
                        <a:pt x="40" y="284"/>
                        <a:pt x="40" y="298"/>
                      </a:cubicBezTo>
                      <a:cubicBezTo>
                        <a:pt x="40" y="306"/>
                        <a:pt x="32" y="313"/>
                        <a:pt x="32" y="322"/>
                      </a:cubicBezTo>
                      <a:cubicBezTo>
                        <a:pt x="32" y="338"/>
                        <a:pt x="42" y="353"/>
                        <a:pt x="47" y="369"/>
                      </a:cubicBezTo>
                      <a:cubicBezTo>
                        <a:pt x="49" y="389"/>
                        <a:pt x="47" y="411"/>
                        <a:pt x="55" y="431"/>
                      </a:cubicBezTo>
                      <a:cubicBezTo>
                        <a:pt x="58" y="439"/>
                        <a:pt x="72" y="439"/>
                        <a:pt x="79" y="447"/>
                      </a:cubicBezTo>
                      <a:cubicBezTo>
                        <a:pt x="84" y="453"/>
                        <a:pt x="81" y="464"/>
                        <a:pt x="87" y="471"/>
                      </a:cubicBezTo>
                      <a:cubicBezTo>
                        <a:pt x="99" y="486"/>
                        <a:pt x="121" y="494"/>
                        <a:pt x="134" y="510"/>
                      </a:cubicBezTo>
                      <a:cubicBezTo>
                        <a:pt x="161" y="543"/>
                        <a:pt x="170" y="593"/>
                        <a:pt x="181" y="635"/>
                      </a:cubicBezTo>
                      <a:cubicBezTo>
                        <a:pt x="166" y="677"/>
                        <a:pt x="164" y="720"/>
                        <a:pt x="126" y="745"/>
                      </a:cubicBezTo>
                      <a:cubicBezTo>
                        <a:pt x="120" y="753"/>
                        <a:pt x="117" y="762"/>
                        <a:pt x="110" y="769"/>
                      </a:cubicBezTo>
                      <a:cubicBezTo>
                        <a:pt x="95" y="781"/>
                        <a:pt x="63" y="800"/>
                        <a:pt x="63" y="800"/>
                      </a:cubicBezTo>
                      <a:cubicBezTo>
                        <a:pt x="42" y="828"/>
                        <a:pt x="19" y="850"/>
                        <a:pt x="0" y="879"/>
                      </a:cubicBezTo>
                      <a:cubicBezTo>
                        <a:pt x="2" y="913"/>
                        <a:pt x="3" y="947"/>
                        <a:pt x="8" y="981"/>
                      </a:cubicBezTo>
                      <a:cubicBezTo>
                        <a:pt x="12" y="1018"/>
                        <a:pt x="51" y="1041"/>
                        <a:pt x="63" y="1075"/>
                      </a:cubicBezTo>
                      <a:cubicBezTo>
                        <a:pt x="65" y="1082"/>
                        <a:pt x="65" y="1091"/>
                        <a:pt x="71" y="1098"/>
                      </a:cubicBezTo>
                      <a:cubicBezTo>
                        <a:pt x="81" y="1111"/>
                        <a:pt x="98" y="1118"/>
                        <a:pt x="110" y="1130"/>
                      </a:cubicBezTo>
                    </a:path>
                  </a:pathLst>
                </a:cu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335" name="Freeform 7">
                  <a:extLst>
                    <a:ext uri="{FF2B5EF4-FFF2-40B4-BE49-F238E27FC236}">
                      <a16:creationId xmlns:a16="http://schemas.microsoft.com/office/drawing/2014/main" id="{F65BBA4C-775B-FE43-84E8-3ECD73CDC8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346775">
                  <a:off x="1674" y="2085"/>
                  <a:ext cx="193" cy="1059"/>
                </a:xfrm>
                <a:custGeom>
                  <a:avLst/>
                  <a:gdLst>
                    <a:gd name="T0" fmla="*/ 193 w 193"/>
                    <a:gd name="T1" fmla="*/ 0 h 1059"/>
                    <a:gd name="T2" fmla="*/ 130 w 193"/>
                    <a:gd name="T3" fmla="*/ 71 h 1059"/>
                    <a:gd name="T4" fmla="*/ 67 w 193"/>
                    <a:gd name="T5" fmla="*/ 157 h 1059"/>
                    <a:gd name="T6" fmla="*/ 43 w 193"/>
                    <a:gd name="T7" fmla="*/ 244 h 1059"/>
                    <a:gd name="T8" fmla="*/ 28 w 193"/>
                    <a:gd name="T9" fmla="*/ 267 h 1059"/>
                    <a:gd name="T10" fmla="*/ 20 w 193"/>
                    <a:gd name="T11" fmla="*/ 291 h 1059"/>
                    <a:gd name="T12" fmla="*/ 67 w 193"/>
                    <a:gd name="T13" fmla="*/ 400 h 1059"/>
                    <a:gd name="T14" fmla="*/ 138 w 193"/>
                    <a:gd name="T15" fmla="*/ 463 h 1059"/>
                    <a:gd name="T16" fmla="*/ 177 w 193"/>
                    <a:gd name="T17" fmla="*/ 534 h 1059"/>
                    <a:gd name="T18" fmla="*/ 169 w 193"/>
                    <a:gd name="T19" fmla="*/ 612 h 1059"/>
                    <a:gd name="T20" fmla="*/ 153 w 193"/>
                    <a:gd name="T21" fmla="*/ 636 h 1059"/>
                    <a:gd name="T22" fmla="*/ 122 w 193"/>
                    <a:gd name="T23" fmla="*/ 738 h 1059"/>
                    <a:gd name="T24" fmla="*/ 106 w 193"/>
                    <a:gd name="T25" fmla="*/ 808 h 1059"/>
                    <a:gd name="T26" fmla="*/ 83 w 193"/>
                    <a:gd name="T27" fmla="*/ 816 h 1059"/>
                    <a:gd name="T28" fmla="*/ 12 w 193"/>
                    <a:gd name="T29" fmla="*/ 855 h 1059"/>
                    <a:gd name="T30" fmla="*/ 20 w 193"/>
                    <a:gd name="T31" fmla="*/ 1004 h 1059"/>
                    <a:gd name="T32" fmla="*/ 75 w 193"/>
                    <a:gd name="T33" fmla="*/ 1059 h 105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93"/>
                    <a:gd name="T52" fmla="*/ 0 h 1059"/>
                    <a:gd name="T53" fmla="*/ 193 w 193"/>
                    <a:gd name="T54" fmla="*/ 1059 h 105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93" h="1059">
                      <a:moveTo>
                        <a:pt x="193" y="0"/>
                      </a:moveTo>
                      <a:cubicBezTo>
                        <a:pt x="169" y="23"/>
                        <a:pt x="152" y="48"/>
                        <a:pt x="130" y="71"/>
                      </a:cubicBezTo>
                      <a:cubicBezTo>
                        <a:pt x="117" y="107"/>
                        <a:pt x="99" y="136"/>
                        <a:pt x="67" y="157"/>
                      </a:cubicBezTo>
                      <a:cubicBezTo>
                        <a:pt x="60" y="184"/>
                        <a:pt x="53" y="218"/>
                        <a:pt x="43" y="244"/>
                      </a:cubicBezTo>
                      <a:cubicBezTo>
                        <a:pt x="39" y="252"/>
                        <a:pt x="32" y="258"/>
                        <a:pt x="28" y="267"/>
                      </a:cubicBezTo>
                      <a:cubicBezTo>
                        <a:pt x="24" y="274"/>
                        <a:pt x="22" y="283"/>
                        <a:pt x="20" y="291"/>
                      </a:cubicBezTo>
                      <a:cubicBezTo>
                        <a:pt x="36" y="337"/>
                        <a:pt x="17" y="385"/>
                        <a:pt x="67" y="400"/>
                      </a:cubicBezTo>
                      <a:cubicBezTo>
                        <a:pt x="95" y="419"/>
                        <a:pt x="108" y="444"/>
                        <a:pt x="138" y="463"/>
                      </a:cubicBezTo>
                      <a:cubicBezTo>
                        <a:pt x="152" y="486"/>
                        <a:pt x="161" y="510"/>
                        <a:pt x="177" y="534"/>
                      </a:cubicBezTo>
                      <a:cubicBezTo>
                        <a:pt x="174" y="560"/>
                        <a:pt x="174" y="586"/>
                        <a:pt x="169" y="612"/>
                      </a:cubicBezTo>
                      <a:cubicBezTo>
                        <a:pt x="166" y="621"/>
                        <a:pt x="156" y="627"/>
                        <a:pt x="153" y="636"/>
                      </a:cubicBezTo>
                      <a:cubicBezTo>
                        <a:pt x="142" y="660"/>
                        <a:pt x="127" y="713"/>
                        <a:pt x="122" y="738"/>
                      </a:cubicBezTo>
                      <a:cubicBezTo>
                        <a:pt x="117" y="761"/>
                        <a:pt x="120" y="789"/>
                        <a:pt x="106" y="808"/>
                      </a:cubicBezTo>
                      <a:cubicBezTo>
                        <a:pt x="100" y="814"/>
                        <a:pt x="90" y="811"/>
                        <a:pt x="83" y="816"/>
                      </a:cubicBezTo>
                      <a:cubicBezTo>
                        <a:pt x="8" y="858"/>
                        <a:pt x="63" y="839"/>
                        <a:pt x="12" y="855"/>
                      </a:cubicBezTo>
                      <a:cubicBezTo>
                        <a:pt x="26" y="911"/>
                        <a:pt x="0" y="933"/>
                        <a:pt x="20" y="1004"/>
                      </a:cubicBezTo>
                      <a:cubicBezTo>
                        <a:pt x="20" y="1006"/>
                        <a:pt x="66" y="1043"/>
                        <a:pt x="75" y="1059"/>
                      </a:cubicBezTo>
                    </a:path>
                  </a:pathLst>
                </a:cu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336" name="Oval 8">
                  <a:extLst>
                    <a:ext uri="{FF2B5EF4-FFF2-40B4-BE49-F238E27FC236}">
                      <a16:creationId xmlns:a16="http://schemas.microsoft.com/office/drawing/2014/main" id="{9E0BF9C7-4884-5B4D-B53B-D2D7BC7AF4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346775">
                  <a:off x="1633" y="2592"/>
                  <a:ext cx="144" cy="144"/>
                </a:xfrm>
                <a:prstGeom prst="ellipse">
                  <a:avLst/>
                </a:prstGeom>
                <a:solidFill>
                  <a:srgbClr val="FF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5337" name="Freeform 9">
                  <a:extLst>
                    <a:ext uri="{FF2B5EF4-FFF2-40B4-BE49-F238E27FC236}">
                      <a16:creationId xmlns:a16="http://schemas.microsoft.com/office/drawing/2014/main" id="{97F5F312-F555-B54B-A37C-2261E4E81F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4" y="2476"/>
                  <a:ext cx="188" cy="96"/>
                </a:xfrm>
                <a:custGeom>
                  <a:avLst/>
                  <a:gdLst>
                    <a:gd name="T0" fmla="*/ 0 w 188"/>
                    <a:gd name="T1" fmla="*/ 96 h 96"/>
                    <a:gd name="T2" fmla="*/ 24 w 188"/>
                    <a:gd name="T3" fmla="*/ 80 h 96"/>
                    <a:gd name="T4" fmla="*/ 32 w 188"/>
                    <a:gd name="T5" fmla="*/ 68 h 96"/>
                    <a:gd name="T6" fmla="*/ 72 w 188"/>
                    <a:gd name="T7" fmla="*/ 56 h 96"/>
                    <a:gd name="T8" fmla="*/ 120 w 188"/>
                    <a:gd name="T9" fmla="*/ 20 h 96"/>
                    <a:gd name="T10" fmla="*/ 144 w 188"/>
                    <a:gd name="T11" fmla="*/ 4 h 96"/>
                    <a:gd name="T12" fmla="*/ 168 w 188"/>
                    <a:gd name="T13" fmla="*/ 0 h 96"/>
                    <a:gd name="T14" fmla="*/ 188 w 188"/>
                    <a:gd name="T15" fmla="*/ 20 h 9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8"/>
                    <a:gd name="T25" fmla="*/ 0 h 96"/>
                    <a:gd name="T26" fmla="*/ 188 w 188"/>
                    <a:gd name="T27" fmla="*/ 96 h 9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8" h="96">
                      <a:moveTo>
                        <a:pt x="0" y="96"/>
                      </a:moveTo>
                      <a:cubicBezTo>
                        <a:pt x="8" y="90"/>
                        <a:pt x="18" y="88"/>
                        <a:pt x="24" y="80"/>
                      </a:cubicBezTo>
                      <a:cubicBezTo>
                        <a:pt x="26" y="76"/>
                        <a:pt x="28" y="71"/>
                        <a:pt x="32" y="68"/>
                      </a:cubicBezTo>
                      <a:cubicBezTo>
                        <a:pt x="42" y="59"/>
                        <a:pt x="60" y="61"/>
                        <a:pt x="72" y="56"/>
                      </a:cubicBezTo>
                      <a:cubicBezTo>
                        <a:pt x="88" y="47"/>
                        <a:pt x="104" y="30"/>
                        <a:pt x="120" y="20"/>
                      </a:cubicBezTo>
                      <a:cubicBezTo>
                        <a:pt x="128" y="14"/>
                        <a:pt x="134" y="5"/>
                        <a:pt x="144" y="4"/>
                      </a:cubicBezTo>
                      <a:cubicBezTo>
                        <a:pt x="152" y="2"/>
                        <a:pt x="168" y="0"/>
                        <a:pt x="168" y="0"/>
                      </a:cubicBezTo>
                      <a:lnTo>
                        <a:pt x="188" y="20"/>
                      </a:lnTo>
                    </a:path>
                  </a:pathLst>
                </a:custGeom>
                <a:noFill/>
                <a:ln w="28575">
                  <a:solidFill>
                    <a:srgbClr val="33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338" name="Freeform 10">
                  <a:extLst>
                    <a:ext uri="{FF2B5EF4-FFF2-40B4-BE49-F238E27FC236}">
                      <a16:creationId xmlns:a16="http://schemas.microsoft.com/office/drawing/2014/main" id="{73F60CF7-2214-3540-B1F5-9DF1D5CAA6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72" y="2492"/>
                  <a:ext cx="260" cy="144"/>
                </a:xfrm>
                <a:custGeom>
                  <a:avLst/>
                  <a:gdLst>
                    <a:gd name="T0" fmla="*/ 0 w 260"/>
                    <a:gd name="T1" fmla="*/ 0 h 144"/>
                    <a:gd name="T2" fmla="*/ 84 w 260"/>
                    <a:gd name="T3" fmla="*/ 24 h 144"/>
                    <a:gd name="T4" fmla="*/ 180 w 260"/>
                    <a:gd name="T5" fmla="*/ 80 h 144"/>
                    <a:gd name="T6" fmla="*/ 224 w 260"/>
                    <a:gd name="T7" fmla="*/ 112 h 144"/>
                    <a:gd name="T8" fmla="*/ 260 w 260"/>
                    <a:gd name="T9" fmla="*/ 144 h 1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0"/>
                    <a:gd name="T16" fmla="*/ 0 h 144"/>
                    <a:gd name="T17" fmla="*/ 260 w 260"/>
                    <a:gd name="T18" fmla="*/ 144 h 1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0" h="144">
                      <a:moveTo>
                        <a:pt x="0" y="0"/>
                      </a:moveTo>
                      <a:cubicBezTo>
                        <a:pt x="25" y="8"/>
                        <a:pt x="60" y="11"/>
                        <a:pt x="84" y="24"/>
                      </a:cubicBezTo>
                      <a:cubicBezTo>
                        <a:pt x="116" y="42"/>
                        <a:pt x="144" y="68"/>
                        <a:pt x="180" y="80"/>
                      </a:cubicBezTo>
                      <a:cubicBezTo>
                        <a:pt x="191" y="96"/>
                        <a:pt x="205" y="105"/>
                        <a:pt x="224" y="112"/>
                      </a:cubicBezTo>
                      <a:cubicBezTo>
                        <a:pt x="234" y="127"/>
                        <a:pt x="252" y="129"/>
                        <a:pt x="260" y="144"/>
                      </a:cubicBezTo>
                    </a:path>
                  </a:pathLst>
                </a:custGeom>
                <a:noFill/>
                <a:ln w="28575">
                  <a:solidFill>
                    <a:srgbClr val="33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5333" name="Oval 11">
                <a:extLst>
                  <a:ext uri="{FF2B5EF4-FFF2-40B4-BE49-F238E27FC236}">
                    <a16:creationId xmlns:a16="http://schemas.microsoft.com/office/drawing/2014/main" id="{AF27D3F5-D56A-B94D-AE51-CE9240B36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2592"/>
                <a:ext cx="1344" cy="48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55324" name="Group 12">
              <a:extLst>
                <a:ext uri="{FF2B5EF4-FFF2-40B4-BE49-F238E27FC236}">
                  <a16:creationId xmlns:a16="http://schemas.microsoft.com/office/drawing/2014/main" id="{D792164F-72E7-6E4D-A502-E7C05E4EC8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0" y="1296"/>
              <a:ext cx="1344" cy="480"/>
              <a:chOff x="1056" y="1296"/>
              <a:chExt cx="1344" cy="480"/>
            </a:xfrm>
          </p:grpSpPr>
          <p:grpSp>
            <p:nvGrpSpPr>
              <p:cNvPr id="55325" name="Group 13">
                <a:extLst>
                  <a:ext uri="{FF2B5EF4-FFF2-40B4-BE49-F238E27FC236}">
                    <a16:creationId xmlns:a16="http://schemas.microsoft.com/office/drawing/2014/main" id="{8618C96B-354F-574B-8824-8437F6F137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0" y="1344"/>
                <a:ext cx="1114" cy="353"/>
                <a:chOff x="1199" y="1584"/>
                <a:chExt cx="1114" cy="353"/>
              </a:xfrm>
            </p:grpSpPr>
            <p:sp>
              <p:nvSpPr>
                <p:cNvPr id="55327" name="Freeform 14">
                  <a:extLst>
                    <a:ext uri="{FF2B5EF4-FFF2-40B4-BE49-F238E27FC236}">
                      <a16:creationId xmlns:a16="http://schemas.microsoft.com/office/drawing/2014/main" id="{38940C73-C6EA-804F-9E18-2001107619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346775">
                  <a:off x="1602" y="1194"/>
                  <a:ext cx="287" cy="1067"/>
                </a:xfrm>
                <a:custGeom>
                  <a:avLst/>
                  <a:gdLst>
                    <a:gd name="T0" fmla="*/ 121 w 287"/>
                    <a:gd name="T1" fmla="*/ 0 h 1067"/>
                    <a:gd name="T2" fmla="*/ 215 w 287"/>
                    <a:gd name="T3" fmla="*/ 71 h 1067"/>
                    <a:gd name="T4" fmla="*/ 246 w 287"/>
                    <a:gd name="T5" fmla="*/ 110 h 1067"/>
                    <a:gd name="T6" fmla="*/ 254 w 287"/>
                    <a:gd name="T7" fmla="*/ 133 h 1067"/>
                    <a:gd name="T8" fmla="*/ 270 w 287"/>
                    <a:gd name="T9" fmla="*/ 157 h 1067"/>
                    <a:gd name="T10" fmla="*/ 286 w 287"/>
                    <a:gd name="T11" fmla="*/ 204 h 1067"/>
                    <a:gd name="T12" fmla="*/ 278 w 287"/>
                    <a:gd name="T13" fmla="*/ 243 h 1067"/>
                    <a:gd name="T14" fmla="*/ 231 w 287"/>
                    <a:gd name="T15" fmla="*/ 259 h 1067"/>
                    <a:gd name="T16" fmla="*/ 207 w 287"/>
                    <a:gd name="T17" fmla="*/ 267 h 1067"/>
                    <a:gd name="T18" fmla="*/ 136 w 287"/>
                    <a:gd name="T19" fmla="*/ 314 h 1067"/>
                    <a:gd name="T20" fmla="*/ 74 w 287"/>
                    <a:gd name="T21" fmla="*/ 408 h 1067"/>
                    <a:gd name="T22" fmla="*/ 97 w 287"/>
                    <a:gd name="T23" fmla="*/ 628 h 1067"/>
                    <a:gd name="T24" fmla="*/ 121 w 287"/>
                    <a:gd name="T25" fmla="*/ 635 h 1067"/>
                    <a:gd name="T26" fmla="*/ 160 w 287"/>
                    <a:gd name="T27" fmla="*/ 745 h 1067"/>
                    <a:gd name="T28" fmla="*/ 168 w 287"/>
                    <a:gd name="T29" fmla="*/ 769 h 1067"/>
                    <a:gd name="T30" fmla="*/ 238 w 287"/>
                    <a:gd name="T31" fmla="*/ 824 h 1067"/>
                    <a:gd name="T32" fmla="*/ 231 w 287"/>
                    <a:gd name="T33" fmla="*/ 918 h 1067"/>
                    <a:gd name="T34" fmla="*/ 184 w 287"/>
                    <a:gd name="T35" fmla="*/ 988 h 1067"/>
                    <a:gd name="T36" fmla="*/ 136 w 287"/>
                    <a:gd name="T37" fmla="*/ 1067 h 106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287"/>
                    <a:gd name="T58" fmla="*/ 0 h 1067"/>
                    <a:gd name="T59" fmla="*/ 287 w 287"/>
                    <a:gd name="T60" fmla="*/ 1067 h 106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287" h="1067">
                      <a:moveTo>
                        <a:pt x="121" y="0"/>
                      </a:moveTo>
                      <a:cubicBezTo>
                        <a:pt x="153" y="32"/>
                        <a:pt x="178" y="46"/>
                        <a:pt x="215" y="71"/>
                      </a:cubicBezTo>
                      <a:cubicBezTo>
                        <a:pt x="235" y="128"/>
                        <a:pt x="206" y="59"/>
                        <a:pt x="246" y="110"/>
                      </a:cubicBezTo>
                      <a:cubicBezTo>
                        <a:pt x="251" y="116"/>
                        <a:pt x="250" y="125"/>
                        <a:pt x="254" y="133"/>
                      </a:cubicBezTo>
                      <a:cubicBezTo>
                        <a:pt x="258" y="141"/>
                        <a:pt x="266" y="148"/>
                        <a:pt x="270" y="157"/>
                      </a:cubicBezTo>
                      <a:cubicBezTo>
                        <a:pt x="276" y="172"/>
                        <a:pt x="286" y="204"/>
                        <a:pt x="286" y="204"/>
                      </a:cubicBezTo>
                      <a:cubicBezTo>
                        <a:pt x="283" y="217"/>
                        <a:pt x="287" y="233"/>
                        <a:pt x="278" y="243"/>
                      </a:cubicBezTo>
                      <a:cubicBezTo>
                        <a:pt x="266" y="254"/>
                        <a:pt x="246" y="253"/>
                        <a:pt x="231" y="259"/>
                      </a:cubicBezTo>
                      <a:cubicBezTo>
                        <a:pt x="223" y="261"/>
                        <a:pt x="207" y="267"/>
                        <a:pt x="207" y="267"/>
                      </a:cubicBezTo>
                      <a:cubicBezTo>
                        <a:pt x="186" y="296"/>
                        <a:pt x="168" y="297"/>
                        <a:pt x="136" y="314"/>
                      </a:cubicBezTo>
                      <a:cubicBezTo>
                        <a:pt x="115" y="345"/>
                        <a:pt x="93" y="376"/>
                        <a:pt x="74" y="408"/>
                      </a:cubicBezTo>
                      <a:cubicBezTo>
                        <a:pt x="63" y="471"/>
                        <a:pt x="0" y="657"/>
                        <a:pt x="97" y="628"/>
                      </a:cubicBezTo>
                      <a:cubicBezTo>
                        <a:pt x="105" y="630"/>
                        <a:pt x="115" y="629"/>
                        <a:pt x="121" y="635"/>
                      </a:cubicBezTo>
                      <a:cubicBezTo>
                        <a:pt x="141" y="655"/>
                        <a:pt x="151" y="720"/>
                        <a:pt x="160" y="745"/>
                      </a:cubicBezTo>
                      <a:cubicBezTo>
                        <a:pt x="162" y="752"/>
                        <a:pt x="161" y="764"/>
                        <a:pt x="168" y="769"/>
                      </a:cubicBezTo>
                      <a:cubicBezTo>
                        <a:pt x="192" y="786"/>
                        <a:pt x="213" y="806"/>
                        <a:pt x="238" y="824"/>
                      </a:cubicBezTo>
                      <a:cubicBezTo>
                        <a:pt x="266" y="865"/>
                        <a:pt x="266" y="881"/>
                        <a:pt x="231" y="918"/>
                      </a:cubicBezTo>
                      <a:cubicBezTo>
                        <a:pt x="220" y="948"/>
                        <a:pt x="206" y="965"/>
                        <a:pt x="184" y="988"/>
                      </a:cubicBezTo>
                      <a:cubicBezTo>
                        <a:pt x="173" y="1018"/>
                        <a:pt x="158" y="1044"/>
                        <a:pt x="136" y="1067"/>
                      </a:cubicBezTo>
                    </a:path>
                  </a:pathLst>
                </a:custGeom>
                <a:noFill/>
                <a:ln w="28575">
                  <a:solidFill>
                    <a:srgbClr val="33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328" name="Freeform 15">
                  <a:extLst>
                    <a:ext uri="{FF2B5EF4-FFF2-40B4-BE49-F238E27FC236}">
                      <a16:creationId xmlns:a16="http://schemas.microsoft.com/office/drawing/2014/main" id="{ED87C6DD-DF5A-8141-B852-FC48F63706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346775">
                  <a:off x="1636" y="1260"/>
                  <a:ext cx="240" cy="1114"/>
                </a:xfrm>
                <a:custGeom>
                  <a:avLst/>
                  <a:gdLst>
                    <a:gd name="T0" fmla="*/ 63 w 240"/>
                    <a:gd name="T1" fmla="*/ 0 h 1114"/>
                    <a:gd name="T2" fmla="*/ 110 w 240"/>
                    <a:gd name="T3" fmla="*/ 31 h 1114"/>
                    <a:gd name="T4" fmla="*/ 141 w 240"/>
                    <a:gd name="T5" fmla="*/ 70 h 1114"/>
                    <a:gd name="T6" fmla="*/ 149 w 240"/>
                    <a:gd name="T7" fmla="*/ 94 h 1114"/>
                    <a:gd name="T8" fmla="*/ 173 w 240"/>
                    <a:gd name="T9" fmla="*/ 110 h 1114"/>
                    <a:gd name="T10" fmla="*/ 188 w 240"/>
                    <a:gd name="T11" fmla="*/ 157 h 1114"/>
                    <a:gd name="T12" fmla="*/ 204 w 240"/>
                    <a:gd name="T13" fmla="*/ 180 h 1114"/>
                    <a:gd name="T14" fmla="*/ 204 w 240"/>
                    <a:gd name="T15" fmla="*/ 314 h 1114"/>
                    <a:gd name="T16" fmla="*/ 157 w 240"/>
                    <a:gd name="T17" fmla="*/ 353 h 1114"/>
                    <a:gd name="T18" fmla="*/ 110 w 240"/>
                    <a:gd name="T19" fmla="*/ 368 h 1114"/>
                    <a:gd name="T20" fmla="*/ 39 w 240"/>
                    <a:gd name="T21" fmla="*/ 431 h 1114"/>
                    <a:gd name="T22" fmla="*/ 0 w 240"/>
                    <a:gd name="T23" fmla="*/ 533 h 1114"/>
                    <a:gd name="T24" fmla="*/ 23 w 240"/>
                    <a:gd name="T25" fmla="*/ 627 h 1114"/>
                    <a:gd name="T26" fmla="*/ 63 w 240"/>
                    <a:gd name="T27" fmla="*/ 674 h 1114"/>
                    <a:gd name="T28" fmla="*/ 118 w 240"/>
                    <a:gd name="T29" fmla="*/ 761 h 1114"/>
                    <a:gd name="T30" fmla="*/ 165 w 240"/>
                    <a:gd name="T31" fmla="*/ 823 h 1114"/>
                    <a:gd name="T32" fmla="*/ 180 w 240"/>
                    <a:gd name="T33" fmla="*/ 902 h 1114"/>
                    <a:gd name="T34" fmla="*/ 196 w 240"/>
                    <a:gd name="T35" fmla="*/ 949 h 1114"/>
                    <a:gd name="T36" fmla="*/ 141 w 240"/>
                    <a:gd name="T37" fmla="*/ 1059 h 1114"/>
                    <a:gd name="T38" fmla="*/ 125 w 240"/>
                    <a:gd name="T39" fmla="*/ 1114 h 1114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240"/>
                    <a:gd name="T61" fmla="*/ 0 h 1114"/>
                    <a:gd name="T62" fmla="*/ 240 w 240"/>
                    <a:gd name="T63" fmla="*/ 1114 h 1114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240" h="1114">
                      <a:moveTo>
                        <a:pt x="63" y="0"/>
                      </a:moveTo>
                      <a:cubicBezTo>
                        <a:pt x="78" y="10"/>
                        <a:pt x="104" y="13"/>
                        <a:pt x="110" y="31"/>
                      </a:cubicBezTo>
                      <a:cubicBezTo>
                        <a:pt x="120" y="63"/>
                        <a:pt x="110" y="50"/>
                        <a:pt x="141" y="70"/>
                      </a:cubicBezTo>
                      <a:cubicBezTo>
                        <a:pt x="143" y="78"/>
                        <a:pt x="143" y="87"/>
                        <a:pt x="149" y="94"/>
                      </a:cubicBezTo>
                      <a:cubicBezTo>
                        <a:pt x="155" y="101"/>
                        <a:pt x="167" y="101"/>
                        <a:pt x="173" y="110"/>
                      </a:cubicBezTo>
                      <a:cubicBezTo>
                        <a:pt x="181" y="123"/>
                        <a:pt x="178" y="143"/>
                        <a:pt x="188" y="157"/>
                      </a:cubicBezTo>
                      <a:cubicBezTo>
                        <a:pt x="193" y="164"/>
                        <a:pt x="198" y="172"/>
                        <a:pt x="204" y="180"/>
                      </a:cubicBezTo>
                      <a:cubicBezTo>
                        <a:pt x="216" y="218"/>
                        <a:pt x="240" y="278"/>
                        <a:pt x="204" y="314"/>
                      </a:cubicBezTo>
                      <a:cubicBezTo>
                        <a:pt x="191" y="325"/>
                        <a:pt x="173" y="345"/>
                        <a:pt x="157" y="353"/>
                      </a:cubicBezTo>
                      <a:cubicBezTo>
                        <a:pt x="141" y="359"/>
                        <a:pt x="110" y="368"/>
                        <a:pt x="110" y="368"/>
                      </a:cubicBezTo>
                      <a:cubicBezTo>
                        <a:pt x="83" y="385"/>
                        <a:pt x="39" y="431"/>
                        <a:pt x="39" y="431"/>
                      </a:cubicBezTo>
                      <a:cubicBezTo>
                        <a:pt x="29" y="468"/>
                        <a:pt x="12" y="497"/>
                        <a:pt x="0" y="533"/>
                      </a:cubicBezTo>
                      <a:cubicBezTo>
                        <a:pt x="5" y="558"/>
                        <a:pt x="7" y="604"/>
                        <a:pt x="23" y="627"/>
                      </a:cubicBezTo>
                      <a:cubicBezTo>
                        <a:pt x="34" y="644"/>
                        <a:pt x="51" y="657"/>
                        <a:pt x="63" y="674"/>
                      </a:cubicBezTo>
                      <a:cubicBezTo>
                        <a:pt x="73" y="714"/>
                        <a:pt x="75" y="746"/>
                        <a:pt x="118" y="761"/>
                      </a:cubicBezTo>
                      <a:cubicBezTo>
                        <a:pt x="136" y="789"/>
                        <a:pt x="135" y="804"/>
                        <a:pt x="165" y="823"/>
                      </a:cubicBezTo>
                      <a:cubicBezTo>
                        <a:pt x="171" y="869"/>
                        <a:pt x="168" y="867"/>
                        <a:pt x="180" y="902"/>
                      </a:cubicBezTo>
                      <a:cubicBezTo>
                        <a:pt x="185" y="917"/>
                        <a:pt x="196" y="949"/>
                        <a:pt x="196" y="949"/>
                      </a:cubicBezTo>
                      <a:cubicBezTo>
                        <a:pt x="179" y="996"/>
                        <a:pt x="160" y="1014"/>
                        <a:pt x="141" y="1059"/>
                      </a:cubicBezTo>
                      <a:cubicBezTo>
                        <a:pt x="133" y="1076"/>
                        <a:pt x="125" y="1114"/>
                        <a:pt x="125" y="1114"/>
                      </a:cubicBezTo>
                    </a:path>
                  </a:pathLst>
                </a:custGeom>
                <a:noFill/>
                <a:ln w="28575">
                  <a:solidFill>
                    <a:srgbClr val="33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329" name="Oval 16">
                  <a:extLst>
                    <a:ext uri="{FF2B5EF4-FFF2-40B4-BE49-F238E27FC236}">
                      <a16:creationId xmlns:a16="http://schemas.microsoft.com/office/drawing/2014/main" id="{FC47497E-EAEB-B44A-BA87-627B7DD18A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346775">
                  <a:off x="1702" y="1604"/>
                  <a:ext cx="144" cy="144"/>
                </a:xfrm>
                <a:prstGeom prst="ellipse">
                  <a:avLst/>
                </a:prstGeom>
                <a:solidFill>
                  <a:srgbClr val="FF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5330" name="Freeform 17">
                  <a:extLst>
                    <a:ext uri="{FF2B5EF4-FFF2-40B4-BE49-F238E27FC236}">
                      <a16:creationId xmlns:a16="http://schemas.microsoft.com/office/drawing/2014/main" id="{2A3F09A4-603A-9346-8251-1C569A5CF5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0" y="1828"/>
                  <a:ext cx="160" cy="92"/>
                </a:xfrm>
                <a:custGeom>
                  <a:avLst/>
                  <a:gdLst>
                    <a:gd name="T0" fmla="*/ 0 w 160"/>
                    <a:gd name="T1" fmla="*/ 0 h 92"/>
                    <a:gd name="T2" fmla="*/ 72 w 160"/>
                    <a:gd name="T3" fmla="*/ 20 h 92"/>
                    <a:gd name="T4" fmla="*/ 84 w 160"/>
                    <a:gd name="T5" fmla="*/ 28 h 92"/>
                    <a:gd name="T6" fmla="*/ 92 w 160"/>
                    <a:gd name="T7" fmla="*/ 40 h 92"/>
                    <a:gd name="T8" fmla="*/ 128 w 160"/>
                    <a:gd name="T9" fmla="*/ 56 h 92"/>
                    <a:gd name="T10" fmla="*/ 160 w 160"/>
                    <a:gd name="T11" fmla="*/ 72 h 92"/>
                    <a:gd name="T12" fmla="*/ 144 w 160"/>
                    <a:gd name="T13" fmla="*/ 92 h 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60"/>
                    <a:gd name="T22" fmla="*/ 0 h 92"/>
                    <a:gd name="T23" fmla="*/ 160 w 160"/>
                    <a:gd name="T24" fmla="*/ 92 h 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60" h="92">
                      <a:moveTo>
                        <a:pt x="0" y="0"/>
                      </a:moveTo>
                      <a:cubicBezTo>
                        <a:pt x="27" y="6"/>
                        <a:pt x="42" y="16"/>
                        <a:pt x="72" y="20"/>
                      </a:cubicBezTo>
                      <a:cubicBezTo>
                        <a:pt x="76" y="22"/>
                        <a:pt x="80" y="24"/>
                        <a:pt x="84" y="28"/>
                      </a:cubicBezTo>
                      <a:cubicBezTo>
                        <a:pt x="87" y="31"/>
                        <a:pt x="88" y="36"/>
                        <a:pt x="92" y="40"/>
                      </a:cubicBezTo>
                      <a:cubicBezTo>
                        <a:pt x="100" y="46"/>
                        <a:pt x="117" y="52"/>
                        <a:pt x="128" y="56"/>
                      </a:cubicBezTo>
                      <a:cubicBezTo>
                        <a:pt x="139" y="67"/>
                        <a:pt x="143" y="72"/>
                        <a:pt x="160" y="72"/>
                      </a:cubicBezTo>
                      <a:lnTo>
                        <a:pt x="144" y="92"/>
                      </a:lnTo>
                    </a:path>
                  </a:pathLst>
                </a:cu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331" name="Freeform 18">
                  <a:extLst>
                    <a:ext uri="{FF2B5EF4-FFF2-40B4-BE49-F238E27FC236}">
                      <a16:creationId xmlns:a16="http://schemas.microsoft.com/office/drawing/2014/main" id="{FFA13577-7ADD-5F48-A11E-20A47FC8C3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88" y="1728"/>
                  <a:ext cx="224" cy="180"/>
                </a:xfrm>
                <a:custGeom>
                  <a:avLst/>
                  <a:gdLst>
                    <a:gd name="T0" fmla="*/ 0 w 224"/>
                    <a:gd name="T1" fmla="*/ 180 h 180"/>
                    <a:gd name="T2" fmla="*/ 116 w 224"/>
                    <a:gd name="T3" fmla="*/ 140 h 180"/>
                    <a:gd name="T4" fmla="*/ 156 w 224"/>
                    <a:gd name="T5" fmla="*/ 104 h 180"/>
                    <a:gd name="T6" fmla="*/ 200 w 224"/>
                    <a:gd name="T7" fmla="*/ 64 h 180"/>
                    <a:gd name="T8" fmla="*/ 212 w 224"/>
                    <a:gd name="T9" fmla="*/ 56 h 180"/>
                    <a:gd name="T10" fmla="*/ 224 w 224"/>
                    <a:gd name="T11" fmla="*/ 24 h 180"/>
                    <a:gd name="T12" fmla="*/ 216 w 224"/>
                    <a:gd name="T13" fmla="*/ 0 h 18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4"/>
                    <a:gd name="T22" fmla="*/ 0 h 180"/>
                    <a:gd name="T23" fmla="*/ 224 w 224"/>
                    <a:gd name="T24" fmla="*/ 180 h 18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4" h="180">
                      <a:moveTo>
                        <a:pt x="0" y="180"/>
                      </a:moveTo>
                      <a:cubicBezTo>
                        <a:pt x="40" y="171"/>
                        <a:pt x="76" y="153"/>
                        <a:pt x="116" y="140"/>
                      </a:cubicBezTo>
                      <a:cubicBezTo>
                        <a:pt x="135" y="110"/>
                        <a:pt x="130" y="120"/>
                        <a:pt x="156" y="104"/>
                      </a:cubicBezTo>
                      <a:cubicBezTo>
                        <a:pt x="168" y="85"/>
                        <a:pt x="180" y="77"/>
                        <a:pt x="200" y="64"/>
                      </a:cubicBezTo>
                      <a:cubicBezTo>
                        <a:pt x="204" y="61"/>
                        <a:pt x="212" y="56"/>
                        <a:pt x="212" y="56"/>
                      </a:cubicBezTo>
                      <a:cubicBezTo>
                        <a:pt x="220" y="29"/>
                        <a:pt x="216" y="39"/>
                        <a:pt x="224" y="24"/>
                      </a:cubicBezTo>
                      <a:lnTo>
                        <a:pt x="216" y="0"/>
                      </a:lnTo>
                    </a:path>
                  </a:pathLst>
                </a:cu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5326" name="Oval 19">
                <a:extLst>
                  <a:ext uri="{FF2B5EF4-FFF2-40B4-BE49-F238E27FC236}">
                    <a16:creationId xmlns:a16="http://schemas.microsoft.com/office/drawing/2014/main" id="{8E63BAE1-D79A-D047-8B19-E3D368DAD4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1296"/>
                <a:ext cx="1344" cy="48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55299" name="Group 20">
            <a:extLst>
              <a:ext uri="{FF2B5EF4-FFF2-40B4-BE49-F238E27FC236}">
                <a16:creationId xmlns:a16="http://schemas.microsoft.com/office/drawing/2014/main" id="{1CDAB83F-9F4B-9B41-A841-D38CF01A033E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1752600"/>
            <a:ext cx="3429000" cy="3352800"/>
            <a:chOff x="3456" y="1104"/>
            <a:chExt cx="2160" cy="2112"/>
          </a:xfrm>
        </p:grpSpPr>
        <p:sp>
          <p:nvSpPr>
            <p:cNvPr id="55321" name="Oval 21">
              <a:extLst>
                <a:ext uri="{FF2B5EF4-FFF2-40B4-BE49-F238E27FC236}">
                  <a16:creationId xmlns:a16="http://schemas.microsoft.com/office/drawing/2014/main" id="{B060387F-A44D-744B-9B60-972A95BE1E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104"/>
              <a:ext cx="2160" cy="105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322" name="Oval 22">
              <a:extLst>
                <a:ext uri="{FF2B5EF4-FFF2-40B4-BE49-F238E27FC236}">
                  <a16:creationId xmlns:a16="http://schemas.microsoft.com/office/drawing/2014/main" id="{439FE476-E4D0-A44F-9E06-0BAACFCBA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2160"/>
              <a:ext cx="2160" cy="105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5300" name="Text Box 23">
            <a:extLst>
              <a:ext uri="{FF2B5EF4-FFF2-40B4-BE49-F238E27FC236}">
                <a16:creationId xmlns:a16="http://schemas.microsoft.com/office/drawing/2014/main" id="{DC9031B1-95C5-AB4D-9A30-AD071B32D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288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4N</a:t>
            </a:r>
          </a:p>
        </p:txBody>
      </p:sp>
      <p:grpSp>
        <p:nvGrpSpPr>
          <p:cNvPr id="55301" name="Group 24">
            <a:extLst>
              <a:ext uri="{FF2B5EF4-FFF2-40B4-BE49-F238E27FC236}">
                <a16:creationId xmlns:a16="http://schemas.microsoft.com/office/drawing/2014/main" id="{2981D2C6-1835-2C4D-A80E-95349AD34CCD}"/>
              </a:ext>
            </a:extLst>
          </p:cNvPr>
          <p:cNvGrpSpPr>
            <a:grpSpLocks/>
          </p:cNvGrpSpPr>
          <p:nvPr/>
        </p:nvGrpSpPr>
        <p:grpSpPr bwMode="auto">
          <a:xfrm>
            <a:off x="8458200" y="1524000"/>
            <a:ext cx="588963" cy="3784600"/>
            <a:chOff x="5328" y="960"/>
            <a:chExt cx="371" cy="2384"/>
          </a:xfrm>
        </p:grpSpPr>
        <p:sp>
          <p:nvSpPr>
            <p:cNvPr id="55319" name="Text Box 25">
              <a:extLst>
                <a:ext uri="{FF2B5EF4-FFF2-40B4-BE49-F238E27FC236}">
                  <a16:creationId xmlns:a16="http://schemas.microsoft.com/office/drawing/2014/main" id="{222D695E-4A71-604D-B218-C47E297B72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8" y="960"/>
              <a:ext cx="3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2N</a:t>
              </a:r>
            </a:p>
          </p:txBody>
        </p:sp>
        <p:sp>
          <p:nvSpPr>
            <p:cNvPr id="55320" name="Text Box 26">
              <a:extLst>
                <a:ext uri="{FF2B5EF4-FFF2-40B4-BE49-F238E27FC236}">
                  <a16:creationId xmlns:a16="http://schemas.microsoft.com/office/drawing/2014/main" id="{091A58E3-7142-C040-AEA9-EC7FE768FC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8" y="3056"/>
              <a:ext cx="3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2N</a:t>
              </a:r>
            </a:p>
          </p:txBody>
        </p:sp>
      </p:grpSp>
      <p:sp>
        <p:nvSpPr>
          <p:cNvPr id="55302" name="Line 27">
            <a:extLst>
              <a:ext uri="{FF2B5EF4-FFF2-40B4-BE49-F238E27FC236}">
                <a16:creationId xmlns:a16="http://schemas.microsoft.com/office/drawing/2014/main" id="{AB754CA9-2801-C64D-87BB-2272C323D0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42900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3" name="Text Box 28">
            <a:extLst>
              <a:ext uri="{FF2B5EF4-FFF2-40B4-BE49-F238E27FC236}">
                <a16:creationId xmlns:a16="http://schemas.microsoft.com/office/drawing/2014/main" id="{BF66B838-C9D7-6F45-AA06-FD2AAC163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410200"/>
            <a:ext cx="3962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solidFill>
                  <a:srgbClr val="FF3300"/>
                </a:solidFill>
              </a:rPr>
              <a:t>Secondary Spermatocyte or</a:t>
            </a:r>
            <a:br>
              <a:rPr lang="en-US" altLang="en-US">
                <a:solidFill>
                  <a:srgbClr val="FF3300"/>
                </a:solidFill>
              </a:rPr>
            </a:br>
            <a:r>
              <a:rPr lang="en-US" altLang="en-US">
                <a:solidFill>
                  <a:srgbClr val="FF3300"/>
                </a:solidFill>
              </a:rPr>
              <a:t>Secondary Oocyte</a:t>
            </a:r>
          </a:p>
        </p:txBody>
      </p:sp>
      <p:sp>
        <p:nvSpPr>
          <p:cNvPr id="55304" name="Oval 29">
            <a:extLst>
              <a:ext uri="{FF2B5EF4-FFF2-40B4-BE49-F238E27FC236}">
                <a16:creationId xmlns:a16="http://schemas.microsoft.com/office/drawing/2014/main" id="{9FF3F17C-C81E-CE4F-8C35-B1EAEB51C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752600"/>
            <a:ext cx="3657600" cy="3352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5305" name="Freeform 30">
            <a:extLst>
              <a:ext uri="{FF2B5EF4-FFF2-40B4-BE49-F238E27FC236}">
                <a16:creationId xmlns:a16="http://schemas.microsoft.com/office/drawing/2014/main" id="{B4C3C261-341B-274C-BE0F-B5044757E715}"/>
              </a:ext>
            </a:extLst>
          </p:cNvPr>
          <p:cNvSpPr>
            <a:spLocks/>
          </p:cNvSpPr>
          <p:nvPr/>
        </p:nvSpPr>
        <p:spPr bwMode="auto">
          <a:xfrm rot="5346775">
            <a:off x="2543175" y="1895475"/>
            <a:ext cx="455613" cy="1693863"/>
          </a:xfrm>
          <a:custGeom>
            <a:avLst/>
            <a:gdLst>
              <a:gd name="T0" fmla="*/ 304940035 w 287"/>
              <a:gd name="T1" fmla="*/ 0 h 1067"/>
              <a:gd name="T2" fmla="*/ 541834982 w 287"/>
              <a:gd name="T3" fmla="*/ 178931940 h 1067"/>
              <a:gd name="T4" fmla="*/ 619959118 w 287"/>
              <a:gd name="T5" fmla="*/ 277217269 h 1067"/>
              <a:gd name="T6" fmla="*/ 640120390 w 287"/>
              <a:gd name="T7" fmla="*/ 335181674 h 1067"/>
              <a:gd name="T8" fmla="*/ 680442934 w 287"/>
              <a:gd name="T9" fmla="*/ 395665442 h 1067"/>
              <a:gd name="T10" fmla="*/ 720765478 w 287"/>
              <a:gd name="T11" fmla="*/ 514112027 h 1067"/>
              <a:gd name="T12" fmla="*/ 700604206 w 287"/>
              <a:gd name="T13" fmla="*/ 612398943 h 1067"/>
              <a:gd name="T14" fmla="*/ 582157526 w 287"/>
              <a:gd name="T15" fmla="*/ 652721455 h 1067"/>
              <a:gd name="T16" fmla="*/ 521673710 w 287"/>
              <a:gd name="T17" fmla="*/ 672882711 h 1067"/>
              <a:gd name="T18" fmla="*/ 342741626 w 287"/>
              <a:gd name="T19" fmla="*/ 791329296 h 1067"/>
              <a:gd name="T20" fmla="*/ 186491767 w 287"/>
              <a:gd name="T21" fmla="*/ 1028224054 h 1067"/>
              <a:gd name="T22" fmla="*/ 244456218 w 287"/>
              <a:gd name="T23" fmla="*/ 1582658592 h 1067"/>
              <a:gd name="T24" fmla="*/ 304940035 w 287"/>
              <a:gd name="T25" fmla="*/ 1600300485 h 1067"/>
              <a:gd name="T26" fmla="*/ 403225443 w 287"/>
              <a:gd name="T27" fmla="*/ 1877517754 h 1067"/>
              <a:gd name="T28" fmla="*/ 423386715 w 287"/>
              <a:gd name="T29" fmla="*/ 1938001522 h 1067"/>
              <a:gd name="T30" fmla="*/ 599797846 w 287"/>
              <a:gd name="T31" fmla="*/ 2076609363 h 1067"/>
              <a:gd name="T32" fmla="*/ 582157526 w 287"/>
              <a:gd name="T33" fmla="*/ 2147483646 h 1067"/>
              <a:gd name="T34" fmla="*/ 463709259 w 287"/>
              <a:gd name="T35" fmla="*/ 2147483646 h 1067"/>
              <a:gd name="T36" fmla="*/ 342741626 w 287"/>
              <a:gd name="T37" fmla="*/ 2147483646 h 106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87"/>
              <a:gd name="T58" fmla="*/ 0 h 1067"/>
              <a:gd name="T59" fmla="*/ 287 w 287"/>
              <a:gd name="T60" fmla="*/ 1067 h 106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87" h="1067">
                <a:moveTo>
                  <a:pt x="121" y="0"/>
                </a:moveTo>
                <a:cubicBezTo>
                  <a:pt x="153" y="32"/>
                  <a:pt x="178" y="46"/>
                  <a:pt x="215" y="71"/>
                </a:cubicBezTo>
                <a:cubicBezTo>
                  <a:pt x="235" y="128"/>
                  <a:pt x="206" y="59"/>
                  <a:pt x="246" y="110"/>
                </a:cubicBezTo>
                <a:cubicBezTo>
                  <a:pt x="251" y="116"/>
                  <a:pt x="250" y="125"/>
                  <a:pt x="254" y="133"/>
                </a:cubicBezTo>
                <a:cubicBezTo>
                  <a:pt x="258" y="141"/>
                  <a:pt x="266" y="148"/>
                  <a:pt x="270" y="157"/>
                </a:cubicBezTo>
                <a:cubicBezTo>
                  <a:pt x="276" y="172"/>
                  <a:pt x="286" y="204"/>
                  <a:pt x="286" y="204"/>
                </a:cubicBezTo>
                <a:cubicBezTo>
                  <a:pt x="283" y="217"/>
                  <a:pt x="287" y="233"/>
                  <a:pt x="278" y="243"/>
                </a:cubicBezTo>
                <a:cubicBezTo>
                  <a:pt x="266" y="254"/>
                  <a:pt x="246" y="253"/>
                  <a:pt x="231" y="259"/>
                </a:cubicBezTo>
                <a:cubicBezTo>
                  <a:pt x="223" y="261"/>
                  <a:pt x="207" y="267"/>
                  <a:pt x="207" y="267"/>
                </a:cubicBezTo>
                <a:cubicBezTo>
                  <a:pt x="186" y="296"/>
                  <a:pt x="168" y="297"/>
                  <a:pt x="136" y="314"/>
                </a:cubicBezTo>
                <a:cubicBezTo>
                  <a:pt x="115" y="345"/>
                  <a:pt x="93" y="376"/>
                  <a:pt x="74" y="408"/>
                </a:cubicBezTo>
                <a:cubicBezTo>
                  <a:pt x="63" y="471"/>
                  <a:pt x="0" y="657"/>
                  <a:pt x="97" y="628"/>
                </a:cubicBezTo>
                <a:cubicBezTo>
                  <a:pt x="105" y="630"/>
                  <a:pt x="115" y="629"/>
                  <a:pt x="121" y="635"/>
                </a:cubicBezTo>
                <a:cubicBezTo>
                  <a:pt x="141" y="655"/>
                  <a:pt x="151" y="720"/>
                  <a:pt x="160" y="745"/>
                </a:cubicBezTo>
                <a:cubicBezTo>
                  <a:pt x="162" y="752"/>
                  <a:pt x="161" y="764"/>
                  <a:pt x="168" y="769"/>
                </a:cubicBezTo>
                <a:cubicBezTo>
                  <a:pt x="192" y="786"/>
                  <a:pt x="213" y="806"/>
                  <a:pt x="238" y="824"/>
                </a:cubicBezTo>
                <a:cubicBezTo>
                  <a:pt x="266" y="865"/>
                  <a:pt x="266" y="881"/>
                  <a:pt x="231" y="918"/>
                </a:cubicBezTo>
                <a:cubicBezTo>
                  <a:pt x="220" y="948"/>
                  <a:pt x="206" y="965"/>
                  <a:pt x="184" y="988"/>
                </a:cubicBezTo>
                <a:cubicBezTo>
                  <a:pt x="173" y="1018"/>
                  <a:pt x="158" y="1044"/>
                  <a:pt x="136" y="1067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6" name="Freeform 31">
            <a:extLst>
              <a:ext uri="{FF2B5EF4-FFF2-40B4-BE49-F238E27FC236}">
                <a16:creationId xmlns:a16="http://schemas.microsoft.com/office/drawing/2014/main" id="{EBC2D538-1C2D-C449-9DE6-A81D7B2CB9DD}"/>
              </a:ext>
            </a:extLst>
          </p:cNvPr>
          <p:cNvSpPr>
            <a:spLocks/>
          </p:cNvSpPr>
          <p:nvPr/>
        </p:nvSpPr>
        <p:spPr bwMode="auto">
          <a:xfrm rot="5346775">
            <a:off x="2597151" y="2000250"/>
            <a:ext cx="381000" cy="1768475"/>
          </a:xfrm>
          <a:custGeom>
            <a:avLst/>
            <a:gdLst>
              <a:gd name="T0" fmla="*/ 158770638 w 240"/>
              <a:gd name="T1" fmla="*/ 0 h 1114"/>
              <a:gd name="T2" fmla="*/ 277217188 w 240"/>
              <a:gd name="T3" fmla="*/ 78125638 h 1114"/>
              <a:gd name="T4" fmla="*/ 355342825 w 240"/>
              <a:gd name="T5" fmla="*/ 176410938 h 1114"/>
              <a:gd name="T6" fmla="*/ 375504075 w 240"/>
              <a:gd name="T7" fmla="*/ 236894688 h 1114"/>
              <a:gd name="T8" fmla="*/ 435987825 w 240"/>
              <a:gd name="T9" fmla="*/ 277217188 h 1114"/>
              <a:gd name="T10" fmla="*/ 473789375 w 240"/>
              <a:gd name="T11" fmla="*/ 395665325 h 1114"/>
              <a:gd name="T12" fmla="*/ 514111875 w 240"/>
              <a:gd name="T13" fmla="*/ 453628125 h 1114"/>
              <a:gd name="T14" fmla="*/ 514111875 w 240"/>
              <a:gd name="T15" fmla="*/ 791329063 h 1114"/>
              <a:gd name="T16" fmla="*/ 395665325 w 240"/>
              <a:gd name="T17" fmla="*/ 889615950 h 1114"/>
              <a:gd name="T18" fmla="*/ 277217188 w 240"/>
              <a:gd name="T19" fmla="*/ 927417500 h 1114"/>
              <a:gd name="T20" fmla="*/ 98286888 w 240"/>
              <a:gd name="T21" fmla="*/ 1086188138 h 1114"/>
              <a:gd name="T22" fmla="*/ 0 w 240"/>
              <a:gd name="T23" fmla="*/ 1343244075 h 1114"/>
              <a:gd name="T24" fmla="*/ 57964388 w 240"/>
              <a:gd name="T25" fmla="*/ 1580138763 h 1114"/>
              <a:gd name="T26" fmla="*/ 158770638 w 240"/>
              <a:gd name="T27" fmla="*/ 1698585313 h 1114"/>
              <a:gd name="T28" fmla="*/ 297378438 w 240"/>
              <a:gd name="T29" fmla="*/ 1917839700 h 1114"/>
              <a:gd name="T30" fmla="*/ 415826575 w 240"/>
              <a:gd name="T31" fmla="*/ 2074089388 h 1114"/>
              <a:gd name="T32" fmla="*/ 453628125 w 240"/>
              <a:gd name="T33" fmla="*/ 2147483646 h 1114"/>
              <a:gd name="T34" fmla="*/ 493950625 w 240"/>
              <a:gd name="T35" fmla="*/ 2147483646 h 1114"/>
              <a:gd name="T36" fmla="*/ 355342825 w 240"/>
              <a:gd name="T37" fmla="*/ 2147483646 h 1114"/>
              <a:gd name="T38" fmla="*/ 315020325 w 240"/>
              <a:gd name="T39" fmla="*/ 2147483646 h 111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40"/>
              <a:gd name="T61" fmla="*/ 0 h 1114"/>
              <a:gd name="T62" fmla="*/ 240 w 240"/>
              <a:gd name="T63" fmla="*/ 1114 h 111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40" h="1114">
                <a:moveTo>
                  <a:pt x="63" y="0"/>
                </a:moveTo>
                <a:cubicBezTo>
                  <a:pt x="78" y="10"/>
                  <a:pt x="104" y="13"/>
                  <a:pt x="110" y="31"/>
                </a:cubicBezTo>
                <a:cubicBezTo>
                  <a:pt x="120" y="63"/>
                  <a:pt x="110" y="50"/>
                  <a:pt x="141" y="70"/>
                </a:cubicBezTo>
                <a:cubicBezTo>
                  <a:pt x="143" y="78"/>
                  <a:pt x="143" y="87"/>
                  <a:pt x="149" y="94"/>
                </a:cubicBezTo>
                <a:cubicBezTo>
                  <a:pt x="155" y="101"/>
                  <a:pt x="167" y="101"/>
                  <a:pt x="173" y="110"/>
                </a:cubicBezTo>
                <a:cubicBezTo>
                  <a:pt x="181" y="123"/>
                  <a:pt x="178" y="143"/>
                  <a:pt x="188" y="157"/>
                </a:cubicBezTo>
                <a:cubicBezTo>
                  <a:pt x="193" y="164"/>
                  <a:pt x="198" y="172"/>
                  <a:pt x="204" y="180"/>
                </a:cubicBezTo>
                <a:cubicBezTo>
                  <a:pt x="216" y="218"/>
                  <a:pt x="240" y="278"/>
                  <a:pt x="204" y="314"/>
                </a:cubicBezTo>
                <a:cubicBezTo>
                  <a:pt x="191" y="325"/>
                  <a:pt x="173" y="345"/>
                  <a:pt x="157" y="353"/>
                </a:cubicBezTo>
                <a:cubicBezTo>
                  <a:pt x="141" y="359"/>
                  <a:pt x="110" y="368"/>
                  <a:pt x="110" y="368"/>
                </a:cubicBezTo>
                <a:cubicBezTo>
                  <a:pt x="83" y="385"/>
                  <a:pt x="39" y="431"/>
                  <a:pt x="39" y="431"/>
                </a:cubicBezTo>
                <a:cubicBezTo>
                  <a:pt x="29" y="468"/>
                  <a:pt x="12" y="497"/>
                  <a:pt x="0" y="533"/>
                </a:cubicBezTo>
                <a:cubicBezTo>
                  <a:pt x="5" y="558"/>
                  <a:pt x="7" y="604"/>
                  <a:pt x="23" y="627"/>
                </a:cubicBezTo>
                <a:cubicBezTo>
                  <a:pt x="34" y="644"/>
                  <a:pt x="51" y="657"/>
                  <a:pt x="63" y="674"/>
                </a:cubicBezTo>
                <a:cubicBezTo>
                  <a:pt x="73" y="714"/>
                  <a:pt x="75" y="746"/>
                  <a:pt x="118" y="761"/>
                </a:cubicBezTo>
                <a:cubicBezTo>
                  <a:pt x="136" y="789"/>
                  <a:pt x="135" y="804"/>
                  <a:pt x="165" y="823"/>
                </a:cubicBezTo>
                <a:cubicBezTo>
                  <a:pt x="171" y="869"/>
                  <a:pt x="168" y="867"/>
                  <a:pt x="180" y="902"/>
                </a:cubicBezTo>
                <a:cubicBezTo>
                  <a:pt x="185" y="917"/>
                  <a:pt x="196" y="949"/>
                  <a:pt x="196" y="949"/>
                </a:cubicBezTo>
                <a:cubicBezTo>
                  <a:pt x="179" y="996"/>
                  <a:pt x="160" y="1014"/>
                  <a:pt x="141" y="1059"/>
                </a:cubicBezTo>
                <a:cubicBezTo>
                  <a:pt x="133" y="1076"/>
                  <a:pt x="125" y="1114"/>
                  <a:pt x="125" y="1114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7" name="Oval 32">
            <a:extLst>
              <a:ext uri="{FF2B5EF4-FFF2-40B4-BE49-F238E27FC236}">
                <a16:creationId xmlns:a16="http://schemas.microsoft.com/office/drawing/2014/main" id="{2EBDABF5-01B9-144A-B412-1D9477C99EE1}"/>
              </a:ext>
            </a:extLst>
          </p:cNvPr>
          <p:cNvSpPr>
            <a:spLocks noChangeArrowheads="1"/>
          </p:cNvSpPr>
          <p:nvPr/>
        </p:nvSpPr>
        <p:spPr bwMode="auto">
          <a:xfrm rot="5346775">
            <a:off x="2701925" y="2546350"/>
            <a:ext cx="228600" cy="228600"/>
          </a:xfrm>
          <a:prstGeom prst="ellipse">
            <a:avLst/>
          </a:prstGeom>
          <a:solidFill>
            <a:srgbClr val="FF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5308" name="Freeform 33">
            <a:extLst>
              <a:ext uri="{FF2B5EF4-FFF2-40B4-BE49-F238E27FC236}">
                <a16:creationId xmlns:a16="http://schemas.microsoft.com/office/drawing/2014/main" id="{C09CAC09-DF47-0F45-817A-368AE6440BDB}"/>
              </a:ext>
            </a:extLst>
          </p:cNvPr>
          <p:cNvSpPr>
            <a:spLocks/>
          </p:cNvSpPr>
          <p:nvPr/>
        </p:nvSpPr>
        <p:spPr bwMode="auto">
          <a:xfrm rot="5346775">
            <a:off x="2659857" y="3163094"/>
            <a:ext cx="287337" cy="1793875"/>
          </a:xfrm>
          <a:custGeom>
            <a:avLst/>
            <a:gdLst>
              <a:gd name="T0" fmla="*/ 435985479 w 181"/>
              <a:gd name="T1" fmla="*/ 0 h 1130"/>
              <a:gd name="T2" fmla="*/ 277216705 w 181"/>
              <a:gd name="T3" fmla="*/ 236894688 h 1130"/>
              <a:gd name="T4" fmla="*/ 158768774 w 181"/>
              <a:gd name="T5" fmla="*/ 415826575 h 1130"/>
              <a:gd name="T6" fmla="*/ 118446344 w 181"/>
              <a:gd name="T7" fmla="*/ 534273125 h 1130"/>
              <a:gd name="T8" fmla="*/ 80644860 w 181"/>
              <a:gd name="T9" fmla="*/ 652721263 h 1130"/>
              <a:gd name="T10" fmla="*/ 100806075 w 181"/>
              <a:gd name="T11" fmla="*/ 751006563 h 1130"/>
              <a:gd name="T12" fmla="*/ 80644860 w 181"/>
              <a:gd name="T13" fmla="*/ 811490313 h 1130"/>
              <a:gd name="T14" fmla="*/ 118446344 w 181"/>
              <a:gd name="T15" fmla="*/ 929938450 h 1130"/>
              <a:gd name="T16" fmla="*/ 138607559 w 181"/>
              <a:gd name="T17" fmla="*/ 1086188138 h 1130"/>
              <a:gd name="T18" fmla="*/ 199091204 w 181"/>
              <a:gd name="T19" fmla="*/ 1126510638 h 1130"/>
              <a:gd name="T20" fmla="*/ 219252418 w 181"/>
              <a:gd name="T21" fmla="*/ 1186994388 h 1130"/>
              <a:gd name="T22" fmla="*/ 337700350 w 181"/>
              <a:gd name="T23" fmla="*/ 1285279688 h 1130"/>
              <a:gd name="T24" fmla="*/ 456146694 w 181"/>
              <a:gd name="T25" fmla="*/ 1600300013 h 1130"/>
              <a:gd name="T26" fmla="*/ 317539135 w 181"/>
              <a:gd name="T27" fmla="*/ 1877517200 h 1130"/>
              <a:gd name="T28" fmla="*/ 277216705 w 181"/>
              <a:gd name="T29" fmla="*/ 1938000950 h 1130"/>
              <a:gd name="T30" fmla="*/ 158768774 w 181"/>
              <a:gd name="T31" fmla="*/ 2016125000 h 1130"/>
              <a:gd name="T32" fmla="*/ 0 w 181"/>
              <a:gd name="T33" fmla="*/ 2147483646 h 1130"/>
              <a:gd name="T34" fmla="*/ 20161215 w 181"/>
              <a:gd name="T35" fmla="*/ 2147483646 h 1130"/>
              <a:gd name="T36" fmla="*/ 158768774 w 181"/>
              <a:gd name="T37" fmla="*/ 2147483646 h 1130"/>
              <a:gd name="T38" fmla="*/ 178929989 w 181"/>
              <a:gd name="T39" fmla="*/ 2147483646 h 1130"/>
              <a:gd name="T40" fmla="*/ 277216705 w 181"/>
              <a:gd name="T41" fmla="*/ 2147483646 h 113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81"/>
              <a:gd name="T64" fmla="*/ 0 h 1130"/>
              <a:gd name="T65" fmla="*/ 181 w 181"/>
              <a:gd name="T66" fmla="*/ 1130 h 113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81" h="1130">
                <a:moveTo>
                  <a:pt x="173" y="0"/>
                </a:moveTo>
                <a:cubicBezTo>
                  <a:pt x="160" y="38"/>
                  <a:pt x="132" y="61"/>
                  <a:pt x="110" y="94"/>
                </a:cubicBezTo>
                <a:cubicBezTo>
                  <a:pt x="99" y="124"/>
                  <a:pt x="76" y="136"/>
                  <a:pt x="63" y="165"/>
                </a:cubicBezTo>
                <a:cubicBezTo>
                  <a:pt x="56" y="180"/>
                  <a:pt x="52" y="196"/>
                  <a:pt x="47" y="212"/>
                </a:cubicBezTo>
                <a:cubicBezTo>
                  <a:pt x="41" y="227"/>
                  <a:pt x="32" y="259"/>
                  <a:pt x="32" y="259"/>
                </a:cubicBezTo>
                <a:cubicBezTo>
                  <a:pt x="34" y="272"/>
                  <a:pt x="40" y="284"/>
                  <a:pt x="40" y="298"/>
                </a:cubicBezTo>
                <a:cubicBezTo>
                  <a:pt x="40" y="306"/>
                  <a:pt x="32" y="313"/>
                  <a:pt x="32" y="322"/>
                </a:cubicBezTo>
                <a:cubicBezTo>
                  <a:pt x="32" y="338"/>
                  <a:pt x="42" y="353"/>
                  <a:pt x="47" y="369"/>
                </a:cubicBezTo>
                <a:cubicBezTo>
                  <a:pt x="49" y="389"/>
                  <a:pt x="47" y="411"/>
                  <a:pt x="55" y="431"/>
                </a:cubicBezTo>
                <a:cubicBezTo>
                  <a:pt x="58" y="439"/>
                  <a:pt x="72" y="439"/>
                  <a:pt x="79" y="447"/>
                </a:cubicBezTo>
                <a:cubicBezTo>
                  <a:pt x="84" y="453"/>
                  <a:pt x="81" y="464"/>
                  <a:pt x="87" y="471"/>
                </a:cubicBezTo>
                <a:cubicBezTo>
                  <a:pt x="99" y="486"/>
                  <a:pt x="121" y="494"/>
                  <a:pt x="134" y="510"/>
                </a:cubicBezTo>
                <a:cubicBezTo>
                  <a:pt x="161" y="543"/>
                  <a:pt x="170" y="593"/>
                  <a:pt x="181" y="635"/>
                </a:cubicBezTo>
                <a:cubicBezTo>
                  <a:pt x="166" y="677"/>
                  <a:pt x="164" y="720"/>
                  <a:pt x="126" y="745"/>
                </a:cubicBezTo>
                <a:cubicBezTo>
                  <a:pt x="120" y="753"/>
                  <a:pt x="117" y="762"/>
                  <a:pt x="110" y="769"/>
                </a:cubicBezTo>
                <a:cubicBezTo>
                  <a:pt x="95" y="781"/>
                  <a:pt x="63" y="800"/>
                  <a:pt x="63" y="800"/>
                </a:cubicBezTo>
                <a:cubicBezTo>
                  <a:pt x="42" y="828"/>
                  <a:pt x="19" y="850"/>
                  <a:pt x="0" y="879"/>
                </a:cubicBezTo>
                <a:cubicBezTo>
                  <a:pt x="2" y="913"/>
                  <a:pt x="3" y="947"/>
                  <a:pt x="8" y="981"/>
                </a:cubicBezTo>
                <a:cubicBezTo>
                  <a:pt x="12" y="1018"/>
                  <a:pt x="51" y="1041"/>
                  <a:pt x="63" y="1075"/>
                </a:cubicBezTo>
                <a:cubicBezTo>
                  <a:pt x="65" y="1082"/>
                  <a:pt x="65" y="1091"/>
                  <a:pt x="71" y="1098"/>
                </a:cubicBezTo>
                <a:cubicBezTo>
                  <a:pt x="81" y="1111"/>
                  <a:pt x="98" y="1118"/>
                  <a:pt x="110" y="1130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9" name="Freeform 34">
            <a:extLst>
              <a:ext uri="{FF2B5EF4-FFF2-40B4-BE49-F238E27FC236}">
                <a16:creationId xmlns:a16="http://schemas.microsoft.com/office/drawing/2014/main" id="{49665323-AEE9-4A44-9FD5-4B2A4939BD51}"/>
              </a:ext>
            </a:extLst>
          </p:cNvPr>
          <p:cNvSpPr>
            <a:spLocks/>
          </p:cNvSpPr>
          <p:nvPr/>
        </p:nvSpPr>
        <p:spPr bwMode="auto">
          <a:xfrm rot="5346775">
            <a:off x="2657475" y="3309938"/>
            <a:ext cx="306388" cy="1681162"/>
          </a:xfrm>
          <a:custGeom>
            <a:avLst/>
            <a:gdLst>
              <a:gd name="T0" fmla="*/ 486391744 w 193"/>
              <a:gd name="T1" fmla="*/ 0 h 1059"/>
              <a:gd name="T2" fmla="*/ 327620847 w 193"/>
              <a:gd name="T3" fmla="*/ 178930247 h 1059"/>
              <a:gd name="T4" fmla="*/ 168851538 w 193"/>
              <a:gd name="T5" fmla="*/ 395663620 h 1059"/>
              <a:gd name="T6" fmla="*/ 108367689 w 193"/>
              <a:gd name="T7" fmla="*/ 614917942 h 1059"/>
              <a:gd name="T8" fmla="*/ 70564490 w 193"/>
              <a:gd name="T9" fmla="*/ 672880725 h 1059"/>
              <a:gd name="T10" fmla="*/ 50403207 w 193"/>
              <a:gd name="T11" fmla="*/ 733364457 h 1059"/>
              <a:gd name="T12" fmla="*/ 168851538 w 193"/>
              <a:gd name="T13" fmla="*/ 1008062200 h 1059"/>
              <a:gd name="T14" fmla="*/ 347782130 w 193"/>
              <a:gd name="T15" fmla="*/ 1166831203 h 1059"/>
              <a:gd name="T16" fmla="*/ 446069178 w 193"/>
              <a:gd name="T17" fmla="*/ 1345763037 h 1059"/>
              <a:gd name="T18" fmla="*/ 425907895 w 193"/>
              <a:gd name="T19" fmla="*/ 1542335166 h 1059"/>
              <a:gd name="T20" fmla="*/ 385585329 w 193"/>
              <a:gd name="T21" fmla="*/ 1602818898 h 1059"/>
              <a:gd name="T22" fmla="*/ 307459564 w 193"/>
              <a:gd name="T23" fmla="*/ 1859874759 h 1059"/>
              <a:gd name="T24" fmla="*/ 267136998 w 193"/>
              <a:gd name="T25" fmla="*/ 2036285644 h 1059"/>
              <a:gd name="T26" fmla="*/ 209174104 w 193"/>
              <a:gd name="T27" fmla="*/ 2056446888 h 1059"/>
              <a:gd name="T28" fmla="*/ 30241924 w 193"/>
              <a:gd name="T29" fmla="*/ 2147483646 h 1059"/>
              <a:gd name="T30" fmla="*/ 50403207 w 193"/>
              <a:gd name="T31" fmla="*/ 2147483646 h 1059"/>
              <a:gd name="T32" fmla="*/ 189012821 w 193"/>
              <a:gd name="T33" fmla="*/ 2147483646 h 105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93"/>
              <a:gd name="T52" fmla="*/ 0 h 1059"/>
              <a:gd name="T53" fmla="*/ 193 w 193"/>
              <a:gd name="T54" fmla="*/ 1059 h 105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93" h="1059">
                <a:moveTo>
                  <a:pt x="193" y="0"/>
                </a:moveTo>
                <a:cubicBezTo>
                  <a:pt x="169" y="23"/>
                  <a:pt x="152" y="48"/>
                  <a:pt x="130" y="71"/>
                </a:cubicBezTo>
                <a:cubicBezTo>
                  <a:pt x="117" y="107"/>
                  <a:pt x="99" y="136"/>
                  <a:pt x="67" y="157"/>
                </a:cubicBezTo>
                <a:cubicBezTo>
                  <a:pt x="60" y="184"/>
                  <a:pt x="53" y="218"/>
                  <a:pt x="43" y="244"/>
                </a:cubicBezTo>
                <a:cubicBezTo>
                  <a:pt x="39" y="252"/>
                  <a:pt x="32" y="258"/>
                  <a:pt x="28" y="267"/>
                </a:cubicBezTo>
                <a:cubicBezTo>
                  <a:pt x="24" y="274"/>
                  <a:pt x="22" y="283"/>
                  <a:pt x="20" y="291"/>
                </a:cubicBezTo>
                <a:cubicBezTo>
                  <a:pt x="36" y="337"/>
                  <a:pt x="17" y="385"/>
                  <a:pt x="67" y="400"/>
                </a:cubicBezTo>
                <a:cubicBezTo>
                  <a:pt x="95" y="419"/>
                  <a:pt x="108" y="444"/>
                  <a:pt x="138" y="463"/>
                </a:cubicBezTo>
                <a:cubicBezTo>
                  <a:pt x="152" y="486"/>
                  <a:pt x="161" y="510"/>
                  <a:pt x="177" y="534"/>
                </a:cubicBezTo>
                <a:cubicBezTo>
                  <a:pt x="174" y="560"/>
                  <a:pt x="174" y="586"/>
                  <a:pt x="169" y="612"/>
                </a:cubicBezTo>
                <a:cubicBezTo>
                  <a:pt x="166" y="621"/>
                  <a:pt x="156" y="627"/>
                  <a:pt x="153" y="636"/>
                </a:cubicBezTo>
                <a:cubicBezTo>
                  <a:pt x="142" y="660"/>
                  <a:pt x="127" y="713"/>
                  <a:pt x="122" y="738"/>
                </a:cubicBezTo>
                <a:cubicBezTo>
                  <a:pt x="117" y="761"/>
                  <a:pt x="120" y="789"/>
                  <a:pt x="106" y="808"/>
                </a:cubicBezTo>
                <a:cubicBezTo>
                  <a:pt x="100" y="814"/>
                  <a:pt x="90" y="811"/>
                  <a:pt x="83" y="816"/>
                </a:cubicBezTo>
                <a:cubicBezTo>
                  <a:pt x="8" y="858"/>
                  <a:pt x="63" y="839"/>
                  <a:pt x="12" y="855"/>
                </a:cubicBezTo>
                <a:cubicBezTo>
                  <a:pt x="26" y="911"/>
                  <a:pt x="0" y="933"/>
                  <a:pt x="20" y="1004"/>
                </a:cubicBezTo>
                <a:cubicBezTo>
                  <a:pt x="20" y="1006"/>
                  <a:pt x="66" y="1043"/>
                  <a:pt x="75" y="1059"/>
                </a:cubicBez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0" name="Oval 35">
            <a:extLst>
              <a:ext uri="{FF2B5EF4-FFF2-40B4-BE49-F238E27FC236}">
                <a16:creationId xmlns:a16="http://schemas.microsoft.com/office/drawing/2014/main" id="{35A5B059-E525-C24D-B392-241CA85E9D7A}"/>
              </a:ext>
            </a:extLst>
          </p:cNvPr>
          <p:cNvSpPr>
            <a:spLocks noChangeArrowheads="1"/>
          </p:cNvSpPr>
          <p:nvPr/>
        </p:nvSpPr>
        <p:spPr bwMode="auto">
          <a:xfrm rot="5346775">
            <a:off x="2592388" y="4114800"/>
            <a:ext cx="228600" cy="228600"/>
          </a:xfrm>
          <a:prstGeom prst="ellipse">
            <a:avLst/>
          </a:prstGeom>
          <a:solidFill>
            <a:srgbClr val="FF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5311" name="Freeform 36">
            <a:extLst>
              <a:ext uri="{FF2B5EF4-FFF2-40B4-BE49-F238E27FC236}">
                <a16:creationId xmlns:a16="http://schemas.microsoft.com/office/drawing/2014/main" id="{CB36611A-F1D4-9A47-8163-1D26837169E9}"/>
              </a:ext>
            </a:extLst>
          </p:cNvPr>
          <p:cNvSpPr>
            <a:spLocks/>
          </p:cNvSpPr>
          <p:nvPr/>
        </p:nvSpPr>
        <p:spPr bwMode="auto">
          <a:xfrm>
            <a:off x="1911350" y="3930650"/>
            <a:ext cx="298450" cy="152400"/>
          </a:xfrm>
          <a:custGeom>
            <a:avLst/>
            <a:gdLst>
              <a:gd name="T0" fmla="*/ 0 w 188"/>
              <a:gd name="T1" fmla="*/ 241935000 h 96"/>
              <a:gd name="T2" fmla="*/ 60483750 w 188"/>
              <a:gd name="T3" fmla="*/ 201612500 h 96"/>
              <a:gd name="T4" fmla="*/ 80645000 w 188"/>
              <a:gd name="T5" fmla="*/ 171370625 h 96"/>
              <a:gd name="T6" fmla="*/ 181451250 w 188"/>
              <a:gd name="T7" fmla="*/ 141128750 h 96"/>
              <a:gd name="T8" fmla="*/ 302418750 w 188"/>
              <a:gd name="T9" fmla="*/ 50403125 h 96"/>
              <a:gd name="T10" fmla="*/ 362902500 w 188"/>
              <a:gd name="T11" fmla="*/ 10080625 h 96"/>
              <a:gd name="T12" fmla="*/ 423386250 w 188"/>
              <a:gd name="T13" fmla="*/ 0 h 96"/>
              <a:gd name="T14" fmla="*/ 473789375 w 188"/>
              <a:gd name="T15" fmla="*/ 50403125 h 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88"/>
              <a:gd name="T25" fmla="*/ 0 h 96"/>
              <a:gd name="T26" fmla="*/ 188 w 188"/>
              <a:gd name="T27" fmla="*/ 96 h 9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88" h="96">
                <a:moveTo>
                  <a:pt x="0" y="96"/>
                </a:moveTo>
                <a:cubicBezTo>
                  <a:pt x="8" y="90"/>
                  <a:pt x="18" y="88"/>
                  <a:pt x="24" y="80"/>
                </a:cubicBezTo>
                <a:cubicBezTo>
                  <a:pt x="26" y="76"/>
                  <a:pt x="28" y="71"/>
                  <a:pt x="32" y="68"/>
                </a:cubicBezTo>
                <a:cubicBezTo>
                  <a:pt x="42" y="59"/>
                  <a:pt x="60" y="61"/>
                  <a:pt x="72" y="56"/>
                </a:cubicBezTo>
                <a:cubicBezTo>
                  <a:pt x="88" y="47"/>
                  <a:pt x="104" y="30"/>
                  <a:pt x="120" y="20"/>
                </a:cubicBezTo>
                <a:cubicBezTo>
                  <a:pt x="128" y="14"/>
                  <a:pt x="134" y="5"/>
                  <a:pt x="144" y="4"/>
                </a:cubicBezTo>
                <a:cubicBezTo>
                  <a:pt x="152" y="2"/>
                  <a:pt x="168" y="0"/>
                  <a:pt x="168" y="0"/>
                </a:cubicBezTo>
                <a:lnTo>
                  <a:pt x="188" y="20"/>
                </a:ln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2" name="Freeform 37">
            <a:extLst>
              <a:ext uri="{FF2B5EF4-FFF2-40B4-BE49-F238E27FC236}">
                <a16:creationId xmlns:a16="http://schemas.microsoft.com/office/drawing/2014/main" id="{9AB3049A-3A9E-6C4F-837D-C79D56374EB6}"/>
              </a:ext>
            </a:extLst>
          </p:cNvPr>
          <p:cNvSpPr>
            <a:spLocks/>
          </p:cNvSpPr>
          <p:nvPr/>
        </p:nvSpPr>
        <p:spPr bwMode="auto">
          <a:xfrm>
            <a:off x="3289300" y="3956050"/>
            <a:ext cx="412750" cy="228600"/>
          </a:xfrm>
          <a:custGeom>
            <a:avLst/>
            <a:gdLst>
              <a:gd name="T0" fmla="*/ 0 w 260"/>
              <a:gd name="T1" fmla="*/ 0 h 144"/>
              <a:gd name="T2" fmla="*/ 211693125 w 260"/>
              <a:gd name="T3" fmla="*/ 60483750 h 144"/>
              <a:gd name="T4" fmla="*/ 453628125 w 260"/>
              <a:gd name="T5" fmla="*/ 201612500 h 144"/>
              <a:gd name="T6" fmla="*/ 564515000 w 260"/>
              <a:gd name="T7" fmla="*/ 282257500 h 144"/>
              <a:gd name="T8" fmla="*/ 655240625 w 260"/>
              <a:gd name="T9" fmla="*/ 362902500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0"/>
              <a:gd name="T16" fmla="*/ 0 h 144"/>
              <a:gd name="T17" fmla="*/ 260 w 260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0" h="144">
                <a:moveTo>
                  <a:pt x="0" y="0"/>
                </a:moveTo>
                <a:cubicBezTo>
                  <a:pt x="25" y="8"/>
                  <a:pt x="60" y="11"/>
                  <a:pt x="84" y="24"/>
                </a:cubicBezTo>
                <a:cubicBezTo>
                  <a:pt x="116" y="42"/>
                  <a:pt x="144" y="68"/>
                  <a:pt x="180" y="80"/>
                </a:cubicBezTo>
                <a:cubicBezTo>
                  <a:pt x="191" y="96"/>
                  <a:pt x="205" y="105"/>
                  <a:pt x="224" y="112"/>
                </a:cubicBezTo>
                <a:cubicBezTo>
                  <a:pt x="234" y="127"/>
                  <a:pt x="252" y="129"/>
                  <a:pt x="260" y="144"/>
                </a:cubicBezTo>
              </a:path>
            </a:pathLst>
          </a:cu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3" name="Freeform 38">
            <a:extLst>
              <a:ext uri="{FF2B5EF4-FFF2-40B4-BE49-F238E27FC236}">
                <a16:creationId xmlns:a16="http://schemas.microsoft.com/office/drawing/2014/main" id="{A89BE16A-4628-1E43-8C3E-986618D1BB90}"/>
              </a:ext>
            </a:extLst>
          </p:cNvPr>
          <p:cNvSpPr>
            <a:spLocks/>
          </p:cNvSpPr>
          <p:nvPr/>
        </p:nvSpPr>
        <p:spPr bwMode="auto">
          <a:xfrm>
            <a:off x="1905000" y="2901950"/>
            <a:ext cx="254000" cy="146050"/>
          </a:xfrm>
          <a:custGeom>
            <a:avLst/>
            <a:gdLst>
              <a:gd name="T0" fmla="*/ 0 w 160"/>
              <a:gd name="T1" fmla="*/ 0 h 92"/>
              <a:gd name="T2" fmla="*/ 181451250 w 160"/>
              <a:gd name="T3" fmla="*/ 50403125 h 92"/>
              <a:gd name="T4" fmla="*/ 211693125 w 160"/>
              <a:gd name="T5" fmla="*/ 70564375 h 92"/>
              <a:gd name="T6" fmla="*/ 231854375 w 160"/>
              <a:gd name="T7" fmla="*/ 100806250 h 92"/>
              <a:gd name="T8" fmla="*/ 322580000 w 160"/>
              <a:gd name="T9" fmla="*/ 141128750 h 92"/>
              <a:gd name="T10" fmla="*/ 403225000 w 160"/>
              <a:gd name="T11" fmla="*/ 181451250 h 92"/>
              <a:gd name="T12" fmla="*/ 362902500 w 160"/>
              <a:gd name="T13" fmla="*/ 231854375 h 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0"/>
              <a:gd name="T22" fmla="*/ 0 h 92"/>
              <a:gd name="T23" fmla="*/ 160 w 160"/>
              <a:gd name="T24" fmla="*/ 92 h 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0" h="92">
                <a:moveTo>
                  <a:pt x="0" y="0"/>
                </a:moveTo>
                <a:cubicBezTo>
                  <a:pt x="27" y="6"/>
                  <a:pt x="42" y="16"/>
                  <a:pt x="72" y="20"/>
                </a:cubicBezTo>
                <a:cubicBezTo>
                  <a:pt x="76" y="22"/>
                  <a:pt x="80" y="24"/>
                  <a:pt x="84" y="28"/>
                </a:cubicBezTo>
                <a:cubicBezTo>
                  <a:pt x="87" y="31"/>
                  <a:pt x="88" y="36"/>
                  <a:pt x="92" y="40"/>
                </a:cubicBezTo>
                <a:cubicBezTo>
                  <a:pt x="100" y="46"/>
                  <a:pt x="117" y="52"/>
                  <a:pt x="128" y="56"/>
                </a:cubicBezTo>
                <a:cubicBezTo>
                  <a:pt x="139" y="67"/>
                  <a:pt x="143" y="72"/>
                  <a:pt x="160" y="72"/>
                </a:cubicBezTo>
                <a:lnTo>
                  <a:pt x="144" y="92"/>
                </a:ln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4" name="Freeform 39">
            <a:extLst>
              <a:ext uri="{FF2B5EF4-FFF2-40B4-BE49-F238E27FC236}">
                <a16:creationId xmlns:a16="http://schemas.microsoft.com/office/drawing/2014/main" id="{04E4B8D7-C476-D345-A675-084C0F719019}"/>
              </a:ext>
            </a:extLst>
          </p:cNvPr>
          <p:cNvSpPr>
            <a:spLocks/>
          </p:cNvSpPr>
          <p:nvPr/>
        </p:nvSpPr>
        <p:spPr bwMode="auto">
          <a:xfrm>
            <a:off x="3314700" y="2743200"/>
            <a:ext cx="355600" cy="285750"/>
          </a:xfrm>
          <a:custGeom>
            <a:avLst/>
            <a:gdLst>
              <a:gd name="T0" fmla="*/ 0 w 224"/>
              <a:gd name="T1" fmla="*/ 453628125 h 180"/>
              <a:gd name="T2" fmla="*/ 292338125 w 224"/>
              <a:gd name="T3" fmla="*/ 352821875 h 180"/>
              <a:gd name="T4" fmla="*/ 393144375 w 224"/>
              <a:gd name="T5" fmla="*/ 262096250 h 180"/>
              <a:gd name="T6" fmla="*/ 504031250 w 224"/>
              <a:gd name="T7" fmla="*/ 161290000 h 180"/>
              <a:gd name="T8" fmla="*/ 534273125 w 224"/>
              <a:gd name="T9" fmla="*/ 141128750 h 180"/>
              <a:gd name="T10" fmla="*/ 564515000 w 224"/>
              <a:gd name="T11" fmla="*/ 60483750 h 180"/>
              <a:gd name="T12" fmla="*/ 544353750 w 224"/>
              <a:gd name="T13" fmla="*/ 0 h 1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4"/>
              <a:gd name="T22" fmla="*/ 0 h 180"/>
              <a:gd name="T23" fmla="*/ 224 w 224"/>
              <a:gd name="T24" fmla="*/ 180 h 1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4" h="180">
                <a:moveTo>
                  <a:pt x="0" y="180"/>
                </a:moveTo>
                <a:cubicBezTo>
                  <a:pt x="40" y="171"/>
                  <a:pt x="76" y="153"/>
                  <a:pt x="116" y="140"/>
                </a:cubicBezTo>
                <a:cubicBezTo>
                  <a:pt x="135" y="110"/>
                  <a:pt x="130" y="120"/>
                  <a:pt x="156" y="104"/>
                </a:cubicBezTo>
                <a:cubicBezTo>
                  <a:pt x="168" y="85"/>
                  <a:pt x="180" y="77"/>
                  <a:pt x="200" y="64"/>
                </a:cubicBezTo>
                <a:cubicBezTo>
                  <a:pt x="204" y="61"/>
                  <a:pt x="212" y="56"/>
                  <a:pt x="212" y="56"/>
                </a:cubicBezTo>
                <a:cubicBezTo>
                  <a:pt x="220" y="29"/>
                  <a:pt x="216" y="39"/>
                  <a:pt x="224" y="24"/>
                </a:cubicBezTo>
                <a:lnTo>
                  <a:pt x="216" y="0"/>
                </a:lnTo>
              </a:path>
            </a:pathLst>
          </a:cu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5315" name="Group 40">
            <a:extLst>
              <a:ext uri="{FF2B5EF4-FFF2-40B4-BE49-F238E27FC236}">
                <a16:creationId xmlns:a16="http://schemas.microsoft.com/office/drawing/2014/main" id="{E1096082-38E0-934F-AA2D-A55DCCF3E6F0}"/>
              </a:ext>
            </a:extLst>
          </p:cNvPr>
          <p:cNvGrpSpPr>
            <a:grpSpLocks/>
          </p:cNvGrpSpPr>
          <p:nvPr/>
        </p:nvGrpSpPr>
        <p:grpSpPr bwMode="auto">
          <a:xfrm>
            <a:off x="1681163" y="2438400"/>
            <a:ext cx="2205037" cy="2098675"/>
            <a:chOff x="1059" y="1536"/>
            <a:chExt cx="1389" cy="1322"/>
          </a:xfrm>
        </p:grpSpPr>
        <p:sp>
          <p:nvSpPr>
            <p:cNvPr id="55317" name="Oval 41">
              <a:extLst>
                <a:ext uri="{FF2B5EF4-FFF2-40B4-BE49-F238E27FC236}">
                  <a16:creationId xmlns:a16="http://schemas.microsoft.com/office/drawing/2014/main" id="{FE7381EF-F4D0-BA4F-B49B-35278E453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536"/>
              <a:ext cx="1344" cy="4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5318" name="Oval 42">
              <a:extLst>
                <a:ext uri="{FF2B5EF4-FFF2-40B4-BE49-F238E27FC236}">
                  <a16:creationId xmlns:a16="http://schemas.microsoft.com/office/drawing/2014/main" id="{52BDA11E-35C1-AD48-98B6-C2E464628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9" y="2378"/>
              <a:ext cx="1344" cy="4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5316" name="Text Box 44">
            <a:extLst>
              <a:ext uri="{FF2B5EF4-FFF2-40B4-BE49-F238E27FC236}">
                <a16:creationId xmlns:a16="http://schemas.microsoft.com/office/drawing/2014/main" id="{3C05FB6F-B8BB-FA4A-837A-5FB2BCDDF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28600"/>
            <a:ext cx="2751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/>
              <a:t>Cytokinesis</a:t>
            </a:r>
            <a:endParaRPr lang="en-US" altLang="en-US" sz="3600" b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5" name="Group 48">
            <a:extLst>
              <a:ext uri="{FF2B5EF4-FFF2-40B4-BE49-F238E27FC236}">
                <a16:creationId xmlns:a16="http://schemas.microsoft.com/office/drawing/2014/main" id="{59E7BC57-D922-E94E-A6CC-E5A7FC79CCE0}"/>
              </a:ext>
            </a:extLst>
          </p:cNvPr>
          <p:cNvGrpSpPr>
            <a:grpSpLocks/>
          </p:cNvGrpSpPr>
          <p:nvPr/>
        </p:nvGrpSpPr>
        <p:grpSpPr bwMode="auto">
          <a:xfrm>
            <a:off x="5681663" y="1198563"/>
            <a:ext cx="111125" cy="1146175"/>
            <a:chOff x="3671" y="2557"/>
            <a:chExt cx="70" cy="722"/>
          </a:xfrm>
        </p:grpSpPr>
        <p:sp>
          <p:nvSpPr>
            <p:cNvPr id="57395" name="Line 49">
              <a:extLst>
                <a:ext uri="{FF2B5EF4-FFF2-40B4-BE49-F238E27FC236}">
                  <a16:creationId xmlns:a16="http://schemas.microsoft.com/office/drawing/2014/main" id="{B523D873-C002-0347-AF82-640EC46D31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1" y="2557"/>
              <a:ext cx="23" cy="2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96" name="Line 50">
              <a:extLst>
                <a:ext uri="{FF2B5EF4-FFF2-40B4-BE49-F238E27FC236}">
                  <a16:creationId xmlns:a16="http://schemas.microsoft.com/office/drawing/2014/main" id="{33A986A0-989B-1448-8B6C-F49EF4391D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4" y="2565"/>
              <a:ext cx="8" cy="32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97" name="Line 51">
              <a:extLst>
                <a:ext uri="{FF2B5EF4-FFF2-40B4-BE49-F238E27FC236}">
                  <a16:creationId xmlns:a16="http://schemas.microsoft.com/office/drawing/2014/main" id="{712114D7-1A21-C84F-AF6A-7B9279EF2E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02" y="2557"/>
              <a:ext cx="39" cy="2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98" name="Line 52">
              <a:extLst>
                <a:ext uri="{FF2B5EF4-FFF2-40B4-BE49-F238E27FC236}">
                  <a16:creationId xmlns:a16="http://schemas.microsoft.com/office/drawing/2014/main" id="{3BFF7FDD-780D-D246-A1FC-ED3C0ED43E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1" y="2894"/>
              <a:ext cx="15" cy="3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99" name="Line 53">
              <a:extLst>
                <a:ext uri="{FF2B5EF4-FFF2-40B4-BE49-F238E27FC236}">
                  <a16:creationId xmlns:a16="http://schemas.microsoft.com/office/drawing/2014/main" id="{A6E83C1F-5C03-0247-A0FE-1DDEC06B59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" y="2887"/>
              <a:ext cx="8" cy="3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400" name="Line 54">
              <a:extLst>
                <a:ext uri="{FF2B5EF4-FFF2-40B4-BE49-F238E27FC236}">
                  <a16:creationId xmlns:a16="http://schemas.microsoft.com/office/drawing/2014/main" id="{6DB05C0D-C661-0E4D-8EC9-59AF82097E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" y="2887"/>
              <a:ext cx="39" cy="3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7346" name="Group 47">
            <a:extLst>
              <a:ext uri="{FF2B5EF4-FFF2-40B4-BE49-F238E27FC236}">
                <a16:creationId xmlns:a16="http://schemas.microsoft.com/office/drawing/2014/main" id="{9E87A422-BB2A-1241-AF61-C169059D512F}"/>
              </a:ext>
            </a:extLst>
          </p:cNvPr>
          <p:cNvGrpSpPr>
            <a:grpSpLocks/>
          </p:cNvGrpSpPr>
          <p:nvPr/>
        </p:nvGrpSpPr>
        <p:grpSpPr bwMode="auto">
          <a:xfrm>
            <a:off x="5827713" y="4059238"/>
            <a:ext cx="111125" cy="1146175"/>
            <a:chOff x="3671" y="2557"/>
            <a:chExt cx="70" cy="722"/>
          </a:xfrm>
        </p:grpSpPr>
        <p:sp>
          <p:nvSpPr>
            <p:cNvPr id="57389" name="Line 41">
              <a:extLst>
                <a:ext uri="{FF2B5EF4-FFF2-40B4-BE49-F238E27FC236}">
                  <a16:creationId xmlns:a16="http://schemas.microsoft.com/office/drawing/2014/main" id="{E492C2FA-0784-954C-A8DF-126C69BDCA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1" y="2557"/>
              <a:ext cx="23" cy="2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90" name="Line 42">
              <a:extLst>
                <a:ext uri="{FF2B5EF4-FFF2-40B4-BE49-F238E27FC236}">
                  <a16:creationId xmlns:a16="http://schemas.microsoft.com/office/drawing/2014/main" id="{CE4AAC8A-5A07-0944-8AAA-99956F6CBB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4" y="2565"/>
              <a:ext cx="8" cy="32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91" name="Line 43">
              <a:extLst>
                <a:ext uri="{FF2B5EF4-FFF2-40B4-BE49-F238E27FC236}">
                  <a16:creationId xmlns:a16="http://schemas.microsoft.com/office/drawing/2014/main" id="{A1F75399-AEC1-EE4E-A53C-97C74A6273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02" y="2557"/>
              <a:ext cx="39" cy="2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92" name="Line 44">
              <a:extLst>
                <a:ext uri="{FF2B5EF4-FFF2-40B4-BE49-F238E27FC236}">
                  <a16:creationId xmlns:a16="http://schemas.microsoft.com/office/drawing/2014/main" id="{6DD55EBC-F83E-DC43-B733-64E17A187C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1" y="2894"/>
              <a:ext cx="15" cy="3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93" name="Line 45">
              <a:extLst>
                <a:ext uri="{FF2B5EF4-FFF2-40B4-BE49-F238E27FC236}">
                  <a16:creationId xmlns:a16="http://schemas.microsoft.com/office/drawing/2014/main" id="{49EE0803-3999-314C-B20D-A5335B0965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" y="2887"/>
              <a:ext cx="8" cy="3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94" name="Line 46">
              <a:extLst>
                <a:ext uri="{FF2B5EF4-FFF2-40B4-BE49-F238E27FC236}">
                  <a16:creationId xmlns:a16="http://schemas.microsoft.com/office/drawing/2014/main" id="{C720DC9E-7DFD-314F-84F1-D61E97EA3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" y="2887"/>
              <a:ext cx="39" cy="3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347" name="Rectangle 2">
            <a:extLst>
              <a:ext uri="{FF2B5EF4-FFF2-40B4-BE49-F238E27FC236}">
                <a16:creationId xmlns:a16="http://schemas.microsoft.com/office/drawing/2014/main" id="{F9A13A59-0254-EC4C-AF63-11A5687905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2438400" cy="457200"/>
          </a:xfrm>
        </p:spPr>
        <p:txBody>
          <a:bodyPr/>
          <a:lstStyle/>
          <a:p>
            <a:pPr algn="l"/>
            <a:r>
              <a:rPr lang="en-US" altLang="en-US">
                <a:ea typeface="ＭＳ Ｐゴシック" panose="020B0600070205080204" pitchFamily="34" charset="-128"/>
              </a:rPr>
              <a:t>Meiosis</a:t>
            </a:r>
          </a:p>
        </p:txBody>
      </p:sp>
      <p:grpSp>
        <p:nvGrpSpPr>
          <p:cNvPr id="57348" name="Group 4">
            <a:extLst>
              <a:ext uri="{FF2B5EF4-FFF2-40B4-BE49-F238E27FC236}">
                <a16:creationId xmlns:a16="http://schemas.microsoft.com/office/drawing/2014/main" id="{4347C40E-1887-DA49-9A9C-5E2C12728F69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4724400"/>
            <a:ext cx="1795463" cy="427038"/>
            <a:chOff x="1201" y="2467"/>
            <a:chExt cx="1131" cy="269"/>
          </a:xfrm>
        </p:grpSpPr>
        <p:sp>
          <p:nvSpPr>
            <p:cNvPr id="57384" name="Freeform 5">
              <a:extLst>
                <a:ext uri="{FF2B5EF4-FFF2-40B4-BE49-F238E27FC236}">
                  <a16:creationId xmlns:a16="http://schemas.microsoft.com/office/drawing/2014/main" id="{61760BEF-E671-E04A-974F-F372D8D4A8C3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1675" y="1993"/>
              <a:ext cx="181" cy="1130"/>
            </a:xfrm>
            <a:custGeom>
              <a:avLst/>
              <a:gdLst>
                <a:gd name="T0" fmla="*/ 173 w 181"/>
                <a:gd name="T1" fmla="*/ 0 h 1130"/>
                <a:gd name="T2" fmla="*/ 110 w 181"/>
                <a:gd name="T3" fmla="*/ 94 h 1130"/>
                <a:gd name="T4" fmla="*/ 63 w 181"/>
                <a:gd name="T5" fmla="*/ 165 h 1130"/>
                <a:gd name="T6" fmla="*/ 47 w 181"/>
                <a:gd name="T7" fmla="*/ 212 h 1130"/>
                <a:gd name="T8" fmla="*/ 32 w 181"/>
                <a:gd name="T9" fmla="*/ 259 h 1130"/>
                <a:gd name="T10" fmla="*/ 40 w 181"/>
                <a:gd name="T11" fmla="*/ 298 h 1130"/>
                <a:gd name="T12" fmla="*/ 32 w 181"/>
                <a:gd name="T13" fmla="*/ 322 h 1130"/>
                <a:gd name="T14" fmla="*/ 47 w 181"/>
                <a:gd name="T15" fmla="*/ 369 h 1130"/>
                <a:gd name="T16" fmla="*/ 55 w 181"/>
                <a:gd name="T17" fmla="*/ 431 h 1130"/>
                <a:gd name="T18" fmla="*/ 79 w 181"/>
                <a:gd name="T19" fmla="*/ 447 h 1130"/>
                <a:gd name="T20" fmla="*/ 87 w 181"/>
                <a:gd name="T21" fmla="*/ 471 h 1130"/>
                <a:gd name="T22" fmla="*/ 134 w 181"/>
                <a:gd name="T23" fmla="*/ 510 h 1130"/>
                <a:gd name="T24" fmla="*/ 181 w 181"/>
                <a:gd name="T25" fmla="*/ 635 h 1130"/>
                <a:gd name="T26" fmla="*/ 126 w 181"/>
                <a:gd name="T27" fmla="*/ 745 h 1130"/>
                <a:gd name="T28" fmla="*/ 110 w 181"/>
                <a:gd name="T29" fmla="*/ 769 h 1130"/>
                <a:gd name="T30" fmla="*/ 63 w 181"/>
                <a:gd name="T31" fmla="*/ 800 h 1130"/>
                <a:gd name="T32" fmla="*/ 0 w 181"/>
                <a:gd name="T33" fmla="*/ 879 h 1130"/>
                <a:gd name="T34" fmla="*/ 8 w 181"/>
                <a:gd name="T35" fmla="*/ 981 h 1130"/>
                <a:gd name="T36" fmla="*/ 63 w 181"/>
                <a:gd name="T37" fmla="*/ 1075 h 1130"/>
                <a:gd name="T38" fmla="*/ 71 w 181"/>
                <a:gd name="T39" fmla="*/ 1098 h 1130"/>
                <a:gd name="T40" fmla="*/ 110 w 181"/>
                <a:gd name="T41" fmla="*/ 1130 h 11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1"/>
                <a:gd name="T64" fmla="*/ 0 h 1130"/>
                <a:gd name="T65" fmla="*/ 181 w 181"/>
                <a:gd name="T66" fmla="*/ 1130 h 11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1" h="1130">
                  <a:moveTo>
                    <a:pt x="173" y="0"/>
                  </a:moveTo>
                  <a:cubicBezTo>
                    <a:pt x="160" y="38"/>
                    <a:pt x="132" y="61"/>
                    <a:pt x="110" y="94"/>
                  </a:cubicBezTo>
                  <a:cubicBezTo>
                    <a:pt x="99" y="124"/>
                    <a:pt x="76" y="136"/>
                    <a:pt x="63" y="165"/>
                  </a:cubicBezTo>
                  <a:cubicBezTo>
                    <a:pt x="56" y="180"/>
                    <a:pt x="52" y="196"/>
                    <a:pt x="47" y="212"/>
                  </a:cubicBezTo>
                  <a:cubicBezTo>
                    <a:pt x="41" y="227"/>
                    <a:pt x="32" y="259"/>
                    <a:pt x="32" y="259"/>
                  </a:cubicBezTo>
                  <a:cubicBezTo>
                    <a:pt x="34" y="272"/>
                    <a:pt x="40" y="284"/>
                    <a:pt x="40" y="298"/>
                  </a:cubicBezTo>
                  <a:cubicBezTo>
                    <a:pt x="40" y="306"/>
                    <a:pt x="32" y="313"/>
                    <a:pt x="32" y="322"/>
                  </a:cubicBezTo>
                  <a:cubicBezTo>
                    <a:pt x="32" y="338"/>
                    <a:pt x="42" y="353"/>
                    <a:pt x="47" y="369"/>
                  </a:cubicBezTo>
                  <a:cubicBezTo>
                    <a:pt x="49" y="389"/>
                    <a:pt x="47" y="411"/>
                    <a:pt x="55" y="431"/>
                  </a:cubicBezTo>
                  <a:cubicBezTo>
                    <a:pt x="58" y="439"/>
                    <a:pt x="72" y="439"/>
                    <a:pt x="79" y="447"/>
                  </a:cubicBezTo>
                  <a:cubicBezTo>
                    <a:pt x="84" y="453"/>
                    <a:pt x="81" y="464"/>
                    <a:pt x="87" y="471"/>
                  </a:cubicBezTo>
                  <a:cubicBezTo>
                    <a:pt x="99" y="486"/>
                    <a:pt x="121" y="494"/>
                    <a:pt x="134" y="510"/>
                  </a:cubicBezTo>
                  <a:cubicBezTo>
                    <a:pt x="161" y="543"/>
                    <a:pt x="170" y="593"/>
                    <a:pt x="181" y="635"/>
                  </a:cubicBezTo>
                  <a:cubicBezTo>
                    <a:pt x="166" y="677"/>
                    <a:pt x="164" y="720"/>
                    <a:pt x="126" y="745"/>
                  </a:cubicBezTo>
                  <a:cubicBezTo>
                    <a:pt x="120" y="753"/>
                    <a:pt x="117" y="762"/>
                    <a:pt x="110" y="769"/>
                  </a:cubicBezTo>
                  <a:cubicBezTo>
                    <a:pt x="95" y="781"/>
                    <a:pt x="63" y="800"/>
                    <a:pt x="63" y="800"/>
                  </a:cubicBezTo>
                  <a:cubicBezTo>
                    <a:pt x="42" y="828"/>
                    <a:pt x="19" y="850"/>
                    <a:pt x="0" y="879"/>
                  </a:cubicBezTo>
                  <a:cubicBezTo>
                    <a:pt x="2" y="913"/>
                    <a:pt x="3" y="947"/>
                    <a:pt x="8" y="981"/>
                  </a:cubicBezTo>
                  <a:cubicBezTo>
                    <a:pt x="12" y="1018"/>
                    <a:pt x="51" y="1041"/>
                    <a:pt x="63" y="1075"/>
                  </a:cubicBezTo>
                  <a:cubicBezTo>
                    <a:pt x="65" y="1082"/>
                    <a:pt x="65" y="1091"/>
                    <a:pt x="71" y="1098"/>
                  </a:cubicBezTo>
                  <a:cubicBezTo>
                    <a:pt x="81" y="1111"/>
                    <a:pt x="98" y="1118"/>
                    <a:pt x="110" y="1130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85" name="Freeform 6">
              <a:extLst>
                <a:ext uri="{FF2B5EF4-FFF2-40B4-BE49-F238E27FC236}">
                  <a16:creationId xmlns:a16="http://schemas.microsoft.com/office/drawing/2014/main" id="{99193CAE-CCF0-D540-A323-3A6D37B3EDA4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1674" y="2085"/>
              <a:ext cx="193" cy="1059"/>
            </a:xfrm>
            <a:custGeom>
              <a:avLst/>
              <a:gdLst>
                <a:gd name="T0" fmla="*/ 193 w 193"/>
                <a:gd name="T1" fmla="*/ 0 h 1059"/>
                <a:gd name="T2" fmla="*/ 130 w 193"/>
                <a:gd name="T3" fmla="*/ 71 h 1059"/>
                <a:gd name="T4" fmla="*/ 67 w 193"/>
                <a:gd name="T5" fmla="*/ 157 h 1059"/>
                <a:gd name="T6" fmla="*/ 43 w 193"/>
                <a:gd name="T7" fmla="*/ 244 h 1059"/>
                <a:gd name="T8" fmla="*/ 28 w 193"/>
                <a:gd name="T9" fmla="*/ 267 h 1059"/>
                <a:gd name="T10" fmla="*/ 20 w 193"/>
                <a:gd name="T11" fmla="*/ 291 h 1059"/>
                <a:gd name="T12" fmla="*/ 67 w 193"/>
                <a:gd name="T13" fmla="*/ 400 h 1059"/>
                <a:gd name="T14" fmla="*/ 138 w 193"/>
                <a:gd name="T15" fmla="*/ 463 h 1059"/>
                <a:gd name="T16" fmla="*/ 177 w 193"/>
                <a:gd name="T17" fmla="*/ 534 h 1059"/>
                <a:gd name="T18" fmla="*/ 169 w 193"/>
                <a:gd name="T19" fmla="*/ 612 h 1059"/>
                <a:gd name="T20" fmla="*/ 153 w 193"/>
                <a:gd name="T21" fmla="*/ 636 h 1059"/>
                <a:gd name="T22" fmla="*/ 122 w 193"/>
                <a:gd name="T23" fmla="*/ 738 h 1059"/>
                <a:gd name="T24" fmla="*/ 106 w 193"/>
                <a:gd name="T25" fmla="*/ 808 h 1059"/>
                <a:gd name="T26" fmla="*/ 83 w 193"/>
                <a:gd name="T27" fmla="*/ 816 h 1059"/>
                <a:gd name="T28" fmla="*/ 12 w 193"/>
                <a:gd name="T29" fmla="*/ 855 h 1059"/>
                <a:gd name="T30" fmla="*/ 20 w 193"/>
                <a:gd name="T31" fmla="*/ 1004 h 1059"/>
                <a:gd name="T32" fmla="*/ 75 w 193"/>
                <a:gd name="T33" fmla="*/ 1059 h 10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3"/>
                <a:gd name="T52" fmla="*/ 0 h 1059"/>
                <a:gd name="T53" fmla="*/ 193 w 193"/>
                <a:gd name="T54" fmla="*/ 1059 h 10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3" h="1059">
                  <a:moveTo>
                    <a:pt x="193" y="0"/>
                  </a:moveTo>
                  <a:cubicBezTo>
                    <a:pt x="169" y="23"/>
                    <a:pt x="152" y="48"/>
                    <a:pt x="130" y="71"/>
                  </a:cubicBezTo>
                  <a:cubicBezTo>
                    <a:pt x="117" y="107"/>
                    <a:pt x="99" y="136"/>
                    <a:pt x="67" y="157"/>
                  </a:cubicBezTo>
                  <a:cubicBezTo>
                    <a:pt x="60" y="184"/>
                    <a:pt x="53" y="218"/>
                    <a:pt x="43" y="244"/>
                  </a:cubicBezTo>
                  <a:cubicBezTo>
                    <a:pt x="39" y="252"/>
                    <a:pt x="32" y="258"/>
                    <a:pt x="28" y="267"/>
                  </a:cubicBezTo>
                  <a:cubicBezTo>
                    <a:pt x="24" y="274"/>
                    <a:pt x="22" y="283"/>
                    <a:pt x="20" y="291"/>
                  </a:cubicBezTo>
                  <a:cubicBezTo>
                    <a:pt x="36" y="337"/>
                    <a:pt x="17" y="385"/>
                    <a:pt x="67" y="400"/>
                  </a:cubicBezTo>
                  <a:cubicBezTo>
                    <a:pt x="95" y="419"/>
                    <a:pt x="108" y="444"/>
                    <a:pt x="138" y="463"/>
                  </a:cubicBezTo>
                  <a:cubicBezTo>
                    <a:pt x="152" y="486"/>
                    <a:pt x="161" y="510"/>
                    <a:pt x="177" y="534"/>
                  </a:cubicBezTo>
                  <a:cubicBezTo>
                    <a:pt x="174" y="560"/>
                    <a:pt x="174" y="586"/>
                    <a:pt x="169" y="612"/>
                  </a:cubicBezTo>
                  <a:cubicBezTo>
                    <a:pt x="166" y="621"/>
                    <a:pt x="156" y="627"/>
                    <a:pt x="153" y="636"/>
                  </a:cubicBezTo>
                  <a:cubicBezTo>
                    <a:pt x="142" y="660"/>
                    <a:pt x="127" y="713"/>
                    <a:pt x="122" y="738"/>
                  </a:cubicBezTo>
                  <a:cubicBezTo>
                    <a:pt x="117" y="761"/>
                    <a:pt x="120" y="789"/>
                    <a:pt x="106" y="808"/>
                  </a:cubicBezTo>
                  <a:cubicBezTo>
                    <a:pt x="100" y="814"/>
                    <a:pt x="90" y="811"/>
                    <a:pt x="83" y="816"/>
                  </a:cubicBezTo>
                  <a:cubicBezTo>
                    <a:pt x="8" y="858"/>
                    <a:pt x="63" y="839"/>
                    <a:pt x="12" y="855"/>
                  </a:cubicBezTo>
                  <a:cubicBezTo>
                    <a:pt x="26" y="911"/>
                    <a:pt x="0" y="933"/>
                    <a:pt x="20" y="1004"/>
                  </a:cubicBezTo>
                  <a:cubicBezTo>
                    <a:pt x="20" y="1006"/>
                    <a:pt x="66" y="1043"/>
                    <a:pt x="75" y="1059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86" name="Oval 7">
              <a:extLst>
                <a:ext uri="{FF2B5EF4-FFF2-40B4-BE49-F238E27FC236}">
                  <a16:creationId xmlns:a16="http://schemas.microsoft.com/office/drawing/2014/main" id="{97B05471-0022-B748-9DAD-B4A3C85EA6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46775">
              <a:off x="1633" y="2592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7387" name="Freeform 8">
              <a:extLst>
                <a:ext uri="{FF2B5EF4-FFF2-40B4-BE49-F238E27FC236}">
                  <a16:creationId xmlns:a16="http://schemas.microsoft.com/office/drawing/2014/main" id="{79B879E2-EACB-D04D-9215-7F1C30A08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4" y="2476"/>
              <a:ext cx="188" cy="96"/>
            </a:xfrm>
            <a:custGeom>
              <a:avLst/>
              <a:gdLst>
                <a:gd name="T0" fmla="*/ 0 w 188"/>
                <a:gd name="T1" fmla="*/ 96 h 96"/>
                <a:gd name="T2" fmla="*/ 24 w 188"/>
                <a:gd name="T3" fmla="*/ 80 h 96"/>
                <a:gd name="T4" fmla="*/ 32 w 188"/>
                <a:gd name="T5" fmla="*/ 68 h 96"/>
                <a:gd name="T6" fmla="*/ 72 w 188"/>
                <a:gd name="T7" fmla="*/ 56 h 96"/>
                <a:gd name="T8" fmla="*/ 120 w 188"/>
                <a:gd name="T9" fmla="*/ 20 h 96"/>
                <a:gd name="T10" fmla="*/ 144 w 188"/>
                <a:gd name="T11" fmla="*/ 4 h 96"/>
                <a:gd name="T12" fmla="*/ 168 w 188"/>
                <a:gd name="T13" fmla="*/ 0 h 96"/>
                <a:gd name="T14" fmla="*/ 188 w 188"/>
                <a:gd name="T15" fmla="*/ 20 h 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8"/>
                <a:gd name="T25" fmla="*/ 0 h 96"/>
                <a:gd name="T26" fmla="*/ 188 w 188"/>
                <a:gd name="T27" fmla="*/ 96 h 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8" h="96">
                  <a:moveTo>
                    <a:pt x="0" y="96"/>
                  </a:moveTo>
                  <a:cubicBezTo>
                    <a:pt x="8" y="90"/>
                    <a:pt x="18" y="88"/>
                    <a:pt x="24" y="80"/>
                  </a:cubicBezTo>
                  <a:cubicBezTo>
                    <a:pt x="26" y="76"/>
                    <a:pt x="28" y="71"/>
                    <a:pt x="32" y="68"/>
                  </a:cubicBezTo>
                  <a:cubicBezTo>
                    <a:pt x="42" y="59"/>
                    <a:pt x="60" y="61"/>
                    <a:pt x="72" y="56"/>
                  </a:cubicBezTo>
                  <a:cubicBezTo>
                    <a:pt x="88" y="47"/>
                    <a:pt x="104" y="30"/>
                    <a:pt x="120" y="20"/>
                  </a:cubicBezTo>
                  <a:cubicBezTo>
                    <a:pt x="128" y="14"/>
                    <a:pt x="134" y="5"/>
                    <a:pt x="144" y="4"/>
                  </a:cubicBezTo>
                  <a:cubicBezTo>
                    <a:pt x="152" y="2"/>
                    <a:pt x="168" y="0"/>
                    <a:pt x="168" y="0"/>
                  </a:cubicBezTo>
                  <a:lnTo>
                    <a:pt x="188" y="20"/>
                  </a:ln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88" name="Freeform 9">
              <a:extLst>
                <a:ext uri="{FF2B5EF4-FFF2-40B4-BE49-F238E27FC236}">
                  <a16:creationId xmlns:a16="http://schemas.microsoft.com/office/drawing/2014/main" id="{9146A71B-94BD-8D46-B3AE-FE534E3CC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" y="2492"/>
              <a:ext cx="260" cy="144"/>
            </a:xfrm>
            <a:custGeom>
              <a:avLst/>
              <a:gdLst>
                <a:gd name="T0" fmla="*/ 0 w 260"/>
                <a:gd name="T1" fmla="*/ 0 h 144"/>
                <a:gd name="T2" fmla="*/ 84 w 260"/>
                <a:gd name="T3" fmla="*/ 24 h 144"/>
                <a:gd name="T4" fmla="*/ 180 w 260"/>
                <a:gd name="T5" fmla="*/ 80 h 144"/>
                <a:gd name="T6" fmla="*/ 224 w 260"/>
                <a:gd name="T7" fmla="*/ 112 h 144"/>
                <a:gd name="T8" fmla="*/ 260 w 260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144"/>
                <a:gd name="T17" fmla="*/ 260 w 260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144">
                  <a:moveTo>
                    <a:pt x="0" y="0"/>
                  </a:moveTo>
                  <a:cubicBezTo>
                    <a:pt x="25" y="8"/>
                    <a:pt x="60" y="11"/>
                    <a:pt x="84" y="24"/>
                  </a:cubicBezTo>
                  <a:cubicBezTo>
                    <a:pt x="116" y="42"/>
                    <a:pt x="144" y="68"/>
                    <a:pt x="180" y="80"/>
                  </a:cubicBezTo>
                  <a:cubicBezTo>
                    <a:pt x="191" y="96"/>
                    <a:pt x="205" y="105"/>
                    <a:pt x="224" y="112"/>
                  </a:cubicBezTo>
                  <a:cubicBezTo>
                    <a:pt x="234" y="127"/>
                    <a:pt x="252" y="129"/>
                    <a:pt x="260" y="144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349" name="Oval 10">
            <a:extLst>
              <a:ext uri="{FF2B5EF4-FFF2-40B4-BE49-F238E27FC236}">
                <a16:creationId xmlns:a16="http://schemas.microsoft.com/office/drawing/2014/main" id="{3190802F-A3AF-EF4C-AF8C-3EAC5BBD7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572000"/>
            <a:ext cx="2133600" cy="7620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7350" name="Group 11">
            <a:extLst>
              <a:ext uri="{FF2B5EF4-FFF2-40B4-BE49-F238E27FC236}">
                <a16:creationId xmlns:a16="http://schemas.microsoft.com/office/drawing/2014/main" id="{FC5CE297-1598-FC46-AFC0-0FB00DA7E14B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295400"/>
            <a:ext cx="2133600" cy="762000"/>
            <a:chOff x="1056" y="1296"/>
            <a:chExt cx="1344" cy="480"/>
          </a:xfrm>
        </p:grpSpPr>
        <p:grpSp>
          <p:nvGrpSpPr>
            <p:cNvPr id="57377" name="Group 12">
              <a:extLst>
                <a:ext uri="{FF2B5EF4-FFF2-40B4-BE49-F238E27FC236}">
                  <a16:creationId xmlns:a16="http://schemas.microsoft.com/office/drawing/2014/main" id="{C3285D9E-D856-3D4A-8FBE-20A3FC6CA5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1344"/>
              <a:ext cx="1114" cy="353"/>
              <a:chOff x="1199" y="1584"/>
              <a:chExt cx="1114" cy="353"/>
            </a:xfrm>
          </p:grpSpPr>
          <p:sp>
            <p:nvSpPr>
              <p:cNvPr id="57379" name="Freeform 13">
                <a:extLst>
                  <a:ext uri="{FF2B5EF4-FFF2-40B4-BE49-F238E27FC236}">
                    <a16:creationId xmlns:a16="http://schemas.microsoft.com/office/drawing/2014/main" id="{3A543FAE-67F9-F94A-BC34-B965ABCE8D73}"/>
                  </a:ext>
                </a:extLst>
              </p:cNvPr>
              <p:cNvSpPr>
                <a:spLocks/>
              </p:cNvSpPr>
              <p:nvPr/>
            </p:nvSpPr>
            <p:spPr bwMode="auto">
              <a:xfrm rot="5346775">
                <a:off x="1602" y="1194"/>
                <a:ext cx="287" cy="1067"/>
              </a:xfrm>
              <a:custGeom>
                <a:avLst/>
                <a:gdLst>
                  <a:gd name="T0" fmla="*/ 121 w 287"/>
                  <a:gd name="T1" fmla="*/ 0 h 1067"/>
                  <a:gd name="T2" fmla="*/ 215 w 287"/>
                  <a:gd name="T3" fmla="*/ 71 h 1067"/>
                  <a:gd name="T4" fmla="*/ 246 w 287"/>
                  <a:gd name="T5" fmla="*/ 110 h 1067"/>
                  <a:gd name="T6" fmla="*/ 254 w 287"/>
                  <a:gd name="T7" fmla="*/ 133 h 1067"/>
                  <a:gd name="T8" fmla="*/ 270 w 287"/>
                  <a:gd name="T9" fmla="*/ 157 h 1067"/>
                  <a:gd name="T10" fmla="*/ 286 w 287"/>
                  <a:gd name="T11" fmla="*/ 204 h 1067"/>
                  <a:gd name="T12" fmla="*/ 278 w 287"/>
                  <a:gd name="T13" fmla="*/ 243 h 1067"/>
                  <a:gd name="T14" fmla="*/ 231 w 287"/>
                  <a:gd name="T15" fmla="*/ 259 h 1067"/>
                  <a:gd name="T16" fmla="*/ 207 w 287"/>
                  <a:gd name="T17" fmla="*/ 267 h 1067"/>
                  <a:gd name="T18" fmla="*/ 136 w 287"/>
                  <a:gd name="T19" fmla="*/ 314 h 1067"/>
                  <a:gd name="T20" fmla="*/ 74 w 287"/>
                  <a:gd name="T21" fmla="*/ 408 h 1067"/>
                  <a:gd name="T22" fmla="*/ 97 w 287"/>
                  <a:gd name="T23" fmla="*/ 628 h 1067"/>
                  <a:gd name="T24" fmla="*/ 121 w 287"/>
                  <a:gd name="T25" fmla="*/ 635 h 1067"/>
                  <a:gd name="T26" fmla="*/ 160 w 287"/>
                  <a:gd name="T27" fmla="*/ 745 h 1067"/>
                  <a:gd name="T28" fmla="*/ 168 w 287"/>
                  <a:gd name="T29" fmla="*/ 769 h 1067"/>
                  <a:gd name="T30" fmla="*/ 238 w 287"/>
                  <a:gd name="T31" fmla="*/ 824 h 1067"/>
                  <a:gd name="T32" fmla="*/ 231 w 287"/>
                  <a:gd name="T33" fmla="*/ 918 h 1067"/>
                  <a:gd name="T34" fmla="*/ 184 w 287"/>
                  <a:gd name="T35" fmla="*/ 988 h 1067"/>
                  <a:gd name="T36" fmla="*/ 136 w 287"/>
                  <a:gd name="T37" fmla="*/ 1067 h 106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87"/>
                  <a:gd name="T58" fmla="*/ 0 h 1067"/>
                  <a:gd name="T59" fmla="*/ 287 w 287"/>
                  <a:gd name="T60" fmla="*/ 1067 h 106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87" h="1067">
                    <a:moveTo>
                      <a:pt x="121" y="0"/>
                    </a:moveTo>
                    <a:cubicBezTo>
                      <a:pt x="153" y="32"/>
                      <a:pt x="178" y="46"/>
                      <a:pt x="215" y="71"/>
                    </a:cubicBezTo>
                    <a:cubicBezTo>
                      <a:pt x="235" y="128"/>
                      <a:pt x="206" y="59"/>
                      <a:pt x="246" y="110"/>
                    </a:cubicBezTo>
                    <a:cubicBezTo>
                      <a:pt x="251" y="116"/>
                      <a:pt x="250" y="125"/>
                      <a:pt x="254" y="133"/>
                    </a:cubicBezTo>
                    <a:cubicBezTo>
                      <a:pt x="258" y="141"/>
                      <a:pt x="266" y="148"/>
                      <a:pt x="270" y="157"/>
                    </a:cubicBezTo>
                    <a:cubicBezTo>
                      <a:pt x="276" y="172"/>
                      <a:pt x="286" y="204"/>
                      <a:pt x="286" y="204"/>
                    </a:cubicBezTo>
                    <a:cubicBezTo>
                      <a:pt x="283" y="217"/>
                      <a:pt x="287" y="233"/>
                      <a:pt x="278" y="243"/>
                    </a:cubicBezTo>
                    <a:cubicBezTo>
                      <a:pt x="266" y="254"/>
                      <a:pt x="246" y="253"/>
                      <a:pt x="231" y="259"/>
                    </a:cubicBezTo>
                    <a:cubicBezTo>
                      <a:pt x="223" y="261"/>
                      <a:pt x="207" y="267"/>
                      <a:pt x="207" y="267"/>
                    </a:cubicBezTo>
                    <a:cubicBezTo>
                      <a:pt x="186" y="296"/>
                      <a:pt x="168" y="297"/>
                      <a:pt x="136" y="314"/>
                    </a:cubicBezTo>
                    <a:cubicBezTo>
                      <a:pt x="115" y="345"/>
                      <a:pt x="93" y="376"/>
                      <a:pt x="74" y="408"/>
                    </a:cubicBezTo>
                    <a:cubicBezTo>
                      <a:pt x="63" y="471"/>
                      <a:pt x="0" y="657"/>
                      <a:pt x="97" y="628"/>
                    </a:cubicBezTo>
                    <a:cubicBezTo>
                      <a:pt x="105" y="630"/>
                      <a:pt x="115" y="629"/>
                      <a:pt x="121" y="635"/>
                    </a:cubicBezTo>
                    <a:cubicBezTo>
                      <a:pt x="141" y="655"/>
                      <a:pt x="151" y="720"/>
                      <a:pt x="160" y="745"/>
                    </a:cubicBezTo>
                    <a:cubicBezTo>
                      <a:pt x="162" y="752"/>
                      <a:pt x="161" y="764"/>
                      <a:pt x="168" y="769"/>
                    </a:cubicBezTo>
                    <a:cubicBezTo>
                      <a:pt x="192" y="786"/>
                      <a:pt x="213" y="806"/>
                      <a:pt x="238" y="824"/>
                    </a:cubicBezTo>
                    <a:cubicBezTo>
                      <a:pt x="266" y="865"/>
                      <a:pt x="266" y="881"/>
                      <a:pt x="231" y="918"/>
                    </a:cubicBezTo>
                    <a:cubicBezTo>
                      <a:pt x="220" y="948"/>
                      <a:pt x="206" y="965"/>
                      <a:pt x="184" y="988"/>
                    </a:cubicBezTo>
                    <a:cubicBezTo>
                      <a:pt x="173" y="1018"/>
                      <a:pt x="158" y="1044"/>
                      <a:pt x="136" y="1067"/>
                    </a:cubicBezTo>
                  </a:path>
                </a:pathLst>
              </a:custGeom>
              <a:noFill/>
              <a:ln w="28575">
                <a:solidFill>
                  <a:srgbClr val="3333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0" name="Freeform 14">
                <a:extLst>
                  <a:ext uri="{FF2B5EF4-FFF2-40B4-BE49-F238E27FC236}">
                    <a16:creationId xmlns:a16="http://schemas.microsoft.com/office/drawing/2014/main" id="{91E081CA-0119-AB48-A837-7F9F27337DD8}"/>
                  </a:ext>
                </a:extLst>
              </p:cNvPr>
              <p:cNvSpPr>
                <a:spLocks/>
              </p:cNvSpPr>
              <p:nvPr/>
            </p:nvSpPr>
            <p:spPr bwMode="auto">
              <a:xfrm rot="5346775">
                <a:off x="1636" y="1260"/>
                <a:ext cx="240" cy="1114"/>
              </a:xfrm>
              <a:custGeom>
                <a:avLst/>
                <a:gdLst>
                  <a:gd name="T0" fmla="*/ 63 w 240"/>
                  <a:gd name="T1" fmla="*/ 0 h 1114"/>
                  <a:gd name="T2" fmla="*/ 110 w 240"/>
                  <a:gd name="T3" fmla="*/ 31 h 1114"/>
                  <a:gd name="T4" fmla="*/ 141 w 240"/>
                  <a:gd name="T5" fmla="*/ 70 h 1114"/>
                  <a:gd name="T6" fmla="*/ 149 w 240"/>
                  <a:gd name="T7" fmla="*/ 94 h 1114"/>
                  <a:gd name="T8" fmla="*/ 173 w 240"/>
                  <a:gd name="T9" fmla="*/ 110 h 1114"/>
                  <a:gd name="T10" fmla="*/ 188 w 240"/>
                  <a:gd name="T11" fmla="*/ 157 h 1114"/>
                  <a:gd name="T12" fmla="*/ 204 w 240"/>
                  <a:gd name="T13" fmla="*/ 180 h 1114"/>
                  <a:gd name="T14" fmla="*/ 204 w 240"/>
                  <a:gd name="T15" fmla="*/ 314 h 1114"/>
                  <a:gd name="T16" fmla="*/ 157 w 240"/>
                  <a:gd name="T17" fmla="*/ 353 h 1114"/>
                  <a:gd name="T18" fmla="*/ 110 w 240"/>
                  <a:gd name="T19" fmla="*/ 368 h 1114"/>
                  <a:gd name="T20" fmla="*/ 39 w 240"/>
                  <a:gd name="T21" fmla="*/ 431 h 1114"/>
                  <a:gd name="T22" fmla="*/ 0 w 240"/>
                  <a:gd name="T23" fmla="*/ 533 h 1114"/>
                  <a:gd name="T24" fmla="*/ 23 w 240"/>
                  <a:gd name="T25" fmla="*/ 627 h 1114"/>
                  <a:gd name="T26" fmla="*/ 63 w 240"/>
                  <a:gd name="T27" fmla="*/ 674 h 1114"/>
                  <a:gd name="T28" fmla="*/ 118 w 240"/>
                  <a:gd name="T29" fmla="*/ 761 h 1114"/>
                  <a:gd name="T30" fmla="*/ 165 w 240"/>
                  <a:gd name="T31" fmla="*/ 823 h 1114"/>
                  <a:gd name="T32" fmla="*/ 180 w 240"/>
                  <a:gd name="T33" fmla="*/ 902 h 1114"/>
                  <a:gd name="T34" fmla="*/ 196 w 240"/>
                  <a:gd name="T35" fmla="*/ 949 h 1114"/>
                  <a:gd name="T36" fmla="*/ 141 w 240"/>
                  <a:gd name="T37" fmla="*/ 1059 h 1114"/>
                  <a:gd name="T38" fmla="*/ 125 w 240"/>
                  <a:gd name="T39" fmla="*/ 1114 h 111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40"/>
                  <a:gd name="T61" fmla="*/ 0 h 1114"/>
                  <a:gd name="T62" fmla="*/ 240 w 240"/>
                  <a:gd name="T63" fmla="*/ 1114 h 111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40" h="1114">
                    <a:moveTo>
                      <a:pt x="63" y="0"/>
                    </a:moveTo>
                    <a:cubicBezTo>
                      <a:pt x="78" y="10"/>
                      <a:pt x="104" y="13"/>
                      <a:pt x="110" y="31"/>
                    </a:cubicBezTo>
                    <a:cubicBezTo>
                      <a:pt x="120" y="63"/>
                      <a:pt x="110" y="50"/>
                      <a:pt x="141" y="70"/>
                    </a:cubicBezTo>
                    <a:cubicBezTo>
                      <a:pt x="143" y="78"/>
                      <a:pt x="143" y="87"/>
                      <a:pt x="149" y="94"/>
                    </a:cubicBezTo>
                    <a:cubicBezTo>
                      <a:pt x="155" y="101"/>
                      <a:pt x="167" y="101"/>
                      <a:pt x="173" y="110"/>
                    </a:cubicBezTo>
                    <a:cubicBezTo>
                      <a:pt x="181" y="123"/>
                      <a:pt x="178" y="143"/>
                      <a:pt x="188" y="157"/>
                    </a:cubicBezTo>
                    <a:cubicBezTo>
                      <a:pt x="193" y="164"/>
                      <a:pt x="198" y="172"/>
                      <a:pt x="204" y="180"/>
                    </a:cubicBezTo>
                    <a:cubicBezTo>
                      <a:pt x="216" y="218"/>
                      <a:pt x="240" y="278"/>
                      <a:pt x="204" y="314"/>
                    </a:cubicBezTo>
                    <a:cubicBezTo>
                      <a:pt x="191" y="325"/>
                      <a:pt x="173" y="345"/>
                      <a:pt x="157" y="353"/>
                    </a:cubicBezTo>
                    <a:cubicBezTo>
                      <a:pt x="141" y="359"/>
                      <a:pt x="110" y="368"/>
                      <a:pt x="110" y="368"/>
                    </a:cubicBezTo>
                    <a:cubicBezTo>
                      <a:pt x="83" y="385"/>
                      <a:pt x="39" y="431"/>
                      <a:pt x="39" y="431"/>
                    </a:cubicBezTo>
                    <a:cubicBezTo>
                      <a:pt x="29" y="468"/>
                      <a:pt x="12" y="497"/>
                      <a:pt x="0" y="533"/>
                    </a:cubicBezTo>
                    <a:cubicBezTo>
                      <a:pt x="5" y="558"/>
                      <a:pt x="7" y="604"/>
                      <a:pt x="23" y="627"/>
                    </a:cubicBezTo>
                    <a:cubicBezTo>
                      <a:pt x="34" y="644"/>
                      <a:pt x="51" y="657"/>
                      <a:pt x="63" y="674"/>
                    </a:cubicBezTo>
                    <a:cubicBezTo>
                      <a:pt x="73" y="714"/>
                      <a:pt x="75" y="746"/>
                      <a:pt x="118" y="761"/>
                    </a:cubicBezTo>
                    <a:cubicBezTo>
                      <a:pt x="136" y="789"/>
                      <a:pt x="135" y="804"/>
                      <a:pt x="165" y="823"/>
                    </a:cubicBezTo>
                    <a:cubicBezTo>
                      <a:pt x="171" y="869"/>
                      <a:pt x="168" y="867"/>
                      <a:pt x="180" y="902"/>
                    </a:cubicBezTo>
                    <a:cubicBezTo>
                      <a:pt x="185" y="917"/>
                      <a:pt x="196" y="949"/>
                      <a:pt x="196" y="949"/>
                    </a:cubicBezTo>
                    <a:cubicBezTo>
                      <a:pt x="179" y="996"/>
                      <a:pt x="160" y="1014"/>
                      <a:pt x="141" y="1059"/>
                    </a:cubicBezTo>
                    <a:cubicBezTo>
                      <a:pt x="133" y="1076"/>
                      <a:pt x="125" y="1114"/>
                      <a:pt x="125" y="1114"/>
                    </a:cubicBezTo>
                  </a:path>
                </a:pathLst>
              </a:custGeom>
              <a:noFill/>
              <a:ln w="28575">
                <a:solidFill>
                  <a:srgbClr val="3333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1" name="Oval 15">
                <a:extLst>
                  <a:ext uri="{FF2B5EF4-FFF2-40B4-BE49-F238E27FC236}">
                    <a16:creationId xmlns:a16="http://schemas.microsoft.com/office/drawing/2014/main" id="{DE56684D-7959-0C4E-97D6-0E8C453A2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46775">
                <a:off x="1702" y="1604"/>
                <a:ext cx="144" cy="144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7382" name="Freeform 16">
                <a:extLst>
                  <a:ext uri="{FF2B5EF4-FFF2-40B4-BE49-F238E27FC236}">
                    <a16:creationId xmlns:a16="http://schemas.microsoft.com/office/drawing/2014/main" id="{C7A84067-3B55-E94C-A6BC-A0EED97C9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0" y="1828"/>
                <a:ext cx="160" cy="92"/>
              </a:xfrm>
              <a:custGeom>
                <a:avLst/>
                <a:gdLst>
                  <a:gd name="T0" fmla="*/ 0 w 160"/>
                  <a:gd name="T1" fmla="*/ 0 h 92"/>
                  <a:gd name="T2" fmla="*/ 72 w 160"/>
                  <a:gd name="T3" fmla="*/ 20 h 92"/>
                  <a:gd name="T4" fmla="*/ 84 w 160"/>
                  <a:gd name="T5" fmla="*/ 28 h 92"/>
                  <a:gd name="T6" fmla="*/ 92 w 160"/>
                  <a:gd name="T7" fmla="*/ 40 h 92"/>
                  <a:gd name="T8" fmla="*/ 128 w 160"/>
                  <a:gd name="T9" fmla="*/ 56 h 92"/>
                  <a:gd name="T10" fmla="*/ 160 w 160"/>
                  <a:gd name="T11" fmla="*/ 72 h 92"/>
                  <a:gd name="T12" fmla="*/ 144 w 160"/>
                  <a:gd name="T13" fmla="*/ 92 h 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0"/>
                  <a:gd name="T22" fmla="*/ 0 h 92"/>
                  <a:gd name="T23" fmla="*/ 160 w 160"/>
                  <a:gd name="T24" fmla="*/ 92 h 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0" h="92">
                    <a:moveTo>
                      <a:pt x="0" y="0"/>
                    </a:moveTo>
                    <a:cubicBezTo>
                      <a:pt x="27" y="6"/>
                      <a:pt x="42" y="16"/>
                      <a:pt x="72" y="20"/>
                    </a:cubicBezTo>
                    <a:cubicBezTo>
                      <a:pt x="76" y="22"/>
                      <a:pt x="80" y="24"/>
                      <a:pt x="84" y="28"/>
                    </a:cubicBezTo>
                    <a:cubicBezTo>
                      <a:pt x="87" y="31"/>
                      <a:pt x="88" y="36"/>
                      <a:pt x="92" y="40"/>
                    </a:cubicBezTo>
                    <a:cubicBezTo>
                      <a:pt x="100" y="46"/>
                      <a:pt x="117" y="52"/>
                      <a:pt x="128" y="56"/>
                    </a:cubicBezTo>
                    <a:cubicBezTo>
                      <a:pt x="139" y="67"/>
                      <a:pt x="143" y="72"/>
                      <a:pt x="160" y="72"/>
                    </a:cubicBezTo>
                    <a:lnTo>
                      <a:pt x="144" y="92"/>
                    </a:lnTo>
                  </a:path>
                </a:pathLst>
              </a:cu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3" name="Freeform 17">
                <a:extLst>
                  <a:ext uri="{FF2B5EF4-FFF2-40B4-BE49-F238E27FC236}">
                    <a16:creationId xmlns:a16="http://schemas.microsoft.com/office/drawing/2014/main" id="{7BBEB226-C603-AA45-B233-626FA7E5C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728"/>
                <a:ext cx="224" cy="180"/>
              </a:xfrm>
              <a:custGeom>
                <a:avLst/>
                <a:gdLst>
                  <a:gd name="T0" fmla="*/ 0 w 224"/>
                  <a:gd name="T1" fmla="*/ 180 h 180"/>
                  <a:gd name="T2" fmla="*/ 116 w 224"/>
                  <a:gd name="T3" fmla="*/ 140 h 180"/>
                  <a:gd name="T4" fmla="*/ 156 w 224"/>
                  <a:gd name="T5" fmla="*/ 104 h 180"/>
                  <a:gd name="T6" fmla="*/ 200 w 224"/>
                  <a:gd name="T7" fmla="*/ 64 h 180"/>
                  <a:gd name="T8" fmla="*/ 212 w 224"/>
                  <a:gd name="T9" fmla="*/ 56 h 180"/>
                  <a:gd name="T10" fmla="*/ 224 w 224"/>
                  <a:gd name="T11" fmla="*/ 24 h 180"/>
                  <a:gd name="T12" fmla="*/ 216 w 224"/>
                  <a:gd name="T13" fmla="*/ 0 h 1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4"/>
                  <a:gd name="T22" fmla="*/ 0 h 180"/>
                  <a:gd name="T23" fmla="*/ 224 w 224"/>
                  <a:gd name="T24" fmla="*/ 180 h 18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4" h="180">
                    <a:moveTo>
                      <a:pt x="0" y="180"/>
                    </a:moveTo>
                    <a:cubicBezTo>
                      <a:pt x="40" y="171"/>
                      <a:pt x="76" y="153"/>
                      <a:pt x="116" y="140"/>
                    </a:cubicBezTo>
                    <a:cubicBezTo>
                      <a:pt x="135" y="110"/>
                      <a:pt x="130" y="120"/>
                      <a:pt x="156" y="104"/>
                    </a:cubicBezTo>
                    <a:cubicBezTo>
                      <a:pt x="168" y="85"/>
                      <a:pt x="180" y="77"/>
                      <a:pt x="200" y="64"/>
                    </a:cubicBezTo>
                    <a:cubicBezTo>
                      <a:pt x="204" y="61"/>
                      <a:pt x="212" y="56"/>
                      <a:pt x="212" y="56"/>
                    </a:cubicBezTo>
                    <a:cubicBezTo>
                      <a:pt x="220" y="29"/>
                      <a:pt x="216" y="39"/>
                      <a:pt x="224" y="24"/>
                    </a:cubicBezTo>
                    <a:lnTo>
                      <a:pt x="216" y="0"/>
                    </a:lnTo>
                  </a:path>
                </a:pathLst>
              </a:cu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7378" name="Oval 18">
              <a:extLst>
                <a:ext uri="{FF2B5EF4-FFF2-40B4-BE49-F238E27FC236}">
                  <a16:creationId xmlns:a16="http://schemas.microsoft.com/office/drawing/2014/main" id="{D06047B1-0529-684E-A97B-17BC732E7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1296"/>
              <a:ext cx="1344" cy="4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7351" name="Oval 19">
            <a:extLst>
              <a:ext uri="{FF2B5EF4-FFF2-40B4-BE49-F238E27FC236}">
                <a16:creationId xmlns:a16="http://schemas.microsoft.com/office/drawing/2014/main" id="{AEC24A58-139A-694B-9DEE-E138A6042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90600"/>
            <a:ext cx="2971800" cy="167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7352" name="Oval 20">
            <a:extLst>
              <a:ext uri="{FF2B5EF4-FFF2-40B4-BE49-F238E27FC236}">
                <a16:creationId xmlns:a16="http://schemas.microsoft.com/office/drawing/2014/main" id="{1E320408-FA9E-DE45-8C05-2B54FD8B6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886200"/>
            <a:ext cx="2971800" cy="167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7353" name="Text Box 21">
            <a:extLst>
              <a:ext uri="{FF2B5EF4-FFF2-40B4-BE49-F238E27FC236}">
                <a16:creationId xmlns:a16="http://schemas.microsoft.com/office/drawing/2014/main" id="{92004660-6A59-BE47-9B44-8B24FBBD7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8194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2N</a:t>
            </a:r>
          </a:p>
        </p:txBody>
      </p:sp>
      <p:sp>
        <p:nvSpPr>
          <p:cNvPr id="57354" name="Text Box 22">
            <a:extLst>
              <a:ext uri="{FF2B5EF4-FFF2-40B4-BE49-F238E27FC236}">
                <a16:creationId xmlns:a16="http://schemas.microsoft.com/office/drawing/2014/main" id="{442943B5-3BC5-C54D-A655-9B83FA542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7912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2N</a:t>
            </a:r>
          </a:p>
        </p:txBody>
      </p:sp>
      <p:grpSp>
        <p:nvGrpSpPr>
          <p:cNvPr id="57355" name="Group 24">
            <a:extLst>
              <a:ext uri="{FF2B5EF4-FFF2-40B4-BE49-F238E27FC236}">
                <a16:creationId xmlns:a16="http://schemas.microsoft.com/office/drawing/2014/main" id="{617A3FD0-9FF4-2744-AD98-EEC6E97ED0EF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1524000"/>
            <a:ext cx="1768475" cy="560388"/>
            <a:chOff x="1199" y="1584"/>
            <a:chExt cx="1114" cy="353"/>
          </a:xfrm>
        </p:grpSpPr>
        <p:sp>
          <p:nvSpPr>
            <p:cNvPr id="57372" name="Freeform 25">
              <a:extLst>
                <a:ext uri="{FF2B5EF4-FFF2-40B4-BE49-F238E27FC236}">
                  <a16:creationId xmlns:a16="http://schemas.microsoft.com/office/drawing/2014/main" id="{DFF3D890-3333-1B46-867B-A2E5C410F58F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1602" y="1194"/>
              <a:ext cx="287" cy="1067"/>
            </a:xfrm>
            <a:custGeom>
              <a:avLst/>
              <a:gdLst>
                <a:gd name="T0" fmla="*/ 121 w 287"/>
                <a:gd name="T1" fmla="*/ 0 h 1067"/>
                <a:gd name="T2" fmla="*/ 215 w 287"/>
                <a:gd name="T3" fmla="*/ 71 h 1067"/>
                <a:gd name="T4" fmla="*/ 246 w 287"/>
                <a:gd name="T5" fmla="*/ 110 h 1067"/>
                <a:gd name="T6" fmla="*/ 254 w 287"/>
                <a:gd name="T7" fmla="*/ 133 h 1067"/>
                <a:gd name="T8" fmla="*/ 270 w 287"/>
                <a:gd name="T9" fmla="*/ 157 h 1067"/>
                <a:gd name="T10" fmla="*/ 286 w 287"/>
                <a:gd name="T11" fmla="*/ 204 h 1067"/>
                <a:gd name="T12" fmla="*/ 278 w 287"/>
                <a:gd name="T13" fmla="*/ 243 h 1067"/>
                <a:gd name="T14" fmla="*/ 231 w 287"/>
                <a:gd name="T15" fmla="*/ 259 h 1067"/>
                <a:gd name="T16" fmla="*/ 207 w 287"/>
                <a:gd name="T17" fmla="*/ 267 h 1067"/>
                <a:gd name="T18" fmla="*/ 136 w 287"/>
                <a:gd name="T19" fmla="*/ 314 h 1067"/>
                <a:gd name="T20" fmla="*/ 74 w 287"/>
                <a:gd name="T21" fmla="*/ 408 h 1067"/>
                <a:gd name="T22" fmla="*/ 97 w 287"/>
                <a:gd name="T23" fmla="*/ 628 h 1067"/>
                <a:gd name="T24" fmla="*/ 121 w 287"/>
                <a:gd name="T25" fmla="*/ 635 h 1067"/>
                <a:gd name="T26" fmla="*/ 160 w 287"/>
                <a:gd name="T27" fmla="*/ 745 h 1067"/>
                <a:gd name="T28" fmla="*/ 168 w 287"/>
                <a:gd name="T29" fmla="*/ 769 h 1067"/>
                <a:gd name="T30" fmla="*/ 238 w 287"/>
                <a:gd name="T31" fmla="*/ 824 h 1067"/>
                <a:gd name="T32" fmla="*/ 231 w 287"/>
                <a:gd name="T33" fmla="*/ 918 h 1067"/>
                <a:gd name="T34" fmla="*/ 184 w 287"/>
                <a:gd name="T35" fmla="*/ 988 h 1067"/>
                <a:gd name="T36" fmla="*/ 136 w 287"/>
                <a:gd name="T37" fmla="*/ 1067 h 106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7"/>
                <a:gd name="T58" fmla="*/ 0 h 1067"/>
                <a:gd name="T59" fmla="*/ 287 w 287"/>
                <a:gd name="T60" fmla="*/ 1067 h 106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7" h="1067">
                  <a:moveTo>
                    <a:pt x="121" y="0"/>
                  </a:moveTo>
                  <a:cubicBezTo>
                    <a:pt x="153" y="32"/>
                    <a:pt x="178" y="46"/>
                    <a:pt x="215" y="71"/>
                  </a:cubicBezTo>
                  <a:cubicBezTo>
                    <a:pt x="235" y="128"/>
                    <a:pt x="206" y="59"/>
                    <a:pt x="246" y="110"/>
                  </a:cubicBezTo>
                  <a:cubicBezTo>
                    <a:pt x="251" y="116"/>
                    <a:pt x="250" y="125"/>
                    <a:pt x="254" y="133"/>
                  </a:cubicBezTo>
                  <a:cubicBezTo>
                    <a:pt x="258" y="141"/>
                    <a:pt x="266" y="148"/>
                    <a:pt x="270" y="157"/>
                  </a:cubicBezTo>
                  <a:cubicBezTo>
                    <a:pt x="276" y="172"/>
                    <a:pt x="286" y="204"/>
                    <a:pt x="286" y="204"/>
                  </a:cubicBezTo>
                  <a:cubicBezTo>
                    <a:pt x="283" y="217"/>
                    <a:pt x="287" y="233"/>
                    <a:pt x="278" y="243"/>
                  </a:cubicBezTo>
                  <a:cubicBezTo>
                    <a:pt x="266" y="254"/>
                    <a:pt x="246" y="253"/>
                    <a:pt x="231" y="259"/>
                  </a:cubicBezTo>
                  <a:cubicBezTo>
                    <a:pt x="223" y="261"/>
                    <a:pt x="207" y="267"/>
                    <a:pt x="207" y="267"/>
                  </a:cubicBezTo>
                  <a:cubicBezTo>
                    <a:pt x="186" y="296"/>
                    <a:pt x="168" y="297"/>
                    <a:pt x="136" y="314"/>
                  </a:cubicBezTo>
                  <a:cubicBezTo>
                    <a:pt x="115" y="345"/>
                    <a:pt x="93" y="376"/>
                    <a:pt x="74" y="408"/>
                  </a:cubicBezTo>
                  <a:cubicBezTo>
                    <a:pt x="63" y="471"/>
                    <a:pt x="0" y="657"/>
                    <a:pt x="97" y="628"/>
                  </a:cubicBezTo>
                  <a:cubicBezTo>
                    <a:pt x="105" y="630"/>
                    <a:pt x="115" y="629"/>
                    <a:pt x="121" y="635"/>
                  </a:cubicBezTo>
                  <a:cubicBezTo>
                    <a:pt x="141" y="655"/>
                    <a:pt x="151" y="720"/>
                    <a:pt x="160" y="745"/>
                  </a:cubicBezTo>
                  <a:cubicBezTo>
                    <a:pt x="162" y="752"/>
                    <a:pt x="161" y="764"/>
                    <a:pt x="168" y="769"/>
                  </a:cubicBezTo>
                  <a:cubicBezTo>
                    <a:pt x="192" y="786"/>
                    <a:pt x="213" y="806"/>
                    <a:pt x="238" y="824"/>
                  </a:cubicBezTo>
                  <a:cubicBezTo>
                    <a:pt x="266" y="865"/>
                    <a:pt x="266" y="881"/>
                    <a:pt x="231" y="918"/>
                  </a:cubicBezTo>
                  <a:cubicBezTo>
                    <a:pt x="220" y="948"/>
                    <a:pt x="206" y="965"/>
                    <a:pt x="184" y="988"/>
                  </a:cubicBezTo>
                  <a:cubicBezTo>
                    <a:pt x="173" y="1018"/>
                    <a:pt x="158" y="1044"/>
                    <a:pt x="136" y="1067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73" name="Freeform 26">
              <a:extLst>
                <a:ext uri="{FF2B5EF4-FFF2-40B4-BE49-F238E27FC236}">
                  <a16:creationId xmlns:a16="http://schemas.microsoft.com/office/drawing/2014/main" id="{CDB4288C-9EB4-C946-8F19-60819CD920F6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1636" y="1260"/>
              <a:ext cx="240" cy="1114"/>
            </a:xfrm>
            <a:custGeom>
              <a:avLst/>
              <a:gdLst>
                <a:gd name="T0" fmla="*/ 63 w 240"/>
                <a:gd name="T1" fmla="*/ 0 h 1114"/>
                <a:gd name="T2" fmla="*/ 110 w 240"/>
                <a:gd name="T3" fmla="*/ 31 h 1114"/>
                <a:gd name="T4" fmla="*/ 141 w 240"/>
                <a:gd name="T5" fmla="*/ 70 h 1114"/>
                <a:gd name="T6" fmla="*/ 149 w 240"/>
                <a:gd name="T7" fmla="*/ 94 h 1114"/>
                <a:gd name="T8" fmla="*/ 173 w 240"/>
                <a:gd name="T9" fmla="*/ 110 h 1114"/>
                <a:gd name="T10" fmla="*/ 188 w 240"/>
                <a:gd name="T11" fmla="*/ 157 h 1114"/>
                <a:gd name="T12" fmla="*/ 204 w 240"/>
                <a:gd name="T13" fmla="*/ 180 h 1114"/>
                <a:gd name="T14" fmla="*/ 204 w 240"/>
                <a:gd name="T15" fmla="*/ 314 h 1114"/>
                <a:gd name="T16" fmla="*/ 157 w 240"/>
                <a:gd name="T17" fmla="*/ 353 h 1114"/>
                <a:gd name="T18" fmla="*/ 110 w 240"/>
                <a:gd name="T19" fmla="*/ 368 h 1114"/>
                <a:gd name="T20" fmla="*/ 39 w 240"/>
                <a:gd name="T21" fmla="*/ 431 h 1114"/>
                <a:gd name="T22" fmla="*/ 0 w 240"/>
                <a:gd name="T23" fmla="*/ 533 h 1114"/>
                <a:gd name="T24" fmla="*/ 23 w 240"/>
                <a:gd name="T25" fmla="*/ 627 h 1114"/>
                <a:gd name="T26" fmla="*/ 63 w 240"/>
                <a:gd name="T27" fmla="*/ 674 h 1114"/>
                <a:gd name="T28" fmla="*/ 118 w 240"/>
                <a:gd name="T29" fmla="*/ 761 h 1114"/>
                <a:gd name="T30" fmla="*/ 165 w 240"/>
                <a:gd name="T31" fmla="*/ 823 h 1114"/>
                <a:gd name="T32" fmla="*/ 180 w 240"/>
                <a:gd name="T33" fmla="*/ 902 h 1114"/>
                <a:gd name="T34" fmla="*/ 196 w 240"/>
                <a:gd name="T35" fmla="*/ 949 h 1114"/>
                <a:gd name="T36" fmla="*/ 141 w 240"/>
                <a:gd name="T37" fmla="*/ 1059 h 1114"/>
                <a:gd name="T38" fmla="*/ 125 w 240"/>
                <a:gd name="T39" fmla="*/ 1114 h 111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40"/>
                <a:gd name="T61" fmla="*/ 0 h 1114"/>
                <a:gd name="T62" fmla="*/ 240 w 240"/>
                <a:gd name="T63" fmla="*/ 1114 h 111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40" h="1114">
                  <a:moveTo>
                    <a:pt x="63" y="0"/>
                  </a:moveTo>
                  <a:cubicBezTo>
                    <a:pt x="78" y="10"/>
                    <a:pt x="104" y="13"/>
                    <a:pt x="110" y="31"/>
                  </a:cubicBezTo>
                  <a:cubicBezTo>
                    <a:pt x="120" y="63"/>
                    <a:pt x="110" y="50"/>
                    <a:pt x="141" y="70"/>
                  </a:cubicBezTo>
                  <a:cubicBezTo>
                    <a:pt x="143" y="78"/>
                    <a:pt x="143" y="87"/>
                    <a:pt x="149" y="94"/>
                  </a:cubicBezTo>
                  <a:cubicBezTo>
                    <a:pt x="155" y="101"/>
                    <a:pt x="167" y="101"/>
                    <a:pt x="173" y="110"/>
                  </a:cubicBezTo>
                  <a:cubicBezTo>
                    <a:pt x="181" y="123"/>
                    <a:pt x="178" y="143"/>
                    <a:pt x="188" y="157"/>
                  </a:cubicBezTo>
                  <a:cubicBezTo>
                    <a:pt x="193" y="164"/>
                    <a:pt x="198" y="172"/>
                    <a:pt x="204" y="180"/>
                  </a:cubicBezTo>
                  <a:cubicBezTo>
                    <a:pt x="216" y="218"/>
                    <a:pt x="240" y="278"/>
                    <a:pt x="204" y="314"/>
                  </a:cubicBezTo>
                  <a:cubicBezTo>
                    <a:pt x="191" y="325"/>
                    <a:pt x="173" y="345"/>
                    <a:pt x="157" y="353"/>
                  </a:cubicBezTo>
                  <a:cubicBezTo>
                    <a:pt x="141" y="359"/>
                    <a:pt x="110" y="368"/>
                    <a:pt x="110" y="368"/>
                  </a:cubicBezTo>
                  <a:cubicBezTo>
                    <a:pt x="83" y="385"/>
                    <a:pt x="39" y="431"/>
                    <a:pt x="39" y="431"/>
                  </a:cubicBezTo>
                  <a:cubicBezTo>
                    <a:pt x="29" y="468"/>
                    <a:pt x="12" y="497"/>
                    <a:pt x="0" y="533"/>
                  </a:cubicBezTo>
                  <a:cubicBezTo>
                    <a:pt x="5" y="558"/>
                    <a:pt x="7" y="604"/>
                    <a:pt x="23" y="627"/>
                  </a:cubicBezTo>
                  <a:cubicBezTo>
                    <a:pt x="34" y="644"/>
                    <a:pt x="51" y="657"/>
                    <a:pt x="63" y="674"/>
                  </a:cubicBezTo>
                  <a:cubicBezTo>
                    <a:pt x="73" y="714"/>
                    <a:pt x="75" y="746"/>
                    <a:pt x="118" y="761"/>
                  </a:cubicBezTo>
                  <a:cubicBezTo>
                    <a:pt x="136" y="789"/>
                    <a:pt x="135" y="804"/>
                    <a:pt x="165" y="823"/>
                  </a:cubicBezTo>
                  <a:cubicBezTo>
                    <a:pt x="171" y="869"/>
                    <a:pt x="168" y="867"/>
                    <a:pt x="180" y="902"/>
                  </a:cubicBezTo>
                  <a:cubicBezTo>
                    <a:pt x="185" y="917"/>
                    <a:pt x="196" y="949"/>
                    <a:pt x="196" y="949"/>
                  </a:cubicBezTo>
                  <a:cubicBezTo>
                    <a:pt x="179" y="996"/>
                    <a:pt x="160" y="1014"/>
                    <a:pt x="141" y="1059"/>
                  </a:cubicBezTo>
                  <a:cubicBezTo>
                    <a:pt x="133" y="1076"/>
                    <a:pt x="125" y="1114"/>
                    <a:pt x="125" y="1114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74" name="Oval 27">
              <a:extLst>
                <a:ext uri="{FF2B5EF4-FFF2-40B4-BE49-F238E27FC236}">
                  <a16:creationId xmlns:a16="http://schemas.microsoft.com/office/drawing/2014/main" id="{7D228992-1787-AE4B-A062-5E0C0519715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46775">
              <a:off x="1702" y="1604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7375" name="Freeform 28">
              <a:extLst>
                <a:ext uri="{FF2B5EF4-FFF2-40B4-BE49-F238E27FC236}">
                  <a16:creationId xmlns:a16="http://schemas.microsoft.com/office/drawing/2014/main" id="{C518DB39-4641-D74B-8E7C-93D39746B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1828"/>
              <a:ext cx="160" cy="92"/>
            </a:xfrm>
            <a:custGeom>
              <a:avLst/>
              <a:gdLst>
                <a:gd name="T0" fmla="*/ 0 w 160"/>
                <a:gd name="T1" fmla="*/ 0 h 92"/>
                <a:gd name="T2" fmla="*/ 72 w 160"/>
                <a:gd name="T3" fmla="*/ 20 h 92"/>
                <a:gd name="T4" fmla="*/ 84 w 160"/>
                <a:gd name="T5" fmla="*/ 28 h 92"/>
                <a:gd name="T6" fmla="*/ 92 w 160"/>
                <a:gd name="T7" fmla="*/ 40 h 92"/>
                <a:gd name="T8" fmla="*/ 128 w 160"/>
                <a:gd name="T9" fmla="*/ 56 h 92"/>
                <a:gd name="T10" fmla="*/ 160 w 160"/>
                <a:gd name="T11" fmla="*/ 72 h 92"/>
                <a:gd name="T12" fmla="*/ 144 w 160"/>
                <a:gd name="T13" fmla="*/ 92 h 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0"/>
                <a:gd name="T22" fmla="*/ 0 h 92"/>
                <a:gd name="T23" fmla="*/ 160 w 160"/>
                <a:gd name="T24" fmla="*/ 92 h 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0" h="92">
                  <a:moveTo>
                    <a:pt x="0" y="0"/>
                  </a:moveTo>
                  <a:cubicBezTo>
                    <a:pt x="27" y="6"/>
                    <a:pt x="42" y="16"/>
                    <a:pt x="72" y="20"/>
                  </a:cubicBezTo>
                  <a:cubicBezTo>
                    <a:pt x="76" y="22"/>
                    <a:pt x="80" y="24"/>
                    <a:pt x="84" y="28"/>
                  </a:cubicBezTo>
                  <a:cubicBezTo>
                    <a:pt x="87" y="31"/>
                    <a:pt x="88" y="36"/>
                    <a:pt x="92" y="40"/>
                  </a:cubicBezTo>
                  <a:cubicBezTo>
                    <a:pt x="100" y="46"/>
                    <a:pt x="117" y="52"/>
                    <a:pt x="128" y="56"/>
                  </a:cubicBezTo>
                  <a:cubicBezTo>
                    <a:pt x="139" y="67"/>
                    <a:pt x="143" y="72"/>
                    <a:pt x="160" y="72"/>
                  </a:cubicBezTo>
                  <a:lnTo>
                    <a:pt x="144" y="92"/>
                  </a:ln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76" name="Freeform 29">
              <a:extLst>
                <a:ext uri="{FF2B5EF4-FFF2-40B4-BE49-F238E27FC236}">
                  <a16:creationId xmlns:a16="http://schemas.microsoft.com/office/drawing/2014/main" id="{2C152539-C3A2-C44C-8AEB-F0A855199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" y="1728"/>
              <a:ext cx="224" cy="180"/>
            </a:xfrm>
            <a:custGeom>
              <a:avLst/>
              <a:gdLst>
                <a:gd name="T0" fmla="*/ 0 w 224"/>
                <a:gd name="T1" fmla="*/ 180 h 180"/>
                <a:gd name="T2" fmla="*/ 116 w 224"/>
                <a:gd name="T3" fmla="*/ 140 h 180"/>
                <a:gd name="T4" fmla="*/ 156 w 224"/>
                <a:gd name="T5" fmla="*/ 104 h 180"/>
                <a:gd name="T6" fmla="*/ 200 w 224"/>
                <a:gd name="T7" fmla="*/ 64 h 180"/>
                <a:gd name="T8" fmla="*/ 212 w 224"/>
                <a:gd name="T9" fmla="*/ 56 h 180"/>
                <a:gd name="T10" fmla="*/ 224 w 224"/>
                <a:gd name="T11" fmla="*/ 24 h 180"/>
                <a:gd name="T12" fmla="*/ 216 w 224"/>
                <a:gd name="T13" fmla="*/ 0 h 1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4"/>
                <a:gd name="T22" fmla="*/ 0 h 180"/>
                <a:gd name="T23" fmla="*/ 224 w 224"/>
                <a:gd name="T24" fmla="*/ 180 h 1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4" h="180">
                  <a:moveTo>
                    <a:pt x="0" y="180"/>
                  </a:moveTo>
                  <a:cubicBezTo>
                    <a:pt x="40" y="171"/>
                    <a:pt x="76" y="153"/>
                    <a:pt x="116" y="140"/>
                  </a:cubicBezTo>
                  <a:cubicBezTo>
                    <a:pt x="135" y="110"/>
                    <a:pt x="130" y="120"/>
                    <a:pt x="156" y="104"/>
                  </a:cubicBezTo>
                  <a:cubicBezTo>
                    <a:pt x="168" y="85"/>
                    <a:pt x="180" y="77"/>
                    <a:pt x="200" y="64"/>
                  </a:cubicBezTo>
                  <a:cubicBezTo>
                    <a:pt x="204" y="61"/>
                    <a:pt x="212" y="56"/>
                    <a:pt x="212" y="56"/>
                  </a:cubicBezTo>
                  <a:cubicBezTo>
                    <a:pt x="220" y="29"/>
                    <a:pt x="216" y="39"/>
                    <a:pt x="224" y="24"/>
                  </a:cubicBezTo>
                  <a:lnTo>
                    <a:pt x="216" y="0"/>
                  </a:ln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356" name="Oval 31">
            <a:extLst>
              <a:ext uri="{FF2B5EF4-FFF2-40B4-BE49-F238E27FC236}">
                <a16:creationId xmlns:a16="http://schemas.microsoft.com/office/drawing/2014/main" id="{5356E1C9-E0F7-5041-9E3A-EFFD5985C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990600"/>
            <a:ext cx="2971800" cy="167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7357" name="Oval 40">
            <a:extLst>
              <a:ext uri="{FF2B5EF4-FFF2-40B4-BE49-F238E27FC236}">
                <a16:creationId xmlns:a16="http://schemas.microsoft.com/office/drawing/2014/main" id="{F19AE0AF-69CA-6141-AC1B-779AB0BFD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886200"/>
            <a:ext cx="2971800" cy="167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7358" name="Text Box 55">
            <a:extLst>
              <a:ext uri="{FF2B5EF4-FFF2-40B4-BE49-F238E27FC236}">
                <a16:creationId xmlns:a16="http://schemas.microsoft.com/office/drawing/2014/main" id="{206AFFE8-C5E8-B54D-9A6B-9440B03D5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895600"/>
            <a:ext cx="18446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No Replication</a:t>
            </a:r>
          </a:p>
        </p:txBody>
      </p:sp>
      <p:sp>
        <p:nvSpPr>
          <p:cNvPr id="57359" name="Text Box 56">
            <a:extLst>
              <a:ext uri="{FF2B5EF4-FFF2-40B4-BE49-F238E27FC236}">
                <a16:creationId xmlns:a16="http://schemas.microsoft.com/office/drawing/2014/main" id="{4A26878F-D13E-5149-A351-5B201C9B2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8838" y="3048000"/>
            <a:ext cx="3351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Rest Same As Mitosis</a:t>
            </a:r>
          </a:p>
        </p:txBody>
      </p:sp>
      <p:sp>
        <p:nvSpPr>
          <p:cNvPr id="57360" name="Line 57">
            <a:extLst>
              <a:ext uri="{FF2B5EF4-FFF2-40B4-BE49-F238E27FC236}">
                <a16:creationId xmlns:a16="http://schemas.microsoft.com/office/drawing/2014/main" id="{2B5FCA55-D30D-704E-BEF7-8BD1DF9F8F1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47244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61" name="Line 58">
            <a:extLst>
              <a:ext uri="{FF2B5EF4-FFF2-40B4-BE49-F238E27FC236}">
                <a16:creationId xmlns:a16="http://schemas.microsoft.com/office/drawing/2014/main" id="{CF011EA1-972C-504C-BCCC-0E1FB09303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59175" y="1814513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62" name="Text Box 59">
            <a:extLst>
              <a:ext uri="{FF2B5EF4-FFF2-40B4-BE49-F238E27FC236}">
                <a16:creationId xmlns:a16="http://schemas.microsoft.com/office/drawing/2014/main" id="{6DE69282-9673-0A49-A80F-E1277F259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0" y="412750"/>
            <a:ext cx="201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Metaphase II</a:t>
            </a:r>
          </a:p>
        </p:txBody>
      </p:sp>
      <p:grpSp>
        <p:nvGrpSpPr>
          <p:cNvPr id="57363" name="Group 60">
            <a:extLst>
              <a:ext uri="{FF2B5EF4-FFF2-40B4-BE49-F238E27FC236}">
                <a16:creationId xmlns:a16="http://schemas.microsoft.com/office/drawing/2014/main" id="{C9394BFA-B057-9842-A26A-DBD469969239}"/>
              </a:ext>
            </a:extLst>
          </p:cNvPr>
          <p:cNvGrpSpPr>
            <a:grpSpLocks/>
          </p:cNvGrpSpPr>
          <p:nvPr/>
        </p:nvGrpSpPr>
        <p:grpSpPr bwMode="auto">
          <a:xfrm>
            <a:off x="5062538" y="4254500"/>
            <a:ext cx="1795462" cy="427038"/>
            <a:chOff x="1201" y="2467"/>
            <a:chExt cx="1131" cy="269"/>
          </a:xfrm>
        </p:grpSpPr>
        <p:sp>
          <p:nvSpPr>
            <p:cNvPr id="57367" name="Freeform 61">
              <a:extLst>
                <a:ext uri="{FF2B5EF4-FFF2-40B4-BE49-F238E27FC236}">
                  <a16:creationId xmlns:a16="http://schemas.microsoft.com/office/drawing/2014/main" id="{6C4D6B3F-BB10-AC45-BC77-97325C05228F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1675" y="1993"/>
              <a:ext cx="181" cy="1130"/>
            </a:xfrm>
            <a:custGeom>
              <a:avLst/>
              <a:gdLst>
                <a:gd name="T0" fmla="*/ 173 w 181"/>
                <a:gd name="T1" fmla="*/ 0 h 1130"/>
                <a:gd name="T2" fmla="*/ 110 w 181"/>
                <a:gd name="T3" fmla="*/ 94 h 1130"/>
                <a:gd name="T4" fmla="*/ 63 w 181"/>
                <a:gd name="T5" fmla="*/ 165 h 1130"/>
                <a:gd name="T6" fmla="*/ 47 w 181"/>
                <a:gd name="T7" fmla="*/ 212 h 1130"/>
                <a:gd name="T8" fmla="*/ 32 w 181"/>
                <a:gd name="T9" fmla="*/ 259 h 1130"/>
                <a:gd name="T10" fmla="*/ 40 w 181"/>
                <a:gd name="T11" fmla="*/ 298 h 1130"/>
                <a:gd name="T12" fmla="*/ 32 w 181"/>
                <a:gd name="T13" fmla="*/ 322 h 1130"/>
                <a:gd name="T14" fmla="*/ 47 w 181"/>
                <a:gd name="T15" fmla="*/ 369 h 1130"/>
                <a:gd name="T16" fmla="*/ 55 w 181"/>
                <a:gd name="T17" fmla="*/ 431 h 1130"/>
                <a:gd name="T18" fmla="*/ 79 w 181"/>
                <a:gd name="T19" fmla="*/ 447 h 1130"/>
                <a:gd name="T20" fmla="*/ 87 w 181"/>
                <a:gd name="T21" fmla="*/ 471 h 1130"/>
                <a:gd name="T22" fmla="*/ 134 w 181"/>
                <a:gd name="T23" fmla="*/ 510 h 1130"/>
                <a:gd name="T24" fmla="*/ 181 w 181"/>
                <a:gd name="T25" fmla="*/ 635 h 1130"/>
                <a:gd name="T26" fmla="*/ 126 w 181"/>
                <a:gd name="T27" fmla="*/ 745 h 1130"/>
                <a:gd name="T28" fmla="*/ 110 w 181"/>
                <a:gd name="T29" fmla="*/ 769 h 1130"/>
                <a:gd name="T30" fmla="*/ 63 w 181"/>
                <a:gd name="T31" fmla="*/ 800 h 1130"/>
                <a:gd name="T32" fmla="*/ 0 w 181"/>
                <a:gd name="T33" fmla="*/ 879 h 1130"/>
                <a:gd name="T34" fmla="*/ 8 w 181"/>
                <a:gd name="T35" fmla="*/ 981 h 1130"/>
                <a:gd name="T36" fmla="*/ 63 w 181"/>
                <a:gd name="T37" fmla="*/ 1075 h 1130"/>
                <a:gd name="T38" fmla="*/ 71 w 181"/>
                <a:gd name="T39" fmla="*/ 1098 h 1130"/>
                <a:gd name="T40" fmla="*/ 110 w 181"/>
                <a:gd name="T41" fmla="*/ 1130 h 11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1"/>
                <a:gd name="T64" fmla="*/ 0 h 1130"/>
                <a:gd name="T65" fmla="*/ 181 w 181"/>
                <a:gd name="T66" fmla="*/ 1130 h 11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1" h="1130">
                  <a:moveTo>
                    <a:pt x="173" y="0"/>
                  </a:moveTo>
                  <a:cubicBezTo>
                    <a:pt x="160" y="38"/>
                    <a:pt x="132" y="61"/>
                    <a:pt x="110" y="94"/>
                  </a:cubicBezTo>
                  <a:cubicBezTo>
                    <a:pt x="99" y="124"/>
                    <a:pt x="76" y="136"/>
                    <a:pt x="63" y="165"/>
                  </a:cubicBezTo>
                  <a:cubicBezTo>
                    <a:pt x="56" y="180"/>
                    <a:pt x="52" y="196"/>
                    <a:pt x="47" y="212"/>
                  </a:cubicBezTo>
                  <a:cubicBezTo>
                    <a:pt x="41" y="227"/>
                    <a:pt x="32" y="259"/>
                    <a:pt x="32" y="259"/>
                  </a:cubicBezTo>
                  <a:cubicBezTo>
                    <a:pt x="34" y="272"/>
                    <a:pt x="40" y="284"/>
                    <a:pt x="40" y="298"/>
                  </a:cubicBezTo>
                  <a:cubicBezTo>
                    <a:pt x="40" y="306"/>
                    <a:pt x="32" y="313"/>
                    <a:pt x="32" y="322"/>
                  </a:cubicBezTo>
                  <a:cubicBezTo>
                    <a:pt x="32" y="338"/>
                    <a:pt x="42" y="353"/>
                    <a:pt x="47" y="369"/>
                  </a:cubicBezTo>
                  <a:cubicBezTo>
                    <a:pt x="49" y="389"/>
                    <a:pt x="47" y="411"/>
                    <a:pt x="55" y="431"/>
                  </a:cubicBezTo>
                  <a:cubicBezTo>
                    <a:pt x="58" y="439"/>
                    <a:pt x="72" y="439"/>
                    <a:pt x="79" y="447"/>
                  </a:cubicBezTo>
                  <a:cubicBezTo>
                    <a:pt x="84" y="453"/>
                    <a:pt x="81" y="464"/>
                    <a:pt x="87" y="471"/>
                  </a:cubicBezTo>
                  <a:cubicBezTo>
                    <a:pt x="99" y="486"/>
                    <a:pt x="121" y="494"/>
                    <a:pt x="134" y="510"/>
                  </a:cubicBezTo>
                  <a:cubicBezTo>
                    <a:pt x="161" y="543"/>
                    <a:pt x="170" y="593"/>
                    <a:pt x="181" y="635"/>
                  </a:cubicBezTo>
                  <a:cubicBezTo>
                    <a:pt x="166" y="677"/>
                    <a:pt x="164" y="720"/>
                    <a:pt x="126" y="745"/>
                  </a:cubicBezTo>
                  <a:cubicBezTo>
                    <a:pt x="120" y="753"/>
                    <a:pt x="117" y="762"/>
                    <a:pt x="110" y="769"/>
                  </a:cubicBezTo>
                  <a:cubicBezTo>
                    <a:pt x="95" y="781"/>
                    <a:pt x="63" y="800"/>
                    <a:pt x="63" y="800"/>
                  </a:cubicBezTo>
                  <a:cubicBezTo>
                    <a:pt x="42" y="828"/>
                    <a:pt x="19" y="850"/>
                    <a:pt x="0" y="879"/>
                  </a:cubicBezTo>
                  <a:cubicBezTo>
                    <a:pt x="2" y="913"/>
                    <a:pt x="3" y="947"/>
                    <a:pt x="8" y="981"/>
                  </a:cubicBezTo>
                  <a:cubicBezTo>
                    <a:pt x="12" y="1018"/>
                    <a:pt x="51" y="1041"/>
                    <a:pt x="63" y="1075"/>
                  </a:cubicBezTo>
                  <a:cubicBezTo>
                    <a:pt x="65" y="1082"/>
                    <a:pt x="65" y="1091"/>
                    <a:pt x="71" y="1098"/>
                  </a:cubicBezTo>
                  <a:cubicBezTo>
                    <a:pt x="81" y="1111"/>
                    <a:pt x="98" y="1118"/>
                    <a:pt x="110" y="1130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68" name="Freeform 62">
              <a:extLst>
                <a:ext uri="{FF2B5EF4-FFF2-40B4-BE49-F238E27FC236}">
                  <a16:creationId xmlns:a16="http://schemas.microsoft.com/office/drawing/2014/main" id="{A14FBEB8-C38B-3948-A18B-E1A4248EA302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1674" y="2085"/>
              <a:ext cx="193" cy="1059"/>
            </a:xfrm>
            <a:custGeom>
              <a:avLst/>
              <a:gdLst>
                <a:gd name="T0" fmla="*/ 193 w 193"/>
                <a:gd name="T1" fmla="*/ 0 h 1059"/>
                <a:gd name="T2" fmla="*/ 130 w 193"/>
                <a:gd name="T3" fmla="*/ 71 h 1059"/>
                <a:gd name="T4" fmla="*/ 67 w 193"/>
                <a:gd name="T5" fmla="*/ 157 h 1059"/>
                <a:gd name="T6" fmla="*/ 43 w 193"/>
                <a:gd name="T7" fmla="*/ 244 h 1059"/>
                <a:gd name="T8" fmla="*/ 28 w 193"/>
                <a:gd name="T9" fmla="*/ 267 h 1059"/>
                <a:gd name="T10" fmla="*/ 20 w 193"/>
                <a:gd name="T11" fmla="*/ 291 h 1059"/>
                <a:gd name="T12" fmla="*/ 67 w 193"/>
                <a:gd name="T13" fmla="*/ 400 h 1059"/>
                <a:gd name="T14" fmla="*/ 138 w 193"/>
                <a:gd name="T15" fmla="*/ 463 h 1059"/>
                <a:gd name="T16" fmla="*/ 177 w 193"/>
                <a:gd name="T17" fmla="*/ 534 h 1059"/>
                <a:gd name="T18" fmla="*/ 169 w 193"/>
                <a:gd name="T19" fmla="*/ 612 h 1059"/>
                <a:gd name="T20" fmla="*/ 153 w 193"/>
                <a:gd name="T21" fmla="*/ 636 h 1059"/>
                <a:gd name="T22" fmla="*/ 122 w 193"/>
                <a:gd name="T23" fmla="*/ 738 h 1059"/>
                <a:gd name="T24" fmla="*/ 106 w 193"/>
                <a:gd name="T25" fmla="*/ 808 h 1059"/>
                <a:gd name="T26" fmla="*/ 83 w 193"/>
                <a:gd name="T27" fmla="*/ 816 h 1059"/>
                <a:gd name="T28" fmla="*/ 12 w 193"/>
                <a:gd name="T29" fmla="*/ 855 h 1059"/>
                <a:gd name="T30" fmla="*/ 20 w 193"/>
                <a:gd name="T31" fmla="*/ 1004 h 1059"/>
                <a:gd name="T32" fmla="*/ 75 w 193"/>
                <a:gd name="T33" fmla="*/ 1059 h 10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3"/>
                <a:gd name="T52" fmla="*/ 0 h 1059"/>
                <a:gd name="T53" fmla="*/ 193 w 193"/>
                <a:gd name="T54" fmla="*/ 1059 h 10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3" h="1059">
                  <a:moveTo>
                    <a:pt x="193" y="0"/>
                  </a:moveTo>
                  <a:cubicBezTo>
                    <a:pt x="169" y="23"/>
                    <a:pt x="152" y="48"/>
                    <a:pt x="130" y="71"/>
                  </a:cubicBezTo>
                  <a:cubicBezTo>
                    <a:pt x="117" y="107"/>
                    <a:pt x="99" y="136"/>
                    <a:pt x="67" y="157"/>
                  </a:cubicBezTo>
                  <a:cubicBezTo>
                    <a:pt x="60" y="184"/>
                    <a:pt x="53" y="218"/>
                    <a:pt x="43" y="244"/>
                  </a:cubicBezTo>
                  <a:cubicBezTo>
                    <a:pt x="39" y="252"/>
                    <a:pt x="32" y="258"/>
                    <a:pt x="28" y="267"/>
                  </a:cubicBezTo>
                  <a:cubicBezTo>
                    <a:pt x="24" y="274"/>
                    <a:pt x="22" y="283"/>
                    <a:pt x="20" y="291"/>
                  </a:cubicBezTo>
                  <a:cubicBezTo>
                    <a:pt x="36" y="337"/>
                    <a:pt x="17" y="385"/>
                    <a:pt x="67" y="400"/>
                  </a:cubicBezTo>
                  <a:cubicBezTo>
                    <a:pt x="95" y="419"/>
                    <a:pt x="108" y="444"/>
                    <a:pt x="138" y="463"/>
                  </a:cubicBezTo>
                  <a:cubicBezTo>
                    <a:pt x="152" y="486"/>
                    <a:pt x="161" y="510"/>
                    <a:pt x="177" y="534"/>
                  </a:cubicBezTo>
                  <a:cubicBezTo>
                    <a:pt x="174" y="560"/>
                    <a:pt x="174" y="586"/>
                    <a:pt x="169" y="612"/>
                  </a:cubicBezTo>
                  <a:cubicBezTo>
                    <a:pt x="166" y="621"/>
                    <a:pt x="156" y="627"/>
                    <a:pt x="153" y="636"/>
                  </a:cubicBezTo>
                  <a:cubicBezTo>
                    <a:pt x="142" y="660"/>
                    <a:pt x="127" y="713"/>
                    <a:pt x="122" y="738"/>
                  </a:cubicBezTo>
                  <a:cubicBezTo>
                    <a:pt x="117" y="761"/>
                    <a:pt x="120" y="789"/>
                    <a:pt x="106" y="808"/>
                  </a:cubicBezTo>
                  <a:cubicBezTo>
                    <a:pt x="100" y="814"/>
                    <a:pt x="90" y="811"/>
                    <a:pt x="83" y="816"/>
                  </a:cubicBezTo>
                  <a:cubicBezTo>
                    <a:pt x="8" y="858"/>
                    <a:pt x="63" y="839"/>
                    <a:pt x="12" y="855"/>
                  </a:cubicBezTo>
                  <a:cubicBezTo>
                    <a:pt x="26" y="911"/>
                    <a:pt x="0" y="933"/>
                    <a:pt x="20" y="1004"/>
                  </a:cubicBezTo>
                  <a:cubicBezTo>
                    <a:pt x="20" y="1006"/>
                    <a:pt x="66" y="1043"/>
                    <a:pt x="75" y="1059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69" name="Oval 63">
              <a:extLst>
                <a:ext uri="{FF2B5EF4-FFF2-40B4-BE49-F238E27FC236}">
                  <a16:creationId xmlns:a16="http://schemas.microsoft.com/office/drawing/2014/main" id="{D36721D3-866B-D24A-9278-B54ACAD4876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46775">
              <a:off x="1633" y="2592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7370" name="Freeform 64">
              <a:extLst>
                <a:ext uri="{FF2B5EF4-FFF2-40B4-BE49-F238E27FC236}">
                  <a16:creationId xmlns:a16="http://schemas.microsoft.com/office/drawing/2014/main" id="{15760436-9AEE-FE4D-8291-44A7F3A12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4" y="2476"/>
              <a:ext cx="188" cy="96"/>
            </a:xfrm>
            <a:custGeom>
              <a:avLst/>
              <a:gdLst>
                <a:gd name="T0" fmla="*/ 0 w 188"/>
                <a:gd name="T1" fmla="*/ 96 h 96"/>
                <a:gd name="T2" fmla="*/ 24 w 188"/>
                <a:gd name="T3" fmla="*/ 80 h 96"/>
                <a:gd name="T4" fmla="*/ 32 w 188"/>
                <a:gd name="T5" fmla="*/ 68 h 96"/>
                <a:gd name="T6" fmla="*/ 72 w 188"/>
                <a:gd name="T7" fmla="*/ 56 h 96"/>
                <a:gd name="T8" fmla="*/ 120 w 188"/>
                <a:gd name="T9" fmla="*/ 20 h 96"/>
                <a:gd name="T10" fmla="*/ 144 w 188"/>
                <a:gd name="T11" fmla="*/ 4 h 96"/>
                <a:gd name="T12" fmla="*/ 168 w 188"/>
                <a:gd name="T13" fmla="*/ 0 h 96"/>
                <a:gd name="T14" fmla="*/ 188 w 188"/>
                <a:gd name="T15" fmla="*/ 20 h 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8"/>
                <a:gd name="T25" fmla="*/ 0 h 96"/>
                <a:gd name="T26" fmla="*/ 188 w 188"/>
                <a:gd name="T27" fmla="*/ 96 h 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8" h="96">
                  <a:moveTo>
                    <a:pt x="0" y="96"/>
                  </a:moveTo>
                  <a:cubicBezTo>
                    <a:pt x="8" y="90"/>
                    <a:pt x="18" y="88"/>
                    <a:pt x="24" y="80"/>
                  </a:cubicBezTo>
                  <a:cubicBezTo>
                    <a:pt x="26" y="76"/>
                    <a:pt x="28" y="71"/>
                    <a:pt x="32" y="68"/>
                  </a:cubicBezTo>
                  <a:cubicBezTo>
                    <a:pt x="42" y="59"/>
                    <a:pt x="60" y="61"/>
                    <a:pt x="72" y="56"/>
                  </a:cubicBezTo>
                  <a:cubicBezTo>
                    <a:pt x="88" y="47"/>
                    <a:pt x="104" y="30"/>
                    <a:pt x="120" y="20"/>
                  </a:cubicBezTo>
                  <a:cubicBezTo>
                    <a:pt x="128" y="14"/>
                    <a:pt x="134" y="5"/>
                    <a:pt x="144" y="4"/>
                  </a:cubicBezTo>
                  <a:cubicBezTo>
                    <a:pt x="152" y="2"/>
                    <a:pt x="168" y="0"/>
                    <a:pt x="168" y="0"/>
                  </a:cubicBezTo>
                  <a:lnTo>
                    <a:pt x="188" y="20"/>
                  </a:ln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71" name="Freeform 65">
              <a:extLst>
                <a:ext uri="{FF2B5EF4-FFF2-40B4-BE49-F238E27FC236}">
                  <a16:creationId xmlns:a16="http://schemas.microsoft.com/office/drawing/2014/main" id="{38F7CCDC-6733-404D-BCA2-261A4ED8E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" y="2492"/>
              <a:ext cx="260" cy="144"/>
            </a:xfrm>
            <a:custGeom>
              <a:avLst/>
              <a:gdLst>
                <a:gd name="T0" fmla="*/ 0 w 260"/>
                <a:gd name="T1" fmla="*/ 0 h 144"/>
                <a:gd name="T2" fmla="*/ 84 w 260"/>
                <a:gd name="T3" fmla="*/ 24 h 144"/>
                <a:gd name="T4" fmla="*/ 180 w 260"/>
                <a:gd name="T5" fmla="*/ 80 h 144"/>
                <a:gd name="T6" fmla="*/ 224 w 260"/>
                <a:gd name="T7" fmla="*/ 112 h 144"/>
                <a:gd name="T8" fmla="*/ 260 w 260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144"/>
                <a:gd name="T17" fmla="*/ 260 w 260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144">
                  <a:moveTo>
                    <a:pt x="0" y="0"/>
                  </a:moveTo>
                  <a:cubicBezTo>
                    <a:pt x="25" y="8"/>
                    <a:pt x="60" y="11"/>
                    <a:pt x="84" y="24"/>
                  </a:cubicBezTo>
                  <a:cubicBezTo>
                    <a:pt x="116" y="42"/>
                    <a:pt x="144" y="68"/>
                    <a:pt x="180" y="80"/>
                  </a:cubicBezTo>
                  <a:cubicBezTo>
                    <a:pt x="191" y="96"/>
                    <a:pt x="205" y="105"/>
                    <a:pt x="224" y="112"/>
                  </a:cubicBezTo>
                  <a:cubicBezTo>
                    <a:pt x="234" y="127"/>
                    <a:pt x="252" y="129"/>
                    <a:pt x="260" y="144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364" name="Text Box 66">
            <a:extLst>
              <a:ext uri="{FF2B5EF4-FFF2-40B4-BE49-F238E27FC236}">
                <a16:creationId xmlns:a16="http://schemas.microsoft.com/office/drawing/2014/main" id="{F51EF921-497C-5947-A260-04A743BC8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22860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2N</a:t>
            </a:r>
          </a:p>
        </p:txBody>
      </p:sp>
      <p:sp>
        <p:nvSpPr>
          <p:cNvPr id="57365" name="Text Box 67">
            <a:extLst>
              <a:ext uri="{FF2B5EF4-FFF2-40B4-BE49-F238E27FC236}">
                <a16:creationId xmlns:a16="http://schemas.microsoft.com/office/drawing/2014/main" id="{66224015-2E2D-9844-A0E2-103856A43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54864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2N</a:t>
            </a:r>
          </a:p>
        </p:txBody>
      </p:sp>
      <p:sp>
        <p:nvSpPr>
          <p:cNvPr id="57366" name="Text Box 70">
            <a:extLst>
              <a:ext uri="{FF2B5EF4-FFF2-40B4-BE49-F238E27FC236}">
                <a16:creationId xmlns:a16="http://schemas.microsoft.com/office/drawing/2014/main" id="{8B7B4D16-F23F-EB44-AA42-2C252F398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6172200"/>
            <a:ext cx="4910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3300"/>
                </a:solidFill>
              </a:rPr>
              <a:t>Oocytes stop here until fertilized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1F70731F-FC10-1F45-B724-E8E86C097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Meiosis</a:t>
            </a:r>
          </a:p>
        </p:txBody>
      </p:sp>
      <p:grpSp>
        <p:nvGrpSpPr>
          <p:cNvPr id="59394" name="Group 3">
            <a:extLst>
              <a:ext uri="{FF2B5EF4-FFF2-40B4-BE49-F238E27FC236}">
                <a16:creationId xmlns:a16="http://schemas.microsoft.com/office/drawing/2014/main" id="{33BE5092-1120-D742-AFD7-BDCB1F7FEBB5}"/>
              </a:ext>
            </a:extLst>
          </p:cNvPr>
          <p:cNvGrpSpPr>
            <a:grpSpLocks/>
          </p:cNvGrpSpPr>
          <p:nvPr/>
        </p:nvGrpSpPr>
        <p:grpSpPr bwMode="auto">
          <a:xfrm>
            <a:off x="2722563" y="2081213"/>
            <a:ext cx="111125" cy="1146175"/>
            <a:chOff x="3671" y="2557"/>
            <a:chExt cx="70" cy="722"/>
          </a:xfrm>
        </p:grpSpPr>
        <p:sp>
          <p:nvSpPr>
            <p:cNvPr id="59465" name="Line 4">
              <a:extLst>
                <a:ext uri="{FF2B5EF4-FFF2-40B4-BE49-F238E27FC236}">
                  <a16:creationId xmlns:a16="http://schemas.microsoft.com/office/drawing/2014/main" id="{B94D5B14-2FFB-914B-AF2D-47FF7939DA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1" y="2557"/>
              <a:ext cx="23" cy="2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66" name="Line 5">
              <a:extLst>
                <a:ext uri="{FF2B5EF4-FFF2-40B4-BE49-F238E27FC236}">
                  <a16:creationId xmlns:a16="http://schemas.microsoft.com/office/drawing/2014/main" id="{CB8EE300-44F1-9B46-A743-21B824DE96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4" y="2565"/>
              <a:ext cx="8" cy="32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67" name="Line 6">
              <a:extLst>
                <a:ext uri="{FF2B5EF4-FFF2-40B4-BE49-F238E27FC236}">
                  <a16:creationId xmlns:a16="http://schemas.microsoft.com/office/drawing/2014/main" id="{BC1E1340-A225-054C-8A09-6A3E686ED3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02" y="2557"/>
              <a:ext cx="39" cy="2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68" name="Line 7">
              <a:extLst>
                <a:ext uri="{FF2B5EF4-FFF2-40B4-BE49-F238E27FC236}">
                  <a16:creationId xmlns:a16="http://schemas.microsoft.com/office/drawing/2014/main" id="{0F1A5423-DE76-FF44-9866-7E4DDBBE91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1" y="2894"/>
              <a:ext cx="15" cy="3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69" name="Line 8">
              <a:extLst>
                <a:ext uri="{FF2B5EF4-FFF2-40B4-BE49-F238E27FC236}">
                  <a16:creationId xmlns:a16="http://schemas.microsoft.com/office/drawing/2014/main" id="{63411EA2-1BC3-1E4B-9002-BBBF8A0256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" y="2887"/>
              <a:ext cx="8" cy="3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70" name="Line 9">
              <a:extLst>
                <a:ext uri="{FF2B5EF4-FFF2-40B4-BE49-F238E27FC236}">
                  <a16:creationId xmlns:a16="http://schemas.microsoft.com/office/drawing/2014/main" id="{12037E39-AB60-1A4F-A495-7BC23605C1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" y="2887"/>
              <a:ext cx="39" cy="3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9395" name="Group 10">
            <a:extLst>
              <a:ext uri="{FF2B5EF4-FFF2-40B4-BE49-F238E27FC236}">
                <a16:creationId xmlns:a16="http://schemas.microsoft.com/office/drawing/2014/main" id="{33017144-8BA0-CE49-8928-66C639E90E3E}"/>
              </a:ext>
            </a:extLst>
          </p:cNvPr>
          <p:cNvGrpSpPr>
            <a:grpSpLocks/>
          </p:cNvGrpSpPr>
          <p:nvPr/>
        </p:nvGrpSpPr>
        <p:grpSpPr bwMode="auto">
          <a:xfrm>
            <a:off x="2868613" y="4941888"/>
            <a:ext cx="111125" cy="1146175"/>
            <a:chOff x="3671" y="2557"/>
            <a:chExt cx="70" cy="722"/>
          </a:xfrm>
        </p:grpSpPr>
        <p:sp>
          <p:nvSpPr>
            <p:cNvPr id="59459" name="Line 11">
              <a:extLst>
                <a:ext uri="{FF2B5EF4-FFF2-40B4-BE49-F238E27FC236}">
                  <a16:creationId xmlns:a16="http://schemas.microsoft.com/office/drawing/2014/main" id="{B64AF017-4E8F-8340-8951-6B10EDB542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1" y="2557"/>
              <a:ext cx="23" cy="2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60" name="Line 12">
              <a:extLst>
                <a:ext uri="{FF2B5EF4-FFF2-40B4-BE49-F238E27FC236}">
                  <a16:creationId xmlns:a16="http://schemas.microsoft.com/office/drawing/2014/main" id="{6579A67F-8C68-5B4F-9FCA-A66632D3CE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4" y="2565"/>
              <a:ext cx="8" cy="32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61" name="Line 13">
              <a:extLst>
                <a:ext uri="{FF2B5EF4-FFF2-40B4-BE49-F238E27FC236}">
                  <a16:creationId xmlns:a16="http://schemas.microsoft.com/office/drawing/2014/main" id="{6F286EF6-0D5C-124B-8D01-B019CA4B1B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02" y="2557"/>
              <a:ext cx="39" cy="2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62" name="Line 14">
              <a:extLst>
                <a:ext uri="{FF2B5EF4-FFF2-40B4-BE49-F238E27FC236}">
                  <a16:creationId xmlns:a16="http://schemas.microsoft.com/office/drawing/2014/main" id="{38260BAF-3683-9541-9AAC-9530DEBC5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1" y="2894"/>
              <a:ext cx="15" cy="3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63" name="Line 15">
              <a:extLst>
                <a:ext uri="{FF2B5EF4-FFF2-40B4-BE49-F238E27FC236}">
                  <a16:creationId xmlns:a16="http://schemas.microsoft.com/office/drawing/2014/main" id="{25705486-0F06-474D-8BDF-94BAD415D9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" y="2887"/>
              <a:ext cx="8" cy="3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64" name="Line 16">
              <a:extLst>
                <a:ext uri="{FF2B5EF4-FFF2-40B4-BE49-F238E27FC236}">
                  <a16:creationId xmlns:a16="http://schemas.microsoft.com/office/drawing/2014/main" id="{671A156E-527E-5D41-839D-00544A3D7C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4" y="2887"/>
              <a:ext cx="39" cy="3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396" name="Oval 23">
            <a:extLst>
              <a:ext uri="{FF2B5EF4-FFF2-40B4-BE49-F238E27FC236}">
                <a16:creationId xmlns:a16="http://schemas.microsoft.com/office/drawing/2014/main" id="{C8CB5DFB-99BF-F84C-8270-F3A13CF79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900" y="1873250"/>
            <a:ext cx="2971800" cy="167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9397" name="Oval 24">
            <a:extLst>
              <a:ext uri="{FF2B5EF4-FFF2-40B4-BE49-F238E27FC236}">
                <a16:creationId xmlns:a16="http://schemas.microsoft.com/office/drawing/2014/main" id="{04C3CB4A-35D9-B840-845D-B9F895166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8100" y="4768850"/>
            <a:ext cx="2971800" cy="1676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9398" name="Line 26">
            <a:extLst>
              <a:ext uri="{FF2B5EF4-FFF2-40B4-BE49-F238E27FC236}">
                <a16:creationId xmlns:a16="http://schemas.microsoft.com/office/drawing/2014/main" id="{83083DB1-54BB-8B42-89F4-9EF86C099027}"/>
              </a:ext>
            </a:extLst>
          </p:cNvPr>
          <p:cNvSpPr>
            <a:spLocks noChangeShapeType="1"/>
          </p:cNvSpPr>
          <p:nvPr/>
        </p:nvSpPr>
        <p:spPr bwMode="auto">
          <a:xfrm>
            <a:off x="622300" y="560705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9" name="Line 27">
            <a:extLst>
              <a:ext uri="{FF2B5EF4-FFF2-40B4-BE49-F238E27FC236}">
                <a16:creationId xmlns:a16="http://schemas.microsoft.com/office/drawing/2014/main" id="{15F28EA6-40EB-EF46-BC22-B1D89E3374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075" y="2697163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00" name="Text Box 28">
            <a:extLst>
              <a:ext uri="{FF2B5EF4-FFF2-40B4-BE49-F238E27FC236}">
                <a16:creationId xmlns:a16="http://schemas.microsoft.com/office/drawing/2014/main" id="{C1C63BB3-0A1B-1444-824D-F1C2E6D7B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95400"/>
            <a:ext cx="1895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Anaphase II</a:t>
            </a:r>
          </a:p>
        </p:txBody>
      </p:sp>
      <p:sp>
        <p:nvSpPr>
          <p:cNvPr id="59401" name="Rectangle 35">
            <a:extLst>
              <a:ext uri="{FF2B5EF4-FFF2-40B4-BE49-F238E27FC236}">
                <a16:creationId xmlns:a16="http://schemas.microsoft.com/office/drawing/2014/main" id="{B4DC795D-772E-ED48-86A3-DF2DDBE3D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362200"/>
            <a:ext cx="914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9402" name="Rectangle 36">
            <a:extLst>
              <a:ext uri="{FF2B5EF4-FFF2-40B4-BE49-F238E27FC236}">
                <a16:creationId xmlns:a16="http://schemas.microsoft.com/office/drawing/2014/main" id="{88134432-5A8E-5149-84E0-BCAF6F511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257800"/>
            <a:ext cx="914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9403" name="Group 42">
            <a:extLst>
              <a:ext uri="{FF2B5EF4-FFF2-40B4-BE49-F238E27FC236}">
                <a16:creationId xmlns:a16="http://schemas.microsoft.com/office/drawing/2014/main" id="{D38397D3-ABCB-B745-B8DA-9912643909BC}"/>
              </a:ext>
            </a:extLst>
          </p:cNvPr>
          <p:cNvGrpSpPr>
            <a:grpSpLocks/>
          </p:cNvGrpSpPr>
          <p:nvPr/>
        </p:nvGrpSpPr>
        <p:grpSpPr bwMode="auto">
          <a:xfrm>
            <a:off x="1917700" y="2241550"/>
            <a:ext cx="1693863" cy="455613"/>
            <a:chOff x="2941" y="1200"/>
            <a:chExt cx="1067" cy="287"/>
          </a:xfrm>
        </p:grpSpPr>
        <p:sp>
          <p:nvSpPr>
            <p:cNvPr id="59457" name="Freeform 18">
              <a:extLst>
                <a:ext uri="{FF2B5EF4-FFF2-40B4-BE49-F238E27FC236}">
                  <a16:creationId xmlns:a16="http://schemas.microsoft.com/office/drawing/2014/main" id="{DA962147-305D-3949-BB7F-91CB2B735A84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3331" y="810"/>
              <a:ext cx="287" cy="1067"/>
            </a:xfrm>
            <a:custGeom>
              <a:avLst/>
              <a:gdLst>
                <a:gd name="T0" fmla="*/ 121 w 287"/>
                <a:gd name="T1" fmla="*/ 0 h 1067"/>
                <a:gd name="T2" fmla="*/ 215 w 287"/>
                <a:gd name="T3" fmla="*/ 71 h 1067"/>
                <a:gd name="T4" fmla="*/ 246 w 287"/>
                <a:gd name="T5" fmla="*/ 110 h 1067"/>
                <a:gd name="T6" fmla="*/ 254 w 287"/>
                <a:gd name="T7" fmla="*/ 133 h 1067"/>
                <a:gd name="T8" fmla="*/ 270 w 287"/>
                <a:gd name="T9" fmla="*/ 157 h 1067"/>
                <a:gd name="T10" fmla="*/ 286 w 287"/>
                <a:gd name="T11" fmla="*/ 204 h 1067"/>
                <a:gd name="T12" fmla="*/ 278 w 287"/>
                <a:gd name="T13" fmla="*/ 243 h 1067"/>
                <a:gd name="T14" fmla="*/ 231 w 287"/>
                <a:gd name="T15" fmla="*/ 259 h 1067"/>
                <a:gd name="T16" fmla="*/ 207 w 287"/>
                <a:gd name="T17" fmla="*/ 267 h 1067"/>
                <a:gd name="T18" fmla="*/ 136 w 287"/>
                <a:gd name="T19" fmla="*/ 314 h 1067"/>
                <a:gd name="T20" fmla="*/ 74 w 287"/>
                <a:gd name="T21" fmla="*/ 408 h 1067"/>
                <a:gd name="T22" fmla="*/ 97 w 287"/>
                <a:gd name="T23" fmla="*/ 628 h 1067"/>
                <a:gd name="T24" fmla="*/ 121 w 287"/>
                <a:gd name="T25" fmla="*/ 635 h 1067"/>
                <a:gd name="T26" fmla="*/ 160 w 287"/>
                <a:gd name="T27" fmla="*/ 745 h 1067"/>
                <a:gd name="T28" fmla="*/ 168 w 287"/>
                <a:gd name="T29" fmla="*/ 769 h 1067"/>
                <a:gd name="T30" fmla="*/ 238 w 287"/>
                <a:gd name="T31" fmla="*/ 824 h 1067"/>
                <a:gd name="T32" fmla="*/ 231 w 287"/>
                <a:gd name="T33" fmla="*/ 918 h 1067"/>
                <a:gd name="T34" fmla="*/ 184 w 287"/>
                <a:gd name="T35" fmla="*/ 988 h 1067"/>
                <a:gd name="T36" fmla="*/ 136 w 287"/>
                <a:gd name="T37" fmla="*/ 1067 h 106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7"/>
                <a:gd name="T58" fmla="*/ 0 h 1067"/>
                <a:gd name="T59" fmla="*/ 287 w 287"/>
                <a:gd name="T60" fmla="*/ 1067 h 106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7" h="1067">
                  <a:moveTo>
                    <a:pt x="121" y="0"/>
                  </a:moveTo>
                  <a:cubicBezTo>
                    <a:pt x="153" y="32"/>
                    <a:pt x="178" y="46"/>
                    <a:pt x="215" y="71"/>
                  </a:cubicBezTo>
                  <a:cubicBezTo>
                    <a:pt x="235" y="128"/>
                    <a:pt x="206" y="59"/>
                    <a:pt x="246" y="110"/>
                  </a:cubicBezTo>
                  <a:cubicBezTo>
                    <a:pt x="251" y="116"/>
                    <a:pt x="250" y="125"/>
                    <a:pt x="254" y="133"/>
                  </a:cubicBezTo>
                  <a:cubicBezTo>
                    <a:pt x="258" y="141"/>
                    <a:pt x="266" y="148"/>
                    <a:pt x="270" y="157"/>
                  </a:cubicBezTo>
                  <a:cubicBezTo>
                    <a:pt x="276" y="172"/>
                    <a:pt x="286" y="204"/>
                    <a:pt x="286" y="204"/>
                  </a:cubicBezTo>
                  <a:cubicBezTo>
                    <a:pt x="283" y="217"/>
                    <a:pt x="287" y="233"/>
                    <a:pt x="278" y="243"/>
                  </a:cubicBezTo>
                  <a:cubicBezTo>
                    <a:pt x="266" y="254"/>
                    <a:pt x="246" y="253"/>
                    <a:pt x="231" y="259"/>
                  </a:cubicBezTo>
                  <a:cubicBezTo>
                    <a:pt x="223" y="261"/>
                    <a:pt x="207" y="267"/>
                    <a:pt x="207" y="267"/>
                  </a:cubicBezTo>
                  <a:cubicBezTo>
                    <a:pt x="186" y="296"/>
                    <a:pt x="168" y="297"/>
                    <a:pt x="136" y="314"/>
                  </a:cubicBezTo>
                  <a:cubicBezTo>
                    <a:pt x="115" y="345"/>
                    <a:pt x="93" y="376"/>
                    <a:pt x="74" y="408"/>
                  </a:cubicBezTo>
                  <a:cubicBezTo>
                    <a:pt x="63" y="471"/>
                    <a:pt x="0" y="657"/>
                    <a:pt x="97" y="628"/>
                  </a:cubicBezTo>
                  <a:cubicBezTo>
                    <a:pt x="105" y="630"/>
                    <a:pt x="115" y="629"/>
                    <a:pt x="121" y="635"/>
                  </a:cubicBezTo>
                  <a:cubicBezTo>
                    <a:pt x="141" y="655"/>
                    <a:pt x="151" y="720"/>
                    <a:pt x="160" y="745"/>
                  </a:cubicBezTo>
                  <a:cubicBezTo>
                    <a:pt x="162" y="752"/>
                    <a:pt x="161" y="764"/>
                    <a:pt x="168" y="769"/>
                  </a:cubicBezTo>
                  <a:cubicBezTo>
                    <a:pt x="192" y="786"/>
                    <a:pt x="213" y="806"/>
                    <a:pt x="238" y="824"/>
                  </a:cubicBezTo>
                  <a:cubicBezTo>
                    <a:pt x="266" y="865"/>
                    <a:pt x="266" y="881"/>
                    <a:pt x="231" y="918"/>
                  </a:cubicBezTo>
                  <a:cubicBezTo>
                    <a:pt x="220" y="948"/>
                    <a:pt x="206" y="965"/>
                    <a:pt x="184" y="988"/>
                  </a:cubicBezTo>
                  <a:cubicBezTo>
                    <a:pt x="173" y="1018"/>
                    <a:pt x="158" y="1044"/>
                    <a:pt x="136" y="1067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58" name="Oval 37">
              <a:extLst>
                <a:ext uri="{FF2B5EF4-FFF2-40B4-BE49-F238E27FC236}">
                  <a16:creationId xmlns:a16="http://schemas.microsoft.com/office/drawing/2014/main" id="{69C59D9B-7468-984A-B433-E0A36242061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46775">
              <a:off x="3408" y="1200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9404" name="Group 41">
            <a:extLst>
              <a:ext uri="{FF2B5EF4-FFF2-40B4-BE49-F238E27FC236}">
                <a16:creationId xmlns:a16="http://schemas.microsoft.com/office/drawing/2014/main" id="{102532C1-53ED-704B-A562-BB0D82EB3E70}"/>
              </a:ext>
            </a:extLst>
          </p:cNvPr>
          <p:cNvGrpSpPr>
            <a:grpSpLocks/>
          </p:cNvGrpSpPr>
          <p:nvPr/>
        </p:nvGrpSpPr>
        <p:grpSpPr bwMode="auto">
          <a:xfrm>
            <a:off x="2163763" y="5516563"/>
            <a:ext cx="1681162" cy="379412"/>
            <a:chOff x="3544" y="3695"/>
            <a:chExt cx="1059" cy="239"/>
          </a:xfrm>
        </p:grpSpPr>
        <p:sp>
          <p:nvSpPr>
            <p:cNvPr id="59455" name="Freeform 31">
              <a:extLst>
                <a:ext uri="{FF2B5EF4-FFF2-40B4-BE49-F238E27FC236}">
                  <a16:creationId xmlns:a16="http://schemas.microsoft.com/office/drawing/2014/main" id="{CBC93F9D-B8C3-D64E-B743-4C5D1E788DA2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3977" y="3262"/>
              <a:ext cx="193" cy="1059"/>
            </a:xfrm>
            <a:custGeom>
              <a:avLst/>
              <a:gdLst>
                <a:gd name="T0" fmla="*/ 193 w 193"/>
                <a:gd name="T1" fmla="*/ 0 h 1059"/>
                <a:gd name="T2" fmla="*/ 130 w 193"/>
                <a:gd name="T3" fmla="*/ 71 h 1059"/>
                <a:gd name="T4" fmla="*/ 67 w 193"/>
                <a:gd name="T5" fmla="*/ 157 h 1059"/>
                <a:gd name="T6" fmla="*/ 43 w 193"/>
                <a:gd name="T7" fmla="*/ 244 h 1059"/>
                <a:gd name="T8" fmla="*/ 28 w 193"/>
                <a:gd name="T9" fmla="*/ 267 h 1059"/>
                <a:gd name="T10" fmla="*/ 20 w 193"/>
                <a:gd name="T11" fmla="*/ 291 h 1059"/>
                <a:gd name="T12" fmla="*/ 67 w 193"/>
                <a:gd name="T13" fmla="*/ 400 h 1059"/>
                <a:gd name="T14" fmla="*/ 138 w 193"/>
                <a:gd name="T15" fmla="*/ 463 h 1059"/>
                <a:gd name="T16" fmla="*/ 177 w 193"/>
                <a:gd name="T17" fmla="*/ 534 h 1059"/>
                <a:gd name="T18" fmla="*/ 169 w 193"/>
                <a:gd name="T19" fmla="*/ 612 h 1059"/>
                <a:gd name="T20" fmla="*/ 153 w 193"/>
                <a:gd name="T21" fmla="*/ 636 h 1059"/>
                <a:gd name="T22" fmla="*/ 122 w 193"/>
                <a:gd name="T23" fmla="*/ 738 h 1059"/>
                <a:gd name="T24" fmla="*/ 106 w 193"/>
                <a:gd name="T25" fmla="*/ 808 h 1059"/>
                <a:gd name="T26" fmla="*/ 83 w 193"/>
                <a:gd name="T27" fmla="*/ 816 h 1059"/>
                <a:gd name="T28" fmla="*/ 12 w 193"/>
                <a:gd name="T29" fmla="*/ 855 h 1059"/>
                <a:gd name="T30" fmla="*/ 20 w 193"/>
                <a:gd name="T31" fmla="*/ 1004 h 1059"/>
                <a:gd name="T32" fmla="*/ 75 w 193"/>
                <a:gd name="T33" fmla="*/ 1059 h 10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3"/>
                <a:gd name="T52" fmla="*/ 0 h 1059"/>
                <a:gd name="T53" fmla="*/ 193 w 193"/>
                <a:gd name="T54" fmla="*/ 1059 h 10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3" h="1059">
                  <a:moveTo>
                    <a:pt x="193" y="0"/>
                  </a:moveTo>
                  <a:cubicBezTo>
                    <a:pt x="169" y="23"/>
                    <a:pt x="152" y="48"/>
                    <a:pt x="130" y="71"/>
                  </a:cubicBezTo>
                  <a:cubicBezTo>
                    <a:pt x="117" y="107"/>
                    <a:pt x="99" y="136"/>
                    <a:pt x="67" y="157"/>
                  </a:cubicBezTo>
                  <a:cubicBezTo>
                    <a:pt x="60" y="184"/>
                    <a:pt x="53" y="218"/>
                    <a:pt x="43" y="244"/>
                  </a:cubicBezTo>
                  <a:cubicBezTo>
                    <a:pt x="39" y="252"/>
                    <a:pt x="32" y="258"/>
                    <a:pt x="28" y="267"/>
                  </a:cubicBezTo>
                  <a:cubicBezTo>
                    <a:pt x="24" y="274"/>
                    <a:pt x="22" y="283"/>
                    <a:pt x="20" y="291"/>
                  </a:cubicBezTo>
                  <a:cubicBezTo>
                    <a:pt x="36" y="337"/>
                    <a:pt x="17" y="385"/>
                    <a:pt x="67" y="400"/>
                  </a:cubicBezTo>
                  <a:cubicBezTo>
                    <a:pt x="95" y="419"/>
                    <a:pt x="108" y="444"/>
                    <a:pt x="138" y="463"/>
                  </a:cubicBezTo>
                  <a:cubicBezTo>
                    <a:pt x="152" y="486"/>
                    <a:pt x="161" y="510"/>
                    <a:pt x="177" y="534"/>
                  </a:cubicBezTo>
                  <a:cubicBezTo>
                    <a:pt x="174" y="560"/>
                    <a:pt x="174" y="586"/>
                    <a:pt x="169" y="612"/>
                  </a:cubicBezTo>
                  <a:cubicBezTo>
                    <a:pt x="166" y="621"/>
                    <a:pt x="156" y="627"/>
                    <a:pt x="153" y="636"/>
                  </a:cubicBezTo>
                  <a:cubicBezTo>
                    <a:pt x="142" y="660"/>
                    <a:pt x="127" y="713"/>
                    <a:pt x="122" y="738"/>
                  </a:cubicBezTo>
                  <a:cubicBezTo>
                    <a:pt x="117" y="761"/>
                    <a:pt x="120" y="789"/>
                    <a:pt x="106" y="808"/>
                  </a:cubicBezTo>
                  <a:cubicBezTo>
                    <a:pt x="100" y="814"/>
                    <a:pt x="90" y="811"/>
                    <a:pt x="83" y="816"/>
                  </a:cubicBezTo>
                  <a:cubicBezTo>
                    <a:pt x="8" y="858"/>
                    <a:pt x="63" y="839"/>
                    <a:pt x="12" y="855"/>
                  </a:cubicBezTo>
                  <a:cubicBezTo>
                    <a:pt x="26" y="911"/>
                    <a:pt x="0" y="933"/>
                    <a:pt x="20" y="1004"/>
                  </a:cubicBezTo>
                  <a:cubicBezTo>
                    <a:pt x="20" y="1006"/>
                    <a:pt x="66" y="1043"/>
                    <a:pt x="75" y="1059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56" name="Oval 39">
              <a:extLst>
                <a:ext uri="{FF2B5EF4-FFF2-40B4-BE49-F238E27FC236}">
                  <a16:creationId xmlns:a16="http://schemas.microsoft.com/office/drawing/2014/main" id="{E4E8E05F-D36F-B943-B7CD-32608728E3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46775">
              <a:off x="3938" y="3790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9405" name="Group 38">
            <a:extLst>
              <a:ext uri="{FF2B5EF4-FFF2-40B4-BE49-F238E27FC236}">
                <a16:creationId xmlns:a16="http://schemas.microsoft.com/office/drawing/2014/main" id="{91B19593-8770-7240-8511-1D137C861207}"/>
              </a:ext>
            </a:extLst>
          </p:cNvPr>
          <p:cNvGrpSpPr>
            <a:grpSpLocks/>
          </p:cNvGrpSpPr>
          <p:nvPr/>
        </p:nvGrpSpPr>
        <p:grpSpPr bwMode="auto">
          <a:xfrm>
            <a:off x="1847850" y="2800350"/>
            <a:ext cx="1768475" cy="501650"/>
            <a:chOff x="2928" y="1652"/>
            <a:chExt cx="1114" cy="316"/>
          </a:xfrm>
        </p:grpSpPr>
        <p:sp>
          <p:nvSpPr>
            <p:cNvPr id="59451" name="Freeform 19">
              <a:extLst>
                <a:ext uri="{FF2B5EF4-FFF2-40B4-BE49-F238E27FC236}">
                  <a16:creationId xmlns:a16="http://schemas.microsoft.com/office/drawing/2014/main" id="{B9FB63BA-66D1-C74E-A0F9-CF9E9E97A8AA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3365" y="1291"/>
              <a:ext cx="240" cy="1114"/>
            </a:xfrm>
            <a:custGeom>
              <a:avLst/>
              <a:gdLst>
                <a:gd name="T0" fmla="*/ 63 w 240"/>
                <a:gd name="T1" fmla="*/ 0 h 1114"/>
                <a:gd name="T2" fmla="*/ 110 w 240"/>
                <a:gd name="T3" fmla="*/ 31 h 1114"/>
                <a:gd name="T4" fmla="*/ 141 w 240"/>
                <a:gd name="T5" fmla="*/ 70 h 1114"/>
                <a:gd name="T6" fmla="*/ 149 w 240"/>
                <a:gd name="T7" fmla="*/ 94 h 1114"/>
                <a:gd name="T8" fmla="*/ 173 w 240"/>
                <a:gd name="T9" fmla="*/ 110 h 1114"/>
                <a:gd name="T10" fmla="*/ 188 w 240"/>
                <a:gd name="T11" fmla="*/ 157 h 1114"/>
                <a:gd name="T12" fmla="*/ 204 w 240"/>
                <a:gd name="T13" fmla="*/ 180 h 1114"/>
                <a:gd name="T14" fmla="*/ 204 w 240"/>
                <a:gd name="T15" fmla="*/ 314 h 1114"/>
                <a:gd name="T16" fmla="*/ 157 w 240"/>
                <a:gd name="T17" fmla="*/ 353 h 1114"/>
                <a:gd name="T18" fmla="*/ 110 w 240"/>
                <a:gd name="T19" fmla="*/ 368 h 1114"/>
                <a:gd name="T20" fmla="*/ 39 w 240"/>
                <a:gd name="T21" fmla="*/ 431 h 1114"/>
                <a:gd name="T22" fmla="*/ 0 w 240"/>
                <a:gd name="T23" fmla="*/ 533 h 1114"/>
                <a:gd name="T24" fmla="*/ 23 w 240"/>
                <a:gd name="T25" fmla="*/ 627 h 1114"/>
                <a:gd name="T26" fmla="*/ 63 w 240"/>
                <a:gd name="T27" fmla="*/ 674 h 1114"/>
                <a:gd name="T28" fmla="*/ 118 w 240"/>
                <a:gd name="T29" fmla="*/ 761 h 1114"/>
                <a:gd name="T30" fmla="*/ 165 w 240"/>
                <a:gd name="T31" fmla="*/ 823 h 1114"/>
                <a:gd name="T32" fmla="*/ 180 w 240"/>
                <a:gd name="T33" fmla="*/ 902 h 1114"/>
                <a:gd name="T34" fmla="*/ 196 w 240"/>
                <a:gd name="T35" fmla="*/ 949 h 1114"/>
                <a:gd name="T36" fmla="*/ 141 w 240"/>
                <a:gd name="T37" fmla="*/ 1059 h 1114"/>
                <a:gd name="T38" fmla="*/ 125 w 240"/>
                <a:gd name="T39" fmla="*/ 1114 h 111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40"/>
                <a:gd name="T61" fmla="*/ 0 h 1114"/>
                <a:gd name="T62" fmla="*/ 240 w 240"/>
                <a:gd name="T63" fmla="*/ 1114 h 111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40" h="1114">
                  <a:moveTo>
                    <a:pt x="63" y="0"/>
                  </a:moveTo>
                  <a:cubicBezTo>
                    <a:pt x="78" y="10"/>
                    <a:pt x="104" y="13"/>
                    <a:pt x="110" y="31"/>
                  </a:cubicBezTo>
                  <a:cubicBezTo>
                    <a:pt x="120" y="63"/>
                    <a:pt x="110" y="50"/>
                    <a:pt x="141" y="70"/>
                  </a:cubicBezTo>
                  <a:cubicBezTo>
                    <a:pt x="143" y="78"/>
                    <a:pt x="143" y="87"/>
                    <a:pt x="149" y="94"/>
                  </a:cubicBezTo>
                  <a:cubicBezTo>
                    <a:pt x="155" y="101"/>
                    <a:pt x="167" y="101"/>
                    <a:pt x="173" y="110"/>
                  </a:cubicBezTo>
                  <a:cubicBezTo>
                    <a:pt x="181" y="123"/>
                    <a:pt x="178" y="143"/>
                    <a:pt x="188" y="157"/>
                  </a:cubicBezTo>
                  <a:cubicBezTo>
                    <a:pt x="193" y="164"/>
                    <a:pt x="198" y="172"/>
                    <a:pt x="204" y="180"/>
                  </a:cubicBezTo>
                  <a:cubicBezTo>
                    <a:pt x="216" y="218"/>
                    <a:pt x="240" y="278"/>
                    <a:pt x="204" y="314"/>
                  </a:cubicBezTo>
                  <a:cubicBezTo>
                    <a:pt x="191" y="325"/>
                    <a:pt x="173" y="345"/>
                    <a:pt x="157" y="353"/>
                  </a:cubicBezTo>
                  <a:cubicBezTo>
                    <a:pt x="141" y="359"/>
                    <a:pt x="110" y="368"/>
                    <a:pt x="110" y="368"/>
                  </a:cubicBezTo>
                  <a:cubicBezTo>
                    <a:pt x="83" y="385"/>
                    <a:pt x="39" y="431"/>
                    <a:pt x="39" y="431"/>
                  </a:cubicBezTo>
                  <a:cubicBezTo>
                    <a:pt x="29" y="468"/>
                    <a:pt x="12" y="497"/>
                    <a:pt x="0" y="533"/>
                  </a:cubicBezTo>
                  <a:cubicBezTo>
                    <a:pt x="5" y="558"/>
                    <a:pt x="7" y="604"/>
                    <a:pt x="23" y="627"/>
                  </a:cubicBezTo>
                  <a:cubicBezTo>
                    <a:pt x="34" y="644"/>
                    <a:pt x="51" y="657"/>
                    <a:pt x="63" y="674"/>
                  </a:cubicBezTo>
                  <a:cubicBezTo>
                    <a:pt x="73" y="714"/>
                    <a:pt x="75" y="746"/>
                    <a:pt x="118" y="761"/>
                  </a:cubicBezTo>
                  <a:cubicBezTo>
                    <a:pt x="136" y="789"/>
                    <a:pt x="135" y="804"/>
                    <a:pt x="165" y="823"/>
                  </a:cubicBezTo>
                  <a:cubicBezTo>
                    <a:pt x="171" y="869"/>
                    <a:pt x="168" y="867"/>
                    <a:pt x="180" y="902"/>
                  </a:cubicBezTo>
                  <a:cubicBezTo>
                    <a:pt x="185" y="917"/>
                    <a:pt x="196" y="949"/>
                    <a:pt x="196" y="949"/>
                  </a:cubicBezTo>
                  <a:cubicBezTo>
                    <a:pt x="179" y="996"/>
                    <a:pt x="160" y="1014"/>
                    <a:pt x="141" y="1059"/>
                  </a:cubicBezTo>
                  <a:cubicBezTo>
                    <a:pt x="133" y="1076"/>
                    <a:pt x="125" y="1114"/>
                    <a:pt x="125" y="1114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52" name="Oval 20">
              <a:extLst>
                <a:ext uri="{FF2B5EF4-FFF2-40B4-BE49-F238E27FC236}">
                  <a16:creationId xmlns:a16="http://schemas.microsoft.com/office/drawing/2014/main" id="{F221B45A-C4B1-3F4A-A6F3-6EB9011506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46775">
              <a:off x="3431" y="1652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9453" name="Freeform 21">
              <a:extLst>
                <a:ext uri="{FF2B5EF4-FFF2-40B4-BE49-F238E27FC236}">
                  <a16:creationId xmlns:a16="http://schemas.microsoft.com/office/drawing/2014/main" id="{2204DC3A-5304-1D41-BA03-760ACEA8B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9" y="1876"/>
              <a:ext cx="160" cy="92"/>
            </a:xfrm>
            <a:custGeom>
              <a:avLst/>
              <a:gdLst>
                <a:gd name="T0" fmla="*/ 0 w 160"/>
                <a:gd name="T1" fmla="*/ 0 h 92"/>
                <a:gd name="T2" fmla="*/ 72 w 160"/>
                <a:gd name="T3" fmla="*/ 20 h 92"/>
                <a:gd name="T4" fmla="*/ 84 w 160"/>
                <a:gd name="T5" fmla="*/ 28 h 92"/>
                <a:gd name="T6" fmla="*/ 92 w 160"/>
                <a:gd name="T7" fmla="*/ 40 h 92"/>
                <a:gd name="T8" fmla="*/ 128 w 160"/>
                <a:gd name="T9" fmla="*/ 56 h 92"/>
                <a:gd name="T10" fmla="*/ 160 w 160"/>
                <a:gd name="T11" fmla="*/ 72 h 92"/>
                <a:gd name="T12" fmla="*/ 144 w 160"/>
                <a:gd name="T13" fmla="*/ 92 h 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0"/>
                <a:gd name="T22" fmla="*/ 0 h 92"/>
                <a:gd name="T23" fmla="*/ 160 w 160"/>
                <a:gd name="T24" fmla="*/ 92 h 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0" h="92">
                  <a:moveTo>
                    <a:pt x="0" y="0"/>
                  </a:moveTo>
                  <a:cubicBezTo>
                    <a:pt x="27" y="6"/>
                    <a:pt x="42" y="16"/>
                    <a:pt x="72" y="20"/>
                  </a:cubicBezTo>
                  <a:cubicBezTo>
                    <a:pt x="76" y="22"/>
                    <a:pt x="80" y="24"/>
                    <a:pt x="84" y="28"/>
                  </a:cubicBezTo>
                  <a:cubicBezTo>
                    <a:pt x="87" y="31"/>
                    <a:pt x="88" y="36"/>
                    <a:pt x="92" y="40"/>
                  </a:cubicBezTo>
                  <a:cubicBezTo>
                    <a:pt x="100" y="46"/>
                    <a:pt x="117" y="52"/>
                    <a:pt x="128" y="56"/>
                  </a:cubicBezTo>
                  <a:cubicBezTo>
                    <a:pt x="139" y="67"/>
                    <a:pt x="143" y="72"/>
                    <a:pt x="160" y="72"/>
                  </a:cubicBezTo>
                  <a:lnTo>
                    <a:pt x="144" y="92"/>
                  </a:ln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54" name="Freeform 22">
              <a:extLst>
                <a:ext uri="{FF2B5EF4-FFF2-40B4-BE49-F238E27FC236}">
                  <a16:creationId xmlns:a16="http://schemas.microsoft.com/office/drawing/2014/main" id="{A41E7337-79AC-194A-97BE-EDF05C059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" y="1776"/>
              <a:ext cx="224" cy="180"/>
            </a:xfrm>
            <a:custGeom>
              <a:avLst/>
              <a:gdLst>
                <a:gd name="T0" fmla="*/ 0 w 224"/>
                <a:gd name="T1" fmla="*/ 180 h 180"/>
                <a:gd name="T2" fmla="*/ 116 w 224"/>
                <a:gd name="T3" fmla="*/ 140 h 180"/>
                <a:gd name="T4" fmla="*/ 156 w 224"/>
                <a:gd name="T5" fmla="*/ 104 h 180"/>
                <a:gd name="T6" fmla="*/ 200 w 224"/>
                <a:gd name="T7" fmla="*/ 64 h 180"/>
                <a:gd name="T8" fmla="*/ 212 w 224"/>
                <a:gd name="T9" fmla="*/ 56 h 180"/>
                <a:gd name="T10" fmla="*/ 224 w 224"/>
                <a:gd name="T11" fmla="*/ 24 h 180"/>
                <a:gd name="T12" fmla="*/ 216 w 224"/>
                <a:gd name="T13" fmla="*/ 0 h 1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4"/>
                <a:gd name="T22" fmla="*/ 0 h 180"/>
                <a:gd name="T23" fmla="*/ 224 w 224"/>
                <a:gd name="T24" fmla="*/ 180 h 1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4" h="180">
                  <a:moveTo>
                    <a:pt x="0" y="180"/>
                  </a:moveTo>
                  <a:cubicBezTo>
                    <a:pt x="40" y="171"/>
                    <a:pt x="76" y="153"/>
                    <a:pt x="116" y="140"/>
                  </a:cubicBezTo>
                  <a:cubicBezTo>
                    <a:pt x="135" y="110"/>
                    <a:pt x="130" y="120"/>
                    <a:pt x="156" y="104"/>
                  </a:cubicBezTo>
                  <a:cubicBezTo>
                    <a:pt x="168" y="85"/>
                    <a:pt x="180" y="77"/>
                    <a:pt x="200" y="64"/>
                  </a:cubicBezTo>
                  <a:cubicBezTo>
                    <a:pt x="204" y="61"/>
                    <a:pt x="212" y="56"/>
                    <a:pt x="212" y="56"/>
                  </a:cubicBezTo>
                  <a:cubicBezTo>
                    <a:pt x="220" y="29"/>
                    <a:pt x="216" y="39"/>
                    <a:pt x="224" y="24"/>
                  </a:cubicBezTo>
                  <a:lnTo>
                    <a:pt x="216" y="0"/>
                  </a:ln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9406" name="Group 40">
            <a:extLst>
              <a:ext uri="{FF2B5EF4-FFF2-40B4-BE49-F238E27FC236}">
                <a16:creationId xmlns:a16="http://schemas.microsoft.com/office/drawing/2014/main" id="{F681410B-ABE2-FC4C-8436-0640FDA0D38B}"/>
              </a:ext>
            </a:extLst>
          </p:cNvPr>
          <p:cNvGrpSpPr>
            <a:grpSpLocks/>
          </p:cNvGrpSpPr>
          <p:nvPr/>
        </p:nvGrpSpPr>
        <p:grpSpPr bwMode="auto">
          <a:xfrm>
            <a:off x="2114550" y="4929188"/>
            <a:ext cx="1795463" cy="427037"/>
            <a:chOff x="3504" y="3427"/>
            <a:chExt cx="1131" cy="269"/>
          </a:xfrm>
        </p:grpSpPr>
        <p:sp>
          <p:nvSpPr>
            <p:cNvPr id="59447" name="Freeform 30">
              <a:extLst>
                <a:ext uri="{FF2B5EF4-FFF2-40B4-BE49-F238E27FC236}">
                  <a16:creationId xmlns:a16="http://schemas.microsoft.com/office/drawing/2014/main" id="{FC53F8CC-06B5-884E-9ACA-364002CFC1BB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3978" y="2953"/>
              <a:ext cx="181" cy="1130"/>
            </a:xfrm>
            <a:custGeom>
              <a:avLst/>
              <a:gdLst>
                <a:gd name="T0" fmla="*/ 173 w 181"/>
                <a:gd name="T1" fmla="*/ 0 h 1130"/>
                <a:gd name="T2" fmla="*/ 110 w 181"/>
                <a:gd name="T3" fmla="*/ 94 h 1130"/>
                <a:gd name="T4" fmla="*/ 63 w 181"/>
                <a:gd name="T5" fmla="*/ 165 h 1130"/>
                <a:gd name="T6" fmla="*/ 47 w 181"/>
                <a:gd name="T7" fmla="*/ 212 h 1130"/>
                <a:gd name="T8" fmla="*/ 32 w 181"/>
                <a:gd name="T9" fmla="*/ 259 h 1130"/>
                <a:gd name="T10" fmla="*/ 40 w 181"/>
                <a:gd name="T11" fmla="*/ 298 h 1130"/>
                <a:gd name="T12" fmla="*/ 32 w 181"/>
                <a:gd name="T13" fmla="*/ 322 h 1130"/>
                <a:gd name="T14" fmla="*/ 47 w 181"/>
                <a:gd name="T15" fmla="*/ 369 h 1130"/>
                <a:gd name="T16" fmla="*/ 55 w 181"/>
                <a:gd name="T17" fmla="*/ 431 h 1130"/>
                <a:gd name="T18" fmla="*/ 79 w 181"/>
                <a:gd name="T19" fmla="*/ 447 h 1130"/>
                <a:gd name="T20" fmla="*/ 87 w 181"/>
                <a:gd name="T21" fmla="*/ 471 h 1130"/>
                <a:gd name="T22" fmla="*/ 134 w 181"/>
                <a:gd name="T23" fmla="*/ 510 h 1130"/>
                <a:gd name="T24" fmla="*/ 181 w 181"/>
                <a:gd name="T25" fmla="*/ 635 h 1130"/>
                <a:gd name="T26" fmla="*/ 126 w 181"/>
                <a:gd name="T27" fmla="*/ 745 h 1130"/>
                <a:gd name="T28" fmla="*/ 110 w 181"/>
                <a:gd name="T29" fmla="*/ 769 h 1130"/>
                <a:gd name="T30" fmla="*/ 63 w 181"/>
                <a:gd name="T31" fmla="*/ 800 h 1130"/>
                <a:gd name="T32" fmla="*/ 0 w 181"/>
                <a:gd name="T33" fmla="*/ 879 h 1130"/>
                <a:gd name="T34" fmla="*/ 8 w 181"/>
                <a:gd name="T35" fmla="*/ 981 h 1130"/>
                <a:gd name="T36" fmla="*/ 63 w 181"/>
                <a:gd name="T37" fmla="*/ 1075 h 1130"/>
                <a:gd name="T38" fmla="*/ 71 w 181"/>
                <a:gd name="T39" fmla="*/ 1098 h 1130"/>
                <a:gd name="T40" fmla="*/ 110 w 181"/>
                <a:gd name="T41" fmla="*/ 1130 h 11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1"/>
                <a:gd name="T64" fmla="*/ 0 h 1130"/>
                <a:gd name="T65" fmla="*/ 181 w 181"/>
                <a:gd name="T66" fmla="*/ 1130 h 11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1" h="1130">
                  <a:moveTo>
                    <a:pt x="173" y="0"/>
                  </a:moveTo>
                  <a:cubicBezTo>
                    <a:pt x="160" y="38"/>
                    <a:pt x="132" y="61"/>
                    <a:pt x="110" y="94"/>
                  </a:cubicBezTo>
                  <a:cubicBezTo>
                    <a:pt x="99" y="124"/>
                    <a:pt x="76" y="136"/>
                    <a:pt x="63" y="165"/>
                  </a:cubicBezTo>
                  <a:cubicBezTo>
                    <a:pt x="56" y="180"/>
                    <a:pt x="52" y="196"/>
                    <a:pt x="47" y="212"/>
                  </a:cubicBezTo>
                  <a:cubicBezTo>
                    <a:pt x="41" y="227"/>
                    <a:pt x="32" y="259"/>
                    <a:pt x="32" y="259"/>
                  </a:cubicBezTo>
                  <a:cubicBezTo>
                    <a:pt x="34" y="272"/>
                    <a:pt x="40" y="284"/>
                    <a:pt x="40" y="298"/>
                  </a:cubicBezTo>
                  <a:cubicBezTo>
                    <a:pt x="40" y="306"/>
                    <a:pt x="32" y="313"/>
                    <a:pt x="32" y="322"/>
                  </a:cubicBezTo>
                  <a:cubicBezTo>
                    <a:pt x="32" y="338"/>
                    <a:pt x="42" y="353"/>
                    <a:pt x="47" y="369"/>
                  </a:cubicBezTo>
                  <a:cubicBezTo>
                    <a:pt x="49" y="389"/>
                    <a:pt x="47" y="411"/>
                    <a:pt x="55" y="431"/>
                  </a:cubicBezTo>
                  <a:cubicBezTo>
                    <a:pt x="58" y="439"/>
                    <a:pt x="72" y="439"/>
                    <a:pt x="79" y="447"/>
                  </a:cubicBezTo>
                  <a:cubicBezTo>
                    <a:pt x="84" y="453"/>
                    <a:pt x="81" y="464"/>
                    <a:pt x="87" y="471"/>
                  </a:cubicBezTo>
                  <a:cubicBezTo>
                    <a:pt x="99" y="486"/>
                    <a:pt x="121" y="494"/>
                    <a:pt x="134" y="510"/>
                  </a:cubicBezTo>
                  <a:cubicBezTo>
                    <a:pt x="161" y="543"/>
                    <a:pt x="170" y="593"/>
                    <a:pt x="181" y="635"/>
                  </a:cubicBezTo>
                  <a:cubicBezTo>
                    <a:pt x="166" y="677"/>
                    <a:pt x="164" y="720"/>
                    <a:pt x="126" y="745"/>
                  </a:cubicBezTo>
                  <a:cubicBezTo>
                    <a:pt x="120" y="753"/>
                    <a:pt x="117" y="762"/>
                    <a:pt x="110" y="769"/>
                  </a:cubicBezTo>
                  <a:cubicBezTo>
                    <a:pt x="95" y="781"/>
                    <a:pt x="63" y="800"/>
                    <a:pt x="63" y="800"/>
                  </a:cubicBezTo>
                  <a:cubicBezTo>
                    <a:pt x="42" y="828"/>
                    <a:pt x="19" y="850"/>
                    <a:pt x="0" y="879"/>
                  </a:cubicBezTo>
                  <a:cubicBezTo>
                    <a:pt x="2" y="913"/>
                    <a:pt x="3" y="947"/>
                    <a:pt x="8" y="981"/>
                  </a:cubicBezTo>
                  <a:cubicBezTo>
                    <a:pt x="12" y="1018"/>
                    <a:pt x="51" y="1041"/>
                    <a:pt x="63" y="1075"/>
                  </a:cubicBezTo>
                  <a:cubicBezTo>
                    <a:pt x="65" y="1082"/>
                    <a:pt x="65" y="1091"/>
                    <a:pt x="71" y="1098"/>
                  </a:cubicBezTo>
                  <a:cubicBezTo>
                    <a:pt x="81" y="1111"/>
                    <a:pt x="98" y="1118"/>
                    <a:pt x="110" y="1130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48" name="Oval 32">
              <a:extLst>
                <a:ext uri="{FF2B5EF4-FFF2-40B4-BE49-F238E27FC236}">
                  <a16:creationId xmlns:a16="http://schemas.microsoft.com/office/drawing/2014/main" id="{9F9B2A6F-A124-D94D-BAB4-F7016DA508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46775">
              <a:off x="3936" y="3552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9449" name="Freeform 33">
              <a:extLst>
                <a:ext uri="{FF2B5EF4-FFF2-40B4-BE49-F238E27FC236}">
                  <a16:creationId xmlns:a16="http://schemas.microsoft.com/office/drawing/2014/main" id="{A93BEFA6-3DB7-2146-9524-BF6D9B2AF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7" y="3436"/>
              <a:ext cx="188" cy="96"/>
            </a:xfrm>
            <a:custGeom>
              <a:avLst/>
              <a:gdLst>
                <a:gd name="T0" fmla="*/ 0 w 188"/>
                <a:gd name="T1" fmla="*/ 96 h 96"/>
                <a:gd name="T2" fmla="*/ 24 w 188"/>
                <a:gd name="T3" fmla="*/ 80 h 96"/>
                <a:gd name="T4" fmla="*/ 32 w 188"/>
                <a:gd name="T5" fmla="*/ 68 h 96"/>
                <a:gd name="T6" fmla="*/ 72 w 188"/>
                <a:gd name="T7" fmla="*/ 56 h 96"/>
                <a:gd name="T8" fmla="*/ 120 w 188"/>
                <a:gd name="T9" fmla="*/ 20 h 96"/>
                <a:gd name="T10" fmla="*/ 144 w 188"/>
                <a:gd name="T11" fmla="*/ 4 h 96"/>
                <a:gd name="T12" fmla="*/ 168 w 188"/>
                <a:gd name="T13" fmla="*/ 0 h 96"/>
                <a:gd name="T14" fmla="*/ 188 w 188"/>
                <a:gd name="T15" fmla="*/ 20 h 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8"/>
                <a:gd name="T25" fmla="*/ 0 h 96"/>
                <a:gd name="T26" fmla="*/ 188 w 188"/>
                <a:gd name="T27" fmla="*/ 96 h 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8" h="96">
                  <a:moveTo>
                    <a:pt x="0" y="96"/>
                  </a:moveTo>
                  <a:cubicBezTo>
                    <a:pt x="8" y="90"/>
                    <a:pt x="18" y="88"/>
                    <a:pt x="24" y="80"/>
                  </a:cubicBezTo>
                  <a:cubicBezTo>
                    <a:pt x="26" y="76"/>
                    <a:pt x="28" y="71"/>
                    <a:pt x="32" y="68"/>
                  </a:cubicBezTo>
                  <a:cubicBezTo>
                    <a:pt x="42" y="59"/>
                    <a:pt x="60" y="61"/>
                    <a:pt x="72" y="56"/>
                  </a:cubicBezTo>
                  <a:cubicBezTo>
                    <a:pt x="88" y="47"/>
                    <a:pt x="104" y="30"/>
                    <a:pt x="120" y="20"/>
                  </a:cubicBezTo>
                  <a:cubicBezTo>
                    <a:pt x="128" y="14"/>
                    <a:pt x="134" y="5"/>
                    <a:pt x="144" y="4"/>
                  </a:cubicBezTo>
                  <a:cubicBezTo>
                    <a:pt x="152" y="2"/>
                    <a:pt x="168" y="0"/>
                    <a:pt x="168" y="0"/>
                  </a:cubicBezTo>
                  <a:lnTo>
                    <a:pt x="188" y="20"/>
                  </a:ln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50" name="Freeform 34">
              <a:extLst>
                <a:ext uri="{FF2B5EF4-FFF2-40B4-BE49-F238E27FC236}">
                  <a16:creationId xmlns:a16="http://schemas.microsoft.com/office/drawing/2014/main" id="{B2559E61-585E-9849-9081-5EA3D0C3E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452"/>
              <a:ext cx="260" cy="144"/>
            </a:xfrm>
            <a:custGeom>
              <a:avLst/>
              <a:gdLst>
                <a:gd name="T0" fmla="*/ 0 w 260"/>
                <a:gd name="T1" fmla="*/ 0 h 144"/>
                <a:gd name="T2" fmla="*/ 84 w 260"/>
                <a:gd name="T3" fmla="*/ 24 h 144"/>
                <a:gd name="T4" fmla="*/ 180 w 260"/>
                <a:gd name="T5" fmla="*/ 80 h 144"/>
                <a:gd name="T6" fmla="*/ 224 w 260"/>
                <a:gd name="T7" fmla="*/ 112 h 144"/>
                <a:gd name="T8" fmla="*/ 260 w 260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144"/>
                <a:gd name="T17" fmla="*/ 260 w 260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144">
                  <a:moveTo>
                    <a:pt x="0" y="0"/>
                  </a:moveTo>
                  <a:cubicBezTo>
                    <a:pt x="25" y="8"/>
                    <a:pt x="60" y="11"/>
                    <a:pt x="84" y="24"/>
                  </a:cubicBezTo>
                  <a:cubicBezTo>
                    <a:pt x="116" y="42"/>
                    <a:pt x="144" y="68"/>
                    <a:pt x="180" y="80"/>
                  </a:cubicBezTo>
                  <a:cubicBezTo>
                    <a:pt x="191" y="96"/>
                    <a:pt x="205" y="105"/>
                    <a:pt x="224" y="112"/>
                  </a:cubicBezTo>
                  <a:cubicBezTo>
                    <a:pt x="234" y="127"/>
                    <a:pt x="252" y="129"/>
                    <a:pt x="260" y="144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407" name="Rectangle 59">
            <a:extLst>
              <a:ext uri="{FF2B5EF4-FFF2-40B4-BE49-F238E27FC236}">
                <a16:creationId xmlns:a16="http://schemas.microsoft.com/office/drawing/2014/main" id="{9490030C-B154-B44A-B5E4-A7E9F3A0B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100" y="2393950"/>
            <a:ext cx="914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9408" name="Rectangle 60">
            <a:extLst>
              <a:ext uri="{FF2B5EF4-FFF2-40B4-BE49-F238E27FC236}">
                <a16:creationId xmlns:a16="http://schemas.microsoft.com/office/drawing/2014/main" id="{8E2FE9FC-1D87-B64A-A100-0EC1C2453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5289550"/>
            <a:ext cx="914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9409" name="Group 81">
            <a:extLst>
              <a:ext uri="{FF2B5EF4-FFF2-40B4-BE49-F238E27FC236}">
                <a16:creationId xmlns:a16="http://schemas.microsoft.com/office/drawing/2014/main" id="{9D6186A2-C519-AF4F-9C2B-CF2203E4024E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2120900"/>
            <a:ext cx="2057400" cy="546100"/>
            <a:chOff x="3648" y="1336"/>
            <a:chExt cx="1296" cy="344"/>
          </a:xfrm>
        </p:grpSpPr>
        <p:sp>
          <p:nvSpPr>
            <p:cNvPr id="59444" name="Freeform 62">
              <a:extLst>
                <a:ext uri="{FF2B5EF4-FFF2-40B4-BE49-F238E27FC236}">
                  <a16:creationId xmlns:a16="http://schemas.microsoft.com/office/drawing/2014/main" id="{A4685F46-FA53-7541-A377-4484BB432036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4134" y="946"/>
              <a:ext cx="287" cy="1067"/>
            </a:xfrm>
            <a:custGeom>
              <a:avLst/>
              <a:gdLst>
                <a:gd name="T0" fmla="*/ 121 w 287"/>
                <a:gd name="T1" fmla="*/ 0 h 1067"/>
                <a:gd name="T2" fmla="*/ 215 w 287"/>
                <a:gd name="T3" fmla="*/ 71 h 1067"/>
                <a:gd name="T4" fmla="*/ 246 w 287"/>
                <a:gd name="T5" fmla="*/ 110 h 1067"/>
                <a:gd name="T6" fmla="*/ 254 w 287"/>
                <a:gd name="T7" fmla="*/ 133 h 1067"/>
                <a:gd name="T8" fmla="*/ 270 w 287"/>
                <a:gd name="T9" fmla="*/ 157 h 1067"/>
                <a:gd name="T10" fmla="*/ 286 w 287"/>
                <a:gd name="T11" fmla="*/ 204 h 1067"/>
                <a:gd name="T12" fmla="*/ 278 w 287"/>
                <a:gd name="T13" fmla="*/ 243 h 1067"/>
                <a:gd name="T14" fmla="*/ 231 w 287"/>
                <a:gd name="T15" fmla="*/ 259 h 1067"/>
                <a:gd name="T16" fmla="*/ 207 w 287"/>
                <a:gd name="T17" fmla="*/ 267 h 1067"/>
                <a:gd name="T18" fmla="*/ 136 w 287"/>
                <a:gd name="T19" fmla="*/ 314 h 1067"/>
                <a:gd name="T20" fmla="*/ 74 w 287"/>
                <a:gd name="T21" fmla="*/ 408 h 1067"/>
                <a:gd name="T22" fmla="*/ 97 w 287"/>
                <a:gd name="T23" fmla="*/ 628 h 1067"/>
                <a:gd name="T24" fmla="*/ 121 w 287"/>
                <a:gd name="T25" fmla="*/ 635 h 1067"/>
                <a:gd name="T26" fmla="*/ 160 w 287"/>
                <a:gd name="T27" fmla="*/ 745 h 1067"/>
                <a:gd name="T28" fmla="*/ 168 w 287"/>
                <a:gd name="T29" fmla="*/ 769 h 1067"/>
                <a:gd name="T30" fmla="*/ 238 w 287"/>
                <a:gd name="T31" fmla="*/ 824 h 1067"/>
                <a:gd name="T32" fmla="*/ 231 w 287"/>
                <a:gd name="T33" fmla="*/ 918 h 1067"/>
                <a:gd name="T34" fmla="*/ 184 w 287"/>
                <a:gd name="T35" fmla="*/ 988 h 1067"/>
                <a:gd name="T36" fmla="*/ 136 w 287"/>
                <a:gd name="T37" fmla="*/ 1067 h 106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7"/>
                <a:gd name="T58" fmla="*/ 0 h 1067"/>
                <a:gd name="T59" fmla="*/ 287 w 287"/>
                <a:gd name="T60" fmla="*/ 1067 h 106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7" h="1067">
                  <a:moveTo>
                    <a:pt x="121" y="0"/>
                  </a:moveTo>
                  <a:cubicBezTo>
                    <a:pt x="153" y="32"/>
                    <a:pt x="178" y="46"/>
                    <a:pt x="215" y="71"/>
                  </a:cubicBezTo>
                  <a:cubicBezTo>
                    <a:pt x="235" y="128"/>
                    <a:pt x="206" y="59"/>
                    <a:pt x="246" y="110"/>
                  </a:cubicBezTo>
                  <a:cubicBezTo>
                    <a:pt x="251" y="116"/>
                    <a:pt x="250" y="125"/>
                    <a:pt x="254" y="133"/>
                  </a:cubicBezTo>
                  <a:cubicBezTo>
                    <a:pt x="258" y="141"/>
                    <a:pt x="266" y="148"/>
                    <a:pt x="270" y="157"/>
                  </a:cubicBezTo>
                  <a:cubicBezTo>
                    <a:pt x="276" y="172"/>
                    <a:pt x="286" y="204"/>
                    <a:pt x="286" y="204"/>
                  </a:cubicBezTo>
                  <a:cubicBezTo>
                    <a:pt x="283" y="217"/>
                    <a:pt x="287" y="233"/>
                    <a:pt x="278" y="243"/>
                  </a:cubicBezTo>
                  <a:cubicBezTo>
                    <a:pt x="266" y="254"/>
                    <a:pt x="246" y="253"/>
                    <a:pt x="231" y="259"/>
                  </a:cubicBezTo>
                  <a:cubicBezTo>
                    <a:pt x="223" y="261"/>
                    <a:pt x="207" y="267"/>
                    <a:pt x="207" y="267"/>
                  </a:cubicBezTo>
                  <a:cubicBezTo>
                    <a:pt x="186" y="296"/>
                    <a:pt x="168" y="297"/>
                    <a:pt x="136" y="314"/>
                  </a:cubicBezTo>
                  <a:cubicBezTo>
                    <a:pt x="115" y="345"/>
                    <a:pt x="93" y="376"/>
                    <a:pt x="74" y="408"/>
                  </a:cubicBezTo>
                  <a:cubicBezTo>
                    <a:pt x="63" y="471"/>
                    <a:pt x="0" y="657"/>
                    <a:pt x="97" y="628"/>
                  </a:cubicBezTo>
                  <a:cubicBezTo>
                    <a:pt x="105" y="630"/>
                    <a:pt x="115" y="629"/>
                    <a:pt x="121" y="635"/>
                  </a:cubicBezTo>
                  <a:cubicBezTo>
                    <a:pt x="141" y="655"/>
                    <a:pt x="151" y="720"/>
                    <a:pt x="160" y="745"/>
                  </a:cubicBezTo>
                  <a:cubicBezTo>
                    <a:pt x="162" y="752"/>
                    <a:pt x="161" y="764"/>
                    <a:pt x="168" y="769"/>
                  </a:cubicBezTo>
                  <a:cubicBezTo>
                    <a:pt x="192" y="786"/>
                    <a:pt x="213" y="806"/>
                    <a:pt x="238" y="824"/>
                  </a:cubicBezTo>
                  <a:cubicBezTo>
                    <a:pt x="266" y="865"/>
                    <a:pt x="266" y="881"/>
                    <a:pt x="231" y="918"/>
                  </a:cubicBezTo>
                  <a:cubicBezTo>
                    <a:pt x="220" y="948"/>
                    <a:pt x="206" y="965"/>
                    <a:pt x="184" y="988"/>
                  </a:cubicBezTo>
                  <a:cubicBezTo>
                    <a:pt x="173" y="1018"/>
                    <a:pt x="158" y="1044"/>
                    <a:pt x="136" y="1067"/>
                  </a:cubicBezTo>
                </a:path>
              </a:pathLst>
            </a:custGeom>
            <a:noFill/>
            <a:ln w="28575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45" name="Oval 63">
              <a:extLst>
                <a:ext uri="{FF2B5EF4-FFF2-40B4-BE49-F238E27FC236}">
                  <a16:creationId xmlns:a16="http://schemas.microsoft.com/office/drawing/2014/main" id="{230829AA-E534-A944-8A9B-A9A68F42E1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46775">
              <a:off x="4211" y="1336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9446" name="Oval 77">
              <a:extLst>
                <a:ext uri="{FF2B5EF4-FFF2-40B4-BE49-F238E27FC236}">
                  <a16:creationId xmlns:a16="http://schemas.microsoft.com/office/drawing/2014/main" id="{33FA3766-CD48-D24C-B481-18156D576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1296" cy="3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9410" name="Group 82">
            <a:extLst>
              <a:ext uri="{FF2B5EF4-FFF2-40B4-BE49-F238E27FC236}">
                <a16:creationId xmlns:a16="http://schemas.microsoft.com/office/drawing/2014/main" id="{2FE4A4E4-5A7C-5740-85E6-A3B7C7FA3F5F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2895600"/>
            <a:ext cx="2057400" cy="588963"/>
            <a:chOff x="3634" y="1776"/>
            <a:chExt cx="1296" cy="371"/>
          </a:xfrm>
        </p:grpSpPr>
        <p:grpSp>
          <p:nvGrpSpPr>
            <p:cNvPr id="59438" name="Group 67">
              <a:extLst>
                <a:ext uri="{FF2B5EF4-FFF2-40B4-BE49-F238E27FC236}">
                  <a16:creationId xmlns:a16="http://schemas.microsoft.com/office/drawing/2014/main" id="{C23050CB-8936-4C44-BDCF-0C4276A5D3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00" y="1784"/>
              <a:ext cx="1114" cy="316"/>
              <a:chOff x="2928" y="1652"/>
              <a:chExt cx="1114" cy="316"/>
            </a:xfrm>
          </p:grpSpPr>
          <p:sp>
            <p:nvSpPr>
              <p:cNvPr id="59440" name="Freeform 68">
                <a:extLst>
                  <a:ext uri="{FF2B5EF4-FFF2-40B4-BE49-F238E27FC236}">
                    <a16:creationId xmlns:a16="http://schemas.microsoft.com/office/drawing/2014/main" id="{28D2A3E0-24BF-5A4F-8ADF-4B87EA98F5D7}"/>
                  </a:ext>
                </a:extLst>
              </p:cNvPr>
              <p:cNvSpPr>
                <a:spLocks/>
              </p:cNvSpPr>
              <p:nvPr/>
            </p:nvSpPr>
            <p:spPr bwMode="auto">
              <a:xfrm rot="5346775">
                <a:off x="3365" y="1291"/>
                <a:ext cx="240" cy="1114"/>
              </a:xfrm>
              <a:custGeom>
                <a:avLst/>
                <a:gdLst>
                  <a:gd name="T0" fmla="*/ 63 w 240"/>
                  <a:gd name="T1" fmla="*/ 0 h 1114"/>
                  <a:gd name="T2" fmla="*/ 110 w 240"/>
                  <a:gd name="T3" fmla="*/ 31 h 1114"/>
                  <a:gd name="T4" fmla="*/ 141 w 240"/>
                  <a:gd name="T5" fmla="*/ 70 h 1114"/>
                  <a:gd name="T6" fmla="*/ 149 w 240"/>
                  <a:gd name="T7" fmla="*/ 94 h 1114"/>
                  <a:gd name="T8" fmla="*/ 173 w 240"/>
                  <a:gd name="T9" fmla="*/ 110 h 1114"/>
                  <a:gd name="T10" fmla="*/ 188 w 240"/>
                  <a:gd name="T11" fmla="*/ 157 h 1114"/>
                  <a:gd name="T12" fmla="*/ 204 w 240"/>
                  <a:gd name="T13" fmla="*/ 180 h 1114"/>
                  <a:gd name="T14" fmla="*/ 204 w 240"/>
                  <a:gd name="T15" fmla="*/ 314 h 1114"/>
                  <a:gd name="T16" fmla="*/ 157 w 240"/>
                  <a:gd name="T17" fmla="*/ 353 h 1114"/>
                  <a:gd name="T18" fmla="*/ 110 w 240"/>
                  <a:gd name="T19" fmla="*/ 368 h 1114"/>
                  <a:gd name="T20" fmla="*/ 39 w 240"/>
                  <a:gd name="T21" fmla="*/ 431 h 1114"/>
                  <a:gd name="T22" fmla="*/ 0 w 240"/>
                  <a:gd name="T23" fmla="*/ 533 h 1114"/>
                  <a:gd name="T24" fmla="*/ 23 w 240"/>
                  <a:gd name="T25" fmla="*/ 627 h 1114"/>
                  <a:gd name="T26" fmla="*/ 63 w 240"/>
                  <a:gd name="T27" fmla="*/ 674 h 1114"/>
                  <a:gd name="T28" fmla="*/ 118 w 240"/>
                  <a:gd name="T29" fmla="*/ 761 h 1114"/>
                  <a:gd name="T30" fmla="*/ 165 w 240"/>
                  <a:gd name="T31" fmla="*/ 823 h 1114"/>
                  <a:gd name="T32" fmla="*/ 180 w 240"/>
                  <a:gd name="T33" fmla="*/ 902 h 1114"/>
                  <a:gd name="T34" fmla="*/ 196 w 240"/>
                  <a:gd name="T35" fmla="*/ 949 h 1114"/>
                  <a:gd name="T36" fmla="*/ 141 w 240"/>
                  <a:gd name="T37" fmla="*/ 1059 h 1114"/>
                  <a:gd name="T38" fmla="*/ 125 w 240"/>
                  <a:gd name="T39" fmla="*/ 1114 h 111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40"/>
                  <a:gd name="T61" fmla="*/ 0 h 1114"/>
                  <a:gd name="T62" fmla="*/ 240 w 240"/>
                  <a:gd name="T63" fmla="*/ 1114 h 111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40" h="1114">
                    <a:moveTo>
                      <a:pt x="63" y="0"/>
                    </a:moveTo>
                    <a:cubicBezTo>
                      <a:pt x="78" y="10"/>
                      <a:pt x="104" y="13"/>
                      <a:pt x="110" y="31"/>
                    </a:cubicBezTo>
                    <a:cubicBezTo>
                      <a:pt x="120" y="63"/>
                      <a:pt x="110" y="50"/>
                      <a:pt x="141" y="70"/>
                    </a:cubicBezTo>
                    <a:cubicBezTo>
                      <a:pt x="143" y="78"/>
                      <a:pt x="143" y="87"/>
                      <a:pt x="149" y="94"/>
                    </a:cubicBezTo>
                    <a:cubicBezTo>
                      <a:pt x="155" y="101"/>
                      <a:pt x="167" y="101"/>
                      <a:pt x="173" y="110"/>
                    </a:cubicBezTo>
                    <a:cubicBezTo>
                      <a:pt x="181" y="123"/>
                      <a:pt x="178" y="143"/>
                      <a:pt x="188" y="157"/>
                    </a:cubicBezTo>
                    <a:cubicBezTo>
                      <a:pt x="193" y="164"/>
                      <a:pt x="198" y="172"/>
                      <a:pt x="204" y="180"/>
                    </a:cubicBezTo>
                    <a:cubicBezTo>
                      <a:pt x="216" y="218"/>
                      <a:pt x="240" y="278"/>
                      <a:pt x="204" y="314"/>
                    </a:cubicBezTo>
                    <a:cubicBezTo>
                      <a:pt x="191" y="325"/>
                      <a:pt x="173" y="345"/>
                      <a:pt x="157" y="353"/>
                    </a:cubicBezTo>
                    <a:cubicBezTo>
                      <a:pt x="141" y="359"/>
                      <a:pt x="110" y="368"/>
                      <a:pt x="110" y="368"/>
                    </a:cubicBezTo>
                    <a:cubicBezTo>
                      <a:pt x="83" y="385"/>
                      <a:pt x="39" y="431"/>
                      <a:pt x="39" y="431"/>
                    </a:cubicBezTo>
                    <a:cubicBezTo>
                      <a:pt x="29" y="468"/>
                      <a:pt x="12" y="497"/>
                      <a:pt x="0" y="533"/>
                    </a:cubicBezTo>
                    <a:cubicBezTo>
                      <a:pt x="5" y="558"/>
                      <a:pt x="7" y="604"/>
                      <a:pt x="23" y="627"/>
                    </a:cubicBezTo>
                    <a:cubicBezTo>
                      <a:pt x="34" y="644"/>
                      <a:pt x="51" y="657"/>
                      <a:pt x="63" y="674"/>
                    </a:cubicBezTo>
                    <a:cubicBezTo>
                      <a:pt x="73" y="714"/>
                      <a:pt x="75" y="746"/>
                      <a:pt x="118" y="761"/>
                    </a:cubicBezTo>
                    <a:cubicBezTo>
                      <a:pt x="136" y="789"/>
                      <a:pt x="135" y="804"/>
                      <a:pt x="165" y="823"/>
                    </a:cubicBezTo>
                    <a:cubicBezTo>
                      <a:pt x="171" y="869"/>
                      <a:pt x="168" y="867"/>
                      <a:pt x="180" y="902"/>
                    </a:cubicBezTo>
                    <a:cubicBezTo>
                      <a:pt x="185" y="917"/>
                      <a:pt x="196" y="949"/>
                      <a:pt x="196" y="949"/>
                    </a:cubicBezTo>
                    <a:cubicBezTo>
                      <a:pt x="179" y="996"/>
                      <a:pt x="160" y="1014"/>
                      <a:pt x="141" y="1059"/>
                    </a:cubicBezTo>
                    <a:cubicBezTo>
                      <a:pt x="133" y="1076"/>
                      <a:pt x="125" y="1114"/>
                      <a:pt x="125" y="1114"/>
                    </a:cubicBezTo>
                  </a:path>
                </a:pathLst>
              </a:custGeom>
              <a:noFill/>
              <a:ln w="28575">
                <a:solidFill>
                  <a:srgbClr val="3333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41" name="Oval 69">
                <a:extLst>
                  <a:ext uri="{FF2B5EF4-FFF2-40B4-BE49-F238E27FC236}">
                    <a16:creationId xmlns:a16="http://schemas.microsoft.com/office/drawing/2014/main" id="{6F4EB0B1-4B0A-C444-87A0-83208FA01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46775">
                <a:off x="3431" y="1652"/>
                <a:ext cx="144" cy="144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9442" name="Freeform 70">
                <a:extLst>
                  <a:ext uri="{FF2B5EF4-FFF2-40B4-BE49-F238E27FC236}">
                    <a16:creationId xmlns:a16="http://schemas.microsoft.com/office/drawing/2014/main" id="{DF9B4F47-CE1B-9D45-82DC-F36ED70813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9" y="1876"/>
                <a:ext cx="160" cy="92"/>
              </a:xfrm>
              <a:custGeom>
                <a:avLst/>
                <a:gdLst>
                  <a:gd name="T0" fmla="*/ 0 w 160"/>
                  <a:gd name="T1" fmla="*/ 0 h 92"/>
                  <a:gd name="T2" fmla="*/ 72 w 160"/>
                  <a:gd name="T3" fmla="*/ 20 h 92"/>
                  <a:gd name="T4" fmla="*/ 84 w 160"/>
                  <a:gd name="T5" fmla="*/ 28 h 92"/>
                  <a:gd name="T6" fmla="*/ 92 w 160"/>
                  <a:gd name="T7" fmla="*/ 40 h 92"/>
                  <a:gd name="T8" fmla="*/ 128 w 160"/>
                  <a:gd name="T9" fmla="*/ 56 h 92"/>
                  <a:gd name="T10" fmla="*/ 160 w 160"/>
                  <a:gd name="T11" fmla="*/ 72 h 92"/>
                  <a:gd name="T12" fmla="*/ 144 w 160"/>
                  <a:gd name="T13" fmla="*/ 92 h 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0"/>
                  <a:gd name="T22" fmla="*/ 0 h 92"/>
                  <a:gd name="T23" fmla="*/ 160 w 160"/>
                  <a:gd name="T24" fmla="*/ 92 h 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0" h="92">
                    <a:moveTo>
                      <a:pt x="0" y="0"/>
                    </a:moveTo>
                    <a:cubicBezTo>
                      <a:pt x="27" y="6"/>
                      <a:pt x="42" y="16"/>
                      <a:pt x="72" y="20"/>
                    </a:cubicBezTo>
                    <a:cubicBezTo>
                      <a:pt x="76" y="22"/>
                      <a:pt x="80" y="24"/>
                      <a:pt x="84" y="28"/>
                    </a:cubicBezTo>
                    <a:cubicBezTo>
                      <a:pt x="87" y="31"/>
                      <a:pt x="88" y="36"/>
                      <a:pt x="92" y="40"/>
                    </a:cubicBezTo>
                    <a:cubicBezTo>
                      <a:pt x="100" y="46"/>
                      <a:pt x="117" y="52"/>
                      <a:pt x="128" y="56"/>
                    </a:cubicBezTo>
                    <a:cubicBezTo>
                      <a:pt x="139" y="67"/>
                      <a:pt x="143" y="72"/>
                      <a:pt x="160" y="72"/>
                    </a:cubicBezTo>
                    <a:lnTo>
                      <a:pt x="144" y="92"/>
                    </a:lnTo>
                  </a:path>
                </a:pathLst>
              </a:cu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43" name="Freeform 71">
                <a:extLst>
                  <a:ext uri="{FF2B5EF4-FFF2-40B4-BE49-F238E27FC236}">
                    <a16:creationId xmlns:a16="http://schemas.microsoft.com/office/drawing/2014/main" id="{6D667BEF-262A-EB41-BB87-CB5B4389B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7" y="1776"/>
                <a:ext cx="224" cy="180"/>
              </a:xfrm>
              <a:custGeom>
                <a:avLst/>
                <a:gdLst>
                  <a:gd name="T0" fmla="*/ 0 w 224"/>
                  <a:gd name="T1" fmla="*/ 180 h 180"/>
                  <a:gd name="T2" fmla="*/ 116 w 224"/>
                  <a:gd name="T3" fmla="*/ 140 h 180"/>
                  <a:gd name="T4" fmla="*/ 156 w 224"/>
                  <a:gd name="T5" fmla="*/ 104 h 180"/>
                  <a:gd name="T6" fmla="*/ 200 w 224"/>
                  <a:gd name="T7" fmla="*/ 64 h 180"/>
                  <a:gd name="T8" fmla="*/ 212 w 224"/>
                  <a:gd name="T9" fmla="*/ 56 h 180"/>
                  <a:gd name="T10" fmla="*/ 224 w 224"/>
                  <a:gd name="T11" fmla="*/ 24 h 180"/>
                  <a:gd name="T12" fmla="*/ 216 w 224"/>
                  <a:gd name="T13" fmla="*/ 0 h 1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4"/>
                  <a:gd name="T22" fmla="*/ 0 h 180"/>
                  <a:gd name="T23" fmla="*/ 224 w 224"/>
                  <a:gd name="T24" fmla="*/ 180 h 18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4" h="180">
                    <a:moveTo>
                      <a:pt x="0" y="180"/>
                    </a:moveTo>
                    <a:cubicBezTo>
                      <a:pt x="40" y="171"/>
                      <a:pt x="76" y="153"/>
                      <a:pt x="116" y="140"/>
                    </a:cubicBezTo>
                    <a:cubicBezTo>
                      <a:pt x="135" y="110"/>
                      <a:pt x="130" y="120"/>
                      <a:pt x="156" y="104"/>
                    </a:cubicBezTo>
                    <a:cubicBezTo>
                      <a:pt x="168" y="85"/>
                      <a:pt x="180" y="77"/>
                      <a:pt x="200" y="64"/>
                    </a:cubicBezTo>
                    <a:cubicBezTo>
                      <a:pt x="204" y="61"/>
                      <a:pt x="212" y="56"/>
                      <a:pt x="212" y="56"/>
                    </a:cubicBezTo>
                    <a:cubicBezTo>
                      <a:pt x="220" y="29"/>
                      <a:pt x="216" y="39"/>
                      <a:pt x="224" y="24"/>
                    </a:cubicBezTo>
                    <a:lnTo>
                      <a:pt x="216" y="0"/>
                    </a:lnTo>
                  </a:path>
                </a:pathLst>
              </a:cu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9439" name="Oval 78">
              <a:extLst>
                <a:ext uri="{FF2B5EF4-FFF2-40B4-BE49-F238E27FC236}">
                  <a16:creationId xmlns:a16="http://schemas.microsoft.com/office/drawing/2014/main" id="{C2A741BF-D008-254A-91E4-30B97C2DF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1776"/>
              <a:ext cx="1296" cy="371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9411" name="Group 83">
            <a:extLst>
              <a:ext uri="{FF2B5EF4-FFF2-40B4-BE49-F238E27FC236}">
                <a16:creationId xmlns:a16="http://schemas.microsoft.com/office/drawing/2014/main" id="{C0974832-A439-594F-974B-B3A773EF3E7D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4953000"/>
            <a:ext cx="2057400" cy="533400"/>
            <a:chOff x="3665" y="3215"/>
            <a:chExt cx="1296" cy="336"/>
          </a:xfrm>
        </p:grpSpPr>
        <p:grpSp>
          <p:nvGrpSpPr>
            <p:cNvPr id="59432" name="Group 72">
              <a:extLst>
                <a:ext uri="{FF2B5EF4-FFF2-40B4-BE49-F238E27FC236}">
                  <a16:creationId xmlns:a16="http://schemas.microsoft.com/office/drawing/2014/main" id="{9BFF9DE1-7EA7-B44C-BBB5-1680436486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1" y="3278"/>
              <a:ext cx="1131" cy="269"/>
              <a:chOff x="3504" y="3427"/>
              <a:chExt cx="1131" cy="269"/>
            </a:xfrm>
          </p:grpSpPr>
          <p:sp>
            <p:nvSpPr>
              <p:cNvPr id="59434" name="Freeform 73">
                <a:extLst>
                  <a:ext uri="{FF2B5EF4-FFF2-40B4-BE49-F238E27FC236}">
                    <a16:creationId xmlns:a16="http://schemas.microsoft.com/office/drawing/2014/main" id="{E2D64FDC-5470-4E44-A073-007307927907}"/>
                  </a:ext>
                </a:extLst>
              </p:cNvPr>
              <p:cNvSpPr>
                <a:spLocks/>
              </p:cNvSpPr>
              <p:nvPr/>
            </p:nvSpPr>
            <p:spPr bwMode="auto">
              <a:xfrm rot="5346775">
                <a:off x="3978" y="2953"/>
                <a:ext cx="181" cy="1130"/>
              </a:xfrm>
              <a:custGeom>
                <a:avLst/>
                <a:gdLst>
                  <a:gd name="T0" fmla="*/ 173 w 181"/>
                  <a:gd name="T1" fmla="*/ 0 h 1130"/>
                  <a:gd name="T2" fmla="*/ 110 w 181"/>
                  <a:gd name="T3" fmla="*/ 94 h 1130"/>
                  <a:gd name="T4" fmla="*/ 63 w 181"/>
                  <a:gd name="T5" fmla="*/ 165 h 1130"/>
                  <a:gd name="T6" fmla="*/ 47 w 181"/>
                  <a:gd name="T7" fmla="*/ 212 h 1130"/>
                  <a:gd name="T8" fmla="*/ 32 w 181"/>
                  <a:gd name="T9" fmla="*/ 259 h 1130"/>
                  <a:gd name="T10" fmla="*/ 40 w 181"/>
                  <a:gd name="T11" fmla="*/ 298 h 1130"/>
                  <a:gd name="T12" fmla="*/ 32 w 181"/>
                  <a:gd name="T13" fmla="*/ 322 h 1130"/>
                  <a:gd name="T14" fmla="*/ 47 w 181"/>
                  <a:gd name="T15" fmla="*/ 369 h 1130"/>
                  <a:gd name="T16" fmla="*/ 55 w 181"/>
                  <a:gd name="T17" fmla="*/ 431 h 1130"/>
                  <a:gd name="T18" fmla="*/ 79 w 181"/>
                  <a:gd name="T19" fmla="*/ 447 h 1130"/>
                  <a:gd name="T20" fmla="*/ 87 w 181"/>
                  <a:gd name="T21" fmla="*/ 471 h 1130"/>
                  <a:gd name="T22" fmla="*/ 134 w 181"/>
                  <a:gd name="T23" fmla="*/ 510 h 1130"/>
                  <a:gd name="T24" fmla="*/ 181 w 181"/>
                  <a:gd name="T25" fmla="*/ 635 h 1130"/>
                  <a:gd name="T26" fmla="*/ 126 w 181"/>
                  <a:gd name="T27" fmla="*/ 745 h 1130"/>
                  <a:gd name="T28" fmla="*/ 110 w 181"/>
                  <a:gd name="T29" fmla="*/ 769 h 1130"/>
                  <a:gd name="T30" fmla="*/ 63 w 181"/>
                  <a:gd name="T31" fmla="*/ 800 h 1130"/>
                  <a:gd name="T32" fmla="*/ 0 w 181"/>
                  <a:gd name="T33" fmla="*/ 879 h 1130"/>
                  <a:gd name="T34" fmla="*/ 8 w 181"/>
                  <a:gd name="T35" fmla="*/ 981 h 1130"/>
                  <a:gd name="T36" fmla="*/ 63 w 181"/>
                  <a:gd name="T37" fmla="*/ 1075 h 1130"/>
                  <a:gd name="T38" fmla="*/ 71 w 181"/>
                  <a:gd name="T39" fmla="*/ 1098 h 1130"/>
                  <a:gd name="T40" fmla="*/ 110 w 181"/>
                  <a:gd name="T41" fmla="*/ 1130 h 113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81"/>
                  <a:gd name="T64" fmla="*/ 0 h 1130"/>
                  <a:gd name="T65" fmla="*/ 181 w 181"/>
                  <a:gd name="T66" fmla="*/ 1130 h 113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81" h="1130">
                    <a:moveTo>
                      <a:pt x="173" y="0"/>
                    </a:moveTo>
                    <a:cubicBezTo>
                      <a:pt x="160" y="38"/>
                      <a:pt x="132" y="61"/>
                      <a:pt x="110" y="94"/>
                    </a:cubicBezTo>
                    <a:cubicBezTo>
                      <a:pt x="99" y="124"/>
                      <a:pt x="76" y="136"/>
                      <a:pt x="63" y="165"/>
                    </a:cubicBezTo>
                    <a:cubicBezTo>
                      <a:pt x="56" y="180"/>
                      <a:pt x="52" y="196"/>
                      <a:pt x="47" y="212"/>
                    </a:cubicBezTo>
                    <a:cubicBezTo>
                      <a:pt x="41" y="227"/>
                      <a:pt x="32" y="259"/>
                      <a:pt x="32" y="259"/>
                    </a:cubicBezTo>
                    <a:cubicBezTo>
                      <a:pt x="34" y="272"/>
                      <a:pt x="40" y="284"/>
                      <a:pt x="40" y="298"/>
                    </a:cubicBezTo>
                    <a:cubicBezTo>
                      <a:pt x="40" y="306"/>
                      <a:pt x="32" y="313"/>
                      <a:pt x="32" y="322"/>
                    </a:cubicBezTo>
                    <a:cubicBezTo>
                      <a:pt x="32" y="338"/>
                      <a:pt x="42" y="353"/>
                      <a:pt x="47" y="369"/>
                    </a:cubicBezTo>
                    <a:cubicBezTo>
                      <a:pt x="49" y="389"/>
                      <a:pt x="47" y="411"/>
                      <a:pt x="55" y="431"/>
                    </a:cubicBezTo>
                    <a:cubicBezTo>
                      <a:pt x="58" y="439"/>
                      <a:pt x="72" y="439"/>
                      <a:pt x="79" y="447"/>
                    </a:cubicBezTo>
                    <a:cubicBezTo>
                      <a:pt x="84" y="453"/>
                      <a:pt x="81" y="464"/>
                      <a:pt x="87" y="471"/>
                    </a:cubicBezTo>
                    <a:cubicBezTo>
                      <a:pt x="99" y="486"/>
                      <a:pt x="121" y="494"/>
                      <a:pt x="134" y="510"/>
                    </a:cubicBezTo>
                    <a:cubicBezTo>
                      <a:pt x="161" y="543"/>
                      <a:pt x="170" y="593"/>
                      <a:pt x="181" y="635"/>
                    </a:cubicBezTo>
                    <a:cubicBezTo>
                      <a:pt x="166" y="677"/>
                      <a:pt x="164" y="720"/>
                      <a:pt x="126" y="745"/>
                    </a:cubicBezTo>
                    <a:cubicBezTo>
                      <a:pt x="120" y="753"/>
                      <a:pt x="117" y="762"/>
                      <a:pt x="110" y="769"/>
                    </a:cubicBezTo>
                    <a:cubicBezTo>
                      <a:pt x="95" y="781"/>
                      <a:pt x="63" y="800"/>
                      <a:pt x="63" y="800"/>
                    </a:cubicBezTo>
                    <a:cubicBezTo>
                      <a:pt x="42" y="828"/>
                      <a:pt x="19" y="850"/>
                      <a:pt x="0" y="879"/>
                    </a:cubicBezTo>
                    <a:cubicBezTo>
                      <a:pt x="2" y="913"/>
                      <a:pt x="3" y="947"/>
                      <a:pt x="8" y="981"/>
                    </a:cubicBezTo>
                    <a:cubicBezTo>
                      <a:pt x="12" y="1018"/>
                      <a:pt x="51" y="1041"/>
                      <a:pt x="63" y="1075"/>
                    </a:cubicBezTo>
                    <a:cubicBezTo>
                      <a:pt x="65" y="1082"/>
                      <a:pt x="65" y="1091"/>
                      <a:pt x="71" y="1098"/>
                    </a:cubicBezTo>
                    <a:cubicBezTo>
                      <a:pt x="81" y="1111"/>
                      <a:pt x="98" y="1118"/>
                      <a:pt x="110" y="1130"/>
                    </a:cubicBezTo>
                  </a:path>
                </a:pathLst>
              </a:cu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35" name="Oval 74">
                <a:extLst>
                  <a:ext uri="{FF2B5EF4-FFF2-40B4-BE49-F238E27FC236}">
                    <a16:creationId xmlns:a16="http://schemas.microsoft.com/office/drawing/2014/main" id="{0B6C79E6-A0B5-0241-BA4C-8CFBBE39E5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46775">
                <a:off x="3936" y="3552"/>
                <a:ext cx="144" cy="144"/>
              </a:xfrm>
              <a:prstGeom prst="ellipse">
                <a:avLst/>
              </a:prstGeom>
              <a:solidFill>
                <a:srgbClr val="FF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9436" name="Freeform 75">
                <a:extLst>
                  <a:ext uri="{FF2B5EF4-FFF2-40B4-BE49-F238E27FC236}">
                    <a16:creationId xmlns:a16="http://schemas.microsoft.com/office/drawing/2014/main" id="{7CEEA26B-81E1-5C48-BDD0-F46683E2C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7" y="3436"/>
                <a:ext cx="188" cy="96"/>
              </a:xfrm>
              <a:custGeom>
                <a:avLst/>
                <a:gdLst>
                  <a:gd name="T0" fmla="*/ 0 w 188"/>
                  <a:gd name="T1" fmla="*/ 96 h 96"/>
                  <a:gd name="T2" fmla="*/ 24 w 188"/>
                  <a:gd name="T3" fmla="*/ 80 h 96"/>
                  <a:gd name="T4" fmla="*/ 32 w 188"/>
                  <a:gd name="T5" fmla="*/ 68 h 96"/>
                  <a:gd name="T6" fmla="*/ 72 w 188"/>
                  <a:gd name="T7" fmla="*/ 56 h 96"/>
                  <a:gd name="T8" fmla="*/ 120 w 188"/>
                  <a:gd name="T9" fmla="*/ 20 h 96"/>
                  <a:gd name="T10" fmla="*/ 144 w 188"/>
                  <a:gd name="T11" fmla="*/ 4 h 96"/>
                  <a:gd name="T12" fmla="*/ 168 w 188"/>
                  <a:gd name="T13" fmla="*/ 0 h 96"/>
                  <a:gd name="T14" fmla="*/ 188 w 188"/>
                  <a:gd name="T15" fmla="*/ 20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8"/>
                  <a:gd name="T25" fmla="*/ 0 h 96"/>
                  <a:gd name="T26" fmla="*/ 188 w 188"/>
                  <a:gd name="T27" fmla="*/ 96 h 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8" h="96">
                    <a:moveTo>
                      <a:pt x="0" y="96"/>
                    </a:moveTo>
                    <a:cubicBezTo>
                      <a:pt x="8" y="90"/>
                      <a:pt x="18" y="88"/>
                      <a:pt x="24" y="80"/>
                    </a:cubicBezTo>
                    <a:cubicBezTo>
                      <a:pt x="26" y="76"/>
                      <a:pt x="28" y="71"/>
                      <a:pt x="32" y="68"/>
                    </a:cubicBezTo>
                    <a:cubicBezTo>
                      <a:pt x="42" y="59"/>
                      <a:pt x="60" y="61"/>
                      <a:pt x="72" y="56"/>
                    </a:cubicBezTo>
                    <a:cubicBezTo>
                      <a:pt x="88" y="47"/>
                      <a:pt x="104" y="30"/>
                      <a:pt x="120" y="20"/>
                    </a:cubicBezTo>
                    <a:cubicBezTo>
                      <a:pt x="128" y="14"/>
                      <a:pt x="134" y="5"/>
                      <a:pt x="144" y="4"/>
                    </a:cubicBezTo>
                    <a:cubicBezTo>
                      <a:pt x="152" y="2"/>
                      <a:pt x="168" y="0"/>
                      <a:pt x="168" y="0"/>
                    </a:cubicBezTo>
                    <a:lnTo>
                      <a:pt x="188" y="20"/>
                    </a:lnTo>
                  </a:path>
                </a:pathLst>
              </a:custGeom>
              <a:noFill/>
              <a:ln w="28575">
                <a:solidFill>
                  <a:srgbClr val="3333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37" name="Freeform 76">
                <a:extLst>
                  <a:ext uri="{FF2B5EF4-FFF2-40B4-BE49-F238E27FC236}">
                    <a16:creationId xmlns:a16="http://schemas.microsoft.com/office/drawing/2014/main" id="{CC59EF8E-B210-B948-A0D7-3290C7015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" y="3452"/>
                <a:ext cx="260" cy="144"/>
              </a:xfrm>
              <a:custGeom>
                <a:avLst/>
                <a:gdLst>
                  <a:gd name="T0" fmla="*/ 0 w 260"/>
                  <a:gd name="T1" fmla="*/ 0 h 144"/>
                  <a:gd name="T2" fmla="*/ 84 w 260"/>
                  <a:gd name="T3" fmla="*/ 24 h 144"/>
                  <a:gd name="T4" fmla="*/ 180 w 260"/>
                  <a:gd name="T5" fmla="*/ 80 h 144"/>
                  <a:gd name="T6" fmla="*/ 224 w 260"/>
                  <a:gd name="T7" fmla="*/ 112 h 144"/>
                  <a:gd name="T8" fmla="*/ 260 w 260"/>
                  <a:gd name="T9" fmla="*/ 144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0"/>
                  <a:gd name="T16" fmla="*/ 0 h 144"/>
                  <a:gd name="T17" fmla="*/ 260 w 260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0" h="144">
                    <a:moveTo>
                      <a:pt x="0" y="0"/>
                    </a:moveTo>
                    <a:cubicBezTo>
                      <a:pt x="25" y="8"/>
                      <a:pt x="60" y="11"/>
                      <a:pt x="84" y="24"/>
                    </a:cubicBezTo>
                    <a:cubicBezTo>
                      <a:pt x="116" y="42"/>
                      <a:pt x="144" y="68"/>
                      <a:pt x="180" y="80"/>
                    </a:cubicBezTo>
                    <a:cubicBezTo>
                      <a:pt x="191" y="96"/>
                      <a:pt x="205" y="105"/>
                      <a:pt x="224" y="112"/>
                    </a:cubicBezTo>
                    <a:cubicBezTo>
                      <a:pt x="234" y="127"/>
                      <a:pt x="252" y="129"/>
                      <a:pt x="260" y="144"/>
                    </a:cubicBezTo>
                  </a:path>
                </a:pathLst>
              </a:custGeom>
              <a:noFill/>
              <a:ln w="28575">
                <a:solidFill>
                  <a:srgbClr val="3333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9433" name="Oval 79">
              <a:extLst>
                <a:ext uri="{FF2B5EF4-FFF2-40B4-BE49-F238E27FC236}">
                  <a16:creationId xmlns:a16="http://schemas.microsoft.com/office/drawing/2014/main" id="{BCAA1E80-BF9F-2D4B-A19F-C9D4DAFDC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5" y="3215"/>
              <a:ext cx="1296" cy="3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9412" name="Group 84">
            <a:extLst>
              <a:ext uri="{FF2B5EF4-FFF2-40B4-BE49-F238E27FC236}">
                <a16:creationId xmlns:a16="http://schemas.microsoft.com/office/drawing/2014/main" id="{E9ABA8E9-8A08-9E4E-86A5-3B52A9CF6099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5791200"/>
            <a:ext cx="2057400" cy="533400"/>
            <a:chOff x="3642" y="3591"/>
            <a:chExt cx="1296" cy="336"/>
          </a:xfrm>
        </p:grpSpPr>
        <p:sp>
          <p:nvSpPr>
            <p:cNvPr id="59429" name="Freeform 65">
              <a:extLst>
                <a:ext uri="{FF2B5EF4-FFF2-40B4-BE49-F238E27FC236}">
                  <a16:creationId xmlns:a16="http://schemas.microsoft.com/office/drawing/2014/main" id="{EB5F52F5-0D4C-DF4D-93E0-51C143207380}"/>
                </a:ext>
              </a:extLst>
            </p:cNvPr>
            <p:cNvSpPr>
              <a:spLocks/>
            </p:cNvSpPr>
            <p:nvPr/>
          </p:nvSpPr>
          <p:spPr bwMode="auto">
            <a:xfrm rot="5346775">
              <a:off x="4225" y="3215"/>
              <a:ext cx="193" cy="1059"/>
            </a:xfrm>
            <a:custGeom>
              <a:avLst/>
              <a:gdLst>
                <a:gd name="T0" fmla="*/ 193 w 193"/>
                <a:gd name="T1" fmla="*/ 0 h 1059"/>
                <a:gd name="T2" fmla="*/ 130 w 193"/>
                <a:gd name="T3" fmla="*/ 71 h 1059"/>
                <a:gd name="T4" fmla="*/ 67 w 193"/>
                <a:gd name="T5" fmla="*/ 157 h 1059"/>
                <a:gd name="T6" fmla="*/ 43 w 193"/>
                <a:gd name="T7" fmla="*/ 244 h 1059"/>
                <a:gd name="T8" fmla="*/ 28 w 193"/>
                <a:gd name="T9" fmla="*/ 267 h 1059"/>
                <a:gd name="T10" fmla="*/ 20 w 193"/>
                <a:gd name="T11" fmla="*/ 291 h 1059"/>
                <a:gd name="T12" fmla="*/ 67 w 193"/>
                <a:gd name="T13" fmla="*/ 400 h 1059"/>
                <a:gd name="T14" fmla="*/ 138 w 193"/>
                <a:gd name="T15" fmla="*/ 463 h 1059"/>
                <a:gd name="T16" fmla="*/ 177 w 193"/>
                <a:gd name="T17" fmla="*/ 534 h 1059"/>
                <a:gd name="T18" fmla="*/ 169 w 193"/>
                <a:gd name="T19" fmla="*/ 612 h 1059"/>
                <a:gd name="T20" fmla="*/ 153 w 193"/>
                <a:gd name="T21" fmla="*/ 636 h 1059"/>
                <a:gd name="T22" fmla="*/ 122 w 193"/>
                <a:gd name="T23" fmla="*/ 738 h 1059"/>
                <a:gd name="T24" fmla="*/ 106 w 193"/>
                <a:gd name="T25" fmla="*/ 808 h 1059"/>
                <a:gd name="T26" fmla="*/ 83 w 193"/>
                <a:gd name="T27" fmla="*/ 816 h 1059"/>
                <a:gd name="T28" fmla="*/ 12 w 193"/>
                <a:gd name="T29" fmla="*/ 855 h 1059"/>
                <a:gd name="T30" fmla="*/ 20 w 193"/>
                <a:gd name="T31" fmla="*/ 1004 h 1059"/>
                <a:gd name="T32" fmla="*/ 75 w 193"/>
                <a:gd name="T33" fmla="*/ 1059 h 10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3"/>
                <a:gd name="T52" fmla="*/ 0 h 1059"/>
                <a:gd name="T53" fmla="*/ 193 w 193"/>
                <a:gd name="T54" fmla="*/ 1059 h 105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3" h="1059">
                  <a:moveTo>
                    <a:pt x="193" y="0"/>
                  </a:moveTo>
                  <a:cubicBezTo>
                    <a:pt x="169" y="23"/>
                    <a:pt x="152" y="48"/>
                    <a:pt x="130" y="71"/>
                  </a:cubicBezTo>
                  <a:cubicBezTo>
                    <a:pt x="117" y="107"/>
                    <a:pt x="99" y="136"/>
                    <a:pt x="67" y="157"/>
                  </a:cubicBezTo>
                  <a:cubicBezTo>
                    <a:pt x="60" y="184"/>
                    <a:pt x="53" y="218"/>
                    <a:pt x="43" y="244"/>
                  </a:cubicBezTo>
                  <a:cubicBezTo>
                    <a:pt x="39" y="252"/>
                    <a:pt x="32" y="258"/>
                    <a:pt x="28" y="267"/>
                  </a:cubicBezTo>
                  <a:cubicBezTo>
                    <a:pt x="24" y="274"/>
                    <a:pt x="22" y="283"/>
                    <a:pt x="20" y="291"/>
                  </a:cubicBezTo>
                  <a:cubicBezTo>
                    <a:pt x="36" y="337"/>
                    <a:pt x="17" y="385"/>
                    <a:pt x="67" y="400"/>
                  </a:cubicBezTo>
                  <a:cubicBezTo>
                    <a:pt x="95" y="419"/>
                    <a:pt x="108" y="444"/>
                    <a:pt x="138" y="463"/>
                  </a:cubicBezTo>
                  <a:cubicBezTo>
                    <a:pt x="152" y="486"/>
                    <a:pt x="161" y="510"/>
                    <a:pt x="177" y="534"/>
                  </a:cubicBezTo>
                  <a:cubicBezTo>
                    <a:pt x="174" y="560"/>
                    <a:pt x="174" y="586"/>
                    <a:pt x="169" y="612"/>
                  </a:cubicBezTo>
                  <a:cubicBezTo>
                    <a:pt x="166" y="621"/>
                    <a:pt x="156" y="627"/>
                    <a:pt x="153" y="636"/>
                  </a:cubicBezTo>
                  <a:cubicBezTo>
                    <a:pt x="142" y="660"/>
                    <a:pt x="127" y="713"/>
                    <a:pt x="122" y="738"/>
                  </a:cubicBezTo>
                  <a:cubicBezTo>
                    <a:pt x="117" y="761"/>
                    <a:pt x="120" y="789"/>
                    <a:pt x="106" y="808"/>
                  </a:cubicBezTo>
                  <a:cubicBezTo>
                    <a:pt x="100" y="814"/>
                    <a:pt x="90" y="811"/>
                    <a:pt x="83" y="816"/>
                  </a:cubicBezTo>
                  <a:cubicBezTo>
                    <a:pt x="8" y="858"/>
                    <a:pt x="63" y="839"/>
                    <a:pt x="12" y="855"/>
                  </a:cubicBezTo>
                  <a:cubicBezTo>
                    <a:pt x="26" y="911"/>
                    <a:pt x="0" y="933"/>
                    <a:pt x="20" y="1004"/>
                  </a:cubicBezTo>
                  <a:cubicBezTo>
                    <a:pt x="20" y="1006"/>
                    <a:pt x="66" y="1043"/>
                    <a:pt x="75" y="1059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30" name="Oval 66">
              <a:extLst>
                <a:ext uri="{FF2B5EF4-FFF2-40B4-BE49-F238E27FC236}">
                  <a16:creationId xmlns:a16="http://schemas.microsoft.com/office/drawing/2014/main" id="{77548C18-CBB3-C042-A0A9-E77CE80D5B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46775">
              <a:off x="4186" y="3743"/>
              <a:ext cx="144" cy="144"/>
            </a:xfrm>
            <a:prstGeom prst="ellipse">
              <a:avLst/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9431" name="Oval 80">
              <a:extLst>
                <a:ext uri="{FF2B5EF4-FFF2-40B4-BE49-F238E27FC236}">
                  <a16:creationId xmlns:a16="http://schemas.microsoft.com/office/drawing/2014/main" id="{362A425C-1A46-C34D-9101-1FB5616B5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91"/>
              <a:ext cx="1296" cy="33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9413" name="Oval 85">
            <a:extLst>
              <a:ext uri="{FF2B5EF4-FFF2-40B4-BE49-F238E27FC236}">
                <a16:creationId xmlns:a16="http://schemas.microsoft.com/office/drawing/2014/main" id="{22855646-D419-884F-9254-CDE866BCF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2819400"/>
            <a:ext cx="2971800" cy="1143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9414" name="Oval 86">
            <a:extLst>
              <a:ext uri="{FF2B5EF4-FFF2-40B4-BE49-F238E27FC236}">
                <a16:creationId xmlns:a16="http://schemas.microsoft.com/office/drawing/2014/main" id="{DCE13122-8AFC-1048-BD77-1EA13297C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676400"/>
            <a:ext cx="2971800" cy="1143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9415" name="Oval 87">
            <a:extLst>
              <a:ext uri="{FF2B5EF4-FFF2-40B4-BE49-F238E27FC236}">
                <a16:creationId xmlns:a16="http://schemas.microsoft.com/office/drawing/2014/main" id="{9CA669FD-AAD8-B14E-B18A-4349B3994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5263" y="5611813"/>
            <a:ext cx="2971800" cy="1143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9416" name="Oval 88">
            <a:extLst>
              <a:ext uri="{FF2B5EF4-FFF2-40B4-BE49-F238E27FC236}">
                <a16:creationId xmlns:a16="http://schemas.microsoft.com/office/drawing/2014/main" id="{603B63F4-836D-6B4C-90C3-87E1C90B0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1463" y="4468813"/>
            <a:ext cx="2971800" cy="1143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9417" name="Text Box 89">
            <a:extLst>
              <a:ext uri="{FF2B5EF4-FFF2-40B4-BE49-F238E27FC236}">
                <a16:creationId xmlns:a16="http://schemas.microsoft.com/office/drawing/2014/main" id="{696A7B32-AE79-1D4C-B668-3239D7660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990600"/>
            <a:ext cx="1946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Telophase II</a:t>
            </a:r>
          </a:p>
          <a:p>
            <a:r>
              <a:rPr lang="en-US" altLang="en-US"/>
              <a:t>Cytokinesis</a:t>
            </a:r>
          </a:p>
        </p:txBody>
      </p:sp>
      <p:sp>
        <p:nvSpPr>
          <p:cNvPr id="59418" name="Line 90">
            <a:extLst>
              <a:ext uri="{FF2B5EF4-FFF2-40B4-BE49-F238E27FC236}">
                <a16:creationId xmlns:a16="http://schemas.microsoft.com/office/drawing/2014/main" id="{19F80FEA-38B2-F943-8485-A14F5B7D3C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8025" y="5576888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19" name="Line 91">
            <a:extLst>
              <a:ext uri="{FF2B5EF4-FFF2-40B4-BE49-F238E27FC236}">
                <a16:creationId xmlns:a16="http://schemas.microsoft.com/office/drawing/2014/main" id="{55701DCC-703A-F246-9295-38981DD743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6670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0" name="Text Box 92">
            <a:extLst>
              <a:ext uri="{FF2B5EF4-FFF2-40B4-BE49-F238E27FC236}">
                <a16:creationId xmlns:a16="http://schemas.microsoft.com/office/drawing/2014/main" id="{B77307DC-C83C-DF42-8F18-061D1A052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2004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2N</a:t>
            </a:r>
          </a:p>
        </p:txBody>
      </p:sp>
      <p:sp>
        <p:nvSpPr>
          <p:cNvPr id="59421" name="Text Box 93">
            <a:extLst>
              <a:ext uri="{FF2B5EF4-FFF2-40B4-BE49-F238E27FC236}">
                <a16:creationId xmlns:a16="http://schemas.microsoft.com/office/drawing/2014/main" id="{049DCED0-66EB-5F4D-8466-516D63EF0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198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2N</a:t>
            </a:r>
          </a:p>
        </p:txBody>
      </p:sp>
      <p:sp>
        <p:nvSpPr>
          <p:cNvPr id="59422" name="Text Box 94">
            <a:extLst>
              <a:ext uri="{FF2B5EF4-FFF2-40B4-BE49-F238E27FC236}">
                <a16:creationId xmlns:a16="http://schemas.microsoft.com/office/drawing/2014/main" id="{1E13EBFC-791B-8946-918F-BC9320DB1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8525" y="19589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N</a:t>
            </a:r>
          </a:p>
        </p:txBody>
      </p:sp>
      <p:sp>
        <p:nvSpPr>
          <p:cNvPr id="59423" name="Text Box 95">
            <a:extLst>
              <a:ext uri="{FF2B5EF4-FFF2-40B4-BE49-F238E27FC236}">
                <a16:creationId xmlns:a16="http://schemas.microsoft.com/office/drawing/2014/main" id="{95124161-2DB2-6A49-BE39-E00599DC9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31242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N</a:t>
            </a:r>
          </a:p>
        </p:txBody>
      </p:sp>
      <p:sp>
        <p:nvSpPr>
          <p:cNvPr id="59424" name="Text Box 96">
            <a:extLst>
              <a:ext uri="{FF2B5EF4-FFF2-40B4-BE49-F238E27FC236}">
                <a16:creationId xmlns:a16="http://schemas.microsoft.com/office/drawing/2014/main" id="{784E6C69-20AA-2841-B32D-6E3CFD8D4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48006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N</a:t>
            </a:r>
          </a:p>
        </p:txBody>
      </p:sp>
      <p:sp>
        <p:nvSpPr>
          <p:cNvPr id="59425" name="Text Box 97">
            <a:extLst>
              <a:ext uri="{FF2B5EF4-FFF2-40B4-BE49-F238E27FC236}">
                <a16:creationId xmlns:a16="http://schemas.microsoft.com/office/drawing/2014/main" id="{FE3E0DFE-6EE8-7F49-ACB6-1AC55201A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60198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N</a:t>
            </a:r>
          </a:p>
        </p:txBody>
      </p:sp>
      <p:sp>
        <p:nvSpPr>
          <p:cNvPr id="59426" name="Text Box 98">
            <a:extLst>
              <a:ext uri="{FF2B5EF4-FFF2-40B4-BE49-F238E27FC236}">
                <a16:creationId xmlns:a16="http://schemas.microsoft.com/office/drawing/2014/main" id="{E2557099-29D4-D84D-BD32-A95808F14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28600"/>
            <a:ext cx="24590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3300"/>
                </a:solidFill>
              </a:rPr>
              <a:t>This does not</a:t>
            </a:r>
            <a:br>
              <a:rPr lang="en-US" altLang="en-US">
                <a:solidFill>
                  <a:srgbClr val="FF3300"/>
                </a:solidFill>
              </a:rPr>
            </a:br>
            <a:r>
              <a:rPr lang="en-US" altLang="en-US">
                <a:solidFill>
                  <a:srgbClr val="FF3300"/>
                </a:solidFill>
              </a:rPr>
              <a:t>exist for oocyte</a:t>
            </a:r>
          </a:p>
        </p:txBody>
      </p:sp>
      <p:sp>
        <p:nvSpPr>
          <p:cNvPr id="59427" name="Line 99">
            <a:extLst>
              <a:ext uri="{FF2B5EF4-FFF2-40B4-BE49-F238E27FC236}">
                <a16:creationId xmlns:a16="http://schemas.microsoft.com/office/drawing/2014/main" id="{CB052B9C-3269-1045-BB16-FFC50E4506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400" y="1066800"/>
            <a:ext cx="228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28" name="Text Box 100">
            <a:extLst>
              <a:ext uri="{FF2B5EF4-FFF2-40B4-BE49-F238E27FC236}">
                <a16:creationId xmlns:a16="http://schemas.microsoft.com/office/drawing/2014/main" id="{718CC95F-B020-7245-BF4A-3F93F37D9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962400"/>
            <a:ext cx="167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3300"/>
                </a:solidFill>
              </a:rPr>
              <a:t>Spermatid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9F246C2C-BFE4-1C45-9E15-7343B35C89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Abnormalities</a:t>
            </a:r>
          </a:p>
        </p:txBody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id="{A95830E1-3D84-BF43-9A48-49D4EFA9F3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4800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Anueploidy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Not an exact multiple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Hyper or hypo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Example: 2N - 1 or 2N + 1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Euploidy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Exact multiple of haploid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Example: 3N, 4N, etc.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Non-disjunction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Causes aneuploidy and occurs in meiosis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Example: N - 1 or N + 1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F5DD2041-645B-DE40-8BEE-33F503D5E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5486400" cy="5334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Abnormalities</a:t>
            </a:r>
          </a:p>
        </p:txBody>
      </p:sp>
      <p:sp>
        <p:nvSpPr>
          <p:cNvPr id="63490" name="Text Box 3">
            <a:extLst>
              <a:ext uri="{FF2B5EF4-FFF2-40B4-BE49-F238E27FC236}">
                <a16:creationId xmlns:a16="http://schemas.microsoft.com/office/drawing/2014/main" id="{23DCBD77-5445-414F-B4B1-9D09A8D6B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6275" y="990600"/>
            <a:ext cx="996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XXYY</a:t>
            </a:r>
          </a:p>
        </p:txBody>
      </p:sp>
      <p:grpSp>
        <p:nvGrpSpPr>
          <p:cNvPr id="63491" name="Group 16">
            <a:extLst>
              <a:ext uri="{FF2B5EF4-FFF2-40B4-BE49-F238E27FC236}">
                <a16:creationId xmlns:a16="http://schemas.microsoft.com/office/drawing/2014/main" id="{0F83AE6E-637F-CA40-B7CC-1123AA653EA3}"/>
              </a:ext>
            </a:extLst>
          </p:cNvPr>
          <p:cNvGrpSpPr>
            <a:grpSpLocks/>
          </p:cNvGrpSpPr>
          <p:nvPr/>
        </p:nvGrpSpPr>
        <p:grpSpPr bwMode="auto">
          <a:xfrm>
            <a:off x="1060450" y="1470025"/>
            <a:ext cx="2478088" cy="1028700"/>
            <a:chOff x="432" y="1344"/>
            <a:chExt cx="1561" cy="648"/>
          </a:xfrm>
        </p:grpSpPr>
        <p:sp>
          <p:nvSpPr>
            <p:cNvPr id="63546" name="Text Box 4">
              <a:extLst>
                <a:ext uri="{FF2B5EF4-FFF2-40B4-BE49-F238E27FC236}">
                  <a16:creationId xmlns:a16="http://schemas.microsoft.com/office/drawing/2014/main" id="{9711B9A9-6E04-0147-B915-5DB71A726D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1704"/>
              <a:ext cx="6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XXYY</a:t>
              </a:r>
            </a:p>
          </p:txBody>
        </p:sp>
        <p:sp>
          <p:nvSpPr>
            <p:cNvPr id="63547" name="Text Box 5">
              <a:extLst>
                <a:ext uri="{FF2B5EF4-FFF2-40B4-BE49-F238E27FC236}">
                  <a16:creationId xmlns:a16="http://schemas.microsoft.com/office/drawing/2014/main" id="{99E713E5-2DB7-B346-A3A0-0790E12A14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1704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O</a:t>
              </a:r>
            </a:p>
          </p:txBody>
        </p:sp>
        <p:sp>
          <p:nvSpPr>
            <p:cNvPr id="63548" name="Line 10">
              <a:extLst>
                <a:ext uri="{FF2B5EF4-FFF2-40B4-BE49-F238E27FC236}">
                  <a16:creationId xmlns:a16="http://schemas.microsoft.com/office/drawing/2014/main" id="{C755A7F7-96DC-3A45-9123-87852ACF71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4" y="1344"/>
              <a:ext cx="432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49" name="Line 11">
              <a:extLst>
                <a:ext uri="{FF2B5EF4-FFF2-40B4-BE49-F238E27FC236}">
                  <a16:creationId xmlns:a16="http://schemas.microsoft.com/office/drawing/2014/main" id="{D7BFD7C2-0D51-794A-9132-360F4F6184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344"/>
              <a:ext cx="432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3492" name="Group 17">
            <a:extLst>
              <a:ext uri="{FF2B5EF4-FFF2-40B4-BE49-F238E27FC236}">
                <a16:creationId xmlns:a16="http://schemas.microsoft.com/office/drawing/2014/main" id="{F4BD4F4C-52A3-BC43-89CE-CD3EFAA1B1A0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2460625"/>
            <a:ext cx="3452813" cy="1055688"/>
            <a:chOff x="240" y="1968"/>
            <a:chExt cx="2175" cy="665"/>
          </a:xfrm>
        </p:grpSpPr>
        <p:sp>
          <p:nvSpPr>
            <p:cNvPr id="63538" name="Text Box 6">
              <a:extLst>
                <a:ext uri="{FF2B5EF4-FFF2-40B4-BE49-F238E27FC236}">
                  <a16:creationId xmlns:a16="http://schemas.microsoft.com/office/drawing/2014/main" id="{E1FC9471-A252-5340-ABD6-EAD9ACD3EC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345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XY</a:t>
              </a:r>
            </a:p>
          </p:txBody>
        </p:sp>
        <p:sp>
          <p:nvSpPr>
            <p:cNvPr id="63539" name="Text Box 7">
              <a:extLst>
                <a:ext uri="{FF2B5EF4-FFF2-40B4-BE49-F238E27FC236}">
                  <a16:creationId xmlns:a16="http://schemas.microsoft.com/office/drawing/2014/main" id="{7B94C5D4-D41C-0245-815F-7F0E927283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345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XY</a:t>
              </a:r>
            </a:p>
          </p:txBody>
        </p:sp>
        <p:sp>
          <p:nvSpPr>
            <p:cNvPr id="63540" name="Text Box 8">
              <a:extLst>
                <a:ext uri="{FF2B5EF4-FFF2-40B4-BE49-F238E27FC236}">
                  <a16:creationId xmlns:a16="http://schemas.microsoft.com/office/drawing/2014/main" id="{6E662070-B42B-C64D-A3FF-D7400F9680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2" y="2345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O</a:t>
              </a:r>
            </a:p>
          </p:txBody>
        </p:sp>
        <p:sp>
          <p:nvSpPr>
            <p:cNvPr id="63541" name="Text Box 9">
              <a:extLst>
                <a:ext uri="{FF2B5EF4-FFF2-40B4-BE49-F238E27FC236}">
                  <a16:creationId xmlns:a16="http://schemas.microsoft.com/office/drawing/2014/main" id="{27396246-7A33-1443-AAFD-4D50CFBECD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2345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O</a:t>
              </a:r>
            </a:p>
          </p:txBody>
        </p:sp>
        <p:sp>
          <p:nvSpPr>
            <p:cNvPr id="63542" name="Line 12">
              <a:extLst>
                <a:ext uri="{FF2B5EF4-FFF2-40B4-BE49-F238E27FC236}">
                  <a16:creationId xmlns:a16="http://schemas.microsoft.com/office/drawing/2014/main" id="{26C2D9E1-8521-9144-83FA-98AB8BCD8E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" y="1968"/>
              <a:ext cx="24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43" name="Line 13">
              <a:extLst>
                <a:ext uri="{FF2B5EF4-FFF2-40B4-BE49-F238E27FC236}">
                  <a16:creationId xmlns:a16="http://schemas.microsoft.com/office/drawing/2014/main" id="{D40DC8B5-B95E-1242-9497-EE3DABA69F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1968"/>
              <a:ext cx="24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44" name="Line 14">
              <a:extLst>
                <a:ext uri="{FF2B5EF4-FFF2-40B4-BE49-F238E27FC236}">
                  <a16:creationId xmlns:a16="http://schemas.microsoft.com/office/drawing/2014/main" id="{CBABC87C-7A07-1349-86D1-755D1D2BD8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6" y="1968"/>
              <a:ext cx="96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45" name="Line 15">
              <a:extLst>
                <a:ext uri="{FF2B5EF4-FFF2-40B4-BE49-F238E27FC236}">
                  <a16:creationId xmlns:a16="http://schemas.microsoft.com/office/drawing/2014/main" id="{FA8C6A80-AFDD-1F42-B063-58DA87B6E8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1968"/>
              <a:ext cx="288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493" name="Text Box 18">
            <a:extLst>
              <a:ext uri="{FF2B5EF4-FFF2-40B4-BE49-F238E27FC236}">
                <a16:creationId xmlns:a16="http://schemas.microsoft.com/office/drawing/2014/main" id="{D505AA7D-91F0-E64B-A47D-BEE743B47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2050" y="1089025"/>
            <a:ext cx="996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XXYY</a:t>
            </a:r>
          </a:p>
        </p:txBody>
      </p:sp>
      <p:grpSp>
        <p:nvGrpSpPr>
          <p:cNvPr id="63494" name="Group 52">
            <a:extLst>
              <a:ext uri="{FF2B5EF4-FFF2-40B4-BE49-F238E27FC236}">
                <a16:creationId xmlns:a16="http://schemas.microsoft.com/office/drawing/2014/main" id="{DBAD9B98-5524-7E4C-A10B-C6CE969FEB87}"/>
              </a:ext>
            </a:extLst>
          </p:cNvPr>
          <p:cNvGrpSpPr>
            <a:grpSpLocks/>
          </p:cNvGrpSpPr>
          <p:nvPr/>
        </p:nvGrpSpPr>
        <p:grpSpPr bwMode="auto">
          <a:xfrm>
            <a:off x="5499100" y="1568450"/>
            <a:ext cx="2324100" cy="1028700"/>
            <a:chOff x="3464" y="988"/>
            <a:chExt cx="1464" cy="648"/>
          </a:xfrm>
        </p:grpSpPr>
        <p:sp>
          <p:nvSpPr>
            <p:cNvPr id="63534" name="Text Box 20">
              <a:extLst>
                <a:ext uri="{FF2B5EF4-FFF2-40B4-BE49-F238E27FC236}">
                  <a16:creationId xmlns:a16="http://schemas.microsoft.com/office/drawing/2014/main" id="{539632B3-F154-AB4A-A3C6-9A9C3722E3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4" y="1348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XX</a:t>
              </a:r>
            </a:p>
          </p:txBody>
        </p:sp>
        <p:sp>
          <p:nvSpPr>
            <p:cNvPr id="63535" name="Text Box 21">
              <a:extLst>
                <a:ext uri="{FF2B5EF4-FFF2-40B4-BE49-F238E27FC236}">
                  <a16:creationId xmlns:a16="http://schemas.microsoft.com/office/drawing/2014/main" id="{FCA7AF7F-96B2-FA48-91FA-394AF2857D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6" y="1348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YY</a:t>
              </a:r>
            </a:p>
          </p:txBody>
        </p:sp>
        <p:sp>
          <p:nvSpPr>
            <p:cNvPr id="63536" name="Line 22">
              <a:extLst>
                <a:ext uri="{FF2B5EF4-FFF2-40B4-BE49-F238E27FC236}">
                  <a16:creationId xmlns:a16="http://schemas.microsoft.com/office/drawing/2014/main" id="{8B715AED-9505-0845-AEF4-030D5BB120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0" y="988"/>
              <a:ext cx="432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37" name="Line 23">
              <a:extLst>
                <a:ext uri="{FF2B5EF4-FFF2-40B4-BE49-F238E27FC236}">
                  <a16:creationId xmlns:a16="http://schemas.microsoft.com/office/drawing/2014/main" id="{3737D098-9DAB-244D-85C1-F6099ECE8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2" y="988"/>
              <a:ext cx="432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3495" name="Group 24">
            <a:extLst>
              <a:ext uri="{FF2B5EF4-FFF2-40B4-BE49-F238E27FC236}">
                <a16:creationId xmlns:a16="http://schemas.microsoft.com/office/drawing/2014/main" id="{C3AD95A9-B85F-674E-AF5D-9270CC483A55}"/>
              </a:ext>
            </a:extLst>
          </p:cNvPr>
          <p:cNvGrpSpPr>
            <a:grpSpLocks/>
          </p:cNvGrpSpPr>
          <p:nvPr/>
        </p:nvGrpSpPr>
        <p:grpSpPr bwMode="auto">
          <a:xfrm>
            <a:off x="4962525" y="2559050"/>
            <a:ext cx="3419475" cy="1055688"/>
            <a:chOff x="240" y="1968"/>
            <a:chExt cx="2154" cy="665"/>
          </a:xfrm>
        </p:grpSpPr>
        <p:sp>
          <p:nvSpPr>
            <p:cNvPr id="63526" name="Text Box 25">
              <a:extLst>
                <a:ext uri="{FF2B5EF4-FFF2-40B4-BE49-F238E27FC236}">
                  <a16:creationId xmlns:a16="http://schemas.microsoft.com/office/drawing/2014/main" id="{E9903811-F591-D448-A195-70943EC65A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345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XX</a:t>
              </a:r>
            </a:p>
          </p:txBody>
        </p:sp>
        <p:sp>
          <p:nvSpPr>
            <p:cNvPr id="63527" name="Text Box 26">
              <a:extLst>
                <a:ext uri="{FF2B5EF4-FFF2-40B4-BE49-F238E27FC236}">
                  <a16:creationId xmlns:a16="http://schemas.microsoft.com/office/drawing/2014/main" id="{B6005888-D359-5843-BB03-04570BEC69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345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O</a:t>
              </a:r>
            </a:p>
          </p:txBody>
        </p:sp>
        <p:sp>
          <p:nvSpPr>
            <p:cNvPr id="63528" name="Text Box 27">
              <a:extLst>
                <a:ext uri="{FF2B5EF4-FFF2-40B4-BE49-F238E27FC236}">
                  <a16:creationId xmlns:a16="http://schemas.microsoft.com/office/drawing/2014/main" id="{52F55D02-4639-6E4B-A026-DFD6CB047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2" y="2345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Y</a:t>
              </a:r>
            </a:p>
          </p:txBody>
        </p:sp>
        <p:sp>
          <p:nvSpPr>
            <p:cNvPr id="63529" name="Text Box 28">
              <a:extLst>
                <a:ext uri="{FF2B5EF4-FFF2-40B4-BE49-F238E27FC236}">
                  <a16:creationId xmlns:a16="http://schemas.microsoft.com/office/drawing/2014/main" id="{4E3F48E9-844B-6A4D-AD17-36273D3E89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2345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Y</a:t>
              </a:r>
            </a:p>
          </p:txBody>
        </p:sp>
        <p:sp>
          <p:nvSpPr>
            <p:cNvPr id="63530" name="Line 29">
              <a:extLst>
                <a:ext uri="{FF2B5EF4-FFF2-40B4-BE49-F238E27FC236}">
                  <a16:creationId xmlns:a16="http://schemas.microsoft.com/office/drawing/2014/main" id="{2A54F60F-DC60-0645-A5EC-C7C1D97FCC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" y="1968"/>
              <a:ext cx="24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31" name="Line 30">
              <a:extLst>
                <a:ext uri="{FF2B5EF4-FFF2-40B4-BE49-F238E27FC236}">
                  <a16:creationId xmlns:a16="http://schemas.microsoft.com/office/drawing/2014/main" id="{374E1643-6B9A-164F-B6C2-BE051E8A6D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1968"/>
              <a:ext cx="24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32" name="Line 31">
              <a:extLst>
                <a:ext uri="{FF2B5EF4-FFF2-40B4-BE49-F238E27FC236}">
                  <a16:creationId xmlns:a16="http://schemas.microsoft.com/office/drawing/2014/main" id="{F5331761-C27C-004E-B5C3-28DD7925D1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6" y="1968"/>
              <a:ext cx="96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33" name="Line 32">
              <a:extLst>
                <a:ext uri="{FF2B5EF4-FFF2-40B4-BE49-F238E27FC236}">
                  <a16:creationId xmlns:a16="http://schemas.microsoft.com/office/drawing/2014/main" id="{55264090-6F52-AA4C-B123-AF12AF12BA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1968"/>
              <a:ext cx="288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496" name="Text Box 33">
            <a:extLst>
              <a:ext uri="{FF2B5EF4-FFF2-40B4-BE49-F238E27FC236}">
                <a16:creationId xmlns:a16="http://schemas.microsoft.com/office/drawing/2014/main" id="{F25F1ECF-C10F-F148-860D-924722326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4016375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X</a:t>
            </a:r>
          </a:p>
        </p:txBody>
      </p:sp>
      <p:grpSp>
        <p:nvGrpSpPr>
          <p:cNvPr id="63497" name="Group 51">
            <a:extLst>
              <a:ext uri="{FF2B5EF4-FFF2-40B4-BE49-F238E27FC236}">
                <a16:creationId xmlns:a16="http://schemas.microsoft.com/office/drawing/2014/main" id="{E1001016-0670-7B46-92FD-2DA1C23659CE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3602038"/>
            <a:ext cx="7829550" cy="871537"/>
            <a:chOff x="432" y="2269"/>
            <a:chExt cx="4932" cy="549"/>
          </a:xfrm>
        </p:grpSpPr>
        <p:grpSp>
          <p:nvGrpSpPr>
            <p:cNvPr id="63509" name="Group 42">
              <a:extLst>
                <a:ext uri="{FF2B5EF4-FFF2-40B4-BE49-F238E27FC236}">
                  <a16:creationId xmlns:a16="http://schemas.microsoft.com/office/drawing/2014/main" id="{34773967-9B45-A143-89C6-161C69B2E4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2530"/>
              <a:ext cx="4932" cy="288"/>
              <a:chOff x="432" y="2530"/>
              <a:chExt cx="4932" cy="288"/>
            </a:xfrm>
          </p:grpSpPr>
          <p:sp>
            <p:nvSpPr>
              <p:cNvPr id="63518" name="Text Box 34">
                <a:extLst>
                  <a:ext uri="{FF2B5EF4-FFF2-40B4-BE49-F238E27FC236}">
                    <a16:creationId xmlns:a16="http://schemas.microsoft.com/office/drawing/2014/main" id="{7640D308-48D8-8841-84D6-F69B7DC601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2530"/>
                <a:ext cx="5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XXY</a:t>
                </a:r>
              </a:p>
            </p:txBody>
          </p:sp>
          <p:sp>
            <p:nvSpPr>
              <p:cNvPr id="63519" name="Text Box 35">
                <a:extLst>
                  <a:ext uri="{FF2B5EF4-FFF2-40B4-BE49-F238E27FC236}">
                    <a16:creationId xmlns:a16="http://schemas.microsoft.com/office/drawing/2014/main" id="{29A6F60D-6F55-7A4E-AB77-5D7C029698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6" y="2530"/>
                <a:ext cx="5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XXY</a:t>
                </a:r>
              </a:p>
            </p:txBody>
          </p:sp>
          <p:sp>
            <p:nvSpPr>
              <p:cNvPr id="63520" name="Text Box 36">
                <a:extLst>
                  <a:ext uri="{FF2B5EF4-FFF2-40B4-BE49-F238E27FC236}">
                    <a16:creationId xmlns:a16="http://schemas.microsoft.com/office/drawing/2014/main" id="{064277DC-A50D-EE49-ACD1-56161BE3B8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24" y="2530"/>
                <a:ext cx="39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XO</a:t>
                </a:r>
              </a:p>
            </p:txBody>
          </p:sp>
          <p:sp>
            <p:nvSpPr>
              <p:cNvPr id="63521" name="Text Box 37">
                <a:extLst>
                  <a:ext uri="{FF2B5EF4-FFF2-40B4-BE49-F238E27FC236}">
                    <a16:creationId xmlns:a16="http://schemas.microsoft.com/office/drawing/2014/main" id="{4583E9D4-3BE9-4A46-9171-33694F8CA1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2530"/>
                <a:ext cx="39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XO</a:t>
                </a:r>
              </a:p>
            </p:txBody>
          </p:sp>
          <p:sp>
            <p:nvSpPr>
              <p:cNvPr id="63522" name="Text Box 38">
                <a:extLst>
                  <a:ext uri="{FF2B5EF4-FFF2-40B4-BE49-F238E27FC236}">
                    <a16:creationId xmlns:a16="http://schemas.microsoft.com/office/drawing/2014/main" id="{6AA9FE87-CE28-4E4E-A7D7-14ECA08583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62" y="2530"/>
                <a:ext cx="50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XXX</a:t>
                </a:r>
              </a:p>
            </p:txBody>
          </p:sp>
          <p:sp>
            <p:nvSpPr>
              <p:cNvPr id="63523" name="Text Box 39">
                <a:extLst>
                  <a:ext uri="{FF2B5EF4-FFF2-40B4-BE49-F238E27FC236}">
                    <a16:creationId xmlns:a16="http://schemas.microsoft.com/office/drawing/2014/main" id="{893790B6-5418-A946-AE5B-B29EC29F2D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6" y="2530"/>
                <a:ext cx="39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XO</a:t>
                </a:r>
              </a:p>
            </p:txBody>
          </p:sp>
          <p:sp>
            <p:nvSpPr>
              <p:cNvPr id="63524" name="Text Box 40">
                <a:extLst>
                  <a:ext uri="{FF2B5EF4-FFF2-40B4-BE49-F238E27FC236}">
                    <a16:creationId xmlns:a16="http://schemas.microsoft.com/office/drawing/2014/main" id="{74D1527A-7AEA-1747-B265-9E22CBEF41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64" y="2530"/>
                <a:ext cx="37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XY</a:t>
                </a:r>
              </a:p>
            </p:txBody>
          </p:sp>
          <p:sp>
            <p:nvSpPr>
              <p:cNvPr id="63525" name="Text Box 41">
                <a:extLst>
                  <a:ext uri="{FF2B5EF4-FFF2-40B4-BE49-F238E27FC236}">
                    <a16:creationId xmlns:a16="http://schemas.microsoft.com/office/drawing/2014/main" id="{77B040E8-3BD5-7243-9123-04D5457614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92" y="2530"/>
                <a:ext cx="37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XY</a:t>
                </a:r>
              </a:p>
            </p:txBody>
          </p:sp>
        </p:grpSp>
        <p:sp>
          <p:nvSpPr>
            <p:cNvPr id="63510" name="Line 43">
              <a:extLst>
                <a:ext uri="{FF2B5EF4-FFF2-40B4-BE49-F238E27FC236}">
                  <a16:creationId xmlns:a16="http://schemas.microsoft.com/office/drawing/2014/main" id="{614F2823-574F-CC4D-B34A-FA9B2A882A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" y="2269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1" name="Line 44">
              <a:extLst>
                <a:ext uri="{FF2B5EF4-FFF2-40B4-BE49-F238E27FC236}">
                  <a16:creationId xmlns:a16="http://schemas.microsoft.com/office/drawing/2014/main" id="{BFD9C174-59D9-664D-A39B-F1E96889F1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4" y="2269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2" name="Line 45">
              <a:extLst>
                <a:ext uri="{FF2B5EF4-FFF2-40B4-BE49-F238E27FC236}">
                  <a16:creationId xmlns:a16="http://schemas.microsoft.com/office/drawing/2014/main" id="{BDC9687C-133B-9846-B455-EAE5ED4FE4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5" y="2269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3" name="Line 46">
              <a:extLst>
                <a:ext uri="{FF2B5EF4-FFF2-40B4-BE49-F238E27FC236}">
                  <a16:creationId xmlns:a16="http://schemas.microsoft.com/office/drawing/2014/main" id="{E03A8B5D-F0D6-4843-ACF3-C34B567CFD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2" y="2269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4" name="Line 47">
              <a:extLst>
                <a:ext uri="{FF2B5EF4-FFF2-40B4-BE49-F238E27FC236}">
                  <a16:creationId xmlns:a16="http://schemas.microsoft.com/office/drawing/2014/main" id="{C074B634-BD95-1B47-8989-AE1EB87151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269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5" name="Line 48">
              <a:extLst>
                <a:ext uri="{FF2B5EF4-FFF2-40B4-BE49-F238E27FC236}">
                  <a16:creationId xmlns:a16="http://schemas.microsoft.com/office/drawing/2014/main" id="{B4EC13BD-9CB5-AA45-895F-589E2F8C22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2269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6" name="Line 49">
              <a:extLst>
                <a:ext uri="{FF2B5EF4-FFF2-40B4-BE49-F238E27FC236}">
                  <a16:creationId xmlns:a16="http://schemas.microsoft.com/office/drawing/2014/main" id="{8952E4F1-65CA-E84C-BA35-246B4155CD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6" y="2270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517" name="Line 50">
              <a:extLst>
                <a:ext uri="{FF2B5EF4-FFF2-40B4-BE49-F238E27FC236}">
                  <a16:creationId xmlns:a16="http://schemas.microsoft.com/office/drawing/2014/main" id="{C1CAF2DA-A9BE-0F43-8E8F-C076B1BCF2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36" y="2270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498" name="Text Box 53">
            <a:extLst>
              <a:ext uri="{FF2B5EF4-FFF2-40B4-BE49-F238E27FC236}">
                <a16:creationId xmlns:a16="http://schemas.microsoft.com/office/drawing/2014/main" id="{A194D1E5-A765-8A45-A118-7463215A9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5006975"/>
            <a:ext cx="19288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3333FF"/>
                </a:solidFill>
              </a:rPr>
              <a:t>Kleinfelter’s</a:t>
            </a:r>
          </a:p>
          <a:p>
            <a:pPr algn="ctr"/>
            <a:r>
              <a:rPr lang="en-US" altLang="en-US">
                <a:solidFill>
                  <a:srgbClr val="3333FF"/>
                </a:solidFill>
              </a:rPr>
              <a:t>Syndrome</a:t>
            </a:r>
          </a:p>
        </p:txBody>
      </p:sp>
      <p:sp>
        <p:nvSpPr>
          <p:cNvPr id="63499" name="Text Box 54">
            <a:extLst>
              <a:ext uri="{FF2B5EF4-FFF2-40B4-BE49-F238E27FC236}">
                <a16:creationId xmlns:a16="http://schemas.microsoft.com/office/drawing/2014/main" id="{672F18F6-FC7D-A841-8853-2496291B6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25" y="5006975"/>
            <a:ext cx="16748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3333FF"/>
                </a:solidFill>
              </a:rPr>
              <a:t>Turner’s</a:t>
            </a:r>
          </a:p>
          <a:p>
            <a:pPr algn="ctr"/>
            <a:r>
              <a:rPr lang="en-US" altLang="en-US">
                <a:solidFill>
                  <a:srgbClr val="3333FF"/>
                </a:solidFill>
              </a:rPr>
              <a:t>Syndrome</a:t>
            </a:r>
          </a:p>
        </p:txBody>
      </p:sp>
      <p:sp>
        <p:nvSpPr>
          <p:cNvPr id="63500" name="Line 57">
            <a:extLst>
              <a:ext uri="{FF2B5EF4-FFF2-40B4-BE49-F238E27FC236}">
                <a16:creationId xmlns:a16="http://schemas.microsoft.com/office/drawing/2014/main" id="{D7CD7B02-E376-4346-8048-CDE265894E1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66800" y="4419600"/>
            <a:ext cx="304800" cy="6096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1" name="Line 58">
            <a:extLst>
              <a:ext uri="{FF2B5EF4-FFF2-40B4-BE49-F238E27FC236}">
                <a16:creationId xmlns:a16="http://schemas.microsoft.com/office/drawing/2014/main" id="{BFD89453-3B88-3941-85F7-0B30E1653D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4419600"/>
            <a:ext cx="307975" cy="6096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2" name="Line 59">
            <a:extLst>
              <a:ext uri="{FF2B5EF4-FFF2-40B4-BE49-F238E27FC236}">
                <a16:creationId xmlns:a16="http://schemas.microsoft.com/office/drawing/2014/main" id="{5E90DA1E-0849-1946-8DAB-2C6976BCC8D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429000" y="4419600"/>
            <a:ext cx="1143000" cy="6096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3" name="Line 60">
            <a:extLst>
              <a:ext uri="{FF2B5EF4-FFF2-40B4-BE49-F238E27FC236}">
                <a16:creationId xmlns:a16="http://schemas.microsoft.com/office/drawing/2014/main" id="{2166B32F-2C71-7543-AE64-31B525FC386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91000" y="4419600"/>
            <a:ext cx="609600" cy="6096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4" name="Line 61">
            <a:extLst>
              <a:ext uri="{FF2B5EF4-FFF2-40B4-BE49-F238E27FC236}">
                <a16:creationId xmlns:a16="http://schemas.microsoft.com/office/drawing/2014/main" id="{1EA0E733-145E-2D4D-881F-7FB092FE85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5400" y="4419600"/>
            <a:ext cx="838200" cy="5334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5" name="Text Box 63">
            <a:extLst>
              <a:ext uri="{FF2B5EF4-FFF2-40B4-BE49-F238E27FC236}">
                <a16:creationId xmlns:a16="http://schemas.microsoft.com/office/drawing/2014/main" id="{315F60F8-A7E6-1C42-851F-0275851C7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609600"/>
            <a:ext cx="2503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3300"/>
                </a:solidFill>
              </a:rPr>
              <a:t>Non-disjunction</a:t>
            </a:r>
          </a:p>
        </p:txBody>
      </p:sp>
      <p:sp>
        <p:nvSpPr>
          <p:cNvPr id="63506" name="Line 65">
            <a:extLst>
              <a:ext uri="{FF2B5EF4-FFF2-40B4-BE49-F238E27FC236}">
                <a16:creationId xmlns:a16="http://schemas.microsoft.com/office/drawing/2014/main" id="{3A4167E0-0ED1-6543-9D5A-E0D545B0B9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990600"/>
            <a:ext cx="2209800" cy="762000"/>
          </a:xfrm>
          <a:prstGeom prst="line">
            <a:avLst/>
          </a:prstGeom>
          <a:noFill/>
          <a:ln w="38100">
            <a:solidFill>
              <a:srgbClr val="FF33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7" name="Line 66">
            <a:extLst>
              <a:ext uri="{FF2B5EF4-FFF2-40B4-BE49-F238E27FC236}">
                <a16:creationId xmlns:a16="http://schemas.microsoft.com/office/drawing/2014/main" id="{51CA737E-279C-2445-9B56-C521D1EFDB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990600"/>
            <a:ext cx="685800" cy="1676400"/>
          </a:xfrm>
          <a:prstGeom prst="line">
            <a:avLst/>
          </a:prstGeom>
          <a:noFill/>
          <a:ln w="38100">
            <a:solidFill>
              <a:srgbClr val="FF33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8" name="Rectangle 67">
            <a:extLst>
              <a:ext uri="{FF2B5EF4-FFF2-40B4-BE49-F238E27FC236}">
                <a16:creationId xmlns:a16="http://schemas.microsoft.com/office/drawing/2014/main" id="{2236D88B-5890-4E46-B215-913D6B179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9906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XY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75688D48-633B-9942-A1AB-FDB228A258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Down’s Syndrome</a:t>
            </a:r>
          </a:p>
        </p:txBody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1D027338-1B34-F54B-B0F1-A259824B75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Non-disjunction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Extra copy of chromosome 21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Probability increases with age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Age 35, 2 per 1000 births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Age 40, 6 per 1000 births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Age 45, 16 per 1000 births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508</Words>
  <Application>Microsoft Macintosh PowerPoint</Application>
  <PresentationFormat>On-screen Show (4:3)</PresentationFormat>
  <Paragraphs>246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Helvetica</vt:lpstr>
      <vt:lpstr>ＭＳ Ｐゴシック</vt:lpstr>
      <vt:lpstr>Arial</vt:lpstr>
      <vt:lpstr>Wingdings</vt:lpstr>
      <vt:lpstr>Times</vt:lpstr>
      <vt:lpstr>Gloucester MT Extra Condensed</vt:lpstr>
      <vt:lpstr>Blank</vt:lpstr>
      <vt:lpstr>Gametogenesis at the Chromosomal level:  Mitosis and Meiosis</vt:lpstr>
      <vt:lpstr>Definitions</vt:lpstr>
      <vt:lpstr>Definitions</vt:lpstr>
      <vt:lpstr>Cell Cycle</vt:lpstr>
      <vt:lpstr>M - Phase</vt:lpstr>
      <vt:lpstr>Grand Scheme</vt:lpstr>
      <vt:lpstr>Mitosis</vt:lpstr>
      <vt:lpstr>Mitosis</vt:lpstr>
      <vt:lpstr>Mitosis</vt:lpstr>
      <vt:lpstr>Mitosis</vt:lpstr>
      <vt:lpstr>Mitosis</vt:lpstr>
      <vt:lpstr>Mitosis</vt:lpstr>
      <vt:lpstr>Mitosis</vt:lpstr>
      <vt:lpstr>Meiosis</vt:lpstr>
      <vt:lpstr>The Five Phases of Meiotic Prophase</vt:lpstr>
      <vt:lpstr>The Five Phases of Meiotic Prophase</vt:lpstr>
      <vt:lpstr>The Five Phases of Meiotic Prophase</vt:lpstr>
      <vt:lpstr>Metaphase I of Meiosis</vt:lpstr>
      <vt:lpstr>Anaphase I of Meiosis</vt:lpstr>
      <vt:lpstr>Telophase I</vt:lpstr>
      <vt:lpstr>Telophase I</vt:lpstr>
      <vt:lpstr>Meiosis</vt:lpstr>
      <vt:lpstr>Meiosis</vt:lpstr>
      <vt:lpstr>Abnormalities</vt:lpstr>
      <vt:lpstr>Abnormalities</vt:lpstr>
      <vt:lpstr>Down’s Syndrome</vt:lpstr>
    </vt:vector>
  </TitlesOfParts>
  <Company>University of Wisconsin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17  Gametogenesis at the Chromosomal level:  Mitosis and Meiosis</dc:title>
  <dc:creator>John J Parrish</dc:creator>
  <cp:lastModifiedBy>JOHN J PARRISH</cp:lastModifiedBy>
  <cp:revision>32</cp:revision>
  <dcterms:created xsi:type="dcterms:W3CDTF">2013-11-01T17:06:35Z</dcterms:created>
  <dcterms:modified xsi:type="dcterms:W3CDTF">2021-11-11T19:10:06Z</dcterms:modified>
</cp:coreProperties>
</file>