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8" r:id="rId3"/>
    <p:sldId id="257" r:id="rId4"/>
    <p:sldId id="259" r:id="rId5"/>
    <p:sldId id="268" r:id="rId6"/>
    <p:sldId id="260" r:id="rId7"/>
    <p:sldId id="295" r:id="rId8"/>
    <p:sldId id="303" r:id="rId9"/>
    <p:sldId id="296" r:id="rId10"/>
    <p:sldId id="297" r:id="rId11"/>
    <p:sldId id="302" r:id="rId12"/>
    <p:sldId id="301" r:id="rId13"/>
    <p:sldId id="298" r:id="rId14"/>
    <p:sldId id="299" r:id="rId15"/>
    <p:sldId id="300" r:id="rId16"/>
    <p:sldId id="269" r:id="rId17"/>
    <p:sldId id="265" r:id="rId18"/>
    <p:sldId id="267" r:id="rId19"/>
    <p:sldId id="271" r:id="rId20"/>
    <p:sldId id="270" r:id="rId21"/>
    <p:sldId id="272" r:id="rId22"/>
    <p:sldId id="263" r:id="rId23"/>
    <p:sldId id="264" r:id="rId24"/>
    <p:sldId id="275" r:id="rId25"/>
    <p:sldId id="273" r:id="rId26"/>
    <p:sldId id="276" r:id="rId27"/>
    <p:sldId id="289" r:id="rId28"/>
    <p:sldId id="290" r:id="rId29"/>
    <p:sldId id="291" r:id="rId30"/>
    <p:sldId id="292" r:id="rId31"/>
    <p:sldId id="278" r:id="rId32"/>
    <p:sldId id="288" r:id="rId33"/>
    <p:sldId id="281" r:id="rId34"/>
    <p:sldId id="280" r:id="rId35"/>
    <p:sldId id="283" r:id="rId36"/>
    <p:sldId id="294" r:id="rId37"/>
    <p:sldId id="282" r:id="rId38"/>
    <p:sldId id="284" r:id="rId39"/>
    <p:sldId id="285" r:id="rId40"/>
    <p:sldId id="305" r:id="rId41"/>
    <p:sldId id="304" r:id="rId4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1348"/>
    <p:restoredTop sz="86425"/>
  </p:normalViewPr>
  <p:slideViewPr>
    <p:cSldViewPr>
      <p:cViewPr varScale="1">
        <p:scale>
          <a:sx n="98" d="100"/>
          <a:sy n="98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58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4BB37F9-09A4-8948-89CF-F7742D4617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689464-27CC-D24F-A30C-0353705259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EF13EE-CC02-6742-860C-7C7D3830D5D8}" type="datetime1">
              <a:rPr lang="en-US" altLang="en-US"/>
              <a:pPr/>
              <a:t>11/11/21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EC7FC-B818-E240-91D2-9F070C9AC2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4304AC-1D13-1942-9019-11357407BD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0F4DE5D-1A6F-EC41-87C2-D3960C393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97BE5F24-8FBB-0B42-97C2-A50BC2AFD9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94589C8-F280-9C47-9B9D-C9B96C9405F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4DF6D03F-1C30-034B-BF12-9053B3470D0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6662C350-3E27-AC41-AA61-29FD0EC752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8DD0DFF6-E5FE-E246-82CF-4064B3BB9F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5" name="Rectangle 7">
            <a:extLst>
              <a:ext uri="{FF2B5EF4-FFF2-40B4-BE49-F238E27FC236}">
                <a16:creationId xmlns:a16="http://schemas.microsoft.com/office/drawing/2014/main" id="{DE86AB39-B85F-7B42-B12A-4E754F88DE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6191831-AD04-F74B-B4AF-CFAF93062FC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CC53DC84-3764-0E47-9D34-618734A58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6166993-2396-5445-836D-555CB7EAF1A9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7B1E39F-D97D-DC42-A091-FB29467EBF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0BB50D86-7562-E143-97AD-C3B03AB40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5240FD6-3F97-6A42-9EF0-0A060C220A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26A48CB-3813-1549-B20E-D7872EB81597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1AE8852-75D4-934C-95AD-1402D8BCC9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0ABC41D8-88F0-F34F-8F2F-4FB8FC4900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A9FA03A8-0576-7746-8B11-906A215C48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7252A1D-A4B9-4146-BAC2-69B9F90CA53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835F334B-5AA1-554F-A473-C19EECD54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F91D35F-1BFA-FF49-92B1-077AAD905A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AD3111CF-122D-9542-99B2-E7820A0172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A04146D-EBAE-FC49-90C0-7AB370B1C3B4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B1EF414-1B1C-7C4E-B124-0E3CFEF44B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1EA276E3-924B-084B-A463-C5FD69E1C3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133122D-C7F9-7440-AE6A-314F695F6D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2BC7C98-FFDE-4C4D-BA0F-676C5A7A0626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2D30F534-ADB9-5549-9D2B-4C69FADE35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941D84F4-86BC-174B-AEB3-9BA68C4F05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8E4A2C06-E09A-EB4D-823E-6282F5559A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DBEB0E2-FB58-AF41-9580-560D16997BCF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54A5D396-B972-9247-9B84-5F7181245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AD8F96B-6B70-1744-8AB8-BAC5071E9F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26FCA698-FC30-D64A-9445-E199C69DA6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37B2B70-0A85-1D4E-B7F7-A08091CF5AD6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D8C41D80-E05D-BF43-99E7-712E33BD8C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D98F35B-9264-854E-8829-5DC770C228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972463C-BF2F-8D4A-A251-E5C7585ABD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9441A65-AC21-3E42-9C93-7805388A8DDB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577756E8-3FBC-5349-8914-84FF195393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D9545C2-2902-584E-BD5C-216E944C39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5311CBB0-62F3-1342-833A-782EF06AC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1B190BE-985F-E84B-8469-49CD0F0E5923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F94E12C-DDD2-DF46-8E81-6D0873A8FB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2727AA1A-A0B9-2143-841A-A607DD1DAA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2C5FD496-C174-4A4B-8538-5FA4A499B4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EEC5ED9-07FD-3E49-B4D6-C58EE53E3660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AC3D51FE-860A-8842-A0B8-EF6CDFE47E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8E1EC3AA-5557-3342-8007-2FCDB0E99C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13B74A4-3F56-7542-AAEB-AA27BA4E0D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23F557E-3077-BE42-90E0-6017ADF1CA49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AE6C46A-C948-F546-A01D-F0F5365E67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F2F6D5C7-A61C-5346-B659-EA5616472F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39C27DB-D59E-F04B-8BD3-0323723F39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0A07788-D428-FB40-92DA-E9189DFA784C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541B0F58-1A9F-2047-BD31-FA425603DC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4F7EB309-B2CE-F84D-A91E-62E2A8E2D8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543C282-9B0F-6144-8CAC-9B77D54F33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F9D99A4-15A7-E547-8EF7-C4CBBC5AA48C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E999050D-7AF9-D840-A798-7A5EA73F85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448F2574-775D-674D-B408-7D7CD61ED3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0ECB0C1-5F65-3D4D-8F5F-D263AE44E0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C61EBCB-9998-9046-9F56-C862C98BC3F3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86E4A54C-725C-774B-854F-807AA78EEA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EAE45311-CDC1-9442-94A8-0BE27B6A4A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90BF8800-D8FE-1D44-8E73-1F84C86D8D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A802983F-BB1C-7047-8E46-41998349DC3A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48DC8A83-740D-3E42-ADDC-FECEE4440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37606B44-B670-7749-8263-C6AFDA65F7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52CC68D0-4613-9544-9B91-5989BA1464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5066661-A908-E548-A6C2-9EC6F499F166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B31C3C0B-0139-9D43-9B26-B003B3F33E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0ADF791-16E4-304D-B0F1-1353B111D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FE968AF7-294B-B948-92F3-3B7BEC759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77C5C5E-5748-1247-92C6-1ADB40445253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B2FBB3A4-1095-E441-8B07-1964F9161A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275729F1-3F46-AE4D-9E7F-72944E84F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4BD6BCDB-430D-3644-8B20-665A5D0298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0E2A4EF-25EA-F449-B8EE-2BD2EDD86747}" type="slidenum">
              <a:rPr lang="en-US" altLang="en-US" sz="1200"/>
              <a:pPr/>
              <a:t>27</a:t>
            </a:fld>
            <a:endParaRPr lang="en-US" altLang="en-US" sz="12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1781512B-3679-334E-9E5D-53E768CE8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C3EE1170-2261-5F42-8626-2F03CE4F4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7B21B5FB-A186-6846-A978-3E4D6C4D7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4AC09A7-E68B-4D46-8B9C-E544BEE1598E}" type="slidenum">
              <a:rPr lang="en-US" altLang="en-US" sz="1200"/>
              <a:pPr/>
              <a:t>28</a:t>
            </a:fld>
            <a:endParaRPr lang="en-US" altLang="en-US" sz="12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85AA4480-7631-DF41-9005-4685F56B9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5AA394B-B504-A84D-BA0E-98DBA2F03F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78D33468-6F64-7F48-8B4D-B5FDFC1C4E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CE356FA-0329-574B-A5D1-466995E4202C}" type="slidenum">
              <a:rPr lang="en-US" altLang="en-US" sz="1200"/>
              <a:pPr/>
              <a:t>29</a:t>
            </a:fld>
            <a:endParaRPr lang="en-US" altLang="en-US" sz="1200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54B55E4E-FA2F-2546-8F7E-6641410F5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E7F1D6BF-5D38-9D4E-9C2A-8D21C88A9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810D9AF0-A1AD-264F-B2B5-775B1A5DC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60525F1-EA7F-5B40-9953-0E23D0FA5F19}" type="slidenum">
              <a:rPr lang="en-US" altLang="en-US" sz="1200"/>
              <a:pPr/>
              <a:t>30</a:t>
            </a:fld>
            <a:endParaRPr lang="en-US" altLang="en-US" sz="1200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4DE20B8D-2802-2B4D-8F96-3134B54CD0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F4F05B13-C3E7-6A4F-8DC5-D890A43CF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303940B9-6EA6-5E4C-ADFB-6434C81FAC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17D7E8A-AFA0-364C-9404-6AB18D4724CB}" type="slidenum">
              <a:rPr lang="en-US" altLang="en-US" sz="1200"/>
              <a:pPr/>
              <a:t>31</a:t>
            </a:fld>
            <a:endParaRPr lang="en-US" altLang="en-US" sz="1200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E6596856-9299-854B-A183-9E0AB7E36E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2EDD5403-2935-0B44-8B24-9CF9968472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BF3BFF2D-D0AE-3040-B617-2AD3FF8F5F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B1CF161-8762-954A-991F-210F0744A7B9}" type="slidenum">
              <a:rPr lang="en-US" altLang="en-US" sz="1200"/>
              <a:pPr/>
              <a:t>32</a:t>
            </a:fld>
            <a:endParaRPr lang="en-US" altLang="en-US" sz="1200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3741AF13-E550-7741-A641-2BD2DEE101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D4AACF02-C510-504F-9EFF-D21D01134E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690BBF3C-EC3D-524D-8EF6-1D99E5F57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40458E9-0C0D-F847-B6EE-8979B8E7C7FF}" type="slidenum">
              <a:rPr lang="en-US" altLang="en-US" sz="1200"/>
              <a:pPr/>
              <a:t>33</a:t>
            </a:fld>
            <a:endParaRPr lang="en-US" altLang="en-US" sz="12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427F4668-C4B2-5741-98E4-9C4B7D8FF9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81091048-DAD3-6B45-BDDF-FED413DB9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A3849F14-E478-F94F-86E8-1F85CB0613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DD6A038-943C-0642-AAD8-DA52A7E969E5}" type="slidenum">
              <a:rPr lang="en-US" altLang="en-US" sz="1200"/>
              <a:pPr/>
              <a:t>34</a:t>
            </a:fld>
            <a:endParaRPr lang="en-US" altLang="en-US" sz="12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52A105C7-CC5F-0343-AA52-34ADD74E84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CACCEC7A-E92F-4D46-98DF-7A7713DD9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D2C8CED7-E0FD-A148-AF81-4041734079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1C8C8AF6-3E85-2149-9543-15E7EC3B16F6}" type="slidenum">
              <a:rPr lang="en-US" altLang="en-US" sz="1200"/>
              <a:pPr/>
              <a:t>35</a:t>
            </a:fld>
            <a:endParaRPr lang="en-US" altLang="en-US" sz="1200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2362D201-70C9-864D-B51B-9D49C4992F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ECFFB860-250F-1146-822D-76920B0C67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62C6B791-7854-0944-A771-922D7240F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27ACD35-A777-C64A-863C-6E3D10934133}" type="slidenum">
              <a:rPr lang="en-US" altLang="en-US" sz="1200"/>
              <a:pPr/>
              <a:t>36</a:t>
            </a:fld>
            <a:endParaRPr lang="en-US" altLang="en-US" sz="1200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929CCF9F-A4E2-7E45-9208-787A4E6A65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83CA9D1E-CB36-614B-B24B-D0F5E51F0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45CCA5C2-0CF9-164F-94E3-074530033D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DCD8656-9618-C547-BEFF-07E80A059C02}" type="slidenum">
              <a:rPr lang="en-US" altLang="en-US" sz="1200"/>
              <a:pPr/>
              <a:t>37</a:t>
            </a:fld>
            <a:endParaRPr lang="en-US" altLang="en-US" sz="1200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4415FCED-DCC4-F944-BDD5-945F4AF98E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CDF8F826-6981-2946-AA99-2011915869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FB5293C3-75DD-8D44-90CF-46C9667DA4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BB68AA4-AF5A-B748-8F9C-0717308D0CB2}" type="slidenum">
              <a:rPr lang="en-US" altLang="en-US" sz="1200"/>
              <a:pPr/>
              <a:t>38</a:t>
            </a:fld>
            <a:endParaRPr lang="en-US" altLang="en-US" sz="1200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E3CA3972-8721-1F4B-B775-0E375B7263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3B527CC2-A1F2-A54E-B891-57BDB6197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1A34BACC-AF7C-094B-9E12-9B48C2047A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D1D8334-72D0-0346-B9BE-C0CDE75FA405}" type="slidenum">
              <a:rPr lang="en-US" altLang="en-US" sz="1200"/>
              <a:pPr/>
              <a:t>39</a:t>
            </a:fld>
            <a:endParaRPr lang="en-US" altLang="en-US" sz="1200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021D63A-DBF3-EF4B-8E8E-14AD3443E4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CBB79A38-60E0-6B41-BE77-A7917E238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65F42E-972A-7447-97DD-329E1B7089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49B0ED-D07D-2A45-9426-970AD38115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69355E-015D-5D41-9056-78EA76E40C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7A582-739B-2F45-A263-32D120B947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11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C927E0-B6D1-284D-9D4D-4EA6D7E63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CD36D7-540E-8B4D-9011-F6B982FD63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18CDC6-1ECD-DA45-A3B0-D4D2E8876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819A8-7BA0-E847-9987-9DF037FD88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921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FEA163-A5A6-D942-95F0-09AA701F97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114F3AC-8B27-2A44-88BF-5303DD0E42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9656EA-46D4-C64D-A6C3-6741E602CE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835D8E-F4DB-684F-B011-D11041D987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93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52900" cy="4879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19200"/>
            <a:ext cx="4152900" cy="4879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5DB3BC-B4FA-E841-8D32-DC3E1D3A27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B70094-BED4-A64B-A1A7-AC3399639B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F8EB19-9C9F-7E4F-A872-634DBC0524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CD2BC5-D16C-7242-B687-37114FFDAB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705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472D415-138F-F540-9256-581DF68075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AA1E452-7DB8-644E-8F3F-E4F1C72C87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B09BA9-671C-5A4F-9236-D3F7ECC0CD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3506D8-712C-E74D-88CE-36EA4D1FB2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69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3944B9-DD81-474C-A68F-EF07383667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DCA1A8B-4804-BE4E-BF49-A5574D1C0F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319F56-2F38-A440-97C0-A90875BA7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6F92A6-3F80-7F4A-BE86-C8B3B8C17E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6621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E789BFA-345B-9A4F-A9F9-214165A5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84B2D6-3B6D-A74A-8FF3-2DEA2B8A3F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E896FBD-E93B-8947-B285-2D2C072AE1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4B3472-4BEF-AF4F-9EEE-E9BCE6E197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371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65BF7A-C182-6D4C-B921-30FC974A5F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1617BE-4961-3D4A-9A3E-A7C9DFA015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A755D8-B7E8-DF47-8047-30B065741F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9C747-2543-A747-8204-B9174E4B14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621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ACCF23-3716-724D-9221-CE23058540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0DFA23-14EB-BF43-90B9-0753A02AC3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B3E8F8-17EC-2F41-A9B9-509228A139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D2D9EA-1061-AE4C-AD1A-BF05969203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6447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A18316-1DFB-6142-8FD8-D862B55B02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D714DC-5602-B445-8A2A-151F652C09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BFD793-BEC6-FF4F-8CF7-04804C22BE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D5B3BE-E3AF-6246-8A22-389A08E732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3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87313"/>
            <a:ext cx="2122487" cy="6011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875" y="87313"/>
            <a:ext cx="6218238" cy="6011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F0D704-E154-1444-ABE5-550E26772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954015-58F9-8842-823C-FF4D675817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FFEE4A-804C-2645-AC26-F32777A020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E4B8C2-618E-814C-83E2-69620FB1D3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096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75" y="87313"/>
            <a:ext cx="8458200" cy="950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04800" y="1219200"/>
            <a:ext cx="8458200" cy="48799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BF7A3C-5ED5-AE4A-815F-F234A90D66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880EF-7D94-6140-ACF3-F784F8A8D8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5700BC-412E-EB4A-92A0-2A4019D937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65F22E-BD32-144B-AFDF-9797C0586F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749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819548-7044-8940-AE9C-DF399986D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69875" y="87313"/>
            <a:ext cx="8458200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AC8C277-B347-9C45-B411-579BECEB3E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8458200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9F1949C-03F6-3F4E-A6B9-633121B89C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2138" y="6248400"/>
            <a:ext cx="2073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5CD8AE7-1199-1041-803B-9390A9CF46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82913" y="6248400"/>
            <a:ext cx="315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374F180-9CDE-3443-8B24-DE7ACCAA747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9538" y="6248400"/>
            <a:ext cx="2073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42D83A-FF50-D246-90D0-EA52EAAE8CA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>
            <a:extLst>
              <a:ext uri="{FF2B5EF4-FFF2-40B4-BE49-F238E27FC236}">
                <a16:creationId xmlns:a16="http://schemas.microsoft.com/office/drawing/2014/main" id="{ED450366-09AE-7448-955E-230B1DE9D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690563"/>
            <a:ext cx="6797675" cy="527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>
            <a:extLst>
              <a:ext uri="{FF2B5EF4-FFF2-40B4-BE49-F238E27FC236}">
                <a16:creationId xmlns:a16="http://schemas.microsoft.com/office/drawing/2014/main" id="{CCB2C425-3AA6-CF49-B7EC-56F66C9C97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5334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Fertilization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BA5AAA8-8755-EF4B-B912-9F11F83E4B5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5892800"/>
            <a:ext cx="6400800" cy="76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Animal Science 434</a:t>
            </a:r>
          </a:p>
          <a:p>
            <a:pPr>
              <a:lnSpc>
                <a:spcPct val="80000"/>
              </a:lnSpc>
            </a:pPr>
            <a:r>
              <a:rPr lang="en-US" altLang="en-US">
                <a:ea typeface="ＭＳ Ｐゴシック" panose="020B0600070205080204" pitchFamily="34" charset="-128"/>
              </a:rPr>
              <a:t>John J. Parrish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50655C99-C56D-4949-8564-5870146B0BE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0"/>
            <a:ext cx="83153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FFC8862-FA47-BB4A-B486-E0097644AF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Capacitation</a:t>
            </a:r>
          </a:p>
        </p:txBody>
      </p:sp>
      <p:sp>
        <p:nvSpPr>
          <p:cNvPr id="20483" name="Rectangle 4">
            <a:extLst>
              <a:ext uri="{FF2B5EF4-FFF2-40B4-BE49-F238E27FC236}">
                <a16:creationId xmlns:a16="http://schemas.microsoft.com/office/drawing/2014/main" id="{27F831D4-4EDC-0A4E-9729-FA47238096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1951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Austin - rat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Chang - rabbit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Fertilization does not occur until several hours after sperm are placed in the uterus or oviduct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>
            <a:extLst>
              <a:ext uri="{FF2B5EF4-FFF2-40B4-BE49-F238E27FC236}">
                <a16:creationId xmlns:a16="http://schemas.microsoft.com/office/drawing/2014/main" id="{97043B78-3945-AB4E-BCE9-7D0E0862A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Chang Experiment - 1951</a:t>
            </a:r>
          </a:p>
        </p:txBody>
      </p:sp>
      <p:graphicFrame>
        <p:nvGraphicFramePr>
          <p:cNvPr id="22530" name="Object 2">
            <a:extLst>
              <a:ext uri="{FF2B5EF4-FFF2-40B4-BE49-F238E27FC236}">
                <a16:creationId xmlns:a16="http://schemas.microsoft.com/office/drawing/2014/main" id="{B1024C0B-0651-864E-8379-D65FB568B0EF}"/>
              </a:ext>
            </a:extLst>
          </p:cNvPr>
          <p:cNvGraphicFramePr>
            <a:graphicFrameLocks noGrp="1" noChangeAspect="1"/>
          </p:cNvGraphicFramePr>
          <p:nvPr>
            <p:ph type="chart" idx="1"/>
          </p:nvPr>
        </p:nvGraphicFramePr>
        <p:xfrm>
          <a:off x="304800" y="1220788"/>
          <a:ext cx="84582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Chart" r:id="rId4" imgW="33832800" imgH="19507200" progId="MSGraph.Chart.8">
                  <p:embed followColorScheme="full"/>
                </p:oleObj>
              </mc:Choice>
              <mc:Fallback>
                <p:oleObj name="Chart" r:id="rId4" imgW="33832800" imgH="19507200" progId="MSGraph.Chart.8">
                  <p:embed followColorScheme="full"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220788"/>
                        <a:ext cx="84582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Line 5">
            <a:extLst>
              <a:ext uri="{FF2B5EF4-FFF2-40B4-BE49-F238E27FC236}">
                <a16:creationId xmlns:a16="http://schemas.microsoft.com/office/drawing/2014/main" id="{43FA088F-7ED6-FE42-93A2-76F6DEF32B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7975" y="2208213"/>
            <a:ext cx="4763" cy="203676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A355087A-30C7-9C4D-B807-3D6D2253F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1622425"/>
            <a:ext cx="1589088" cy="45720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Ovulation</a:t>
            </a:r>
          </a:p>
        </p:txBody>
      </p:sp>
      <p:sp>
        <p:nvSpPr>
          <p:cNvPr id="22534" name="Text Box 7">
            <a:extLst>
              <a:ext uri="{FF2B5EF4-FFF2-40B4-BE49-F238E27FC236}">
                <a16:creationId xmlns:a16="http://schemas.microsoft.com/office/drawing/2014/main" id="{CCCE7EB2-7851-E14A-AE4B-03BD9FC6DCD3}"/>
              </a:ext>
            </a:extLst>
          </p:cNvPr>
          <p:cNvSpPr txBox="1">
            <a:spLocks noChangeArrowheads="1"/>
          </p:cNvSpPr>
          <p:nvPr/>
        </p:nvSpPr>
        <p:spPr bwMode="auto">
          <a:xfrm rot="-5389145">
            <a:off x="-862807" y="2729707"/>
            <a:ext cx="30972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Percent Fertilization</a:t>
            </a:r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64572132-D7B8-EC46-A89F-B4A8CCE9F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2492375"/>
            <a:ext cx="895350" cy="45720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After</a:t>
            </a:r>
          </a:p>
        </p:txBody>
      </p:sp>
      <p:sp>
        <p:nvSpPr>
          <p:cNvPr id="8201" name="Text Box 9">
            <a:extLst>
              <a:ext uri="{FF2B5EF4-FFF2-40B4-BE49-F238E27FC236}">
                <a16:creationId xmlns:a16="http://schemas.microsoft.com/office/drawing/2014/main" id="{319E863F-72E4-5242-B080-2E18A7B6F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663" y="2492375"/>
            <a:ext cx="1149350" cy="45720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Before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5B095D3-7968-0945-8A21-0F59249BE4B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Capacitation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7599F50-7E79-F84E-B57B-178433A8D2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752600"/>
            <a:ext cx="8229600" cy="1752600"/>
          </a:xfrm>
        </p:spPr>
        <p:txBody>
          <a:bodyPr/>
          <a:lstStyle/>
          <a:p>
            <a:pPr algn="l"/>
            <a:r>
              <a:rPr lang="en-US" altLang="en-US">
                <a:ea typeface="ＭＳ Ｐゴシック" panose="020B0600070205080204" pitchFamily="34" charset="-128"/>
              </a:rPr>
              <a:t>The changes within sperm that confer upon the sperm the ability to acrosome react in response to the appropriate stimulus.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245E6D91-A534-D843-9B41-E7FAFD1CD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14800"/>
            <a:ext cx="6019800" cy="1552575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2438" indent="-452438">
              <a:spcBef>
                <a:spcPct val="50000"/>
              </a:spcBef>
              <a:buFont typeface="Wingdings" charset="2"/>
              <a:buChar char="l"/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Zona Pellucida</a:t>
            </a:r>
          </a:p>
          <a:p>
            <a:pPr marL="452438" indent="-452438">
              <a:spcBef>
                <a:spcPct val="50000"/>
              </a:spcBef>
              <a:buFont typeface="Wingdings" charset="2"/>
              <a:buChar char="l"/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Cumulus Cells</a:t>
            </a:r>
          </a:p>
          <a:p>
            <a:pPr marL="452438" indent="-452438">
              <a:spcBef>
                <a:spcPct val="50000"/>
              </a:spcBef>
              <a:buFont typeface="Wingdings" charset="2"/>
              <a:buChar char="l"/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Follicular Fluid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3DF7A2B-2F80-5543-B441-F4DABC6634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Effect of Capacitation</a:t>
            </a:r>
          </a:p>
        </p:txBody>
      </p:sp>
      <p:grpSp>
        <p:nvGrpSpPr>
          <p:cNvPr id="26627" name="Group 130">
            <a:extLst>
              <a:ext uri="{FF2B5EF4-FFF2-40B4-BE49-F238E27FC236}">
                <a16:creationId xmlns:a16="http://schemas.microsoft.com/office/drawing/2014/main" id="{AB411E53-392C-994F-8710-AC88123E6F9F}"/>
              </a:ext>
            </a:extLst>
          </p:cNvPr>
          <p:cNvGrpSpPr>
            <a:grpSpLocks/>
          </p:cNvGrpSpPr>
          <p:nvPr/>
        </p:nvGrpSpPr>
        <p:grpSpPr bwMode="auto">
          <a:xfrm>
            <a:off x="173038" y="1044575"/>
            <a:ext cx="1809750" cy="5688013"/>
            <a:chOff x="109" y="658"/>
            <a:chExt cx="1140" cy="3583"/>
          </a:xfrm>
        </p:grpSpPr>
        <p:grpSp>
          <p:nvGrpSpPr>
            <p:cNvPr id="26720" name="Group 38">
              <a:extLst>
                <a:ext uri="{FF2B5EF4-FFF2-40B4-BE49-F238E27FC236}">
                  <a16:creationId xmlns:a16="http://schemas.microsoft.com/office/drawing/2014/main" id="{DEF90E7E-3B69-0F4D-AE4C-D51FE576B6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008"/>
              <a:ext cx="816" cy="3233"/>
              <a:chOff x="720" y="1008"/>
              <a:chExt cx="816" cy="3233"/>
            </a:xfrm>
          </p:grpSpPr>
          <p:grpSp>
            <p:nvGrpSpPr>
              <p:cNvPr id="26722" name="Group 29">
                <a:extLst>
                  <a:ext uri="{FF2B5EF4-FFF2-40B4-BE49-F238E27FC236}">
                    <a16:creationId xmlns:a16="http://schemas.microsoft.com/office/drawing/2014/main" id="{BC89ED42-4AF2-884F-B8E9-C624A41E32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96111" flipH="1">
                <a:off x="808" y="1160"/>
                <a:ext cx="144" cy="192"/>
                <a:chOff x="1392" y="1536"/>
                <a:chExt cx="144" cy="192"/>
              </a:xfrm>
            </p:grpSpPr>
            <p:sp>
              <p:nvSpPr>
                <p:cNvPr id="26752" name="Line 30">
                  <a:extLst>
                    <a:ext uri="{FF2B5EF4-FFF2-40B4-BE49-F238E27FC236}">
                      <a16:creationId xmlns:a16="http://schemas.microsoft.com/office/drawing/2014/main" id="{4144496D-9ADF-3E40-9871-EDF4F26925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53" name="Line 31">
                  <a:extLst>
                    <a:ext uri="{FF2B5EF4-FFF2-40B4-BE49-F238E27FC236}">
                      <a16:creationId xmlns:a16="http://schemas.microsoft.com/office/drawing/2014/main" id="{03382224-CEE7-3F44-A234-F704E01D1A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23" name="Group 32">
                <a:extLst>
                  <a:ext uri="{FF2B5EF4-FFF2-40B4-BE49-F238E27FC236}">
                    <a16:creationId xmlns:a16="http://schemas.microsoft.com/office/drawing/2014/main" id="{C5F14AE8-9940-F843-B8C6-48989C6348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85818" flipH="1">
                <a:off x="728" y="1400"/>
                <a:ext cx="144" cy="192"/>
                <a:chOff x="1392" y="1536"/>
                <a:chExt cx="144" cy="192"/>
              </a:xfrm>
            </p:grpSpPr>
            <p:sp>
              <p:nvSpPr>
                <p:cNvPr id="26750" name="Line 33">
                  <a:extLst>
                    <a:ext uri="{FF2B5EF4-FFF2-40B4-BE49-F238E27FC236}">
                      <a16:creationId xmlns:a16="http://schemas.microsoft.com/office/drawing/2014/main" id="{7198570F-0C30-F74F-8FB3-14AAD70AA4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51" name="Line 34">
                  <a:extLst>
                    <a:ext uri="{FF2B5EF4-FFF2-40B4-BE49-F238E27FC236}">
                      <a16:creationId xmlns:a16="http://schemas.microsoft.com/office/drawing/2014/main" id="{ECB71FF5-D603-2243-AF37-4E4A492D81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24" name="Group 35">
                <a:extLst>
                  <a:ext uri="{FF2B5EF4-FFF2-40B4-BE49-F238E27FC236}">
                    <a16:creationId xmlns:a16="http://schemas.microsoft.com/office/drawing/2014/main" id="{ED8D8B2C-13EC-AB44-A42B-B4A5630725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720" y="1656"/>
                <a:ext cx="144" cy="192"/>
                <a:chOff x="1392" y="1536"/>
                <a:chExt cx="144" cy="192"/>
              </a:xfrm>
            </p:grpSpPr>
            <p:sp>
              <p:nvSpPr>
                <p:cNvPr id="26748" name="Line 36">
                  <a:extLst>
                    <a:ext uri="{FF2B5EF4-FFF2-40B4-BE49-F238E27FC236}">
                      <a16:creationId xmlns:a16="http://schemas.microsoft.com/office/drawing/2014/main" id="{D40E8F2E-1983-4F41-B294-207C22993D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9" name="Line 37">
                  <a:extLst>
                    <a:ext uri="{FF2B5EF4-FFF2-40B4-BE49-F238E27FC236}">
                      <a16:creationId xmlns:a16="http://schemas.microsoft.com/office/drawing/2014/main" id="{EE863D99-585E-BB46-9850-39F8577AB6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25" name="Group 26">
                <a:extLst>
                  <a:ext uri="{FF2B5EF4-FFF2-40B4-BE49-F238E27FC236}">
                    <a16:creationId xmlns:a16="http://schemas.microsoft.com/office/drawing/2014/main" id="{E5F4FA54-EE78-0240-88D1-CD25CB4341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1056" y="984"/>
                <a:ext cx="144" cy="192"/>
                <a:chOff x="1392" y="1536"/>
                <a:chExt cx="144" cy="192"/>
              </a:xfrm>
            </p:grpSpPr>
            <p:sp>
              <p:nvSpPr>
                <p:cNvPr id="26746" name="Line 27">
                  <a:extLst>
                    <a:ext uri="{FF2B5EF4-FFF2-40B4-BE49-F238E27FC236}">
                      <a16:creationId xmlns:a16="http://schemas.microsoft.com/office/drawing/2014/main" id="{0F0E67F8-283A-4F4B-9ECB-23D5BEAE7D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7" name="Line 28">
                  <a:extLst>
                    <a:ext uri="{FF2B5EF4-FFF2-40B4-BE49-F238E27FC236}">
                      <a16:creationId xmlns:a16="http://schemas.microsoft.com/office/drawing/2014/main" id="{93D2136B-CA7E-0C42-93D1-2E3AF85190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26" name="Group 19">
                <a:extLst>
                  <a:ext uri="{FF2B5EF4-FFF2-40B4-BE49-F238E27FC236}">
                    <a16:creationId xmlns:a16="http://schemas.microsoft.com/office/drawing/2014/main" id="{10F39759-900A-A548-91A3-0713A44569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2" y="1656"/>
                <a:ext cx="144" cy="192"/>
                <a:chOff x="1392" y="1536"/>
                <a:chExt cx="144" cy="192"/>
              </a:xfrm>
            </p:grpSpPr>
            <p:sp>
              <p:nvSpPr>
                <p:cNvPr id="26744" name="Line 16">
                  <a:extLst>
                    <a:ext uri="{FF2B5EF4-FFF2-40B4-BE49-F238E27FC236}">
                      <a16:creationId xmlns:a16="http://schemas.microsoft.com/office/drawing/2014/main" id="{D5D3A3E2-EAA7-A644-835E-7190F5EDE6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5" name="Line 18">
                  <a:extLst>
                    <a:ext uri="{FF2B5EF4-FFF2-40B4-BE49-F238E27FC236}">
                      <a16:creationId xmlns:a16="http://schemas.microsoft.com/office/drawing/2014/main" id="{72018085-91F9-CF44-A474-03D83E1E21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27" name="Group 23">
                <a:extLst>
                  <a:ext uri="{FF2B5EF4-FFF2-40B4-BE49-F238E27FC236}">
                    <a16:creationId xmlns:a16="http://schemas.microsoft.com/office/drawing/2014/main" id="{7BF13D1B-621E-AD4B-9AD9-B9B6A7457E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498013">
                <a:off x="1272" y="1128"/>
                <a:ext cx="144" cy="192"/>
                <a:chOff x="1392" y="1536"/>
                <a:chExt cx="144" cy="192"/>
              </a:xfrm>
            </p:grpSpPr>
            <p:sp>
              <p:nvSpPr>
                <p:cNvPr id="26742" name="Line 24">
                  <a:extLst>
                    <a:ext uri="{FF2B5EF4-FFF2-40B4-BE49-F238E27FC236}">
                      <a16:creationId xmlns:a16="http://schemas.microsoft.com/office/drawing/2014/main" id="{0B64A4C7-96C0-4B48-967E-F7FC88479D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3" name="Line 25">
                  <a:extLst>
                    <a:ext uri="{FF2B5EF4-FFF2-40B4-BE49-F238E27FC236}">
                      <a16:creationId xmlns:a16="http://schemas.microsoft.com/office/drawing/2014/main" id="{138CE301-1904-0547-B045-AFFAAABD6D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6728" name="Group 20">
                <a:extLst>
                  <a:ext uri="{FF2B5EF4-FFF2-40B4-BE49-F238E27FC236}">
                    <a16:creationId xmlns:a16="http://schemas.microsoft.com/office/drawing/2014/main" id="{BA24D5D7-20D0-7744-987E-10BEE3C9D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707728">
                <a:off x="1368" y="1376"/>
                <a:ext cx="144" cy="192"/>
                <a:chOff x="1392" y="1536"/>
                <a:chExt cx="144" cy="192"/>
              </a:xfrm>
            </p:grpSpPr>
            <p:sp>
              <p:nvSpPr>
                <p:cNvPr id="26740" name="Line 21">
                  <a:extLst>
                    <a:ext uri="{FF2B5EF4-FFF2-40B4-BE49-F238E27FC236}">
                      <a16:creationId xmlns:a16="http://schemas.microsoft.com/office/drawing/2014/main" id="{F9268F75-47B1-6646-80BD-511796BBBC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392" y="1632"/>
                  <a:ext cx="1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6741" name="Line 22">
                  <a:extLst>
                    <a:ext uri="{FF2B5EF4-FFF2-40B4-BE49-F238E27FC236}">
                      <a16:creationId xmlns:a16="http://schemas.microsoft.com/office/drawing/2014/main" id="{14925F24-3ACD-374E-909E-C076AB5B29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6" y="1536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729" name="Freeform 15">
                <a:extLst>
                  <a:ext uri="{FF2B5EF4-FFF2-40B4-BE49-F238E27FC236}">
                    <a16:creationId xmlns:a16="http://schemas.microsoft.com/office/drawing/2014/main" id="{B8E94A9E-F785-3A40-B763-A0DB74A600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" y="2608"/>
                <a:ext cx="557" cy="1633"/>
              </a:xfrm>
              <a:custGeom>
                <a:avLst/>
                <a:gdLst>
                  <a:gd name="T0" fmla="*/ 357 w 557"/>
                  <a:gd name="T1" fmla="*/ 0 h 1633"/>
                  <a:gd name="T2" fmla="*/ 488 w 557"/>
                  <a:gd name="T3" fmla="*/ 252 h 1633"/>
                  <a:gd name="T4" fmla="*/ 543 w 557"/>
                  <a:gd name="T5" fmla="*/ 537 h 1633"/>
                  <a:gd name="T6" fmla="*/ 401 w 557"/>
                  <a:gd name="T7" fmla="*/ 712 h 1633"/>
                  <a:gd name="T8" fmla="*/ 28 w 557"/>
                  <a:gd name="T9" fmla="*/ 1052 h 1633"/>
                  <a:gd name="T10" fmla="*/ 236 w 557"/>
                  <a:gd name="T11" fmla="*/ 1633 h 16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57"/>
                  <a:gd name="T19" fmla="*/ 0 h 1633"/>
                  <a:gd name="T20" fmla="*/ 557 w 557"/>
                  <a:gd name="T21" fmla="*/ 1633 h 16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57" h="1633">
                    <a:moveTo>
                      <a:pt x="357" y="0"/>
                    </a:moveTo>
                    <a:cubicBezTo>
                      <a:pt x="407" y="81"/>
                      <a:pt x="457" y="162"/>
                      <a:pt x="488" y="252"/>
                    </a:cubicBezTo>
                    <a:cubicBezTo>
                      <a:pt x="518" y="341"/>
                      <a:pt x="557" y="460"/>
                      <a:pt x="543" y="537"/>
                    </a:cubicBezTo>
                    <a:cubicBezTo>
                      <a:pt x="528" y="613"/>
                      <a:pt x="486" y="626"/>
                      <a:pt x="401" y="712"/>
                    </a:cubicBezTo>
                    <a:cubicBezTo>
                      <a:pt x="315" y="797"/>
                      <a:pt x="55" y="898"/>
                      <a:pt x="28" y="1052"/>
                    </a:cubicBezTo>
                    <a:cubicBezTo>
                      <a:pt x="0" y="1205"/>
                      <a:pt x="199" y="1539"/>
                      <a:pt x="236" y="1633"/>
                    </a:cubicBezTo>
                  </a:path>
                </a:pathLst>
              </a:custGeom>
              <a:noFill/>
              <a:ln w="76200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0" name="Oval 3">
                <a:extLst>
                  <a:ext uri="{FF2B5EF4-FFF2-40B4-BE49-F238E27FC236}">
                    <a16:creationId xmlns:a16="http://schemas.microsoft.com/office/drawing/2014/main" id="{EE1016EC-4297-3A4E-B7CD-8FBB898149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1152"/>
                <a:ext cx="528" cy="100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760076"/>
                  </a:gs>
                </a:gsLst>
                <a:lin ang="540000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1" name="Oval 4">
                <a:extLst>
                  <a:ext uri="{FF2B5EF4-FFF2-40B4-BE49-F238E27FC236}">
                    <a16:creationId xmlns:a16="http://schemas.microsoft.com/office/drawing/2014/main" id="{135A27B6-655A-2D44-BB3C-F3FBA4428D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160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2" name="Oval 5">
                <a:extLst>
                  <a:ext uri="{FF2B5EF4-FFF2-40B4-BE49-F238E27FC236}">
                    <a16:creationId xmlns:a16="http://schemas.microsoft.com/office/drawing/2014/main" id="{52196923-7D04-394E-A98D-C1C6C67216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212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3" name="Oval 6">
                <a:extLst>
                  <a:ext uri="{FF2B5EF4-FFF2-40B4-BE49-F238E27FC236}">
                    <a16:creationId xmlns:a16="http://schemas.microsoft.com/office/drawing/2014/main" id="{89383687-1F11-0945-AFAD-AF8C9061A4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264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4" name="Oval 7">
                <a:extLst>
                  <a:ext uri="{FF2B5EF4-FFF2-40B4-BE49-F238E27FC236}">
                    <a16:creationId xmlns:a16="http://schemas.microsoft.com/office/drawing/2014/main" id="{CB8164B6-B56D-334F-A9E3-DEB280E0E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316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5" name="Oval 8">
                <a:extLst>
                  <a:ext uri="{FF2B5EF4-FFF2-40B4-BE49-F238E27FC236}">
                    <a16:creationId xmlns:a16="http://schemas.microsoft.com/office/drawing/2014/main" id="{479FC734-7FD0-DA4C-9445-F40F4F02AF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368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6" name="Oval 9">
                <a:extLst>
                  <a:ext uri="{FF2B5EF4-FFF2-40B4-BE49-F238E27FC236}">
                    <a16:creationId xmlns:a16="http://schemas.microsoft.com/office/drawing/2014/main" id="{51CB2C98-D549-B34F-A406-90A38FAFF0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420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7" name="Oval 10">
                <a:extLst>
                  <a:ext uri="{FF2B5EF4-FFF2-40B4-BE49-F238E27FC236}">
                    <a16:creationId xmlns:a16="http://schemas.microsoft.com/office/drawing/2014/main" id="{ECA0049F-07CD-C140-A4F7-6D161A0C86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472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8" name="Oval 11">
                <a:extLst>
                  <a:ext uri="{FF2B5EF4-FFF2-40B4-BE49-F238E27FC236}">
                    <a16:creationId xmlns:a16="http://schemas.microsoft.com/office/drawing/2014/main" id="{A44792C8-8762-6C4E-8657-386EA1BA5D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524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739" name="Oval 12">
                <a:extLst>
                  <a:ext uri="{FF2B5EF4-FFF2-40B4-BE49-F238E27FC236}">
                    <a16:creationId xmlns:a16="http://schemas.microsoft.com/office/drawing/2014/main" id="{C592CE9E-6B97-A141-844E-67F94DEF4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0" y="2576"/>
                <a:ext cx="336" cy="48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5D005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6721" name="Text Box 119">
              <a:extLst>
                <a:ext uri="{FF2B5EF4-FFF2-40B4-BE49-F238E27FC236}">
                  <a16:creationId xmlns:a16="http://schemas.microsoft.com/office/drawing/2014/main" id="{BE06E32E-D449-9147-B3C8-1D15C61CE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" y="658"/>
              <a:ext cx="11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Epididymal</a:t>
              </a:r>
            </a:p>
          </p:txBody>
        </p:sp>
      </p:grpSp>
      <p:grpSp>
        <p:nvGrpSpPr>
          <p:cNvPr id="26628" name="Group 133">
            <a:extLst>
              <a:ext uri="{FF2B5EF4-FFF2-40B4-BE49-F238E27FC236}">
                <a16:creationId xmlns:a16="http://schemas.microsoft.com/office/drawing/2014/main" id="{E1EE1237-7A5A-9F4D-800E-3CEBB0D36EF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044575"/>
            <a:ext cx="3962400" cy="5708650"/>
            <a:chOff x="960" y="658"/>
            <a:chExt cx="2496" cy="3596"/>
          </a:xfrm>
        </p:grpSpPr>
        <p:grpSp>
          <p:nvGrpSpPr>
            <p:cNvPr id="26675" name="Group 122">
              <a:extLst>
                <a:ext uri="{FF2B5EF4-FFF2-40B4-BE49-F238E27FC236}">
                  <a16:creationId xmlns:a16="http://schemas.microsoft.com/office/drawing/2014/main" id="{6645DEF8-ED9B-4345-A317-1005696FBE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2" y="988"/>
              <a:ext cx="880" cy="3266"/>
              <a:chOff x="2452" y="988"/>
              <a:chExt cx="880" cy="3266"/>
            </a:xfrm>
          </p:grpSpPr>
          <p:grpSp>
            <p:nvGrpSpPr>
              <p:cNvPr id="26680" name="Group 39">
                <a:extLst>
                  <a:ext uri="{FF2B5EF4-FFF2-40B4-BE49-F238E27FC236}">
                    <a16:creationId xmlns:a16="http://schemas.microsoft.com/office/drawing/2014/main" id="{5D8151F3-B26F-FE4D-AE98-90F1CB5D23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0" y="1021"/>
                <a:ext cx="816" cy="3233"/>
                <a:chOff x="720" y="1008"/>
                <a:chExt cx="816" cy="3233"/>
              </a:xfrm>
            </p:grpSpPr>
            <p:grpSp>
              <p:nvGrpSpPr>
                <p:cNvPr id="26688" name="Group 40">
                  <a:extLst>
                    <a:ext uri="{FF2B5EF4-FFF2-40B4-BE49-F238E27FC236}">
                      <a16:creationId xmlns:a16="http://schemas.microsoft.com/office/drawing/2014/main" id="{3448751C-B9B9-1947-BFE3-CEFDBDDC96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696111" flipH="1">
                  <a:off x="808" y="1160"/>
                  <a:ext cx="144" cy="192"/>
                  <a:chOff x="1392" y="1536"/>
                  <a:chExt cx="144" cy="192"/>
                </a:xfrm>
              </p:grpSpPr>
              <p:sp>
                <p:nvSpPr>
                  <p:cNvPr id="26718" name="Line 41">
                    <a:extLst>
                      <a:ext uri="{FF2B5EF4-FFF2-40B4-BE49-F238E27FC236}">
                        <a16:creationId xmlns:a16="http://schemas.microsoft.com/office/drawing/2014/main" id="{601C44AB-F933-F940-B99D-D3DB85B516F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19" name="Line 42">
                    <a:extLst>
                      <a:ext uri="{FF2B5EF4-FFF2-40B4-BE49-F238E27FC236}">
                        <a16:creationId xmlns:a16="http://schemas.microsoft.com/office/drawing/2014/main" id="{44D9660A-5938-114C-8019-AD7D3DC953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89" name="Group 43">
                  <a:extLst>
                    <a:ext uri="{FF2B5EF4-FFF2-40B4-BE49-F238E27FC236}">
                      <a16:creationId xmlns:a16="http://schemas.microsoft.com/office/drawing/2014/main" id="{BE47BB9D-08B0-724B-90E6-B9FC139138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85818" flipH="1">
                  <a:off x="728" y="1400"/>
                  <a:ext cx="144" cy="192"/>
                  <a:chOff x="1392" y="1536"/>
                  <a:chExt cx="144" cy="192"/>
                </a:xfrm>
              </p:grpSpPr>
              <p:sp>
                <p:nvSpPr>
                  <p:cNvPr id="26716" name="Line 44">
                    <a:extLst>
                      <a:ext uri="{FF2B5EF4-FFF2-40B4-BE49-F238E27FC236}">
                        <a16:creationId xmlns:a16="http://schemas.microsoft.com/office/drawing/2014/main" id="{288E4BA2-F4AF-6841-BBA5-7658BA4859F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17" name="Line 45">
                    <a:extLst>
                      <a:ext uri="{FF2B5EF4-FFF2-40B4-BE49-F238E27FC236}">
                        <a16:creationId xmlns:a16="http://schemas.microsoft.com/office/drawing/2014/main" id="{201C9E6F-5C14-1D4A-8D9F-4AA25412434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90" name="Group 46">
                  <a:extLst>
                    <a:ext uri="{FF2B5EF4-FFF2-40B4-BE49-F238E27FC236}">
                      <a16:creationId xmlns:a16="http://schemas.microsoft.com/office/drawing/2014/main" id="{A8BDDF26-9DB3-9F49-A9A2-892A69C1D2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720" y="1656"/>
                  <a:ext cx="144" cy="192"/>
                  <a:chOff x="1392" y="1536"/>
                  <a:chExt cx="144" cy="192"/>
                </a:xfrm>
              </p:grpSpPr>
              <p:sp>
                <p:nvSpPr>
                  <p:cNvPr id="26714" name="Line 47">
                    <a:extLst>
                      <a:ext uri="{FF2B5EF4-FFF2-40B4-BE49-F238E27FC236}">
                        <a16:creationId xmlns:a16="http://schemas.microsoft.com/office/drawing/2014/main" id="{1BEF09D8-4655-F041-8AF8-F81C9DB325E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15" name="Line 48">
                    <a:extLst>
                      <a:ext uri="{FF2B5EF4-FFF2-40B4-BE49-F238E27FC236}">
                        <a16:creationId xmlns:a16="http://schemas.microsoft.com/office/drawing/2014/main" id="{AACEA9FF-3520-054C-9AE2-364CD63818B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91" name="Group 49">
                  <a:extLst>
                    <a:ext uri="{FF2B5EF4-FFF2-40B4-BE49-F238E27FC236}">
                      <a16:creationId xmlns:a16="http://schemas.microsoft.com/office/drawing/2014/main" id="{E460A1D0-3AAA-2E45-A4AE-775315554A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5400000">
                  <a:off x="1056" y="984"/>
                  <a:ext cx="144" cy="192"/>
                  <a:chOff x="1392" y="1536"/>
                  <a:chExt cx="144" cy="192"/>
                </a:xfrm>
              </p:grpSpPr>
              <p:sp>
                <p:nvSpPr>
                  <p:cNvPr id="26712" name="Line 50">
                    <a:extLst>
                      <a:ext uri="{FF2B5EF4-FFF2-40B4-BE49-F238E27FC236}">
                        <a16:creationId xmlns:a16="http://schemas.microsoft.com/office/drawing/2014/main" id="{9A857044-1122-5D4A-9766-EF1DBF43788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13" name="Line 51">
                    <a:extLst>
                      <a:ext uri="{FF2B5EF4-FFF2-40B4-BE49-F238E27FC236}">
                        <a16:creationId xmlns:a16="http://schemas.microsoft.com/office/drawing/2014/main" id="{C31678BC-55C6-5A48-8174-D7D9E3450FB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92" name="Group 52">
                  <a:extLst>
                    <a:ext uri="{FF2B5EF4-FFF2-40B4-BE49-F238E27FC236}">
                      <a16:creationId xmlns:a16="http://schemas.microsoft.com/office/drawing/2014/main" id="{7FAFCB1D-1880-8E41-A590-53D0CA9073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92" y="1656"/>
                  <a:ext cx="144" cy="192"/>
                  <a:chOff x="1392" y="1536"/>
                  <a:chExt cx="144" cy="192"/>
                </a:xfrm>
              </p:grpSpPr>
              <p:sp>
                <p:nvSpPr>
                  <p:cNvPr id="26710" name="Line 53">
                    <a:extLst>
                      <a:ext uri="{FF2B5EF4-FFF2-40B4-BE49-F238E27FC236}">
                        <a16:creationId xmlns:a16="http://schemas.microsoft.com/office/drawing/2014/main" id="{DB1D69E4-D0EC-7247-A13B-DFE004C0F8E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11" name="Line 54">
                    <a:extLst>
                      <a:ext uri="{FF2B5EF4-FFF2-40B4-BE49-F238E27FC236}">
                        <a16:creationId xmlns:a16="http://schemas.microsoft.com/office/drawing/2014/main" id="{16F7B9C1-A785-EF40-BB3A-2C2A37ACC1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93" name="Group 55">
                  <a:extLst>
                    <a:ext uri="{FF2B5EF4-FFF2-40B4-BE49-F238E27FC236}">
                      <a16:creationId xmlns:a16="http://schemas.microsoft.com/office/drawing/2014/main" id="{5E3B9186-57DD-C14A-BBB8-D678E8CE67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2498013">
                  <a:off x="1272" y="1128"/>
                  <a:ext cx="144" cy="192"/>
                  <a:chOff x="1392" y="1536"/>
                  <a:chExt cx="144" cy="192"/>
                </a:xfrm>
              </p:grpSpPr>
              <p:sp>
                <p:nvSpPr>
                  <p:cNvPr id="26708" name="Line 56">
                    <a:extLst>
                      <a:ext uri="{FF2B5EF4-FFF2-40B4-BE49-F238E27FC236}">
                        <a16:creationId xmlns:a16="http://schemas.microsoft.com/office/drawing/2014/main" id="{7F0873C8-6838-AB40-9E62-F678E83AB3B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09" name="Line 57">
                    <a:extLst>
                      <a:ext uri="{FF2B5EF4-FFF2-40B4-BE49-F238E27FC236}">
                        <a16:creationId xmlns:a16="http://schemas.microsoft.com/office/drawing/2014/main" id="{FB1694D4-2D80-C84B-90E7-B4A9138E247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94" name="Group 58">
                  <a:extLst>
                    <a:ext uri="{FF2B5EF4-FFF2-40B4-BE49-F238E27FC236}">
                      <a16:creationId xmlns:a16="http://schemas.microsoft.com/office/drawing/2014/main" id="{A6355B6E-15BD-7240-9322-B2BB753DE4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707728">
                  <a:off x="1368" y="1376"/>
                  <a:ext cx="144" cy="192"/>
                  <a:chOff x="1392" y="1536"/>
                  <a:chExt cx="144" cy="192"/>
                </a:xfrm>
              </p:grpSpPr>
              <p:sp>
                <p:nvSpPr>
                  <p:cNvPr id="26706" name="Line 59">
                    <a:extLst>
                      <a:ext uri="{FF2B5EF4-FFF2-40B4-BE49-F238E27FC236}">
                        <a16:creationId xmlns:a16="http://schemas.microsoft.com/office/drawing/2014/main" id="{5047D3C3-4A7D-8745-BE1D-139A2F22B28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707" name="Line 60">
                    <a:extLst>
                      <a:ext uri="{FF2B5EF4-FFF2-40B4-BE49-F238E27FC236}">
                        <a16:creationId xmlns:a16="http://schemas.microsoft.com/office/drawing/2014/main" id="{72A26EF6-A24D-CF4D-B0E1-DABCC099716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6695" name="Freeform 61">
                  <a:extLst>
                    <a:ext uri="{FF2B5EF4-FFF2-40B4-BE49-F238E27FC236}">
                      <a16:creationId xmlns:a16="http://schemas.microsoft.com/office/drawing/2014/main" id="{D2AF836B-450A-1C46-9AA2-9EE306AB7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" y="2608"/>
                  <a:ext cx="557" cy="1633"/>
                </a:xfrm>
                <a:custGeom>
                  <a:avLst/>
                  <a:gdLst>
                    <a:gd name="T0" fmla="*/ 357 w 557"/>
                    <a:gd name="T1" fmla="*/ 0 h 1633"/>
                    <a:gd name="T2" fmla="*/ 488 w 557"/>
                    <a:gd name="T3" fmla="*/ 252 h 1633"/>
                    <a:gd name="T4" fmla="*/ 543 w 557"/>
                    <a:gd name="T5" fmla="*/ 537 h 1633"/>
                    <a:gd name="T6" fmla="*/ 401 w 557"/>
                    <a:gd name="T7" fmla="*/ 712 h 1633"/>
                    <a:gd name="T8" fmla="*/ 28 w 557"/>
                    <a:gd name="T9" fmla="*/ 1052 h 1633"/>
                    <a:gd name="T10" fmla="*/ 236 w 557"/>
                    <a:gd name="T11" fmla="*/ 1633 h 163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57"/>
                    <a:gd name="T19" fmla="*/ 0 h 1633"/>
                    <a:gd name="T20" fmla="*/ 557 w 557"/>
                    <a:gd name="T21" fmla="*/ 1633 h 163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57" h="1633">
                      <a:moveTo>
                        <a:pt x="357" y="0"/>
                      </a:moveTo>
                      <a:cubicBezTo>
                        <a:pt x="407" y="81"/>
                        <a:pt x="457" y="162"/>
                        <a:pt x="488" y="252"/>
                      </a:cubicBezTo>
                      <a:cubicBezTo>
                        <a:pt x="518" y="341"/>
                        <a:pt x="557" y="460"/>
                        <a:pt x="543" y="537"/>
                      </a:cubicBezTo>
                      <a:cubicBezTo>
                        <a:pt x="528" y="613"/>
                        <a:pt x="486" y="626"/>
                        <a:pt x="401" y="712"/>
                      </a:cubicBezTo>
                      <a:cubicBezTo>
                        <a:pt x="315" y="797"/>
                        <a:pt x="55" y="898"/>
                        <a:pt x="28" y="1052"/>
                      </a:cubicBezTo>
                      <a:cubicBezTo>
                        <a:pt x="0" y="1205"/>
                        <a:pt x="199" y="1539"/>
                        <a:pt x="236" y="1633"/>
                      </a:cubicBezTo>
                    </a:path>
                  </a:pathLst>
                </a:custGeom>
                <a:noFill/>
                <a:ln w="76200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96" name="Oval 62">
                  <a:extLst>
                    <a:ext uri="{FF2B5EF4-FFF2-40B4-BE49-F238E27FC236}">
                      <a16:creationId xmlns:a16="http://schemas.microsoft.com/office/drawing/2014/main" id="{EB5AABA2-1CBE-3645-A5E2-2147D3CA8E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" y="1152"/>
                  <a:ext cx="528" cy="100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760076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97" name="Oval 63">
                  <a:extLst>
                    <a:ext uri="{FF2B5EF4-FFF2-40B4-BE49-F238E27FC236}">
                      <a16:creationId xmlns:a16="http://schemas.microsoft.com/office/drawing/2014/main" id="{F6EA870A-BD41-F44C-8584-D2CEAF55B1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160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98" name="Oval 64">
                  <a:extLst>
                    <a:ext uri="{FF2B5EF4-FFF2-40B4-BE49-F238E27FC236}">
                      <a16:creationId xmlns:a16="http://schemas.microsoft.com/office/drawing/2014/main" id="{FDD9BB2C-9F78-474A-8C7B-916D98169D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212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99" name="Oval 65">
                  <a:extLst>
                    <a:ext uri="{FF2B5EF4-FFF2-40B4-BE49-F238E27FC236}">
                      <a16:creationId xmlns:a16="http://schemas.microsoft.com/office/drawing/2014/main" id="{0D72A137-B047-ED41-9C22-F9B922C85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264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700" name="Oval 66">
                  <a:extLst>
                    <a:ext uri="{FF2B5EF4-FFF2-40B4-BE49-F238E27FC236}">
                      <a16:creationId xmlns:a16="http://schemas.microsoft.com/office/drawing/2014/main" id="{2B0FA0D1-F539-0843-B8CA-F7D689117E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316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701" name="Oval 67">
                  <a:extLst>
                    <a:ext uri="{FF2B5EF4-FFF2-40B4-BE49-F238E27FC236}">
                      <a16:creationId xmlns:a16="http://schemas.microsoft.com/office/drawing/2014/main" id="{7DACD7F5-3DE1-8840-BA0E-4754D60AF8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368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702" name="Oval 68">
                  <a:extLst>
                    <a:ext uri="{FF2B5EF4-FFF2-40B4-BE49-F238E27FC236}">
                      <a16:creationId xmlns:a16="http://schemas.microsoft.com/office/drawing/2014/main" id="{84D3D2AD-2BC8-214F-854B-D08150CB51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420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703" name="Oval 69">
                  <a:extLst>
                    <a:ext uri="{FF2B5EF4-FFF2-40B4-BE49-F238E27FC236}">
                      <a16:creationId xmlns:a16="http://schemas.microsoft.com/office/drawing/2014/main" id="{2CE2292E-6FE9-F24D-94A9-635FB73C88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472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704" name="Oval 70">
                  <a:extLst>
                    <a:ext uri="{FF2B5EF4-FFF2-40B4-BE49-F238E27FC236}">
                      <a16:creationId xmlns:a16="http://schemas.microsoft.com/office/drawing/2014/main" id="{653DD411-2BC8-724C-BF89-CDCF0CE268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524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705" name="Oval 71">
                  <a:extLst>
                    <a:ext uri="{FF2B5EF4-FFF2-40B4-BE49-F238E27FC236}">
                      <a16:creationId xmlns:a16="http://schemas.microsoft.com/office/drawing/2014/main" id="{6A28827E-FD62-9647-BEFC-625D415EB1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576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26681" name="Rectangle 105">
                <a:extLst>
                  <a:ext uri="{FF2B5EF4-FFF2-40B4-BE49-F238E27FC236}">
                    <a16:creationId xmlns:a16="http://schemas.microsoft.com/office/drawing/2014/main" id="{1105965C-60A2-9640-A692-5F07EEC1A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1632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82" name="Rectangle 106">
                <a:extLst>
                  <a:ext uri="{FF2B5EF4-FFF2-40B4-BE49-F238E27FC236}">
                    <a16:creationId xmlns:a16="http://schemas.microsoft.com/office/drawing/2014/main" id="{10AF8743-BD69-9B4B-A567-0B2DCE79A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20926">
                <a:off x="2556" y="1104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83" name="Rectangle 107">
                <a:extLst>
                  <a:ext uri="{FF2B5EF4-FFF2-40B4-BE49-F238E27FC236}">
                    <a16:creationId xmlns:a16="http://schemas.microsoft.com/office/drawing/2014/main" id="{6C93E7BF-D0DD-464B-8430-D72F870481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12658">
                <a:off x="2468" y="1360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84" name="Rectangle 108">
                <a:extLst>
                  <a:ext uri="{FF2B5EF4-FFF2-40B4-BE49-F238E27FC236}">
                    <a16:creationId xmlns:a16="http://schemas.microsoft.com/office/drawing/2014/main" id="{C9CFD4C6-8A41-1E42-825F-93A372061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864" y="892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85" name="Rectangle 109">
                <a:extLst>
                  <a:ext uri="{FF2B5EF4-FFF2-40B4-BE49-F238E27FC236}">
                    <a16:creationId xmlns:a16="http://schemas.microsoft.com/office/drawing/2014/main" id="{9C732757-813C-104A-AFEC-B784F21EA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514773">
                <a:off x="3144" y="1060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86" name="Rectangle 110">
                <a:extLst>
                  <a:ext uri="{FF2B5EF4-FFF2-40B4-BE49-F238E27FC236}">
                    <a16:creationId xmlns:a16="http://schemas.microsoft.com/office/drawing/2014/main" id="{C6D0218E-2E57-5945-9815-58B0A0D19D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46978">
                <a:off x="3260" y="1348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87" name="Rectangle 111">
                <a:extLst>
                  <a:ext uri="{FF2B5EF4-FFF2-40B4-BE49-F238E27FC236}">
                    <a16:creationId xmlns:a16="http://schemas.microsoft.com/office/drawing/2014/main" id="{F96DC4B6-9643-2A48-BC42-4A0535BE0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4" y="1644"/>
                <a:ext cx="48" cy="240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6676" name="Text Box 120">
              <a:extLst>
                <a:ext uri="{FF2B5EF4-FFF2-40B4-BE49-F238E27FC236}">
                  <a16:creationId xmlns:a16="http://schemas.microsoft.com/office/drawing/2014/main" id="{04328B30-E8A7-0D40-9C5A-65E6261C07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0" y="658"/>
              <a:ext cx="10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Ejaculated</a:t>
              </a:r>
            </a:p>
          </p:txBody>
        </p:sp>
        <p:sp>
          <p:nvSpPr>
            <p:cNvPr id="26677" name="Text Box 124">
              <a:extLst>
                <a:ext uri="{FF2B5EF4-FFF2-40B4-BE49-F238E27FC236}">
                  <a16:creationId xmlns:a16="http://schemas.microsoft.com/office/drawing/2014/main" id="{268D4036-0896-EE4E-8091-B9B3BF86A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1" y="1824"/>
              <a:ext cx="1140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Seminal</a:t>
              </a:r>
            </a:p>
            <a:p>
              <a:pPr algn="ctr"/>
              <a:r>
                <a:rPr lang="en-US" altLang="en-US"/>
                <a:t>Plasma</a:t>
              </a:r>
            </a:p>
            <a:p>
              <a:pPr algn="ctr"/>
              <a:r>
                <a:rPr lang="en-US" altLang="en-US"/>
                <a:t>and/or </a:t>
              </a:r>
            </a:p>
            <a:p>
              <a:pPr algn="ctr"/>
              <a:r>
                <a:rPr lang="en-US" altLang="en-US"/>
                <a:t>Epididymal</a:t>
              </a:r>
            </a:p>
            <a:p>
              <a:pPr algn="ctr"/>
              <a:r>
                <a:rPr lang="en-US" altLang="en-US"/>
                <a:t>Secretions</a:t>
              </a:r>
            </a:p>
          </p:txBody>
        </p:sp>
        <p:sp>
          <p:nvSpPr>
            <p:cNvPr id="26678" name="Text Box 126">
              <a:extLst>
                <a:ext uri="{FF2B5EF4-FFF2-40B4-BE49-F238E27FC236}">
                  <a16:creationId xmlns:a16="http://schemas.microsoft.com/office/drawing/2014/main" id="{3A0237FA-57A3-DF4D-9422-1FFE4F8CE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2264"/>
              <a:ext cx="2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+</a:t>
              </a:r>
            </a:p>
          </p:txBody>
        </p:sp>
        <p:sp>
          <p:nvSpPr>
            <p:cNvPr id="26679" name="Line 128">
              <a:extLst>
                <a:ext uri="{FF2B5EF4-FFF2-40B4-BE49-F238E27FC236}">
                  <a16:creationId xmlns:a16="http://schemas.microsoft.com/office/drawing/2014/main" id="{531C8722-3D1E-8C49-B345-5D0B4A24A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" y="2408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6629" name="Group 132">
            <a:extLst>
              <a:ext uri="{FF2B5EF4-FFF2-40B4-BE49-F238E27FC236}">
                <a16:creationId xmlns:a16="http://schemas.microsoft.com/office/drawing/2014/main" id="{F5736C98-9FFB-624D-A652-908D10B25403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1044575"/>
            <a:ext cx="3684588" cy="5705475"/>
            <a:chOff x="3120" y="658"/>
            <a:chExt cx="2321" cy="3594"/>
          </a:xfrm>
        </p:grpSpPr>
        <p:grpSp>
          <p:nvGrpSpPr>
            <p:cNvPr id="26630" name="Group 123">
              <a:extLst>
                <a:ext uri="{FF2B5EF4-FFF2-40B4-BE49-F238E27FC236}">
                  <a16:creationId xmlns:a16="http://schemas.microsoft.com/office/drawing/2014/main" id="{757D069A-01D2-B74B-8E9F-DB9BA5E7E9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77" y="993"/>
              <a:ext cx="900" cy="3259"/>
              <a:chOff x="4224" y="993"/>
              <a:chExt cx="900" cy="3259"/>
            </a:xfrm>
          </p:grpSpPr>
          <p:grpSp>
            <p:nvGrpSpPr>
              <p:cNvPr id="26635" name="Group 72">
                <a:extLst>
                  <a:ext uri="{FF2B5EF4-FFF2-40B4-BE49-F238E27FC236}">
                    <a16:creationId xmlns:a16="http://schemas.microsoft.com/office/drawing/2014/main" id="{F23FA46A-F45F-5D48-B60C-1F7BDDE0E5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67" y="1019"/>
                <a:ext cx="816" cy="3233"/>
                <a:chOff x="720" y="1008"/>
                <a:chExt cx="816" cy="3233"/>
              </a:xfrm>
            </p:grpSpPr>
            <p:grpSp>
              <p:nvGrpSpPr>
                <p:cNvPr id="26643" name="Group 73">
                  <a:extLst>
                    <a:ext uri="{FF2B5EF4-FFF2-40B4-BE49-F238E27FC236}">
                      <a16:creationId xmlns:a16="http://schemas.microsoft.com/office/drawing/2014/main" id="{EA3EF227-3E03-744F-B5F8-D20255F462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696111" flipH="1">
                  <a:off x="808" y="1160"/>
                  <a:ext cx="144" cy="192"/>
                  <a:chOff x="1392" y="1536"/>
                  <a:chExt cx="144" cy="192"/>
                </a:xfrm>
              </p:grpSpPr>
              <p:sp>
                <p:nvSpPr>
                  <p:cNvPr id="26673" name="Line 74">
                    <a:extLst>
                      <a:ext uri="{FF2B5EF4-FFF2-40B4-BE49-F238E27FC236}">
                        <a16:creationId xmlns:a16="http://schemas.microsoft.com/office/drawing/2014/main" id="{5B27ED3B-BC49-F545-AAE3-E819D235EE9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74" name="Line 75">
                    <a:extLst>
                      <a:ext uri="{FF2B5EF4-FFF2-40B4-BE49-F238E27FC236}">
                        <a16:creationId xmlns:a16="http://schemas.microsoft.com/office/drawing/2014/main" id="{D8B65739-CA54-014C-B24E-323BACA1281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44" name="Group 76">
                  <a:extLst>
                    <a:ext uri="{FF2B5EF4-FFF2-40B4-BE49-F238E27FC236}">
                      <a16:creationId xmlns:a16="http://schemas.microsoft.com/office/drawing/2014/main" id="{27E2A8AA-1F55-9B4D-8F73-726C38AAD1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85818" flipH="1">
                  <a:off x="728" y="1400"/>
                  <a:ext cx="144" cy="192"/>
                  <a:chOff x="1392" y="1536"/>
                  <a:chExt cx="144" cy="192"/>
                </a:xfrm>
              </p:grpSpPr>
              <p:sp>
                <p:nvSpPr>
                  <p:cNvPr id="26671" name="Line 77">
                    <a:extLst>
                      <a:ext uri="{FF2B5EF4-FFF2-40B4-BE49-F238E27FC236}">
                        <a16:creationId xmlns:a16="http://schemas.microsoft.com/office/drawing/2014/main" id="{88EF0A51-B275-C046-96AC-04B92A96BC0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72" name="Line 78">
                    <a:extLst>
                      <a:ext uri="{FF2B5EF4-FFF2-40B4-BE49-F238E27FC236}">
                        <a16:creationId xmlns:a16="http://schemas.microsoft.com/office/drawing/2014/main" id="{FD4D5EFB-692F-7749-A694-2A7305575D1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45" name="Group 79">
                  <a:extLst>
                    <a:ext uri="{FF2B5EF4-FFF2-40B4-BE49-F238E27FC236}">
                      <a16:creationId xmlns:a16="http://schemas.microsoft.com/office/drawing/2014/main" id="{55886E2D-FF0A-F640-85A6-9BFE866F73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720" y="1656"/>
                  <a:ext cx="144" cy="192"/>
                  <a:chOff x="1392" y="1536"/>
                  <a:chExt cx="144" cy="192"/>
                </a:xfrm>
              </p:grpSpPr>
              <p:sp>
                <p:nvSpPr>
                  <p:cNvPr id="26669" name="Line 80">
                    <a:extLst>
                      <a:ext uri="{FF2B5EF4-FFF2-40B4-BE49-F238E27FC236}">
                        <a16:creationId xmlns:a16="http://schemas.microsoft.com/office/drawing/2014/main" id="{16304ED9-5413-BE4F-A847-09D8C14DE8C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70" name="Line 81">
                    <a:extLst>
                      <a:ext uri="{FF2B5EF4-FFF2-40B4-BE49-F238E27FC236}">
                        <a16:creationId xmlns:a16="http://schemas.microsoft.com/office/drawing/2014/main" id="{69B4C109-9664-154E-AA00-D9EB3417B1A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46" name="Group 82">
                  <a:extLst>
                    <a:ext uri="{FF2B5EF4-FFF2-40B4-BE49-F238E27FC236}">
                      <a16:creationId xmlns:a16="http://schemas.microsoft.com/office/drawing/2014/main" id="{65109C38-9666-A847-8849-C2A1234ABE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5400000">
                  <a:off x="1056" y="984"/>
                  <a:ext cx="144" cy="192"/>
                  <a:chOff x="1392" y="1536"/>
                  <a:chExt cx="144" cy="192"/>
                </a:xfrm>
              </p:grpSpPr>
              <p:sp>
                <p:nvSpPr>
                  <p:cNvPr id="26667" name="Line 83">
                    <a:extLst>
                      <a:ext uri="{FF2B5EF4-FFF2-40B4-BE49-F238E27FC236}">
                        <a16:creationId xmlns:a16="http://schemas.microsoft.com/office/drawing/2014/main" id="{23BEB47F-3EC6-2A44-B78E-BD6EAC43F60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68" name="Line 84">
                    <a:extLst>
                      <a:ext uri="{FF2B5EF4-FFF2-40B4-BE49-F238E27FC236}">
                        <a16:creationId xmlns:a16="http://schemas.microsoft.com/office/drawing/2014/main" id="{323230CA-8C5A-7B4B-AECE-6544CEDC47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47" name="Group 85">
                  <a:extLst>
                    <a:ext uri="{FF2B5EF4-FFF2-40B4-BE49-F238E27FC236}">
                      <a16:creationId xmlns:a16="http://schemas.microsoft.com/office/drawing/2014/main" id="{C6CFC790-B5AB-EA41-9A9A-01937A9A8B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392" y="1656"/>
                  <a:ext cx="144" cy="192"/>
                  <a:chOff x="1392" y="1536"/>
                  <a:chExt cx="144" cy="192"/>
                </a:xfrm>
              </p:grpSpPr>
              <p:sp>
                <p:nvSpPr>
                  <p:cNvPr id="26665" name="Line 86">
                    <a:extLst>
                      <a:ext uri="{FF2B5EF4-FFF2-40B4-BE49-F238E27FC236}">
                        <a16:creationId xmlns:a16="http://schemas.microsoft.com/office/drawing/2014/main" id="{94271495-E71E-E74E-8E64-9BD6620785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66" name="Line 87">
                    <a:extLst>
                      <a:ext uri="{FF2B5EF4-FFF2-40B4-BE49-F238E27FC236}">
                        <a16:creationId xmlns:a16="http://schemas.microsoft.com/office/drawing/2014/main" id="{4246079C-F9A7-DB4D-9EBD-063A978874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48" name="Group 88">
                  <a:extLst>
                    <a:ext uri="{FF2B5EF4-FFF2-40B4-BE49-F238E27FC236}">
                      <a16:creationId xmlns:a16="http://schemas.microsoft.com/office/drawing/2014/main" id="{944F09D3-FD70-5946-AC97-57B616095C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2498013">
                  <a:off x="1272" y="1128"/>
                  <a:ext cx="144" cy="192"/>
                  <a:chOff x="1392" y="1536"/>
                  <a:chExt cx="144" cy="192"/>
                </a:xfrm>
              </p:grpSpPr>
              <p:sp>
                <p:nvSpPr>
                  <p:cNvPr id="26663" name="Line 89">
                    <a:extLst>
                      <a:ext uri="{FF2B5EF4-FFF2-40B4-BE49-F238E27FC236}">
                        <a16:creationId xmlns:a16="http://schemas.microsoft.com/office/drawing/2014/main" id="{EBD50198-C714-204C-BBC2-4C3AE27F59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64" name="Line 90">
                    <a:extLst>
                      <a:ext uri="{FF2B5EF4-FFF2-40B4-BE49-F238E27FC236}">
                        <a16:creationId xmlns:a16="http://schemas.microsoft.com/office/drawing/2014/main" id="{A9999D22-D7CC-FB4B-91F1-A3E5CE52143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6649" name="Group 91">
                  <a:extLst>
                    <a:ext uri="{FF2B5EF4-FFF2-40B4-BE49-F238E27FC236}">
                      <a16:creationId xmlns:a16="http://schemas.microsoft.com/office/drawing/2014/main" id="{9C5E4354-CFE3-1044-9239-4FEDE079C2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707728">
                  <a:off x="1368" y="1376"/>
                  <a:ext cx="144" cy="192"/>
                  <a:chOff x="1392" y="1536"/>
                  <a:chExt cx="144" cy="192"/>
                </a:xfrm>
              </p:grpSpPr>
              <p:sp>
                <p:nvSpPr>
                  <p:cNvPr id="26661" name="Line 92">
                    <a:extLst>
                      <a:ext uri="{FF2B5EF4-FFF2-40B4-BE49-F238E27FC236}">
                        <a16:creationId xmlns:a16="http://schemas.microsoft.com/office/drawing/2014/main" id="{A602D926-F9AC-7048-A3E4-274696D52FC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392" y="1632"/>
                    <a:ext cx="1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6662" name="Line 93">
                    <a:extLst>
                      <a:ext uri="{FF2B5EF4-FFF2-40B4-BE49-F238E27FC236}">
                        <a16:creationId xmlns:a16="http://schemas.microsoft.com/office/drawing/2014/main" id="{D0DC43D7-5FB6-034E-8F1D-7A3B47C5ABA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536" y="1536"/>
                    <a:ext cx="0" cy="192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6650" name="Freeform 94">
                  <a:extLst>
                    <a:ext uri="{FF2B5EF4-FFF2-40B4-BE49-F238E27FC236}">
                      <a16:creationId xmlns:a16="http://schemas.microsoft.com/office/drawing/2014/main" id="{F8BD9066-1EDF-4541-B5C5-1A068A6D3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1" y="2608"/>
                  <a:ext cx="557" cy="1633"/>
                </a:xfrm>
                <a:custGeom>
                  <a:avLst/>
                  <a:gdLst>
                    <a:gd name="T0" fmla="*/ 357 w 557"/>
                    <a:gd name="T1" fmla="*/ 0 h 1633"/>
                    <a:gd name="T2" fmla="*/ 488 w 557"/>
                    <a:gd name="T3" fmla="*/ 252 h 1633"/>
                    <a:gd name="T4" fmla="*/ 543 w 557"/>
                    <a:gd name="T5" fmla="*/ 537 h 1633"/>
                    <a:gd name="T6" fmla="*/ 401 w 557"/>
                    <a:gd name="T7" fmla="*/ 712 h 1633"/>
                    <a:gd name="T8" fmla="*/ 28 w 557"/>
                    <a:gd name="T9" fmla="*/ 1052 h 1633"/>
                    <a:gd name="T10" fmla="*/ 236 w 557"/>
                    <a:gd name="T11" fmla="*/ 1633 h 163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57"/>
                    <a:gd name="T19" fmla="*/ 0 h 1633"/>
                    <a:gd name="T20" fmla="*/ 557 w 557"/>
                    <a:gd name="T21" fmla="*/ 1633 h 163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57" h="1633">
                      <a:moveTo>
                        <a:pt x="357" y="0"/>
                      </a:moveTo>
                      <a:cubicBezTo>
                        <a:pt x="407" y="81"/>
                        <a:pt x="457" y="162"/>
                        <a:pt x="488" y="252"/>
                      </a:cubicBezTo>
                      <a:cubicBezTo>
                        <a:pt x="518" y="341"/>
                        <a:pt x="557" y="460"/>
                        <a:pt x="543" y="537"/>
                      </a:cubicBezTo>
                      <a:cubicBezTo>
                        <a:pt x="528" y="613"/>
                        <a:pt x="486" y="626"/>
                        <a:pt x="401" y="712"/>
                      </a:cubicBezTo>
                      <a:cubicBezTo>
                        <a:pt x="315" y="797"/>
                        <a:pt x="55" y="898"/>
                        <a:pt x="28" y="1052"/>
                      </a:cubicBezTo>
                      <a:cubicBezTo>
                        <a:pt x="0" y="1205"/>
                        <a:pt x="199" y="1539"/>
                        <a:pt x="236" y="1633"/>
                      </a:cubicBezTo>
                    </a:path>
                  </a:pathLst>
                </a:custGeom>
                <a:noFill/>
                <a:ln w="76200">
                  <a:solidFill>
                    <a:srgbClr val="FF00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1" name="Oval 95">
                  <a:extLst>
                    <a:ext uri="{FF2B5EF4-FFF2-40B4-BE49-F238E27FC236}">
                      <a16:creationId xmlns:a16="http://schemas.microsoft.com/office/drawing/2014/main" id="{944D48E0-A786-C347-916C-AD722D5857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" y="1152"/>
                  <a:ext cx="528" cy="100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760076"/>
                    </a:gs>
                  </a:gsLst>
                  <a:lin ang="540000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2" name="Oval 96">
                  <a:extLst>
                    <a:ext uri="{FF2B5EF4-FFF2-40B4-BE49-F238E27FC236}">
                      <a16:creationId xmlns:a16="http://schemas.microsoft.com/office/drawing/2014/main" id="{5E3E7E42-070F-6A42-9787-986CBCB63C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160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3" name="Oval 97">
                  <a:extLst>
                    <a:ext uri="{FF2B5EF4-FFF2-40B4-BE49-F238E27FC236}">
                      <a16:creationId xmlns:a16="http://schemas.microsoft.com/office/drawing/2014/main" id="{AEF2DA80-C399-894B-BCC7-D9CDA36B8B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212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4" name="Oval 98">
                  <a:extLst>
                    <a:ext uri="{FF2B5EF4-FFF2-40B4-BE49-F238E27FC236}">
                      <a16:creationId xmlns:a16="http://schemas.microsoft.com/office/drawing/2014/main" id="{D52A6FA4-C6BD-6B4A-AA12-3FCEA5F57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264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5" name="Oval 99">
                  <a:extLst>
                    <a:ext uri="{FF2B5EF4-FFF2-40B4-BE49-F238E27FC236}">
                      <a16:creationId xmlns:a16="http://schemas.microsoft.com/office/drawing/2014/main" id="{12A2D001-FCFA-574D-9883-3E14F844CA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316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6" name="Oval 100">
                  <a:extLst>
                    <a:ext uri="{FF2B5EF4-FFF2-40B4-BE49-F238E27FC236}">
                      <a16:creationId xmlns:a16="http://schemas.microsoft.com/office/drawing/2014/main" id="{4D246754-2F33-814E-8ED4-3079C08C80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368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7" name="Oval 101">
                  <a:extLst>
                    <a:ext uri="{FF2B5EF4-FFF2-40B4-BE49-F238E27FC236}">
                      <a16:creationId xmlns:a16="http://schemas.microsoft.com/office/drawing/2014/main" id="{CDC84F93-CEC4-F946-93E8-C974478BD0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420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8" name="Oval 102">
                  <a:extLst>
                    <a:ext uri="{FF2B5EF4-FFF2-40B4-BE49-F238E27FC236}">
                      <a16:creationId xmlns:a16="http://schemas.microsoft.com/office/drawing/2014/main" id="{E6A9C393-4028-F94B-B985-A1BC766357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472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59" name="Oval 103">
                  <a:extLst>
                    <a:ext uri="{FF2B5EF4-FFF2-40B4-BE49-F238E27FC236}">
                      <a16:creationId xmlns:a16="http://schemas.microsoft.com/office/drawing/2014/main" id="{1B071E06-2E90-2843-81E6-0399F4FB2B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524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6660" name="Oval 104">
                  <a:extLst>
                    <a:ext uri="{FF2B5EF4-FFF2-40B4-BE49-F238E27FC236}">
                      <a16:creationId xmlns:a16="http://schemas.microsoft.com/office/drawing/2014/main" id="{A7C9700D-5D18-EF4B-9005-945955C5E2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0" y="2576"/>
                  <a:ext cx="336" cy="48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5D005D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26636" name="Rectangle 112">
                <a:extLst>
                  <a:ext uri="{FF2B5EF4-FFF2-40B4-BE49-F238E27FC236}">
                    <a16:creationId xmlns:a16="http://schemas.microsoft.com/office/drawing/2014/main" id="{01C630E5-533E-9742-BEE4-609316630C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1601"/>
                <a:ext cx="72" cy="2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37" name="Rectangle 113">
                <a:extLst>
                  <a:ext uri="{FF2B5EF4-FFF2-40B4-BE49-F238E27FC236}">
                    <a16:creationId xmlns:a16="http://schemas.microsoft.com/office/drawing/2014/main" id="{A49E00CE-48EF-D44C-8456-863834DBB7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420926">
                <a:off x="4328" y="1112"/>
                <a:ext cx="66" cy="23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38" name="Rectangle 114">
                <a:extLst>
                  <a:ext uri="{FF2B5EF4-FFF2-40B4-BE49-F238E27FC236}">
                    <a16:creationId xmlns:a16="http://schemas.microsoft.com/office/drawing/2014/main" id="{1A19B131-6037-6B47-8E43-713E7C9CE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12658">
                <a:off x="4240" y="1365"/>
                <a:ext cx="67" cy="2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39" name="Rectangle 115">
                <a:extLst>
                  <a:ext uri="{FF2B5EF4-FFF2-40B4-BE49-F238E27FC236}">
                    <a16:creationId xmlns:a16="http://schemas.microsoft.com/office/drawing/2014/main" id="{4CA45D71-059A-E84B-B340-06E119B5F4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4686" y="847"/>
                <a:ext cx="48" cy="3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40" name="Rectangle 116">
                <a:extLst>
                  <a:ext uri="{FF2B5EF4-FFF2-40B4-BE49-F238E27FC236}">
                    <a16:creationId xmlns:a16="http://schemas.microsoft.com/office/drawing/2014/main" id="{4DD8C0E7-EBA4-4045-9D44-4C8C1B6B0E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514773">
                <a:off x="4918" y="1058"/>
                <a:ext cx="62" cy="2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41" name="Rectangle 117">
                <a:extLst>
                  <a:ext uri="{FF2B5EF4-FFF2-40B4-BE49-F238E27FC236}">
                    <a16:creationId xmlns:a16="http://schemas.microsoft.com/office/drawing/2014/main" id="{ED37F03E-1438-B84D-9A79-AABAB4272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46978">
                <a:off x="5032" y="1351"/>
                <a:ext cx="67" cy="2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642" name="Rectangle 118">
                <a:extLst>
                  <a:ext uri="{FF2B5EF4-FFF2-40B4-BE49-F238E27FC236}">
                    <a16:creationId xmlns:a16="http://schemas.microsoft.com/office/drawing/2014/main" id="{DBFDDECC-F4E4-C446-AFD7-8A1278099B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6" y="1649"/>
                <a:ext cx="68" cy="2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6631" name="Text Box 121">
              <a:extLst>
                <a:ext uri="{FF2B5EF4-FFF2-40B4-BE49-F238E27FC236}">
                  <a16:creationId xmlns:a16="http://schemas.microsoft.com/office/drawing/2014/main" id="{09D9BCF0-DF90-724E-BBD0-3186BBF50F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7" y="658"/>
              <a:ext cx="12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Capacitated</a:t>
              </a:r>
            </a:p>
          </p:txBody>
        </p:sp>
        <p:sp>
          <p:nvSpPr>
            <p:cNvPr id="26632" name="Text Box 125">
              <a:extLst>
                <a:ext uri="{FF2B5EF4-FFF2-40B4-BE49-F238E27FC236}">
                  <a16:creationId xmlns:a16="http://schemas.microsoft.com/office/drawing/2014/main" id="{CCA42582-7E66-1443-A89B-473CB2D16F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2" y="2149"/>
              <a:ext cx="77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Female</a:t>
              </a:r>
            </a:p>
            <a:p>
              <a:pPr algn="ctr"/>
              <a:r>
                <a:rPr lang="en-US" altLang="en-US"/>
                <a:t>Tract</a:t>
              </a:r>
            </a:p>
          </p:txBody>
        </p:sp>
        <p:sp>
          <p:nvSpPr>
            <p:cNvPr id="26633" name="Text Box 127">
              <a:extLst>
                <a:ext uri="{FF2B5EF4-FFF2-40B4-BE49-F238E27FC236}">
                  <a16:creationId xmlns:a16="http://schemas.microsoft.com/office/drawing/2014/main" id="{C43E53D6-2055-284B-9791-3B7211B99E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2264"/>
              <a:ext cx="2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+</a:t>
              </a:r>
            </a:p>
          </p:txBody>
        </p:sp>
        <p:sp>
          <p:nvSpPr>
            <p:cNvPr id="26634" name="Line 129">
              <a:extLst>
                <a:ext uri="{FF2B5EF4-FFF2-40B4-BE49-F238E27FC236}">
                  <a16:creationId xmlns:a16="http://schemas.microsoft.com/office/drawing/2014/main" id="{9E9491C5-D80F-DF41-9A29-2DFDEDF6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408"/>
              <a:ext cx="43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>
            <a:extLst>
              <a:ext uri="{FF2B5EF4-FFF2-40B4-BE49-F238E27FC236}">
                <a16:creationId xmlns:a16="http://schemas.microsoft.com/office/drawing/2014/main" id="{AFA068F0-7BDD-304F-825A-8F292B30F4C7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28681" name="Rectangle 3">
              <a:extLst>
                <a:ext uri="{FF2B5EF4-FFF2-40B4-BE49-F238E27FC236}">
                  <a16:creationId xmlns:a16="http://schemas.microsoft.com/office/drawing/2014/main" id="{48671FA8-56F1-EE40-9D33-B0A9DAF9E6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28682" name="Rectangle 4">
              <a:extLst>
                <a:ext uri="{FF2B5EF4-FFF2-40B4-BE49-F238E27FC236}">
                  <a16:creationId xmlns:a16="http://schemas.microsoft.com/office/drawing/2014/main" id="{93A07E57-9340-9848-A739-30518D497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28683" name="Rectangle 5">
              <a:extLst>
                <a:ext uri="{FF2B5EF4-FFF2-40B4-BE49-F238E27FC236}">
                  <a16:creationId xmlns:a16="http://schemas.microsoft.com/office/drawing/2014/main" id="{A58F890C-B23B-0E4B-A889-982FBAE7C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50" name="L-Shape 49">
            <a:extLst>
              <a:ext uri="{FF2B5EF4-FFF2-40B4-BE49-F238E27FC236}">
                <a16:creationId xmlns:a16="http://schemas.microsoft.com/office/drawing/2014/main" id="{3E596B0B-ECA2-FA42-90EC-ACEA9DD7068A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6049962" y="404813"/>
            <a:ext cx="396875" cy="450850"/>
          </a:xfrm>
          <a:custGeom>
            <a:avLst/>
            <a:gdLst>
              <a:gd name="T0" fmla="*/ 396875 w 396875"/>
              <a:gd name="T1" fmla="*/ 351631 h 450850"/>
              <a:gd name="T2" fmla="*/ 198438 w 396875"/>
              <a:gd name="T3" fmla="*/ 450850 h 450850"/>
              <a:gd name="T4" fmla="*/ 0 w 396875"/>
              <a:gd name="T5" fmla="*/ 225425 h 450850"/>
              <a:gd name="T6" fmla="*/ 99219 w 396875"/>
              <a:gd name="T7" fmla="*/ 0 h 450850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0850"/>
              <a:gd name="T14" fmla="*/ 198438 w 396875"/>
              <a:gd name="T15" fmla="*/ 450850 h 450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0850">
                <a:moveTo>
                  <a:pt x="0" y="0"/>
                </a:moveTo>
                <a:lnTo>
                  <a:pt x="198438" y="0"/>
                </a:lnTo>
                <a:lnTo>
                  <a:pt x="198438" y="252413"/>
                </a:lnTo>
                <a:lnTo>
                  <a:pt x="396875" y="252413"/>
                </a:lnTo>
                <a:lnTo>
                  <a:pt x="396875" y="450850"/>
                </a:lnTo>
                <a:lnTo>
                  <a:pt x="0" y="45085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28676" name="TextBox 53">
            <a:extLst>
              <a:ext uri="{FF2B5EF4-FFF2-40B4-BE49-F238E27FC236}">
                <a16:creationId xmlns:a16="http://schemas.microsoft.com/office/drawing/2014/main" id="{81AC5031-2607-2943-99E4-F278FEA78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17463"/>
            <a:ext cx="19367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DF (BSP in Bovine)</a:t>
            </a:r>
          </a:p>
        </p:txBody>
      </p:sp>
      <p:sp>
        <p:nvSpPr>
          <p:cNvPr id="28677" name="TextBox 20">
            <a:extLst>
              <a:ext uri="{FF2B5EF4-FFF2-40B4-BE49-F238E27FC236}">
                <a16:creationId xmlns:a16="http://schemas.microsoft.com/office/drawing/2014/main" id="{B7586585-86B9-2947-B4D2-EEC5D18F8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71550"/>
            <a:ext cx="228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Plasma Membrane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A091FB6C-EE9C-E347-A90B-BA6B01E1EAA5}"/>
              </a:ext>
            </a:extLst>
          </p:cNvPr>
          <p:cNvSpPr/>
          <p:nvPr/>
        </p:nvSpPr>
        <p:spPr>
          <a:xfrm>
            <a:off x="6081713" y="72866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3872B9-B8C6-B14F-BFE3-B2815FC77D75}"/>
              </a:ext>
            </a:extLst>
          </p:cNvPr>
          <p:cNvSpPr/>
          <p:nvPr/>
        </p:nvSpPr>
        <p:spPr>
          <a:xfrm>
            <a:off x="6242050" y="6937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8680" name="TextBox 24">
            <a:extLst>
              <a:ext uri="{FF2B5EF4-FFF2-40B4-BE49-F238E27FC236}">
                <a16:creationId xmlns:a16="http://schemas.microsoft.com/office/drawing/2014/main" id="{0A4D6C29-4138-D742-ADD4-EDF687CB4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8956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i="1"/>
              <a:t>Decapacitation Factor </a:t>
            </a:r>
            <a:r>
              <a:rPr lang="en-US" altLang="en-US"/>
              <a:t>– </a:t>
            </a:r>
            <a:r>
              <a:rPr lang="en-US" altLang="en-US">
                <a:solidFill>
                  <a:srgbClr val="0000FF"/>
                </a:solidFill>
              </a:rPr>
              <a:t>Stabilizes plasma membrane and inhibits a premature acrosome reaction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id="{F957E095-3FC6-034E-8634-3A2186B3FE3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29715" name="Rectangle 3">
              <a:extLst>
                <a:ext uri="{FF2B5EF4-FFF2-40B4-BE49-F238E27FC236}">
                  <a16:creationId xmlns:a16="http://schemas.microsoft.com/office/drawing/2014/main" id="{44D6313A-AD82-CC4D-842A-43FC7F746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29716" name="Rectangle 4">
              <a:extLst>
                <a:ext uri="{FF2B5EF4-FFF2-40B4-BE49-F238E27FC236}">
                  <a16:creationId xmlns:a16="http://schemas.microsoft.com/office/drawing/2014/main" id="{AD56896C-56C1-E741-9087-CC175C578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29717" name="Rectangle 5">
              <a:extLst>
                <a:ext uri="{FF2B5EF4-FFF2-40B4-BE49-F238E27FC236}">
                  <a16:creationId xmlns:a16="http://schemas.microsoft.com/office/drawing/2014/main" id="{160A7A24-AD8D-2C41-BFEA-4557AD212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1" name="Pie 40">
            <a:extLst>
              <a:ext uri="{FF2B5EF4-FFF2-40B4-BE49-F238E27FC236}">
                <a16:creationId xmlns:a16="http://schemas.microsoft.com/office/drawing/2014/main" id="{2D4F285C-9FF5-8449-B730-80F383675AEA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948238" y="133350"/>
            <a:ext cx="611187" cy="644525"/>
          </a:xfrm>
          <a:custGeom>
            <a:avLst/>
            <a:gdLst>
              <a:gd name="T0" fmla="*/ 611187 w 611187"/>
              <a:gd name="T1" fmla="*/ 322263 h 644525"/>
              <a:gd name="T2" fmla="*/ 305594 w 611187"/>
              <a:gd name="T3" fmla="*/ 644525 h 644525"/>
              <a:gd name="T4" fmla="*/ 0 w 611187"/>
              <a:gd name="T5" fmla="*/ 322263 h 644525"/>
              <a:gd name="T6" fmla="*/ 305594 w 611187"/>
              <a:gd name="T7" fmla="*/ 0 h 644525"/>
              <a:gd name="T8" fmla="*/ 0 60000 65536"/>
              <a:gd name="T9" fmla="*/ 1 60000 65536"/>
              <a:gd name="T10" fmla="*/ 2 60000 65536"/>
              <a:gd name="T11" fmla="*/ 3 60000 65536"/>
              <a:gd name="T12" fmla="*/ 89506 w 611187"/>
              <a:gd name="T13" fmla="*/ 94389 h 644525"/>
              <a:gd name="T14" fmla="*/ 521681 w 611187"/>
              <a:gd name="T15" fmla="*/ 550136 h 644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1187" h="644525">
                <a:moveTo>
                  <a:pt x="611187" y="322263"/>
                </a:moveTo>
                <a:lnTo>
                  <a:pt x="611187" y="322263"/>
                </a:lnTo>
                <a:cubicBezTo>
                  <a:pt x="611187" y="500243"/>
                  <a:pt x="474367" y="644526"/>
                  <a:pt x="305593" y="644526"/>
                </a:cubicBezTo>
                <a:cubicBezTo>
                  <a:pt x="136818" y="644526"/>
                  <a:pt x="-1" y="500243"/>
                  <a:pt x="-1" y="322263"/>
                </a:cubicBezTo>
                <a:cubicBezTo>
                  <a:pt x="-1" y="144282"/>
                  <a:pt x="136818" y="0"/>
                  <a:pt x="305592" y="0"/>
                </a:cubicBezTo>
                <a:lnTo>
                  <a:pt x="305594" y="322263"/>
                </a:lnTo>
                <a:close/>
              </a:path>
            </a:pathLst>
          </a:custGeom>
          <a:gradFill rotWithShape="1">
            <a:gsLst>
              <a:gs pos="0">
                <a:srgbClr val="67A3FF"/>
              </a:gs>
              <a:gs pos="100000">
                <a:srgbClr val="0080FF"/>
              </a:gs>
            </a:gsLst>
            <a:lin ang="5400000"/>
          </a:gra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E414BA5-BBC8-1E41-9273-94784B60ABF5}"/>
              </a:ext>
            </a:extLst>
          </p:cNvPr>
          <p:cNvSpPr/>
          <p:nvPr/>
        </p:nvSpPr>
        <p:spPr>
          <a:xfrm>
            <a:off x="4557713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B4E4F39-FAC5-5B42-8A43-E9E73406C3E7}"/>
              </a:ext>
            </a:extLst>
          </p:cNvPr>
          <p:cNvSpPr/>
          <p:nvPr/>
        </p:nvSpPr>
        <p:spPr>
          <a:xfrm>
            <a:off x="4672013" y="78581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98B16D5-B1C8-3647-85EA-AAAC12132BA5}"/>
              </a:ext>
            </a:extLst>
          </p:cNvPr>
          <p:cNvSpPr/>
          <p:nvPr/>
        </p:nvSpPr>
        <p:spPr>
          <a:xfrm>
            <a:off x="4840288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684486C-FFAB-5A46-B6C6-A952C7865280}"/>
              </a:ext>
            </a:extLst>
          </p:cNvPr>
          <p:cNvSpPr/>
          <p:nvPr/>
        </p:nvSpPr>
        <p:spPr>
          <a:xfrm>
            <a:off x="4948238" y="800100"/>
            <a:ext cx="201612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146239C-C241-C747-B036-4CAEB004BF4C}"/>
              </a:ext>
            </a:extLst>
          </p:cNvPr>
          <p:cNvSpPr/>
          <p:nvPr/>
        </p:nvSpPr>
        <p:spPr>
          <a:xfrm>
            <a:off x="48244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2CE0CBB-5FF4-E144-9036-E34E6ACFFD09}"/>
              </a:ext>
            </a:extLst>
          </p:cNvPr>
          <p:cNvSpPr/>
          <p:nvPr/>
        </p:nvSpPr>
        <p:spPr>
          <a:xfrm>
            <a:off x="51038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348197C-6AA1-FA4F-8AD5-2D2F55AC9DF8}"/>
              </a:ext>
            </a:extLst>
          </p:cNvPr>
          <p:cNvSpPr/>
          <p:nvPr/>
        </p:nvSpPr>
        <p:spPr>
          <a:xfrm>
            <a:off x="4948238" y="487363"/>
            <a:ext cx="201612" cy="168275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707" name="TextBox 48">
            <a:extLst>
              <a:ext uri="{FF2B5EF4-FFF2-40B4-BE49-F238E27FC236}">
                <a16:creationId xmlns:a16="http://schemas.microsoft.com/office/drawing/2014/main" id="{1A6C5004-E05E-2742-849C-1048B20BE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82550"/>
            <a:ext cx="127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Cholesterol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Acceptor</a:t>
            </a:r>
          </a:p>
        </p:txBody>
      </p:sp>
      <p:sp>
        <p:nvSpPr>
          <p:cNvPr id="50" name="L-Shape 49">
            <a:extLst>
              <a:ext uri="{FF2B5EF4-FFF2-40B4-BE49-F238E27FC236}">
                <a16:creationId xmlns:a16="http://schemas.microsoft.com/office/drawing/2014/main" id="{800A28DD-6D69-7048-8A54-5806B6F98C60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6049962" y="404813"/>
            <a:ext cx="396875" cy="450850"/>
          </a:xfrm>
          <a:custGeom>
            <a:avLst/>
            <a:gdLst>
              <a:gd name="T0" fmla="*/ 396875 w 396875"/>
              <a:gd name="T1" fmla="*/ 351631 h 450850"/>
              <a:gd name="T2" fmla="*/ 198438 w 396875"/>
              <a:gd name="T3" fmla="*/ 450850 h 450850"/>
              <a:gd name="T4" fmla="*/ 0 w 396875"/>
              <a:gd name="T5" fmla="*/ 225425 h 450850"/>
              <a:gd name="T6" fmla="*/ 99219 w 396875"/>
              <a:gd name="T7" fmla="*/ 0 h 450850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0850"/>
              <a:gd name="T14" fmla="*/ 198438 w 396875"/>
              <a:gd name="T15" fmla="*/ 450850 h 450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0850">
                <a:moveTo>
                  <a:pt x="0" y="0"/>
                </a:moveTo>
                <a:lnTo>
                  <a:pt x="198438" y="0"/>
                </a:lnTo>
                <a:lnTo>
                  <a:pt x="198438" y="252413"/>
                </a:lnTo>
                <a:lnTo>
                  <a:pt x="396875" y="252413"/>
                </a:lnTo>
                <a:lnTo>
                  <a:pt x="396875" y="450850"/>
                </a:lnTo>
                <a:lnTo>
                  <a:pt x="0" y="45085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709EBB1-7A77-E040-96E2-C304D0D7FF85}"/>
              </a:ext>
            </a:extLst>
          </p:cNvPr>
          <p:cNvSpPr/>
          <p:nvPr/>
        </p:nvSpPr>
        <p:spPr>
          <a:xfrm>
            <a:off x="6081713" y="72866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E914685-5BD2-7F41-9C25-98B45604C872}"/>
              </a:ext>
            </a:extLst>
          </p:cNvPr>
          <p:cNvSpPr/>
          <p:nvPr/>
        </p:nvSpPr>
        <p:spPr>
          <a:xfrm>
            <a:off x="6242050" y="6937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9711" name="TextBox 53">
            <a:extLst>
              <a:ext uri="{FF2B5EF4-FFF2-40B4-BE49-F238E27FC236}">
                <a16:creationId xmlns:a16="http://schemas.microsoft.com/office/drawing/2014/main" id="{E729A82F-E6F2-3842-A0E4-F29C1B071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17463"/>
            <a:ext cx="546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BSP</a:t>
            </a:r>
          </a:p>
        </p:txBody>
      </p:sp>
      <p:sp>
        <p:nvSpPr>
          <p:cNvPr id="29712" name="TextBox 54">
            <a:extLst>
              <a:ext uri="{FF2B5EF4-FFF2-40B4-BE49-F238E27FC236}">
                <a16:creationId xmlns:a16="http://schemas.microsoft.com/office/drawing/2014/main" id="{98845340-9D4E-5A4C-90BA-3B23AEEC8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39713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Heparin</a:t>
            </a:r>
          </a:p>
        </p:txBody>
      </p:sp>
      <p:sp>
        <p:nvSpPr>
          <p:cNvPr id="29713" name="Line 14">
            <a:extLst>
              <a:ext uri="{FF2B5EF4-FFF2-40B4-BE49-F238E27FC236}">
                <a16:creationId xmlns:a16="http://schemas.microsoft.com/office/drawing/2014/main" id="{D1686176-C61B-9D44-89CD-4F7E72A6871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48438" y="571500"/>
            <a:ext cx="447675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TextBox 20">
            <a:extLst>
              <a:ext uri="{FF2B5EF4-FFF2-40B4-BE49-F238E27FC236}">
                <a16:creationId xmlns:a16="http://schemas.microsoft.com/office/drawing/2014/main" id="{15568714-EDAB-F24A-929E-24AAD098D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71550"/>
            <a:ext cx="228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Plasma Membrane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966E1A-1312-DC4B-8314-DFDFD21EDEF3}"/>
              </a:ext>
            </a:extLst>
          </p:cNvPr>
          <p:cNvSpPr txBox="1"/>
          <p:nvPr/>
        </p:nvSpPr>
        <p:spPr>
          <a:xfrm>
            <a:off x="4200525" y="1936221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Cholesterol Acceptor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Albumin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HDL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52380B0-B45F-0A4C-9744-DC41258A0D00}"/>
              </a:ext>
            </a:extLst>
          </p:cNvPr>
          <p:cNvCxnSpPr/>
          <p:nvPr/>
        </p:nvCxnSpPr>
        <p:spPr bwMode="auto">
          <a:xfrm flipH="1" flipV="1">
            <a:off x="5486400" y="792843"/>
            <a:ext cx="462216" cy="98152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>
            <a:extLst>
              <a:ext uri="{FF2B5EF4-FFF2-40B4-BE49-F238E27FC236}">
                <a16:creationId xmlns:a16="http://schemas.microsoft.com/office/drawing/2014/main" id="{7B71888B-7D18-5946-9588-79BCC9566FB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30742" name="Rectangle 3">
              <a:extLst>
                <a:ext uri="{FF2B5EF4-FFF2-40B4-BE49-F238E27FC236}">
                  <a16:creationId xmlns:a16="http://schemas.microsoft.com/office/drawing/2014/main" id="{2B313E0D-C277-884F-AB75-DBC3334E3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0743" name="Rectangle 4">
              <a:extLst>
                <a:ext uri="{FF2B5EF4-FFF2-40B4-BE49-F238E27FC236}">
                  <a16:creationId xmlns:a16="http://schemas.microsoft.com/office/drawing/2014/main" id="{C4D85932-069E-E04D-922C-C5555E6F9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0744" name="Rectangle 5">
              <a:extLst>
                <a:ext uri="{FF2B5EF4-FFF2-40B4-BE49-F238E27FC236}">
                  <a16:creationId xmlns:a16="http://schemas.microsoft.com/office/drawing/2014/main" id="{C1925C98-7902-EF4E-B0FA-73DFE3FEA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1" name="Pie 40">
            <a:extLst>
              <a:ext uri="{FF2B5EF4-FFF2-40B4-BE49-F238E27FC236}">
                <a16:creationId xmlns:a16="http://schemas.microsoft.com/office/drawing/2014/main" id="{8521DDC3-BF1A-E742-B533-AC8B806C1E4E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948238" y="133350"/>
            <a:ext cx="611187" cy="644525"/>
          </a:xfrm>
          <a:custGeom>
            <a:avLst/>
            <a:gdLst>
              <a:gd name="T0" fmla="*/ 611187 w 611187"/>
              <a:gd name="T1" fmla="*/ 322263 h 644525"/>
              <a:gd name="T2" fmla="*/ 305594 w 611187"/>
              <a:gd name="T3" fmla="*/ 644525 h 644525"/>
              <a:gd name="T4" fmla="*/ 0 w 611187"/>
              <a:gd name="T5" fmla="*/ 322263 h 644525"/>
              <a:gd name="T6" fmla="*/ 305594 w 611187"/>
              <a:gd name="T7" fmla="*/ 0 h 644525"/>
              <a:gd name="T8" fmla="*/ 0 60000 65536"/>
              <a:gd name="T9" fmla="*/ 1 60000 65536"/>
              <a:gd name="T10" fmla="*/ 2 60000 65536"/>
              <a:gd name="T11" fmla="*/ 3 60000 65536"/>
              <a:gd name="T12" fmla="*/ 89506 w 611187"/>
              <a:gd name="T13" fmla="*/ 94389 h 644525"/>
              <a:gd name="T14" fmla="*/ 521681 w 611187"/>
              <a:gd name="T15" fmla="*/ 550136 h 644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1187" h="644525">
                <a:moveTo>
                  <a:pt x="611187" y="322263"/>
                </a:moveTo>
                <a:lnTo>
                  <a:pt x="611187" y="322263"/>
                </a:lnTo>
                <a:cubicBezTo>
                  <a:pt x="611187" y="500243"/>
                  <a:pt x="474367" y="644526"/>
                  <a:pt x="305593" y="644526"/>
                </a:cubicBezTo>
                <a:cubicBezTo>
                  <a:pt x="136818" y="644526"/>
                  <a:pt x="-1" y="500243"/>
                  <a:pt x="-1" y="322263"/>
                </a:cubicBezTo>
                <a:cubicBezTo>
                  <a:pt x="-1" y="144282"/>
                  <a:pt x="136818" y="0"/>
                  <a:pt x="305592" y="0"/>
                </a:cubicBezTo>
                <a:lnTo>
                  <a:pt x="305594" y="322263"/>
                </a:lnTo>
                <a:close/>
              </a:path>
            </a:pathLst>
          </a:custGeom>
          <a:gradFill rotWithShape="1">
            <a:gsLst>
              <a:gs pos="0">
                <a:srgbClr val="67A3FF"/>
              </a:gs>
              <a:gs pos="100000">
                <a:srgbClr val="0080FF"/>
              </a:gs>
            </a:gsLst>
            <a:lin ang="5400000"/>
          </a:gra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07C1258-8341-CF4D-80BA-B9B66810CF06}"/>
              </a:ext>
            </a:extLst>
          </p:cNvPr>
          <p:cNvSpPr/>
          <p:nvPr/>
        </p:nvSpPr>
        <p:spPr>
          <a:xfrm>
            <a:off x="4557713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CDE1590-253E-C840-8115-239067E3739A}"/>
              </a:ext>
            </a:extLst>
          </p:cNvPr>
          <p:cNvSpPr/>
          <p:nvPr/>
        </p:nvSpPr>
        <p:spPr>
          <a:xfrm>
            <a:off x="4672013" y="78581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1EB690F-2882-8743-BE2D-7117B2DBEB85}"/>
              </a:ext>
            </a:extLst>
          </p:cNvPr>
          <p:cNvSpPr/>
          <p:nvPr/>
        </p:nvSpPr>
        <p:spPr>
          <a:xfrm>
            <a:off x="4840288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F2114D1-32B3-404B-BA6D-DD81AB04BFDA}"/>
              </a:ext>
            </a:extLst>
          </p:cNvPr>
          <p:cNvSpPr/>
          <p:nvPr/>
        </p:nvSpPr>
        <p:spPr>
          <a:xfrm>
            <a:off x="4948238" y="800100"/>
            <a:ext cx="201612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F512F134-CFCE-BE43-9DF7-32C89EFD460E}"/>
              </a:ext>
            </a:extLst>
          </p:cNvPr>
          <p:cNvSpPr/>
          <p:nvPr/>
        </p:nvSpPr>
        <p:spPr>
          <a:xfrm>
            <a:off x="48244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D1C7849-1E10-054B-81BE-89914CAECE3F}"/>
              </a:ext>
            </a:extLst>
          </p:cNvPr>
          <p:cNvSpPr/>
          <p:nvPr/>
        </p:nvSpPr>
        <p:spPr>
          <a:xfrm>
            <a:off x="51038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C8F0561-DC33-9E43-8200-E2D63A704C5D}"/>
              </a:ext>
            </a:extLst>
          </p:cNvPr>
          <p:cNvSpPr/>
          <p:nvPr/>
        </p:nvSpPr>
        <p:spPr>
          <a:xfrm>
            <a:off x="4948238" y="487363"/>
            <a:ext cx="201612" cy="168275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31" name="TextBox 48">
            <a:extLst>
              <a:ext uri="{FF2B5EF4-FFF2-40B4-BE49-F238E27FC236}">
                <a16:creationId xmlns:a16="http://schemas.microsoft.com/office/drawing/2014/main" id="{48920D8D-517C-8440-BBC2-43B626C8D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82550"/>
            <a:ext cx="127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Cholesterol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Acceptor</a:t>
            </a:r>
          </a:p>
        </p:txBody>
      </p:sp>
      <p:sp>
        <p:nvSpPr>
          <p:cNvPr id="50" name="L-Shape 49">
            <a:extLst>
              <a:ext uri="{FF2B5EF4-FFF2-40B4-BE49-F238E27FC236}">
                <a16:creationId xmlns:a16="http://schemas.microsoft.com/office/drawing/2014/main" id="{8A88AAD8-E4F8-0542-8BBF-B2F3F42843F8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6049962" y="404813"/>
            <a:ext cx="396875" cy="450850"/>
          </a:xfrm>
          <a:custGeom>
            <a:avLst/>
            <a:gdLst>
              <a:gd name="T0" fmla="*/ 396875 w 396875"/>
              <a:gd name="T1" fmla="*/ 351631 h 450850"/>
              <a:gd name="T2" fmla="*/ 198438 w 396875"/>
              <a:gd name="T3" fmla="*/ 450850 h 450850"/>
              <a:gd name="T4" fmla="*/ 0 w 396875"/>
              <a:gd name="T5" fmla="*/ 225425 h 450850"/>
              <a:gd name="T6" fmla="*/ 99219 w 396875"/>
              <a:gd name="T7" fmla="*/ 0 h 450850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0850"/>
              <a:gd name="T14" fmla="*/ 198438 w 396875"/>
              <a:gd name="T15" fmla="*/ 450850 h 450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0850">
                <a:moveTo>
                  <a:pt x="0" y="0"/>
                </a:moveTo>
                <a:lnTo>
                  <a:pt x="198438" y="0"/>
                </a:lnTo>
                <a:lnTo>
                  <a:pt x="198438" y="252413"/>
                </a:lnTo>
                <a:lnTo>
                  <a:pt x="396875" y="252413"/>
                </a:lnTo>
                <a:lnTo>
                  <a:pt x="396875" y="450850"/>
                </a:lnTo>
                <a:lnTo>
                  <a:pt x="0" y="45085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D4563FE5-42F6-9948-AC13-FD00CBA3A1C9}"/>
              </a:ext>
            </a:extLst>
          </p:cNvPr>
          <p:cNvSpPr/>
          <p:nvPr/>
        </p:nvSpPr>
        <p:spPr>
          <a:xfrm>
            <a:off x="6081713" y="72866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ECB80E6-97B7-F745-B30B-37991F490F27}"/>
              </a:ext>
            </a:extLst>
          </p:cNvPr>
          <p:cNvSpPr/>
          <p:nvPr/>
        </p:nvSpPr>
        <p:spPr>
          <a:xfrm>
            <a:off x="6242050" y="6937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0735" name="TextBox 53">
            <a:extLst>
              <a:ext uri="{FF2B5EF4-FFF2-40B4-BE49-F238E27FC236}">
                <a16:creationId xmlns:a16="http://schemas.microsoft.com/office/drawing/2014/main" id="{99CE13E3-A7F0-5147-9717-D89E4D50C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17463"/>
            <a:ext cx="546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BSP</a:t>
            </a:r>
          </a:p>
        </p:txBody>
      </p:sp>
      <p:sp>
        <p:nvSpPr>
          <p:cNvPr id="30736" name="TextBox 54">
            <a:extLst>
              <a:ext uri="{FF2B5EF4-FFF2-40B4-BE49-F238E27FC236}">
                <a16:creationId xmlns:a16="http://schemas.microsoft.com/office/drawing/2014/main" id="{E6CB1219-4366-F74B-88B5-DC658AF06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39713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Heparin</a:t>
            </a:r>
          </a:p>
        </p:txBody>
      </p:sp>
      <p:sp>
        <p:nvSpPr>
          <p:cNvPr id="30737" name="Line 14">
            <a:extLst>
              <a:ext uri="{FF2B5EF4-FFF2-40B4-BE49-F238E27FC236}">
                <a16:creationId xmlns:a16="http://schemas.microsoft.com/office/drawing/2014/main" id="{EFE9C813-1B12-B940-A8F2-557F5E87D8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48438" y="571500"/>
            <a:ext cx="447675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TextBox 20">
            <a:extLst>
              <a:ext uri="{FF2B5EF4-FFF2-40B4-BE49-F238E27FC236}">
                <a16:creationId xmlns:a16="http://schemas.microsoft.com/office/drawing/2014/main" id="{3B7E3E2A-F7E6-C04D-9C5C-09510413B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71550"/>
            <a:ext cx="228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Plasma Membrane</a:t>
            </a:r>
          </a:p>
        </p:txBody>
      </p:sp>
      <p:sp>
        <p:nvSpPr>
          <p:cNvPr id="30739" name="TextBox 57">
            <a:extLst>
              <a:ext uri="{FF2B5EF4-FFF2-40B4-BE49-F238E27FC236}">
                <a16:creationId xmlns:a16="http://schemas.microsoft.com/office/drawing/2014/main" id="{38875773-3FF3-E84B-88D1-612651A2D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969963"/>
            <a:ext cx="1820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Raft Migration</a:t>
            </a:r>
          </a:p>
        </p:txBody>
      </p:sp>
      <p:sp>
        <p:nvSpPr>
          <p:cNvPr id="30740" name="TextBox 58">
            <a:extLst>
              <a:ext uri="{FF2B5EF4-FFF2-40B4-BE49-F238E27FC236}">
                <a16:creationId xmlns:a16="http://schemas.microsoft.com/office/drawing/2014/main" id="{33826EDC-55D0-1346-990E-E679927D9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050" y="801688"/>
            <a:ext cx="1377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Zp binding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clustering</a:t>
            </a:r>
          </a:p>
        </p:txBody>
      </p:sp>
      <p:sp>
        <p:nvSpPr>
          <p:cNvPr id="30741" name="Line 14">
            <a:extLst>
              <a:ext uri="{FF2B5EF4-FFF2-40B4-BE49-F238E27FC236}">
                <a16:creationId xmlns:a16="http://schemas.microsoft.com/office/drawing/2014/main" id="{519D7FBA-AFB5-5F45-8295-E91661BFD1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61225" y="1201738"/>
            <a:ext cx="58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id="{496C21E4-7A54-414A-AF4F-7D2C38F5019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31796" name="Rectangle 3">
              <a:extLst>
                <a:ext uri="{FF2B5EF4-FFF2-40B4-BE49-F238E27FC236}">
                  <a16:creationId xmlns:a16="http://schemas.microsoft.com/office/drawing/2014/main" id="{93D739C4-3D13-8D44-8E97-81EC46532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1797" name="Rectangle 4">
              <a:extLst>
                <a:ext uri="{FF2B5EF4-FFF2-40B4-BE49-F238E27FC236}">
                  <a16:creationId xmlns:a16="http://schemas.microsoft.com/office/drawing/2014/main" id="{6747FD6C-8E60-944B-9EAF-9CB1F46CD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1798" name="Rectangle 5">
              <a:extLst>
                <a:ext uri="{FF2B5EF4-FFF2-40B4-BE49-F238E27FC236}">
                  <a16:creationId xmlns:a16="http://schemas.microsoft.com/office/drawing/2014/main" id="{4092C030-A429-C342-82B3-E1A6124DA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31747" name="Rectangle 6">
            <a:extLst>
              <a:ext uri="{FF2B5EF4-FFF2-40B4-BE49-F238E27FC236}">
                <a16:creationId xmlns:a16="http://schemas.microsoft.com/office/drawing/2014/main" id="{A4DE89E3-FF8A-2948-A99D-DD78B7933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697038"/>
            <a:ext cx="746125" cy="511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latin typeface="Calibri" panose="020F0502020204030204" pitchFamily="34" charset="0"/>
              </a:rPr>
              <a:t>sAC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1748" name="Text Box 11">
            <a:extLst>
              <a:ext uri="{FF2B5EF4-FFF2-40B4-BE49-F238E27FC236}">
                <a16:creationId xmlns:a16="http://schemas.microsoft.com/office/drawing/2014/main" id="{50914B71-BFE9-4D48-8A99-16F0AC77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69850"/>
            <a:ext cx="731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HCO</a:t>
            </a:r>
            <a:r>
              <a:rPr lang="en-US" altLang="en-US" sz="1800" baseline="-25000">
                <a:latin typeface="Calibri" panose="020F0502020204030204" pitchFamily="34" charset="0"/>
              </a:rPr>
              <a:t>3</a:t>
            </a:r>
            <a:r>
              <a:rPr lang="en-US" altLang="en-US" sz="1800" baseline="30000">
                <a:latin typeface="Calibri" panose="020F0502020204030204" pitchFamily="34" charset="0"/>
              </a:rPr>
              <a:t>-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1749" name="Line 12">
            <a:extLst>
              <a:ext uri="{FF2B5EF4-FFF2-40B4-BE49-F238E27FC236}">
                <a16:creationId xmlns:a16="http://schemas.microsoft.com/office/drawing/2014/main" id="{677389AA-E096-0340-A6B7-3E366DAEC8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495300"/>
            <a:ext cx="0" cy="1681163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Text Box 13">
            <a:extLst>
              <a:ext uri="{FF2B5EF4-FFF2-40B4-BE49-F238E27FC236}">
                <a16:creationId xmlns:a16="http://schemas.microsoft.com/office/drawing/2014/main" id="{35DC18CB-FFF9-0E44-A25B-52C2FF24D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209800"/>
            <a:ext cx="731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HCO</a:t>
            </a:r>
            <a:r>
              <a:rPr lang="en-US" altLang="en-US" sz="1800" baseline="-25000">
                <a:latin typeface="Calibri" panose="020F0502020204030204" pitchFamily="34" charset="0"/>
              </a:rPr>
              <a:t>3</a:t>
            </a:r>
            <a:r>
              <a:rPr lang="en-US" altLang="en-US" sz="1800" baseline="30000">
                <a:latin typeface="Calibri" panose="020F0502020204030204" pitchFamily="34" charset="0"/>
              </a:rPr>
              <a:t>-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1751" name="Line 14">
            <a:extLst>
              <a:ext uri="{FF2B5EF4-FFF2-40B4-BE49-F238E27FC236}">
                <a16:creationId xmlns:a16="http://schemas.microsoft.com/office/drawing/2014/main" id="{417720B8-90FE-FA44-90B2-45C941A1BF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1981200"/>
            <a:ext cx="1501775" cy="423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Text Box 15">
            <a:extLst>
              <a:ext uri="{FF2B5EF4-FFF2-40B4-BE49-F238E27FC236}">
                <a16:creationId xmlns:a16="http://schemas.microsoft.com/office/drawing/2014/main" id="{429110E7-C04E-4C46-8882-84511D973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1751013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1753" name="Text Box 16">
            <a:extLst>
              <a:ext uri="{FF2B5EF4-FFF2-40B4-BE49-F238E27FC236}">
                <a16:creationId xmlns:a16="http://schemas.microsoft.com/office/drawing/2014/main" id="{9649BF21-DD39-1241-AD67-4A9F5939D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13" y="5449888"/>
            <a:ext cx="398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(-)</a:t>
            </a:r>
          </a:p>
        </p:txBody>
      </p:sp>
      <p:sp>
        <p:nvSpPr>
          <p:cNvPr id="31754" name="Text Box 18">
            <a:extLst>
              <a:ext uri="{FF2B5EF4-FFF2-40B4-BE49-F238E27FC236}">
                <a16:creationId xmlns:a16="http://schemas.microsoft.com/office/drawing/2014/main" id="{993DB527-C068-6D4E-8441-A9B86D3F8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2782888"/>
            <a:ext cx="746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cAMP</a:t>
            </a:r>
          </a:p>
        </p:txBody>
      </p:sp>
      <p:sp>
        <p:nvSpPr>
          <p:cNvPr id="31755" name="Line 19">
            <a:extLst>
              <a:ext uri="{FF2B5EF4-FFF2-40B4-BE49-F238E27FC236}">
                <a16:creationId xmlns:a16="http://schemas.microsoft.com/office/drawing/2014/main" id="{A459608B-0B5A-7643-96B3-985089C2CA4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1513" y="22479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Text Box 20">
            <a:extLst>
              <a:ext uri="{FF2B5EF4-FFF2-40B4-BE49-F238E27FC236}">
                <a16:creationId xmlns:a16="http://schemas.microsoft.com/office/drawing/2014/main" id="{63325A46-56EF-1048-84DF-4942DDE4B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3773488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PK-A</a:t>
            </a:r>
          </a:p>
        </p:txBody>
      </p:sp>
      <p:sp>
        <p:nvSpPr>
          <p:cNvPr id="31757" name="Line 21">
            <a:extLst>
              <a:ext uri="{FF2B5EF4-FFF2-40B4-BE49-F238E27FC236}">
                <a16:creationId xmlns:a16="http://schemas.microsoft.com/office/drawing/2014/main" id="{E1AF3292-9D83-7D46-86D6-630C6F99E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31628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Text Box 22">
            <a:extLst>
              <a:ext uri="{FF2B5EF4-FFF2-40B4-BE49-F238E27FC236}">
                <a16:creationId xmlns:a16="http://schemas.microsoft.com/office/drawing/2014/main" id="{E5141879-599B-8940-8903-4823DBCC9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4894263"/>
            <a:ext cx="547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PTK</a:t>
            </a:r>
          </a:p>
        </p:txBody>
      </p:sp>
      <p:sp>
        <p:nvSpPr>
          <p:cNvPr id="31759" name="Text Box 23">
            <a:extLst>
              <a:ext uri="{FF2B5EF4-FFF2-40B4-BE49-F238E27FC236}">
                <a16:creationId xmlns:a16="http://schemas.microsoft.com/office/drawing/2014/main" id="{7CF57B17-6FFD-7D46-93FD-A7D9FE7DA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4894263"/>
            <a:ext cx="117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Ptyr-Ptase</a:t>
            </a:r>
          </a:p>
        </p:txBody>
      </p:sp>
      <p:sp>
        <p:nvSpPr>
          <p:cNvPr id="31760" name="Text Box 24">
            <a:extLst>
              <a:ext uri="{FF2B5EF4-FFF2-40B4-BE49-F238E27FC236}">
                <a16:creationId xmlns:a16="http://schemas.microsoft.com/office/drawing/2014/main" id="{0693A681-28DB-464C-9B3E-FECCC6B2D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588" y="6135688"/>
            <a:ext cx="337978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Protein Tyrosine Phosphorylation</a:t>
            </a:r>
          </a:p>
        </p:txBody>
      </p:sp>
      <p:sp>
        <p:nvSpPr>
          <p:cNvPr id="31761" name="Line 25">
            <a:extLst>
              <a:ext uri="{FF2B5EF4-FFF2-40B4-BE49-F238E27FC236}">
                <a16:creationId xmlns:a16="http://schemas.microsoft.com/office/drawing/2014/main" id="{BC24B788-F100-E94E-A884-5179D86158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3313" y="4230688"/>
            <a:ext cx="838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Line 26">
            <a:extLst>
              <a:ext uri="{FF2B5EF4-FFF2-40B4-BE49-F238E27FC236}">
                <a16:creationId xmlns:a16="http://schemas.microsoft.com/office/drawing/2014/main" id="{1C9ABDB4-D3C5-1C49-8FB8-AAD9BDF5F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7713" y="4230688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Line 27">
            <a:extLst>
              <a:ext uri="{FF2B5EF4-FFF2-40B4-BE49-F238E27FC236}">
                <a16:creationId xmlns:a16="http://schemas.microsoft.com/office/drawing/2014/main" id="{5ADC9020-AB3B-3A45-B5E3-AD36747EB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7113" y="52974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Line 28">
            <a:extLst>
              <a:ext uri="{FF2B5EF4-FFF2-40B4-BE49-F238E27FC236}">
                <a16:creationId xmlns:a16="http://schemas.microsoft.com/office/drawing/2014/main" id="{FA6520C8-A6C5-5643-A853-F99110864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5513" y="52974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Text Box 29">
            <a:extLst>
              <a:ext uri="{FF2B5EF4-FFF2-40B4-BE49-F238E27FC236}">
                <a16:creationId xmlns:a16="http://schemas.microsoft.com/office/drawing/2014/main" id="{34990A65-B1D3-E843-B4E5-8023DA35A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4154488"/>
            <a:ext cx="398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(-)</a:t>
            </a:r>
          </a:p>
        </p:txBody>
      </p:sp>
      <p:sp>
        <p:nvSpPr>
          <p:cNvPr id="31766" name="Text Box 30">
            <a:extLst>
              <a:ext uri="{FF2B5EF4-FFF2-40B4-BE49-F238E27FC236}">
                <a16:creationId xmlns:a16="http://schemas.microsoft.com/office/drawing/2014/main" id="{F852DFF5-99A9-994F-9D70-51B2CEE00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240088"/>
            <a:ext cx="442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1767" name="Text Box 31">
            <a:extLst>
              <a:ext uri="{FF2B5EF4-FFF2-40B4-BE49-F238E27FC236}">
                <a16:creationId xmlns:a16="http://schemas.microsoft.com/office/drawing/2014/main" id="{E0633468-4A5C-664A-91EC-3E318FFC3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4078288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1768" name="Text Box 32">
            <a:extLst>
              <a:ext uri="{FF2B5EF4-FFF2-40B4-BE49-F238E27FC236}">
                <a16:creationId xmlns:a16="http://schemas.microsoft.com/office/drawing/2014/main" id="{E521E727-4916-0042-A80C-13E9ECF81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373688"/>
            <a:ext cx="442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1769" name="Text Box 33">
            <a:extLst>
              <a:ext uri="{FF2B5EF4-FFF2-40B4-BE49-F238E27FC236}">
                <a16:creationId xmlns:a16="http://schemas.microsoft.com/office/drawing/2014/main" id="{3F233419-9DC4-8D4F-A044-3E3C4140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3635375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pH</a:t>
            </a:r>
            <a:r>
              <a:rPr lang="en-US" altLang="en-US" sz="1800" baseline="-25000">
                <a:latin typeface="Calibri" panose="020F0502020204030204" pitchFamily="34" charset="0"/>
              </a:rPr>
              <a:t>i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1770" name="Line 34">
            <a:extLst>
              <a:ext uri="{FF2B5EF4-FFF2-40B4-BE49-F238E27FC236}">
                <a16:creationId xmlns:a16="http://schemas.microsoft.com/office/drawing/2014/main" id="{5108BBAA-CACD-6C4E-A011-92919236CC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2590800"/>
            <a:ext cx="2514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1" name="Line 36">
            <a:extLst>
              <a:ext uri="{FF2B5EF4-FFF2-40B4-BE49-F238E27FC236}">
                <a16:creationId xmlns:a16="http://schemas.microsoft.com/office/drawing/2014/main" id="{9094DD7D-34E0-7942-A08C-2ADD7E381B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3657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2" name="Text Box 37">
            <a:extLst>
              <a:ext uri="{FF2B5EF4-FFF2-40B4-BE49-F238E27FC236}">
                <a16:creationId xmlns:a16="http://schemas.microsoft.com/office/drawing/2014/main" id="{A9B960C5-77B1-2F47-83E0-CA1D99A57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95600"/>
            <a:ext cx="442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1773" name="Line 38">
            <a:extLst>
              <a:ext uri="{FF2B5EF4-FFF2-40B4-BE49-F238E27FC236}">
                <a16:creationId xmlns:a16="http://schemas.microsoft.com/office/drawing/2014/main" id="{EF80BEF4-7047-0540-97A3-B72F648E52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663" y="455613"/>
            <a:ext cx="0" cy="168910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Text Box 39">
            <a:extLst>
              <a:ext uri="{FF2B5EF4-FFF2-40B4-BE49-F238E27FC236}">
                <a16:creationId xmlns:a16="http://schemas.microsoft.com/office/drawing/2014/main" id="{AE604940-AA4B-254C-BF36-0AD3F049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14300"/>
            <a:ext cx="40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</a:t>
            </a:r>
            <a:r>
              <a:rPr lang="en-US" altLang="en-US" sz="1800" baseline="30000">
                <a:latin typeface="Calibri" panose="020F0502020204030204" pitchFamily="34" charset="0"/>
              </a:rPr>
              <a:t>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1775" name="Text Box 40">
            <a:extLst>
              <a:ext uri="{FF2B5EF4-FFF2-40B4-BE49-F238E27FC236}">
                <a16:creationId xmlns:a16="http://schemas.microsoft.com/office/drawing/2014/main" id="{35ECC9C7-156F-4249-A6D8-6AA5CED06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95500"/>
            <a:ext cx="40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</a:t>
            </a:r>
            <a:r>
              <a:rPr lang="en-US" altLang="en-US" sz="1800" baseline="30000">
                <a:latin typeface="Calibri" panose="020F0502020204030204" pitchFamily="34" charset="0"/>
              </a:rPr>
              <a:t>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1776" name="Line 41">
            <a:extLst>
              <a:ext uri="{FF2B5EF4-FFF2-40B4-BE49-F238E27FC236}">
                <a16:creationId xmlns:a16="http://schemas.microsoft.com/office/drawing/2014/main" id="{6221AD7B-F9CB-5741-AE19-D8BABAB13CDB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2514600"/>
            <a:ext cx="2286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Pie 40">
            <a:extLst>
              <a:ext uri="{FF2B5EF4-FFF2-40B4-BE49-F238E27FC236}">
                <a16:creationId xmlns:a16="http://schemas.microsoft.com/office/drawing/2014/main" id="{F8E372AA-2196-784C-84D7-A75FF95BC3E1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948238" y="133350"/>
            <a:ext cx="611187" cy="644525"/>
          </a:xfrm>
          <a:custGeom>
            <a:avLst/>
            <a:gdLst>
              <a:gd name="T0" fmla="*/ 611187 w 611187"/>
              <a:gd name="T1" fmla="*/ 322263 h 644525"/>
              <a:gd name="T2" fmla="*/ 305594 w 611187"/>
              <a:gd name="T3" fmla="*/ 644525 h 644525"/>
              <a:gd name="T4" fmla="*/ 0 w 611187"/>
              <a:gd name="T5" fmla="*/ 322263 h 644525"/>
              <a:gd name="T6" fmla="*/ 305594 w 611187"/>
              <a:gd name="T7" fmla="*/ 0 h 644525"/>
              <a:gd name="T8" fmla="*/ 0 60000 65536"/>
              <a:gd name="T9" fmla="*/ 1 60000 65536"/>
              <a:gd name="T10" fmla="*/ 2 60000 65536"/>
              <a:gd name="T11" fmla="*/ 3 60000 65536"/>
              <a:gd name="T12" fmla="*/ 89506 w 611187"/>
              <a:gd name="T13" fmla="*/ 94389 h 644525"/>
              <a:gd name="T14" fmla="*/ 521681 w 611187"/>
              <a:gd name="T15" fmla="*/ 550136 h 644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1187" h="644525">
                <a:moveTo>
                  <a:pt x="611187" y="322263"/>
                </a:moveTo>
                <a:lnTo>
                  <a:pt x="611187" y="322263"/>
                </a:lnTo>
                <a:cubicBezTo>
                  <a:pt x="611187" y="500243"/>
                  <a:pt x="474367" y="644526"/>
                  <a:pt x="305593" y="644526"/>
                </a:cubicBezTo>
                <a:cubicBezTo>
                  <a:pt x="136818" y="644526"/>
                  <a:pt x="-1" y="500243"/>
                  <a:pt x="-1" y="322263"/>
                </a:cubicBezTo>
                <a:cubicBezTo>
                  <a:pt x="-1" y="144282"/>
                  <a:pt x="136818" y="0"/>
                  <a:pt x="305592" y="0"/>
                </a:cubicBezTo>
                <a:lnTo>
                  <a:pt x="305594" y="322263"/>
                </a:lnTo>
                <a:close/>
              </a:path>
            </a:pathLst>
          </a:custGeom>
          <a:gradFill rotWithShape="1">
            <a:gsLst>
              <a:gs pos="0">
                <a:srgbClr val="67A3FF"/>
              </a:gs>
              <a:gs pos="100000">
                <a:srgbClr val="0080FF"/>
              </a:gs>
            </a:gsLst>
            <a:lin ang="5400000"/>
          </a:gra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BA51C4C-E755-284D-A6EC-45BE54516620}"/>
              </a:ext>
            </a:extLst>
          </p:cNvPr>
          <p:cNvSpPr/>
          <p:nvPr/>
        </p:nvSpPr>
        <p:spPr>
          <a:xfrm>
            <a:off x="4557713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568A388-9437-0E4D-8D1B-62B02C9FAB44}"/>
              </a:ext>
            </a:extLst>
          </p:cNvPr>
          <p:cNvSpPr/>
          <p:nvPr/>
        </p:nvSpPr>
        <p:spPr>
          <a:xfrm>
            <a:off x="4672013" y="78581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FF48641-47BA-304C-87D6-282A32F6B1F8}"/>
              </a:ext>
            </a:extLst>
          </p:cNvPr>
          <p:cNvSpPr/>
          <p:nvPr/>
        </p:nvSpPr>
        <p:spPr>
          <a:xfrm>
            <a:off x="4840288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A5A91F2-5299-F24D-9F56-C71C1101C2E7}"/>
              </a:ext>
            </a:extLst>
          </p:cNvPr>
          <p:cNvSpPr/>
          <p:nvPr/>
        </p:nvSpPr>
        <p:spPr>
          <a:xfrm>
            <a:off x="4948238" y="800100"/>
            <a:ext cx="201612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13DD3A0-D5F5-9A43-970B-949BE4ABA615}"/>
              </a:ext>
            </a:extLst>
          </p:cNvPr>
          <p:cNvSpPr/>
          <p:nvPr/>
        </p:nvSpPr>
        <p:spPr>
          <a:xfrm>
            <a:off x="48244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E4681C7-1698-214C-A445-F1E33B9BF370}"/>
              </a:ext>
            </a:extLst>
          </p:cNvPr>
          <p:cNvSpPr/>
          <p:nvPr/>
        </p:nvSpPr>
        <p:spPr>
          <a:xfrm>
            <a:off x="51038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10C9875-412D-534A-8976-6D724E8140DC}"/>
              </a:ext>
            </a:extLst>
          </p:cNvPr>
          <p:cNvSpPr/>
          <p:nvPr/>
        </p:nvSpPr>
        <p:spPr>
          <a:xfrm>
            <a:off x="4948238" y="487363"/>
            <a:ext cx="201612" cy="168275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1785" name="TextBox 48">
            <a:extLst>
              <a:ext uri="{FF2B5EF4-FFF2-40B4-BE49-F238E27FC236}">
                <a16:creationId xmlns:a16="http://schemas.microsoft.com/office/drawing/2014/main" id="{79F18AC4-17A8-614D-958C-6B866B0A9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82550"/>
            <a:ext cx="127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Cholesterol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Acceptor</a:t>
            </a:r>
          </a:p>
        </p:txBody>
      </p:sp>
      <p:sp>
        <p:nvSpPr>
          <p:cNvPr id="50" name="L-Shape 49">
            <a:extLst>
              <a:ext uri="{FF2B5EF4-FFF2-40B4-BE49-F238E27FC236}">
                <a16:creationId xmlns:a16="http://schemas.microsoft.com/office/drawing/2014/main" id="{C29611BF-BCE0-C245-A2AF-248D63E435AA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6049962" y="404813"/>
            <a:ext cx="396875" cy="450850"/>
          </a:xfrm>
          <a:custGeom>
            <a:avLst/>
            <a:gdLst>
              <a:gd name="T0" fmla="*/ 396875 w 396875"/>
              <a:gd name="T1" fmla="*/ 351631 h 450850"/>
              <a:gd name="T2" fmla="*/ 198438 w 396875"/>
              <a:gd name="T3" fmla="*/ 450850 h 450850"/>
              <a:gd name="T4" fmla="*/ 0 w 396875"/>
              <a:gd name="T5" fmla="*/ 225425 h 450850"/>
              <a:gd name="T6" fmla="*/ 99219 w 396875"/>
              <a:gd name="T7" fmla="*/ 0 h 450850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0850"/>
              <a:gd name="T14" fmla="*/ 198438 w 396875"/>
              <a:gd name="T15" fmla="*/ 450850 h 450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0850">
                <a:moveTo>
                  <a:pt x="0" y="0"/>
                </a:moveTo>
                <a:lnTo>
                  <a:pt x="198438" y="0"/>
                </a:lnTo>
                <a:lnTo>
                  <a:pt x="198438" y="252413"/>
                </a:lnTo>
                <a:lnTo>
                  <a:pt x="396875" y="252413"/>
                </a:lnTo>
                <a:lnTo>
                  <a:pt x="396875" y="450850"/>
                </a:lnTo>
                <a:lnTo>
                  <a:pt x="0" y="45085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309C224-2613-0C40-9446-8E4F6243A35B}"/>
              </a:ext>
            </a:extLst>
          </p:cNvPr>
          <p:cNvSpPr/>
          <p:nvPr/>
        </p:nvSpPr>
        <p:spPr>
          <a:xfrm>
            <a:off x="6081713" y="72866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FD37FC6-4F85-9343-B15C-98CB7E876DBC}"/>
              </a:ext>
            </a:extLst>
          </p:cNvPr>
          <p:cNvSpPr/>
          <p:nvPr/>
        </p:nvSpPr>
        <p:spPr>
          <a:xfrm>
            <a:off x="6242050" y="6937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1789" name="TextBox 53">
            <a:extLst>
              <a:ext uri="{FF2B5EF4-FFF2-40B4-BE49-F238E27FC236}">
                <a16:creationId xmlns:a16="http://schemas.microsoft.com/office/drawing/2014/main" id="{321AEE48-C6C2-294D-B7E0-BF545D6EF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17463"/>
            <a:ext cx="546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BSP</a:t>
            </a:r>
          </a:p>
        </p:txBody>
      </p:sp>
      <p:sp>
        <p:nvSpPr>
          <p:cNvPr id="31790" name="TextBox 54">
            <a:extLst>
              <a:ext uri="{FF2B5EF4-FFF2-40B4-BE49-F238E27FC236}">
                <a16:creationId xmlns:a16="http://schemas.microsoft.com/office/drawing/2014/main" id="{1C5C45D8-D292-A345-85BC-CB4BDA989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39713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Heparin</a:t>
            </a:r>
          </a:p>
        </p:txBody>
      </p:sp>
      <p:sp>
        <p:nvSpPr>
          <p:cNvPr id="31791" name="Line 14">
            <a:extLst>
              <a:ext uri="{FF2B5EF4-FFF2-40B4-BE49-F238E27FC236}">
                <a16:creationId xmlns:a16="http://schemas.microsoft.com/office/drawing/2014/main" id="{4DE89E56-F4D3-4D43-92C0-EFD9E419EA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48438" y="571500"/>
            <a:ext cx="447675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92" name="Line 41">
            <a:extLst>
              <a:ext uri="{FF2B5EF4-FFF2-40B4-BE49-F238E27FC236}">
                <a16:creationId xmlns:a16="http://schemas.microsoft.com/office/drawing/2014/main" id="{C60C23A9-9EB6-9343-876D-45685BBEE2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19200" y="2590800"/>
            <a:ext cx="762000" cy="1044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93" name="TextBox 57">
            <a:extLst>
              <a:ext uri="{FF2B5EF4-FFF2-40B4-BE49-F238E27FC236}">
                <a16:creationId xmlns:a16="http://schemas.microsoft.com/office/drawing/2014/main" id="{C69005A3-9CD7-AF42-BB1E-1234D94DC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2938" y="969963"/>
            <a:ext cx="1744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Raft Migration</a:t>
            </a:r>
          </a:p>
        </p:txBody>
      </p:sp>
      <p:sp>
        <p:nvSpPr>
          <p:cNvPr id="31794" name="TextBox 58">
            <a:extLst>
              <a:ext uri="{FF2B5EF4-FFF2-40B4-BE49-F238E27FC236}">
                <a16:creationId xmlns:a16="http://schemas.microsoft.com/office/drawing/2014/main" id="{D099C344-CA16-7640-8E2D-637BE32FE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050" y="801688"/>
            <a:ext cx="1377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Zp binding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clustering</a:t>
            </a:r>
          </a:p>
        </p:txBody>
      </p:sp>
      <p:sp>
        <p:nvSpPr>
          <p:cNvPr id="31795" name="Line 14">
            <a:extLst>
              <a:ext uri="{FF2B5EF4-FFF2-40B4-BE49-F238E27FC236}">
                <a16:creationId xmlns:a16="http://schemas.microsoft.com/office/drawing/2014/main" id="{FB5DC319-4327-184F-96EB-0B9066B99E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61225" y="1201738"/>
            <a:ext cx="58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3">
            <a:extLst>
              <a:ext uri="{FF2B5EF4-FFF2-40B4-BE49-F238E27FC236}">
                <a16:creationId xmlns:a16="http://schemas.microsoft.com/office/drawing/2014/main" id="{A0C6A36F-D3B3-E445-A29A-2CF71092A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74888"/>
            <a:ext cx="7543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latin typeface="Calibri" panose="020F0502020204030204" pitchFamily="34" charset="0"/>
              </a:rPr>
              <a:t>CO</a:t>
            </a:r>
            <a:r>
              <a:rPr lang="en-US" altLang="en-US" sz="3200" baseline="-25000">
                <a:latin typeface="Calibri" panose="020F0502020204030204" pitchFamily="34" charset="0"/>
              </a:rPr>
              <a:t>2</a:t>
            </a:r>
            <a:r>
              <a:rPr lang="en-US" altLang="en-US" sz="3200">
                <a:latin typeface="Calibri" panose="020F0502020204030204" pitchFamily="34" charset="0"/>
              </a:rPr>
              <a:t> + H</a:t>
            </a:r>
            <a:r>
              <a:rPr lang="en-US" altLang="en-US" sz="3200" baseline="-25000">
                <a:latin typeface="Calibri" panose="020F0502020204030204" pitchFamily="34" charset="0"/>
              </a:rPr>
              <a:t>2</a:t>
            </a:r>
            <a:r>
              <a:rPr lang="en-US" altLang="en-US" sz="3200">
                <a:latin typeface="Calibri" panose="020F0502020204030204" pitchFamily="34" charset="0"/>
              </a:rPr>
              <a:t>O            H</a:t>
            </a:r>
            <a:r>
              <a:rPr lang="en-US" altLang="en-US" sz="3200" baseline="-25000">
                <a:latin typeface="Calibri" panose="020F0502020204030204" pitchFamily="34" charset="0"/>
              </a:rPr>
              <a:t>2</a:t>
            </a:r>
            <a:r>
              <a:rPr lang="en-US" altLang="en-US" sz="3200">
                <a:latin typeface="Calibri" panose="020F0502020204030204" pitchFamily="34" charset="0"/>
              </a:rPr>
              <a:t>CO</a:t>
            </a:r>
            <a:r>
              <a:rPr lang="en-US" altLang="en-US" sz="3200" baseline="-25000">
                <a:latin typeface="Calibri" panose="020F0502020204030204" pitchFamily="34" charset="0"/>
              </a:rPr>
              <a:t>3</a:t>
            </a:r>
            <a:r>
              <a:rPr lang="en-US" altLang="en-US" sz="3200" baseline="30000">
                <a:latin typeface="Calibri" panose="020F0502020204030204" pitchFamily="34" charset="0"/>
              </a:rPr>
              <a:t> </a:t>
            </a:r>
            <a:r>
              <a:rPr lang="en-US" altLang="en-US" sz="3200">
                <a:latin typeface="Calibri" panose="020F0502020204030204" pitchFamily="34" charset="0"/>
              </a:rPr>
              <a:t>          H</a:t>
            </a:r>
            <a:r>
              <a:rPr lang="en-US" altLang="en-US" sz="3200" baseline="30000">
                <a:latin typeface="Calibri" panose="020F0502020204030204" pitchFamily="34" charset="0"/>
              </a:rPr>
              <a:t>+</a:t>
            </a:r>
            <a:r>
              <a:rPr lang="en-US" altLang="en-US" sz="3200">
                <a:latin typeface="Calibri" panose="020F0502020204030204" pitchFamily="34" charset="0"/>
              </a:rPr>
              <a:t> +</a:t>
            </a:r>
            <a:r>
              <a:rPr lang="en-US" altLang="en-US" sz="3200" baseline="30000">
                <a:latin typeface="Calibri" panose="020F0502020204030204" pitchFamily="34" charset="0"/>
              </a:rPr>
              <a:t> </a:t>
            </a:r>
            <a:r>
              <a:rPr lang="en-US" altLang="en-US" sz="3200">
                <a:latin typeface="Calibri" panose="020F0502020204030204" pitchFamily="34" charset="0"/>
              </a:rPr>
              <a:t>HCO</a:t>
            </a:r>
            <a:r>
              <a:rPr lang="en-US" altLang="en-US" sz="3200" baseline="-25000">
                <a:latin typeface="Calibri" panose="020F0502020204030204" pitchFamily="34" charset="0"/>
              </a:rPr>
              <a:t>3</a:t>
            </a:r>
            <a:r>
              <a:rPr lang="en-US" altLang="en-US" sz="3200" baseline="30000">
                <a:latin typeface="Calibri" panose="020F0502020204030204" pitchFamily="34" charset="0"/>
              </a:rPr>
              <a:t>-</a:t>
            </a:r>
            <a:endParaRPr lang="en-US" altLang="en-US" sz="3200">
              <a:latin typeface="Calibri" panose="020F0502020204030204" pitchFamily="34" charset="0"/>
            </a:endParaRPr>
          </a:p>
        </p:txBody>
      </p:sp>
      <p:cxnSp>
        <p:nvCxnSpPr>
          <p:cNvPr id="32771" name="Straight Arrow Connector 3">
            <a:extLst>
              <a:ext uri="{FF2B5EF4-FFF2-40B4-BE49-F238E27FC236}">
                <a16:creationId xmlns:a16="http://schemas.microsoft.com/office/drawing/2014/main" id="{364FB787-52AC-5D45-A800-A00C69C117C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05200" y="2566988"/>
            <a:ext cx="609600" cy="15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2" name="Straight Arrow Connector 4">
            <a:extLst>
              <a:ext uri="{FF2B5EF4-FFF2-40B4-BE49-F238E27FC236}">
                <a16:creationId xmlns:a16="http://schemas.microsoft.com/office/drawing/2014/main" id="{F0798222-4880-4F43-99B4-73DE44343DB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10200" y="2566988"/>
            <a:ext cx="609600" cy="15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3" name="TextBox 5">
            <a:extLst>
              <a:ext uri="{FF2B5EF4-FFF2-40B4-BE49-F238E27FC236}">
                <a16:creationId xmlns:a16="http://schemas.microsoft.com/office/drawing/2014/main" id="{07F917CE-6903-8D49-A874-F2331F346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962400"/>
            <a:ext cx="381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Carbonic Anhydrase</a:t>
            </a:r>
          </a:p>
        </p:txBody>
      </p:sp>
      <p:cxnSp>
        <p:nvCxnSpPr>
          <p:cNvPr id="32774" name="Straight Arrow Connector 7">
            <a:extLst>
              <a:ext uri="{FF2B5EF4-FFF2-40B4-BE49-F238E27FC236}">
                <a16:creationId xmlns:a16="http://schemas.microsoft.com/office/drawing/2014/main" id="{0466520E-2829-B84B-A3C3-7DF43680321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3214688" y="3416300"/>
            <a:ext cx="1217612" cy="26988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5" name="Straight Arrow Connector 10">
            <a:extLst>
              <a:ext uri="{FF2B5EF4-FFF2-40B4-BE49-F238E27FC236}">
                <a16:creationId xmlns:a16="http://schemas.microsoft.com/office/drawing/2014/main" id="{8B1B63E7-14AC-D243-BF63-469E8C2C159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1066801" y="1600200"/>
            <a:ext cx="1219200" cy="3175"/>
          </a:xfrm>
          <a:prstGeom prst="straightConnector1">
            <a:avLst/>
          </a:prstGeom>
          <a:noFill/>
          <a:ln w="762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6" name="TextBox 11">
            <a:extLst>
              <a:ext uri="{FF2B5EF4-FFF2-40B4-BE49-F238E27FC236}">
                <a16:creationId xmlns:a16="http://schemas.microsoft.com/office/drawing/2014/main" id="{6C04E17F-F596-B64C-89B4-0F89C87B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24000"/>
            <a:ext cx="1517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Diffusion</a:t>
            </a:r>
          </a:p>
        </p:txBody>
      </p:sp>
      <p:sp>
        <p:nvSpPr>
          <p:cNvPr id="32777" name="TextBox 12">
            <a:extLst>
              <a:ext uri="{FF2B5EF4-FFF2-40B4-BE49-F238E27FC236}">
                <a16:creationId xmlns:a16="http://schemas.microsoft.com/office/drawing/2014/main" id="{06E6901E-35BF-2642-9D28-0D28B5080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57200"/>
            <a:ext cx="3024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Extracellular Space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>
            <a:extLst>
              <a:ext uri="{FF2B5EF4-FFF2-40B4-BE49-F238E27FC236}">
                <a16:creationId xmlns:a16="http://schemas.microsoft.com/office/drawing/2014/main" id="{EC61FDA3-247D-0C4B-ABE3-72B885B28FF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33844" name="Rectangle 3">
              <a:extLst>
                <a:ext uri="{FF2B5EF4-FFF2-40B4-BE49-F238E27FC236}">
                  <a16:creationId xmlns:a16="http://schemas.microsoft.com/office/drawing/2014/main" id="{5A9A6345-E9F4-1F45-A34C-C47349969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3845" name="Rectangle 4">
              <a:extLst>
                <a:ext uri="{FF2B5EF4-FFF2-40B4-BE49-F238E27FC236}">
                  <a16:creationId xmlns:a16="http://schemas.microsoft.com/office/drawing/2014/main" id="{4AF0F7CB-CF92-DE47-BA60-626FEE2994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3846" name="Rectangle 5">
              <a:extLst>
                <a:ext uri="{FF2B5EF4-FFF2-40B4-BE49-F238E27FC236}">
                  <a16:creationId xmlns:a16="http://schemas.microsoft.com/office/drawing/2014/main" id="{E726D733-83FC-E445-911F-246696AD4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33795" name="Rectangle 6">
            <a:extLst>
              <a:ext uri="{FF2B5EF4-FFF2-40B4-BE49-F238E27FC236}">
                <a16:creationId xmlns:a16="http://schemas.microsoft.com/office/drawing/2014/main" id="{11ED2B8E-EC83-574A-A1A5-ED4C8A24F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697038"/>
            <a:ext cx="746125" cy="511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latin typeface="Calibri" panose="020F0502020204030204" pitchFamily="34" charset="0"/>
              </a:rPr>
              <a:t>sAC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3796" name="Text Box 11">
            <a:extLst>
              <a:ext uri="{FF2B5EF4-FFF2-40B4-BE49-F238E27FC236}">
                <a16:creationId xmlns:a16="http://schemas.microsoft.com/office/drawing/2014/main" id="{3C4B795D-D695-6946-8657-AB15947F1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69850"/>
            <a:ext cx="731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HCO</a:t>
            </a:r>
            <a:r>
              <a:rPr lang="en-US" altLang="en-US" sz="1800" baseline="-25000">
                <a:latin typeface="Calibri" panose="020F0502020204030204" pitchFamily="34" charset="0"/>
              </a:rPr>
              <a:t>3</a:t>
            </a:r>
            <a:r>
              <a:rPr lang="en-US" altLang="en-US" sz="1800" baseline="30000">
                <a:latin typeface="Calibri" panose="020F0502020204030204" pitchFamily="34" charset="0"/>
              </a:rPr>
              <a:t>-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3797" name="Line 12">
            <a:extLst>
              <a:ext uri="{FF2B5EF4-FFF2-40B4-BE49-F238E27FC236}">
                <a16:creationId xmlns:a16="http://schemas.microsoft.com/office/drawing/2014/main" id="{CBC0E7A3-36D2-7444-80A9-482F8630C8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495300"/>
            <a:ext cx="0" cy="1681163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Text Box 13">
            <a:extLst>
              <a:ext uri="{FF2B5EF4-FFF2-40B4-BE49-F238E27FC236}">
                <a16:creationId xmlns:a16="http://schemas.microsoft.com/office/drawing/2014/main" id="{9480710A-471C-2D46-A0C6-8CB0C9BF7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209800"/>
            <a:ext cx="731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HCO</a:t>
            </a:r>
            <a:r>
              <a:rPr lang="en-US" altLang="en-US" sz="1800" baseline="-25000">
                <a:latin typeface="Calibri" panose="020F0502020204030204" pitchFamily="34" charset="0"/>
              </a:rPr>
              <a:t>3</a:t>
            </a:r>
            <a:r>
              <a:rPr lang="en-US" altLang="en-US" sz="1800" baseline="30000">
                <a:latin typeface="Calibri" panose="020F0502020204030204" pitchFamily="34" charset="0"/>
              </a:rPr>
              <a:t>-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3799" name="Line 14">
            <a:extLst>
              <a:ext uri="{FF2B5EF4-FFF2-40B4-BE49-F238E27FC236}">
                <a16:creationId xmlns:a16="http://schemas.microsoft.com/office/drawing/2014/main" id="{48F713D8-3FBE-BD45-98FA-48F76179BC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1981200"/>
            <a:ext cx="1501775" cy="423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15">
            <a:extLst>
              <a:ext uri="{FF2B5EF4-FFF2-40B4-BE49-F238E27FC236}">
                <a16:creationId xmlns:a16="http://schemas.microsoft.com/office/drawing/2014/main" id="{0F067CEF-38F2-6442-A8A4-4A1CC81B9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1751013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3801" name="Text Box 16">
            <a:extLst>
              <a:ext uri="{FF2B5EF4-FFF2-40B4-BE49-F238E27FC236}">
                <a16:creationId xmlns:a16="http://schemas.microsoft.com/office/drawing/2014/main" id="{769663C1-CA05-074D-A3C7-84C7C0D10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13" y="5449888"/>
            <a:ext cx="398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(-)</a:t>
            </a:r>
          </a:p>
        </p:txBody>
      </p:sp>
      <p:sp>
        <p:nvSpPr>
          <p:cNvPr id="33802" name="Text Box 18">
            <a:extLst>
              <a:ext uri="{FF2B5EF4-FFF2-40B4-BE49-F238E27FC236}">
                <a16:creationId xmlns:a16="http://schemas.microsoft.com/office/drawing/2014/main" id="{FDC2875A-501A-434E-9838-93D29F103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2782888"/>
            <a:ext cx="746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cAMP</a:t>
            </a:r>
          </a:p>
        </p:txBody>
      </p:sp>
      <p:sp>
        <p:nvSpPr>
          <p:cNvPr id="33803" name="Line 19">
            <a:extLst>
              <a:ext uri="{FF2B5EF4-FFF2-40B4-BE49-F238E27FC236}">
                <a16:creationId xmlns:a16="http://schemas.microsoft.com/office/drawing/2014/main" id="{020CF7F1-6C3F-F043-8B0F-13632E1F6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1513" y="22479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Text Box 20">
            <a:extLst>
              <a:ext uri="{FF2B5EF4-FFF2-40B4-BE49-F238E27FC236}">
                <a16:creationId xmlns:a16="http://schemas.microsoft.com/office/drawing/2014/main" id="{50BF6EED-B43C-8F4A-8371-BD97820E1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3773488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PK-A</a:t>
            </a:r>
          </a:p>
        </p:txBody>
      </p:sp>
      <p:sp>
        <p:nvSpPr>
          <p:cNvPr id="33805" name="Line 21">
            <a:extLst>
              <a:ext uri="{FF2B5EF4-FFF2-40B4-BE49-F238E27FC236}">
                <a16:creationId xmlns:a16="http://schemas.microsoft.com/office/drawing/2014/main" id="{BAC4A9DB-244A-0647-ABCB-19468E2015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31628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Text Box 22">
            <a:extLst>
              <a:ext uri="{FF2B5EF4-FFF2-40B4-BE49-F238E27FC236}">
                <a16:creationId xmlns:a16="http://schemas.microsoft.com/office/drawing/2014/main" id="{A108DF58-EE43-C144-800F-57338116F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4894263"/>
            <a:ext cx="547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PTK</a:t>
            </a:r>
          </a:p>
        </p:txBody>
      </p:sp>
      <p:sp>
        <p:nvSpPr>
          <p:cNvPr id="33807" name="Text Box 23">
            <a:extLst>
              <a:ext uri="{FF2B5EF4-FFF2-40B4-BE49-F238E27FC236}">
                <a16:creationId xmlns:a16="http://schemas.microsoft.com/office/drawing/2014/main" id="{F31E100D-2DE9-8449-B8FF-782D40706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4894263"/>
            <a:ext cx="117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Ptyr-Ptase</a:t>
            </a:r>
          </a:p>
        </p:txBody>
      </p:sp>
      <p:sp>
        <p:nvSpPr>
          <p:cNvPr id="33808" name="Text Box 24">
            <a:extLst>
              <a:ext uri="{FF2B5EF4-FFF2-40B4-BE49-F238E27FC236}">
                <a16:creationId xmlns:a16="http://schemas.microsoft.com/office/drawing/2014/main" id="{FDF90BB6-EF52-9844-8A54-3EC47E697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588" y="6135688"/>
            <a:ext cx="337978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Protein Tyrosine Phosphorylation</a:t>
            </a:r>
          </a:p>
        </p:txBody>
      </p:sp>
      <p:sp>
        <p:nvSpPr>
          <p:cNvPr id="33809" name="Line 25">
            <a:extLst>
              <a:ext uri="{FF2B5EF4-FFF2-40B4-BE49-F238E27FC236}">
                <a16:creationId xmlns:a16="http://schemas.microsoft.com/office/drawing/2014/main" id="{E74D14E8-BD99-4D4A-8166-FBAF0FA3FF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3313" y="4230688"/>
            <a:ext cx="838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Line 26">
            <a:extLst>
              <a:ext uri="{FF2B5EF4-FFF2-40B4-BE49-F238E27FC236}">
                <a16:creationId xmlns:a16="http://schemas.microsoft.com/office/drawing/2014/main" id="{240A4EE2-EB17-5C4B-A260-277064986D4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7713" y="4230688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Line 27">
            <a:extLst>
              <a:ext uri="{FF2B5EF4-FFF2-40B4-BE49-F238E27FC236}">
                <a16:creationId xmlns:a16="http://schemas.microsoft.com/office/drawing/2014/main" id="{68460BB9-5C0B-C243-B751-B8942E9931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7113" y="52974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Line 28">
            <a:extLst>
              <a:ext uri="{FF2B5EF4-FFF2-40B4-BE49-F238E27FC236}">
                <a16:creationId xmlns:a16="http://schemas.microsoft.com/office/drawing/2014/main" id="{B586BFB3-A842-0144-8160-89104EF15CD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5513" y="52974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Text Box 29">
            <a:extLst>
              <a:ext uri="{FF2B5EF4-FFF2-40B4-BE49-F238E27FC236}">
                <a16:creationId xmlns:a16="http://schemas.microsoft.com/office/drawing/2014/main" id="{7373025B-96C6-5A49-BA57-F03C42C2D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4154488"/>
            <a:ext cx="398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(-)</a:t>
            </a:r>
          </a:p>
        </p:txBody>
      </p:sp>
      <p:sp>
        <p:nvSpPr>
          <p:cNvPr id="33814" name="Text Box 30">
            <a:extLst>
              <a:ext uri="{FF2B5EF4-FFF2-40B4-BE49-F238E27FC236}">
                <a16:creationId xmlns:a16="http://schemas.microsoft.com/office/drawing/2014/main" id="{07EF8437-CC8E-D542-87BC-040417589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240088"/>
            <a:ext cx="442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3815" name="Text Box 31">
            <a:extLst>
              <a:ext uri="{FF2B5EF4-FFF2-40B4-BE49-F238E27FC236}">
                <a16:creationId xmlns:a16="http://schemas.microsoft.com/office/drawing/2014/main" id="{DCBC4BD8-2894-2849-8ACB-81B8B72300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4078288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3816" name="Text Box 32">
            <a:extLst>
              <a:ext uri="{FF2B5EF4-FFF2-40B4-BE49-F238E27FC236}">
                <a16:creationId xmlns:a16="http://schemas.microsoft.com/office/drawing/2014/main" id="{80EB51B6-6D0B-6F49-A261-D26D3DDCF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373688"/>
            <a:ext cx="442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3817" name="Text Box 33">
            <a:extLst>
              <a:ext uri="{FF2B5EF4-FFF2-40B4-BE49-F238E27FC236}">
                <a16:creationId xmlns:a16="http://schemas.microsoft.com/office/drawing/2014/main" id="{194D9507-64CE-BA42-874A-8CFFBA2AB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3635375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pH</a:t>
            </a:r>
            <a:r>
              <a:rPr lang="en-US" altLang="en-US" sz="1800" baseline="-25000">
                <a:latin typeface="Calibri" panose="020F0502020204030204" pitchFamily="34" charset="0"/>
              </a:rPr>
              <a:t>i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3818" name="Line 34">
            <a:extLst>
              <a:ext uri="{FF2B5EF4-FFF2-40B4-BE49-F238E27FC236}">
                <a16:creationId xmlns:a16="http://schemas.microsoft.com/office/drawing/2014/main" id="{E6E4A632-A96E-4A48-8099-74656FB9C09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2590800"/>
            <a:ext cx="2514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19" name="Line 36">
            <a:extLst>
              <a:ext uri="{FF2B5EF4-FFF2-40B4-BE49-F238E27FC236}">
                <a16:creationId xmlns:a16="http://schemas.microsoft.com/office/drawing/2014/main" id="{4E70E56B-123D-514F-B60D-E870206CD9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3657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0" name="Text Box 37">
            <a:extLst>
              <a:ext uri="{FF2B5EF4-FFF2-40B4-BE49-F238E27FC236}">
                <a16:creationId xmlns:a16="http://schemas.microsoft.com/office/drawing/2014/main" id="{41DF28AA-2F14-0D44-90E4-A244E567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95600"/>
            <a:ext cx="442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3821" name="Line 38">
            <a:extLst>
              <a:ext uri="{FF2B5EF4-FFF2-40B4-BE49-F238E27FC236}">
                <a16:creationId xmlns:a16="http://schemas.microsoft.com/office/drawing/2014/main" id="{B07914EE-3E72-6542-BF54-71FD06A59845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663" y="455613"/>
            <a:ext cx="0" cy="168910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2" name="Text Box 39">
            <a:extLst>
              <a:ext uri="{FF2B5EF4-FFF2-40B4-BE49-F238E27FC236}">
                <a16:creationId xmlns:a16="http://schemas.microsoft.com/office/drawing/2014/main" id="{F16B5253-6267-9941-BDE2-465A0EE34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14300"/>
            <a:ext cx="40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</a:t>
            </a:r>
            <a:r>
              <a:rPr lang="en-US" altLang="en-US" sz="1800" baseline="30000">
                <a:latin typeface="Calibri" panose="020F0502020204030204" pitchFamily="34" charset="0"/>
              </a:rPr>
              <a:t>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3823" name="Text Box 40">
            <a:extLst>
              <a:ext uri="{FF2B5EF4-FFF2-40B4-BE49-F238E27FC236}">
                <a16:creationId xmlns:a16="http://schemas.microsoft.com/office/drawing/2014/main" id="{A7F5D6DC-E053-644D-836F-888F0D250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95500"/>
            <a:ext cx="40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</a:t>
            </a:r>
            <a:r>
              <a:rPr lang="en-US" altLang="en-US" sz="1800" baseline="30000">
                <a:latin typeface="Calibri" panose="020F0502020204030204" pitchFamily="34" charset="0"/>
              </a:rPr>
              <a:t>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3824" name="Line 41">
            <a:extLst>
              <a:ext uri="{FF2B5EF4-FFF2-40B4-BE49-F238E27FC236}">
                <a16:creationId xmlns:a16="http://schemas.microsoft.com/office/drawing/2014/main" id="{14A69B22-B805-174B-A261-C65D58A02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2514600"/>
            <a:ext cx="2286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Pie 40">
            <a:extLst>
              <a:ext uri="{FF2B5EF4-FFF2-40B4-BE49-F238E27FC236}">
                <a16:creationId xmlns:a16="http://schemas.microsoft.com/office/drawing/2014/main" id="{AE1764E6-36CF-B947-846B-CC696CFE7E9A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948238" y="133350"/>
            <a:ext cx="611187" cy="644525"/>
          </a:xfrm>
          <a:custGeom>
            <a:avLst/>
            <a:gdLst>
              <a:gd name="T0" fmla="*/ 611187 w 611187"/>
              <a:gd name="T1" fmla="*/ 322263 h 644525"/>
              <a:gd name="T2" fmla="*/ 305594 w 611187"/>
              <a:gd name="T3" fmla="*/ 644525 h 644525"/>
              <a:gd name="T4" fmla="*/ 0 w 611187"/>
              <a:gd name="T5" fmla="*/ 322263 h 644525"/>
              <a:gd name="T6" fmla="*/ 305594 w 611187"/>
              <a:gd name="T7" fmla="*/ 0 h 644525"/>
              <a:gd name="T8" fmla="*/ 0 60000 65536"/>
              <a:gd name="T9" fmla="*/ 1 60000 65536"/>
              <a:gd name="T10" fmla="*/ 2 60000 65536"/>
              <a:gd name="T11" fmla="*/ 3 60000 65536"/>
              <a:gd name="T12" fmla="*/ 89506 w 611187"/>
              <a:gd name="T13" fmla="*/ 94389 h 644525"/>
              <a:gd name="T14" fmla="*/ 521681 w 611187"/>
              <a:gd name="T15" fmla="*/ 550136 h 644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1187" h="644525">
                <a:moveTo>
                  <a:pt x="611187" y="322263"/>
                </a:moveTo>
                <a:lnTo>
                  <a:pt x="611187" y="322263"/>
                </a:lnTo>
                <a:cubicBezTo>
                  <a:pt x="611187" y="500243"/>
                  <a:pt x="474367" y="644526"/>
                  <a:pt x="305593" y="644526"/>
                </a:cubicBezTo>
                <a:cubicBezTo>
                  <a:pt x="136818" y="644526"/>
                  <a:pt x="-1" y="500243"/>
                  <a:pt x="-1" y="322263"/>
                </a:cubicBezTo>
                <a:cubicBezTo>
                  <a:pt x="-1" y="144282"/>
                  <a:pt x="136818" y="0"/>
                  <a:pt x="305592" y="0"/>
                </a:cubicBezTo>
                <a:lnTo>
                  <a:pt x="305594" y="322263"/>
                </a:lnTo>
                <a:close/>
              </a:path>
            </a:pathLst>
          </a:custGeom>
          <a:gradFill rotWithShape="1">
            <a:gsLst>
              <a:gs pos="0">
                <a:srgbClr val="67A3FF"/>
              </a:gs>
              <a:gs pos="100000">
                <a:srgbClr val="0080FF"/>
              </a:gs>
            </a:gsLst>
            <a:lin ang="5400000"/>
          </a:gra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8C2255C-F690-2742-BC3B-140C821DA994}"/>
              </a:ext>
            </a:extLst>
          </p:cNvPr>
          <p:cNvSpPr/>
          <p:nvPr/>
        </p:nvSpPr>
        <p:spPr>
          <a:xfrm>
            <a:off x="4557713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3D87368-257F-DF45-BA54-510D7C28C807}"/>
              </a:ext>
            </a:extLst>
          </p:cNvPr>
          <p:cNvSpPr/>
          <p:nvPr/>
        </p:nvSpPr>
        <p:spPr>
          <a:xfrm>
            <a:off x="4672013" y="78581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D3AFCAF-D229-574D-BE29-B87B2B2D940A}"/>
              </a:ext>
            </a:extLst>
          </p:cNvPr>
          <p:cNvSpPr/>
          <p:nvPr/>
        </p:nvSpPr>
        <p:spPr>
          <a:xfrm>
            <a:off x="4840288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043830A-2C46-6A41-89D5-E6C8E564A053}"/>
              </a:ext>
            </a:extLst>
          </p:cNvPr>
          <p:cNvSpPr/>
          <p:nvPr/>
        </p:nvSpPr>
        <p:spPr>
          <a:xfrm>
            <a:off x="4948238" y="800100"/>
            <a:ext cx="201612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E5113EF-562E-6542-A9E5-A897A2ABA2A7}"/>
              </a:ext>
            </a:extLst>
          </p:cNvPr>
          <p:cNvSpPr/>
          <p:nvPr/>
        </p:nvSpPr>
        <p:spPr>
          <a:xfrm>
            <a:off x="48244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63AC844-6822-2A42-A4B2-5F76F81ED9CE}"/>
              </a:ext>
            </a:extLst>
          </p:cNvPr>
          <p:cNvSpPr/>
          <p:nvPr/>
        </p:nvSpPr>
        <p:spPr>
          <a:xfrm>
            <a:off x="51038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A5BAECA-DD90-F146-B06E-C41B24DF4381}"/>
              </a:ext>
            </a:extLst>
          </p:cNvPr>
          <p:cNvSpPr/>
          <p:nvPr/>
        </p:nvSpPr>
        <p:spPr>
          <a:xfrm>
            <a:off x="4948238" y="487363"/>
            <a:ext cx="201612" cy="168275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3833" name="TextBox 48">
            <a:extLst>
              <a:ext uri="{FF2B5EF4-FFF2-40B4-BE49-F238E27FC236}">
                <a16:creationId xmlns:a16="http://schemas.microsoft.com/office/drawing/2014/main" id="{EF1A8BD8-B28A-2842-A29B-5C7689709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82550"/>
            <a:ext cx="127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Cholesterol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Acceptor</a:t>
            </a:r>
          </a:p>
        </p:txBody>
      </p:sp>
      <p:sp>
        <p:nvSpPr>
          <p:cNvPr id="50" name="L-Shape 49">
            <a:extLst>
              <a:ext uri="{FF2B5EF4-FFF2-40B4-BE49-F238E27FC236}">
                <a16:creationId xmlns:a16="http://schemas.microsoft.com/office/drawing/2014/main" id="{121DFFC4-0069-EF4D-9916-96F7E45AF2D1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6049962" y="404813"/>
            <a:ext cx="396875" cy="450850"/>
          </a:xfrm>
          <a:custGeom>
            <a:avLst/>
            <a:gdLst>
              <a:gd name="T0" fmla="*/ 396875 w 396875"/>
              <a:gd name="T1" fmla="*/ 351631 h 450850"/>
              <a:gd name="T2" fmla="*/ 198438 w 396875"/>
              <a:gd name="T3" fmla="*/ 450850 h 450850"/>
              <a:gd name="T4" fmla="*/ 0 w 396875"/>
              <a:gd name="T5" fmla="*/ 225425 h 450850"/>
              <a:gd name="T6" fmla="*/ 99219 w 396875"/>
              <a:gd name="T7" fmla="*/ 0 h 450850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0850"/>
              <a:gd name="T14" fmla="*/ 198438 w 396875"/>
              <a:gd name="T15" fmla="*/ 450850 h 450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0850">
                <a:moveTo>
                  <a:pt x="0" y="0"/>
                </a:moveTo>
                <a:lnTo>
                  <a:pt x="198438" y="0"/>
                </a:lnTo>
                <a:lnTo>
                  <a:pt x="198438" y="252413"/>
                </a:lnTo>
                <a:lnTo>
                  <a:pt x="396875" y="252413"/>
                </a:lnTo>
                <a:lnTo>
                  <a:pt x="396875" y="450850"/>
                </a:lnTo>
                <a:lnTo>
                  <a:pt x="0" y="45085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3094E16-6F50-3143-AF1B-8241484406D9}"/>
              </a:ext>
            </a:extLst>
          </p:cNvPr>
          <p:cNvSpPr/>
          <p:nvPr/>
        </p:nvSpPr>
        <p:spPr>
          <a:xfrm>
            <a:off x="6081713" y="72866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7928D86-4665-4D4F-8C8C-AC2D5D35D6AA}"/>
              </a:ext>
            </a:extLst>
          </p:cNvPr>
          <p:cNvSpPr/>
          <p:nvPr/>
        </p:nvSpPr>
        <p:spPr>
          <a:xfrm>
            <a:off x="6242050" y="6937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3837" name="TextBox 53">
            <a:extLst>
              <a:ext uri="{FF2B5EF4-FFF2-40B4-BE49-F238E27FC236}">
                <a16:creationId xmlns:a16="http://schemas.microsoft.com/office/drawing/2014/main" id="{433387BA-C4F4-B544-992A-5EA4E912C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17463"/>
            <a:ext cx="546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BSP</a:t>
            </a:r>
          </a:p>
        </p:txBody>
      </p:sp>
      <p:sp>
        <p:nvSpPr>
          <p:cNvPr id="33838" name="TextBox 54">
            <a:extLst>
              <a:ext uri="{FF2B5EF4-FFF2-40B4-BE49-F238E27FC236}">
                <a16:creationId xmlns:a16="http://schemas.microsoft.com/office/drawing/2014/main" id="{75818635-BF4F-0045-A108-B86E5BC9D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39713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Heparin</a:t>
            </a:r>
          </a:p>
        </p:txBody>
      </p:sp>
      <p:sp>
        <p:nvSpPr>
          <p:cNvPr id="33839" name="Line 14">
            <a:extLst>
              <a:ext uri="{FF2B5EF4-FFF2-40B4-BE49-F238E27FC236}">
                <a16:creationId xmlns:a16="http://schemas.microsoft.com/office/drawing/2014/main" id="{BEE48B47-C784-3041-B9D9-7892419C6A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48438" y="571500"/>
            <a:ext cx="447675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40" name="Line 41">
            <a:extLst>
              <a:ext uri="{FF2B5EF4-FFF2-40B4-BE49-F238E27FC236}">
                <a16:creationId xmlns:a16="http://schemas.microsoft.com/office/drawing/2014/main" id="{8A0E2384-F3BF-3C43-A8A2-09EA0AB238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19200" y="2590800"/>
            <a:ext cx="762000" cy="1044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41" name="TextBox 57">
            <a:extLst>
              <a:ext uri="{FF2B5EF4-FFF2-40B4-BE49-F238E27FC236}">
                <a16:creationId xmlns:a16="http://schemas.microsoft.com/office/drawing/2014/main" id="{687274EA-0B95-DF4C-9B6E-DAD9214E8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969963"/>
            <a:ext cx="1744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Raft Migration</a:t>
            </a:r>
          </a:p>
        </p:txBody>
      </p:sp>
      <p:sp>
        <p:nvSpPr>
          <p:cNvPr id="33842" name="TextBox 58">
            <a:extLst>
              <a:ext uri="{FF2B5EF4-FFF2-40B4-BE49-F238E27FC236}">
                <a16:creationId xmlns:a16="http://schemas.microsoft.com/office/drawing/2014/main" id="{2A1C56F1-318B-A04F-9E0A-8ACBBDCCA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050" y="801688"/>
            <a:ext cx="13779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Zp binding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clustering</a:t>
            </a:r>
          </a:p>
        </p:txBody>
      </p:sp>
      <p:sp>
        <p:nvSpPr>
          <p:cNvPr id="33843" name="Line 14">
            <a:extLst>
              <a:ext uri="{FF2B5EF4-FFF2-40B4-BE49-F238E27FC236}">
                <a16:creationId xmlns:a16="http://schemas.microsoft.com/office/drawing/2014/main" id="{70EB18A7-1DB5-3341-8EA7-4E7F1E2B89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61225" y="1201738"/>
            <a:ext cx="5873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>
            <a:extLst>
              <a:ext uri="{FF2B5EF4-FFF2-40B4-BE49-F238E27FC236}">
                <a16:creationId xmlns:a16="http://schemas.microsoft.com/office/drawing/2014/main" id="{8299E05C-32CA-CA4D-83FC-464C2804A3A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34836" name="Rectangle 3">
              <a:extLst>
                <a:ext uri="{FF2B5EF4-FFF2-40B4-BE49-F238E27FC236}">
                  <a16:creationId xmlns:a16="http://schemas.microsoft.com/office/drawing/2014/main" id="{C2F4F758-198C-F942-A46F-6BF5E4A3F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4837" name="Rectangle 4">
              <a:extLst>
                <a:ext uri="{FF2B5EF4-FFF2-40B4-BE49-F238E27FC236}">
                  <a16:creationId xmlns:a16="http://schemas.microsoft.com/office/drawing/2014/main" id="{C2727CDF-2577-1949-9B6D-F6C645035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4838" name="Rectangle 5">
              <a:extLst>
                <a:ext uri="{FF2B5EF4-FFF2-40B4-BE49-F238E27FC236}">
                  <a16:creationId xmlns:a16="http://schemas.microsoft.com/office/drawing/2014/main" id="{F397AE44-9C83-E04A-B769-8C31A941E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34819" name="Oval 67">
            <a:extLst>
              <a:ext uri="{FF2B5EF4-FFF2-40B4-BE49-F238E27FC236}">
                <a16:creationId xmlns:a16="http://schemas.microsoft.com/office/drawing/2014/main" id="{1732561E-AF96-F74F-A205-B242AE976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25" y="687388"/>
            <a:ext cx="1330325" cy="876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4820" name="Text Box 69">
            <a:extLst>
              <a:ext uri="{FF2B5EF4-FFF2-40B4-BE49-F238E27FC236}">
                <a16:creationId xmlns:a16="http://schemas.microsoft.com/office/drawing/2014/main" id="{8F75CF55-FE04-C84B-BD6A-C2F2830D0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775" y="1863725"/>
            <a:ext cx="692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</a:rPr>
              <a:t>ATP</a:t>
            </a:r>
          </a:p>
        </p:txBody>
      </p:sp>
      <p:sp>
        <p:nvSpPr>
          <p:cNvPr id="34821" name="Text Box 70">
            <a:extLst>
              <a:ext uri="{FF2B5EF4-FFF2-40B4-BE49-F238E27FC236}">
                <a16:creationId xmlns:a16="http://schemas.microsoft.com/office/drawing/2014/main" id="{0FC2CB38-448B-8946-96C6-F9DC86901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2275" y="1847850"/>
            <a:ext cx="720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</a:rPr>
              <a:t>ADP</a:t>
            </a:r>
          </a:p>
        </p:txBody>
      </p:sp>
      <p:sp>
        <p:nvSpPr>
          <p:cNvPr id="34822" name="Freeform 71">
            <a:extLst>
              <a:ext uri="{FF2B5EF4-FFF2-40B4-BE49-F238E27FC236}">
                <a16:creationId xmlns:a16="http://schemas.microsoft.com/office/drawing/2014/main" id="{5A6C4D30-DFDC-BC4B-9307-4DB6476E8EEB}"/>
              </a:ext>
            </a:extLst>
          </p:cNvPr>
          <p:cNvSpPr>
            <a:spLocks/>
          </p:cNvSpPr>
          <p:nvPr/>
        </p:nvSpPr>
        <p:spPr bwMode="auto">
          <a:xfrm flipV="1">
            <a:off x="7620000" y="1782763"/>
            <a:ext cx="533400" cy="152400"/>
          </a:xfrm>
          <a:custGeom>
            <a:avLst/>
            <a:gdLst>
              <a:gd name="T0" fmla="*/ 0 w 336"/>
              <a:gd name="T1" fmla="*/ 0 h 96"/>
              <a:gd name="T2" fmla="*/ 2147483647 w 336"/>
              <a:gd name="T3" fmla="*/ 2147483647 h 96"/>
              <a:gd name="T4" fmla="*/ 2147483647 w 336"/>
              <a:gd name="T5" fmla="*/ 0 h 96"/>
              <a:gd name="T6" fmla="*/ 0 60000 65536"/>
              <a:gd name="T7" fmla="*/ 0 60000 65536"/>
              <a:gd name="T8" fmla="*/ 0 60000 65536"/>
              <a:gd name="T9" fmla="*/ 0 w 336"/>
              <a:gd name="T10" fmla="*/ 0 h 96"/>
              <a:gd name="T11" fmla="*/ 336 w 336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96">
                <a:moveTo>
                  <a:pt x="0" y="0"/>
                </a:moveTo>
                <a:cubicBezTo>
                  <a:pt x="44" y="48"/>
                  <a:pt x="88" y="96"/>
                  <a:pt x="144" y="96"/>
                </a:cubicBezTo>
                <a:cubicBezTo>
                  <a:pt x="200" y="96"/>
                  <a:pt x="304" y="16"/>
                  <a:pt x="336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4823" name="Text Box 72">
            <a:extLst>
              <a:ext uri="{FF2B5EF4-FFF2-40B4-BE49-F238E27FC236}">
                <a16:creationId xmlns:a16="http://schemas.microsoft.com/office/drawing/2014/main" id="{B44A0DE8-E3A5-D249-9297-BE3BEEF37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163" y="2174875"/>
            <a:ext cx="698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</a:rPr>
              <a:t>Ca</a:t>
            </a:r>
            <a:r>
              <a:rPr lang="en-US" altLang="en-US" sz="2000" baseline="30000">
                <a:latin typeface="Calibri" panose="020F0502020204030204" pitchFamily="34" charset="0"/>
              </a:rPr>
              <a:t>2+</a:t>
            </a:r>
            <a:endParaRPr lang="en-US" altLang="en-US" sz="2000">
              <a:latin typeface="Calibri" panose="020F0502020204030204" pitchFamily="34" charset="0"/>
            </a:endParaRPr>
          </a:p>
        </p:txBody>
      </p:sp>
      <p:sp>
        <p:nvSpPr>
          <p:cNvPr id="34824" name="Line 38">
            <a:extLst>
              <a:ext uri="{FF2B5EF4-FFF2-40B4-BE49-F238E27FC236}">
                <a16:creationId xmlns:a16="http://schemas.microsoft.com/office/drawing/2014/main" id="{0E95A4F3-497C-BB43-AFE3-8C58156B99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0188" y="280988"/>
            <a:ext cx="0" cy="1966912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Rectangle 30">
            <a:extLst>
              <a:ext uri="{FF2B5EF4-FFF2-40B4-BE49-F238E27FC236}">
                <a16:creationId xmlns:a16="http://schemas.microsoft.com/office/drawing/2014/main" id="{4DA1F24F-4ECE-F946-AA18-90A7DFEC8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2113" y="3827463"/>
            <a:ext cx="2249487" cy="1524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>
              <a:latin typeface="Calibri" panose="020F0502020204030204" pitchFamily="34" charset="0"/>
            </a:endParaRPr>
          </a:p>
        </p:txBody>
      </p:sp>
      <p:grpSp>
        <p:nvGrpSpPr>
          <p:cNvPr id="34826" name="Group 66">
            <a:extLst>
              <a:ext uri="{FF2B5EF4-FFF2-40B4-BE49-F238E27FC236}">
                <a16:creationId xmlns:a16="http://schemas.microsoft.com/office/drawing/2014/main" id="{1486CC4E-5675-F74B-82C2-56F96711FB02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3217863"/>
            <a:ext cx="1903413" cy="1387475"/>
            <a:chOff x="3408" y="2582"/>
            <a:chExt cx="1199" cy="874"/>
          </a:xfrm>
        </p:grpSpPr>
        <p:sp>
          <p:nvSpPr>
            <p:cNvPr id="34830" name="Oval 67">
              <a:extLst>
                <a:ext uri="{FF2B5EF4-FFF2-40B4-BE49-F238E27FC236}">
                  <a16:creationId xmlns:a16="http://schemas.microsoft.com/office/drawing/2014/main" id="{257938A9-43A0-3649-99A0-632B68578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832"/>
              <a:ext cx="384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4831" name="Line 68">
              <a:extLst>
                <a:ext uri="{FF2B5EF4-FFF2-40B4-BE49-F238E27FC236}">
                  <a16:creationId xmlns:a16="http://schemas.microsoft.com/office/drawing/2014/main" id="{D8D1524D-CAEB-DD4A-9DDD-9242DEE951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2592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2" name="Text Box 69">
              <a:extLst>
                <a:ext uri="{FF2B5EF4-FFF2-40B4-BE49-F238E27FC236}">
                  <a16:creationId xmlns:a16="http://schemas.microsoft.com/office/drawing/2014/main" id="{A0522EBB-BD27-F545-9062-BA40FAE18F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582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Calibri" panose="020F0502020204030204" pitchFamily="34" charset="0"/>
                </a:rPr>
                <a:t>ATP</a:t>
              </a:r>
            </a:p>
          </p:txBody>
        </p:sp>
        <p:sp>
          <p:nvSpPr>
            <p:cNvPr id="34833" name="Text Box 70">
              <a:extLst>
                <a:ext uri="{FF2B5EF4-FFF2-40B4-BE49-F238E27FC236}">
                  <a16:creationId xmlns:a16="http://schemas.microsoft.com/office/drawing/2014/main" id="{0FB671CD-FD27-D746-B9E5-8F5CFF955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3" y="2582"/>
              <a:ext cx="45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Calibri" panose="020F0502020204030204" pitchFamily="34" charset="0"/>
                </a:rPr>
                <a:t>ADP</a:t>
              </a:r>
            </a:p>
          </p:txBody>
        </p:sp>
        <p:sp>
          <p:nvSpPr>
            <p:cNvPr id="34834" name="Freeform 71">
              <a:extLst>
                <a:ext uri="{FF2B5EF4-FFF2-40B4-BE49-F238E27FC236}">
                  <a16:creationId xmlns:a16="http://schemas.microsoft.com/office/drawing/2014/main" id="{0FBAB7DB-E0D6-AB48-AC11-69CE0DA6C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726"/>
              <a:ext cx="336" cy="96"/>
            </a:xfrm>
            <a:custGeom>
              <a:avLst/>
              <a:gdLst>
                <a:gd name="T0" fmla="*/ 0 w 336"/>
                <a:gd name="T1" fmla="*/ 0 h 96"/>
                <a:gd name="T2" fmla="*/ 144 w 336"/>
                <a:gd name="T3" fmla="*/ 96 h 96"/>
                <a:gd name="T4" fmla="*/ 336 w 336"/>
                <a:gd name="T5" fmla="*/ 0 h 96"/>
                <a:gd name="T6" fmla="*/ 0 60000 65536"/>
                <a:gd name="T7" fmla="*/ 0 60000 65536"/>
                <a:gd name="T8" fmla="*/ 0 60000 65536"/>
                <a:gd name="T9" fmla="*/ 0 w 336"/>
                <a:gd name="T10" fmla="*/ 0 h 96"/>
                <a:gd name="T11" fmla="*/ 336 w 336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96">
                  <a:moveTo>
                    <a:pt x="0" y="0"/>
                  </a:moveTo>
                  <a:cubicBezTo>
                    <a:pt x="44" y="48"/>
                    <a:pt x="88" y="96"/>
                    <a:pt x="144" y="96"/>
                  </a:cubicBezTo>
                  <a:cubicBezTo>
                    <a:pt x="200" y="96"/>
                    <a:pt x="304" y="16"/>
                    <a:pt x="336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4835" name="Text Box 72">
              <a:extLst>
                <a:ext uri="{FF2B5EF4-FFF2-40B4-BE49-F238E27FC236}">
                  <a16:creationId xmlns:a16="http://schemas.microsoft.com/office/drawing/2014/main" id="{91FE66B6-A124-9C49-BF63-10A10658A1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3206"/>
              <a:ext cx="4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Calibri" panose="020F0502020204030204" pitchFamily="34" charset="0"/>
                </a:rPr>
                <a:t>Ca</a:t>
              </a:r>
              <a:r>
                <a:rPr lang="en-US" altLang="en-US" sz="2000" baseline="30000">
                  <a:latin typeface="Calibri" panose="020F0502020204030204" pitchFamily="34" charset="0"/>
                </a:rPr>
                <a:t>2+</a:t>
              </a:r>
              <a:endParaRPr lang="en-US" altLang="en-US" sz="2000">
                <a:latin typeface="Calibri" panose="020F0502020204030204" pitchFamily="34" charset="0"/>
              </a:endParaRPr>
            </a:p>
          </p:txBody>
        </p:sp>
      </p:grpSp>
      <p:sp>
        <p:nvSpPr>
          <p:cNvPr id="34827" name="TextBox 77">
            <a:extLst>
              <a:ext uri="{FF2B5EF4-FFF2-40B4-BE49-F238E27FC236}">
                <a16:creationId xmlns:a16="http://schemas.microsoft.com/office/drawing/2014/main" id="{0FD2B46F-DF7E-F043-A2CC-D3528F88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4732338"/>
            <a:ext cx="1257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</a:rPr>
              <a:t>Acrosome</a:t>
            </a:r>
          </a:p>
        </p:txBody>
      </p:sp>
      <p:sp>
        <p:nvSpPr>
          <p:cNvPr id="34828" name="Line 10">
            <a:extLst>
              <a:ext uri="{FF2B5EF4-FFF2-40B4-BE49-F238E27FC236}">
                <a16:creationId xmlns:a16="http://schemas.microsoft.com/office/drawing/2014/main" id="{1E5D51DC-0D5D-C34B-A9DE-AA77A4085F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0400" y="487363"/>
            <a:ext cx="0" cy="1681162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Text Box 72">
            <a:extLst>
              <a:ext uri="{FF2B5EF4-FFF2-40B4-BE49-F238E27FC236}">
                <a16:creationId xmlns:a16="http://schemas.microsoft.com/office/drawing/2014/main" id="{2AC63745-7875-CF4E-A3FD-368A58425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41275"/>
            <a:ext cx="698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Calibri" panose="020F0502020204030204" pitchFamily="34" charset="0"/>
              </a:rPr>
              <a:t>Ca</a:t>
            </a:r>
            <a:r>
              <a:rPr lang="en-US" altLang="en-US" sz="2000" baseline="30000">
                <a:latin typeface="Calibri" panose="020F0502020204030204" pitchFamily="34" charset="0"/>
              </a:rPr>
              <a:t>2+</a:t>
            </a:r>
            <a:endParaRPr lang="en-US" altLang="en-US" sz="20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>
            <a:extLst>
              <a:ext uri="{FF2B5EF4-FFF2-40B4-BE49-F238E27FC236}">
                <a16:creationId xmlns:a16="http://schemas.microsoft.com/office/drawing/2014/main" id="{5D83B514-370E-6645-BCA3-C6D19F17356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35878" name="Rectangle 3">
              <a:extLst>
                <a:ext uri="{FF2B5EF4-FFF2-40B4-BE49-F238E27FC236}">
                  <a16:creationId xmlns:a16="http://schemas.microsoft.com/office/drawing/2014/main" id="{5CCD9CDB-DDCE-5C4A-9091-EAA523889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5879" name="Rectangle 4">
              <a:extLst>
                <a:ext uri="{FF2B5EF4-FFF2-40B4-BE49-F238E27FC236}">
                  <a16:creationId xmlns:a16="http://schemas.microsoft.com/office/drawing/2014/main" id="{E4E67AF9-2250-3E4A-BC7E-786EAB14F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5880" name="Rectangle 5">
              <a:extLst>
                <a:ext uri="{FF2B5EF4-FFF2-40B4-BE49-F238E27FC236}">
                  <a16:creationId xmlns:a16="http://schemas.microsoft.com/office/drawing/2014/main" id="{0953BBE4-2F62-1643-AB04-63CEE2C16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1" name="Pie 40">
            <a:extLst>
              <a:ext uri="{FF2B5EF4-FFF2-40B4-BE49-F238E27FC236}">
                <a16:creationId xmlns:a16="http://schemas.microsoft.com/office/drawing/2014/main" id="{73F34FC4-2832-C943-B484-04A11D4CE327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3843338" y="133350"/>
            <a:ext cx="609600" cy="644525"/>
          </a:xfrm>
          <a:custGeom>
            <a:avLst/>
            <a:gdLst>
              <a:gd name="T0" fmla="*/ 609600 w 609600"/>
              <a:gd name="T1" fmla="*/ 322263 h 644525"/>
              <a:gd name="T2" fmla="*/ 304800 w 609600"/>
              <a:gd name="T3" fmla="*/ 644525 h 644525"/>
              <a:gd name="T4" fmla="*/ 0 w 609600"/>
              <a:gd name="T5" fmla="*/ 322263 h 644525"/>
              <a:gd name="T6" fmla="*/ 304800 w 609600"/>
              <a:gd name="T7" fmla="*/ 0 h 644525"/>
              <a:gd name="T8" fmla="*/ 0 60000 65536"/>
              <a:gd name="T9" fmla="*/ 1 60000 65536"/>
              <a:gd name="T10" fmla="*/ 2 60000 65536"/>
              <a:gd name="T11" fmla="*/ 3 60000 65536"/>
              <a:gd name="T12" fmla="*/ 89274 w 609600"/>
              <a:gd name="T13" fmla="*/ 94389 h 644525"/>
              <a:gd name="T14" fmla="*/ 520326 w 609600"/>
              <a:gd name="T15" fmla="*/ 550136 h 644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09600" h="644525">
                <a:moveTo>
                  <a:pt x="609600" y="322263"/>
                </a:moveTo>
                <a:lnTo>
                  <a:pt x="609600" y="322263"/>
                </a:lnTo>
                <a:cubicBezTo>
                  <a:pt x="609600" y="500243"/>
                  <a:pt x="473136" y="644526"/>
                  <a:pt x="304800" y="644526"/>
                </a:cubicBezTo>
                <a:cubicBezTo>
                  <a:pt x="136463" y="644526"/>
                  <a:pt x="0" y="500243"/>
                  <a:pt x="0" y="322263"/>
                </a:cubicBezTo>
                <a:cubicBezTo>
                  <a:pt x="0" y="144282"/>
                  <a:pt x="136463" y="0"/>
                  <a:pt x="304799" y="0"/>
                </a:cubicBezTo>
                <a:lnTo>
                  <a:pt x="304800" y="322263"/>
                </a:lnTo>
                <a:close/>
              </a:path>
            </a:pathLst>
          </a:custGeom>
          <a:gradFill rotWithShape="1">
            <a:gsLst>
              <a:gs pos="0">
                <a:srgbClr val="67A3FF"/>
              </a:gs>
              <a:gs pos="100000">
                <a:srgbClr val="0080FF"/>
              </a:gs>
            </a:gsLst>
            <a:lin ang="5400000"/>
          </a:gra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A995E17-DE30-104B-8D6D-9887190886BE}"/>
              </a:ext>
            </a:extLst>
          </p:cNvPr>
          <p:cNvSpPr/>
          <p:nvPr/>
        </p:nvSpPr>
        <p:spPr>
          <a:xfrm>
            <a:off x="3451225" y="955675"/>
            <a:ext cx="201613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02E9AD8-C6A3-5C4C-BC38-665C01514315}"/>
              </a:ext>
            </a:extLst>
          </p:cNvPr>
          <p:cNvSpPr/>
          <p:nvPr/>
        </p:nvSpPr>
        <p:spPr>
          <a:xfrm>
            <a:off x="3567113" y="78581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AEBE282-4AB6-274D-BA5D-164EDDB2F60A}"/>
              </a:ext>
            </a:extLst>
          </p:cNvPr>
          <p:cNvSpPr/>
          <p:nvPr/>
        </p:nvSpPr>
        <p:spPr>
          <a:xfrm>
            <a:off x="3733800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450D83E-AAF6-C846-AD3C-A306BA09CD42}"/>
              </a:ext>
            </a:extLst>
          </p:cNvPr>
          <p:cNvSpPr/>
          <p:nvPr/>
        </p:nvSpPr>
        <p:spPr>
          <a:xfrm>
            <a:off x="3843338" y="800100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7D7181A-E81F-7341-AAEE-DDF8D1F1C5E9}"/>
              </a:ext>
            </a:extLst>
          </p:cNvPr>
          <p:cNvSpPr/>
          <p:nvPr/>
        </p:nvSpPr>
        <p:spPr>
          <a:xfrm>
            <a:off x="37195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5D1103A-0AC7-F540-BCC1-EB29F0E4CCF3}"/>
              </a:ext>
            </a:extLst>
          </p:cNvPr>
          <p:cNvSpPr/>
          <p:nvPr/>
        </p:nvSpPr>
        <p:spPr>
          <a:xfrm>
            <a:off x="3997325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F67CABA-AC2C-E44B-9CDD-99239D2A3266}"/>
              </a:ext>
            </a:extLst>
          </p:cNvPr>
          <p:cNvSpPr/>
          <p:nvPr/>
        </p:nvSpPr>
        <p:spPr>
          <a:xfrm>
            <a:off x="3843338" y="487363"/>
            <a:ext cx="200025" cy="168275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851" name="TextBox 48">
            <a:extLst>
              <a:ext uri="{FF2B5EF4-FFF2-40B4-BE49-F238E27FC236}">
                <a16:creationId xmlns:a16="http://schemas.microsoft.com/office/drawing/2014/main" id="{010385C2-1FD1-8743-A51C-32BDB42D3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25" y="82550"/>
            <a:ext cx="127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Cholesterol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Acceptor</a:t>
            </a:r>
          </a:p>
        </p:txBody>
      </p:sp>
      <p:sp>
        <p:nvSpPr>
          <p:cNvPr id="50" name="L-Shape 49">
            <a:extLst>
              <a:ext uri="{FF2B5EF4-FFF2-40B4-BE49-F238E27FC236}">
                <a16:creationId xmlns:a16="http://schemas.microsoft.com/office/drawing/2014/main" id="{3CC2C384-A844-1643-8A14-C2E90DB4015C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4944269" y="404019"/>
            <a:ext cx="396875" cy="452437"/>
          </a:xfrm>
          <a:custGeom>
            <a:avLst/>
            <a:gdLst>
              <a:gd name="T0" fmla="*/ 396875 w 396875"/>
              <a:gd name="T1" fmla="*/ 353218 h 452437"/>
              <a:gd name="T2" fmla="*/ 198438 w 396875"/>
              <a:gd name="T3" fmla="*/ 452437 h 452437"/>
              <a:gd name="T4" fmla="*/ 0 w 396875"/>
              <a:gd name="T5" fmla="*/ 226219 h 452437"/>
              <a:gd name="T6" fmla="*/ 99219 w 396875"/>
              <a:gd name="T7" fmla="*/ 0 h 452437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2437"/>
              <a:gd name="T14" fmla="*/ 198438 w 396875"/>
              <a:gd name="T15" fmla="*/ 452437 h 4524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2437">
                <a:moveTo>
                  <a:pt x="0" y="0"/>
                </a:moveTo>
                <a:lnTo>
                  <a:pt x="198438" y="0"/>
                </a:lnTo>
                <a:lnTo>
                  <a:pt x="198438" y="254000"/>
                </a:lnTo>
                <a:lnTo>
                  <a:pt x="396875" y="254000"/>
                </a:lnTo>
                <a:lnTo>
                  <a:pt x="396875" y="452437"/>
                </a:lnTo>
                <a:lnTo>
                  <a:pt x="0" y="452437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6037784-EF06-9745-8AF8-325349F33813}"/>
              </a:ext>
            </a:extLst>
          </p:cNvPr>
          <p:cNvSpPr/>
          <p:nvPr/>
        </p:nvSpPr>
        <p:spPr>
          <a:xfrm>
            <a:off x="4975225" y="728663"/>
            <a:ext cx="201613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7775DEB-AE7A-564E-B9C0-9FE45B9D3773}"/>
              </a:ext>
            </a:extLst>
          </p:cNvPr>
          <p:cNvSpPr/>
          <p:nvPr/>
        </p:nvSpPr>
        <p:spPr>
          <a:xfrm>
            <a:off x="5135563" y="693738"/>
            <a:ext cx="201612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5855" name="TextBox 53">
            <a:extLst>
              <a:ext uri="{FF2B5EF4-FFF2-40B4-BE49-F238E27FC236}">
                <a16:creationId xmlns:a16="http://schemas.microsoft.com/office/drawing/2014/main" id="{41A2E8FE-F6A8-5748-A909-DDF0E600A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50" y="-34925"/>
            <a:ext cx="546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BSP</a:t>
            </a:r>
          </a:p>
        </p:txBody>
      </p:sp>
      <p:sp>
        <p:nvSpPr>
          <p:cNvPr id="35856" name="TextBox 54">
            <a:extLst>
              <a:ext uri="{FF2B5EF4-FFF2-40B4-BE49-F238E27FC236}">
                <a16:creationId xmlns:a16="http://schemas.microsoft.com/office/drawing/2014/main" id="{6D198B96-EEE4-E245-9977-43560A2B0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1838" y="239713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Heparin</a:t>
            </a:r>
          </a:p>
        </p:txBody>
      </p:sp>
      <p:sp>
        <p:nvSpPr>
          <p:cNvPr id="35857" name="Line 14">
            <a:extLst>
              <a:ext uri="{FF2B5EF4-FFF2-40B4-BE49-F238E27FC236}">
                <a16:creationId xmlns:a16="http://schemas.microsoft.com/office/drawing/2014/main" id="{B54F8FC7-64FC-3C49-85F3-5D848034F44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43538" y="571500"/>
            <a:ext cx="446087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8" name="TextBox 57">
            <a:extLst>
              <a:ext uri="{FF2B5EF4-FFF2-40B4-BE49-F238E27FC236}">
                <a16:creationId xmlns:a16="http://schemas.microsoft.com/office/drawing/2014/main" id="{CAEB4838-474D-9742-8A4F-2F5F62011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4238" y="969963"/>
            <a:ext cx="1706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Raft Migration</a:t>
            </a:r>
          </a:p>
        </p:txBody>
      </p:sp>
      <p:sp>
        <p:nvSpPr>
          <p:cNvPr id="35859" name="Oval 67">
            <a:extLst>
              <a:ext uri="{FF2B5EF4-FFF2-40B4-BE49-F238E27FC236}">
                <a16:creationId xmlns:a16="http://schemas.microsoft.com/office/drawing/2014/main" id="{13FBB2CC-0BFB-E744-BA0E-62C064D9C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25" y="687388"/>
            <a:ext cx="1330325" cy="876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5860" name="Text Box 69">
            <a:extLst>
              <a:ext uri="{FF2B5EF4-FFF2-40B4-BE49-F238E27FC236}">
                <a16:creationId xmlns:a16="http://schemas.microsoft.com/office/drawing/2014/main" id="{69813151-9508-6B4A-AA6C-554CD7DC1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775" y="1863725"/>
            <a:ext cx="542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ATP</a:t>
            </a:r>
          </a:p>
        </p:txBody>
      </p:sp>
      <p:sp>
        <p:nvSpPr>
          <p:cNvPr id="35861" name="Text Box 70">
            <a:extLst>
              <a:ext uri="{FF2B5EF4-FFF2-40B4-BE49-F238E27FC236}">
                <a16:creationId xmlns:a16="http://schemas.microsoft.com/office/drawing/2014/main" id="{99F5215A-1F18-8041-9BDB-1B2FF386D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2275" y="1847850"/>
            <a:ext cx="592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ADP</a:t>
            </a:r>
          </a:p>
        </p:txBody>
      </p:sp>
      <p:sp>
        <p:nvSpPr>
          <p:cNvPr id="35862" name="Freeform 71">
            <a:extLst>
              <a:ext uri="{FF2B5EF4-FFF2-40B4-BE49-F238E27FC236}">
                <a16:creationId xmlns:a16="http://schemas.microsoft.com/office/drawing/2014/main" id="{50452BD4-9646-664E-9B18-142F3D088C95}"/>
              </a:ext>
            </a:extLst>
          </p:cNvPr>
          <p:cNvSpPr>
            <a:spLocks/>
          </p:cNvSpPr>
          <p:nvPr/>
        </p:nvSpPr>
        <p:spPr bwMode="auto">
          <a:xfrm flipV="1">
            <a:off x="7620000" y="1782763"/>
            <a:ext cx="533400" cy="152400"/>
          </a:xfrm>
          <a:custGeom>
            <a:avLst/>
            <a:gdLst>
              <a:gd name="T0" fmla="*/ 0 w 336"/>
              <a:gd name="T1" fmla="*/ 0 h 96"/>
              <a:gd name="T2" fmla="*/ 2147483647 w 336"/>
              <a:gd name="T3" fmla="*/ 2147483647 h 96"/>
              <a:gd name="T4" fmla="*/ 2147483647 w 336"/>
              <a:gd name="T5" fmla="*/ 0 h 96"/>
              <a:gd name="T6" fmla="*/ 0 60000 65536"/>
              <a:gd name="T7" fmla="*/ 0 60000 65536"/>
              <a:gd name="T8" fmla="*/ 0 60000 65536"/>
              <a:gd name="T9" fmla="*/ 0 w 336"/>
              <a:gd name="T10" fmla="*/ 0 h 96"/>
              <a:gd name="T11" fmla="*/ 336 w 336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6" h="96">
                <a:moveTo>
                  <a:pt x="0" y="0"/>
                </a:moveTo>
                <a:cubicBezTo>
                  <a:pt x="44" y="48"/>
                  <a:pt x="88" y="96"/>
                  <a:pt x="144" y="96"/>
                </a:cubicBezTo>
                <a:cubicBezTo>
                  <a:pt x="200" y="96"/>
                  <a:pt x="304" y="16"/>
                  <a:pt x="336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5863" name="Text Box 72">
            <a:extLst>
              <a:ext uri="{FF2B5EF4-FFF2-40B4-BE49-F238E27FC236}">
                <a16:creationId xmlns:a16="http://schemas.microsoft.com/office/drawing/2014/main" id="{CA49D926-2330-7849-A1E6-7424B6DC8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163" y="2174875"/>
            <a:ext cx="574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</a:t>
            </a:r>
            <a:r>
              <a:rPr lang="en-US" altLang="en-US" sz="1800" baseline="30000">
                <a:latin typeface="Calibri" panose="020F0502020204030204" pitchFamily="34" charset="0"/>
              </a:rPr>
              <a:t>2+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5864" name="Line 38">
            <a:extLst>
              <a:ext uri="{FF2B5EF4-FFF2-40B4-BE49-F238E27FC236}">
                <a16:creationId xmlns:a16="http://schemas.microsoft.com/office/drawing/2014/main" id="{004ECEE0-7EA9-2246-B454-115A387D6E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0188" y="280988"/>
            <a:ext cx="0" cy="1966912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5" name="Rectangle 30">
            <a:extLst>
              <a:ext uri="{FF2B5EF4-FFF2-40B4-BE49-F238E27FC236}">
                <a16:creationId xmlns:a16="http://schemas.microsoft.com/office/drawing/2014/main" id="{E2B3442C-251A-714A-AA77-DA0024884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2113" y="3827463"/>
            <a:ext cx="2249487" cy="1524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>
              <a:latin typeface="Calibri" panose="020F0502020204030204" pitchFamily="34" charset="0"/>
            </a:endParaRPr>
          </a:p>
        </p:txBody>
      </p:sp>
      <p:grpSp>
        <p:nvGrpSpPr>
          <p:cNvPr id="35866" name="Group 66">
            <a:extLst>
              <a:ext uri="{FF2B5EF4-FFF2-40B4-BE49-F238E27FC236}">
                <a16:creationId xmlns:a16="http://schemas.microsoft.com/office/drawing/2014/main" id="{39B02297-2632-0F41-8784-8716A1EE1BEA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3217863"/>
            <a:ext cx="1774825" cy="1360487"/>
            <a:chOff x="3408" y="2582"/>
            <a:chExt cx="1118" cy="857"/>
          </a:xfrm>
        </p:grpSpPr>
        <p:sp>
          <p:nvSpPr>
            <p:cNvPr id="35872" name="Oval 67">
              <a:extLst>
                <a:ext uri="{FF2B5EF4-FFF2-40B4-BE49-F238E27FC236}">
                  <a16:creationId xmlns:a16="http://schemas.microsoft.com/office/drawing/2014/main" id="{23049CEB-AE35-5345-BFC8-8FF54F875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832"/>
              <a:ext cx="384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35873" name="Line 68">
              <a:extLst>
                <a:ext uri="{FF2B5EF4-FFF2-40B4-BE49-F238E27FC236}">
                  <a16:creationId xmlns:a16="http://schemas.microsoft.com/office/drawing/2014/main" id="{A80F061E-782E-6B4C-9250-46133308FC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2592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74" name="Text Box 69">
              <a:extLst>
                <a:ext uri="{FF2B5EF4-FFF2-40B4-BE49-F238E27FC236}">
                  <a16:creationId xmlns:a16="http://schemas.microsoft.com/office/drawing/2014/main" id="{1373CD2D-4FC0-7C4C-9054-9EC2CEFD5B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582"/>
              <a:ext cx="34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Calibri" panose="020F0502020204030204" pitchFamily="34" charset="0"/>
                </a:rPr>
                <a:t>ATP</a:t>
              </a:r>
            </a:p>
          </p:txBody>
        </p:sp>
        <p:sp>
          <p:nvSpPr>
            <p:cNvPr id="35875" name="Text Box 70">
              <a:extLst>
                <a:ext uri="{FF2B5EF4-FFF2-40B4-BE49-F238E27FC236}">
                  <a16:creationId xmlns:a16="http://schemas.microsoft.com/office/drawing/2014/main" id="{B17723D6-7EEA-F440-AA12-D214F3838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3" y="2582"/>
              <a:ext cx="37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Calibri" panose="020F0502020204030204" pitchFamily="34" charset="0"/>
                </a:rPr>
                <a:t>ADP</a:t>
              </a:r>
            </a:p>
          </p:txBody>
        </p:sp>
        <p:sp>
          <p:nvSpPr>
            <p:cNvPr id="35876" name="Freeform 71">
              <a:extLst>
                <a:ext uri="{FF2B5EF4-FFF2-40B4-BE49-F238E27FC236}">
                  <a16:creationId xmlns:a16="http://schemas.microsoft.com/office/drawing/2014/main" id="{4962FA7A-48BC-3542-AA6D-F52AC38CE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726"/>
              <a:ext cx="336" cy="96"/>
            </a:xfrm>
            <a:custGeom>
              <a:avLst/>
              <a:gdLst>
                <a:gd name="T0" fmla="*/ 0 w 336"/>
                <a:gd name="T1" fmla="*/ 0 h 96"/>
                <a:gd name="T2" fmla="*/ 144 w 336"/>
                <a:gd name="T3" fmla="*/ 96 h 96"/>
                <a:gd name="T4" fmla="*/ 336 w 336"/>
                <a:gd name="T5" fmla="*/ 0 h 96"/>
                <a:gd name="T6" fmla="*/ 0 60000 65536"/>
                <a:gd name="T7" fmla="*/ 0 60000 65536"/>
                <a:gd name="T8" fmla="*/ 0 60000 65536"/>
                <a:gd name="T9" fmla="*/ 0 w 336"/>
                <a:gd name="T10" fmla="*/ 0 h 96"/>
                <a:gd name="T11" fmla="*/ 336 w 336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96">
                  <a:moveTo>
                    <a:pt x="0" y="0"/>
                  </a:moveTo>
                  <a:cubicBezTo>
                    <a:pt x="44" y="48"/>
                    <a:pt x="88" y="96"/>
                    <a:pt x="144" y="96"/>
                  </a:cubicBezTo>
                  <a:cubicBezTo>
                    <a:pt x="200" y="96"/>
                    <a:pt x="304" y="16"/>
                    <a:pt x="336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35877" name="Text Box 72">
              <a:extLst>
                <a:ext uri="{FF2B5EF4-FFF2-40B4-BE49-F238E27FC236}">
                  <a16:creationId xmlns:a16="http://schemas.microsoft.com/office/drawing/2014/main" id="{992CE39F-8B68-5148-B914-7961DCC7B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3206"/>
              <a:ext cx="36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Calibri" panose="020F0502020204030204" pitchFamily="34" charset="0"/>
                </a:rPr>
                <a:t>Ca</a:t>
              </a:r>
              <a:r>
                <a:rPr lang="en-US" altLang="en-US" sz="1800" baseline="30000">
                  <a:latin typeface="Calibri" panose="020F0502020204030204" pitchFamily="34" charset="0"/>
                </a:rPr>
                <a:t>2+</a:t>
              </a:r>
              <a:endParaRPr lang="en-US" altLang="en-US" sz="1800">
                <a:latin typeface="Calibri" panose="020F0502020204030204" pitchFamily="34" charset="0"/>
              </a:endParaRPr>
            </a:p>
          </p:txBody>
        </p:sp>
      </p:grpSp>
      <p:sp>
        <p:nvSpPr>
          <p:cNvPr id="35867" name="TextBox 77">
            <a:extLst>
              <a:ext uri="{FF2B5EF4-FFF2-40B4-BE49-F238E27FC236}">
                <a16:creationId xmlns:a16="http://schemas.microsoft.com/office/drawing/2014/main" id="{2601E346-A510-9240-AD60-48C249A38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4732338"/>
            <a:ext cx="125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Acrosome</a:t>
            </a:r>
          </a:p>
        </p:txBody>
      </p:sp>
      <p:sp>
        <p:nvSpPr>
          <p:cNvPr id="35868" name="Line 10">
            <a:extLst>
              <a:ext uri="{FF2B5EF4-FFF2-40B4-BE49-F238E27FC236}">
                <a16:creationId xmlns:a16="http://schemas.microsoft.com/office/drawing/2014/main" id="{A8ED6C93-EFA9-4042-93F7-D90AEC6B42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10400" y="487363"/>
            <a:ext cx="0" cy="1681162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69" name="Text Box 72">
            <a:extLst>
              <a:ext uri="{FF2B5EF4-FFF2-40B4-BE49-F238E27FC236}">
                <a16:creationId xmlns:a16="http://schemas.microsoft.com/office/drawing/2014/main" id="{70313D8C-125F-F548-89EF-0E50B4BAC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325" y="41275"/>
            <a:ext cx="574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</a:t>
            </a:r>
            <a:r>
              <a:rPr lang="en-US" altLang="en-US" sz="1800" baseline="30000">
                <a:latin typeface="Calibri" panose="020F0502020204030204" pitchFamily="34" charset="0"/>
              </a:rPr>
              <a:t>2+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5870" name="Text Box 72">
            <a:extLst>
              <a:ext uri="{FF2B5EF4-FFF2-40B4-BE49-F238E27FC236}">
                <a16:creationId xmlns:a16="http://schemas.microsoft.com/office/drawing/2014/main" id="{5D4FD78C-0B78-8549-8C1C-87C65A59C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0675" y="2571750"/>
            <a:ext cx="574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</a:t>
            </a:r>
            <a:r>
              <a:rPr lang="en-US" altLang="en-US" sz="1800" baseline="30000">
                <a:latin typeface="Calibri" panose="020F0502020204030204" pitchFamily="34" charset="0"/>
              </a:rPr>
              <a:t>2+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5871" name="Line 38">
            <a:extLst>
              <a:ext uri="{FF2B5EF4-FFF2-40B4-BE49-F238E27FC236}">
                <a16:creationId xmlns:a16="http://schemas.microsoft.com/office/drawing/2014/main" id="{5F10348B-DB8E-4E49-A7CB-19A92101D5C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7650" y="2603500"/>
            <a:ext cx="0" cy="311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>
            <a:extLst>
              <a:ext uri="{FF2B5EF4-FFF2-40B4-BE49-F238E27FC236}">
                <a16:creationId xmlns:a16="http://schemas.microsoft.com/office/drawing/2014/main" id="{B7671614-F32B-144B-981D-ACF59121DFB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3400"/>
            <a:ext cx="8763000" cy="1371600"/>
            <a:chOff x="96" y="384"/>
            <a:chExt cx="5520" cy="1008"/>
          </a:xfrm>
        </p:grpSpPr>
        <p:sp>
          <p:nvSpPr>
            <p:cNvPr id="36930" name="Rectangle 3">
              <a:extLst>
                <a:ext uri="{FF2B5EF4-FFF2-40B4-BE49-F238E27FC236}">
                  <a16:creationId xmlns:a16="http://schemas.microsoft.com/office/drawing/2014/main" id="{551F1CD9-8BA5-234A-9A49-01C02437B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528"/>
              <a:ext cx="5232" cy="62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6931" name="Rectangle 4">
              <a:extLst>
                <a:ext uri="{FF2B5EF4-FFF2-40B4-BE49-F238E27FC236}">
                  <a16:creationId xmlns:a16="http://schemas.microsoft.com/office/drawing/2014/main" id="{C156D3BF-D2E0-2D48-BC4A-748A732DB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" y="432"/>
              <a:ext cx="336" cy="8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6932" name="Rectangle 5">
              <a:extLst>
                <a:ext uri="{FF2B5EF4-FFF2-40B4-BE49-F238E27FC236}">
                  <a16:creationId xmlns:a16="http://schemas.microsoft.com/office/drawing/2014/main" id="{40A82F60-BC59-C04D-B5A3-C57D45486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384"/>
              <a:ext cx="144" cy="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36867" name="Rectangle 6">
            <a:extLst>
              <a:ext uri="{FF2B5EF4-FFF2-40B4-BE49-F238E27FC236}">
                <a16:creationId xmlns:a16="http://schemas.microsoft.com/office/drawing/2014/main" id="{EC70ADF4-16FD-5646-B7BE-B33481A54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738" y="1697038"/>
            <a:ext cx="746125" cy="5111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FF0000"/>
                </a:solidFill>
                <a:latin typeface="Calibri" panose="020F0502020204030204" pitchFamily="34" charset="0"/>
              </a:rPr>
              <a:t>sAC</a:t>
            </a:r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6868" name="Line 8">
            <a:extLst>
              <a:ext uri="{FF2B5EF4-FFF2-40B4-BE49-F238E27FC236}">
                <a16:creationId xmlns:a16="http://schemas.microsoft.com/office/drawing/2014/main" id="{3421BBF3-F305-EA48-8933-6B0EAE785CE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4438" y="1905000"/>
            <a:ext cx="2420937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Text Box 9">
            <a:extLst>
              <a:ext uri="{FF2B5EF4-FFF2-40B4-BE49-F238E27FC236}">
                <a16:creationId xmlns:a16="http://schemas.microsoft.com/office/drawing/2014/main" id="{E62F0699-F0A8-844B-AAC0-B6788404E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975" y="200025"/>
            <a:ext cx="574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</a:t>
            </a:r>
            <a:r>
              <a:rPr lang="en-US" altLang="en-US" sz="1800" baseline="30000">
                <a:latin typeface="Calibri" panose="020F0502020204030204" pitchFamily="34" charset="0"/>
              </a:rPr>
              <a:t>2+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870" name="Line 10">
            <a:extLst>
              <a:ext uri="{FF2B5EF4-FFF2-40B4-BE49-F238E27FC236}">
                <a16:creationId xmlns:a16="http://schemas.microsoft.com/office/drawing/2014/main" id="{0EF6BC65-C0F8-6649-A24F-CA317A0BC2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13750" y="571500"/>
            <a:ext cx="0" cy="1681163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Text Box 11">
            <a:extLst>
              <a:ext uri="{FF2B5EF4-FFF2-40B4-BE49-F238E27FC236}">
                <a16:creationId xmlns:a16="http://schemas.microsoft.com/office/drawing/2014/main" id="{C0C98253-E05E-DA4E-ADAE-7F671C70D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69850"/>
            <a:ext cx="731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HCO</a:t>
            </a:r>
            <a:r>
              <a:rPr lang="en-US" altLang="en-US" sz="1800" baseline="-25000">
                <a:latin typeface="Calibri" panose="020F0502020204030204" pitchFamily="34" charset="0"/>
              </a:rPr>
              <a:t>3</a:t>
            </a:r>
            <a:r>
              <a:rPr lang="en-US" altLang="en-US" sz="1800" baseline="30000">
                <a:latin typeface="Calibri" panose="020F0502020204030204" pitchFamily="34" charset="0"/>
              </a:rPr>
              <a:t>-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872" name="Line 12">
            <a:extLst>
              <a:ext uri="{FF2B5EF4-FFF2-40B4-BE49-F238E27FC236}">
                <a16:creationId xmlns:a16="http://schemas.microsoft.com/office/drawing/2014/main" id="{9162E0A4-C832-A743-8CB7-7149DD8876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9800" y="495300"/>
            <a:ext cx="0" cy="1681163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Text Box 13">
            <a:extLst>
              <a:ext uri="{FF2B5EF4-FFF2-40B4-BE49-F238E27FC236}">
                <a16:creationId xmlns:a16="http://schemas.microsoft.com/office/drawing/2014/main" id="{6580F424-F71F-D945-92A8-46162AFFC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209800"/>
            <a:ext cx="731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HCO</a:t>
            </a:r>
            <a:r>
              <a:rPr lang="en-US" altLang="en-US" sz="1800" baseline="-25000">
                <a:latin typeface="Calibri" panose="020F0502020204030204" pitchFamily="34" charset="0"/>
              </a:rPr>
              <a:t>3</a:t>
            </a:r>
            <a:r>
              <a:rPr lang="en-US" altLang="en-US" sz="1800" baseline="30000">
                <a:latin typeface="Calibri" panose="020F0502020204030204" pitchFamily="34" charset="0"/>
              </a:rPr>
              <a:t>-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874" name="Line 14">
            <a:extLst>
              <a:ext uri="{FF2B5EF4-FFF2-40B4-BE49-F238E27FC236}">
                <a16:creationId xmlns:a16="http://schemas.microsoft.com/office/drawing/2014/main" id="{5A0EDBDF-7DCB-9244-BE03-BB85594BAB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76500" y="1981200"/>
            <a:ext cx="1501775" cy="4238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Text Box 15">
            <a:extLst>
              <a:ext uri="{FF2B5EF4-FFF2-40B4-BE49-F238E27FC236}">
                <a16:creationId xmlns:a16="http://schemas.microsoft.com/office/drawing/2014/main" id="{257C29FC-DF80-D542-9314-8FB6D9448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963" y="1751013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6876" name="Text Box 16">
            <a:extLst>
              <a:ext uri="{FF2B5EF4-FFF2-40B4-BE49-F238E27FC236}">
                <a16:creationId xmlns:a16="http://schemas.microsoft.com/office/drawing/2014/main" id="{54808234-2D28-A346-AFF5-E48D90F08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713" y="5449888"/>
            <a:ext cx="398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(-)</a:t>
            </a:r>
          </a:p>
        </p:txBody>
      </p:sp>
      <p:sp>
        <p:nvSpPr>
          <p:cNvPr id="36877" name="Text Box 17">
            <a:extLst>
              <a:ext uri="{FF2B5EF4-FFF2-40B4-BE49-F238E27FC236}">
                <a16:creationId xmlns:a16="http://schemas.microsoft.com/office/drawing/2014/main" id="{DCE99A96-A227-A946-B842-1149D23D3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6913" y="1697038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6878" name="Text Box 18">
            <a:extLst>
              <a:ext uri="{FF2B5EF4-FFF2-40B4-BE49-F238E27FC236}">
                <a16:creationId xmlns:a16="http://schemas.microsoft.com/office/drawing/2014/main" id="{30A447C7-A3E4-9043-95D7-298BB057D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2782888"/>
            <a:ext cx="746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cAMP</a:t>
            </a:r>
          </a:p>
        </p:txBody>
      </p:sp>
      <p:sp>
        <p:nvSpPr>
          <p:cNvPr id="36879" name="Line 19">
            <a:extLst>
              <a:ext uri="{FF2B5EF4-FFF2-40B4-BE49-F238E27FC236}">
                <a16:creationId xmlns:a16="http://schemas.microsoft.com/office/drawing/2014/main" id="{CEF58C05-0099-6243-8B09-A6915A1B90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1513" y="22479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80" name="Text Box 20">
            <a:extLst>
              <a:ext uri="{FF2B5EF4-FFF2-40B4-BE49-F238E27FC236}">
                <a16:creationId xmlns:a16="http://schemas.microsoft.com/office/drawing/2014/main" id="{1030E726-12D8-2D45-977B-1B64AD5D3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9575" y="3773488"/>
            <a:ext cx="6461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PK-A</a:t>
            </a:r>
          </a:p>
        </p:txBody>
      </p:sp>
      <p:sp>
        <p:nvSpPr>
          <p:cNvPr id="36881" name="Line 21">
            <a:extLst>
              <a:ext uri="{FF2B5EF4-FFF2-40B4-BE49-F238E27FC236}">
                <a16:creationId xmlns:a16="http://schemas.microsoft.com/office/drawing/2014/main" id="{61E8B55A-BA9E-9B49-BC02-6617AF58A0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316288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82" name="Text Box 22">
            <a:extLst>
              <a:ext uri="{FF2B5EF4-FFF2-40B4-BE49-F238E27FC236}">
                <a16:creationId xmlns:a16="http://schemas.microsoft.com/office/drawing/2014/main" id="{CAC39298-77E4-A945-8DCA-A58B2B4FC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4894263"/>
            <a:ext cx="547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PTK</a:t>
            </a:r>
          </a:p>
        </p:txBody>
      </p:sp>
      <p:sp>
        <p:nvSpPr>
          <p:cNvPr id="36883" name="Text Box 23">
            <a:extLst>
              <a:ext uri="{FF2B5EF4-FFF2-40B4-BE49-F238E27FC236}">
                <a16:creationId xmlns:a16="http://schemas.microsoft.com/office/drawing/2014/main" id="{4965499C-7D8A-4B4E-9BB5-9A2B39896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838" y="4894263"/>
            <a:ext cx="1171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Ptyr-Ptase</a:t>
            </a:r>
          </a:p>
        </p:txBody>
      </p:sp>
      <p:sp>
        <p:nvSpPr>
          <p:cNvPr id="36884" name="Text Box 24">
            <a:extLst>
              <a:ext uri="{FF2B5EF4-FFF2-40B4-BE49-F238E27FC236}">
                <a16:creationId xmlns:a16="http://schemas.microsoft.com/office/drawing/2014/main" id="{10710BF7-D91D-3044-9FCF-1DE590B58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588" y="6135688"/>
            <a:ext cx="337978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Protein Tyrosine Phosphorylation</a:t>
            </a:r>
          </a:p>
        </p:txBody>
      </p:sp>
      <p:sp>
        <p:nvSpPr>
          <p:cNvPr id="36885" name="Line 25">
            <a:extLst>
              <a:ext uri="{FF2B5EF4-FFF2-40B4-BE49-F238E27FC236}">
                <a16:creationId xmlns:a16="http://schemas.microsoft.com/office/drawing/2014/main" id="{9B4F8F36-AD42-AC4D-957E-A2877245B7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43313" y="4230688"/>
            <a:ext cx="838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86" name="Line 26">
            <a:extLst>
              <a:ext uri="{FF2B5EF4-FFF2-40B4-BE49-F238E27FC236}">
                <a16:creationId xmlns:a16="http://schemas.microsoft.com/office/drawing/2014/main" id="{B7E622D3-59C3-2E4D-A86E-4EC00B79771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57713" y="4230688"/>
            <a:ext cx="12192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87" name="Line 27">
            <a:extLst>
              <a:ext uri="{FF2B5EF4-FFF2-40B4-BE49-F238E27FC236}">
                <a16:creationId xmlns:a16="http://schemas.microsoft.com/office/drawing/2014/main" id="{F496A8FF-BF17-0D4B-8EAB-5C63750B45C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7113" y="52974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88" name="Line 28">
            <a:extLst>
              <a:ext uri="{FF2B5EF4-FFF2-40B4-BE49-F238E27FC236}">
                <a16:creationId xmlns:a16="http://schemas.microsoft.com/office/drawing/2014/main" id="{1BC755F6-BB3B-0B44-B838-E92F92D9EF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5513" y="5297488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89" name="Text Box 29">
            <a:extLst>
              <a:ext uri="{FF2B5EF4-FFF2-40B4-BE49-F238E27FC236}">
                <a16:creationId xmlns:a16="http://schemas.microsoft.com/office/drawing/2014/main" id="{8650B362-9314-F241-AEB1-666F4D42A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4154488"/>
            <a:ext cx="398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(-)</a:t>
            </a:r>
          </a:p>
        </p:txBody>
      </p:sp>
      <p:sp>
        <p:nvSpPr>
          <p:cNvPr id="36890" name="Text Box 30">
            <a:extLst>
              <a:ext uri="{FF2B5EF4-FFF2-40B4-BE49-F238E27FC236}">
                <a16:creationId xmlns:a16="http://schemas.microsoft.com/office/drawing/2014/main" id="{9F5596CD-2C99-8145-8D9F-3F67C0559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240088"/>
            <a:ext cx="442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6891" name="Text Box 31">
            <a:extLst>
              <a:ext uri="{FF2B5EF4-FFF2-40B4-BE49-F238E27FC236}">
                <a16:creationId xmlns:a16="http://schemas.microsoft.com/office/drawing/2014/main" id="{5153952E-508A-9641-AC34-D8B147891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913" y="4078288"/>
            <a:ext cx="4429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6892" name="Text Box 32">
            <a:extLst>
              <a:ext uri="{FF2B5EF4-FFF2-40B4-BE49-F238E27FC236}">
                <a16:creationId xmlns:a16="http://schemas.microsoft.com/office/drawing/2014/main" id="{312CC693-1ED6-5E47-8185-66F41B595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373688"/>
            <a:ext cx="442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6893" name="Text Box 33">
            <a:extLst>
              <a:ext uri="{FF2B5EF4-FFF2-40B4-BE49-F238E27FC236}">
                <a16:creationId xmlns:a16="http://schemas.microsoft.com/office/drawing/2014/main" id="{24C92A7A-E5A6-2744-BCD1-10FF529C8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3635375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pH</a:t>
            </a:r>
            <a:r>
              <a:rPr lang="en-US" altLang="en-US" sz="1800" baseline="-25000">
                <a:latin typeface="Calibri" panose="020F0502020204030204" pitchFamily="34" charset="0"/>
              </a:rPr>
              <a:t>i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894" name="Line 34">
            <a:extLst>
              <a:ext uri="{FF2B5EF4-FFF2-40B4-BE49-F238E27FC236}">
                <a16:creationId xmlns:a16="http://schemas.microsoft.com/office/drawing/2014/main" id="{3CA4E372-51F5-B648-9DA5-B692A4FCFF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2590800"/>
            <a:ext cx="2514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95" name="Line 36">
            <a:extLst>
              <a:ext uri="{FF2B5EF4-FFF2-40B4-BE49-F238E27FC236}">
                <a16:creationId xmlns:a16="http://schemas.microsoft.com/office/drawing/2014/main" id="{FD09AC9A-BA4B-7E47-BD79-051E1C8A91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3657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96" name="Text Box 37">
            <a:extLst>
              <a:ext uri="{FF2B5EF4-FFF2-40B4-BE49-F238E27FC236}">
                <a16:creationId xmlns:a16="http://schemas.microsoft.com/office/drawing/2014/main" id="{CE315885-E3C3-3E41-A19C-423B09FF4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95600"/>
            <a:ext cx="442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(+)</a:t>
            </a:r>
          </a:p>
        </p:txBody>
      </p:sp>
      <p:sp>
        <p:nvSpPr>
          <p:cNvPr id="36897" name="Line 38">
            <a:extLst>
              <a:ext uri="{FF2B5EF4-FFF2-40B4-BE49-F238E27FC236}">
                <a16:creationId xmlns:a16="http://schemas.microsoft.com/office/drawing/2014/main" id="{96FA446E-22C7-714C-849E-170D7EC1FA60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663" y="455613"/>
            <a:ext cx="0" cy="168910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98" name="Text Box 39">
            <a:extLst>
              <a:ext uri="{FF2B5EF4-FFF2-40B4-BE49-F238E27FC236}">
                <a16:creationId xmlns:a16="http://schemas.microsoft.com/office/drawing/2014/main" id="{18F09778-1E3D-734E-805D-17CEE9B03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14300"/>
            <a:ext cx="40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</a:t>
            </a:r>
            <a:r>
              <a:rPr lang="en-US" altLang="en-US" sz="1800" baseline="30000">
                <a:latin typeface="Calibri" panose="020F0502020204030204" pitchFamily="34" charset="0"/>
              </a:rPr>
              <a:t>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899" name="Text Box 40">
            <a:extLst>
              <a:ext uri="{FF2B5EF4-FFF2-40B4-BE49-F238E27FC236}">
                <a16:creationId xmlns:a16="http://schemas.microsoft.com/office/drawing/2014/main" id="{0E7406C0-A211-2443-9CE7-002335FBA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2095500"/>
            <a:ext cx="40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</a:t>
            </a:r>
            <a:r>
              <a:rPr lang="en-US" altLang="en-US" sz="1800" baseline="30000">
                <a:latin typeface="Calibri" panose="020F0502020204030204" pitchFamily="34" charset="0"/>
              </a:rPr>
              <a:t>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900" name="Line 41">
            <a:extLst>
              <a:ext uri="{FF2B5EF4-FFF2-40B4-BE49-F238E27FC236}">
                <a16:creationId xmlns:a16="http://schemas.microsoft.com/office/drawing/2014/main" id="{A0CFA518-3DE7-444A-816D-5E4F67FA99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2514600"/>
            <a:ext cx="2286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Pie 40">
            <a:extLst>
              <a:ext uri="{FF2B5EF4-FFF2-40B4-BE49-F238E27FC236}">
                <a16:creationId xmlns:a16="http://schemas.microsoft.com/office/drawing/2014/main" id="{35A3037B-B70C-704D-AD34-B5BCCF132485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4948238" y="133350"/>
            <a:ext cx="611187" cy="644525"/>
          </a:xfrm>
          <a:custGeom>
            <a:avLst/>
            <a:gdLst>
              <a:gd name="T0" fmla="*/ 611187 w 611187"/>
              <a:gd name="T1" fmla="*/ 322263 h 644525"/>
              <a:gd name="T2" fmla="*/ 305594 w 611187"/>
              <a:gd name="T3" fmla="*/ 644525 h 644525"/>
              <a:gd name="T4" fmla="*/ 0 w 611187"/>
              <a:gd name="T5" fmla="*/ 322263 h 644525"/>
              <a:gd name="T6" fmla="*/ 305594 w 611187"/>
              <a:gd name="T7" fmla="*/ 0 h 644525"/>
              <a:gd name="T8" fmla="*/ 0 60000 65536"/>
              <a:gd name="T9" fmla="*/ 1 60000 65536"/>
              <a:gd name="T10" fmla="*/ 2 60000 65536"/>
              <a:gd name="T11" fmla="*/ 3 60000 65536"/>
              <a:gd name="T12" fmla="*/ 89506 w 611187"/>
              <a:gd name="T13" fmla="*/ 94389 h 644525"/>
              <a:gd name="T14" fmla="*/ 521681 w 611187"/>
              <a:gd name="T15" fmla="*/ 550136 h 64452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1187" h="644525">
                <a:moveTo>
                  <a:pt x="611187" y="322263"/>
                </a:moveTo>
                <a:lnTo>
                  <a:pt x="611187" y="322263"/>
                </a:lnTo>
                <a:cubicBezTo>
                  <a:pt x="611187" y="500243"/>
                  <a:pt x="474367" y="644526"/>
                  <a:pt x="305593" y="644526"/>
                </a:cubicBezTo>
                <a:cubicBezTo>
                  <a:pt x="136818" y="644526"/>
                  <a:pt x="-1" y="500243"/>
                  <a:pt x="-1" y="322263"/>
                </a:cubicBezTo>
                <a:cubicBezTo>
                  <a:pt x="-1" y="144282"/>
                  <a:pt x="136818" y="0"/>
                  <a:pt x="305592" y="0"/>
                </a:cubicBezTo>
                <a:lnTo>
                  <a:pt x="305594" y="322263"/>
                </a:lnTo>
                <a:close/>
              </a:path>
            </a:pathLst>
          </a:custGeom>
          <a:gradFill rotWithShape="1">
            <a:gsLst>
              <a:gs pos="0">
                <a:srgbClr val="67A3FF"/>
              </a:gs>
              <a:gs pos="100000">
                <a:srgbClr val="0080FF"/>
              </a:gs>
            </a:gsLst>
            <a:lin ang="5400000"/>
          </a:gra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5DEC801-09BB-4E4D-ABD2-2ACE601A4030}"/>
              </a:ext>
            </a:extLst>
          </p:cNvPr>
          <p:cNvSpPr/>
          <p:nvPr/>
        </p:nvSpPr>
        <p:spPr>
          <a:xfrm>
            <a:off x="4557713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D787A52-0F2F-3C42-9255-93F0FFDB12B9}"/>
              </a:ext>
            </a:extLst>
          </p:cNvPr>
          <p:cNvSpPr/>
          <p:nvPr/>
        </p:nvSpPr>
        <p:spPr>
          <a:xfrm>
            <a:off x="4672013" y="78581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2E294C1-01C0-474A-8EF7-64F5EC020548}"/>
              </a:ext>
            </a:extLst>
          </p:cNvPr>
          <p:cNvSpPr/>
          <p:nvPr/>
        </p:nvSpPr>
        <p:spPr>
          <a:xfrm>
            <a:off x="4840288" y="955675"/>
            <a:ext cx="200025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5E3C394-EBE6-7245-A8F2-34A43BF0007A}"/>
              </a:ext>
            </a:extLst>
          </p:cNvPr>
          <p:cNvSpPr/>
          <p:nvPr/>
        </p:nvSpPr>
        <p:spPr>
          <a:xfrm>
            <a:off x="4948238" y="800100"/>
            <a:ext cx="201612" cy="169863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50098D2-F7EE-EF40-B4BA-80B9EB1F4A98}"/>
              </a:ext>
            </a:extLst>
          </p:cNvPr>
          <p:cNvSpPr/>
          <p:nvPr/>
        </p:nvSpPr>
        <p:spPr>
          <a:xfrm>
            <a:off x="48244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CD9414A-668C-D445-B98B-FFE9F953DC8C}"/>
              </a:ext>
            </a:extLst>
          </p:cNvPr>
          <p:cNvSpPr/>
          <p:nvPr/>
        </p:nvSpPr>
        <p:spPr>
          <a:xfrm>
            <a:off x="5103813" y="6302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33101A7-88E9-F449-9F34-D2FCA22AD104}"/>
              </a:ext>
            </a:extLst>
          </p:cNvPr>
          <p:cNvSpPr/>
          <p:nvPr/>
        </p:nvSpPr>
        <p:spPr>
          <a:xfrm>
            <a:off x="4948238" y="487363"/>
            <a:ext cx="201612" cy="168275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909" name="TextBox 48">
            <a:extLst>
              <a:ext uri="{FF2B5EF4-FFF2-40B4-BE49-F238E27FC236}">
                <a16:creationId xmlns:a16="http://schemas.microsoft.com/office/drawing/2014/main" id="{F09DC739-7560-DF49-BAE2-0DE66F5AF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5525" y="82550"/>
            <a:ext cx="1270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800">
                <a:latin typeface="Calibri" panose="020F0502020204030204" pitchFamily="34" charset="0"/>
              </a:rPr>
              <a:t>Cholesterol</a:t>
            </a:r>
          </a:p>
          <a:p>
            <a:pPr algn="ctr"/>
            <a:r>
              <a:rPr lang="en-US" altLang="en-US" sz="1800">
                <a:latin typeface="Calibri" panose="020F0502020204030204" pitchFamily="34" charset="0"/>
              </a:rPr>
              <a:t>Acceptor</a:t>
            </a:r>
          </a:p>
        </p:txBody>
      </p:sp>
      <p:sp>
        <p:nvSpPr>
          <p:cNvPr id="50" name="L-Shape 49">
            <a:extLst>
              <a:ext uri="{FF2B5EF4-FFF2-40B4-BE49-F238E27FC236}">
                <a16:creationId xmlns:a16="http://schemas.microsoft.com/office/drawing/2014/main" id="{D11DEA95-CE31-EB47-8F8B-ABF412334910}"/>
              </a:ext>
            </a:extLst>
          </p:cNvPr>
          <p:cNvSpPr>
            <a:spLocks noChangeArrowheads="1"/>
          </p:cNvSpPr>
          <p:nvPr/>
        </p:nvSpPr>
        <p:spPr bwMode="auto">
          <a:xfrm rot="3124683" flipV="1">
            <a:off x="6049962" y="404813"/>
            <a:ext cx="396875" cy="450850"/>
          </a:xfrm>
          <a:custGeom>
            <a:avLst/>
            <a:gdLst>
              <a:gd name="T0" fmla="*/ 396875 w 396875"/>
              <a:gd name="T1" fmla="*/ 351631 h 450850"/>
              <a:gd name="T2" fmla="*/ 198438 w 396875"/>
              <a:gd name="T3" fmla="*/ 450850 h 450850"/>
              <a:gd name="T4" fmla="*/ 0 w 396875"/>
              <a:gd name="T5" fmla="*/ 225425 h 450850"/>
              <a:gd name="T6" fmla="*/ 99219 w 396875"/>
              <a:gd name="T7" fmla="*/ 0 h 450850"/>
              <a:gd name="T8" fmla="*/ 0 60000 65536"/>
              <a:gd name="T9" fmla="*/ 1 60000 65536"/>
              <a:gd name="T10" fmla="*/ 2 60000 65536"/>
              <a:gd name="T11" fmla="*/ 3 60000 65536"/>
              <a:gd name="T12" fmla="*/ 0 w 396875"/>
              <a:gd name="T13" fmla="*/ 0 h 450850"/>
              <a:gd name="T14" fmla="*/ 198438 w 396875"/>
              <a:gd name="T15" fmla="*/ 450850 h 4508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6875" h="450850">
                <a:moveTo>
                  <a:pt x="0" y="0"/>
                </a:moveTo>
                <a:lnTo>
                  <a:pt x="198438" y="0"/>
                </a:lnTo>
                <a:lnTo>
                  <a:pt x="198438" y="252413"/>
                </a:lnTo>
                <a:lnTo>
                  <a:pt x="396875" y="252413"/>
                </a:lnTo>
                <a:lnTo>
                  <a:pt x="396875" y="450850"/>
                </a:lnTo>
                <a:lnTo>
                  <a:pt x="0" y="450850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7D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25CDFBE-FB4E-1449-A0E7-5ED52733A643}"/>
              </a:ext>
            </a:extLst>
          </p:cNvPr>
          <p:cNvSpPr/>
          <p:nvPr/>
        </p:nvSpPr>
        <p:spPr>
          <a:xfrm>
            <a:off x="6081713" y="728663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7B16546-6794-5540-AAC0-72D40BB419F3}"/>
              </a:ext>
            </a:extLst>
          </p:cNvPr>
          <p:cNvSpPr/>
          <p:nvPr/>
        </p:nvSpPr>
        <p:spPr>
          <a:xfrm>
            <a:off x="6242050" y="693738"/>
            <a:ext cx="200025" cy="169862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6913" name="TextBox 53">
            <a:extLst>
              <a:ext uri="{FF2B5EF4-FFF2-40B4-BE49-F238E27FC236}">
                <a16:creationId xmlns:a16="http://schemas.microsoft.com/office/drawing/2014/main" id="{D58A4452-1EFA-934D-B110-201437391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4088" y="17463"/>
            <a:ext cx="546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BSP</a:t>
            </a:r>
          </a:p>
        </p:txBody>
      </p:sp>
      <p:sp>
        <p:nvSpPr>
          <p:cNvPr id="36914" name="TextBox 54">
            <a:extLst>
              <a:ext uri="{FF2B5EF4-FFF2-40B4-BE49-F238E27FC236}">
                <a16:creationId xmlns:a16="http://schemas.microsoft.com/office/drawing/2014/main" id="{9D4D45E9-3FAA-374E-A95C-8024461B4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239713"/>
            <a:ext cx="946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Heparin</a:t>
            </a:r>
          </a:p>
        </p:txBody>
      </p:sp>
      <p:sp>
        <p:nvSpPr>
          <p:cNvPr id="36915" name="Line 14">
            <a:extLst>
              <a:ext uri="{FF2B5EF4-FFF2-40B4-BE49-F238E27FC236}">
                <a16:creationId xmlns:a16="http://schemas.microsoft.com/office/drawing/2014/main" id="{774BC00E-EA0C-0A49-900F-E12C50E6FA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48438" y="571500"/>
            <a:ext cx="447675" cy="1222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16" name="Text Box 72">
            <a:extLst>
              <a:ext uri="{FF2B5EF4-FFF2-40B4-BE49-F238E27FC236}">
                <a16:creationId xmlns:a16="http://schemas.microsoft.com/office/drawing/2014/main" id="{A64C13CE-878E-C842-8142-769E19482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4500" y="2405063"/>
            <a:ext cx="574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</a:t>
            </a:r>
            <a:r>
              <a:rPr lang="en-US" altLang="en-US" sz="1800" baseline="30000">
                <a:latin typeface="Calibri" panose="020F0502020204030204" pitchFamily="34" charset="0"/>
              </a:rPr>
              <a:t>2+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917" name="Line 38">
            <a:extLst>
              <a:ext uri="{FF2B5EF4-FFF2-40B4-BE49-F238E27FC236}">
                <a16:creationId xmlns:a16="http://schemas.microsoft.com/office/drawing/2014/main" id="{189A8253-2395-F142-BE35-4409A284EC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91475" y="2436813"/>
            <a:ext cx="0" cy="311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18" name="Rectangle 30">
            <a:extLst>
              <a:ext uri="{FF2B5EF4-FFF2-40B4-BE49-F238E27FC236}">
                <a16:creationId xmlns:a16="http://schemas.microsoft.com/office/drawing/2014/main" id="{BFCFF4DB-96AD-6A4D-A8E7-B38AA4FDC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2113" y="3827463"/>
            <a:ext cx="2249487" cy="1524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6919" name="TextBox 60">
            <a:extLst>
              <a:ext uri="{FF2B5EF4-FFF2-40B4-BE49-F238E27FC236}">
                <a16:creationId xmlns:a16="http://schemas.microsoft.com/office/drawing/2014/main" id="{70249DB0-D91A-CD4B-8748-3A65E753C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6150" y="4732338"/>
            <a:ext cx="1257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Acrosome</a:t>
            </a:r>
          </a:p>
        </p:txBody>
      </p:sp>
      <p:sp>
        <p:nvSpPr>
          <p:cNvPr id="36920" name="Text Box 72">
            <a:extLst>
              <a:ext uri="{FF2B5EF4-FFF2-40B4-BE49-F238E27FC236}">
                <a16:creationId xmlns:a16="http://schemas.microsoft.com/office/drawing/2014/main" id="{9489FA4C-4861-294E-8560-B9CC69551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4138613"/>
            <a:ext cx="574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Ca</a:t>
            </a:r>
            <a:r>
              <a:rPr lang="en-US" altLang="en-US" sz="1800" baseline="30000">
                <a:latin typeface="Calibri" panose="020F0502020204030204" pitchFamily="34" charset="0"/>
              </a:rPr>
              <a:t>2+</a:t>
            </a:r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36921" name="Line 38">
            <a:extLst>
              <a:ext uri="{FF2B5EF4-FFF2-40B4-BE49-F238E27FC236}">
                <a16:creationId xmlns:a16="http://schemas.microsoft.com/office/drawing/2014/main" id="{7A9F8CF5-64E1-B94D-A9AF-87ABDCD3DD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170363"/>
            <a:ext cx="0" cy="31115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stealth" w="med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922" name="Line 8">
            <a:extLst>
              <a:ext uri="{FF2B5EF4-FFF2-40B4-BE49-F238E27FC236}">
                <a16:creationId xmlns:a16="http://schemas.microsoft.com/office/drawing/2014/main" id="{B4F398F7-D0BC-9E48-96BE-8DC857D68D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32463" y="2743200"/>
            <a:ext cx="1865312" cy="1411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923" name="Group 66">
            <a:extLst>
              <a:ext uri="{FF2B5EF4-FFF2-40B4-BE49-F238E27FC236}">
                <a16:creationId xmlns:a16="http://schemas.microsoft.com/office/drawing/2014/main" id="{40B62586-47A4-D04D-9FB8-271170816E78}"/>
              </a:ext>
            </a:extLst>
          </p:cNvPr>
          <p:cNvGrpSpPr>
            <a:grpSpLocks/>
          </p:cNvGrpSpPr>
          <p:nvPr/>
        </p:nvGrpSpPr>
        <p:grpSpPr bwMode="auto">
          <a:xfrm>
            <a:off x="7316788" y="3217863"/>
            <a:ext cx="1903412" cy="1387475"/>
            <a:chOff x="3408" y="2582"/>
            <a:chExt cx="1199" cy="874"/>
          </a:xfrm>
        </p:grpSpPr>
        <p:sp>
          <p:nvSpPr>
            <p:cNvPr id="36924" name="Oval 67">
              <a:extLst>
                <a:ext uri="{FF2B5EF4-FFF2-40B4-BE49-F238E27FC236}">
                  <a16:creationId xmlns:a16="http://schemas.microsoft.com/office/drawing/2014/main" id="{18DC99D5-5CBF-6E4D-9FF0-0BF2A8043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2832"/>
              <a:ext cx="384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6925" name="Line 68">
              <a:extLst>
                <a:ext uri="{FF2B5EF4-FFF2-40B4-BE49-F238E27FC236}">
                  <a16:creationId xmlns:a16="http://schemas.microsoft.com/office/drawing/2014/main" id="{656498BA-8158-3343-88A8-304F796D5A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2592"/>
              <a:ext cx="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stealth" w="med" len="lg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26" name="Text Box 69">
              <a:extLst>
                <a:ext uri="{FF2B5EF4-FFF2-40B4-BE49-F238E27FC236}">
                  <a16:creationId xmlns:a16="http://schemas.microsoft.com/office/drawing/2014/main" id="{72B1771A-76B6-3F4B-8828-AB7E1E18A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8" y="2582"/>
              <a:ext cx="43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Calibri" panose="020F0502020204030204" pitchFamily="34" charset="0"/>
                </a:rPr>
                <a:t>ATP</a:t>
              </a:r>
            </a:p>
          </p:txBody>
        </p:sp>
        <p:sp>
          <p:nvSpPr>
            <p:cNvPr id="36927" name="Text Box 70">
              <a:extLst>
                <a:ext uri="{FF2B5EF4-FFF2-40B4-BE49-F238E27FC236}">
                  <a16:creationId xmlns:a16="http://schemas.microsoft.com/office/drawing/2014/main" id="{FC4AB394-6B88-ED42-B060-44C8B53958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3" y="2582"/>
              <a:ext cx="45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Calibri" panose="020F0502020204030204" pitchFamily="34" charset="0"/>
                </a:rPr>
                <a:t>ADP</a:t>
              </a:r>
            </a:p>
          </p:txBody>
        </p:sp>
        <p:sp>
          <p:nvSpPr>
            <p:cNvPr id="36928" name="Freeform 71">
              <a:extLst>
                <a:ext uri="{FF2B5EF4-FFF2-40B4-BE49-F238E27FC236}">
                  <a16:creationId xmlns:a16="http://schemas.microsoft.com/office/drawing/2014/main" id="{689E7B26-C1FF-D646-8B9A-E9B4DEE5E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726"/>
              <a:ext cx="336" cy="96"/>
            </a:xfrm>
            <a:custGeom>
              <a:avLst/>
              <a:gdLst>
                <a:gd name="T0" fmla="*/ 0 w 336"/>
                <a:gd name="T1" fmla="*/ 0 h 96"/>
                <a:gd name="T2" fmla="*/ 144 w 336"/>
                <a:gd name="T3" fmla="*/ 96 h 96"/>
                <a:gd name="T4" fmla="*/ 336 w 336"/>
                <a:gd name="T5" fmla="*/ 0 h 96"/>
                <a:gd name="T6" fmla="*/ 0 60000 65536"/>
                <a:gd name="T7" fmla="*/ 0 60000 65536"/>
                <a:gd name="T8" fmla="*/ 0 60000 65536"/>
                <a:gd name="T9" fmla="*/ 0 w 336"/>
                <a:gd name="T10" fmla="*/ 0 h 96"/>
                <a:gd name="T11" fmla="*/ 336 w 336"/>
                <a:gd name="T12" fmla="*/ 96 h 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6" h="96">
                  <a:moveTo>
                    <a:pt x="0" y="0"/>
                  </a:moveTo>
                  <a:cubicBezTo>
                    <a:pt x="44" y="48"/>
                    <a:pt x="88" y="96"/>
                    <a:pt x="144" y="96"/>
                  </a:cubicBezTo>
                  <a:cubicBezTo>
                    <a:pt x="200" y="96"/>
                    <a:pt x="304" y="16"/>
                    <a:pt x="336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6929" name="Text Box 72">
              <a:extLst>
                <a:ext uri="{FF2B5EF4-FFF2-40B4-BE49-F238E27FC236}">
                  <a16:creationId xmlns:a16="http://schemas.microsoft.com/office/drawing/2014/main" id="{840EF720-1E55-894C-8D82-B13E407AA6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3206"/>
              <a:ext cx="4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>
                  <a:latin typeface="Calibri" panose="020F0502020204030204" pitchFamily="34" charset="0"/>
                </a:rPr>
                <a:t>Ca</a:t>
              </a:r>
              <a:r>
                <a:rPr lang="en-US" altLang="en-US" sz="2000" baseline="30000">
                  <a:latin typeface="Calibri" panose="020F0502020204030204" pitchFamily="34" charset="0"/>
                </a:rPr>
                <a:t>2+</a:t>
              </a:r>
              <a:endParaRPr lang="en-US" altLang="en-US" sz="2000"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90A65F1-F8A2-8548-8F78-C49F5467B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Capacitation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0DC277D-14E6-2242-B7DB-ED29E2BA30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458200" cy="1905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No change in sperm morphology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Motility change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hyperactivation</a:t>
            </a:r>
          </a:p>
        </p:txBody>
      </p:sp>
      <p:sp>
        <p:nvSpPr>
          <p:cNvPr id="37892" name="Freeform 28">
            <a:extLst>
              <a:ext uri="{FF2B5EF4-FFF2-40B4-BE49-F238E27FC236}">
                <a16:creationId xmlns:a16="http://schemas.microsoft.com/office/drawing/2014/main" id="{FF30AA9E-D28F-2549-AF19-04C98216ED28}"/>
              </a:ext>
            </a:extLst>
          </p:cNvPr>
          <p:cNvSpPr>
            <a:spLocks/>
          </p:cNvSpPr>
          <p:nvPr/>
        </p:nvSpPr>
        <p:spPr bwMode="auto">
          <a:xfrm rot="-5094300">
            <a:off x="4717257" y="1843881"/>
            <a:ext cx="304800" cy="3697287"/>
          </a:xfrm>
          <a:custGeom>
            <a:avLst/>
            <a:gdLst>
              <a:gd name="T0" fmla="*/ 2147483647 w 557"/>
              <a:gd name="T1" fmla="*/ 0 h 1633"/>
              <a:gd name="T2" fmla="*/ 2147483647 w 557"/>
              <a:gd name="T3" fmla="*/ 2147483647 h 1633"/>
              <a:gd name="T4" fmla="*/ 2147483647 w 557"/>
              <a:gd name="T5" fmla="*/ 2147483647 h 1633"/>
              <a:gd name="T6" fmla="*/ 2147483647 w 557"/>
              <a:gd name="T7" fmla="*/ 2147483647 h 1633"/>
              <a:gd name="T8" fmla="*/ 2147483647 w 557"/>
              <a:gd name="T9" fmla="*/ 2147483647 h 1633"/>
              <a:gd name="T10" fmla="*/ 2147483647 w 557"/>
              <a:gd name="T11" fmla="*/ 2147483647 h 16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7"/>
              <a:gd name="T19" fmla="*/ 0 h 1633"/>
              <a:gd name="T20" fmla="*/ 557 w 557"/>
              <a:gd name="T21" fmla="*/ 1633 h 163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7" h="1633">
                <a:moveTo>
                  <a:pt x="357" y="0"/>
                </a:moveTo>
                <a:cubicBezTo>
                  <a:pt x="407" y="81"/>
                  <a:pt x="457" y="162"/>
                  <a:pt x="488" y="252"/>
                </a:cubicBezTo>
                <a:cubicBezTo>
                  <a:pt x="518" y="341"/>
                  <a:pt x="557" y="460"/>
                  <a:pt x="543" y="537"/>
                </a:cubicBezTo>
                <a:cubicBezTo>
                  <a:pt x="528" y="613"/>
                  <a:pt x="486" y="626"/>
                  <a:pt x="401" y="712"/>
                </a:cubicBezTo>
                <a:cubicBezTo>
                  <a:pt x="315" y="797"/>
                  <a:pt x="55" y="898"/>
                  <a:pt x="28" y="1052"/>
                </a:cubicBezTo>
                <a:cubicBezTo>
                  <a:pt x="0" y="1205"/>
                  <a:pt x="199" y="1539"/>
                  <a:pt x="236" y="1633"/>
                </a:cubicBezTo>
              </a:path>
            </a:pathLst>
          </a:cu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3" name="Freeform 46">
            <a:extLst>
              <a:ext uri="{FF2B5EF4-FFF2-40B4-BE49-F238E27FC236}">
                <a16:creationId xmlns:a16="http://schemas.microsoft.com/office/drawing/2014/main" id="{30C6589F-A532-3841-BFD7-1B77EBCD46A5}"/>
              </a:ext>
            </a:extLst>
          </p:cNvPr>
          <p:cNvSpPr>
            <a:spLocks/>
          </p:cNvSpPr>
          <p:nvPr/>
        </p:nvSpPr>
        <p:spPr bwMode="auto">
          <a:xfrm rot="-5804633">
            <a:off x="4704557" y="1434306"/>
            <a:ext cx="304800" cy="3709987"/>
          </a:xfrm>
          <a:custGeom>
            <a:avLst/>
            <a:gdLst>
              <a:gd name="T0" fmla="*/ 2147483647 w 557"/>
              <a:gd name="T1" fmla="*/ 0 h 1633"/>
              <a:gd name="T2" fmla="*/ 2147483647 w 557"/>
              <a:gd name="T3" fmla="*/ 2147483647 h 1633"/>
              <a:gd name="T4" fmla="*/ 2147483647 w 557"/>
              <a:gd name="T5" fmla="*/ 2147483647 h 1633"/>
              <a:gd name="T6" fmla="*/ 2147483647 w 557"/>
              <a:gd name="T7" fmla="*/ 2147483647 h 1633"/>
              <a:gd name="T8" fmla="*/ 2147483647 w 557"/>
              <a:gd name="T9" fmla="*/ 2147483647 h 1633"/>
              <a:gd name="T10" fmla="*/ 2147483647 w 557"/>
              <a:gd name="T11" fmla="*/ 2147483647 h 16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7"/>
              <a:gd name="T19" fmla="*/ 0 h 1633"/>
              <a:gd name="T20" fmla="*/ 557 w 557"/>
              <a:gd name="T21" fmla="*/ 1633 h 163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7" h="1633">
                <a:moveTo>
                  <a:pt x="357" y="0"/>
                </a:moveTo>
                <a:cubicBezTo>
                  <a:pt x="407" y="81"/>
                  <a:pt x="457" y="162"/>
                  <a:pt x="488" y="252"/>
                </a:cubicBezTo>
                <a:cubicBezTo>
                  <a:pt x="518" y="341"/>
                  <a:pt x="557" y="460"/>
                  <a:pt x="543" y="537"/>
                </a:cubicBezTo>
                <a:cubicBezTo>
                  <a:pt x="528" y="613"/>
                  <a:pt x="486" y="626"/>
                  <a:pt x="401" y="712"/>
                </a:cubicBezTo>
                <a:cubicBezTo>
                  <a:pt x="315" y="797"/>
                  <a:pt x="55" y="898"/>
                  <a:pt x="28" y="1052"/>
                </a:cubicBezTo>
                <a:cubicBezTo>
                  <a:pt x="0" y="1205"/>
                  <a:pt x="199" y="1539"/>
                  <a:pt x="236" y="1633"/>
                </a:cubicBezTo>
              </a:path>
            </a:pathLst>
          </a:cu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4" name="Oval 29">
            <a:extLst>
              <a:ext uri="{FF2B5EF4-FFF2-40B4-BE49-F238E27FC236}">
                <a16:creationId xmlns:a16="http://schemas.microsoft.com/office/drawing/2014/main" id="{7EDB518B-AD6F-0745-8DB3-291360981AE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066800" y="2667000"/>
            <a:ext cx="838200" cy="1600200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760076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895" name="Group 66">
            <a:extLst>
              <a:ext uri="{FF2B5EF4-FFF2-40B4-BE49-F238E27FC236}">
                <a16:creationId xmlns:a16="http://schemas.microsoft.com/office/drawing/2014/main" id="{8E86F4EB-A6CD-534D-AEC3-BAC380BC0BDD}"/>
              </a:ext>
            </a:extLst>
          </p:cNvPr>
          <p:cNvGrpSpPr>
            <a:grpSpLocks/>
          </p:cNvGrpSpPr>
          <p:nvPr/>
        </p:nvGrpSpPr>
        <p:grpSpPr bwMode="auto">
          <a:xfrm>
            <a:off x="2284413" y="3276600"/>
            <a:ext cx="736600" cy="381000"/>
            <a:chOff x="1439" y="2016"/>
            <a:chExt cx="464" cy="336"/>
          </a:xfrm>
        </p:grpSpPr>
        <p:sp>
          <p:nvSpPr>
            <p:cNvPr id="37914" name="Oval 30">
              <a:extLst>
                <a:ext uri="{FF2B5EF4-FFF2-40B4-BE49-F238E27FC236}">
                  <a16:creationId xmlns:a16="http://schemas.microsoft.com/office/drawing/2014/main" id="{2596D1DA-1366-954F-BAFB-BD9F491B12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295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5" name="Oval 31">
              <a:extLst>
                <a:ext uri="{FF2B5EF4-FFF2-40B4-BE49-F238E27FC236}">
                  <a16:creationId xmlns:a16="http://schemas.microsoft.com/office/drawing/2014/main" id="{3F92A2B4-385C-FB4C-8B5A-0BD11B9F5C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347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6" name="Oval 32">
              <a:extLst>
                <a:ext uri="{FF2B5EF4-FFF2-40B4-BE49-F238E27FC236}">
                  <a16:creationId xmlns:a16="http://schemas.microsoft.com/office/drawing/2014/main" id="{DC1D659C-6172-C841-BB90-8CF20335FF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399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7" name="Oval 33">
              <a:extLst>
                <a:ext uri="{FF2B5EF4-FFF2-40B4-BE49-F238E27FC236}">
                  <a16:creationId xmlns:a16="http://schemas.microsoft.com/office/drawing/2014/main" id="{5950F305-54B4-7E4A-AAFE-0AC9F57E30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451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8" name="Oval 34">
              <a:extLst>
                <a:ext uri="{FF2B5EF4-FFF2-40B4-BE49-F238E27FC236}">
                  <a16:creationId xmlns:a16="http://schemas.microsoft.com/office/drawing/2014/main" id="{8170A14B-4E58-2D4D-83D5-EA50E3CBB09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03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9" name="Oval 35">
              <a:extLst>
                <a:ext uri="{FF2B5EF4-FFF2-40B4-BE49-F238E27FC236}">
                  <a16:creationId xmlns:a16="http://schemas.microsoft.com/office/drawing/2014/main" id="{1DC18F94-CE2F-C349-8199-C79B5BF336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55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0" name="Oval 36">
              <a:extLst>
                <a:ext uri="{FF2B5EF4-FFF2-40B4-BE49-F238E27FC236}">
                  <a16:creationId xmlns:a16="http://schemas.microsoft.com/office/drawing/2014/main" id="{001045C2-2A7B-5C46-B0DC-0F51CD860A6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607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1" name="Oval 37">
              <a:extLst>
                <a:ext uri="{FF2B5EF4-FFF2-40B4-BE49-F238E27FC236}">
                  <a16:creationId xmlns:a16="http://schemas.microsoft.com/office/drawing/2014/main" id="{9213C6D1-6F0E-6548-8AD0-37D311BBAC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659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2" name="Oval 38">
              <a:extLst>
                <a:ext uri="{FF2B5EF4-FFF2-40B4-BE49-F238E27FC236}">
                  <a16:creationId xmlns:a16="http://schemas.microsoft.com/office/drawing/2014/main" id="{409938BC-B67E-194F-BB41-8A5D22168C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11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896" name="Line 47">
            <a:extLst>
              <a:ext uri="{FF2B5EF4-FFF2-40B4-BE49-F238E27FC236}">
                <a16:creationId xmlns:a16="http://schemas.microsoft.com/office/drawing/2014/main" id="{161917F6-708B-2344-9BC6-3481E8FBA6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2004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Line 61">
            <a:extLst>
              <a:ext uri="{FF2B5EF4-FFF2-40B4-BE49-F238E27FC236}">
                <a16:creationId xmlns:a16="http://schemas.microsoft.com/office/drawing/2014/main" id="{6B2C0D7E-25CD-2E42-9586-DC59C0F491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4724400"/>
            <a:ext cx="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90" name="Text Box 62">
            <a:extLst>
              <a:ext uri="{FF2B5EF4-FFF2-40B4-BE49-F238E27FC236}">
                <a16:creationId xmlns:a16="http://schemas.microsoft.com/office/drawing/2014/main" id="{3DC09755-8BB6-434C-9067-7EC08055F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1825" y="5040313"/>
            <a:ext cx="2132013" cy="11874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cAMP</a:t>
            </a:r>
          </a:p>
          <a:p>
            <a:pPr>
              <a:lnSpc>
                <a:spcPct val="150000"/>
              </a:lnSpc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Power output</a:t>
            </a:r>
          </a:p>
        </p:txBody>
      </p:sp>
      <p:sp>
        <p:nvSpPr>
          <p:cNvPr id="37899" name="Line 64">
            <a:extLst>
              <a:ext uri="{FF2B5EF4-FFF2-40B4-BE49-F238E27FC236}">
                <a16:creationId xmlns:a16="http://schemas.microsoft.com/office/drawing/2014/main" id="{213162F4-7FB3-4D4C-BA3C-1B290F5821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51054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Line 65">
            <a:extLst>
              <a:ext uri="{FF2B5EF4-FFF2-40B4-BE49-F238E27FC236}">
                <a16:creationId xmlns:a16="http://schemas.microsoft.com/office/drawing/2014/main" id="{FB1BC5E1-0A4A-B048-B5A5-BF01E14FE0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34200" y="5715000"/>
            <a:ext cx="0" cy="457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Freeform 48">
            <a:extLst>
              <a:ext uri="{FF2B5EF4-FFF2-40B4-BE49-F238E27FC236}">
                <a16:creationId xmlns:a16="http://schemas.microsoft.com/office/drawing/2014/main" id="{8F63D34B-26F2-5C4E-A699-2B875E5DD003}"/>
              </a:ext>
            </a:extLst>
          </p:cNvPr>
          <p:cNvSpPr>
            <a:spLocks/>
          </p:cNvSpPr>
          <p:nvPr/>
        </p:nvSpPr>
        <p:spPr bwMode="auto">
          <a:xfrm rot="-4477887">
            <a:off x="4718844" y="4377531"/>
            <a:ext cx="304800" cy="3697288"/>
          </a:xfrm>
          <a:custGeom>
            <a:avLst/>
            <a:gdLst>
              <a:gd name="T0" fmla="*/ 2147483647 w 557"/>
              <a:gd name="T1" fmla="*/ 0 h 1633"/>
              <a:gd name="T2" fmla="*/ 2147483647 w 557"/>
              <a:gd name="T3" fmla="*/ 2147483647 h 1633"/>
              <a:gd name="T4" fmla="*/ 2147483647 w 557"/>
              <a:gd name="T5" fmla="*/ 2147483647 h 1633"/>
              <a:gd name="T6" fmla="*/ 2147483647 w 557"/>
              <a:gd name="T7" fmla="*/ 2147483647 h 1633"/>
              <a:gd name="T8" fmla="*/ 2147483647 w 557"/>
              <a:gd name="T9" fmla="*/ 2147483647 h 1633"/>
              <a:gd name="T10" fmla="*/ 2147483647 w 557"/>
              <a:gd name="T11" fmla="*/ 2147483647 h 16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7"/>
              <a:gd name="T19" fmla="*/ 0 h 1633"/>
              <a:gd name="T20" fmla="*/ 557 w 557"/>
              <a:gd name="T21" fmla="*/ 1633 h 163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7" h="1633">
                <a:moveTo>
                  <a:pt x="357" y="0"/>
                </a:moveTo>
                <a:cubicBezTo>
                  <a:pt x="407" y="81"/>
                  <a:pt x="457" y="162"/>
                  <a:pt x="488" y="252"/>
                </a:cubicBezTo>
                <a:cubicBezTo>
                  <a:pt x="518" y="341"/>
                  <a:pt x="557" y="460"/>
                  <a:pt x="543" y="537"/>
                </a:cubicBezTo>
                <a:cubicBezTo>
                  <a:pt x="528" y="613"/>
                  <a:pt x="486" y="626"/>
                  <a:pt x="401" y="712"/>
                </a:cubicBezTo>
                <a:cubicBezTo>
                  <a:pt x="315" y="797"/>
                  <a:pt x="55" y="898"/>
                  <a:pt x="28" y="1052"/>
                </a:cubicBezTo>
                <a:cubicBezTo>
                  <a:pt x="0" y="1205"/>
                  <a:pt x="199" y="1539"/>
                  <a:pt x="236" y="1633"/>
                </a:cubicBezTo>
              </a:path>
            </a:pathLst>
          </a:cu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902" name="Freeform 49">
            <a:extLst>
              <a:ext uri="{FF2B5EF4-FFF2-40B4-BE49-F238E27FC236}">
                <a16:creationId xmlns:a16="http://schemas.microsoft.com/office/drawing/2014/main" id="{74AC8E24-2724-5A48-A138-4F81CAEB8697}"/>
              </a:ext>
            </a:extLst>
          </p:cNvPr>
          <p:cNvSpPr>
            <a:spLocks/>
          </p:cNvSpPr>
          <p:nvPr/>
        </p:nvSpPr>
        <p:spPr bwMode="auto">
          <a:xfrm rot="-6624170">
            <a:off x="4718844" y="3232944"/>
            <a:ext cx="304800" cy="3709988"/>
          </a:xfrm>
          <a:custGeom>
            <a:avLst/>
            <a:gdLst>
              <a:gd name="T0" fmla="*/ 2147483647 w 557"/>
              <a:gd name="T1" fmla="*/ 0 h 1633"/>
              <a:gd name="T2" fmla="*/ 2147483647 w 557"/>
              <a:gd name="T3" fmla="*/ 2147483647 h 1633"/>
              <a:gd name="T4" fmla="*/ 2147483647 w 557"/>
              <a:gd name="T5" fmla="*/ 2147483647 h 1633"/>
              <a:gd name="T6" fmla="*/ 2147483647 w 557"/>
              <a:gd name="T7" fmla="*/ 2147483647 h 1633"/>
              <a:gd name="T8" fmla="*/ 2147483647 w 557"/>
              <a:gd name="T9" fmla="*/ 2147483647 h 1633"/>
              <a:gd name="T10" fmla="*/ 2147483647 w 557"/>
              <a:gd name="T11" fmla="*/ 2147483647 h 163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57"/>
              <a:gd name="T19" fmla="*/ 0 h 1633"/>
              <a:gd name="T20" fmla="*/ 557 w 557"/>
              <a:gd name="T21" fmla="*/ 1633 h 163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57" h="1633">
                <a:moveTo>
                  <a:pt x="357" y="0"/>
                </a:moveTo>
                <a:cubicBezTo>
                  <a:pt x="407" y="81"/>
                  <a:pt x="457" y="162"/>
                  <a:pt x="488" y="252"/>
                </a:cubicBezTo>
                <a:cubicBezTo>
                  <a:pt x="518" y="341"/>
                  <a:pt x="557" y="460"/>
                  <a:pt x="543" y="537"/>
                </a:cubicBezTo>
                <a:cubicBezTo>
                  <a:pt x="528" y="613"/>
                  <a:pt x="486" y="626"/>
                  <a:pt x="401" y="712"/>
                </a:cubicBezTo>
                <a:cubicBezTo>
                  <a:pt x="315" y="797"/>
                  <a:pt x="55" y="898"/>
                  <a:pt x="28" y="1052"/>
                </a:cubicBezTo>
                <a:cubicBezTo>
                  <a:pt x="0" y="1205"/>
                  <a:pt x="199" y="1539"/>
                  <a:pt x="236" y="1633"/>
                </a:cubicBezTo>
              </a:path>
            </a:pathLst>
          </a:cu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903" name="Oval 51">
            <a:extLst>
              <a:ext uri="{FF2B5EF4-FFF2-40B4-BE49-F238E27FC236}">
                <a16:creationId xmlns:a16="http://schemas.microsoft.com/office/drawing/2014/main" id="{52D9BC0F-B94E-044D-9A6B-3125A160D51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143000" y="4876800"/>
            <a:ext cx="838200" cy="1600200"/>
          </a:xfrm>
          <a:prstGeom prst="ellipse">
            <a:avLst/>
          </a:prstGeom>
          <a:gradFill rotWithShape="0">
            <a:gsLst>
              <a:gs pos="0">
                <a:srgbClr val="FF00FF"/>
              </a:gs>
              <a:gs pos="100000">
                <a:srgbClr val="760076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904" name="Group 67">
            <a:extLst>
              <a:ext uri="{FF2B5EF4-FFF2-40B4-BE49-F238E27FC236}">
                <a16:creationId xmlns:a16="http://schemas.microsoft.com/office/drawing/2014/main" id="{6752E048-819A-264E-B300-8F8A1EEA8D8A}"/>
              </a:ext>
            </a:extLst>
          </p:cNvPr>
          <p:cNvGrpSpPr>
            <a:grpSpLocks/>
          </p:cNvGrpSpPr>
          <p:nvPr/>
        </p:nvGrpSpPr>
        <p:grpSpPr bwMode="auto">
          <a:xfrm>
            <a:off x="2351088" y="5495925"/>
            <a:ext cx="736600" cy="381000"/>
            <a:chOff x="1439" y="2016"/>
            <a:chExt cx="464" cy="336"/>
          </a:xfrm>
        </p:grpSpPr>
        <p:sp>
          <p:nvSpPr>
            <p:cNvPr id="37905" name="Oval 68">
              <a:extLst>
                <a:ext uri="{FF2B5EF4-FFF2-40B4-BE49-F238E27FC236}">
                  <a16:creationId xmlns:a16="http://schemas.microsoft.com/office/drawing/2014/main" id="{82CB5321-23C6-DD4C-9E19-3887FFBC17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295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6" name="Oval 69">
              <a:extLst>
                <a:ext uri="{FF2B5EF4-FFF2-40B4-BE49-F238E27FC236}">
                  <a16:creationId xmlns:a16="http://schemas.microsoft.com/office/drawing/2014/main" id="{9ADB739F-CEB3-D94A-8F96-0740D8D916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347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7" name="Oval 70">
              <a:extLst>
                <a:ext uri="{FF2B5EF4-FFF2-40B4-BE49-F238E27FC236}">
                  <a16:creationId xmlns:a16="http://schemas.microsoft.com/office/drawing/2014/main" id="{4732C0C0-0692-8341-834A-19B8C51BD9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399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8" name="Oval 71">
              <a:extLst>
                <a:ext uri="{FF2B5EF4-FFF2-40B4-BE49-F238E27FC236}">
                  <a16:creationId xmlns:a16="http://schemas.microsoft.com/office/drawing/2014/main" id="{A8BE6203-269A-6048-A4EB-1A5D95AC3A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451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9" name="Oval 72">
              <a:extLst>
                <a:ext uri="{FF2B5EF4-FFF2-40B4-BE49-F238E27FC236}">
                  <a16:creationId xmlns:a16="http://schemas.microsoft.com/office/drawing/2014/main" id="{8F5642A8-C747-D84C-8AC5-28B97F59BE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03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0" name="Oval 73">
              <a:extLst>
                <a:ext uri="{FF2B5EF4-FFF2-40B4-BE49-F238E27FC236}">
                  <a16:creationId xmlns:a16="http://schemas.microsoft.com/office/drawing/2014/main" id="{17556649-3DE3-9E45-B193-8B0BCF107B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55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1" name="Oval 74">
              <a:extLst>
                <a:ext uri="{FF2B5EF4-FFF2-40B4-BE49-F238E27FC236}">
                  <a16:creationId xmlns:a16="http://schemas.microsoft.com/office/drawing/2014/main" id="{2DC28470-3672-E84A-AC06-98D6607E2D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607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2" name="Oval 75">
              <a:extLst>
                <a:ext uri="{FF2B5EF4-FFF2-40B4-BE49-F238E27FC236}">
                  <a16:creationId xmlns:a16="http://schemas.microsoft.com/office/drawing/2014/main" id="{8F9A8612-8BED-D849-901A-9A8235561B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659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3" name="Oval 76">
              <a:extLst>
                <a:ext uri="{FF2B5EF4-FFF2-40B4-BE49-F238E27FC236}">
                  <a16:creationId xmlns:a16="http://schemas.microsoft.com/office/drawing/2014/main" id="{642B7BA9-BB26-F641-8131-6718C5BF02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11" y="2160"/>
              <a:ext cx="336" cy="48"/>
            </a:xfrm>
            <a:prstGeom prst="ellipse">
              <a:avLst/>
            </a:prstGeom>
            <a:gradFill rotWithShape="0">
              <a:gsLst>
                <a:gs pos="0">
                  <a:srgbClr val="FF00FF"/>
                </a:gs>
                <a:gs pos="100000">
                  <a:srgbClr val="5D005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738A2D8-65B2-7D4A-8DCA-82CD9BB582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950913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Acrosome Reaction</a:t>
            </a:r>
          </a:p>
        </p:txBody>
      </p:sp>
      <p:sp>
        <p:nvSpPr>
          <p:cNvPr id="39939" name="AutoShape 3">
            <a:extLst>
              <a:ext uri="{FF2B5EF4-FFF2-40B4-BE49-F238E27FC236}">
                <a16:creationId xmlns:a16="http://schemas.microsoft.com/office/drawing/2014/main" id="{6E29C77A-31B5-B843-81C5-BE3A31B9E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866900"/>
            <a:ext cx="1435100" cy="1949450"/>
          </a:xfrm>
          <a:prstGeom prst="roundRect">
            <a:avLst>
              <a:gd name="adj" fmla="val 12495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0" name="AutoShape 4">
            <a:extLst>
              <a:ext uri="{FF2B5EF4-FFF2-40B4-BE49-F238E27FC236}">
                <a16:creationId xmlns:a16="http://schemas.microsoft.com/office/drawing/2014/main" id="{AC347715-1DE5-954C-B7C0-601E41210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0" y="3829050"/>
            <a:ext cx="482600" cy="2044700"/>
          </a:xfrm>
          <a:prstGeom prst="roundRect">
            <a:avLst>
              <a:gd name="adj" fmla="val 12495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1" name="AutoShape 5">
            <a:extLst>
              <a:ext uri="{FF2B5EF4-FFF2-40B4-BE49-F238E27FC236}">
                <a16:creationId xmlns:a16="http://schemas.microsoft.com/office/drawing/2014/main" id="{A8786032-ED88-8946-8FCD-BD6587DF4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873750"/>
            <a:ext cx="177800" cy="977900"/>
          </a:xfrm>
          <a:prstGeom prst="roundRect">
            <a:avLst>
              <a:gd name="adj" fmla="val 12495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0BE02144-3D1D-3F4B-A917-287BA1C19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3733800"/>
            <a:ext cx="342900" cy="260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E24CF89E-9A8B-B246-B609-1328AB152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0950" y="5784850"/>
            <a:ext cx="165100" cy="1397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4" name="AutoShape 8">
            <a:extLst>
              <a:ext uri="{FF2B5EF4-FFF2-40B4-BE49-F238E27FC236}">
                <a16:creationId xmlns:a16="http://schemas.microsoft.com/office/drawing/2014/main" id="{E1FAAFA3-639E-0147-BC02-DFE065949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3900" y="1981200"/>
            <a:ext cx="1219200" cy="1193800"/>
          </a:xfrm>
          <a:prstGeom prst="roundRect">
            <a:avLst>
              <a:gd name="adj" fmla="val 12495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5" name="AutoShape 9">
            <a:extLst>
              <a:ext uri="{FF2B5EF4-FFF2-40B4-BE49-F238E27FC236}">
                <a16:creationId xmlns:a16="http://schemas.microsoft.com/office/drawing/2014/main" id="{A032FE0F-1B5B-B64F-8E40-837B5C2B8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117725"/>
            <a:ext cx="971550" cy="106045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6" name="AutoShape 10">
            <a:extLst>
              <a:ext uri="{FF2B5EF4-FFF2-40B4-BE49-F238E27FC236}">
                <a16:creationId xmlns:a16="http://schemas.microsoft.com/office/drawing/2014/main" id="{D421D084-C60D-304D-ACC6-F08486316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6150" y="3181350"/>
            <a:ext cx="812800" cy="279400"/>
          </a:xfrm>
          <a:prstGeom prst="roundRect">
            <a:avLst>
              <a:gd name="adj" fmla="val 12495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47" name="Rectangle 26">
            <a:extLst>
              <a:ext uri="{FF2B5EF4-FFF2-40B4-BE49-F238E27FC236}">
                <a16:creationId xmlns:a16="http://schemas.microsoft.com/office/drawing/2014/main" id="{AC865861-85B2-1B44-878F-82985C93E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8" y="1065213"/>
            <a:ext cx="28575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Plasma Membrane</a:t>
            </a:r>
          </a:p>
        </p:txBody>
      </p:sp>
      <p:sp>
        <p:nvSpPr>
          <p:cNvPr id="39948" name="Rectangle 27">
            <a:extLst>
              <a:ext uri="{FF2B5EF4-FFF2-40B4-BE49-F238E27FC236}">
                <a16:creationId xmlns:a16="http://schemas.microsoft.com/office/drawing/2014/main" id="{B20CD22B-3DE3-1F48-A66A-D9322D20E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3" y="3306763"/>
            <a:ext cx="16716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Acrosome</a:t>
            </a:r>
          </a:p>
        </p:txBody>
      </p:sp>
      <p:grpSp>
        <p:nvGrpSpPr>
          <p:cNvPr id="39949" name="Group 74">
            <a:extLst>
              <a:ext uri="{FF2B5EF4-FFF2-40B4-BE49-F238E27FC236}">
                <a16:creationId xmlns:a16="http://schemas.microsoft.com/office/drawing/2014/main" id="{6DC6831D-B9FE-B14C-BC2C-976D682FCE51}"/>
              </a:ext>
            </a:extLst>
          </p:cNvPr>
          <p:cNvGrpSpPr>
            <a:grpSpLocks/>
          </p:cNvGrpSpPr>
          <p:nvPr/>
        </p:nvGrpSpPr>
        <p:grpSpPr bwMode="auto">
          <a:xfrm>
            <a:off x="5819775" y="990600"/>
            <a:ext cx="3324225" cy="1574800"/>
            <a:chOff x="3666" y="624"/>
            <a:chExt cx="2094" cy="992"/>
          </a:xfrm>
        </p:grpSpPr>
        <p:sp>
          <p:nvSpPr>
            <p:cNvPr id="17436" name="Rectangle 28">
              <a:extLst>
                <a:ext uri="{FF2B5EF4-FFF2-40B4-BE49-F238E27FC236}">
                  <a16:creationId xmlns:a16="http://schemas.microsoft.com/office/drawing/2014/main" id="{682B11DF-A0E4-E641-8D87-981A90231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8" y="624"/>
              <a:ext cx="1672" cy="884"/>
            </a:xfrm>
            <a:prstGeom prst="rect">
              <a:avLst/>
            </a:prstGeom>
            <a:noFill/>
            <a:ln>
              <a:noFill/>
            </a:ln>
            <a:effectLst>
              <a:outerShdw dist="12700" algn="ctr" rotWithShape="0">
                <a:schemeClr val="tx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>
                  <a:solidFill>
                    <a:srgbClr val="FF00FF"/>
                  </a:solidFill>
                  <a:latin typeface="Helvetica" charset="0"/>
                  <a:ea typeface="+mn-ea"/>
                </a:rPr>
                <a:t>Fused Plasma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>
                  <a:solidFill>
                    <a:srgbClr val="FF00FF"/>
                  </a:solidFill>
                  <a:latin typeface="Helvetica" charset="0"/>
                  <a:ea typeface="+mn-ea"/>
                </a:rPr>
                <a:t>Membrane and 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>
                  <a:solidFill>
                    <a:srgbClr val="FF00FF"/>
                  </a:solidFill>
                  <a:latin typeface="Helvetica" charset="0"/>
                  <a:ea typeface="+mn-ea"/>
                </a:rPr>
                <a:t>Outer Acrosomal</a:t>
              </a:r>
            </a:p>
            <a:p>
              <a:pPr algn="ctr">
                <a:lnSpc>
                  <a:spcPct val="90000"/>
                </a:lnSpc>
                <a:defRPr/>
              </a:pPr>
              <a:r>
                <a:rPr lang="en-US">
                  <a:solidFill>
                    <a:srgbClr val="FF00FF"/>
                  </a:solidFill>
                  <a:latin typeface="Helvetica" charset="0"/>
                  <a:ea typeface="+mn-ea"/>
                </a:rPr>
                <a:t>Membrane</a:t>
              </a:r>
            </a:p>
          </p:txBody>
        </p:sp>
        <p:sp>
          <p:nvSpPr>
            <p:cNvPr id="17437" name="Line 29">
              <a:extLst>
                <a:ext uri="{FF2B5EF4-FFF2-40B4-BE49-F238E27FC236}">
                  <a16:creationId xmlns:a16="http://schemas.microsoft.com/office/drawing/2014/main" id="{F85AC4B1-6C99-6E4C-8623-9FB9659AF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66" y="770"/>
              <a:ext cx="529" cy="262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stealth" w="med" len="lg"/>
            </a:ln>
            <a:effectLst>
              <a:outerShdw dist="127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8" name="Line 30">
              <a:extLst>
                <a:ext uri="{FF2B5EF4-FFF2-40B4-BE49-F238E27FC236}">
                  <a16:creationId xmlns:a16="http://schemas.microsoft.com/office/drawing/2014/main" id="{986BC3E4-9FDA-7E45-B62A-B4A81B10D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6" y="1344"/>
              <a:ext cx="376" cy="272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stealth" w="med" len="lg"/>
            </a:ln>
            <a:effectLst>
              <a:outerShdw dist="12700" algn="ctr" rotWithShape="0">
                <a:schemeClr val="bg2">
                  <a:alpha val="74997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50" name="Line 31">
            <a:extLst>
              <a:ext uri="{FF2B5EF4-FFF2-40B4-BE49-F238E27FC236}">
                <a16:creationId xmlns:a16="http://schemas.microsoft.com/office/drawing/2014/main" id="{B1C6DC6C-1CA4-144F-8DBC-E433902DE6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1447800"/>
            <a:ext cx="615950" cy="4635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Line 32">
            <a:extLst>
              <a:ext uri="{FF2B5EF4-FFF2-40B4-BE49-F238E27FC236}">
                <a16:creationId xmlns:a16="http://schemas.microsoft.com/office/drawing/2014/main" id="{363C598A-7A2B-E94A-B64A-47513A711D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63638" y="2927350"/>
            <a:ext cx="823912" cy="436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2" name="AutoShape 33">
            <a:extLst>
              <a:ext uri="{FF2B5EF4-FFF2-40B4-BE49-F238E27FC236}">
                <a16:creationId xmlns:a16="http://schemas.microsoft.com/office/drawing/2014/main" id="{82D78548-C2F1-A740-95CD-430CADF69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2235200"/>
            <a:ext cx="749300" cy="1454150"/>
          </a:xfrm>
          <a:prstGeom prst="roundRect">
            <a:avLst>
              <a:gd name="adj" fmla="val 12495"/>
            </a:avLst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53" name="Rectangle 37">
            <a:extLst>
              <a:ext uri="{FF2B5EF4-FFF2-40B4-BE49-F238E27FC236}">
                <a16:creationId xmlns:a16="http://schemas.microsoft.com/office/drawing/2014/main" id="{324C8C0A-0184-D341-BF98-751B25F3C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038" y="4227513"/>
            <a:ext cx="13668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Nucleus</a:t>
            </a:r>
          </a:p>
        </p:txBody>
      </p:sp>
      <p:sp>
        <p:nvSpPr>
          <p:cNvPr id="39954" name="Line 38">
            <a:extLst>
              <a:ext uri="{FF2B5EF4-FFF2-40B4-BE49-F238E27FC236}">
                <a16:creationId xmlns:a16="http://schemas.microsoft.com/office/drawing/2014/main" id="{61212CA2-846A-BC40-834F-22505E52E6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3632200"/>
            <a:ext cx="844550" cy="63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Arc 39">
            <a:extLst>
              <a:ext uri="{FF2B5EF4-FFF2-40B4-BE49-F238E27FC236}">
                <a16:creationId xmlns:a16="http://schemas.microsoft.com/office/drawing/2014/main" id="{AA816260-E3FF-B448-B773-B17651157BDA}"/>
              </a:ext>
            </a:extLst>
          </p:cNvPr>
          <p:cNvSpPr>
            <a:spLocks/>
          </p:cNvSpPr>
          <p:nvPr/>
        </p:nvSpPr>
        <p:spPr bwMode="auto">
          <a:xfrm>
            <a:off x="6032500" y="2878138"/>
            <a:ext cx="603250" cy="2984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56" name="Arc 40">
            <a:extLst>
              <a:ext uri="{FF2B5EF4-FFF2-40B4-BE49-F238E27FC236}">
                <a16:creationId xmlns:a16="http://schemas.microsoft.com/office/drawing/2014/main" id="{3E37F66A-7EFB-4D48-818B-E2FB54DBE0CF}"/>
              </a:ext>
            </a:extLst>
          </p:cNvPr>
          <p:cNvSpPr>
            <a:spLocks/>
          </p:cNvSpPr>
          <p:nvPr/>
        </p:nvSpPr>
        <p:spPr bwMode="auto">
          <a:xfrm>
            <a:off x="4154488" y="2935288"/>
            <a:ext cx="546100" cy="260350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93"/>
                  <a:pt x="9632" y="33"/>
                  <a:pt x="21537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93"/>
                  <a:pt x="9632" y="33"/>
                  <a:pt x="21537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57" name="Arc 41">
            <a:extLst>
              <a:ext uri="{FF2B5EF4-FFF2-40B4-BE49-F238E27FC236}">
                <a16:creationId xmlns:a16="http://schemas.microsoft.com/office/drawing/2014/main" id="{31CC6691-A6E4-8E43-946E-736607C3C23C}"/>
              </a:ext>
            </a:extLst>
          </p:cNvPr>
          <p:cNvSpPr>
            <a:spLocks/>
          </p:cNvSpPr>
          <p:nvPr/>
        </p:nvSpPr>
        <p:spPr bwMode="auto">
          <a:xfrm>
            <a:off x="4173538" y="2051050"/>
            <a:ext cx="565150" cy="374650"/>
          </a:xfrm>
          <a:custGeom>
            <a:avLst/>
            <a:gdLst>
              <a:gd name="T0" fmla="*/ 2147483647 w 21600"/>
              <a:gd name="T1" fmla="*/ 2147483647 h 21600"/>
              <a:gd name="T2" fmla="*/ 0 w 21600"/>
              <a:gd name="T3" fmla="*/ 0 h 21600"/>
              <a:gd name="T4" fmla="*/ 2147483647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</a:path>
              <a:path w="21600" h="21600" stroke="0" extrusionOk="0">
                <a:moveTo>
                  <a:pt x="21600" y="21599"/>
                </a:moveTo>
                <a:cubicBezTo>
                  <a:pt x="9670" y="21599"/>
                  <a:pt x="-1" y="11929"/>
                  <a:pt x="-1" y="-1"/>
                </a:cubicBez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9958" name="Line 42">
            <a:extLst>
              <a:ext uri="{FF2B5EF4-FFF2-40B4-BE49-F238E27FC236}">
                <a16:creationId xmlns:a16="http://schemas.microsoft.com/office/drawing/2014/main" id="{ACD2930E-C4AA-4A4C-AAE6-7817DFF452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1447800"/>
            <a:ext cx="0" cy="5334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51" name="Rectangle 43">
            <a:extLst>
              <a:ext uri="{FF2B5EF4-FFF2-40B4-BE49-F238E27FC236}">
                <a16:creationId xmlns:a16="http://schemas.microsoft.com/office/drawing/2014/main" id="{D5C079F4-E20E-C546-B1E3-5BE7A766B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971800"/>
            <a:ext cx="2281238" cy="746125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Acrosin</a:t>
            </a:r>
          </a:p>
          <a:p>
            <a:pPr algn="ctr">
              <a:lnSpc>
                <a:spcPct val="90000"/>
              </a:lnSpc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Hyaluronidase</a:t>
            </a:r>
          </a:p>
        </p:txBody>
      </p:sp>
      <p:grpSp>
        <p:nvGrpSpPr>
          <p:cNvPr id="39960" name="Group 75">
            <a:extLst>
              <a:ext uri="{FF2B5EF4-FFF2-40B4-BE49-F238E27FC236}">
                <a16:creationId xmlns:a16="http://schemas.microsoft.com/office/drawing/2014/main" id="{EA9C28AA-F6BC-EB4F-BD0A-42FE71B71A0D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651000"/>
            <a:ext cx="1655763" cy="5200650"/>
            <a:chOff x="2832" y="1040"/>
            <a:chExt cx="1043" cy="3276"/>
          </a:xfrm>
        </p:grpSpPr>
        <p:sp>
          <p:nvSpPr>
            <p:cNvPr id="39961" name="AutoShape 11">
              <a:extLst>
                <a:ext uri="{FF2B5EF4-FFF2-40B4-BE49-F238E27FC236}">
                  <a16:creationId xmlns:a16="http://schemas.microsoft.com/office/drawing/2014/main" id="{ED9C574A-47B8-0A40-A9C0-A00496C8B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2400"/>
              <a:ext cx="304" cy="1300"/>
            </a:xfrm>
            <a:prstGeom prst="roundRect">
              <a:avLst>
                <a:gd name="adj" fmla="val 12495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2" name="AutoShape 12">
              <a:extLst>
                <a:ext uri="{FF2B5EF4-FFF2-40B4-BE49-F238E27FC236}">
                  <a16:creationId xmlns:a16="http://schemas.microsoft.com/office/drawing/2014/main" id="{8E0A415E-726B-E945-9FB9-1C54F69B0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6" y="3700"/>
              <a:ext cx="112" cy="616"/>
            </a:xfrm>
            <a:prstGeom prst="roundRect">
              <a:avLst>
                <a:gd name="adj" fmla="val 12495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3" name="Rectangle 13">
              <a:extLst>
                <a:ext uri="{FF2B5EF4-FFF2-40B4-BE49-F238E27FC236}">
                  <a16:creationId xmlns:a16="http://schemas.microsoft.com/office/drawing/2014/main" id="{23733175-165C-B646-BF82-EF3568E65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3652"/>
              <a:ext cx="104" cy="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4" name="AutoShape 14">
              <a:extLst>
                <a:ext uri="{FF2B5EF4-FFF2-40B4-BE49-F238E27FC236}">
                  <a16:creationId xmlns:a16="http://schemas.microsoft.com/office/drawing/2014/main" id="{EE943533-B2F5-B743-BB7C-E7EA0A3BC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4" y="1228"/>
              <a:ext cx="776" cy="760"/>
            </a:xfrm>
            <a:prstGeom prst="roundRect">
              <a:avLst>
                <a:gd name="adj" fmla="val 12495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5" name="AutoShape 15">
              <a:extLst>
                <a:ext uri="{FF2B5EF4-FFF2-40B4-BE49-F238E27FC236}">
                  <a16:creationId xmlns:a16="http://schemas.microsoft.com/office/drawing/2014/main" id="{C1E8EAFF-2C60-584C-B211-57AD472D5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6" y="1318"/>
              <a:ext cx="612" cy="668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6" name="AutoShape 16">
              <a:extLst>
                <a:ext uri="{FF2B5EF4-FFF2-40B4-BE49-F238E27FC236}">
                  <a16:creationId xmlns:a16="http://schemas.microsoft.com/office/drawing/2014/main" id="{71C79FB9-E3C7-564D-AFD2-7638627E1F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6" y="1972"/>
              <a:ext cx="512" cy="176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7" name="AutoShape 35">
              <a:extLst>
                <a:ext uri="{FF2B5EF4-FFF2-40B4-BE49-F238E27FC236}">
                  <a16:creationId xmlns:a16="http://schemas.microsoft.com/office/drawing/2014/main" id="{DC92AB57-1B2B-AF4C-ADA1-36BABAB98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" y="1992"/>
              <a:ext cx="904" cy="412"/>
            </a:xfrm>
            <a:prstGeom prst="roundRect">
              <a:avLst>
                <a:gd name="adj" fmla="val 12495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8" name="AutoShape 34">
              <a:extLst>
                <a:ext uri="{FF2B5EF4-FFF2-40B4-BE49-F238E27FC236}">
                  <a16:creationId xmlns:a16="http://schemas.microsoft.com/office/drawing/2014/main" id="{9263E45B-213A-9F43-B047-BE517A0F84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" y="1416"/>
              <a:ext cx="532" cy="928"/>
            </a:xfrm>
            <a:prstGeom prst="roundRect">
              <a:avLst>
                <a:gd name="adj" fmla="val 124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9" name="Rectangle 36">
              <a:extLst>
                <a:ext uri="{FF2B5EF4-FFF2-40B4-BE49-F238E27FC236}">
                  <a16:creationId xmlns:a16="http://schemas.microsoft.com/office/drawing/2014/main" id="{9398DF98-DACE-7C40-96EE-8B53DA325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" y="2384"/>
              <a:ext cx="256" cy="1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9970" name="Group 48">
              <a:extLst>
                <a:ext uri="{FF2B5EF4-FFF2-40B4-BE49-F238E27FC236}">
                  <a16:creationId xmlns:a16="http://schemas.microsoft.com/office/drawing/2014/main" id="{E09E0377-F39B-6D45-A7B8-B10CC70B10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3" y="1568"/>
              <a:ext cx="86" cy="256"/>
              <a:chOff x="2352" y="2640"/>
              <a:chExt cx="97" cy="289"/>
            </a:xfrm>
          </p:grpSpPr>
          <p:sp>
            <p:nvSpPr>
              <p:cNvPr id="39992" name="Arc 46">
                <a:extLst>
                  <a:ext uri="{FF2B5EF4-FFF2-40B4-BE49-F238E27FC236}">
                    <a16:creationId xmlns:a16="http://schemas.microsoft.com/office/drawing/2014/main" id="{754C077E-C089-7C48-BE94-3C50E8CBD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3" name="Arc 47">
                <a:extLst>
                  <a:ext uri="{FF2B5EF4-FFF2-40B4-BE49-F238E27FC236}">
                    <a16:creationId xmlns:a16="http://schemas.microsoft.com/office/drawing/2014/main" id="{07E37834-6793-854A-AEEB-FF655D7D0B1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1" name="Group 49">
              <a:extLst>
                <a:ext uri="{FF2B5EF4-FFF2-40B4-BE49-F238E27FC236}">
                  <a16:creationId xmlns:a16="http://schemas.microsoft.com/office/drawing/2014/main" id="{8199258E-D885-754E-A5DB-F3F717700F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2" y="1873"/>
              <a:ext cx="48" cy="142"/>
              <a:chOff x="2352" y="2640"/>
              <a:chExt cx="97" cy="289"/>
            </a:xfrm>
          </p:grpSpPr>
          <p:sp>
            <p:nvSpPr>
              <p:cNvPr id="39990" name="Arc 50">
                <a:extLst>
                  <a:ext uri="{FF2B5EF4-FFF2-40B4-BE49-F238E27FC236}">
                    <a16:creationId xmlns:a16="http://schemas.microsoft.com/office/drawing/2014/main" id="{54CDB076-0338-D64E-A5C8-F4A872F27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1" name="Arc 51">
                <a:extLst>
                  <a:ext uri="{FF2B5EF4-FFF2-40B4-BE49-F238E27FC236}">
                    <a16:creationId xmlns:a16="http://schemas.microsoft.com/office/drawing/2014/main" id="{78CE123F-81DA-A844-B074-E57A59AF2F4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2" name="Group 52">
              <a:extLst>
                <a:ext uri="{FF2B5EF4-FFF2-40B4-BE49-F238E27FC236}">
                  <a16:creationId xmlns:a16="http://schemas.microsoft.com/office/drawing/2014/main" id="{F36A9A6E-5EDD-D447-A9B8-938F81AE80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144"/>
              <a:ext cx="97" cy="289"/>
              <a:chOff x="2352" y="2640"/>
              <a:chExt cx="97" cy="289"/>
            </a:xfrm>
          </p:grpSpPr>
          <p:sp>
            <p:nvSpPr>
              <p:cNvPr id="39988" name="Arc 53">
                <a:extLst>
                  <a:ext uri="{FF2B5EF4-FFF2-40B4-BE49-F238E27FC236}">
                    <a16:creationId xmlns:a16="http://schemas.microsoft.com/office/drawing/2014/main" id="{A97BDF47-756F-3E49-89D8-241A11F5CE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9" name="Arc 54">
                <a:extLst>
                  <a:ext uri="{FF2B5EF4-FFF2-40B4-BE49-F238E27FC236}">
                    <a16:creationId xmlns:a16="http://schemas.microsoft.com/office/drawing/2014/main" id="{D927C42E-1D53-E644-8EF1-37F972F3927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3" name="Group 55">
              <a:extLst>
                <a:ext uri="{FF2B5EF4-FFF2-40B4-BE49-F238E27FC236}">
                  <a16:creationId xmlns:a16="http://schemas.microsoft.com/office/drawing/2014/main" id="{686DAE54-5AC4-DC44-A8C5-F076936F9DBD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789" y="1536"/>
              <a:ext cx="86" cy="256"/>
              <a:chOff x="2352" y="2640"/>
              <a:chExt cx="97" cy="289"/>
            </a:xfrm>
          </p:grpSpPr>
          <p:sp>
            <p:nvSpPr>
              <p:cNvPr id="39986" name="Arc 56">
                <a:extLst>
                  <a:ext uri="{FF2B5EF4-FFF2-40B4-BE49-F238E27FC236}">
                    <a16:creationId xmlns:a16="http://schemas.microsoft.com/office/drawing/2014/main" id="{B7A2AA5C-8D7D-2348-8EF8-654525EE6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7" name="Arc 57">
                <a:extLst>
                  <a:ext uri="{FF2B5EF4-FFF2-40B4-BE49-F238E27FC236}">
                    <a16:creationId xmlns:a16="http://schemas.microsoft.com/office/drawing/2014/main" id="{6B3F997B-B2CF-814B-8D3C-DEB6813FB93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4" name="Group 58">
              <a:extLst>
                <a:ext uri="{FF2B5EF4-FFF2-40B4-BE49-F238E27FC236}">
                  <a16:creationId xmlns:a16="http://schemas.microsoft.com/office/drawing/2014/main" id="{5CD8B0B8-644E-A04A-90B8-9703D2998639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808" y="1841"/>
              <a:ext cx="48" cy="142"/>
              <a:chOff x="2352" y="2640"/>
              <a:chExt cx="97" cy="289"/>
            </a:xfrm>
          </p:grpSpPr>
          <p:sp>
            <p:nvSpPr>
              <p:cNvPr id="39984" name="Arc 59">
                <a:extLst>
                  <a:ext uri="{FF2B5EF4-FFF2-40B4-BE49-F238E27FC236}">
                    <a16:creationId xmlns:a16="http://schemas.microsoft.com/office/drawing/2014/main" id="{08CAC2D4-98F7-5E4F-9360-18D47FE26C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5" name="Arc 60">
                <a:extLst>
                  <a:ext uri="{FF2B5EF4-FFF2-40B4-BE49-F238E27FC236}">
                    <a16:creationId xmlns:a16="http://schemas.microsoft.com/office/drawing/2014/main" id="{F96E9AEA-81C1-7B4B-9E3B-6A31421B806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5" name="Group 61">
              <a:extLst>
                <a:ext uri="{FF2B5EF4-FFF2-40B4-BE49-F238E27FC236}">
                  <a16:creationId xmlns:a16="http://schemas.microsoft.com/office/drawing/2014/main" id="{26DF0D4B-430A-BB49-BB56-93D5FD64789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768" y="1112"/>
              <a:ext cx="97" cy="289"/>
              <a:chOff x="2352" y="2640"/>
              <a:chExt cx="97" cy="289"/>
            </a:xfrm>
          </p:grpSpPr>
          <p:sp>
            <p:nvSpPr>
              <p:cNvPr id="39982" name="Arc 62">
                <a:extLst>
                  <a:ext uri="{FF2B5EF4-FFF2-40B4-BE49-F238E27FC236}">
                    <a16:creationId xmlns:a16="http://schemas.microsoft.com/office/drawing/2014/main" id="{53CDE308-A079-B743-9765-A6CABD7291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3" name="Arc 63">
                <a:extLst>
                  <a:ext uri="{FF2B5EF4-FFF2-40B4-BE49-F238E27FC236}">
                    <a16:creationId xmlns:a16="http://schemas.microsoft.com/office/drawing/2014/main" id="{3EEF6265-4B37-9642-B68C-25B2192F324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6" name="Group 67">
              <a:extLst>
                <a:ext uri="{FF2B5EF4-FFF2-40B4-BE49-F238E27FC236}">
                  <a16:creationId xmlns:a16="http://schemas.microsoft.com/office/drawing/2014/main" id="{8A2B428B-A783-0C4B-86E2-182D5C49CDE7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023" y="961"/>
              <a:ext cx="98" cy="288"/>
              <a:chOff x="2352" y="2640"/>
              <a:chExt cx="97" cy="289"/>
            </a:xfrm>
          </p:grpSpPr>
          <p:sp>
            <p:nvSpPr>
              <p:cNvPr id="39980" name="Arc 68">
                <a:extLst>
                  <a:ext uri="{FF2B5EF4-FFF2-40B4-BE49-F238E27FC236}">
                    <a16:creationId xmlns:a16="http://schemas.microsoft.com/office/drawing/2014/main" id="{C49138CB-2E4A-E74D-A359-A4AEA9CCD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1" name="Arc 69">
                <a:extLst>
                  <a:ext uri="{FF2B5EF4-FFF2-40B4-BE49-F238E27FC236}">
                    <a16:creationId xmlns:a16="http://schemas.microsoft.com/office/drawing/2014/main" id="{28E6AB6C-3EFF-A245-8F34-7B9DF94C31B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39977" name="Group 70">
              <a:extLst>
                <a:ext uri="{FF2B5EF4-FFF2-40B4-BE49-F238E27FC236}">
                  <a16:creationId xmlns:a16="http://schemas.microsoft.com/office/drawing/2014/main" id="{17155E00-9BAE-554C-8CA4-88CC8089D16B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487" y="945"/>
              <a:ext cx="98" cy="288"/>
              <a:chOff x="2352" y="2640"/>
              <a:chExt cx="97" cy="289"/>
            </a:xfrm>
          </p:grpSpPr>
          <p:sp>
            <p:nvSpPr>
              <p:cNvPr id="39978" name="Arc 71">
                <a:extLst>
                  <a:ext uri="{FF2B5EF4-FFF2-40B4-BE49-F238E27FC236}">
                    <a16:creationId xmlns:a16="http://schemas.microsoft.com/office/drawing/2014/main" id="{703F3116-ED06-DD42-858A-5FFD640FBE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0" y="2641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79" name="Arc 72">
                <a:extLst>
                  <a:ext uri="{FF2B5EF4-FFF2-40B4-BE49-F238E27FC236}">
                    <a16:creationId xmlns:a16="http://schemas.microsoft.com/office/drawing/2014/main" id="{34C0EF2D-7A17-7846-BD9B-BD9CEEFA58B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352" y="2640"/>
                <a:ext cx="69" cy="288"/>
              </a:xfrm>
              <a:custGeom>
                <a:avLst/>
                <a:gdLst>
                  <a:gd name="T0" fmla="*/ 0 w 30846"/>
                  <a:gd name="T1" fmla="*/ 0 h 43200"/>
                  <a:gd name="T2" fmla="*/ 0 w 30846"/>
                  <a:gd name="T3" fmla="*/ 0 h 43200"/>
                  <a:gd name="T4" fmla="*/ 0 w 30846"/>
                  <a:gd name="T5" fmla="*/ 0 h 43200"/>
                  <a:gd name="T6" fmla="*/ 0 60000 65536"/>
                  <a:gd name="T7" fmla="*/ 0 60000 65536"/>
                  <a:gd name="T8" fmla="*/ 0 60000 65536"/>
                  <a:gd name="T9" fmla="*/ 0 w 30846"/>
                  <a:gd name="T10" fmla="*/ 0 h 43200"/>
                  <a:gd name="T11" fmla="*/ 30846 w 30846"/>
                  <a:gd name="T12" fmla="*/ 43200 h 432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846" h="43200" fill="none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</a:path>
                  <a:path w="30846" h="43200" stroke="0" extrusionOk="0">
                    <a:moveTo>
                      <a:pt x="9246" y="-1"/>
                    </a:moveTo>
                    <a:cubicBezTo>
                      <a:pt x="21175" y="0"/>
                      <a:pt x="30846" y="9670"/>
                      <a:pt x="30846" y="21600"/>
                    </a:cubicBezTo>
                    <a:cubicBezTo>
                      <a:pt x="30846" y="33529"/>
                      <a:pt x="21175" y="43200"/>
                      <a:pt x="9246" y="43200"/>
                    </a:cubicBezTo>
                    <a:cubicBezTo>
                      <a:pt x="6047" y="43199"/>
                      <a:pt x="2889" y="42489"/>
                      <a:pt x="-1" y="41120"/>
                    </a:cubicBezTo>
                    <a:lnTo>
                      <a:pt x="9246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:a16="http://schemas.microsoft.com/office/drawing/2014/main" id="{564E9AF5-4C3E-EA4E-865B-D520ADA4F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7773988" cy="65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>
            <a:extLst>
              <a:ext uri="{FF2B5EF4-FFF2-40B4-BE49-F238E27FC236}">
                <a16:creationId xmlns:a16="http://schemas.microsoft.com/office/drawing/2014/main" id="{47F81CE9-3FB8-1C45-A531-0AD01E29EC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13" y="4419600"/>
            <a:ext cx="1979612" cy="1552575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Modification</a:t>
            </a:r>
          </a:p>
          <a:p>
            <a:pPr algn="ctr"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of the </a:t>
            </a:r>
          </a:p>
          <a:p>
            <a:pPr algn="ctr"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Equitorial</a:t>
            </a:r>
          </a:p>
          <a:p>
            <a:pPr algn="ctr">
              <a:defRPr/>
            </a:pPr>
            <a:r>
              <a:rPr lang="en-US">
                <a:solidFill>
                  <a:srgbClr val="0000FF"/>
                </a:solidFill>
                <a:latin typeface="Helvetica" charset="0"/>
                <a:ea typeface="+mn-ea"/>
              </a:rPr>
              <a:t>Region</a:t>
            </a:r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D5FD23B1-7446-6C40-B130-DB7CD30344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72200" y="4191000"/>
            <a:ext cx="838200" cy="2286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Oval 5">
            <a:extLst>
              <a:ext uri="{FF2B5EF4-FFF2-40B4-BE49-F238E27FC236}">
                <a16:creationId xmlns:a16="http://schemas.microsoft.com/office/drawing/2014/main" id="{7EF78D66-9744-514F-B900-20064C4F9F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2950" y="38401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0" name="Oval 6">
            <a:extLst>
              <a:ext uri="{FF2B5EF4-FFF2-40B4-BE49-F238E27FC236}">
                <a16:creationId xmlns:a16="http://schemas.microsoft.com/office/drawing/2014/main" id="{0E4E81B4-993C-264A-8E5E-797E6A494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0" y="40433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1" name="Oval 7">
            <a:extLst>
              <a:ext uri="{FF2B5EF4-FFF2-40B4-BE49-F238E27FC236}">
                <a16:creationId xmlns:a16="http://schemas.microsoft.com/office/drawing/2014/main" id="{C9A0E916-2724-6D4C-9604-8F2BD14ED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2846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2" name="Oval 8">
            <a:extLst>
              <a:ext uri="{FF2B5EF4-FFF2-40B4-BE49-F238E27FC236}">
                <a16:creationId xmlns:a16="http://schemas.microsoft.com/office/drawing/2014/main" id="{F350906B-1507-D444-BA05-3F4C93101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5450" y="38274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3" name="Oval 9">
            <a:extLst>
              <a:ext uri="{FF2B5EF4-FFF2-40B4-BE49-F238E27FC236}">
                <a16:creationId xmlns:a16="http://schemas.microsoft.com/office/drawing/2014/main" id="{B8CB504B-D295-204D-810B-3CD913E90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2750" y="40433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1994" name="Oval 10">
            <a:extLst>
              <a:ext uri="{FF2B5EF4-FFF2-40B4-BE49-F238E27FC236}">
                <a16:creationId xmlns:a16="http://schemas.microsoft.com/office/drawing/2014/main" id="{4643330F-B78B-6B40-9D61-FF27D72779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0850" y="4271963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45205B9-D7C6-124E-A7CB-5F9EF3DAE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>
            <a:outerShdw dist="25400" algn="ctr" rotWithShape="0">
              <a:schemeClr val="tx2">
                <a:alpha val="74997"/>
              </a:schemeClr>
            </a:outerShdw>
          </a:effectLst>
        </p:spPr>
        <p:txBody>
          <a:bodyPr/>
          <a:lstStyle/>
          <a:p>
            <a:pPr>
              <a:defRPr/>
            </a:pPr>
            <a:r>
              <a:rPr lang="en-US">
                <a:solidFill>
                  <a:schemeClr val="accent1"/>
                </a:solidFill>
              </a:rPr>
              <a:t>The Zona Pellucida</a:t>
            </a:r>
          </a:p>
        </p:txBody>
      </p:sp>
      <p:sp>
        <p:nvSpPr>
          <p:cNvPr id="44035" name="Oval 3">
            <a:extLst>
              <a:ext uri="{FF2B5EF4-FFF2-40B4-BE49-F238E27FC236}">
                <a16:creationId xmlns:a16="http://schemas.microsoft.com/office/drawing/2014/main" id="{9B5FA16E-36DC-7B40-ACBA-02A178B58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667000"/>
            <a:ext cx="4191000" cy="32766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6" name="AutoShape 4">
            <a:extLst>
              <a:ext uri="{FF2B5EF4-FFF2-40B4-BE49-F238E27FC236}">
                <a16:creationId xmlns:a16="http://schemas.microsoft.com/office/drawing/2014/main" id="{2BA80992-751B-C644-991B-29E4CA905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28800"/>
            <a:ext cx="6553200" cy="480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155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798" y="15642"/>
                </a:moveTo>
                <a:cubicBezTo>
                  <a:pt x="3691" y="14271"/>
                  <a:pt x="3088" y="12562"/>
                  <a:pt x="3088" y="10800"/>
                </a:cubicBezTo>
                <a:cubicBezTo>
                  <a:pt x="3088" y="6540"/>
                  <a:pt x="6540" y="3088"/>
                  <a:pt x="10800" y="3088"/>
                </a:cubicBezTo>
                <a:cubicBezTo>
                  <a:pt x="15059" y="3088"/>
                  <a:pt x="18512" y="6540"/>
                  <a:pt x="18512" y="10800"/>
                </a:cubicBezTo>
                <a:cubicBezTo>
                  <a:pt x="18511" y="12562"/>
                  <a:pt x="17908" y="14271"/>
                  <a:pt x="16801" y="15642"/>
                </a:cubicBezTo>
                <a:lnTo>
                  <a:pt x="19205" y="17582"/>
                </a:lnTo>
                <a:cubicBezTo>
                  <a:pt x="20754" y="15661"/>
                  <a:pt x="21600" y="13267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3267"/>
                  <a:pt x="845" y="15661"/>
                  <a:pt x="2394" y="17582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4037" name="WordArt 5">
            <a:extLst>
              <a:ext uri="{FF2B5EF4-FFF2-40B4-BE49-F238E27FC236}">
                <a16:creationId xmlns:a16="http://schemas.microsoft.com/office/drawing/2014/main" id="{28C5D73F-F662-A648-89FB-9A19B3FA807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19400" y="2286000"/>
            <a:ext cx="3200400" cy="7620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en-US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ZP1  ZP2  ZP3</a:t>
            </a:r>
          </a:p>
        </p:txBody>
      </p:sp>
      <p:sp>
        <p:nvSpPr>
          <p:cNvPr id="44038" name="Oval 6">
            <a:extLst>
              <a:ext uri="{FF2B5EF4-FFF2-40B4-BE49-F238E27FC236}">
                <a16:creationId xmlns:a16="http://schemas.microsoft.com/office/drawing/2014/main" id="{CBC4ECBB-31B9-6943-83A1-202DB912C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038600"/>
            <a:ext cx="990600" cy="10668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75594FF-2191-C04A-A46D-BB58120D0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150" y="1181100"/>
            <a:ext cx="1092200" cy="5092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72D84101-B662-D644-88EA-E29A1AAF1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1360488"/>
            <a:ext cx="293687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/>
              <a:t>Zona</a:t>
            </a:r>
          </a:p>
          <a:p>
            <a:pPr algn="ctr">
              <a:lnSpc>
                <a:spcPct val="90000"/>
              </a:lnSpc>
            </a:pPr>
            <a:r>
              <a:rPr lang="en-US" altLang="en-US"/>
              <a:t> Pellucida</a:t>
            </a: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361F8FAC-546B-304E-88B5-5FAC2603B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371850"/>
            <a:ext cx="749300" cy="444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448F5E3E-3731-3541-9ADF-52326A11D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0463" y="3417888"/>
            <a:ext cx="747712" cy="4460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ZP</a:t>
            </a:r>
            <a:r>
              <a:rPr lang="en-US" altLang="en-US" sz="3200" baseline="-25000"/>
              <a:t>3</a:t>
            </a:r>
          </a:p>
        </p:txBody>
      </p:sp>
      <p:grpSp>
        <p:nvGrpSpPr>
          <p:cNvPr id="46086" name="Group 6">
            <a:extLst>
              <a:ext uri="{FF2B5EF4-FFF2-40B4-BE49-F238E27FC236}">
                <a16:creationId xmlns:a16="http://schemas.microsoft.com/office/drawing/2014/main" id="{B1266A8B-F478-A64D-BD73-E7D6BBE1C1CE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1631950"/>
            <a:ext cx="514350" cy="533400"/>
            <a:chOff x="1232" y="1028"/>
            <a:chExt cx="324" cy="336"/>
          </a:xfrm>
        </p:grpSpPr>
        <p:sp>
          <p:nvSpPr>
            <p:cNvPr id="46135" name="Line 7">
              <a:extLst>
                <a:ext uri="{FF2B5EF4-FFF2-40B4-BE49-F238E27FC236}">
                  <a16:creationId xmlns:a16="http://schemas.microsoft.com/office/drawing/2014/main" id="{0898D47F-7ECF-8B4B-816B-79487F582E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4" y="1032"/>
              <a:ext cx="0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6" name="Line 8">
              <a:extLst>
                <a:ext uri="{FF2B5EF4-FFF2-40B4-BE49-F238E27FC236}">
                  <a16:creationId xmlns:a16="http://schemas.microsoft.com/office/drawing/2014/main" id="{8E1039A4-8D82-174E-AFF4-366238D9B4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48" y="1196"/>
              <a:ext cx="304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7" name="Line 9">
              <a:extLst>
                <a:ext uri="{FF2B5EF4-FFF2-40B4-BE49-F238E27FC236}">
                  <a16:creationId xmlns:a16="http://schemas.microsoft.com/office/drawing/2014/main" id="{F06D3F7F-CF14-6444-AA14-291908939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32" y="1028"/>
              <a:ext cx="324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87" name="Group 10">
            <a:extLst>
              <a:ext uri="{FF2B5EF4-FFF2-40B4-BE49-F238E27FC236}">
                <a16:creationId xmlns:a16="http://schemas.microsoft.com/office/drawing/2014/main" id="{641FF9E8-DAAA-0B48-8D2D-5CA36A78F6E9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3390900"/>
            <a:ext cx="508000" cy="469900"/>
            <a:chOff x="1196" y="2096"/>
            <a:chExt cx="324" cy="336"/>
          </a:xfrm>
        </p:grpSpPr>
        <p:sp>
          <p:nvSpPr>
            <p:cNvPr id="46132" name="Line 11">
              <a:extLst>
                <a:ext uri="{FF2B5EF4-FFF2-40B4-BE49-F238E27FC236}">
                  <a16:creationId xmlns:a16="http://schemas.microsoft.com/office/drawing/2014/main" id="{2717B502-C5CE-344C-9F4A-E7E80D4811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8" y="2100"/>
              <a:ext cx="0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3" name="Line 12">
              <a:extLst>
                <a:ext uri="{FF2B5EF4-FFF2-40B4-BE49-F238E27FC236}">
                  <a16:creationId xmlns:a16="http://schemas.microsoft.com/office/drawing/2014/main" id="{9CC596AB-2818-AE46-A365-BCDFC1E658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12" y="2264"/>
              <a:ext cx="304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34" name="Line 13">
              <a:extLst>
                <a:ext uri="{FF2B5EF4-FFF2-40B4-BE49-F238E27FC236}">
                  <a16:creationId xmlns:a16="http://schemas.microsoft.com/office/drawing/2014/main" id="{091582EC-A8E3-2341-BD48-9767E05AF3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96" y="2096"/>
              <a:ext cx="324" cy="1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88" name="Group 14">
            <a:extLst>
              <a:ext uri="{FF2B5EF4-FFF2-40B4-BE49-F238E27FC236}">
                <a16:creationId xmlns:a16="http://schemas.microsoft.com/office/drawing/2014/main" id="{E342A129-3792-7740-AE98-344A2D7EE928}"/>
              </a:ext>
            </a:extLst>
          </p:cNvPr>
          <p:cNvGrpSpPr>
            <a:grpSpLocks/>
          </p:cNvGrpSpPr>
          <p:nvPr/>
        </p:nvGrpSpPr>
        <p:grpSpPr bwMode="auto">
          <a:xfrm>
            <a:off x="2473325" y="1203325"/>
            <a:ext cx="4984750" cy="1435100"/>
            <a:chOff x="1558" y="758"/>
            <a:chExt cx="3140" cy="904"/>
          </a:xfrm>
        </p:grpSpPr>
        <p:sp>
          <p:nvSpPr>
            <p:cNvPr id="46123" name="AutoShape 15">
              <a:extLst>
                <a:ext uri="{FF2B5EF4-FFF2-40B4-BE49-F238E27FC236}">
                  <a16:creationId xmlns:a16="http://schemas.microsoft.com/office/drawing/2014/main" id="{A8F6E0DB-5152-764A-A180-C663794F9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" y="758"/>
              <a:ext cx="1228" cy="9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4" name="AutoShape 16">
              <a:extLst>
                <a:ext uri="{FF2B5EF4-FFF2-40B4-BE49-F238E27FC236}">
                  <a16:creationId xmlns:a16="http://schemas.microsoft.com/office/drawing/2014/main" id="{1131FE07-FDA4-9144-9180-EFD9B2A59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" y="1058"/>
              <a:ext cx="1288" cy="3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5" name="AutoShape 17">
              <a:extLst>
                <a:ext uri="{FF2B5EF4-FFF2-40B4-BE49-F238E27FC236}">
                  <a16:creationId xmlns:a16="http://schemas.microsoft.com/office/drawing/2014/main" id="{E24AD03F-9321-6E48-8342-3EBE186FF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2" y="1166"/>
              <a:ext cx="616" cy="112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6" name="Rectangle 18">
              <a:extLst>
                <a:ext uri="{FF2B5EF4-FFF2-40B4-BE49-F238E27FC236}">
                  <a16:creationId xmlns:a16="http://schemas.microsoft.com/office/drawing/2014/main" id="{B5B7520C-1A43-BB4A-B966-2C6D24C43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1074"/>
              <a:ext cx="132" cy="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7" name="Rectangle 19">
              <a:extLst>
                <a:ext uri="{FF2B5EF4-FFF2-40B4-BE49-F238E27FC236}">
                  <a16:creationId xmlns:a16="http://schemas.microsoft.com/office/drawing/2014/main" id="{D3349B94-4DEE-6B4F-8BC1-D63E727E2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" y="1170"/>
              <a:ext cx="88" cy="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8" name="AutoShape 20" descr="50%">
              <a:extLst>
                <a:ext uri="{FF2B5EF4-FFF2-40B4-BE49-F238E27FC236}">
                  <a16:creationId xmlns:a16="http://schemas.microsoft.com/office/drawing/2014/main" id="{191BF649-8789-9146-A97D-42CD1EE85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0" y="838"/>
              <a:ext cx="752" cy="768"/>
            </a:xfrm>
            <a:prstGeom prst="roundRect">
              <a:avLst>
                <a:gd name="adj" fmla="val 12495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9" name="AutoShape 21">
              <a:extLst>
                <a:ext uri="{FF2B5EF4-FFF2-40B4-BE49-F238E27FC236}">
                  <a16:creationId xmlns:a16="http://schemas.microsoft.com/office/drawing/2014/main" id="{D443C2D7-24E3-DD43-9A61-F936DC11C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6" y="906"/>
              <a:ext cx="668" cy="6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0" name="AutoShape 22">
              <a:extLst>
                <a:ext uri="{FF2B5EF4-FFF2-40B4-BE49-F238E27FC236}">
                  <a16:creationId xmlns:a16="http://schemas.microsoft.com/office/drawing/2014/main" id="{BCA8538D-51CF-9846-84DD-EC0466D7B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6" y="954"/>
              <a:ext cx="176" cy="5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31" name="AutoShape 23">
              <a:extLst>
                <a:ext uri="{FF2B5EF4-FFF2-40B4-BE49-F238E27FC236}">
                  <a16:creationId xmlns:a16="http://schemas.microsoft.com/office/drawing/2014/main" id="{014B59FC-1431-D144-BD9C-3A3A69B6A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" y="986"/>
              <a:ext cx="916" cy="472"/>
            </a:xfrm>
            <a:prstGeom prst="roundRect">
              <a:avLst>
                <a:gd name="adj" fmla="val 124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089" name="Group 24">
            <a:extLst>
              <a:ext uri="{FF2B5EF4-FFF2-40B4-BE49-F238E27FC236}">
                <a16:creationId xmlns:a16="http://schemas.microsoft.com/office/drawing/2014/main" id="{3D9EBA61-5C9D-BF4E-8CF4-415DEA4DBDB1}"/>
              </a:ext>
            </a:extLst>
          </p:cNvPr>
          <p:cNvGrpSpPr>
            <a:grpSpLocks/>
          </p:cNvGrpSpPr>
          <p:nvPr/>
        </p:nvGrpSpPr>
        <p:grpSpPr bwMode="auto">
          <a:xfrm>
            <a:off x="2416175" y="2822575"/>
            <a:ext cx="4984750" cy="1435100"/>
            <a:chOff x="1522" y="1778"/>
            <a:chExt cx="3140" cy="904"/>
          </a:xfrm>
        </p:grpSpPr>
        <p:sp>
          <p:nvSpPr>
            <p:cNvPr id="46114" name="AutoShape 25">
              <a:extLst>
                <a:ext uri="{FF2B5EF4-FFF2-40B4-BE49-F238E27FC236}">
                  <a16:creationId xmlns:a16="http://schemas.microsoft.com/office/drawing/2014/main" id="{419DA927-A094-A44E-A2AA-88946AB43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1778"/>
              <a:ext cx="1228" cy="9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5" name="AutoShape 26">
              <a:extLst>
                <a:ext uri="{FF2B5EF4-FFF2-40B4-BE49-F238E27FC236}">
                  <a16:creationId xmlns:a16="http://schemas.microsoft.com/office/drawing/2014/main" id="{1502EB0E-EFA8-8546-A4BE-677BD967B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" y="2078"/>
              <a:ext cx="1288" cy="3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6" name="AutoShape 27">
              <a:extLst>
                <a:ext uri="{FF2B5EF4-FFF2-40B4-BE49-F238E27FC236}">
                  <a16:creationId xmlns:a16="http://schemas.microsoft.com/office/drawing/2014/main" id="{4D132DEA-1312-1C4E-AFBA-2BD00D77E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" y="2186"/>
              <a:ext cx="616" cy="112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7" name="Rectangle 28">
              <a:extLst>
                <a:ext uri="{FF2B5EF4-FFF2-40B4-BE49-F238E27FC236}">
                  <a16:creationId xmlns:a16="http://schemas.microsoft.com/office/drawing/2014/main" id="{8AC6BE82-DEE0-E949-A441-0853E41BE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2094"/>
              <a:ext cx="132" cy="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8" name="Rectangle 29">
              <a:extLst>
                <a:ext uri="{FF2B5EF4-FFF2-40B4-BE49-F238E27FC236}">
                  <a16:creationId xmlns:a16="http://schemas.microsoft.com/office/drawing/2014/main" id="{BB18D75D-8636-254B-B93B-83118503B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2190"/>
              <a:ext cx="88" cy="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9" name="AutoShape 30" descr="50%">
              <a:extLst>
                <a:ext uri="{FF2B5EF4-FFF2-40B4-BE49-F238E27FC236}">
                  <a16:creationId xmlns:a16="http://schemas.microsoft.com/office/drawing/2014/main" id="{5EF1305C-7143-284E-9EA1-CB212FF39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" y="1858"/>
              <a:ext cx="752" cy="768"/>
            </a:xfrm>
            <a:prstGeom prst="roundRect">
              <a:avLst>
                <a:gd name="adj" fmla="val 12495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0" name="AutoShape 31">
              <a:extLst>
                <a:ext uri="{FF2B5EF4-FFF2-40B4-BE49-F238E27FC236}">
                  <a16:creationId xmlns:a16="http://schemas.microsoft.com/office/drawing/2014/main" id="{EB95C186-AE1D-2449-8DFF-FD35D4BB7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926"/>
              <a:ext cx="668" cy="6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1" name="AutoShape 32">
              <a:extLst>
                <a:ext uri="{FF2B5EF4-FFF2-40B4-BE49-F238E27FC236}">
                  <a16:creationId xmlns:a16="http://schemas.microsoft.com/office/drawing/2014/main" id="{B75371D1-71AD-3D41-B828-E6102ABE4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1974"/>
              <a:ext cx="176" cy="5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22" name="AutoShape 33">
              <a:extLst>
                <a:ext uri="{FF2B5EF4-FFF2-40B4-BE49-F238E27FC236}">
                  <a16:creationId xmlns:a16="http://schemas.microsoft.com/office/drawing/2014/main" id="{4D2464CD-5EB5-F64D-987C-33D336059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4" y="2006"/>
              <a:ext cx="916" cy="472"/>
            </a:xfrm>
            <a:prstGeom prst="roundRect">
              <a:avLst>
                <a:gd name="adj" fmla="val 124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6090" name="Group 34">
            <a:extLst>
              <a:ext uri="{FF2B5EF4-FFF2-40B4-BE49-F238E27FC236}">
                <a16:creationId xmlns:a16="http://schemas.microsoft.com/office/drawing/2014/main" id="{EFDF8A8D-AD23-694E-8A45-F4219B1226E4}"/>
              </a:ext>
            </a:extLst>
          </p:cNvPr>
          <p:cNvGrpSpPr>
            <a:grpSpLocks/>
          </p:cNvGrpSpPr>
          <p:nvPr/>
        </p:nvGrpSpPr>
        <p:grpSpPr bwMode="auto">
          <a:xfrm>
            <a:off x="2371725" y="4549775"/>
            <a:ext cx="4997450" cy="1511300"/>
            <a:chOff x="1494" y="2866"/>
            <a:chExt cx="3148" cy="952"/>
          </a:xfrm>
        </p:grpSpPr>
        <p:sp>
          <p:nvSpPr>
            <p:cNvPr id="46096" name="AutoShape 35">
              <a:extLst>
                <a:ext uri="{FF2B5EF4-FFF2-40B4-BE49-F238E27FC236}">
                  <a16:creationId xmlns:a16="http://schemas.microsoft.com/office/drawing/2014/main" id="{9932A539-AE1E-3942-9FA3-7A4E6E7C7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3202"/>
              <a:ext cx="1288" cy="3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097" name="AutoShape 36">
              <a:extLst>
                <a:ext uri="{FF2B5EF4-FFF2-40B4-BE49-F238E27FC236}">
                  <a16:creationId xmlns:a16="http://schemas.microsoft.com/office/drawing/2014/main" id="{2C5CB143-6065-C348-8E7F-5C00026FD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" y="3294"/>
              <a:ext cx="616" cy="112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098" name="Rectangle 37">
              <a:extLst>
                <a:ext uri="{FF2B5EF4-FFF2-40B4-BE49-F238E27FC236}">
                  <a16:creationId xmlns:a16="http://schemas.microsoft.com/office/drawing/2014/main" id="{49A86818-BDD3-1F4F-BAF2-A5F686C49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8" y="3298"/>
              <a:ext cx="88" cy="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099" name="AutoShape 38" descr="50%">
              <a:extLst>
                <a:ext uri="{FF2B5EF4-FFF2-40B4-BE49-F238E27FC236}">
                  <a16:creationId xmlns:a16="http://schemas.microsoft.com/office/drawing/2014/main" id="{70D7112A-984E-4C4B-84D3-0CE9BDDB6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4" y="2962"/>
              <a:ext cx="760" cy="776"/>
            </a:xfrm>
            <a:prstGeom prst="roundRect">
              <a:avLst>
                <a:gd name="adj" fmla="val 12495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0" name="AutoShape 39">
              <a:extLst>
                <a:ext uri="{FF2B5EF4-FFF2-40B4-BE49-F238E27FC236}">
                  <a16:creationId xmlns:a16="http://schemas.microsoft.com/office/drawing/2014/main" id="{4922592D-8E89-4041-8B6E-2BDEF4C48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" y="3034"/>
              <a:ext cx="668" cy="6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1" name="AutoShape 40">
              <a:extLst>
                <a:ext uri="{FF2B5EF4-FFF2-40B4-BE49-F238E27FC236}">
                  <a16:creationId xmlns:a16="http://schemas.microsoft.com/office/drawing/2014/main" id="{21B6B686-D38C-914C-A190-CEAC148B1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8" y="3074"/>
              <a:ext cx="176" cy="5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2" name="Oval 41">
              <a:extLst>
                <a:ext uri="{FF2B5EF4-FFF2-40B4-BE49-F238E27FC236}">
                  <a16:creationId xmlns:a16="http://schemas.microsoft.com/office/drawing/2014/main" id="{C810B463-36A3-104B-851B-B4DA8F649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6" y="3786"/>
              <a:ext cx="232" cy="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3" name="Oval 42">
              <a:extLst>
                <a:ext uri="{FF2B5EF4-FFF2-40B4-BE49-F238E27FC236}">
                  <a16:creationId xmlns:a16="http://schemas.microsoft.com/office/drawing/2014/main" id="{393A8E2C-D0D6-004F-B0BC-7BC4AE213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6" y="3786"/>
              <a:ext cx="208" cy="2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4" name="Oval 43">
              <a:extLst>
                <a:ext uri="{FF2B5EF4-FFF2-40B4-BE49-F238E27FC236}">
                  <a16:creationId xmlns:a16="http://schemas.microsoft.com/office/drawing/2014/main" id="{E960C090-989F-2849-8B4F-0A4A6AB40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0" y="3546"/>
              <a:ext cx="16" cy="19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5" name="Oval 44">
              <a:extLst>
                <a:ext uri="{FF2B5EF4-FFF2-40B4-BE49-F238E27FC236}">
                  <a16:creationId xmlns:a16="http://schemas.microsoft.com/office/drawing/2014/main" id="{A56BFE2C-6734-8346-A18D-A110CE9F7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3186"/>
              <a:ext cx="24" cy="24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6" name="Oval 45">
              <a:extLst>
                <a:ext uri="{FF2B5EF4-FFF2-40B4-BE49-F238E27FC236}">
                  <a16:creationId xmlns:a16="http://schemas.microsoft.com/office/drawing/2014/main" id="{03AEA4DE-0ECD-DD4F-8F62-595AFBB1F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" y="2890"/>
              <a:ext cx="168" cy="2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7" name="Oval 46">
              <a:extLst>
                <a:ext uri="{FF2B5EF4-FFF2-40B4-BE49-F238E27FC236}">
                  <a16:creationId xmlns:a16="http://schemas.microsoft.com/office/drawing/2014/main" id="{2B200E62-87FB-D746-9610-4DA351B02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6" y="2866"/>
              <a:ext cx="192" cy="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8" name="Oval 47">
              <a:extLst>
                <a:ext uri="{FF2B5EF4-FFF2-40B4-BE49-F238E27FC236}">
                  <a16:creationId xmlns:a16="http://schemas.microsoft.com/office/drawing/2014/main" id="{C00B7801-CD25-9A4C-B8AD-F83BDE5B3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0" y="2882"/>
              <a:ext cx="56" cy="1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09" name="Oval 48">
              <a:extLst>
                <a:ext uri="{FF2B5EF4-FFF2-40B4-BE49-F238E27FC236}">
                  <a16:creationId xmlns:a16="http://schemas.microsoft.com/office/drawing/2014/main" id="{8CB0301A-B78D-4A4B-BA00-A1754F50FA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3786"/>
              <a:ext cx="48" cy="1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0" name="Oval 49">
              <a:extLst>
                <a:ext uri="{FF2B5EF4-FFF2-40B4-BE49-F238E27FC236}">
                  <a16:creationId xmlns:a16="http://schemas.microsoft.com/office/drawing/2014/main" id="{F9C2C26F-BA1F-A043-AB75-5466485DD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2946"/>
              <a:ext cx="16" cy="104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1" name="AutoShape 50">
              <a:extLst>
                <a:ext uri="{FF2B5EF4-FFF2-40B4-BE49-F238E27FC236}">
                  <a16:creationId xmlns:a16="http://schemas.microsoft.com/office/drawing/2014/main" id="{88FD58F5-72D2-CB4A-9BC6-3047EECD8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" y="3078"/>
              <a:ext cx="928" cy="532"/>
            </a:xfrm>
            <a:prstGeom prst="roundRect">
              <a:avLst>
                <a:gd name="adj" fmla="val 124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2" name="AutoShape 51">
              <a:extLst>
                <a:ext uri="{FF2B5EF4-FFF2-40B4-BE49-F238E27FC236}">
                  <a16:creationId xmlns:a16="http://schemas.microsoft.com/office/drawing/2014/main" id="{EDDBE5DC-6257-5542-8DCB-91557BBEE5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" y="2902"/>
              <a:ext cx="412" cy="9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6113" name="Rectangle 52">
              <a:extLst>
                <a:ext uri="{FF2B5EF4-FFF2-40B4-BE49-F238E27FC236}">
                  <a16:creationId xmlns:a16="http://schemas.microsoft.com/office/drawing/2014/main" id="{3BBCF392-53A4-174F-A886-5399BCC77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0" y="3218"/>
              <a:ext cx="132" cy="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6091" name="Rectangle 53">
            <a:extLst>
              <a:ext uri="{FF2B5EF4-FFF2-40B4-BE49-F238E27FC236}">
                <a16:creationId xmlns:a16="http://schemas.microsoft.com/office/drawing/2014/main" id="{9D78B792-9EA4-5C43-8E3E-102F81894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263" y="1189038"/>
            <a:ext cx="18573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Attachment</a:t>
            </a:r>
          </a:p>
        </p:txBody>
      </p:sp>
      <p:sp>
        <p:nvSpPr>
          <p:cNvPr id="46092" name="Rectangle 54">
            <a:extLst>
              <a:ext uri="{FF2B5EF4-FFF2-40B4-BE49-F238E27FC236}">
                <a16:creationId xmlns:a16="http://schemas.microsoft.com/office/drawing/2014/main" id="{7E8ADA94-3530-554A-9AD9-943A4B6C9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363" y="2808288"/>
            <a:ext cx="131445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Binding</a:t>
            </a:r>
          </a:p>
        </p:txBody>
      </p:sp>
      <p:sp>
        <p:nvSpPr>
          <p:cNvPr id="46093" name="Rectangle 55">
            <a:extLst>
              <a:ext uri="{FF2B5EF4-FFF2-40B4-BE49-F238E27FC236}">
                <a16:creationId xmlns:a16="http://schemas.microsoft.com/office/drawing/2014/main" id="{2D2CD365-56E6-5348-BA0D-0A7BADBB4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563" y="3779838"/>
            <a:ext cx="304323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Acrosome Reaction</a:t>
            </a:r>
          </a:p>
          <a:p>
            <a:pPr>
              <a:lnSpc>
                <a:spcPct val="90000"/>
              </a:lnSpc>
            </a:pPr>
            <a:r>
              <a:rPr lang="en-US" altLang="en-US"/>
              <a:t>Induction</a:t>
            </a:r>
          </a:p>
        </p:txBody>
      </p:sp>
      <p:sp>
        <p:nvSpPr>
          <p:cNvPr id="46094" name="Rectangle 56">
            <a:extLst>
              <a:ext uri="{FF2B5EF4-FFF2-40B4-BE49-F238E27FC236}">
                <a16:creationId xmlns:a16="http://schemas.microsoft.com/office/drawing/2014/main" id="{BD91B7CB-2142-444E-BED1-F3BA3DFBD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513" y="4694238"/>
            <a:ext cx="304323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Acrosome Reaction</a:t>
            </a:r>
          </a:p>
        </p:txBody>
      </p:sp>
      <p:sp>
        <p:nvSpPr>
          <p:cNvPr id="46095" name="Rectangle 57">
            <a:extLst>
              <a:ext uri="{FF2B5EF4-FFF2-40B4-BE49-F238E27FC236}">
                <a16:creationId xmlns:a16="http://schemas.microsoft.com/office/drawing/2014/main" id="{8A0ACAC4-9293-4941-AE5D-A192B48A41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Sperm Interaction with the Zona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79F8B26-D6A4-5C49-BCC1-E5EC967D8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1162050"/>
            <a:ext cx="1454150" cy="5016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3A2AF873-4FF3-DF4E-B16D-B10EAA858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3" y="1360488"/>
            <a:ext cx="293687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dirty="0"/>
              <a:t>Zona</a:t>
            </a:r>
          </a:p>
          <a:p>
            <a:pPr algn="ctr">
              <a:lnSpc>
                <a:spcPct val="90000"/>
              </a:lnSpc>
            </a:pPr>
            <a:r>
              <a:rPr lang="en-US" altLang="en-US" dirty="0"/>
              <a:t> Pellucida</a:t>
            </a:r>
          </a:p>
        </p:txBody>
      </p:sp>
      <p:grpSp>
        <p:nvGrpSpPr>
          <p:cNvPr id="48132" name="Group 4">
            <a:extLst>
              <a:ext uri="{FF2B5EF4-FFF2-40B4-BE49-F238E27FC236}">
                <a16:creationId xmlns:a16="http://schemas.microsoft.com/office/drawing/2014/main" id="{9BDDDB64-0F73-1141-9DD0-BB2EC8F661E7}"/>
              </a:ext>
            </a:extLst>
          </p:cNvPr>
          <p:cNvGrpSpPr>
            <a:grpSpLocks/>
          </p:cNvGrpSpPr>
          <p:nvPr/>
        </p:nvGrpSpPr>
        <p:grpSpPr bwMode="auto">
          <a:xfrm>
            <a:off x="2314575" y="1171575"/>
            <a:ext cx="4902200" cy="1498600"/>
            <a:chOff x="1458" y="738"/>
            <a:chExt cx="3088" cy="944"/>
          </a:xfrm>
        </p:grpSpPr>
        <p:sp>
          <p:nvSpPr>
            <p:cNvPr id="48165" name="AutoShape 5">
              <a:extLst>
                <a:ext uri="{FF2B5EF4-FFF2-40B4-BE49-F238E27FC236}">
                  <a16:creationId xmlns:a16="http://schemas.microsoft.com/office/drawing/2014/main" id="{55773CEC-CCFA-0744-BF1B-E88D462EC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2" y="1066"/>
              <a:ext cx="1288" cy="3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6" name="AutoShape 6">
              <a:extLst>
                <a:ext uri="{FF2B5EF4-FFF2-40B4-BE49-F238E27FC236}">
                  <a16:creationId xmlns:a16="http://schemas.microsoft.com/office/drawing/2014/main" id="{6A758456-891D-CE48-BFF5-28986E872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0" y="1158"/>
              <a:ext cx="616" cy="112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7" name="Rectangle 7">
              <a:extLst>
                <a:ext uri="{FF2B5EF4-FFF2-40B4-BE49-F238E27FC236}">
                  <a16:creationId xmlns:a16="http://schemas.microsoft.com/office/drawing/2014/main" id="{9BF6011E-6AC3-CB46-926B-995AB22D3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2" y="1162"/>
              <a:ext cx="88" cy="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8" name="AutoShape 8" descr="50%">
              <a:extLst>
                <a:ext uri="{FF2B5EF4-FFF2-40B4-BE49-F238E27FC236}">
                  <a16:creationId xmlns:a16="http://schemas.microsoft.com/office/drawing/2014/main" id="{8725FD29-2E00-F640-9950-B5A8738CA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8" y="826"/>
              <a:ext cx="760" cy="776"/>
            </a:xfrm>
            <a:prstGeom prst="roundRect">
              <a:avLst>
                <a:gd name="adj" fmla="val 12495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9" name="AutoShape 9">
              <a:extLst>
                <a:ext uri="{FF2B5EF4-FFF2-40B4-BE49-F238E27FC236}">
                  <a16:creationId xmlns:a16="http://schemas.microsoft.com/office/drawing/2014/main" id="{CE7A57A3-72EA-9B41-85AC-29D9F52D3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8" y="898"/>
              <a:ext cx="668" cy="6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0" name="AutoShape 10">
              <a:extLst>
                <a:ext uri="{FF2B5EF4-FFF2-40B4-BE49-F238E27FC236}">
                  <a16:creationId xmlns:a16="http://schemas.microsoft.com/office/drawing/2014/main" id="{02B8E5A9-7ABB-C24F-A7B5-C954DB0E8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2" y="938"/>
              <a:ext cx="176" cy="5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1" name="Oval 11">
              <a:extLst>
                <a:ext uri="{FF2B5EF4-FFF2-40B4-BE49-F238E27FC236}">
                  <a16:creationId xmlns:a16="http://schemas.microsoft.com/office/drawing/2014/main" id="{D7A2DAC9-076F-FC4D-8359-7E60F46D5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0" y="1650"/>
              <a:ext cx="232" cy="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2" name="Oval 12">
              <a:extLst>
                <a:ext uri="{FF2B5EF4-FFF2-40B4-BE49-F238E27FC236}">
                  <a16:creationId xmlns:a16="http://schemas.microsoft.com/office/drawing/2014/main" id="{F04D6C8D-0627-9447-B3A0-B7BA7B492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6" y="1650"/>
              <a:ext cx="48" cy="1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3" name="AutoShape 13">
              <a:extLst>
                <a:ext uri="{FF2B5EF4-FFF2-40B4-BE49-F238E27FC236}">
                  <a16:creationId xmlns:a16="http://schemas.microsoft.com/office/drawing/2014/main" id="{71C01340-F499-D043-BDEF-51A71D889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942"/>
              <a:ext cx="928" cy="532"/>
            </a:xfrm>
            <a:prstGeom prst="roundRect">
              <a:avLst>
                <a:gd name="adj" fmla="val 124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4" name="AutoShape 14">
              <a:extLst>
                <a:ext uri="{FF2B5EF4-FFF2-40B4-BE49-F238E27FC236}">
                  <a16:creationId xmlns:a16="http://schemas.microsoft.com/office/drawing/2014/main" id="{91CEBC8E-BE68-134D-900E-589134C16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766"/>
              <a:ext cx="412" cy="9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5" name="Rectangle 15">
              <a:extLst>
                <a:ext uri="{FF2B5EF4-FFF2-40B4-BE49-F238E27FC236}">
                  <a16:creationId xmlns:a16="http://schemas.microsoft.com/office/drawing/2014/main" id="{AA03153E-3515-764A-910B-EDC10C802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1082"/>
              <a:ext cx="132" cy="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6" name="Oval 16">
              <a:extLst>
                <a:ext uri="{FF2B5EF4-FFF2-40B4-BE49-F238E27FC236}">
                  <a16:creationId xmlns:a16="http://schemas.microsoft.com/office/drawing/2014/main" id="{2022C775-0881-1D45-896E-8D14CA7B3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2" y="738"/>
              <a:ext cx="232" cy="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8133" name="Group 17">
            <a:extLst>
              <a:ext uri="{FF2B5EF4-FFF2-40B4-BE49-F238E27FC236}">
                <a16:creationId xmlns:a16="http://schemas.microsoft.com/office/drawing/2014/main" id="{DBCE0B6C-92A5-D144-BA3A-09F3BA5BF917}"/>
              </a:ext>
            </a:extLst>
          </p:cNvPr>
          <p:cNvGrpSpPr>
            <a:grpSpLocks/>
          </p:cNvGrpSpPr>
          <p:nvPr/>
        </p:nvGrpSpPr>
        <p:grpSpPr bwMode="auto">
          <a:xfrm>
            <a:off x="1617663" y="1714500"/>
            <a:ext cx="719137" cy="520700"/>
            <a:chOff x="1019" y="1080"/>
            <a:chExt cx="453" cy="328"/>
          </a:xfrm>
        </p:grpSpPr>
        <p:sp>
          <p:nvSpPr>
            <p:cNvPr id="48163" name="Rectangle 18">
              <a:extLst>
                <a:ext uri="{FF2B5EF4-FFF2-40B4-BE49-F238E27FC236}">
                  <a16:creationId xmlns:a16="http://schemas.microsoft.com/office/drawing/2014/main" id="{F709D656-F5FB-9642-8AB9-9F461650F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1080"/>
              <a:ext cx="412" cy="3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4" name="Rectangle 19">
              <a:extLst>
                <a:ext uri="{FF2B5EF4-FFF2-40B4-BE49-F238E27FC236}">
                  <a16:creationId xmlns:a16="http://schemas.microsoft.com/office/drawing/2014/main" id="{63C0E5E6-8D60-5B41-B91D-50AC2C196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" y="1133"/>
              <a:ext cx="45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/>
                <a:t>ZP</a:t>
              </a:r>
              <a:r>
                <a:rPr lang="en-US" altLang="en-US" sz="3200" baseline="-25000"/>
                <a:t>2</a:t>
              </a:r>
            </a:p>
          </p:txBody>
        </p:sp>
      </p:grpSp>
      <p:grpSp>
        <p:nvGrpSpPr>
          <p:cNvPr id="48134" name="Group 20">
            <a:extLst>
              <a:ext uri="{FF2B5EF4-FFF2-40B4-BE49-F238E27FC236}">
                <a16:creationId xmlns:a16="http://schemas.microsoft.com/office/drawing/2014/main" id="{7E1FF3ED-A5B2-8F4E-959A-B6B9F48055D2}"/>
              </a:ext>
            </a:extLst>
          </p:cNvPr>
          <p:cNvGrpSpPr>
            <a:grpSpLocks/>
          </p:cNvGrpSpPr>
          <p:nvPr/>
        </p:nvGrpSpPr>
        <p:grpSpPr bwMode="auto">
          <a:xfrm>
            <a:off x="1049338" y="2840038"/>
            <a:ext cx="831850" cy="1738312"/>
            <a:chOff x="661" y="1789"/>
            <a:chExt cx="524" cy="1095"/>
          </a:xfrm>
        </p:grpSpPr>
        <p:sp>
          <p:nvSpPr>
            <p:cNvPr id="48161" name="Arc 21" descr="Light vertical">
              <a:extLst>
                <a:ext uri="{FF2B5EF4-FFF2-40B4-BE49-F238E27FC236}">
                  <a16:creationId xmlns:a16="http://schemas.microsoft.com/office/drawing/2014/main" id="{85A3611F-C524-7E4B-8ED1-3A31BC085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" y="2336"/>
              <a:ext cx="524" cy="5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21599"/>
                  </a:moveTo>
                  <a:cubicBezTo>
                    <a:pt x="9670" y="21599"/>
                    <a:pt x="-1" y="11929"/>
                    <a:pt x="-1" y="-1"/>
                  </a:cubicBezTo>
                </a:path>
                <a:path w="21600" h="21600" stroke="0" extrusionOk="0">
                  <a:moveTo>
                    <a:pt x="21600" y="21599"/>
                  </a:moveTo>
                  <a:cubicBezTo>
                    <a:pt x="9670" y="21599"/>
                    <a:pt x="-1" y="11929"/>
                    <a:pt x="-1" y="-1"/>
                  </a:cubicBezTo>
                  <a:lnTo>
                    <a:pt x="21600" y="0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508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2" name="Arc 22" descr="Light vertical">
              <a:extLst>
                <a:ext uri="{FF2B5EF4-FFF2-40B4-BE49-F238E27FC236}">
                  <a16:creationId xmlns:a16="http://schemas.microsoft.com/office/drawing/2014/main" id="{AE5A2B37-FEB6-3C4C-8A68-B5898D2F7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" y="1789"/>
              <a:ext cx="524" cy="548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-1" y="21598"/>
                  </a:moveTo>
                  <a:cubicBezTo>
                    <a:pt x="-1" y="9685"/>
                    <a:pt x="9645" y="21"/>
                    <a:pt x="21558" y="-1"/>
                  </a:cubicBezTo>
                </a:path>
                <a:path w="21600" h="21599" stroke="0" extrusionOk="0">
                  <a:moveTo>
                    <a:pt x="-1" y="21598"/>
                  </a:moveTo>
                  <a:cubicBezTo>
                    <a:pt x="-1" y="9685"/>
                    <a:pt x="9645" y="21"/>
                    <a:pt x="21558" y="-1"/>
                  </a:cubicBezTo>
                  <a:lnTo>
                    <a:pt x="21600" y="21599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508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8135" name="Group 23">
            <a:extLst>
              <a:ext uri="{FF2B5EF4-FFF2-40B4-BE49-F238E27FC236}">
                <a16:creationId xmlns:a16="http://schemas.microsoft.com/office/drawing/2014/main" id="{AF156334-C26A-B145-A65D-7EE717FFD17B}"/>
              </a:ext>
            </a:extLst>
          </p:cNvPr>
          <p:cNvGrpSpPr>
            <a:grpSpLocks/>
          </p:cNvGrpSpPr>
          <p:nvPr/>
        </p:nvGrpSpPr>
        <p:grpSpPr bwMode="auto">
          <a:xfrm>
            <a:off x="817563" y="3409950"/>
            <a:ext cx="719137" cy="520700"/>
            <a:chOff x="515" y="2148"/>
            <a:chExt cx="453" cy="328"/>
          </a:xfrm>
        </p:grpSpPr>
        <p:sp>
          <p:nvSpPr>
            <p:cNvPr id="48159" name="Rectangle 24">
              <a:extLst>
                <a:ext uri="{FF2B5EF4-FFF2-40B4-BE49-F238E27FC236}">
                  <a16:creationId xmlns:a16="http://schemas.microsoft.com/office/drawing/2014/main" id="{8117E1FE-3C1D-BA45-8A73-811252D49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148"/>
              <a:ext cx="412" cy="3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60" name="Rectangle 25">
              <a:extLst>
                <a:ext uri="{FF2B5EF4-FFF2-40B4-BE49-F238E27FC236}">
                  <a16:creationId xmlns:a16="http://schemas.microsoft.com/office/drawing/2014/main" id="{541EF788-E892-5040-80B3-31BEC2B74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" y="2201"/>
              <a:ext cx="45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/>
                <a:t>ZP</a:t>
              </a:r>
              <a:r>
                <a:rPr lang="en-US" altLang="en-US" sz="3200" baseline="-25000"/>
                <a:t>2</a:t>
              </a:r>
            </a:p>
          </p:txBody>
        </p:sp>
      </p:grpSp>
      <p:grpSp>
        <p:nvGrpSpPr>
          <p:cNvPr id="48136" name="Group 26">
            <a:extLst>
              <a:ext uri="{FF2B5EF4-FFF2-40B4-BE49-F238E27FC236}">
                <a16:creationId xmlns:a16="http://schemas.microsoft.com/office/drawing/2014/main" id="{B9526E8C-8E2B-2848-A912-A8B176D5431C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4267200"/>
            <a:ext cx="719137" cy="520700"/>
            <a:chOff x="671" y="2688"/>
            <a:chExt cx="453" cy="328"/>
          </a:xfrm>
        </p:grpSpPr>
        <p:sp>
          <p:nvSpPr>
            <p:cNvPr id="48157" name="Rectangle 27">
              <a:extLst>
                <a:ext uri="{FF2B5EF4-FFF2-40B4-BE49-F238E27FC236}">
                  <a16:creationId xmlns:a16="http://schemas.microsoft.com/office/drawing/2014/main" id="{CCB7682C-C128-BA45-8AEA-881B60134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" y="2688"/>
              <a:ext cx="412" cy="3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8" name="Rectangle 28">
              <a:extLst>
                <a:ext uri="{FF2B5EF4-FFF2-40B4-BE49-F238E27FC236}">
                  <a16:creationId xmlns:a16="http://schemas.microsoft.com/office/drawing/2014/main" id="{0FE89C95-5F5E-E640-844D-A24E60BBC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" y="2741"/>
              <a:ext cx="45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/>
                <a:t>ZP</a:t>
              </a:r>
              <a:r>
                <a:rPr lang="en-US" altLang="en-US" sz="3200" baseline="-25000"/>
                <a:t>2</a:t>
              </a:r>
            </a:p>
          </p:txBody>
        </p:sp>
      </p:grpSp>
      <p:grpSp>
        <p:nvGrpSpPr>
          <p:cNvPr id="48137" name="Group 29">
            <a:extLst>
              <a:ext uri="{FF2B5EF4-FFF2-40B4-BE49-F238E27FC236}">
                <a16:creationId xmlns:a16="http://schemas.microsoft.com/office/drawing/2014/main" id="{983B06A8-E27F-1740-8AA6-79449DA34D58}"/>
              </a:ext>
            </a:extLst>
          </p:cNvPr>
          <p:cNvGrpSpPr>
            <a:grpSpLocks/>
          </p:cNvGrpSpPr>
          <p:nvPr/>
        </p:nvGrpSpPr>
        <p:grpSpPr bwMode="auto">
          <a:xfrm>
            <a:off x="969963" y="2590800"/>
            <a:ext cx="719137" cy="520700"/>
            <a:chOff x="611" y="1632"/>
            <a:chExt cx="453" cy="328"/>
          </a:xfrm>
        </p:grpSpPr>
        <p:sp>
          <p:nvSpPr>
            <p:cNvPr id="48155" name="Rectangle 30">
              <a:extLst>
                <a:ext uri="{FF2B5EF4-FFF2-40B4-BE49-F238E27FC236}">
                  <a16:creationId xmlns:a16="http://schemas.microsoft.com/office/drawing/2014/main" id="{438714DC-17AD-C543-9705-A4A75279D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632"/>
              <a:ext cx="412" cy="32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6" name="Rectangle 31">
              <a:extLst>
                <a:ext uri="{FF2B5EF4-FFF2-40B4-BE49-F238E27FC236}">
                  <a16:creationId xmlns:a16="http://schemas.microsoft.com/office/drawing/2014/main" id="{199D7FD7-9C7F-B447-8AC9-450A7C384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" y="1685"/>
              <a:ext cx="45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/>
                <a:t>ZP</a:t>
              </a:r>
              <a:r>
                <a:rPr lang="en-US" altLang="en-US" sz="3200" baseline="-25000"/>
                <a:t>2</a:t>
              </a:r>
            </a:p>
          </p:txBody>
        </p:sp>
      </p:grpSp>
      <p:grpSp>
        <p:nvGrpSpPr>
          <p:cNvPr id="48138" name="Group 32">
            <a:extLst>
              <a:ext uri="{FF2B5EF4-FFF2-40B4-BE49-F238E27FC236}">
                <a16:creationId xmlns:a16="http://schemas.microsoft.com/office/drawing/2014/main" id="{618A425E-88A5-5B4D-B04D-432FE820877C}"/>
              </a:ext>
            </a:extLst>
          </p:cNvPr>
          <p:cNvGrpSpPr>
            <a:grpSpLocks/>
          </p:cNvGrpSpPr>
          <p:nvPr/>
        </p:nvGrpSpPr>
        <p:grpSpPr bwMode="auto">
          <a:xfrm>
            <a:off x="1438275" y="2924175"/>
            <a:ext cx="4902200" cy="1498600"/>
            <a:chOff x="906" y="1842"/>
            <a:chExt cx="3088" cy="944"/>
          </a:xfrm>
        </p:grpSpPr>
        <p:sp>
          <p:nvSpPr>
            <p:cNvPr id="48143" name="AutoShape 33">
              <a:extLst>
                <a:ext uri="{FF2B5EF4-FFF2-40B4-BE49-F238E27FC236}">
                  <a16:creationId xmlns:a16="http://schemas.microsoft.com/office/drawing/2014/main" id="{7201D819-09B6-494B-A16C-9CA148D73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0" y="2170"/>
              <a:ext cx="1288" cy="3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44" name="AutoShape 34">
              <a:extLst>
                <a:ext uri="{FF2B5EF4-FFF2-40B4-BE49-F238E27FC236}">
                  <a16:creationId xmlns:a16="http://schemas.microsoft.com/office/drawing/2014/main" id="{6A257228-7D52-B545-B9EB-4540E9B20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8" y="2262"/>
              <a:ext cx="616" cy="112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45" name="Rectangle 35">
              <a:extLst>
                <a:ext uri="{FF2B5EF4-FFF2-40B4-BE49-F238E27FC236}">
                  <a16:creationId xmlns:a16="http://schemas.microsoft.com/office/drawing/2014/main" id="{3943AC3A-30F0-BA4A-8D7D-A947576ED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0" y="2266"/>
              <a:ext cx="88" cy="1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46" name="AutoShape 36" descr="50%">
              <a:extLst>
                <a:ext uri="{FF2B5EF4-FFF2-40B4-BE49-F238E27FC236}">
                  <a16:creationId xmlns:a16="http://schemas.microsoft.com/office/drawing/2014/main" id="{DB1758E3-020A-9A42-9EF3-123610E37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" y="1930"/>
              <a:ext cx="760" cy="776"/>
            </a:xfrm>
            <a:prstGeom prst="roundRect">
              <a:avLst>
                <a:gd name="adj" fmla="val 12495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47" name="AutoShape 37">
              <a:extLst>
                <a:ext uri="{FF2B5EF4-FFF2-40B4-BE49-F238E27FC236}">
                  <a16:creationId xmlns:a16="http://schemas.microsoft.com/office/drawing/2014/main" id="{FB3F1A71-B1BC-6049-AE3F-250B5A97C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" y="2002"/>
              <a:ext cx="668" cy="6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48" name="AutoShape 38">
              <a:extLst>
                <a:ext uri="{FF2B5EF4-FFF2-40B4-BE49-F238E27FC236}">
                  <a16:creationId xmlns:a16="http://schemas.microsoft.com/office/drawing/2014/main" id="{072AB4BE-0D14-2E40-8611-853EA587D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" y="2042"/>
              <a:ext cx="176" cy="51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49" name="Oval 39">
              <a:extLst>
                <a:ext uri="{FF2B5EF4-FFF2-40B4-BE49-F238E27FC236}">
                  <a16:creationId xmlns:a16="http://schemas.microsoft.com/office/drawing/2014/main" id="{AFA8D9CC-EFE1-C94D-9DD4-274A0F91E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" y="2754"/>
              <a:ext cx="232" cy="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0" name="Oval 40">
              <a:extLst>
                <a:ext uri="{FF2B5EF4-FFF2-40B4-BE49-F238E27FC236}">
                  <a16:creationId xmlns:a16="http://schemas.microsoft.com/office/drawing/2014/main" id="{4AFF2873-8CE6-974F-AF7D-039519F3D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4" y="2754"/>
              <a:ext cx="48" cy="1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1" name="AutoShape 41">
              <a:extLst>
                <a:ext uri="{FF2B5EF4-FFF2-40B4-BE49-F238E27FC236}">
                  <a16:creationId xmlns:a16="http://schemas.microsoft.com/office/drawing/2014/main" id="{8803AC96-8289-3F40-A16A-8AC5A7DE5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2046"/>
              <a:ext cx="928" cy="532"/>
            </a:xfrm>
            <a:prstGeom prst="roundRect">
              <a:avLst>
                <a:gd name="adj" fmla="val 124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2" name="AutoShape 42">
              <a:extLst>
                <a:ext uri="{FF2B5EF4-FFF2-40B4-BE49-F238E27FC236}">
                  <a16:creationId xmlns:a16="http://schemas.microsoft.com/office/drawing/2014/main" id="{789B6D85-D5F9-F041-977E-DA26AF109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0" y="1870"/>
              <a:ext cx="412" cy="904"/>
            </a:xfrm>
            <a:prstGeom prst="roundRect">
              <a:avLst>
                <a:gd name="adj" fmla="val 12495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3" name="Rectangle 43">
              <a:extLst>
                <a:ext uri="{FF2B5EF4-FFF2-40B4-BE49-F238E27FC236}">
                  <a16:creationId xmlns:a16="http://schemas.microsoft.com/office/drawing/2014/main" id="{76882E1C-D91B-4D45-B0D6-D37AB2FE7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2" y="2186"/>
              <a:ext cx="132" cy="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4" name="Oval 44">
              <a:extLst>
                <a:ext uri="{FF2B5EF4-FFF2-40B4-BE49-F238E27FC236}">
                  <a16:creationId xmlns:a16="http://schemas.microsoft.com/office/drawing/2014/main" id="{BA02F7A6-574E-784E-95A0-9D73AD055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" y="1842"/>
              <a:ext cx="232" cy="3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8139" name="Rectangle 45">
            <a:extLst>
              <a:ext uri="{FF2B5EF4-FFF2-40B4-BE49-F238E27FC236}">
                <a16:creationId xmlns:a16="http://schemas.microsoft.com/office/drawing/2014/main" id="{E9B79D72-351F-7249-B22F-3C4F0D706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863" y="1227138"/>
            <a:ext cx="2959100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Secondary Binding</a:t>
            </a:r>
          </a:p>
        </p:txBody>
      </p:sp>
      <p:sp>
        <p:nvSpPr>
          <p:cNvPr id="48140" name="Rectangle 46">
            <a:extLst>
              <a:ext uri="{FF2B5EF4-FFF2-40B4-BE49-F238E27FC236}">
                <a16:creationId xmlns:a16="http://schemas.microsoft.com/office/drawing/2014/main" id="{D22DAD45-3AD7-DA41-9AD0-270FEE927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5213" y="3017838"/>
            <a:ext cx="2670175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/>
              <a:t>Zona Penetration</a:t>
            </a:r>
          </a:p>
        </p:txBody>
      </p:sp>
      <p:sp>
        <p:nvSpPr>
          <p:cNvPr id="26672" name="Text Box 48">
            <a:extLst>
              <a:ext uri="{FF2B5EF4-FFF2-40B4-BE49-F238E27FC236}">
                <a16:creationId xmlns:a16="http://schemas.microsoft.com/office/drawing/2014/main" id="{264A9BEC-7FEB-4B44-AA65-251F77858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572000"/>
            <a:ext cx="125095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Motility</a:t>
            </a:r>
          </a:p>
        </p:txBody>
      </p:sp>
      <p:sp>
        <p:nvSpPr>
          <p:cNvPr id="48142" name="Line 49">
            <a:extLst>
              <a:ext uri="{FF2B5EF4-FFF2-40B4-BE49-F238E27FC236}">
                <a16:creationId xmlns:a16="http://schemas.microsoft.com/office/drawing/2014/main" id="{158509E9-5AE7-9A49-8304-DD7E86E375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4495800"/>
            <a:ext cx="23622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>
            <a:extLst>
              <a:ext uri="{FF2B5EF4-FFF2-40B4-BE49-F238E27FC236}">
                <a16:creationId xmlns:a16="http://schemas.microsoft.com/office/drawing/2014/main" id="{8BE5A38E-6591-2A4E-8A76-72052A6AC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38" y="228600"/>
            <a:ext cx="6402387" cy="198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6">
            <a:extLst>
              <a:ext uri="{FF2B5EF4-FFF2-40B4-BE49-F238E27FC236}">
                <a16:creationId xmlns:a16="http://schemas.microsoft.com/office/drawing/2014/main" id="{FD7C8BF9-3AA9-F445-8943-CB8CCF7F5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88" y="2276475"/>
            <a:ext cx="6402387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7">
            <a:extLst>
              <a:ext uri="{FF2B5EF4-FFF2-40B4-BE49-F238E27FC236}">
                <a16:creationId xmlns:a16="http://schemas.microsoft.com/office/drawing/2014/main" id="{BADE5DCD-29B9-A644-B18C-3AF8E74E1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88" y="4291013"/>
            <a:ext cx="64023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Text Box 8">
            <a:extLst>
              <a:ext uri="{FF2B5EF4-FFF2-40B4-BE49-F238E27FC236}">
                <a16:creationId xmlns:a16="http://schemas.microsoft.com/office/drawing/2014/main" id="{A43E1B20-6FE8-A04E-92F2-DD2E95A62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577975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>
            <a:extLst>
              <a:ext uri="{FF2B5EF4-FFF2-40B4-BE49-F238E27FC236}">
                <a16:creationId xmlns:a16="http://schemas.microsoft.com/office/drawing/2014/main" id="{DF5CF20B-43BE-D84C-8428-31E1EC457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3" y="2554288"/>
            <a:ext cx="6402387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Text Box 4">
            <a:extLst>
              <a:ext uri="{FF2B5EF4-FFF2-40B4-BE49-F238E27FC236}">
                <a16:creationId xmlns:a16="http://schemas.microsoft.com/office/drawing/2014/main" id="{B10321AA-48F4-7E41-8A20-AC603E2EA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648200"/>
            <a:ext cx="5299075" cy="457200"/>
          </a:xfrm>
          <a:prstGeom prst="rect">
            <a:avLst/>
          </a:prstGeom>
          <a:noFill/>
          <a:ln>
            <a:noFill/>
          </a:ln>
          <a:effectLst>
            <a:outerShdw dist="17956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chemeClr val="bg1"/>
                </a:solidFill>
                <a:latin typeface="Helvetica" charset="0"/>
                <a:ea typeface="+mn-ea"/>
              </a:rPr>
              <a:t>Sperm tract through zona pellucida</a:t>
            </a:r>
          </a:p>
        </p:txBody>
      </p:sp>
      <p:sp>
        <p:nvSpPr>
          <p:cNvPr id="52228" name="Line 5">
            <a:extLst>
              <a:ext uri="{FF2B5EF4-FFF2-40B4-BE49-F238E27FC236}">
                <a16:creationId xmlns:a16="http://schemas.microsoft.com/office/drawing/2014/main" id="{558FA9B1-4669-364C-8951-270CAF9882B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00400" y="3276600"/>
            <a:ext cx="762000" cy="1295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:a16="http://schemas.microsoft.com/office/drawing/2014/main" id="{C1A6FB73-3A9E-0249-8561-853C1CC3AF6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0"/>
            <a:ext cx="8315325" cy="684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Oval 3">
            <a:extLst>
              <a:ext uri="{FF2B5EF4-FFF2-40B4-BE49-F238E27FC236}">
                <a16:creationId xmlns:a16="http://schemas.microsoft.com/office/drawing/2014/main" id="{07D0A83C-3CFB-7D4E-BF9F-779EB7380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743200"/>
            <a:ext cx="3810000" cy="2133600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F4292015-5B16-6B46-9051-55A56E84B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895600"/>
            <a:ext cx="1184275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6-12 hr</a:t>
            </a:r>
          </a:p>
        </p:txBody>
      </p:sp>
      <p:sp>
        <p:nvSpPr>
          <p:cNvPr id="54277" name="Oval 6">
            <a:extLst>
              <a:ext uri="{FF2B5EF4-FFF2-40B4-BE49-F238E27FC236}">
                <a16:creationId xmlns:a16="http://schemas.microsoft.com/office/drawing/2014/main" id="{7D6F84B8-40D9-DC42-A1B2-F741781BC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362200"/>
            <a:ext cx="990600" cy="990600"/>
          </a:xfrm>
          <a:prstGeom prst="ellips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4278" name="Oval 7">
            <a:extLst>
              <a:ext uri="{FF2B5EF4-FFF2-40B4-BE49-F238E27FC236}">
                <a16:creationId xmlns:a16="http://schemas.microsoft.com/office/drawing/2014/main" id="{AECF87F1-92F0-B249-A42B-7FE284166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343400"/>
            <a:ext cx="990600" cy="990600"/>
          </a:xfrm>
          <a:prstGeom prst="ellips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9704" name="Text Box 8">
            <a:extLst>
              <a:ext uri="{FF2B5EF4-FFF2-40B4-BE49-F238E27FC236}">
                <a16:creationId xmlns:a16="http://schemas.microsoft.com/office/drawing/2014/main" id="{8520C08C-8FFC-7843-AE66-46FD1C53B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450" y="3559175"/>
            <a:ext cx="135255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00FF"/>
                </a:solidFill>
              </a:rPr>
              <a:t>18-24 hr</a:t>
            </a:r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54280" name="Oval 10">
            <a:extLst>
              <a:ext uri="{FF2B5EF4-FFF2-40B4-BE49-F238E27FC236}">
                <a16:creationId xmlns:a16="http://schemas.microsoft.com/office/drawing/2014/main" id="{F960B3C2-4F7A-6F4A-ABE2-784803CEF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133600"/>
            <a:ext cx="762000" cy="838200"/>
          </a:xfrm>
          <a:prstGeom prst="ellips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16E3884-8934-D84E-BE1E-327E352F4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Maturation Promoting Factor</a:t>
            </a:r>
            <a:br>
              <a:rPr lang="en-US" altLang="en-US" sz="3600">
                <a:ea typeface="ＭＳ Ｐゴシック" panose="020B0600070205080204" pitchFamily="34" charset="-128"/>
              </a:rPr>
            </a:br>
            <a:r>
              <a:rPr lang="en-US" altLang="en-US" sz="3600">
                <a:ea typeface="ＭＳ Ｐゴシック" panose="020B0600070205080204" pitchFamily="34" charset="-128"/>
              </a:rPr>
              <a:t>(MPF)</a:t>
            </a:r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36AB5C7A-49F7-5F42-B1D6-C9B1608DF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143000"/>
            <a:ext cx="4572000" cy="457200"/>
          </a:xfrm>
          <a:prstGeom prst="rect">
            <a:avLst/>
          </a:prstGeom>
          <a:noFill/>
          <a:ln>
            <a:noFill/>
          </a:ln>
          <a:effectLst>
            <a:outerShdw dist="17956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Metaphase Promoting Factor</a:t>
            </a:r>
          </a:p>
        </p:txBody>
      </p:sp>
      <p:sp>
        <p:nvSpPr>
          <p:cNvPr id="56324" name="Oval 4">
            <a:extLst>
              <a:ext uri="{FF2B5EF4-FFF2-40B4-BE49-F238E27FC236}">
                <a16:creationId xmlns:a16="http://schemas.microsoft.com/office/drawing/2014/main" id="{4AA290F9-8DC6-E049-A204-63D83CDC7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9800"/>
            <a:ext cx="14478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6325" name="Oval 5">
            <a:extLst>
              <a:ext uri="{FF2B5EF4-FFF2-40B4-BE49-F238E27FC236}">
                <a16:creationId xmlns:a16="http://schemas.microsoft.com/office/drawing/2014/main" id="{D0E85FEF-E748-B94F-984B-F4614034B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438400"/>
            <a:ext cx="381000" cy="3810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6326" name="Group 42">
            <a:extLst>
              <a:ext uri="{FF2B5EF4-FFF2-40B4-BE49-F238E27FC236}">
                <a16:creationId xmlns:a16="http://schemas.microsoft.com/office/drawing/2014/main" id="{9D4DA2D0-BD0A-1E49-91C4-9B87DB1AA52B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2209800"/>
            <a:ext cx="1447800" cy="1371600"/>
            <a:chOff x="1584" y="1392"/>
            <a:chExt cx="912" cy="864"/>
          </a:xfrm>
        </p:grpSpPr>
        <p:sp>
          <p:nvSpPr>
            <p:cNvPr id="56366" name="Oval 6">
              <a:extLst>
                <a:ext uri="{FF2B5EF4-FFF2-40B4-BE49-F238E27FC236}">
                  <a16:creationId xmlns:a16="http://schemas.microsoft.com/office/drawing/2014/main" id="{A40A4D41-D9B8-7F44-B177-A0482D0F8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392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367" name="Oval 7">
              <a:extLst>
                <a:ext uri="{FF2B5EF4-FFF2-40B4-BE49-F238E27FC236}">
                  <a16:creationId xmlns:a16="http://schemas.microsoft.com/office/drawing/2014/main" id="{336F9A21-D896-D94E-AC01-D7525DC6B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5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68" name="Oval 8">
              <a:extLst>
                <a:ext uri="{FF2B5EF4-FFF2-40B4-BE49-F238E27FC236}">
                  <a16:creationId xmlns:a16="http://schemas.microsoft.com/office/drawing/2014/main" id="{C81D2BEF-EDF8-BA4E-A2CC-D7A1A867BD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68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69" name="Oval 9">
              <a:extLst>
                <a:ext uri="{FF2B5EF4-FFF2-40B4-BE49-F238E27FC236}">
                  <a16:creationId xmlns:a16="http://schemas.microsoft.com/office/drawing/2014/main" id="{6280DD9B-0B32-B14B-BC98-4E4C907B7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" y="158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70" name="Oval 10">
              <a:extLst>
                <a:ext uri="{FF2B5EF4-FFF2-40B4-BE49-F238E27FC236}">
                  <a16:creationId xmlns:a16="http://schemas.microsoft.com/office/drawing/2014/main" id="{B69A460C-CEB0-1641-90D9-A1DE7EB8B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63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71" name="Text Box 12">
              <a:extLst>
                <a:ext uri="{FF2B5EF4-FFF2-40B4-BE49-F238E27FC236}">
                  <a16:creationId xmlns:a16="http://schemas.microsoft.com/office/drawing/2014/main" id="{289DBDF2-7F3D-8C4A-9760-28EF7FF0E7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1920"/>
              <a:ext cx="38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>
                  <a:solidFill>
                    <a:srgbClr val="FFFFFF"/>
                  </a:solidFill>
                </a:rPr>
                <a:t>MPF</a:t>
              </a:r>
            </a:p>
          </p:txBody>
        </p:sp>
      </p:grpSp>
      <p:grpSp>
        <p:nvGrpSpPr>
          <p:cNvPr id="56327" name="Group 41">
            <a:extLst>
              <a:ext uri="{FF2B5EF4-FFF2-40B4-BE49-F238E27FC236}">
                <a16:creationId xmlns:a16="http://schemas.microsoft.com/office/drawing/2014/main" id="{799070F2-4EFE-864C-929A-F03E37F67806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2209800"/>
            <a:ext cx="1447800" cy="1371600"/>
            <a:chOff x="2832" y="1440"/>
            <a:chExt cx="912" cy="864"/>
          </a:xfrm>
        </p:grpSpPr>
        <p:sp>
          <p:nvSpPr>
            <p:cNvPr id="56359" name="Oval 13">
              <a:extLst>
                <a:ext uri="{FF2B5EF4-FFF2-40B4-BE49-F238E27FC236}">
                  <a16:creationId xmlns:a16="http://schemas.microsoft.com/office/drawing/2014/main" id="{31BDCC4A-2A49-6B45-A599-BEBD04AD5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2" y="1440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360" name="Text Box 14">
              <a:extLst>
                <a:ext uri="{FF2B5EF4-FFF2-40B4-BE49-F238E27FC236}">
                  <a16:creationId xmlns:a16="http://schemas.microsoft.com/office/drawing/2014/main" id="{14E59646-5C04-1E42-93EB-064761EA30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chemeClr val="bg1"/>
                  </a:solidFill>
                </a:rPr>
                <a:t>MPF</a:t>
              </a:r>
            </a:p>
          </p:txBody>
        </p:sp>
        <p:grpSp>
          <p:nvGrpSpPr>
            <p:cNvPr id="56361" name="Group 19">
              <a:extLst>
                <a:ext uri="{FF2B5EF4-FFF2-40B4-BE49-F238E27FC236}">
                  <a16:creationId xmlns:a16="http://schemas.microsoft.com/office/drawing/2014/main" id="{7AB9FB68-E4CE-9143-8C0B-82ED3772CB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0" y="1456"/>
              <a:ext cx="120" cy="434"/>
              <a:chOff x="3216" y="2680"/>
              <a:chExt cx="120" cy="434"/>
            </a:xfrm>
          </p:grpSpPr>
          <p:sp>
            <p:nvSpPr>
              <p:cNvPr id="56362" name="Oval 15">
                <a:extLst>
                  <a:ext uri="{FF2B5EF4-FFF2-40B4-BE49-F238E27FC236}">
                    <a16:creationId xmlns:a16="http://schemas.microsoft.com/office/drawing/2014/main" id="{3B3CBB40-DEA2-8F41-8F78-3F06E9E42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2832"/>
                <a:ext cx="48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6363" name="Oval 16">
                <a:extLst>
                  <a:ext uri="{FF2B5EF4-FFF2-40B4-BE49-F238E27FC236}">
                    <a16:creationId xmlns:a16="http://schemas.microsoft.com/office/drawing/2014/main" id="{16571FBB-FDC5-1542-8FC4-A784840D0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8" y="2834"/>
                <a:ext cx="48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6364" name="Oval 17">
                <a:extLst>
                  <a:ext uri="{FF2B5EF4-FFF2-40B4-BE49-F238E27FC236}">
                    <a16:creationId xmlns:a16="http://schemas.microsoft.com/office/drawing/2014/main" id="{8554FD9D-B894-8543-B014-3D3721832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0" y="2688"/>
                <a:ext cx="54" cy="42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6365" name="Oval 18">
                <a:extLst>
                  <a:ext uri="{FF2B5EF4-FFF2-40B4-BE49-F238E27FC236}">
                    <a16:creationId xmlns:a16="http://schemas.microsoft.com/office/drawing/2014/main" id="{3C2E6022-06D6-8944-AC6A-6FC9ACC11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4" y="2680"/>
                <a:ext cx="54" cy="42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56328" name="Group 40">
            <a:extLst>
              <a:ext uri="{FF2B5EF4-FFF2-40B4-BE49-F238E27FC236}">
                <a16:creationId xmlns:a16="http://schemas.microsoft.com/office/drawing/2014/main" id="{7DAAE91D-7CF5-E446-92D3-DCBA755F3DF0}"/>
              </a:ext>
            </a:extLst>
          </p:cNvPr>
          <p:cNvGrpSpPr>
            <a:grpSpLocks/>
          </p:cNvGrpSpPr>
          <p:nvPr/>
        </p:nvGrpSpPr>
        <p:grpSpPr bwMode="auto">
          <a:xfrm>
            <a:off x="5867400" y="4648200"/>
            <a:ext cx="1447800" cy="1752600"/>
            <a:chOff x="4032" y="1248"/>
            <a:chExt cx="912" cy="1104"/>
          </a:xfrm>
        </p:grpSpPr>
        <p:sp>
          <p:nvSpPr>
            <p:cNvPr id="56352" name="Oval 27">
              <a:extLst>
                <a:ext uri="{FF2B5EF4-FFF2-40B4-BE49-F238E27FC236}">
                  <a16:creationId xmlns:a16="http://schemas.microsoft.com/office/drawing/2014/main" id="{E9CE92E4-4910-FC4A-834B-ACAC5EA19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248"/>
              <a:ext cx="288" cy="288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53" name="Oval 20">
              <a:extLst>
                <a:ext uri="{FF2B5EF4-FFF2-40B4-BE49-F238E27FC236}">
                  <a16:creationId xmlns:a16="http://schemas.microsoft.com/office/drawing/2014/main" id="{FDB17DBA-CA56-A449-8895-C988E00F5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1488"/>
              <a:ext cx="912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56354" name="Text Box 21">
              <a:extLst>
                <a:ext uri="{FF2B5EF4-FFF2-40B4-BE49-F238E27FC236}">
                  <a16:creationId xmlns:a16="http://schemas.microsoft.com/office/drawing/2014/main" id="{3256A7D6-E7A4-4F4C-B4E2-92C96A9C6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2016"/>
              <a:ext cx="31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>
                  <a:solidFill>
                    <a:srgbClr val="FFFFFF"/>
                  </a:solidFill>
                </a:rPr>
                <a:t>MPF</a:t>
              </a:r>
            </a:p>
          </p:txBody>
        </p:sp>
        <p:sp>
          <p:nvSpPr>
            <p:cNvPr id="56355" name="Oval 23">
              <a:extLst>
                <a:ext uri="{FF2B5EF4-FFF2-40B4-BE49-F238E27FC236}">
                  <a16:creationId xmlns:a16="http://schemas.microsoft.com/office/drawing/2014/main" id="{FBAFE702-A3A4-1541-B827-5405BA47E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1528"/>
              <a:ext cx="48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56" name="Oval 24">
              <a:extLst>
                <a:ext uri="{FF2B5EF4-FFF2-40B4-BE49-F238E27FC236}">
                  <a16:creationId xmlns:a16="http://schemas.microsoft.com/office/drawing/2014/main" id="{E17549C1-855F-974E-A30E-AFD2C5DDA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1354"/>
              <a:ext cx="48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57" name="Oval 25">
              <a:extLst>
                <a:ext uri="{FF2B5EF4-FFF2-40B4-BE49-F238E27FC236}">
                  <a16:creationId xmlns:a16="http://schemas.microsoft.com/office/drawing/2014/main" id="{B6D97691-1168-8E4C-AF45-9FCEE24E1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4" y="1312"/>
              <a:ext cx="54" cy="4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6358" name="Oval 26">
              <a:extLst>
                <a:ext uri="{FF2B5EF4-FFF2-40B4-BE49-F238E27FC236}">
                  <a16:creationId xmlns:a16="http://schemas.microsoft.com/office/drawing/2014/main" id="{E874FF06-5E65-154E-B702-7AC3AA8F3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8" y="1304"/>
              <a:ext cx="54" cy="42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6329" name="Oval 28">
            <a:extLst>
              <a:ext uri="{FF2B5EF4-FFF2-40B4-BE49-F238E27FC236}">
                <a16:creationId xmlns:a16="http://schemas.microsoft.com/office/drawing/2014/main" id="{9EF81003-1BEF-4842-A478-1FDAE141B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0" y="4419600"/>
            <a:ext cx="457200" cy="457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6330" name="Oval 29">
            <a:extLst>
              <a:ext uri="{FF2B5EF4-FFF2-40B4-BE49-F238E27FC236}">
                <a16:creationId xmlns:a16="http://schemas.microsoft.com/office/drawing/2014/main" id="{43E97565-2654-9E48-B8FA-9792B0820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953000"/>
            <a:ext cx="14478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56331" name="Text Box 30">
            <a:extLst>
              <a:ext uri="{FF2B5EF4-FFF2-40B4-BE49-F238E27FC236}">
                <a16:creationId xmlns:a16="http://schemas.microsoft.com/office/drawing/2014/main" id="{AECFC05C-B589-7B44-9CCC-74B091505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715000"/>
            <a:ext cx="827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FFFFFF"/>
                </a:solidFill>
              </a:rPr>
              <a:t>MPF</a:t>
            </a:r>
          </a:p>
        </p:txBody>
      </p:sp>
      <p:sp>
        <p:nvSpPr>
          <p:cNvPr id="56332" name="Oval 32">
            <a:extLst>
              <a:ext uri="{FF2B5EF4-FFF2-40B4-BE49-F238E27FC236}">
                <a16:creationId xmlns:a16="http://schemas.microsoft.com/office/drawing/2014/main" id="{BDCCE7B5-EC9A-1440-9AFE-EB3936367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521200"/>
            <a:ext cx="762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6333" name="Oval 31">
            <a:extLst>
              <a:ext uri="{FF2B5EF4-FFF2-40B4-BE49-F238E27FC236}">
                <a16:creationId xmlns:a16="http://schemas.microsoft.com/office/drawing/2014/main" id="{A7D1A091-AAA6-DE44-AA81-E4FA92C4ECC0}"/>
              </a:ext>
            </a:extLst>
          </p:cNvPr>
          <p:cNvSpPr>
            <a:spLocks noChangeArrowheads="1"/>
          </p:cNvSpPr>
          <p:nvPr/>
        </p:nvSpPr>
        <p:spPr bwMode="auto">
          <a:xfrm rot="-5256844">
            <a:off x="2973388" y="5059363"/>
            <a:ext cx="762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6334" name="Oval 36">
            <a:extLst>
              <a:ext uri="{FF2B5EF4-FFF2-40B4-BE49-F238E27FC236}">
                <a16:creationId xmlns:a16="http://schemas.microsoft.com/office/drawing/2014/main" id="{64C53EA1-7222-D04E-A6B0-71420DF5A352}"/>
              </a:ext>
            </a:extLst>
          </p:cNvPr>
          <p:cNvSpPr>
            <a:spLocks noChangeArrowheads="1"/>
          </p:cNvSpPr>
          <p:nvPr/>
        </p:nvSpPr>
        <p:spPr bwMode="auto">
          <a:xfrm rot="-5318719">
            <a:off x="2962275" y="4868863"/>
            <a:ext cx="85725" cy="6762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6335" name="Oval 37">
            <a:extLst>
              <a:ext uri="{FF2B5EF4-FFF2-40B4-BE49-F238E27FC236}">
                <a16:creationId xmlns:a16="http://schemas.microsoft.com/office/drawing/2014/main" id="{4DE106AD-FE86-B74F-B3AA-BB3907420D51}"/>
              </a:ext>
            </a:extLst>
          </p:cNvPr>
          <p:cNvSpPr>
            <a:spLocks noChangeArrowheads="1"/>
          </p:cNvSpPr>
          <p:nvPr/>
        </p:nvSpPr>
        <p:spPr bwMode="auto">
          <a:xfrm rot="-5318719">
            <a:off x="2976563" y="4894263"/>
            <a:ext cx="85725" cy="6762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6336" name="Text Box 43">
            <a:extLst>
              <a:ext uri="{FF2B5EF4-FFF2-40B4-BE49-F238E27FC236}">
                <a16:creationId xmlns:a16="http://schemas.microsoft.com/office/drawing/2014/main" id="{FB5A81DF-0682-2340-97CF-DF0C1F485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676400"/>
            <a:ext cx="243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Primary Oocyte</a:t>
            </a:r>
          </a:p>
        </p:txBody>
      </p:sp>
      <p:sp>
        <p:nvSpPr>
          <p:cNvPr id="56337" name="Text Box 44">
            <a:extLst>
              <a:ext uri="{FF2B5EF4-FFF2-40B4-BE49-F238E27FC236}">
                <a16:creationId xmlns:a16="http://schemas.microsoft.com/office/drawing/2014/main" id="{69455659-5720-7342-80F4-4A83B1110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657600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GV-Intact</a:t>
            </a:r>
          </a:p>
        </p:txBody>
      </p:sp>
      <p:sp>
        <p:nvSpPr>
          <p:cNvPr id="56338" name="Text Box 45">
            <a:extLst>
              <a:ext uri="{FF2B5EF4-FFF2-40B4-BE49-F238E27FC236}">
                <a16:creationId xmlns:a16="http://schemas.microsoft.com/office/drawing/2014/main" id="{1F1EA1C7-796D-A342-B7A5-362567E8B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676400"/>
            <a:ext cx="106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GVBD</a:t>
            </a:r>
          </a:p>
        </p:txBody>
      </p:sp>
      <p:sp>
        <p:nvSpPr>
          <p:cNvPr id="56339" name="Text Box 46">
            <a:extLst>
              <a:ext uri="{FF2B5EF4-FFF2-40B4-BE49-F238E27FC236}">
                <a16:creationId xmlns:a16="http://schemas.microsoft.com/office/drawing/2014/main" id="{5720D251-B264-6749-A6DE-FD3FF2BAD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1752600"/>
            <a:ext cx="192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Metaphase I</a:t>
            </a:r>
          </a:p>
        </p:txBody>
      </p:sp>
      <p:sp>
        <p:nvSpPr>
          <p:cNvPr id="56340" name="Text Box 47">
            <a:extLst>
              <a:ext uri="{FF2B5EF4-FFF2-40B4-BE49-F238E27FC236}">
                <a16:creationId xmlns:a16="http://schemas.microsoft.com/office/drawing/2014/main" id="{47C82A15-3AB2-2348-89AC-EB6253FBB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495800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PB-1</a:t>
            </a:r>
          </a:p>
        </p:txBody>
      </p:sp>
      <p:sp>
        <p:nvSpPr>
          <p:cNvPr id="56341" name="Text Box 48">
            <a:extLst>
              <a:ext uri="{FF2B5EF4-FFF2-40B4-BE49-F238E27FC236}">
                <a16:creationId xmlns:a16="http://schemas.microsoft.com/office/drawing/2014/main" id="{8D160A3C-1410-7442-AA78-6FFC1E97D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6400800"/>
            <a:ext cx="286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Secondary Oocyte</a:t>
            </a:r>
          </a:p>
        </p:txBody>
      </p:sp>
      <p:sp>
        <p:nvSpPr>
          <p:cNvPr id="56342" name="Text Box 49">
            <a:extLst>
              <a:ext uri="{FF2B5EF4-FFF2-40B4-BE49-F238E27FC236}">
                <a16:creationId xmlns:a16="http://schemas.microsoft.com/office/drawing/2014/main" id="{8EC7314A-3C3A-7D4F-A6B5-FC92F6C7D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400800"/>
            <a:ext cx="2012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Metaphase II</a:t>
            </a:r>
          </a:p>
        </p:txBody>
      </p:sp>
      <p:sp>
        <p:nvSpPr>
          <p:cNvPr id="56343" name="Text Box 50">
            <a:extLst>
              <a:ext uri="{FF2B5EF4-FFF2-40B4-BE49-F238E27FC236}">
                <a16:creationId xmlns:a16="http://schemas.microsoft.com/office/drawing/2014/main" id="{ED00406F-0F38-DD48-A6A3-C3AB70B78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334000"/>
            <a:ext cx="1665288" cy="5334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Ovulation</a:t>
            </a:r>
          </a:p>
        </p:txBody>
      </p:sp>
      <p:sp>
        <p:nvSpPr>
          <p:cNvPr id="56344" name="Line 51">
            <a:extLst>
              <a:ext uri="{FF2B5EF4-FFF2-40B4-BE49-F238E27FC236}">
                <a16:creationId xmlns:a16="http://schemas.microsoft.com/office/drawing/2014/main" id="{9DAD399C-C073-454E-B786-BF2CBB528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895600"/>
            <a:ext cx="1143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5" name="Line 52">
            <a:extLst>
              <a:ext uri="{FF2B5EF4-FFF2-40B4-BE49-F238E27FC236}">
                <a16:creationId xmlns:a16="http://schemas.microsoft.com/office/drawing/2014/main" id="{CFF8559B-1ACC-CD45-8F0F-4E727D86BEA1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2895600"/>
            <a:ext cx="11430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6" name="Line 53">
            <a:extLst>
              <a:ext uri="{FF2B5EF4-FFF2-40B4-BE49-F238E27FC236}">
                <a16:creationId xmlns:a16="http://schemas.microsoft.com/office/drawing/2014/main" id="{006C223B-5899-744E-9D6C-02BC0F013B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34200" y="3657600"/>
            <a:ext cx="533400" cy="12954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7" name="Line 54">
            <a:extLst>
              <a:ext uri="{FF2B5EF4-FFF2-40B4-BE49-F238E27FC236}">
                <a16:creationId xmlns:a16="http://schemas.microsoft.com/office/drawing/2014/main" id="{83FF6739-45FD-8A45-93B7-331CF9DECB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5715000"/>
            <a:ext cx="16764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8" name="Line 55">
            <a:extLst>
              <a:ext uri="{FF2B5EF4-FFF2-40B4-BE49-F238E27FC236}">
                <a16:creationId xmlns:a16="http://schemas.microsoft.com/office/drawing/2014/main" id="{9970F805-0093-7E4E-83B8-AC0479AAAC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8800" y="5638800"/>
            <a:ext cx="2286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49" name="Text Box 56">
            <a:extLst>
              <a:ext uri="{FF2B5EF4-FFF2-40B4-BE49-F238E27FC236}">
                <a16:creationId xmlns:a16="http://schemas.microsoft.com/office/drawing/2014/main" id="{45AE8BE9-5D90-2F47-92CA-EAAFF5E8C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85800"/>
            <a:ext cx="153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LH Surge</a:t>
            </a:r>
          </a:p>
        </p:txBody>
      </p:sp>
      <p:sp>
        <p:nvSpPr>
          <p:cNvPr id="56350" name="Line 58">
            <a:extLst>
              <a:ext uri="{FF2B5EF4-FFF2-40B4-BE49-F238E27FC236}">
                <a16:creationId xmlns:a16="http://schemas.microsoft.com/office/drawing/2014/main" id="{D716F883-81B0-A74E-81F7-3815E1A30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1219200"/>
            <a:ext cx="228600" cy="53340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51" name="Oval 31">
            <a:extLst>
              <a:ext uri="{FF2B5EF4-FFF2-40B4-BE49-F238E27FC236}">
                <a16:creationId xmlns:a16="http://schemas.microsoft.com/office/drawing/2014/main" id="{E4C2B710-923F-A84A-8A2F-DC32DAE456D8}"/>
              </a:ext>
            </a:extLst>
          </p:cNvPr>
          <p:cNvSpPr>
            <a:spLocks noChangeArrowheads="1"/>
          </p:cNvSpPr>
          <p:nvPr/>
        </p:nvSpPr>
        <p:spPr bwMode="auto">
          <a:xfrm rot="-5256844">
            <a:off x="2973388" y="5154613"/>
            <a:ext cx="762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rc 2">
            <a:extLst>
              <a:ext uri="{FF2B5EF4-FFF2-40B4-BE49-F238E27FC236}">
                <a16:creationId xmlns:a16="http://schemas.microsoft.com/office/drawing/2014/main" id="{0F5DCD7C-EA8A-0B46-B774-2667BBA23716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8371" name="Arc 3">
            <a:extLst>
              <a:ext uri="{FF2B5EF4-FFF2-40B4-BE49-F238E27FC236}">
                <a16:creationId xmlns:a16="http://schemas.microsoft.com/office/drawing/2014/main" id="{907EE7F5-5D2E-2B43-A98B-C11D30DBE275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E2807D16-7546-314A-962B-6C057B5DED2D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8373" name="Group 15">
            <a:extLst>
              <a:ext uri="{FF2B5EF4-FFF2-40B4-BE49-F238E27FC236}">
                <a16:creationId xmlns:a16="http://schemas.microsoft.com/office/drawing/2014/main" id="{F76CC48A-8C3D-DB42-BC74-2FA090F42249}"/>
              </a:ext>
            </a:extLst>
          </p:cNvPr>
          <p:cNvGrpSpPr>
            <a:grpSpLocks/>
          </p:cNvGrpSpPr>
          <p:nvPr/>
        </p:nvGrpSpPr>
        <p:grpSpPr bwMode="auto">
          <a:xfrm rot="2583779">
            <a:off x="1100138" y="3624263"/>
            <a:ext cx="381000" cy="1944687"/>
            <a:chOff x="552" y="2226"/>
            <a:chExt cx="240" cy="1225"/>
          </a:xfrm>
        </p:grpSpPr>
        <p:sp>
          <p:nvSpPr>
            <p:cNvPr id="58390" name="Oval 5">
              <a:extLst>
                <a:ext uri="{FF2B5EF4-FFF2-40B4-BE49-F238E27FC236}">
                  <a16:creationId xmlns:a16="http://schemas.microsoft.com/office/drawing/2014/main" id="{679E937A-F8E8-0543-BE91-4FC2A83B7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391" name="Freeform 6">
              <a:extLst>
                <a:ext uri="{FF2B5EF4-FFF2-40B4-BE49-F238E27FC236}">
                  <a16:creationId xmlns:a16="http://schemas.microsoft.com/office/drawing/2014/main" id="{9D5C0870-D1E9-0246-B624-B2578FDE7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8374" name="Arc 8">
            <a:extLst>
              <a:ext uri="{FF2B5EF4-FFF2-40B4-BE49-F238E27FC236}">
                <a16:creationId xmlns:a16="http://schemas.microsoft.com/office/drawing/2014/main" id="{D864871E-E932-304C-B249-917EAEF5E337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8375" name="Text Box 10">
            <a:extLst>
              <a:ext uri="{FF2B5EF4-FFF2-40B4-BE49-F238E27FC236}">
                <a16:creationId xmlns:a16="http://schemas.microsoft.com/office/drawing/2014/main" id="{4D69DD7E-2726-AB45-ADE4-0D20A70BA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58376" name="Line 11">
            <a:extLst>
              <a:ext uri="{FF2B5EF4-FFF2-40B4-BE49-F238E27FC236}">
                <a16:creationId xmlns:a16="http://schemas.microsoft.com/office/drawing/2014/main" id="{E2C9EEAC-F7DD-9642-9DA3-0913DA77C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7" name="Text Box 12">
            <a:extLst>
              <a:ext uri="{FF2B5EF4-FFF2-40B4-BE49-F238E27FC236}">
                <a16:creationId xmlns:a16="http://schemas.microsoft.com/office/drawing/2014/main" id="{27E8B6A5-3CF3-8C41-A8CE-4455950EB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58378" name="Line 13">
            <a:extLst>
              <a:ext uri="{FF2B5EF4-FFF2-40B4-BE49-F238E27FC236}">
                <a16:creationId xmlns:a16="http://schemas.microsoft.com/office/drawing/2014/main" id="{AA231463-4490-A64E-94EA-9B1F9942F5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Text Box 14">
            <a:extLst>
              <a:ext uri="{FF2B5EF4-FFF2-40B4-BE49-F238E27FC236}">
                <a16:creationId xmlns:a16="http://schemas.microsoft.com/office/drawing/2014/main" id="{70BF22BF-65E6-C94C-A070-296A55E57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58380" name="Group 41">
            <a:extLst>
              <a:ext uri="{FF2B5EF4-FFF2-40B4-BE49-F238E27FC236}">
                <a16:creationId xmlns:a16="http://schemas.microsoft.com/office/drawing/2014/main" id="{CE1A09B7-EAFF-3447-974C-D70F11FB2B0C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1033463" cy="762000"/>
            <a:chOff x="2112" y="960"/>
            <a:chExt cx="651" cy="480"/>
          </a:xfrm>
        </p:grpSpPr>
        <p:sp>
          <p:nvSpPr>
            <p:cNvPr id="58388" name="Text Box 29">
              <a:extLst>
                <a:ext uri="{FF2B5EF4-FFF2-40B4-BE49-F238E27FC236}">
                  <a16:creationId xmlns:a16="http://schemas.microsoft.com/office/drawing/2014/main" id="{C43BE567-F262-1F4C-8F73-BBC253176B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0000FF"/>
                  </a:solidFill>
                </a:rPr>
                <a:t>Ca</a:t>
              </a:r>
              <a:r>
                <a:rPr lang="en-US" altLang="en-US" baseline="30000">
                  <a:solidFill>
                    <a:srgbClr val="0000FF"/>
                  </a:solidFill>
                </a:rPr>
                <a:t>2+</a:t>
              </a:r>
              <a:endParaRPr lang="en-US" altLang="en-US">
                <a:solidFill>
                  <a:srgbClr val="0000FF"/>
                </a:solidFill>
              </a:endParaRPr>
            </a:p>
          </p:txBody>
        </p:sp>
        <p:sp>
          <p:nvSpPr>
            <p:cNvPr id="58389" name="Line 30">
              <a:extLst>
                <a:ext uri="{FF2B5EF4-FFF2-40B4-BE49-F238E27FC236}">
                  <a16:creationId xmlns:a16="http://schemas.microsoft.com/office/drawing/2014/main" id="{DEAE4B39-BFC5-1B47-87B6-3CDDD1194B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8381" name="Group 43">
            <a:extLst>
              <a:ext uri="{FF2B5EF4-FFF2-40B4-BE49-F238E27FC236}">
                <a16:creationId xmlns:a16="http://schemas.microsoft.com/office/drawing/2014/main" id="{5B509160-40DF-E24C-B99B-57811053D734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381125"/>
            <a:ext cx="2792413" cy="3298825"/>
            <a:chOff x="2496" y="870"/>
            <a:chExt cx="1759" cy="2078"/>
          </a:xfrm>
        </p:grpSpPr>
        <p:sp>
          <p:nvSpPr>
            <p:cNvPr id="58382" name="Line 33">
              <a:extLst>
                <a:ext uri="{FF2B5EF4-FFF2-40B4-BE49-F238E27FC236}">
                  <a16:creationId xmlns:a16="http://schemas.microsoft.com/office/drawing/2014/main" id="{5196A34F-0978-4E4B-915A-A658289059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40"/>
              <a:ext cx="336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3" name="Line 34">
              <a:extLst>
                <a:ext uri="{FF2B5EF4-FFF2-40B4-BE49-F238E27FC236}">
                  <a16:creationId xmlns:a16="http://schemas.microsoft.com/office/drawing/2014/main" id="{DF62E187-DDE8-3248-8EDC-C8C0A2CE8A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392"/>
              <a:ext cx="912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4" name="Line 35">
              <a:extLst>
                <a:ext uri="{FF2B5EF4-FFF2-40B4-BE49-F238E27FC236}">
                  <a16:creationId xmlns:a16="http://schemas.microsoft.com/office/drawing/2014/main" id="{328CEF05-DF86-B04C-BC7C-3FF22142CA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1104"/>
              <a:ext cx="816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85" name="Text Box 37">
              <a:extLst>
                <a:ext uri="{FF2B5EF4-FFF2-40B4-BE49-F238E27FC236}">
                  <a16:creationId xmlns:a16="http://schemas.microsoft.com/office/drawing/2014/main" id="{9BC718D3-3B0C-4A4C-A84C-8D517C06CA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544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58386" name="Text Box 38">
              <a:extLst>
                <a:ext uri="{FF2B5EF4-FFF2-40B4-BE49-F238E27FC236}">
                  <a16:creationId xmlns:a16="http://schemas.microsoft.com/office/drawing/2014/main" id="{16F521EE-E2CB-F742-A70C-850DC68A9E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8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58387" name="Text Box 39">
              <a:extLst>
                <a:ext uri="{FF2B5EF4-FFF2-40B4-BE49-F238E27FC236}">
                  <a16:creationId xmlns:a16="http://schemas.microsoft.com/office/drawing/2014/main" id="{D7375D3C-109F-4848-B916-4A0464997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870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rc 2">
            <a:extLst>
              <a:ext uri="{FF2B5EF4-FFF2-40B4-BE49-F238E27FC236}">
                <a16:creationId xmlns:a16="http://schemas.microsoft.com/office/drawing/2014/main" id="{B2A8B843-61F2-B449-97C7-1614248AFE6B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19" name="Arc 3">
            <a:extLst>
              <a:ext uri="{FF2B5EF4-FFF2-40B4-BE49-F238E27FC236}">
                <a16:creationId xmlns:a16="http://schemas.microsoft.com/office/drawing/2014/main" id="{7DB730AC-9F04-464F-B80E-351C8214F546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AEBA7F84-96AD-E84F-9F63-19E0A0772CEB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1" name="Arc 8">
            <a:extLst>
              <a:ext uri="{FF2B5EF4-FFF2-40B4-BE49-F238E27FC236}">
                <a16:creationId xmlns:a16="http://schemas.microsoft.com/office/drawing/2014/main" id="{B38C5752-BA1C-F944-B856-44D1CD461B79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0422" name="Text Box 9">
            <a:extLst>
              <a:ext uri="{FF2B5EF4-FFF2-40B4-BE49-F238E27FC236}">
                <a16:creationId xmlns:a16="http://schemas.microsoft.com/office/drawing/2014/main" id="{5EC37B62-04C1-D345-A1BE-4A54D601C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60423" name="Line 10">
            <a:extLst>
              <a:ext uri="{FF2B5EF4-FFF2-40B4-BE49-F238E27FC236}">
                <a16:creationId xmlns:a16="http://schemas.microsoft.com/office/drawing/2014/main" id="{AC6FABF4-8737-084D-AD2A-29F06EBB0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Text Box 11">
            <a:extLst>
              <a:ext uri="{FF2B5EF4-FFF2-40B4-BE49-F238E27FC236}">
                <a16:creationId xmlns:a16="http://schemas.microsoft.com/office/drawing/2014/main" id="{9E0D341C-E245-864A-8BFA-D45058CF0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60425" name="Line 12">
            <a:extLst>
              <a:ext uri="{FF2B5EF4-FFF2-40B4-BE49-F238E27FC236}">
                <a16:creationId xmlns:a16="http://schemas.microsoft.com/office/drawing/2014/main" id="{667889C0-889B-9C46-BD92-71C53C3704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Text Box 13">
            <a:extLst>
              <a:ext uri="{FF2B5EF4-FFF2-40B4-BE49-F238E27FC236}">
                <a16:creationId xmlns:a16="http://schemas.microsoft.com/office/drawing/2014/main" id="{A4B616F0-8EE2-D848-A67E-7733603CA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60427" name="Group 14">
            <a:extLst>
              <a:ext uri="{FF2B5EF4-FFF2-40B4-BE49-F238E27FC236}">
                <a16:creationId xmlns:a16="http://schemas.microsoft.com/office/drawing/2014/main" id="{512EC284-88BC-B748-BC65-E2F96BE7B0F7}"/>
              </a:ext>
            </a:extLst>
          </p:cNvPr>
          <p:cNvGrpSpPr>
            <a:grpSpLocks/>
          </p:cNvGrpSpPr>
          <p:nvPr/>
        </p:nvGrpSpPr>
        <p:grpSpPr bwMode="auto">
          <a:xfrm rot="2583779">
            <a:off x="1752600" y="3048000"/>
            <a:ext cx="381000" cy="1944688"/>
            <a:chOff x="552" y="2226"/>
            <a:chExt cx="240" cy="1225"/>
          </a:xfrm>
        </p:grpSpPr>
        <p:sp>
          <p:nvSpPr>
            <p:cNvPr id="60438" name="Oval 15">
              <a:extLst>
                <a:ext uri="{FF2B5EF4-FFF2-40B4-BE49-F238E27FC236}">
                  <a16:creationId xmlns:a16="http://schemas.microsoft.com/office/drawing/2014/main" id="{6EB02CF6-D353-A948-95CE-4FF5091E9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0439" name="Freeform 16">
              <a:extLst>
                <a:ext uri="{FF2B5EF4-FFF2-40B4-BE49-F238E27FC236}">
                  <a16:creationId xmlns:a16="http://schemas.microsoft.com/office/drawing/2014/main" id="{969892E8-ED0F-D64B-8D8C-7AEC76575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60428" name="Group 26">
            <a:extLst>
              <a:ext uri="{FF2B5EF4-FFF2-40B4-BE49-F238E27FC236}">
                <a16:creationId xmlns:a16="http://schemas.microsoft.com/office/drawing/2014/main" id="{257A555C-D24E-1D4B-A4F3-F8B74552DE16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1033463" cy="762000"/>
            <a:chOff x="2112" y="960"/>
            <a:chExt cx="651" cy="480"/>
          </a:xfrm>
        </p:grpSpPr>
        <p:sp>
          <p:nvSpPr>
            <p:cNvPr id="60436" name="Text Box 27">
              <a:extLst>
                <a:ext uri="{FF2B5EF4-FFF2-40B4-BE49-F238E27FC236}">
                  <a16:creationId xmlns:a16="http://schemas.microsoft.com/office/drawing/2014/main" id="{2B9D965E-086E-0846-98B2-37424698C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0000FF"/>
                  </a:solidFill>
                </a:rPr>
                <a:t>Ca</a:t>
              </a:r>
              <a:r>
                <a:rPr lang="en-US" altLang="en-US" baseline="30000">
                  <a:solidFill>
                    <a:srgbClr val="0000FF"/>
                  </a:solidFill>
                </a:rPr>
                <a:t>2+</a:t>
              </a:r>
              <a:endParaRPr lang="en-US" altLang="en-US">
                <a:solidFill>
                  <a:srgbClr val="0000FF"/>
                </a:solidFill>
              </a:endParaRPr>
            </a:p>
          </p:txBody>
        </p:sp>
        <p:sp>
          <p:nvSpPr>
            <p:cNvPr id="60437" name="Line 28">
              <a:extLst>
                <a:ext uri="{FF2B5EF4-FFF2-40B4-BE49-F238E27FC236}">
                  <a16:creationId xmlns:a16="http://schemas.microsoft.com/office/drawing/2014/main" id="{783C4028-6FF4-7643-B157-A54D33CDDD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0429" name="Group 29">
            <a:extLst>
              <a:ext uri="{FF2B5EF4-FFF2-40B4-BE49-F238E27FC236}">
                <a16:creationId xmlns:a16="http://schemas.microsoft.com/office/drawing/2014/main" id="{3B74F32B-B4FC-9847-902A-F920DBD0A4F1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381125"/>
            <a:ext cx="2792413" cy="3298825"/>
            <a:chOff x="2496" y="870"/>
            <a:chExt cx="1759" cy="2078"/>
          </a:xfrm>
        </p:grpSpPr>
        <p:sp>
          <p:nvSpPr>
            <p:cNvPr id="60430" name="Line 30">
              <a:extLst>
                <a:ext uri="{FF2B5EF4-FFF2-40B4-BE49-F238E27FC236}">
                  <a16:creationId xmlns:a16="http://schemas.microsoft.com/office/drawing/2014/main" id="{FA24E586-651C-9748-88C5-2C7A03875E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40"/>
              <a:ext cx="336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1" name="Line 31">
              <a:extLst>
                <a:ext uri="{FF2B5EF4-FFF2-40B4-BE49-F238E27FC236}">
                  <a16:creationId xmlns:a16="http://schemas.microsoft.com/office/drawing/2014/main" id="{E8E557C3-5943-B14E-A9BC-E2EE213E4F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392"/>
              <a:ext cx="912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2" name="Line 32">
              <a:extLst>
                <a:ext uri="{FF2B5EF4-FFF2-40B4-BE49-F238E27FC236}">
                  <a16:creationId xmlns:a16="http://schemas.microsoft.com/office/drawing/2014/main" id="{927CF0EE-93AC-E845-AC79-3389650436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1104"/>
              <a:ext cx="816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3" name="Text Box 33">
              <a:extLst>
                <a:ext uri="{FF2B5EF4-FFF2-40B4-BE49-F238E27FC236}">
                  <a16:creationId xmlns:a16="http://schemas.microsoft.com/office/drawing/2014/main" id="{89BEEB88-2D18-ED4A-A8F6-163F9D6103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544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0434" name="Text Box 34">
              <a:extLst>
                <a:ext uri="{FF2B5EF4-FFF2-40B4-BE49-F238E27FC236}">
                  <a16:creationId xmlns:a16="http://schemas.microsoft.com/office/drawing/2014/main" id="{F9FED48A-B223-D54D-90F9-EFE38B53D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8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0435" name="Text Box 35">
              <a:extLst>
                <a:ext uri="{FF2B5EF4-FFF2-40B4-BE49-F238E27FC236}">
                  <a16:creationId xmlns:a16="http://schemas.microsoft.com/office/drawing/2014/main" id="{07223A30-D274-8E4C-B6F1-138CCE70DA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870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Arc 2">
            <a:extLst>
              <a:ext uri="{FF2B5EF4-FFF2-40B4-BE49-F238E27FC236}">
                <a16:creationId xmlns:a16="http://schemas.microsoft.com/office/drawing/2014/main" id="{E03F8BCF-EDE6-F14F-B4FA-44214D40A139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7" name="Arc 3">
            <a:extLst>
              <a:ext uri="{FF2B5EF4-FFF2-40B4-BE49-F238E27FC236}">
                <a16:creationId xmlns:a16="http://schemas.microsoft.com/office/drawing/2014/main" id="{758ACFB3-8396-CA4F-B332-51EEAFE298ED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1513C3F9-7AFB-8545-8586-70735C247A9C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69" name="Arc 8">
            <a:extLst>
              <a:ext uri="{FF2B5EF4-FFF2-40B4-BE49-F238E27FC236}">
                <a16:creationId xmlns:a16="http://schemas.microsoft.com/office/drawing/2014/main" id="{77F0AF18-2237-D14B-9B5B-243037DD7F2A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470" name="Text Box 9">
            <a:extLst>
              <a:ext uri="{FF2B5EF4-FFF2-40B4-BE49-F238E27FC236}">
                <a16:creationId xmlns:a16="http://schemas.microsoft.com/office/drawing/2014/main" id="{F107A171-33CB-ED44-AF11-CADFEB86B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62471" name="Line 10">
            <a:extLst>
              <a:ext uri="{FF2B5EF4-FFF2-40B4-BE49-F238E27FC236}">
                <a16:creationId xmlns:a16="http://schemas.microsoft.com/office/drawing/2014/main" id="{ADB15D42-0AE5-464A-81F5-F6F7E84CB25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2" name="Text Box 11">
            <a:extLst>
              <a:ext uri="{FF2B5EF4-FFF2-40B4-BE49-F238E27FC236}">
                <a16:creationId xmlns:a16="http://schemas.microsoft.com/office/drawing/2014/main" id="{D5D39F20-012C-B649-84C2-D46AAECBB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62473" name="Line 12">
            <a:extLst>
              <a:ext uri="{FF2B5EF4-FFF2-40B4-BE49-F238E27FC236}">
                <a16:creationId xmlns:a16="http://schemas.microsoft.com/office/drawing/2014/main" id="{E1D6E80D-4F39-A342-B1BC-69899F61C8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Text Box 13">
            <a:extLst>
              <a:ext uri="{FF2B5EF4-FFF2-40B4-BE49-F238E27FC236}">
                <a16:creationId xmlns:a16="http://schemas.microsoft.com/office/drawing/2014/main" id="{0082C0C6-B461-CD42-8BED-39F475D01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62475" name="Group 17">
            <a:extLst>
              <a:ext uri="{FF2B5EF4-FFF2-40B4-BE49-F238E27FC236}">
                <a16:creationId xmlns:a16="http://schemas.microsoft.com/office/drawing/2014/main" id="{CAE0ECD1-8EF8-EC4A-AB3F-AAA261F248EB}"/>
              </a:ext>
            </a:extLst>
          </p:cNvPr>
          <p:cNvGrpSpPr>
            <a:grpSpLocks/>
          </p:cNvGrpSpPr>
          <p:nvPr/>
        </p:nvGrpSpPr>
        <p:grpSpPr bwMode="auto">
          <a:xfrm rot="258299">
            <a:off x="2209800" y="2514600"/>
            <a:ext cx="381000" cy="1944688"/>
            <a:chOff x="552" y="2226"/>
            <a:chExt cx="240" cy="1225"/>
          </a:xfrm>
        </p:grpSpPr>
        <p:sp>
          <p:nvSpPr>
            <p:cNvPr id="62486" name="Oval 18">
              <a:extLst>
                <a:ext uri="{FF2B5EF4-FFF2-40B4-BE49-F238E27FC236}">
                  <a16:creationId xmlns:a16="http://schemas.microsoft.com/office/drawing/2014/main" id="{794F0C2D-3780-5E49-B222-4D7A25AC2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2487" name="Freeform 19">
              <a:extLst>
                <a:ext uri="{FF2B5EF4-FFF2-40B4-BE49-F238E27FC236}">
                  <a16:creationId xmlns:a16="http://schemas.microsoft.com/office/drawing/2014/main" id="{94992E18-FACC-BF40-999A-5D9F86A97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62476" name="Group 26">
            <a:extLst>
              <a:ext uri="{FF2B5EF4-FFF2-40B4-BE49-F238E27FC236}">
                <a16:creationId xmlns:a16="http://schemas.microsoft.com/office/drawing/2014/main" id="{91EB5A76-A3AA-3E40-BFBB-E77D806819F6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1033463" cy="762000"/>
            <a:chOff x="2112" y="960"/>
            <a:chExt cx="651" cy="480"/>
          </a:xfrm>
        </p:grpSpPr>
        <p:sp>
          <p:nvSpPr>
            <p:cNvPr id="62484" name="Text Box 27">
              <a:extLst>
                <a:ext uri="{FF2B5EF4-FFF2-40B4-BE49-F238E27FC236}">
                  <a16:creationId xmlns:a16="http://schemas.microsoft.com/office/drawing/2014/main" id="{540970BB-6238-2445-B2B3-A65899A8A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0000FF"/>
                  </a:solidFill>
                </a:rPr>
                <a:t>Ca</a:t>
              </a:r>
              <a:r>
                <a:rPr lang="en-US" altLang="en-US" baseline="30000">
                  <a:solidFill>
                    <a:srgbClr val="0000FF"/>
                  </a:solidFill>
                </a:rPr>
                <a:t>2+</a:t>
              </a:r>
              <a:endParaRPr lang="en-US" altLang="en-US">
                <a:solidFill>
                  <a:srgbClr val="0000FF"/>
                </a:solidFill>
              </a:endParaRPr>
            </a:p>
          </p:txBody>
        </p:sp>
        <p:sp>
          <p:nvSpPr>
            <p:cNvPr id="62485" name="Line 28">
              <a:extLst>
                <a:ext uri="{FF2B5EF4-FFF2-40B4-BE49-F238E27FC236}">
                  <a16:creationId xmlns:a16="http://schemas.microsoft.com/office/drawing/2014/main" id="{0EE93B62-B563-BE41-89C4-A66B1A3D3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2477" name="Group 29">
            <a:extLst>
              <a:ext uri="{FF2B5EF4-FFF2-40B4-BE49-F238E27FC236}">
                <a16:creationId xmlns:a16="http://schemas.microsoft.com/office/drawing/2014/main" id="{3F301688-5450-6A41-BC56-644250F7A961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381125"/>
            <a:ext cx="2792413" cy="3298825"/>
            <a:chOff x="2496" y="870"/>
            <a:chExt cx="1759" cy="2078"/>
          </a:xfrm>
        </p:grpSpPr>
        <p:sp>
          <p:nvSpPr>
            <p:cNvPr id="62478" name="Line 30">
              <a:extLst>
                <a:ext uri="{FF2B5EF4-FFF2-40B4-BE49-F238E27FC236}">
                  <a16:creationId xmlns:a16="http://schemas.microsoft.com/office/drawing/2014/main" id="{2ACD29AF-0255-1245-9754-E8670A4B53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40"/>
              <a:ext cx="336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9" name="Line 31">
              <a:extLst>
                <a:ext uri="{FF2B5EF4-FFF2-40B4-BE49-F238E27FC236}">
                  <a16:creationId xmlns:a16="http://schemas.microsoft.com/office/drawing/2014/main" id="{8C6D3094-7E8C-6C46-AF3D-8667E627D4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392"/>
              <a:ext cx="912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0" name="Line 32">
              <a:extLst>
                <a:ext uri="{FF2B5EF4-FFF2-40B4-BE49-F238E27FC236}">
                  <a16:creationId xmlns:a16="http://schemas.microsoft.com/office/drawing/2014/main" id="{5E4D7F3B-EC32-BA43-B1E7-C01D0EFB04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1104"/>
              <a:ext cx="816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81" name="Text Box 33">
              <a:extLst>
                <a:ext uri="{FF2B5EF4-FFF2-40B4-BE49-F238E27FC236}">
                  <a16:creationId xmlns:a16="http://schemas.microsoft.com/office/drawing/2014/main" id="{E31B79E0-402E-6B42-8581-AD559275D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544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2482" name="Text Box 34">
              <a:extLst>
                <a:ext uri="{FF2B5EF4-FFF2-40B4-BE49-F238E27FC236}">
                  <a16:creationId xmlns:a16="http://schemas.microsoft.com/office/drawing/2014/main" id="{D3A10AC5-CDF0-1F46-9FCB-733EE9F7E5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8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2483" name="Text Box 35">
              <a:extLst>
                <a:ext uri="{FF2B5EF4-FFF2-40B4-BE49-F238E27FC236}">
                  <a16:creationId xmlns:a16="http://schemas.microsoft.com/office/drawing/2014/main" id="{F0B42BC9-79F0-AC40-A6D9-58BC588D9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870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rc 2">
            <a:extLst>
              <a:ext uri="{FF2B5EF4-FFF2-40B4-BE49-F238E27FC236}">
                <a16:creationId xmlns:a16="http://schemas.microsoft.com/office/drawing/2014/main" id="{78F6CF2B-3C04-F644-BAC1-C49A06F06B50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5" name="Arc 3">
            <a:extLst>
              <a:ext uri="{FF2B5EF4-FFF2-40B4-BE49-F238E27FC236}">
                <a16:creationId xmlns:a16="http://schemas.microsoft.com/office/drawing/2014/main" id="{93144B4D-6E1C-5B4E-9FC0-F3058AD5A064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D7DDCC60-EDA6-BB4D-B4E6-4A2BA8D62184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7" name="Arc 8">
            <a:extLst>
              <a:ext uri="{FF2B5EF4-FFF2-40B4-BE49-F238E27FC236}">
                <a16:creationId xmlns:a16="http://schemas.microsoft.com/office/drawing/2014/main" id="{F7788E49-8EB5-2544-B419-99AB93B7F458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4518" name="Text Box 9">
            <a:extLst>
              <a:ext uri="{FF2B5EF4-FFF2-40B4-BE49-F238E27FC236}">
                <a16:creationId xmlns:a16="http://schemas.microsoft.com/office/drawing/2014/main" id="{C195AF0E-AFEB-1A43-8CF2-DD5865AC6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64519" name="Line 10">
            <a:extLst>
              <a:ext uri="{FF2B5EF4-FFF2-40B4-BE49-F238E27FC236}">
                <a16:creationId xmlns:a16="http://schemas.microsoft.com/office/drawing/2014/main" id="{9AC88F44-598E-0F44-8D93-4C2541E9233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0" name="Text Box 11">
            <a:extLst>
              <a:ext uri="{FF2B5EF4-FFF2-40B4-BE49-F238E27FC236}">
                <a16:creationId xmlns:a16="http://schemas.microsoft.com/office/drawing/2014/main" id="{80C1F2F9-7AC5-AA4D-AA4F-74FCFAC63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64521" name="Line 12">
            <a:extLst>
              <a:ext uri="{FF2B5EF4-FFF2-40B4-BE49-F238E27FC236}">
                <a16:creationId xmlns:a16="http://schemas.microsoft.com/office/drawing/2014/main" id="{CBCF65EA-3749-2140-98D3-962FD1BFE0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Text Box 13">
            <a:extLst>
              <a:ext uri="{FF2B5EF4-FFF2-40B4-BE49-F238E27FC236}">
                <a16:creationId xmlns:a16="http://schemas.microsoft.com/office/drawing/2014/main" id="{FEA3BF69-7DB5-5040-842A-460824259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64523" name="Group 20">
            <a:extLst>
              <a:ext uri="{FF2B5EF4-FFF2-40B4-BE49-F238E27FC236}">
                <a16:creationId xmlns:a16="http://schemas.microsoft.com/office/drawing/2014/main" id="{F4451A4A-A642-3A46-B468-C0701AB1C4D0}"/>
              </a:ext>
            </a:extLst>
          </p:cNvPr>
          <p:cNvGrpSpPr>
            <a:grpSpLocks/>
          </p:cNvGrpSpPr>
          <p:nvPr/>
        </p:nvGrpSpPr>
        <p:grpSpPr bwMode="auto">
          <a:xfrm rot="1005523">
            <a:off x="2362200" y="1752600"/>
            <a:ext cx="381000" cy="1944688"/>
            <a:chOff x="552" y="2226"/>
            <a:chExt cx="240" cy="1225"/>
          </a:xfrm>
        </p:grpSpPr>
        <p:sp>
          <p:nvSpPr>
            <p:cNvPr id="64534" name="Oval 21">
              <a:extLst>
                <a:ext uri="{FF2B5EF4-FFF2-40B4-BE49-F238E27FC236}">
                  <a16:creationId xmlns:a16="http://schemas.microsoft.com/office/drawing/2014/main" id="{6FED1FF3-1006-3B4E-B051-47D768DC6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535" name="Freeform 22">
              <a:extLst>
                <a:ext uri="{FF2B5EF4-FFF2-40B4-BE49-F238E27FC236}">
                  <a16:creationId xmlns:a16="http://schemas.microsoft.com/office/drawing/2014/main" id="{1E2744DF-EB23-C94A-9205-1312E1258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64524" name="Group 26">
            <a:extLst>
              <a:ext uri="{FF2B5EF4-FFF2-40B4-BE49-F238E27FC236}">
                <a16:creationId xmlns:a16="http://schemas.microsoft.com/office/drawing/2014/main" id="{D1B378E1-E1CC-2F4D-ACA6-D912D6E10777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1033463" cy="762000"/>
            <a:chOff x="2112" y="960"/>
            <a:chExt cx="651" cy="480"/>
          </a:xfrm>
        </p:grpSpPr>
        <p:sp>
          <p:nvSpPr>
            <p:cNvPr id="64532" name="Text Box 27">
              <a:extLst>
                <a:ext uri="{FF2B5EF4-FFF2-40B4-BE49-F238E27FC236}">
                  <a16:creationId xmlns:a16="http://schemas.microsoft.com/office/drawing/2014/main" id="{74FDD0DB-CE61-B04E-BA2B-F15DF16C3A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0000FF"/>
                  </a:solidFill>
                </a:rPr>
                <a:t>Ca</a:t>
              </a:r>
              <a:r>
                <a:rPr lang="en-US" altLang="en-US" baseline="30000">
                  <a:solidFill>
                    <a:srgbClr val="0000FF"/>
                  </a:solidFill>
                </a:rPr>
                <a:t>2+</a:t>
              </a:r>
              <a:endParaRPr lang="en-US" altLang="en-US">
                <a:solidFill>
                  <a:srgbClr val="0000FF"/>
                </a:solidFill>
              </a:endParaRPr>
            </a:p>
          </p:txBody>
        </p:sp>
        <p:sp>
          <p:nvSpPr>
            <p:cNvPr id="64533" name="Line 28">
              <a:extLst>
                <a:ext uri="{FF2B5EF4-FFF2-40B4-BE49-F238E27FC236}">
                  <a16:creationId xmlns:a16="http://schemas.microsoft.com/office/drawing/2014/main" id="{923591C4-B4AB-B84C-91B1-6F9FC668FD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4525" name="Group 29">
            <a:extLst>
              <a:ext uri="{FF2B5EF4-FFF2-40B4-BE49-F238E27FC236}">
                <a16:creationId xmlns:a16="http://schemas.microsoft.com/office/drawing/2014/main" id="{B8104413-D53C-EC4B-B936-DBA98F4970BA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381125"/>
            <a:ext cx="2792413" cy="3298825"/>
            <a:chOff x="2496" y="870"/>
            <a:chExt cx="1759" cy="2078"/>
          </a:xfrm>
        </p:grpSpPr>
        <p:sp>
          <p:nvSpPr>
            <p:cNvPr id="64526" name="Line 30">
              <a:extLst>
                <a:ext uri="{FF2B5EF4-FFF2-40B4-BE49-F238E27FC236}">
                  <a16:creationId xmlns:a16="http://schemas.microsoft.com/office/drawing/2014/main" id="{0FE40CCC-2666-ED42-A9FF-A69CD49C8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40"/>
              <a:ext cx="336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7" name="Line 31">
              <a:extLst>
                <a:ext uri="{FF2B5EF4-FFF2-40B4-BE49-F238E27FC236}">
                  <a16:creationId xmlns:a16="http://schemas.microsoft.com/office/drawing/2014/main" id="{EC9B8E36-537C-2B4C-A720-DF4FD5BFA9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392"/>
              <a:ext cx="912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8" name="Line 32">
              <a:extLst>
                <a:ext uri="{FF2B5EF4-FFF2-40B4-BE49-F238E27FC236}">
                  <a16:creationId xmlns:a16="http://schemas.microsoft.com/office/drawing/2014/main" id="{B6AF8204-7382-C04A-948D-9BF227FD9B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1104"/>
              <a:ext cx="816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29" name="Text Box 33">
              <a:extLst>
                <a:ext uri="{FF2B5EF4-FFF2-40B4-BE49-F238E27FC236}">
                  <a16:creationId xmlns:a16="http://schemas.microsoft.com/office/drawing/2014/main" id="{5FDFFF36-7311-0144-B0C3-47BC4AABA3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544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4530" name="Text Box 34">
              <a:extLst>
                <a:ext uri="{FF2B5EF4-FFF2-40B4-BE49-F238E27FC236}">
                  <a16:creationId xmlns:a16="http://schemas.microsoft.com/office/drawing/2014/main" id="{644E04E1-E280-894E-BCD2-9558D06C8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8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4531" name="Text Box 35">
              <a:extLst>
                <a:ext uri="{FF2B5EF4-FFF2-40B4-BE49-F238E27FC236}">
                  <a16:creationId xmlns:a16="http://schemas.microsoft.com/office/drawing/2014/main" id="{7CED12B3-D6A8-104D-97AC-BBCAE2C50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870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rc 2">
            <a:extLst>
              <a:ext uri="{FF2B5EF4-FFF2-40B4-BE49-F238E27FC236}">
                <a16:creationId xmlns:a16="http://schemas.microsoft.com/office/drawing/2014/main" id="{0D5D18F6-6030-D143-AF95-FE3A095AFC7A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6563" name="Arc 3">
            <a:extLst>
              <a:ext uri="{FF2B5EF4-FFF2-40B4-BE49-F238E27FC236}">
                <a16:creationId xmlns:a16="http://schemas.microsoft.com/office/drawing/2014/main" id="{3C25A4CA-DBDD-9C48-A669-2B4B41D811D6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6564" name="Arc 8">
            <a:extLst>
              <a:ext uri="{FF2B5EF4-FFF2-40B4-BE49-F238E27FC236}">
                <a16:creationId xmlns:a16="http://schemas.microsoft.com/office/drawing/2014/main" id="{9FF7B6CE-A89E-AC49-BD4D-B173C1F9C900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6565" name="Text Box 9">
            <a:extLst>
              <a:ext uri="{FF2B5EF4-FFF2-40B4-BE49-F238E27FC236}">
                <a16:creationId xmlns:a16="http://schemas.microsoft.com/office/drawing/2014/main" id="{489B2FFE-DF94-A840-A435-862A7C63E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66566" name="Line 10">
            <a:extLst>
              <a:ext uri="{FF2B5EF4-FFF2-40B4-BE49-F238E27FC236}">
                <a16:creationId xmlns:a16="http://schemas.microsoft.com/office/drawing/2014/main" id="{0F68783B-CA9B-D048-842F-D856879BB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7" name="Text Box 11">
            <a:extLst>
              <a:ext uri="{FF2B5EF4-FFF2-40B4-BE49-F238E27FC236}">
                <a16:creationId xmlns:a16="http://schemas.microsoft.com/office/drawing/2014/main" id="{CBE8856C-180C-7148-A7A4-497476037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66568" name="Line 12">
            <a:extLst>
              <a:ext uri="{FF2B5EF4-FFF2-40B4-BE49-F238E27FC236}">
                <a16:creationId xmlns:a16="http://schemas.microsoft.com/office/drawing/2014/main" id="{0AC80DEE-17C8-2140-8344-925D3982D3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Text Box 13">
            <a:extLst>
              <a:ext uri="{FF2B5EF4-FFF2-40B4-BE49-F238E27FC236}">
                <a16:creationId xmlns:a16="http://schemas.microsoft.com/office/drawing/2014/main" id="{941442DF-6C24-3F4E-BFC8-37342CE47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66570" name="Group 23">
            <a:extLst>
              <a:ext uri="{FF2B5EF4-FFF2-40B4-BE49-F238E27FC236}">
                <a16:creationId xmlns:a16="http://schemas.microsoft.com/office/drawing/2014/main" id="{A6F68E36-D8CF-7B42-8472-C7FD452BC79C}"/>
              </a:ext>
            </a:extLst>
          </p:cNvPr>
          <p:cNvGrpSpPr>
            <a:grpSpLocks/>
          </p:cNvGrpSpPr>
          <p:nvPr/>
        </p:nvGrpSpPr>
        <p:grpSpPr bwMode="auto">
          <a:xfrm rot="1837061">
            <a:off x="2628900" y="914400"/>
            <a:ext cx="381000" cy="1944688"/>
            <a:chOff x="552" y="2226"/>
            <a:chExt cx="240" cy="1225"/>
          </a:xfrm>
        </p:grpSpPr>
        <p:sp>
          <p:nvSpPr>
            <p:cNvPr id="66582" name="Oval 24">
              <a:extLst>
                <a:ext uri="{FF2B5EF4-FFF2-40B4-BE49-F238E27FC236}">
                  <a16:creationId xmlns:a16="http://schemas.microsoft.com/office/drawing/2014/main" id="{65A898E3-CC22-B249-BAEC-574D4AAFE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583" name="Freeform 25">
              <a:extLst>
                <a:ext uri="{FF2B5EF4-FFF2-40B4-BE49-F238E27FC236}">
                  <a16:creationId xmlns:a16="http://schemas.microsoft.com/office/drawing/2014/main" id="{FE4C91BB-D433-2C43-9A1A-51AED85F9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66571" name="Group 26">
            <a:extLst>
              <a:ext uri="{FF2B5EF4-FFF2-40B4-BE49-F238E27FC236}">
                <a16:creationId xmlns:a16="http://schemas.microsoft.com/office/drawing/2014/main" id="{8AB05FE0-8319-854A-ABD5-16444AE56A03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1033463" cy="762000"/>
            <a:chOff x="2112" y="960"/>
            <a:chExt cx="651" cy="480"/>
          </a:xfrm>
        </p:grpSpPr>
        <p:sp>
          <p:nvSpPr>
            <p:cNvPr id="66580" name="Text Box 27">
              <a:extLst>
                <a:ext uri="{FF2B5EF4-FFF2-40B4-BE49-F238E27FC236}">
                  <a16:creationId xmlns:a16="http://schemas.microsoft.com/office/drawing/2014/main" id="{6EB253ED-FE9F-234C-85C4-E54E1B39EB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0000FF"/>
                  </a:solidFill>
                </a:rPr>
                <a:t>Ca</a:t>
              </a:r>
              <a:r>
                <a:rPr lang="en-US" altLang="en-US" baseline="30000">
                  <a:solidFill>
                    <a:srgbClr val="0000FF"/>
                  </a:solidFill>
                </a:rPr>
                <a:t>2+</a:t>
              </a:r>
              <a:endParaRPr lang="en-US" altLang="en-US">
                <a:solidFill>
                  <a:srgbClr val="0000FF"/>
                </a:solidFill>
              </a:endParaRPr>
            </a:p>
          </p:txBody>
        </p:sp>
        <p:sp>
          <p:nvSpPr>
            <p:cNvPr id="66581" name="Line 28">
              <a:extLst>
                <a:ext uri="{FF2B5EF4-FFF2-40B4-BE49-F238E27FC236}">
                  <a16:creationId xmlns:a16="http://schemas.microsoft.com/office/drawing/2014/main" id="{157D0421-691E-AE4E-8D05-567ABDB45F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6572" name="Group 29">
            <a:extLst>
              <a:ext uri="{FF2B5EF4-FFF2-40B4-BE49-F238E27FC236}">
                <a16:creationId xmlns:a16="http://schemas.microsoft.com/office/drawing/2014/main" id="{328FB056-44C7-9046-8787-2C5B926AAD2F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381125"/>
            <a:ext cx="2792413" cy="3298825"/>
            <a:chOff x="2496" y="870"/>
            <a:chExt cx="1759" cy="2078"/>
          </a:xfrm>
        </p:grpSpPr>
        <p:sp>
          <p:nvSpPr>
            <p:cNvPr id="66574" name="Line 30">
              <a:extLst>
                <a:ext uri="{FF2B5EF4-FFF2-40B4-BE49-F238E27FC236}">
                  <a16:creationId xmlns:a16="http://schemas.microsoft.com/office/drawing/2014/main" id="{7370C380-2C64-7942-A20D-9E864A9178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1440"/>
              <a:ext cx="336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5" name="Line 31">
              <a:extLst>
                <a:ext uri="{FF2B5EF4-FFF2-40B4-BE49-F238E27FC236}">
                  <a16:creationId xmlns:a16="http://schemas.microsoft.com/office/drawing/2014/main" id="{BE8C0AD4-2B39-BE4A-BCCD-DF90D087A1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392"/>
              <a:ext cx="912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6" name="Line 32">
              <a:extLst>
                <a:ext uri="{FF2B5EF4-FFF2-40B4-BE49-F238E27FC236}">
                  <a16:creationId xmlns:a16="http://schemas.microsoft.com/office/drawing/2014/main" id="{63AB9A33-AF5A-154B-BA18-4BF9B89B57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36" y="1104"/>
              <a:ext cx="816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7" name="Text Box 33">
              <a:extLst>
                <a:ext uri="{FF2B5EF4-FFF2-40B4-BE49-F238E27FC236}">
                  <a16:creationId xmlns:a16="http://schemas.microsoft.com/office/drawing/2014/main" id="{9212E5B4-FDE2-7D48-BBDC-D84871D96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544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6578" name="Text Box 34">
              <a:extLst>
                <a:ext uri="{FF2B5EF4-FFF2-40B4-BE49-F238E27FC236}">
                  <a16:creationId xmlns:a16="http://schemas.microsoft.com/office/drawing/2014/main" id="{84209B42-77E3-7F46-98DB-B6548D1A9A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8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66579" name="Text Box 35">
              <a:extLst>
                <a:ext uri="{FF2B5EF4-FFF2-40B4-BE49-F238E27FC236}">
                  <a16:creationId xmlns:a16="http://schemas.microsoft.com/office/drawing/2014/main" id="{6AC653CE-C75E-8448-856D-6327BCBE60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870"/>
              <a:ext cx="70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3600">
                  <a:solidFill>
                    <a:srgbClr val="FF0000"/>
                  </a:solidFill>
                </a:rPr>
                <a:t>Ca</a:t>
              </a:r>
              <a:r>
                <a:rPr lang="en-US" altLang="en-US" sz="3600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66573" name="Rectangle 36">
            <a:extLst>
              <a:ext uri="{FF2B5EF4-FFF2-40B4-BE49-F238E27FC236}">
                <a16:creationId xmlns:a16="http://schemas.microsoft.com/office/drawing/2014/main" id="{F93BC1CE-DF5C-A442-8009-E9033F864C44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809C8B77-A014-6C4E-8F96-FC14D3395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61838"/>
            <a:ext cx="8077200" cy="633432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EFAF9B2-97B3-BD47-9A11-2D7386642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9875" y="268288"/>
            <a:ext cx="8458200" cy="950912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Initiation of Calcium Pulse by Soluble Sperm Component</a:t>
            </a:r>
          </a:p>
        </p:txBody>
      </p:sp>
      <p:sp>
        <p:nvSpPr>
          <p:cNvPr id="70659" name="Oval 3">
            <a:extLst>
              <a:ext uri="{FF2B5EF4-FFF2-40B4-BE49-F238E27FC236}">
                <a16:creationId xmlns:a16="http://schemas.microsoft.com/office/drawing/2014/main" id="{CC1F1C79-4A61-6F46-BF6F-1EC508911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828800"/>
            <a:ext cx="22098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0" name="Freeform 4">
            <a:extLst>
              <a:ext uri="{FF2B5EF4-FFF2-40B4-BE49-F238E27FC236}">
                <a16:creationId xmlns:a16="http://schemas.microsoft.com/office/drawing/2014/main" id="{11925DC7-3593-0D4D-8A2A-B00D75803F7B}"/>
              </a:ext>
            </a:extLst>
          </p:cNvPr>
          <p:cNvSpPr>
            <a:spLocks/>
          </p:cNvSpPr>
          <p:nvPr/>
        </p:nvSpPr>
        <p:spPr bwMode="auto">
          <a:xfrm>
            <a:off x="4876800" y="1524000"/>
            <a:ext cx="3581400" cy="965200"/>
          </a:xfrm>
          <a:custGeom>
            <a:avLst/>
            <a:gdLst>
              <a:gd name="T0" fmla="*/ 0 w 2256"/>
              <a:gd name="T1" fmla="*/ 2147483647 h 608"/>
              <a:gd name="T2" fmla="*/ 2147483647 w 2256"/>
              <a:gd name="T3" fmla="*/ 2147483647 h 608"/>
              <a:gd name="T4" fmla="*/ 2147483647 w 2256"/>
              <a:gd name="T5" fmla="*/ 2147483647 h 608"/>
              <a:gd name="T6" fmla="*/ 2147483647 w 2256"/>
              <a:gd name="T7" fmla="*/ 2147483647 h 608"/>
              <a:gd name="T8" fmla="*/ 2147483647 w 2256"/>
              <a:gd name="T9" fmla="*/ 2147483647 h 608"/>
              <a:gd name="T10" fmla="*/ 2147483647 w 2256"/>
              <a:gd name="T11" fmla="*/ 2147483647 h 608"/>
              <a:gd name="T12" fmla="*/ 2147483647 w 2256"/>
              <a:gd name="T13" fmla="*/ 2147483647 h 6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56"/>
              <a:gd name="T22" fmla="*/ 0 h 608"/>
              <a:gd name="T23" fmla="*/ 2256 w 2256"/>
              <a:gd name="T24" fmla="*/ 608 h 6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56" h="608">
                <a:moveTo>
                  <a:pt x="0" y="480"/>
                </a:moveTo>
                <a:cubicBezTo>
                  <a:pt x="136" y="520"/>
                  <a:pt x="272" y="560"/>
                  <a:pt x="384" y="576"/>
                </a:cubicBezTo>
                <a:cubicBezTo>
                  <a:pt x="496" y="592"/>
                  <a:pt x="568" y="608"/>
                  <a:pt x="672" y="576"/>
                </a:cubicBezTo>
                <a:cubicBezTo>
                  <a:pt x="776" y="544"/>
                  <a:pt x="872" y="472"/>
                  <a:pt x="1008" y="384"/>
                </a:cubicBezTo>
                <a:cubicBezTo>
                  <a:pt x="1144" y="296"/>
                  <a:pt x="1312" y="96"/>
                  <a:pt x="1488" y="48"/>
                </a:cubicBezTo>
                <a:cubicBezTo>
                  <a:pt x="1664" y="0"/>
                  <a:pt x="1936" y="72"/>
                  <a:pt x="2064" y="96"/>
                </a:cubicBezTo>
                <a:cubicBezTo>
                  <a:pt x="2192" y="120"/>
                  <a:pt x="2224" y="176"/>
                  <a:pt x="2256" y="192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1" name="Freeform 8">
            <a:extLst>
              <a:ext uri="{FF2B5EF4-FFF2-40B4-BE49-F238E27FC236}">
                <a16:creationId xmlns:a16="http://schemas.microsoft.com/office/drawing/2014/main" id="{91D4F2A6-8BFE-CD47-A6DB-1AAEDF34254D}"/>
              </a:ext>
            </a:extLst>
          </p:cNvPr>
          <p:cNvSpPr>
            <a:spLocks/>
          </p:cNvSpPr>
          <p:nvPr/>
        </p:nvSpPr>
        <p:spPr bwMode="auto">
          <a:xfrm>
            <a:off x="152400" y="2720975"/>
            <a:ext cx="7467600" cy="533400"/>
          </a:xfrm>
          <a:custGeom>
            <a:avLst/>
            <a:gdLst>
              <a:gd name="T0" fmla="*/ 0 w 4704"/>
              <a:gd name="T1" fmla="*/ 2147483647 h 336"/>
              <a:gd name="T2" fmla="*/ 2147483647 w 4704"/>
              <a:gd name="T3" fmla="*/ 2147483647 h 336"/>
              <a:gd name="T4" fmla="*/ 2147483647 w 4704"/>
              <a:gd name="T5" fmla="*/ 2147483647 h 336"/>
              <a:gd name="T6" fmla="*/ 2147483647 w 4704"/>
              <a:gd name="T7" fmla="*/ 2147483647 h 336"/>
              <a:gd name="T8" fmla="*/ 0 60000 65536"/>
              <a:gd name="T9" fmla="*/ 0 60000 65536"/>
              <a:gd name="T10" fmla="*/ 0 60000 65536"/>
              <a:gd name="T11" fmla="*/ 0 60000 65536"/>
              <a:gd name="T12" fmla="*/ 0 w 4704"/>
              <a:gd name="T13" fmla="*/ 0 h 336"/>
              <a:gd name="T14" fmla="*/ 4704 w 4704"/>
              <a:gd name="T15" fmla="*/ 336 h 3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704" h="336">
                <a:moveTo>
                  <a:pt x="0" y="240"/>
                </a:moveTo>
                <a:cubicBezTo>
                  <a:pt x="536" y="160"/>
                  <a:pt x="1072" y="80"/>
                  <a:pt x="1584" y="48"/>
                </a:cubicBezTo>
                <a:cubicBezTo>
                  <a:pt x="2096" y="16"/>
                  <a:pt x="2552" y="0"/>
                  <a:pt x="3072" y="48"/>
                </a:cubicBezTo>
                <a:cubicBezTo>
                  <a:pt x="3592" y="96"/>
                  <a:pt x="4148" y="216"/>
                  <a:pt x="4704" y="33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2" name="Rectangle 9">
            <a:extLst>
              <a:ext uri="{FF2B5EF4-FFF2-40B4-BE49-F238E27FC236}">
                <a16:creationId xmlns:a16="http://schemas.microsoft.com/office/drawing/2014/main" id="{28357D31-6BC6-984F-BD51-CA3F9019C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908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3" name="Oval 10">
            <a:extLst>
              <a:ext uri="{FF2B5EF4-FFF2-40B4-BE49-F238E27FC236}">
                <a16:creationId xmlns:a16="http://schemas.microsoft.com/office/drawing/2014/main" id="{0BD7C11B-CA50-1141-BDEF-453DCC81B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3622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4" name="Oval 11">
            <a:extLst>
              <a:ext uri="{FF2B5EF4-FFF2-40B4-BE49-F238E27FC236}">
                <a16:creationId xmlns:a16="http://schemas.microsoft.com/office/drawing/2014/main" id="{3BA65A88-7B21-DE49-8E6D-F9F280002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5" name="Oval 12">
            <a:extLst>
              <a:ext uri="{FF2B5EF4-FFF2-40B4-BE49-F238E27FC236}">
                <a16:creationId xmlns:a16="http://schemas.microsoft.com/office/drawing/2014/main" id="{CC7DB710-C906-254E-BC45-B0EF471BF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38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6" name="Oval 13">
            <a:extLst>
              <a:ext uri="{FF2B5EF4-FFF2-40B4-BE49-F238E27FC236}">
                <a16:creationId xmlns:a16="http://schemas.microsoft.com/office/drawing/2014/main" id="{6E58B616-0E18-6A44-87F3-8B6A108A4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7" name="Oval 14">
            <a:extLst>
              <a:ext uri="{FF2B5EF4-FFF2-40B4-BE49-F238E27FC236}">
                <a16:creationId xmlns:a16="http://schemas.microsoft.com/office/drawing/2014/main" id="{BED6AB92-F916-DC42-9E1A-006C9C667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8" name="Oval 15">
            <a:extLst>
              <a:ext uri="{FF2B5EF4-FFF2-40B4-BE49-F238E27FC236}">
                <a16:creationId xmlns:a16="http://schemas.microsoft.com/office/drawing/2014/main" id="{6C537801-C620-0142-BE97-FD3CFCC07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590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69" name="Oval 16">
            <a:extLst>
              <a:ext uri="{FF2B5EF4-FFF2-40B4-BE49-F238E27FC236}">
                <a16:creationId xmlns:a16="http://schemas.microsoft.com/office/drawing/2014/main" id="{0F1A3FD7-7557-4B4D-B821-62F330F98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514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0" name="Oval 17">
            <a:extLst>
              <a:ext uri="{FF2B5EF4-FFF2-40B4-BE49-F238E27FC236}">
                <a16:creationId xmlns:a16="http://schemas.microsoft.com/office/drawing/2014/main" id="{CEC9507D-8B62-AC4B-91E8-F885C9CAA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438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1" name="Oval 18">
            <a:extLst>
              <a:ext uri="{FF2B5EF4-FFF2-40B4-BE49-F238E27FC236}">
                <a16:creationId xmlns:a16="http://schemas.microsoft.com/office/drawing/2014/main" id="{B7DCB044-1183-D44C-8DED-5038783D1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438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2" name="Oval 19">
            <a:extLst>
              <a:ext uri="{FF2B5EF4-FFF2-40B4-BE49-F238E27FC236}">
                <a16:creationId xmlns:a16="http://schemas.microsoft.com/office/drawing/2014/main" id="{BA1A2EDA-E90D-CD41-A2D2-E62DA4B11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819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3" name="Oval 20">
            <a:extLst>
              <a:ext uri="{FF2B5EF4-FFF2-40B4-BE49-F238E27FC236}">
                <a16:creationId xmlns:a16="http://schemas.microsoft.com/office/drawing/2014/main" id="{FFCCACB9-F4BF-844B-B0A7-08BA62181E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971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4" name="Oval 21">
            <a:extLst>
              <a:ext uri="{FF2B5EF4-FFF2-40B4-BE49-F238E27FC236}">
                <a16:creationId xmlns:a16="http://schemas.microsoft.com/office/drawing/2014/main" id="{366E99DB-6CF5-8E46-8FAF-080DB14BD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048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5" name="Oval 22">
            <a:extLst>
              <a:ext uri="{FF2B5EF4-FFF2-40B4-BE49-F238E27FC236}">
                <a16:creationId xmlns:a16="http://schemas.microsoft.com/office/drawing/2014/main" id="{E0F08D9A-5B0B-4D47-A172-F90527A8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7138" y="2667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6" name="Oval 23">
            <a:extLst>
              <a:ext uri="{FF2B5EF4-FFF2-40B4-BE49-F238E27FC236}">
                <a16:creationId xmlns:a16="http://schemas.microsoft.com/office/drawing/2014/main" id="{A8667936-D31E-1341-ABDB-6DF6449A2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048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7" name="Oval 24">
            <a:extLst>
              <a:ext uri="{FF2B5EF4-FFF2-40B4-BE49-F238E27FC236}">
                <a16:creationId xmlns:a16="http://schemas.microsoft.com/office/drawing/2014/main" id="{7FB834AA-5103-7A40-8085-33B972779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200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8" name="Oval 25">
            <a:extLst>
              <a:ext uri="{FF2B5EF4-FFF2-40B4-BE49-F238E27FC236}">
                <a16:creationId xmlns:a16="http://schemas.microsoft.com/office/drawing/2014/main" id="{E080BABB-AC0B-D044-B45A-3CB0A7C59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0480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79" name="Oval 26">
            <a:extLst>
              <a:ext uri="{FF2B5EF4-FFF2-40B4-BE49-F238E27FC236}">
                <a16:creationId xmlns:a16="http://schemas.microsoft.com/office/drawing/2014/main" id="{CAB95F25-467D-884A-9C75-1AF110A31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2766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80" name="Oval 27">
            <a:extLst>
              <a:ext uri="{FF2B5EF4-FFF2-40B4-BE49-F238E27FC236}">
                <a16:creationId xmlns:a16="http://schemas.microsoft.com/office/drawing/2014/main" id="{ADFD9ABB-89AD-154D-8087-2226FB4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19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81" name="Oval 28">
            <a:extLst>
              <a:ext uri="{FF2B5EF4-FFF2-40B4-BE49-F238E27FC236}">
                <a16:creationId xmlns:a16="http://schemas.microsoft.com/office/drawing/2014/main" id="{5A123B80-F29C-0D41-867A-04B994E12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743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82" name="Oval 29">
            <a:extLst>
              <a:ext uri="{FF2B5EF4-FFF2-40B4-BE49-F238E27FC236}">
                <a16:creationId xmlns:a16="http://schemas.microsoft.com/office/drawing/2014/main" id="{677924CB-6816-7F46-9965-8FA77E066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895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83" name="Oval 30">
            <a:extLst>
              <a:ext uri="{FF2B5EF4-FFF2-40B4-BE49-F238E27FC236}">
                <a16:creationId xmlns:a16="http://schemas.microsoft.com/office/drawing/2014/main" id="{EE265998-8256-6347-AF5F-9A0E90CC28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581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84" name="AutoShape 31">
            <a:extLst>
              <a:ext uri="{FF2B5EF4-FFF2-40B4-BE49-F238E27FC236}">
                <a16:creationId xmlns:a16="http://schemas.microsoft.com/office/drawing/2014/main" id="{95E02DFE-99B8-0547-B0B1-2087BD5AF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5181600"/>
            <a:ext cx="4495800" cy="13716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85" name="Text Box 32">
            <a:extLst>
              <a:ext uri="{FF2B5EF4-FFF2-40B4-BE49-F238E27FC236}">
                <a16:creationId xmlns:a16="http://schemas.microsoft.com/office/drawing/2014/main" id="{90F4E6E5-0A4E-B042-80BF-367EEE257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5943600"/>
            <a:ext cx="363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Endoplasmic Reticulum</a:t>
            </a:r>
          </a:p>
        </p:txBody>
      </p:sp>
      <p:sp>
        <p:nvSpPr>
          <p:cNvPr id="70686" name="Text Box 33">
            <a:extLst>
              <a:ext uri="{FF2B5EF4-FFF2-40B4-BE49-F238E27FC236}">
                <a16:creationId xmlns:a16="http://schemas.microsoft.com/office/drawing/2014/main" id="{7700A1AB-274F-1249-B854-8B677D9F0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5486400"/>
            <a:ext cx="80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Ca</a:t>
            </a:r>
            <a:r>
              <a:rPr lang="en-US" altLang="en-US" baseline="30000"/>
              <a:t>2+</a:t>
            </a:r>
            <a:endParaRPr lang="en-US" altLang="en-US"/>
          </a:p>
        </p:txBody>
      </p:sp>
      <p:sp>
        <p:nvSpPr>
          <p:cNvPr id="70687" name="Text Box 34">
            <a:extLst>
              <a:ext uri="{FF2B5EF4-FFF2-40B4-BE49-F238E27FC236}">
                <a16:creationId xmlns:a16="http://schemas.microsoft.com/office/drawing/2014/main" id="{0D107AE9-382C-2F49-B0DC-E0ED2F45D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200400"/>
            <a:ext cx="1189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PLC</a:t>
            </a:r>
            <a:r>
              <a:rPr lang="en-US" altLang="en-US" baseline="-25000"/>
              <a:t>zeta</a:t>
            </a:r>
            <a:endParaRPr lang="en-US" altLang="en-US"/>
          </a:p>
        </p:txBody>
      </p:sp>
      <p:sp>
        <p:nvSpPr>
          <p:cNvPr id="70688" name="Line 35">
            <a:extLst>
              <a:ext uri="{FF2B5EF4-FFF2-40B4-BE49-F238E27FC236}">
                <a16:creationId xmlns:a16="http://schemas.microsoft.com/office/drawing/2014/main" id="{1881DE6B-A847-4141-80BC-A4B3A2E108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2971800"/>
            <a:ext cx="609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89" name="Text Box 36">
            <a:extLst>
              <a:ext uri="{FF2B5EF4-FFF2-40B4-BE49-F238E27FC236}">
                <a16:creationId xmlns:a16="http://schemas.microsoft.com/office/drawing/2014/main" id="{28EA251B-6F73-BE44-A8CF-ACC36F480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124200"/>
            <a:ext cx="7889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PIP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70690" name="Line 37">
            <a:extLst>
              <a:ext uri="{FF2B5EF4-FFF2-40B4-BE49-F238E27FC236}">
                <a16:creationId xmlns:a16="http://schemas.microsoft.com/office/drawing/2014/main" id="{3FF72DD2-EBFF-524C-96A1-2F7C16240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895600"/>
            <a:ext cx="76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1" name="Line 38">
            <a:extLst>
              <a:ext uri="{FF2B5EF4-FFF2-40B4-BE49-F238E27FC236}">
                <a16:creationId xmlns:a16="http://schemas.microsoft.com/office/drawing/2014/main" id="{A1799CE2-FDD1-8A45-B121-A2EF465685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2895600"/>
            <a:ext cx="6858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2" name="Text Box 39">
            <a:extLst>
              <a:ext uri="{FF2B5EF4-FFF2-40B4-BE49-F238E27FC236}">
                <a16:creationId xmlns:a16="http://schemas.microsoft.com/office/drawing/2014/main" id="{25596D9F-1FDE-5C41-9107-3D6665FA2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2568575"/>
            <a:ext cx="86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DAG</a:t>
            </a:r>
          </a:p>
        </p:txBody>
      </p:sp>
      <p:sp>
        <p:nvSpPr>
          <p:cNvPr id="70693" name="Text Box 40">
            <a:extLst>
              <a:ext uri="{FF2B5EF4-FFF2-40B4-BE49-F238E27FC236}">
                <a16:creationId xmlns:a16="http://schemas.microsoft.com/office/drawing/2014/main" id="{9BF913D4-0721-5F47-A8B2-FA8617B58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025" y="3581400"/>
            <a:ext cx="5873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IP</a:t>
            </a:r>
            <a:r>
              <a:rPr lang="en-US" altLang="en-US" baseline="-25000"/>
              <a:t>3</a:t>
            </a:r>
            <a:endParaRPr lang="en-US" altLang="en-US"/>
          </a:p>
        </p:txBody>
      </p:sp>
      <p:sp>
        <p:nvSpPr>
          <p:cNvPr id="70694" name="Oval 41">
            <a:extLst>
              <a:ext uri="{FF2B5EF4-FFF2-40B4-BE49-F238E27FC236}">
                <a16:creationId xmlns:a16="http://schemas.microsoft.com/office/drawing/2014/main" id="{000F56FA-BBCF-694C-B5D5-F93B0FBE0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9530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95" name="AutoShape 42">
            <a:extLst>
              <a:ext uri="{FF2B5EF4-FFF2-40B4-BE49-F238E27FC236}">
                <a16:creationId xmlns:a16="http://schemas.microsoft.com/office/drawing/2014/main" id="{F10669FB-5C6B-1F4C-A836-1588820DE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953000"/>
            <a:ext cx="152400" cy="45720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696" name="Line 43">
            <a:extLst>
              <a:ext uri="{FF2B5EF4-FFF2-40B4-BE49-F238E27FC236}">
                <a16:creationId xmlns:a16="http://schemas.microsoft.com/office/drawing/2014/main" id="{7315239D-B363-DA4D-AEA3-AA5C832877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81600" y="4572000"/>
            <a:ext cx="0" cy="990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7" name="Text Box 44">
            <a:extLst>
              <a:ext uri="{FF2B5EF4-FFF2-40B4-BE49-F238E27FC236}">
                <a16:creationId xmlns:a16="http://schemas.microsoft.com/office/drawing/2014/main" id="{361A5963-E186-1F45-80AA-2728FC244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114800"/>
            <a:ext cx="804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Ca</a:t>
            </a:r>
            <a:r>
              <a:rPr lang="en-US" altLang="en-US" baseline="30000"/>
              <a:t>2+</a:t>
            </a:r>
            <a:endParaRPr lang="en-US" altLang="en-US"/>
          </a:p>
        </p:txBody>
      </p:sp>
      <p:sp>
        <p:nvSpPr>
          <p:cNvPr id="70698" name="Line 46">
            <a:extLst>
              <a:ext uri="{FF2B5EF4-FFF2-40B4-BE49-F238E27FC236}">
                <a16:creationId xmlns:a16="http://schemas.microsoft.com/office/drawing/2014/main" id="{7CA524B8-1570-4345-B77A-09A2407219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3810000"/>
            <a:ext cx="60960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699" name="Text Box 47">
            <a:extLst>
              <a:ext uri="{FF2B5EF4-FFF2-40B4-BE49-F238E27FC236}">
                <a16:creationId xmlns:a16="http://schemas.microsoft.com/office/drawing/2014/main" id="{67CEE72D-0859-B64B-A679-8C098C4B5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30480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sp>
        <p:nvSpPr>
          <p:cNvPr id="70700" name="Oval 48">
            <a:extLst>
              <a:ext uri="{FF2B5EF4-FFF2-40B4-BE49-F238E27FC236}">
                <a16:creationId xmlns:a16="http://schemas.microsoft.com/office/drawing/2014/main" id="{DE3EAACF-C147-B647-BFA5-B5B9C26551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1113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1" name="Oval 49">
            <a:extLst>
              <a:ext uri="{FF2B5EF4-FFF2-40B4-BE49-F238E27FC236}">
                <a16:creationId xmlns:a16="http://schemas.microsoft.com/office/drawing/2014/main" id="{463E1DD7-E879-A34A-8ABB-9BE3C5041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2637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2" name="Oval 50">
            <a:extLst>
              <a:ext uri="{FF2B5EF4-FFF2-40B4-BE49-F238E27FC236}">
                <a16:creationId xmlns:a16="http://schemas.microsoft.com/office/drawing/2014/main" id="{3F2BA8B6-7296-0240-BF95-6176C125A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1875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3" name="Oval 51">
            <a:extLst>
              <a:ext uri="{FF2B5EF4-FFF2-40B4-BE49-F238E27FC236}">
                <a16:creationId xmlns:a16="http://schemas.microsoft.com/office/drawing/2014/main" id="{AB46B169-DB18-5F40-91D3-6614907A7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637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4" name="Oval 52">
            <a:extLst>
              <a:ext uri="{FF2B5EF4-FFF2-40B4-BE49-F238E27FC236}">
                <a16:creationId xmlns:a16="http://schemas.microsoft.com/office/drawing/2014/main" id="{2964519E-79F2-2E4F-8691-205364B17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2637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5" name="Oval 53">
            <a:extLst>
              <a:ext uri="{FF2B5EF4-FFF2-40B4-BE49-F238E27FC236}">
                <a16:creationId xmlns:a16="http://schemas.microsoft.com/office/drawing/2014/main" id="{15269747-2404-E342-AD7F-6D4ED6D02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3399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6" name="Oval 54">
            <a:extLst>
              <a:ext uri="{FF2B5EF4-FFF2-40B4-BE49-F238E27FC236}">
                <a16:creationId xmlns:a16="http://schemas.microsoft.com/office/drawing/2014/main" id="{2E746C61-8080-2B49-85B8-7DC129ABA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637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7" name="Oval 55">
            <a:extLst>
              <a:ext uri="{FF2B5EF4-FFF2-40B4-BE49-F238E27FC236}">
                <a16:creationId xmlns:a16="http://schemas.microsoft.com/office/drawing/2014/main" id="{CEE1AB5C-8EF0-E44A-B20D-E3F62E3A3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1875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0708" name="Oval 56">
            <a:extLst>
              <a:ext uri="{FF2B5EF4-FFF2-40B4-BE49-F238E27FC236}">
                <a16:creationId xmlns:a16="http://schemas.microsoft.com/office/drawing/2014/main" id="{E3112DB6-BC37-5F47-959C-762CC743A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1875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Arc 2">
            <a:extLst>
              <a:ext uri="{FF2B5EF4-FFF2-40B4-BE49-F238E27FC236}">
                <a16:creationId xmlns:a16="http://schemas.microsoft.com/office/drawing/2014/main" id="{0EF96D74-5FE5-3B48-A329-73E10CCCCE51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2707" name="Arc 3">
            <a:extLst>
              <a:ext uri="{FF2B5EF4-FFF2-40B4-BE49-F238E27FC236}">
                <a16:creationId xmlns:a16="http://schemas.microsoft.com/office/drawing/2014/main" id="{B96958D1-D574-0A40-92F6-5E86338F3F29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85E905BC-6442-7A4E-8581-81374DB5A29B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2709" name="Arc 5">
            <a:extLst>
              <a:ext uri="{FF2B5EF4-FFF2-40B4-BE49-F238E27FC236}">
                <a16:creationId xmlns:a16="http://schemas.microsoft.com/office/drawing/2014/main" id="{E9192594-D7BC-CC4F-92F3-33D7D5C235E9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2710" name="Text Box 6">
            <a:extLst>
              <a:ext uri="{FF2B5EF4-FFF2-40B4-BE49-F238E27FC236}">
                <a16:creationId xmlns:a16="http://schemas.microsoft.com/office/drawing/2014/main" id="{3284405A-C115-4B49-8135-BF314EC88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72711" name="Line 7">
            <a:extLst>
              <a:ext uri="{FF2B5EF4-FFF2-40B4-BE49-F238E27FC236}">
                <a16:creationId xmlns:a16="http://schemas.microsoft.com/office/drawing/2014/main" id="{AFDF1B4F-0B14-5447-A579-31B541A167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Text Box 8">
            <a:extLst>
              <a:ext uri="{FF2B5EF4-FFF2-40B4-BE49-F238E27FC236}">
                <a16:creationId xmlns:a16="http://schemas.microsoft.com/office/drawing/2014/main" id="{16130FC2-896B-B244-9FA6-6CA641D22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72713" name="Line 9">
            <a:extLst>
              <a:ext uri="{FF2B5EF4-FFF2-40B4-BE49-F238E27FC236}">
                <a16:creationId xmlns:a16="http://schemas.microsoft.com/office/drawing/2014/main" id="{6FF90334-F9DB-EE47-9A0E-9AAB866066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>
            <a:extLst>
              <a:ext uri="{FF2B5EF4-FFF2-40B4-BE49-F238E27FC236}">
                <a16:creationId xmlns:a16="http://schemas.microsoft.com/office/drawing/2014/main" id="{440C9011-CD5F-504C-A893-5A62DA5B9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57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72715" name="Group 98">
            <a:extLst>
              <a:ext uri="{FF2B5EF4-FFF2-40B4-BE49-F238E27FC236}">
                <a16:creationId xmlns:a16="http://schemas.microsoft.com/office/drawing/2014/main" id="{D1F25ED0-483E-C543-95B7-46FB61BE9927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5181600"/>
            <a:ext cx="457200" cy="609600"/>
            <a:chOff x="2304" y="3264"/>
            <a:chExt cx="288" cy="384"/>
          </a:xfrm>
        </p:grpSpPr>
        <p:sp>
          <p:nvSpPr>
            <p:cNvPr id="72773" name="Oval 67">
              <a:extLst>
                <a:ext uri="{FF2B5EF4-FFF2-40B4-BE49-F238E27FC236}">
                  <a16:creationId xmlns:a16="http://schemas.microsoft.com/office/drawing/2014/main" id="{4E15A3FC-F8C0-694E-9E66-73C941057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26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774" name="Line 76">
              <a:extLst>
                <a:ext uri="{FF2B5EF4-FFF2-40B4-BE49-F238E27FC236}">
                  <a16:creationId xmlns:a16="http://schemas.microsoft.com/office/drawing/2014/main" id="{47945579-5965-C64B-9A05-07C6809D52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00" y="3408"/>
              <a:ext cx="192" cy="24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2716" name="Group 94">
            <a:extLst>
              <a:ext uri="{FF2B5EF4-FFF2-40B4-BE49-F238E27FC236}">
                <a16:creationId xmlns:a16="http://schemas.microsoft.com/office/drawing/2014/main" id="{51C99BC2-BE33-E246-AF75-A1F015A0D7CD}"/>
              </a:ext>
            </a:extLst>
          </p:cNvPr>
          <p:cNvGrpSpPr>
            <a:grpSpLocks/>
          </p:cNvGrpSpPr>
          <p:nvPr/>
        </p:nvGrpSpPr>
        <p:grpSpPr bwMode="auto">
          <a:xfrm>
            <a:off x="6416675" y="5661025"/>
            <a:ext cx="1049338" cy="946150"/>
            <a:chOff x="4042" y="3566"/>
            <a:chExt cx="661" cy="596"/>
          </a:xfrm>
        </p:grpSpPr>
        <p:grpSp>
          <p:nvGrpSpPr>
            <p:cNvPr id="72760" name="Group 65">
              <a:extLst>
                <a:ext uri="{FF2B5EF4-FFF2-40B4-BE49-F238E27FC236}">
                  <a16:creationId xmlns:a16="http://schemas.microsoft.com/office/drawing/2014/main" id="{A62FD5A1-3B88-D843-B2E7-8C3BC71523E4}"/>
                </a:ext>
              </a:extLst>
            </p:cNvPr>
            <p:cNvGrpSpPr>
              <a:grpSpLocks/>
            </p:cNvGrpSpPr>
            <p:nvPr/>
          </p:nvGrpSpPr>
          <p:grpSpPr bwMode="auto">
            <a:xfrm rot="-1369540">
              <a:off x="4042" y="3566"/>
              <a:ext cx="315" cy="596"/>
              <a:chOff x="3309" y="3519"/>
              <a:chExt cx="315" cy="596"/>
            </a:xfrm>
          </p:grpSpPr>
          <p:grpSp>
            <p:nvGrpSpPr>
              <p:cNvPr id="72762" name="Group 43">
                <a:extLst>
                  <a:ext uri="{FF2B5EF4-FFF2-40B4-BE49-F238E27FC236}">
                    <a16:creationId xmlns:a16="http://schemas.microsoft.com/office/drawing/2014/main" id="{772D138E-4732-4E40-B067-0C4898AC5B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6" y="3519"/>
                <a:ext cx="168" cy="241"/>
                <a:chOff x="3456" y="3519"/>
                <a:chExt cx="168" cy="241"/>
              </a:xfrm>
            </p:grpSpPr>
            <p:sp>
              <p:nvSpPr>
                <p:cNvPr id="72769" name="Line 33">
                  <a:extLst>
                    <a:ext uri="{FF2B5EF4-FFF2-40B4-BE49-F238E27FC236}">
                      <a16:creationId xmlns:a16="http://schemas.microsoft.com/office/drawing/2014/main" id="{78E9F241-11F4-C74E-97CE-42279A8EBF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456" y="3519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70" name="Line 34">
                  <a:extLst>
                    <a:ext uri="{FF2B5EF4-FFF2-40B4-BE49-F238E27FC236}">
                      <a16:creationId xmlns:a16="http://schemas.microsoft.com/office/drawing/2014/main" id="{DC6017EA-E7E8-1C42-AA2A-9AC8434D4E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481" y="3528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71" name="Line 35">
                  <a:extLst>
                    <a:ext uri="{FF2B5EF4-FFF2-40B4-BE49-F238E27FC236}">
                      <a16:creationId xmlns:a16="http://schemas.microsoft.com/office/drawing/2014/main" id="{9542DA7A-DDD2-5549-AFB0-08450857E1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04" y="3552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72" name="Line 36">
                  <a:extLst>
                    <a:ext uri="{FF2B5EF4-FFF2-40B4-BE49-F238E27FC236}">
                      <a16:creationId xmlns:a16="http://schemas.microsoft.com/office/drawing/2014/main" id="{52CE1B92-990A-0F4A-B27B-995B970E41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28" y="3568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2763" name="Group 42">
                <a:extLst>
                  <a:ext uri="{FF2B5EF4-FFF2-40B4-BE49-F238E27FC236}">
                    <a16:creationId xmlns:a16="http://schemas.microsoft.com/office/drawing/2014/main" id="{66792E72-A33C-F542-81AC-650054D383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09" y="3874"/>
                <a:ext cx="168" cy="241"/>
                <a:chOff x="3309" y="3874"/>
                <a:chExt cx="168" cy="241"/>
              </a:xfrm>
            </p:grpSpPr>
            <p:sp>
              <p:nvSpPr>
                <p:cNvPr id="72765" name="Line 37">
                  <a:extLst>
                    <a:ext uri="{FF2B5EF4-FFF2-40B4-BE49-F238E27FC236}">
                      <a16:creationId xmlns:a16="http://schemas.microsoft.com/office/drawing/2014/main" id="{54E11D6B-A151-E746-8199-C3BE14E3B7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09" y="3874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66" name="Line 38">
                  <a:extLst>
                    <a:ext uri="{FF2B5EF4-FFF2-40B4-BE49-F238E27FC236}">
                      <a16:creationId xmlns:a16="http://schemas.microsoft.com/office/drawing/2014/main" id="{D5518567-D84A-794C-A293-933B19FE34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4" y="3883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67" name="Line 39">
                  <a:extLst>
                    <a:ext uri="{FF2B5EF4-FFF2-40B4-BE49-F238E27FC236}">
                      <a16:creationId xmlns:a16="http://schemas.microsoft.com/office/drawing/2014/main" id="{70FE6B55-8221-C042-9C1E-31A75A936B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57" y="3907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68" name="Line 40">
                  <a:extLst>
                    <a:ext uri="{FF2B5EF4-FFF2-40B4-BE49-F238E27FC236}">
                      <a16:creationId xmlns:a16="http://schemas.microsoft.com/office/drawing/2014/main" id="{557480A5-1B58-E343-B61D-11621005FE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1" y="3923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2764" name="Line 41">
                <a:extLst>
                  <a:ext uri="{FF2B5EF4-FFF2-40B4-BE49-F238E27FC236}">
                    <a16:creationId xmlns:a16="http://schemas.microsoft.com/office/drawing/2014/main" id="{E94F0658-49FD-D54C-8773-3EFAE9CE9C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3792"/>
                <a:ext cx="144" cy="96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2761" name="Text Box 78">
              <a:extLst>
                <a:ext uri="{FF2B5EF4-FFF2-40B4-BE49-F238E27FC236}">
                  <a16:creationId xmlns:a16="http://schemas.microsoft.com/office/drawing/2014/main" id="{FC0C8DBF-0810-D14A-99DB-23E79F291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3744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MII</a:t>
              </a:r>
            </a:p>
          </p:txBody>
        </p:sp>
      </p:grpSp>
      <p:grpSp>
        <p:nvGrpSpPr>
          <p:cNvPr id="72717" name="Group 100">
            <a:extLst>
              <a:ext uri="{FF2B5EF4-FFF2-40B4-BE49-F238E27FC236}">
                <a16:creationId xmlns:a16="http://schemas.microsoft.com/office/drawing/2014/main" id="{45878D03-FEBF-374A-8AEE-EAD5245BB1B9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5235575"/>
            <a:ext cx="1752600" cy="1004888"/>
            <a:chOff x="2928" y="3298"/>
            <a:chExt cx="1104" cy="633"/>
          </a:xfrm>
        </p:grpSpPr>
        <p:grpSp>
          <p:nvGrpSpPr>
            <p:cNvPr id="72744" name="Group 66">
              <a:extLst>
                <a:ext uri="{FF2B5EF4-FFF2-40B4-BE49-F238E27FC236}">
                  <a16:creationId xmlns:a16="http://schemas.microsoft.com/office/drawing/2014/main" id="{EA428A27-B00F-3941-AE2C-71C902BA425B}"/>
                </a:ext>
              </a:extLst>
            </p:cNvPr>
            <p:cNvGrpSpPr>
              <a:grpSpLocks/>
            </p:cNvGrpSpPr>
            <p:nvPr/>
          </p:nvGrpSpPr>
          <p:grpSpPr bwMode="auto">
            <a:xfrm rot="-702010">
              <a:off x="2928" y="3360"/>
              <a:ext cx="450" cy="571"/>
              <a:chOff x="3024" y="3366"/>
              <a:chExt cx="450" cy="571"/>
            </a:xfrm>
          </p:grpSpPr>
          <p:grpSp>
            <p:nvGrpSpPr>
              <p:cNvPr id="72747" name="Group 44">
                <a:extLst>
                  <a:ext uri="{FF2B5EF4-FFF2-40B4-BE49-F238E27FC236}">
                    <a16:creationId xmlns:a16="http://schemas.microsoft.com/office/drawing/2014/main" id="{3611FDA3-BAB2-F846-8C34-BEE4D34460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24" y="3696"/>
                <a:ext cx="168" cy="241"/>
                <a:chOff x="3309" y="3874"/>
                <a:chExt cx="168" cy="241"/>
              </a:xfrm>
            </p:grpSpPr>
            <p:sp>
              <p:nvSpPr>
                <p:cNvPr id="72756" name="Line 45">
                  <a:extLst>
                    <a:ext uri="{FF2B5EF4-FFF2-40B4-BE49-F238E27FC236}">
                      <a16:creationId xmlns:a16="http://schemas.microsoft.com/office/drawing/2014/main" id="{A87460EB-31CD-BF42-9397-47E6A2315B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09" y="3874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57" name="Line 46">
                  <a:extLst>
                    <a:ext uri="{FF2B5EF4-FFF2-40B4-BE49-F238E27FC236}">
                      <a16:creationId xmlns:a16="http://schemas.microsoft.com/office/drawing/2014/main" id="{54221083-410F-E846-A555-A50248CA0B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4" y="3883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58" name="Line 47">
                  <a:extLst>
                    <a:ext uri="{FF2B5EF4-FFF2-40B4-BE49-F238E27FC236}">
                      <a16:creationId xmlns:a16="http://schemas.microsoft.com/office/drawing/2014/main" id="{9A5D9AED-7787-0644-82AB-ED1DDEDB8F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57" y="3907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59" name="Line 48">
                  <a:extLst>
                    <a:ext uri="{FF2B5EF4-FFF2-40B4-BE49-F238E27FC236}">
                      <a16:creationId xmlns:a16="http://schemas.microsoft.com/office/drawing/2014/main" id="{095D7E27-EB14-434A-9143-1EC6DE27D6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81" y="3923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2748" name="Line 49">
                <a:extLst>
                  <a:ext uri="{FF2B5EF4-FFF2-40B4-BE49-F238E27FC236}">
                    <a16:creationId xmlns:a16="http://schemas.microsoft.com/office/drawing/2014/main" id="{C50C5BC1-2518-7D44-8094-694C201DE3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23" y="3614"/>
                <a:ext cx="144" cy="96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2749" name="Group 56">
                <a:extLst>
                  <a:ext uri="{FF2B5EF4-FFF2-40B4-BE49-F238E27FC236}">
                    <a16:creationId xmlns:a16="http://schemas.microsoft.com/office/drawing/2014/main" id="{70E591F3-3C76-7C4C-BF7A-20AAFA3060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3823976" flipV="1">
                <a:off x="3191" y="3326"/>
                <a:ext cx="243" cy="323"/>
                <a:chOff x="3168" y="3278"/>
                <a:chExt cx="243" cy="323"/>
              </a:xfrm>
            </p:grpSpPr>
            <p:grpSp>
              <p:nvGrpSpPr>
                <p:cNvPr id="72750" name="Group 50">
                  <a:extLst>
                    <a:ext uri="{FF2B5EF4-FFF2-40B4-BE49-F238E27FC236}">
                      <a16:creationId xmlns:a16="http://schemas.microsoft.com/office/drawing/2014/main" id="{A36EB191-90AD-2D4F-B1A8-369E1D173E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168" y="3360"/>
                  <a:ext cx="168" cy="241"/>
                  <a:chOff x="3309" y="3874"/>
                  <a:chExt cx="168" cy="241"/>
                </a:xfrm>
              </p:grpSpPr>
              <p:sp>
                <p:nvSpPr>
                  <p:cNvPr id="72752" name="Line 51">
                    <a:extLst>
                      <a:ext uri="{FF2B5EF4-FFF2-40B4-BE49-F238E27FC236}">
                        <a16:creationId xmlns:a16="http://schemas.microsoft.com/office/drawing/2014/main" id="{0BF9B7A2-E67E-5C47-A63F-BFD05DD558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09" y="3874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753" name="Line 52">
                    <a:extLst>
                      <a:ext uri="{FF2B5EF4-FFF2-40B4-BE49-F238E27FC236}">
                        <a16:creationId xmlns:a16="http://schemas.microsoft.com/office/drawing/2014/main" id="{DA1BDA1A-73E6-B14C-873F-E2B9B523314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34" y="388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754" name="Line 53">
                    <a:extLst>
                      <a:ext uri="{FF2B5EF4-FFF2-40B4-BE49-F238E27FC236}">
                        <a16:creationId xmlns:a16="http://schemas.microsoft.com/office/drawing/2014/main" id="{D23A48CE-C727-614C-B65D-0ABFBAE07E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57" y="3907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755" name="Line 54">
                    <a:extLst>
                      <a:ext uri="{FF2B5EF4-FFF2-40B4-BE49-F238E27FC236}">
                        <a16:creationId xmlns:a16="http://schemas.microsoft.com/office/drawing/2014/main" id="{567C7E39-52F2-6D44-8831-B098A62A23B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81" y="392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2751" name="Line 55">
                  <a:extLst>
                    <a:ext uri="{FF2B5EF4-FFF2-40B4-BE49-F238E27FC236}">
                      <a16:creationId xmlns:a16="http://schemas.microsoft.com/office/drawing/2014/main" id="{8AED7608-3197-F74B-8A30-2F11E48BC9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67" y="3278"/>
                  <a:ext cx="144" cy="96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72745" name="Line 74">
              <a:extLst>
                <a:ext uri="{FF2B5EF4-FFF2-40B4-BE49-F238E27FC236}">
                  <a16:creationId xmlns:a16="http://schemas.microsoft.com/office/drawing/2014/main" id="{EA7BD645-F66F-7943-B524-3B9E79AAF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216" y="3744"/>
              <a:ext cx="816" cy="14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46" name="Text Box 79">
              <a:extLst>
                <a:ext uri="{FF2B5EF4-FFF2-40B4-BE49-F238E27FC236}">
                  <a16:creationId xmlns:a16="http://schemas.microsoft.com/office/drawing/2014/main" id="{28949829-C1F4-8145-9EBF-E6689EAD6E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6" y="3298"/>
              <a:ext cx="36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AII</a:t>
              </a:r>
            </a:p>
          </p:txBody>
        </p:sp>
      </p:grpSp>
      <p:sp>
        <p:nvSpPr>
          <p:cNvPr id="72718" name="Text Box 83">
            <a:extLst>
              <a:ext uri="{FF2B5EF4-FFF2-40B4-BE49-F238E27FC236}">
                <a16:creationId xmlns:a16="http://schemas.microsoft.com/office/drawing/2014/main" id="{00C51A50-E3EB-0149-991A-34F0ADA9E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1813" y="5575300"/>
            <a:ext cx="912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MPF </a:t>
            </a:r>
          </a:p>
        </p:txBody>
      </p:sp>
      <p:grpSp>
        <p:nvGrpSpPr>
          <p:cNvPr id="72719" name="Group 93">
            <a:extLst>
              <a:ext uri="{FF2B5EF4-FFF2-40B4-BE49-F238E27FC236}">
                <a16:creationId xmlns:a16="http://schemas.microsoft.com/office/drawing/2014/main" id="{8F6C1E39-7749-804A-B289-E8DD662BC941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5029200"/>
            <a:ext cx="1643063" cy="1204913"/>
            <a:chOff x="3600" y="3168"/>
            <a:chExt cx="1035" cy="759"/>
          </a:xfrm>
        </p:grpSpPr>
        <p:sp>
          <p:nvSpPr>
            <p:cNvPr id="72741" name="Text Box 85">
              <a:extLst>
                <a:ext uri="{FF2B5EF4-FFF2-40B4-BE49-F238E27FC236}">
                  <a16:creationId xmlns:a16="http://schemas.microsoft.com/office/drawing/2014/main" id="{6D3BEE8D-D8DB-1748-9BD0-AD49B65E9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408"/>
              <a:ext cx="372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4800" b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72742" name="Text Box 86">
              <a:extLst>
                <a:ext uri="{FF2B5EF4-FFF2-40B4-BE49-F238E27FC236}">
                  <a16:creationId xmlns:a16="http://schemas.microsoft.com/office/drawing/2014/main" id="{FBCF654E-F308-9E42-8CEC-EC5EE2F3F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8" y="3168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>
                  <a:solidFill>
                    <a:srgbClr val="FF0000"/>
                  </a:solidFill>
                </a:rPr>
                <a:t>Ca</a:t>
              </a:r>
              <a:r>
                <a:rPr lang="en-US" altLang="en-US" baseline="30000">
                  <a:solidFill>
                    <a:srgbClr val="FF0000"/>
                  </a:solidFill>
                </a:rPr>
                <a:t>2+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  <p:sp>
          <p:nvSpPr>
            <p:cNvPr id="72743" name="Line 88">
              <a:extLst>
                <a:ext uri="{FF2B5EF4-FFF2-40B4-BE49-F238E27FC236}">
                  <a16:creationId xmlns:a16="http://schemas.microsoft.com/office/drawing/2014/main" id="{A2AE3602-AE9A-644A-97D1-5FF42DDCF9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36" y="3360"/>
              <a:ext cx="240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2720" name="Group 89">
            <a:extLst>
              <a:ext uri="{FF2B5EF4-FFF2-40B4-BE49-F238E27FC236}">
                <a16:creationId xmlns:a16="http://schemas.microsoft.com/office/drawing/2014/main" id="{C7A49778-FE79-4842-9FA7-F0B3A2CE8900}"/>
              </a:ext>
            </a:extLst>
          </p:cNvPr>
          <p:cNvGrpSpPr>
            <a:grpSpLocks/>
          </p:cNvGrpSpPr>
          <p:nvPr/>
        </p:nvGrpSpPr>
        <p:grpSpPr bwMode="auto">
          <a:xfrm rot="1837061">
            <a:off x="2628900" y="914400"/>
            <a:ext cx="381000" cy="1944688"/>
            <a:chOff x="552" y="2226"/>
            <a:chExt cx="240" cy="1225"/>
          </a:xfrm>
        </p:grpSpPr>
        <p:sp>
          <p:nvSpPr>
            <p:cNvPr id="72739" name="Oval 90">
              <a:extLst>
                <a:ext uri="{FF2B5EF4-FFF2-40B4-BE49-F238E27FC236}">
                  <a16:creationId xmlns:a16="http://schemas.microsoft.com/office/drawing/2014/main" id="{5A8CAE83-CA72-B048-8BFC-80855C0BB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740" name="Freeform 91">
              <a:extLst>
                <a:ext uri="{FF2B5EF4-FFF2-40B4-BE49-F238E27FC236}">
                  <a16:creationId xmlns:a16="http://schemas.microsoft.com/office/drawing/2014/main" id="{CF1DC961-7802-8D4E-898A-CCC2F14EB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72721" name="Group 99">
            <a:extLst>
              <a:ext uri="{FF2B5EF4-FFF2-40B4-BE49-F238E27FC236}">
                <a16:creationId xmlns:a16="http://schemas.microsoft.com/office/drawing/2014/main" id="{F26D01D3-0DCA-5743-97F2-29B6EF2D742D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3810000"/>
            <a:ext cx="4681538" cy="1371600"/>
            <a:chOff x="2448" y="2400"/>
            <a:chExt cx="2949" cy="864"/>
          </a:xfrm>
        </p:grpSpPr>
        <p:sp>
          <p:nvSpPr>
            <p:cNvPr id="72736" name="Oval 73">
              <a:extLst>
                <a:ext uri="{FF2B5EF4-FFF2-40B4-BE49-F238E27FC236}">
                  <a16:creationId xmlns:a16="http://schemas.microsoft.com/office/drawing/2014/main" id="{F049DB87-D9D0-D549-B6DF-FB0F066B3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400"/>
              <a:ext cx="768" cy="720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2737" name="Line 77">
              <a:extLst>
                <a:ext uri="{FF2B5EF4-FFF2-40B4-BE49-F238E27FC236}">
                  <a16:creationId xmlns:a16="http://schemas.microsoft.com/office/drawing/2014/main" id="{6712DD67-71D2-B145-B1FC-546166088F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48" y="2880"/>
              <a:ext cx="960" cy="38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38" name="Text Box 92">
              <a:extLst>
                <a:ext uri="{FF2B5EF4-FFF2-40B4-BE49-F238E27FC236}">
                  <a16:creationId xmlns:a16="http://schemas.microsoft.com/office/drawing/2014/main" id="{8CF2CD82-2FF5-F445-95DD-EEB96EBC29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6" y="2626"/>
              <a:ext cx="9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Pronuclei</a:t>
              </a:r>
            </a:p>
          </p:txBody>
        </p:sp>
      </p:grpSp>
      <p:grpSp>
        <p:nvGrpSpPr>
          <p:cNvPr id="72722" name="Group 102">
            <a:extLst>
              <a:ext uri="{FF2B5EF4-FFF2-40B4-BE49-F238E27FC236}">
                <a16:creationId xmlns:a16="http://schemas.microsoft.com/office/drawing/2014/main" id="{274FD84D-2136-B145-A7E1-4C39C1EBF84C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5424488"/>
            <a:ext cx="1370013" cy="1411287"/>
            <a:chOff x="2304" y="3417"/>
            <a:chExt cx="863" cy="889"/>
          </a:xfrm>
        </p:grpSpPr>
        <p:grpSp>
          <p:nvGrpSpPr>
            <p:cNvPr id="72723" name="Group 97">
              <a:extLst>
                <a:ext uri="{FF2B5EF4-FFF2-40B4-BE49-F238E27FC236}">
                  <a16:creationId xmlns:a16="http://schemas.microsoft.com/office/drawing/2014/main" id="{CF28995F-22E5-8547-896B-8E1EF507B5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3417"/>
              <a:ext cx="624" cy="759"/>
              <a:chOff x="2304" y="3417"/>
              <a:chExt cx="624" cy="759"/>
            </a:xfrm>
          </p:grpSpPr>
          <p:grpSp>
            <p:nvGrpSpPr>
              <p:cNvPr id="72725" name="Group 96">
                <a:extLst>
                  <a:ext uri="{FF2B5EF4-FFF2-40B4-BE49-F238E27FC236}">
                    <a16:creationId xmlns:a16="http://schemas.microsoft.com/office/drawing/2014/main" id="{1EA1CBC7-B3A6-094A-9670-2D751897E5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4" y="3696"/>
                <a:ext cx="624" cy="480"/>
                <a:chOff x="2304" y="3696"/>
                <a:chExt cx="624" cy="480"/>
              </a:xfrm>
            </p:grpSpPr>
            <p:sp>
              <p:nvSpPr>
                <p:cNvPr id="72727" name="Line 57">
                  <a:extLst>
                    <a:ext uri="{FF2B5EF4-FFF2-40B4-BE49-F238E27FC236}">
                      <a16:creationId xmlns:a16="http://schemas.microsoft.com/office/drawing/2014/main" id="{C139AB82-A705-7042-8F12-7674F973E3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3984"/>
                  <a:ext cx="151" cy="73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2728" name="Line 58">
                  <a:extLst>
                    <a:ext uri="{FF2B5EF4-FFF2-40B4-BE49-F238E27FC236}">
                      <a16:creationId xmlns:a16="http://schemas.microsoft.com/office/drawing/2014/main" id="{742DA655-AC34-2343-9920-3479C17BEB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44" y="3696"/>
                  <a:ext cx="144" cy="96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72729" name="Group 59">
                  <a:extLst>
                    <a:ext uri="{FF2B5EF4-FFF2-40B4-BE49-F238E27FC236}">
                      <a16:creationId xmlns:a16="http://schemas.microsoft.com/office/drawing/2014/main" id="{32901585-EC3E-BF49-A6CA-CF38E2E811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8" y="3744"/>
                  <a:ext cx="168" cy="241"/>
                  <a:chOff x="3309" y="3874"/>
                  <a:chExt cx="168" cy="241"/>
                </a:xfrm>
              </p:grpSpPr>
              <p:sp>
                <p:nvSpPr>
                  <p:cNvPr id="72732" name="Line 60">
                    <a:extLst>
                      <a:ext uri="{FF2B5EF4-FFF2-40B4-BE49-F238E27FC236}">
                        <a16:creationId xmlns:a16="http://schemas.microsoft.com/office/drawing/2014/main" id="{8AB9319F-9B34-CA47-9266-42CFA55B7E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09" y="3874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733" name="Line 61">
                    <a:extLst>
                      <a:ext uri="{FF2B5EF4-FFF2-40B4-BE49-F238E27FC236}">
                        <a16:creationId xmlns:a16="http://schemas.microsoft.com/office/drawing/2014/main" id="{01C1A9F8-420C-424A-A7EA-00551E51B95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34" y="388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734" name="Line 62">
                    <a:extLst>
                      <a:ext uri="{FF2B5EF4-FFF2-40B4-BE49-F238E27FC236}">
                        <a16:creationId xmlns:a16="http://schemas.microsoft.com/office/drawing/2014/main" id="{EDC47939-E60D-9645-A74B-BDA0DAB0553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57" y="3907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2735" name="Line 63">
                    <a:extLst>
                      <a:ext uri="{FF2B5EF4-FFF2-40B4-BE49-F238E27FC236}">
                        <a16:creationId xmlns:a16="http://schemas.microsoft.com/office/drawing/2014/main" id="{4DB34B37-787A-9249-BE2A-BA452B7D67A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81" y="392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2730" name="Oval 64">
                  <a:extLst>
                    <a:ext uri="{FF2B5EF4-FFF2-40B4-BE49-F238E27FC236}">
                      <a16:creationId xmlns:a16="http://schemas.microsoft.com/office/drawing/2014/main" id="{1E923147-5A1E-1647-BF48-E3CFB8400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4" y="3840"/>
                  <a:ext cx="336" cy="336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731" name="Line 75">
                  <a:extLst>
                    <a:ext uri="{FF2B5EF4-FFF2-40B4-BE49-F238E27FC236}">
                      <a16:creationId xmlns:a16="http://schemas.microsoft.com/office/drawing/2014/main" id="{8EBDF79C-9610-A34B-9EDF-2BB8E4DC02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88" y="3744"/>
                  <a:ext cx="240" cy="96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2726" name="Text Box 82">
                <a:extLst>
                  <a:ext uri="{FF2B5EF4-FFF2-40B4-BE49-F238E27FC236}">
                    <a16:creationId xmlns:a16="http://schemas.microsoft.com/office/drawing/2014/main" id="{BD405347-642E-7345-87D6-D1134895C2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3" y="3417"/>
                <a:ext cx="3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TII</a:t>
                </a:r>
              </a:p>
            </p:txBody>
          </p:sp>
        </p:grpSp>
        <p:sp>
          <p:nvSpPr>
            <p:cNvPr id="72724" name="Text Box 101">
              <a:extLst>
                <a:ext uri="{FF2B5EF4-FFF2-40B4-BE49-F238E27FC236}">
                  <a16:creationId xmlns:a16="http://schemas.microsoft.com/office/drawing/2014/main" id="{D96166F4-0B1A-EA43-B36A-15F654A4CD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8" y="4018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PBII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rc 2">
            <a:extLst>
              <a:ext uri="{FF2B5EF4-FFF2-40B4-BE49-F238E27FC236}">
                <a16:creationId xmlns:a16="http://schemas.microsoft.com/office/drawing/2014/main" id="{B7DD54D0-E4C0-B247-9169-2D08E46FA358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5" name="Arc 3">
            <a:extLst>
              <a:ext uri="{FF2B5EF4-FFF2-40B4-BE49-F238E27FC236}">
                <a16:creationId xmlns:a16="http://schemas.microsoft.com/office/drawing/2014/main" id="{4572425F-21A6-E741-AE0C-360F30A05AA1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F621E203-D543-0349-B134-EB07ACF440D4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7" name="Arc 8">
            <a:extLst>
              <a:ext uri="{FF2B5EF4-FFF2-40B4-BE49-F238E27FC236}">
                <a16:creationId xmlns:a16="http://schemas.microsoft.com/office/drawing/2014/main" id="{29EB63BD-38DD-BB45-8699-279481B5E925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4758" name="Text Box 9">
            <a:extLst>
              <a:ext uri="{FF2B5EF4-FFF2-40B4-BE49-F238E27FC236}">
                <a16:creationId xmlns:a16="http://schemas.microsoft.com/office/drawing/2014/main" id="{0B7800A0-6CDE-2E44-8382-9C7800F7A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74759" name="Line 10">
            <a:extLst>
              <a:ext uri="{FF2B5EF4-FFF2-40B4-BE49-F238E27FC236}">
                <a16:creationId xmlns:a16="http://schemas.microsoft.com/office/drawing/2014/main" id="{E9186D96-137A-B746-8320-D042E6F88B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0" name="Text Box 11">
            <a:extLst>
              <a:ext uri="{FF2B5EF4-FFF2-40B4-BE49-F238E27FC236}">
                <a16:creationId xmlns:a16="http://schemas.microsoft.com/office/drawing/2014/main" id="{DE8661C9-7FE6-AC4E-92F1-8FB80E092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74761" name="Line 12">
            <a:extLst>
              <a:ext uri="{FF2B5EF4-FFF2-40B4-BE49-F238E27FC236}">
                <a16:creationId xmlns:a16="http://schemas.microsoft.com/office/drawing/2014/main" id="{B5083FEB-F52F-C547-B1F6-65FD8590BF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762" name="Text Box 13">
            <a:extLst>
              <a:ext uri="{FF2B5EF4-FFF2-40B4-BE49-F238E27FC236}">
                <a16:creationId xmlns:a16="http://schemas.microsoft.com/office/drawing/2014/main" id="{0F67FE0B-F847-CA44-B4B5-ABF716A87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57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74763" name="Group 23">
            <a:extLst>
              <a:ext uri="{FF2B5EF4-FFF2-40B4-BE49-F238E27FC236}">
                <a16:creationId xmlns:a16="http://schemas.microsoft.com/office/drawing/2014/main" id="{63A84958-F024-554A-87CB-100974A75342}"/>
              </a:ext>
            </a:extLst>
          </p:cNvPr>
          <p:cNvGrpSpPr>
            <a:grpSpLocks/>
          </p:cNvGrpSpPr>
          <p:nvPr/>
        </p:nvGrpSpPr>
        <p:grpSpPr bwMode="auto">
          <a:xfrm rot="1837061">
            <a:off x="2628900" y="914400"/>
            <a:ext cx="381000" cy="1944688"/>
            <a:chOff x="552" y="2226"/>
            <a:chExt cx="240" cy="1225"/>
          </a:xfrm>
        </p:grpSpPr>
        <p:sp>
          <p:nvSpPr>
            <p:cNvPr id="74847" name="Oval 24">
              <a:extLst>
                <a:ext uri="{FF2B5EF4-FFF2-40B4-BE49-F238E27FC236}">
                  <a16:creationId xmlns:a16="http://schemas.microsoft.com/office/drawing/2014/main" id="{586BD23A-BF28-7E47-BC66-BF0E94692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4848" name="Freeform 25">
              <a:extLst>
                <a:ext uri="{FF2B5EF4-FFF2-40B4-BE49-F238E27FC236}">
                  <a16:creationId xmlns:a16="http://schemas.microsoft.com/office/drawing/2014/main" id="{E338A5CE-4753-5342-8637-E01F6C9B1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74764" name="Group 141">
            <a:extLst>
              <a:ext uri="{FF2B5EF4-FFF2-40B4-BE49-F238E27FC236}">
                <a16:creationId xmlns:a16="http://schemas.microsoft.com/office/drawing/2014/main" id="{CABE6B5C-EC3F-814E-AD22-237E28EBA537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3810000"/>
            <a:ext cx="4910138" cy="2797175"/>
            <a:chOff x="2304" y="2400"/>
            <a:chExt cx="3093" cy="1762"/>
          </a:xfrm>
        </p:grpSpPr>
        <p:grpSp>
          <p:nvGrpSpPr>
            <p:cNvPr id="74804" name="Group 62">
              <a:extLst>
                <a:ext uri="{FF2B5EF4-FFF2-40B4-BE49-F238E27FC236}">
                  <a16:creationId xmlns:a16="http://schemas.microsoft.com/office/drawing/2014/main" id="{5663AEBB-34EF-F047-8DE7-1CF712D59D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3264"/>
              <a:ext cx="288" cy="384"/>
              <a:chOff x="2304" y="3264"/>
              <a:chExt cx="288" cy="384"/>
            </a:xfrm>
          </p:grpSpPr>
          <p:sp>
            <p:nvSpPr>
              <p:cNvPr id="74845" name="Oval 63">
                <a:extLst>
                  <a:ext uri="{FF2B5EF4-FFF2-40B4-BE49-F238E27FC236}">
                    <a16:creationId xmlns:a16="http://schemas.microsoft.com/office/drawing/2014/main" id="{E78C5736-C018-5448-8465-E42F1BF92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3264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4846" name="Line 64">
                <a:extLst>
                  <a:ext uri="{FF2B5EF4-FFF2-40B4-BE49-F238E27FC236}">
                    <a16:creationId xmlns:a16="http://schemas.microsoft.com/office/drawing/2014/main" id="{45C6ADD7-C950-CA4E-9EC3-7EBE236265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400" y="3408"/>
                <a:ext cx="192" cy="24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05" name="Group 65">
              <a:extLst>
                <a:ext uri="{FF2B5EF4-FFF2-40B4-BE49-F238E27FC236}">
                  <a16:creationId xmlns:a16="http://schemas.microsoft.com/office/drawing/2014/main" id="{B4D3292B-08D8-3146-8F2C-3B33AD4A7F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8" y="3298"/>
              <a:ext cx="1775" cy="864"/>
              <a:chOff x="2928" y="3298"/>
              <a:chExt cx="1775" cy="864"/>
            </a:xfrm>
          </p:grpSpPr>
          <p:grpSp>
            <p:nvGrpSpPr>
              <p:cNvPr id="74815" name="Group 66">
                <a:extLst>
                  <a:ext uri="{FF2B5EF4-FFF2-40B4-BE49-F238E27FC236}">
                    <a16:creationId xmlns:a16="http://schemas.microsoft.com/office/drawing/2014/main" id="{C623D5FD-955D-A043-A528-C5046847CC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702010">
                <a:off x="2928" y="3360"/>
                <a:ext cx="450" cy="571"/>
                <a:chOff x="3024" y="3366"/>
                <a:chExt cx="450" cy="571"/>
              </a:xfrm>
            </p:grpSpPr>
            <p:grpSp>
              <p:nvGrpSpPr>
                <p:cNvPr id="74832" name="Group 67">
                  <a:extLst>
                    <a:ext uri="{FF2B5EF4-FFF2-40B4-BE49-F238E27FC236}">
                      <a16:creationId xmlns:a16="http://schemas.microsoft.com/office/drawing/2014/main" id="{D1E1F258-7B8E-AA44-90A0-64755DA73B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024" y="3696"/>
                  <a:ext cx="168" cy="241"/>
                  <a:chOff x="3309" y="3874"/>
                  <a:chExt cx="168" cy="241"/>
                </a:xfrm>
              </p:grpSpPr>
              <p:sp>
                <p:nvSpPr>
                  <p:cNvPr id="74841" name="Line 68">
                    <a:extLst>
                      <a:ext uri="{FF2B5EF4-FFF2-40B4-BE49-F238E27FC236}">
                        <a16:creationId xmlns:a16="http://schemas.microsoft.com/office/drawing/2014/main" id="{830C72BA-4F5A-8242-855F-B0F7C515BA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09" y="3874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4842" name="Line 69">
                    <a:extLst>
                      <a:ext uri="{FF2B5EF4-FFF2-40B4-BE49-F238E27FC236}">
                        <a16:creationId xmlns:a16="http://schemas.microsoft.com/office/drawing/2014/main" id="{39B64241-3A10-C84A-9EC9-DC816FA8D2F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34" y="388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4843" name="Line 70">
                    <a:extLst>
                      <a:ext uri="{FF2B5EF4-FFF2-40B4-BE49-F238E27FC236}">
                        <a16:creationId xmlns:a16="http://schemas.microsoft.com/office/drawing/2014/main" id="{27070312-9AAE-0643-8A7A-79568F4AADC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57" y="3907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4844" name="Line 71">
                    <a:extLst>
                      <a:ext uri="{FF2B5EF4-FFF2-40B4-BE49-F238E27FC236}">
                        <a16:creationId xmlns:a16="http://schemas.microsoft.com/office/drawing/2014/main" id="{61400069-BDF3-B147-8331-BFBBDD12449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81" y="392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4833" name="Line 72">
                  <a:extLst>
                    <a:ext uri="{FF2B5EF4-FFF2-40B4-BE49-F238E27FC236}">
                      <a16:creationId xmlns:a16="http://schemas.microsoft.com/office/drawing/2014/main" id="{FB30CA08-5428-4043-8366-43A84A64CB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23" y="3614"/>
                  <a:ext cx="144" cy="96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74834" name="Group 73">
                  <a:extLst>
                    <a:ext uri="{FF2B5EF4-FFF2-40B4-BE49-F238E27FC236}">
                      <a16:creationId xmlns:a16="http://schemas.microsoft.com/office/drawing/2014/main" id="{A69AA78B-85C8-D442-A5B1-6C27D1E88E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3823976" flipV="1">
                  <a:off x="3191" y="3326"/>
                  <a:ext cx="243" cy="323"/>
                  <a:chOff x="3168" y="3278"/>
                  <a:chExt cx="243" cy="323"/>
                </a:xfrm>
              </p:grpSpPr>
              <p:grpSp>
                <p:nvGrpSpPr>
                  <p:cNvPr id="74835" name="Group 74">
                    <a:extLst>
                      <a:ext uri="{FF2B5EF4-FFF2-40B4-BE49-F238E27FC236}">
                        <a16:creationId xmlns:a16="http://schemas.microsoft.com/office/drawing/2014/main" id="{B3CE64DC-B0AA-8D48-BCF0-BD6DBE1BAB4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168" y="3360"/>
                    <a:ext cx="168" cy="241"/>
                    <a:chOff x="3309" y="3874"/>
                    <a:chExt cx="168" cy="241"/>
                  </a:xfrm>
                </p:grpSpPr>
                <p:sp>
                  <p:nvSpPr>
                    <p:cNvPr id="74837" name="Line 75">
                      <a:extLst>
                        <a:ext uri="{FF2B5EF4-FFF2-40B4-BE49-F238E27FC236}">
                          <a16:creationId xmlns:a16="http://schemas.microsoft.com/office/drawing/2014/main" id="{A84FA7C2-B632-8842-BAD3-F9806D4BA49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09" y="3874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38" name="Line 76">
                      <a:extLst>
                        <a:ext uri="{FF2B5EF4-FFF2-40B4-BE49-F238E27FC236}">
                          <a16:creationId xmlns:a16="http://schemas.microsoft.com/office/drawing/2014/main" id="{5DCD8663-FF01-8D4B-BA02-748981EB967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34" y="3883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39" name="Line 77">
                      <a:extLst>
                        <a:ext uri="{FF2B5EF4-FFF2-40B4-BE49-F238E27FC236}">
                          <a16:creationId xmlns:a16="http://schemas.microsoft.com/office/drawing/2014/main" id="{6075DF28-CBF5-7F41-A6D7-B419A3606B0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57" y="3907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40" name="Line 78">
                      <a:extLst>
                        <a:ext uri="{FF2B5EF4-FFF2-40B4-BE49-F238E27FC236}">
                          <a16:creationId xmlns:a16="http://schemas.microsoft.com/office/drawing/2014/main" id="{D64837E8-BC92-834D-8F90-827D743DCE2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81" y="3923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4836" name="Line 79">
                    <a:extLst>
                      <a:ext uri="{FF2B5EF4-FFF2-40B4-BE49-F238E27FC236}">
                        <a16:creationId xmlns:a16="http://schemas.microsoft.com/office/drawing/2014/main" id="{D412B610-A252-EB4F-9FF3-1F7A3A47EA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267" y="3278"/>
                    <a:ext cx="144" cy="96"/>
                  </a:xfrm>
                  <a:prstGeom prst="line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74816" name="Line 80">
                <a:extLst>
                  <a:ext uri="{FF2B5EF4-FFF2-40B4-BE49-F238E27FC236}">
                    <a16:creationId xmlns:a16="http://schemas.microsoft.com/office/drawing/2014/main" id="{742A0C29-C393-7944-A5FF-F1FA96628D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216" y="3744"/>
                <a:ext cx="816" cy="144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74817" name="Group 81">
                <a:extLst>
                  <a:ext uri="{FF2B5EF4-FFF2-40B4-BE49-F238E27FC236}">
                    <a16:creationId xmlns:a16="http://schemas.microsoft.com/office/drawing/2014/main" id="{7E0CAD81-4A60-E344-9509-5B6AC53E19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42" y="3566"/>
                <a:ext cx="661" cy="596"/>
                <a:chOff x="4042" y="3566"/>
                <a:chExt cx="661" cy="596"/>
              </a:xfrm>
            </p:grpSpPr>
            <p:grpSp>
              <p:nvGrpSpPr>
                <p:cNvPr id="74819" name="Group 82">
                  <a:extLst>
                    <a:ext uri="{FF2B5EF4-FFF2-40B4-BE49-F238E27FC236}">
                      <a16:creationId xmlns:a16="http://schemas.microsoft.com/office/drawing/2014/main" id="{02D8868D-A617-DD41-8A0E-EC882D4F08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-1369540">
                  <a:off x="4042" y="3566"/>
                  <a:ext cx="315" cy="596"/>
                  <a:chOff x="3309" y="3519"/>
                  <a:chExt cx="315" cy="596"/>
                </a:xfrm>
              </p:grpSpPr>
              <p:grpSp>
                <p:nvGrpSpPr>
                  <p:cNvPr id="74821" name="Group 83">
                    <a:extLst>
                      <a:ext uri="{FF2B5EF4-FFF2-40B4-BE49-F238E27FC236}">
                        <a16:creationId xmlns:a16="http://schemas.microsoft.com/office/drawing/2014/main" id="{0B55CC60-AD1C-7147-A101-8BA1E8EF6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456" y="3519"/>
                    <a:ext cx="168" cy="241"/>
                    <a:chOff x="3456" y="3519"/>
                    <a:chExt cx="168" cy="241"/>
                  </a:xfrm>
                </p:grpSpPr>
                <p:sp>
                  <p:nvSpPr>
                    <p:cNvPr id="74828" name="Line 84">
                      <a:extLst>
                        <a:ext uri="{FF2B5EF4-FFF2-40B4-BE49-F238E27FC236}">
                          <a16:creationId xmlns:a16="http://schemas.microsoft.com/office/drawing/2014/main" id="{4B56FD30-3B7B-9B42-BCB2-0A7294B54930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56" y="3519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29" name="Line 85">
                      <a:extLst>
                        <a:ext uri="{FF2B5EF4-FFF2-40B4-BE49-F238E27FC236}">
                          <a16:creationId xmlns:a16="http://schemas.microsoft.com/office/drawing/2014/main" id="{EFCD7684-7088-C043-A052-C1C4343722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481" y="3528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30" name="Line 86">
                      <a:extLst>
                        <a:ext uri="{FF2B5EF4-FFF2-40B4-BE49-F238E27FC236}">
                          <a16:creationId xmlns:a16="http://schemas.microsoft.com/office/drawing/2014/main" id="{6AF45B41-BFBA-EB40-966C-CD9B87FB7D9A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04" y="3552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31" name="Line 87">
                      <a:extLst>
                        <a:ext uri="{FF2B5EF4-FFF2-40B4-BE49-F238E27FC236}">
                          <a16:creationId xmlns:a16="http://schemas.microsoft.com/office/drawing/2014/main" id="{FCDA9418-03D0-A245-AE67-6E302E10829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528" y="3568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74822" name="Group 88">
                    <a:extLst>
                      <a:ext uri="{FF2B5EF4-FFF2-40B4-BE49-F238E27FC236}">
                        <a16:creationId xmlns:a16="http://schemas.microsoft.com/office/drawing/2014/main" id="{B828349D-580B-4D41-B921-521F7D3B5E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09" y="3874"/>
                    <a:ext cx="168" cy="241"/>
                    <a:chOff x="3309" y="3874"/>
                    <a:chExt cx="168" cy="241"/>
                  </a:xfrm>
                </p:grpSpPr>
                <p:sp>
                  <p:nvSpPr>
                    <p:cNvPr id="74824" name="Line 89">
                      <a:extLst>
                        <a:ext uri="{FF2B5EF4-FFF2-40B4-BE49-F238E27FC236}">
                          <a16:creationId xmlns:a16="http://schemas.microsoft.com/office/drawing/2014/main" id="{3EC15F8D-81BF-C14E-92C7-D117D58983BB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09" y="3874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25" name="Line 90">
                      <a:extLst>
                        <a:ext uri="{FF2B5EF4-FFF2-40B4-BE49-F238E27FC236}">
                          <a16:creationId xmlns:a16="http://schemas.microsoft.com/office/drawing/2014/main" id="{366E9AF6-0959-AE43-9CD7-614F437325A1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34" y="3883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26" name="Line 91">
                      <a:extLst>
                        <a:ext uri="{FF2B5EF4-FFF2-40B4-BE49-F238E27FC236}">
                          <a16:creationId xmlns:a16="http://schemas.microsoft.com/office/drawing/2014/main" id="{3A0CD323-1361-0341-9596-AFF07614C6A3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57" y="3907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74827" name="Line 92">
                      <a:extLst>
                        <a:ext uri="{FF2B5EF4-FFF2-40B4-BE49-F238E27FC236}">
                          <a16:creationId xmlns:a16="http://schemas.microsoft.com/office/drawing/2014/main" id="{CA0F2BC9-560B-2E42-B858-B857790EA77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81" y="3923"/>
                      <a:ext cx="96" cy="192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74823" name="Line 93">
                    <a:extLst>
                      <a:ext uri="{FF2B5EF4-FFF2-40B4-BE49-F238E27FC236}">
                        <a16:creationId xmlns:a16="http://schemas.microsoft.com/office/drawing/2014/main" id="{0F824AAE-85B0-FA4F-86D8-84A2849CB58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408" y="3792"/>
                    <a:ext cx="144" cy="96"/>
                  </a:xfrm>
                  <a:prstGeom prst="line">
                    <a:avLst/>
                  </a:prstGeom>
                  <a:noFill/>
                  <a:ln w="38100" cap="rnd">
                    <a:solidFill>
                      <a:schemeClr val="tx1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4820" name="Text Box 94">
                  <a:extLst>
                    <a:ext uri="{FF2B5EF4-FFF2-40B4-BE49-F238E27FC236}">
                      <a16:creationId xmlns:a16="http://schemas.microsoft.com/office/drawing/2014/main" id="{5C8CB920-3324-A843-A591-9CEFF31CE3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" y="3744"/>
                  <a:ext cx="383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n-US"/>
                    <a:t>MII</a:t>
                  </a:r>
                </a:p>
              </p:txBody>
            </p:sp>
          </p:grpSp>
          <p:sp>
            <p:nvSpPr>
              <p:cNvPr id="74818" name="Text Box 95">
                <a:extLst>
                  <a:ext uri="{FF2B5EF4-FFF2-40B4-BE49-F238E27FC236}">
                    <a16:creationId xmlns:a16="http://schemas.microsoft.com/office/drawing/2014/main" id="{E94DEBEC-B888-5445-A2A1-DC8FD8EC4A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6" y="3298"/>
                <a:ext cx="36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AII</a:t>
                </a:r>
              </a:p>
            </p:txBody>
          </p:sp>
        </p:grpSp>
        <p:sp>
          <p:nvSpPr>
            <p:cNvPr id="74806" name="Text Box 108">
              <a:extLst>
                <a:ext uri="{FF2B5EF4-FFF2-40B4-BE49-F238E27FC236}">
                  <a16:creationId xmlns:a16="http://schemas.microsoft.com/office/drawing/2014/main" id="{6E39382F-2119-CD41-9A96-08D0F0BA9B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5" y="3512"/>
              <a:ext cx="57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MPF </a:t>
              </a:r>
            </a:p>
          </p:txBody>
        </p:sp>
        <p:grpSp>
          <p:nvGrpSpPr>
            <p:cNvPr id="74807" name="Group 109">
              <a:extLst>
                <a:ext uri="{FF2B5EF4-FFF2-40B4-BE49-F238E27FC236}">
                  <a16:creationId xmlns:a16="http://schemas.microsoft.com/office/drawing/2014/main" id="{F8ED579C-1021-2F41-A567-671F420A55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0" y="3168"/>
              <a:ext cx="1035" cy="759"/>
              <a:chOff x="3600" y="3168"/>
              <a:chExt cx="1035" cy="759"/>
            </a:xfrm>
          </p:grpSpPr>
          <p:sp>
            <p:nvSpPr>
              <p:cNvPr id="74812" name="Text Box 110">
                <a:extLst>
                  <a:ext uri="{FF2B5EF4-FFF2-40B4-BE49-F238E27FC236}">
                    <a16:creationId xmlns:a16="http://schemas.microsoft.com/office/drawing/2014/main" id="{0841AD10-FDAA-404F-A907-CE607463B1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0" y="3408"/>
                <a:ext cx="372" cy="5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4800" b="0">
                    <a:solidFill>
                      <a:srgbClr val="FF0000"/>
                    </a:solidFill>
                  </a:rPr>
                  <a:t>X</a:t>
                </a:r>
              </a:p>
            </p:txBody>
          </p:sp>
          <p:sp>
            <p:nvSpPr>
              <p:cNvPr id="39023" name="Text Box 111">
                <a:extLst>
                  <a:ext uri="{FF2B5EF4-FFF2-40B4-BE49-F238E27FC236}">
                    <a16:creationId xmlns:a16="http://schemas.microsoft.com/office/drawing/2014/main" id="{D3086607-5DCB-D24E-BDBB-78BAAD8FF4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3168"/>
                <a:ext cx="50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63500" dist="17961" dir="2700000" algn="ctr" rotWithShape="0">
                  <a:schemeClr val="tx2">
                    <a:alpha val="74998"/>
                  </a:schemeClr>
                </a:outerShdw>
              </a:effec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>
                    <a:solidFill>
                      <a:srgbClr val="FF0000"/>
                    </a:solidFill>
                  </a:rPr>
                  <a:t>Ca</a:t>
                </a:r>
                <a:r>
                  <a:rPr lang="en-US" altLang="en-US" baseline="30000">
                    <a:solidFill>
                      <a:srgbClr val="FF0000"/>
                    </a:solidFill>
                  </a:rPr>
                  <a:t>2+</a:t>
                </a:r>
                <a:endParaRPr lang="en-US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74814" name="Line 112">
                <a:extLst>
                  <a:ext uri="{FF2B5EF4-FFF2-40B4-BE49-F238E27FC236}">
                    <a16:creationId xmlns:a16="http://schemas.microsoft.com/office/drawing/2014/main" id="{73AC2CA0-560A-EE4E-8BA6-14442CB9F3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36" y="3360"/>
                <a:ext cx="240" cy="144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808" name="Group 113">
              <a:extLst>
                <a:ext uri="{FF2B5EF4-FFF2-40B4-BE49-F238E27FC236}">
                  <a16:creationId xmlns:a16="http://schemas.microsoft.com/office/drawing/2014/main" id="{F11FDEA6-9BD2-9F49-A905-F53CF3CA0D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48" y="2400"/>
              <a:ext cx="2949" cy="864"/>
              <a:chOff x="2448" y="2400"/>
              <a:chExt cx="2949" cy="864"/>
            </a:xfrm>
          </p:grpSpPr>
          <p:sp>
            <p:nvSpPr>
              <p:cNvPr id="74809" name="Oval 114">
                <a:extLst>
                  <a:ext uri="{FF2B5EF4-FFF2-40B4-BE49-F238E27FC236}">
                    <a16:creationId xmlns:a16="http://schemas.microsoft.com/office/drawing/2014/main" id="{CC0D7CE2-DEEA-C742-A730-C0CFAA632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768" cy="720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4810" name="Line 115">
                <a:extLst>
                  <a:ext uri="{FF2B5EF4-FFF2-40B4-BE49-F238E27FC236}">
                    <a16:creationId xmlns:a16="http://schemas.microsoft.com/office/drawing/2014/main" id="{C21AA021-4C24-FB43-A1BA-F7D066AEA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48" y="2880"/>
                <a:ext cx="960" cy="384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11" name="Text Box 116">
                <a:extLst>
                  <a:ext uri="{FF2B5EF4-FFF2-40B4-BE49-F238E27FC236}">
                    <a16:creationId xmlns:a16="http://schemas.microsoft.com/office/drawing/2014/main" id="{53BB3E44-8A44-8141-A7AD-5856EAC969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06" y="2626"/>
                <a:ext cx="99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Pronuclei</a:t>
                </a:r>
              </a:p>
            </p:txBody>
          </p:sp>
        </p:grpSp>
      </p:grpSp>
      <p:grpSp>
        <p:nvGrpSpPr>
          <p:cNvPr id="74765" name="Group 122">
            <a:extLst>
              <a:ext uri="{FF2B5EF4-FFF2-40B4-BE49-F238E27FC236}">
                <a16:creationId xmlns:a16="http://schemas.microsoft.com/office/drawing/2014/main" id="{69FABD5E-12FB-094D-A056-F50B6B34C96C}"/>
              </a:ext>
            </a:extLst>
          </p:cNvPr>
          <p:cNvGrpSpPr>
            <a:grpSpLocks/>
          </p:cNvGrpSpPr>
          <p:nvPr/>
        </p:nvGrpSpPr>
        <p:grpSpPr bwMode="auto">
          <a:xfrm>
            <a:off x="3176588" y="1143000"/>
            <a:ext cx="938212" cy="1909763"/>
            <a:chOff x="2001" y="720"/>
            <a:chExt cx="591" cy="1203"/>
          </a:xfrm>
        </p:grpSpPr>
        <p:grpSp>
          <p:nvGrpSpPr>
            <p:cNvPr id="74800" name="Group 35">
              <a:extLst>
                <a:ext uri="{FF2B5EF4-FFF2-40B4-BE49-F238E27FC236}">
                  <a16:creationId xmlns:a16="http://schemas.microsoft.com/office/drawing/2014/main" id="{19E377F3-9495-9749-BE2F-1CCB583CB8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1" y="720"/>
              <a:ext cx="591" cy="1203"/>
              <a:chOff x="2001" y="720"/>
              <a:chExt cx="591" cy="1203"/>
            </a:xfrm>
          </p:grpSpPr>
          <p:sp>
            <p:nvSpPr>
              <p:cNvPr id="74802" name="Oval 27">
                <a:extLst>
                  <a:ext uri="{FF2B5EF4-FFF2-40B4-BE49-F238E27FC236}">
                    <a16:creationId xmlns:a16="http://schemas.microsoft.com/office/drawing/2014/main" id="{E21EBF68-5B70-D041-B18A-971D602141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37061">
                <a:off x="2400" y="720"/>
                <a:ext cx="192" cy="480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4803" name="Freeform 28">
                <a:extLst>
                  <a:ext uri="{FF2B5EF4-FFF2-40B4-BE49-F238E27FC236}">
                    <a16:creationId xmlns:a16="http://schemas.microsoft.com/office/drawing/2014/main" id="{0D48EF07-E115-2142-ADE7-96CEFCB42D2F}"/>
                  </a:ext>
                </a:extLst>
              </p:cNvPr>
              <p:cNvSpPr>
                <a:spLocks/>
              </p:cNvSpPr>
              <p:nvPr/>
            </p:nvSpPr>
            <p:spPr bwMode="auto">
              <a:xfrm rot="1837061">
                <a:off x="2001" y="1178"/>
                <a:ext cx="159" cy="745"/>
              </a:xfrm>
              <a:custGeom>
                <a:avLst/>
                <a:gdLst>
                  <a:gd name="T0" fmla="*/ 159 w 159"/>
                  <a:gd name="T1" fmla="*/ 0 h 745"/>
                  <a:gd name="T2" fmla="*/ 25 w 159"/>
                  <a:gd name="T3" fmla="*/ 149 h 745"/>
                  <a:gd name="T4" fmla="*/ 56 w 159"/>
                  <a:gd name="T5" fmla="*/ 251 h 745"/>
                  <a:gd name="T6" fmla="*/ 127 w 159"/>
                  <a:gd name="T7" fmla="*/ 345 h 745"/>
                  <a:gd name="T8" fmla="*/ 104 w 159"/>
                  <a:gd name="T9" fmla="*/ 471 h 745"/>
                  <a:gd name="T10" fmla="*/ 49 w 159"/>
                  <a:gd name="T11" fmla="*/ 533 h 745"/>
                  <a:gd name="T12" fmla="*/ 2 w 159"/>
                  <a:gd name="T13" fmla="*/ 620 h 745"/>
                  <a:gd name="T14" fmla="*/ 41 w 159"/>
                  <a:gd name="T15" fmla="*/ 745 h 7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9"/>
                  <a:gd name="T25" fmla="*/ 0 h 745"/>
                  <a:gd name="T26" fmla="*/ 159 w 159"/>
                  <a:gd name="T27" fmla="*/ 745 h 7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9" h="745">
                    <a:moveTo>
                      <a:pt x="159" y="0"/>
                    </a:moveTo>
                    <a:cubicBezTo>
                      <a:pt x="100" y="53"/>
                      <a:pt x="42" y="107"/>
                      <a:pt x="25" y="149"/>
                    </a:cubicBezTo>
                    <a:cubicBezTo>
                      <a:pt x="7" y="190"/>
                      <a:pt x="39" y="218"/>
                      <a:pt x="56" y="251"/>
                    </a:cubicBezTo>
                    <a:cubicBezTo>
                      <a:pt x="72" y="283"/>
                      <a:pt x="119" y="308"/>
                      <a:pt x="127" y="345"/>
                    </a:cubicBezTo>
                    <a:cubicBezTo>
                      <a:pt x="134" y="381"/>
                      <a:pt x="116" y="439"/>
                      <a:pt x="104" y="471"/>
                    </a:cubicBezTo>
                    <a:cubicBezTo>
                      <a:pt x="91" y="502"/>
                      <a:pt x="65" y="508"/>
                      <a:pt x="49" y="533"/>
                    </a:cubicBezTo>
                    <a:cubicBezTo>
                      <a:pt x="32" y="557"/>
                      <a:pt x="3" y="584"/>
                      <a:pt x="2" y="620"/>
                    </a:cubicBezTo>
                    <a:cubicBezTo>
                      <a:pt x="0" y="655"/>
                      <a:pt x="34" y="724"/>
                      <a:pt x="41" y="745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4801" name="Line 118">
              <a:extLst>
                <a:ext uri="{FF2B5EF4-FFF2-40B4-BE49-F238E27FC236}">
                  <a16:creationId xmlns:a16="http://schemas.microsoft.com/office/drawing/2014/main" id="{4478832F-2081-6644-8B73-7846C2734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912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4766" name="Group 123">
            <a:extLst>
              <a:ext uri="{FF2B5EF4-FFF2-40B4-BE49-F238E27FC236}">
                <a16:creationId xmlns:a16="http://schemas.microsoft.com/office/drawing/2014/main" id="{9EB4151F-C54F-FF42-A7B3-5F037CA76CE4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1752600"/>
            <a:ext cx="925513" cy="1716088"/>
            <a:chOff x="2256" y="1104"/>
            <a:chExt cx="583" cy="1081"/>
          </a:xfrm>
        </p:grpSpPr>
        <p:grpSp>
          <p:nvGrpSpPr>
            <p:cNvPr id="74796" name="Group 36">
              <a:extLst>
                <a:ext uri="{FF2B5EF4-FFF2-40B4-BE49-F238E27FC236}">
                  <a16:creationId xmlns:a16="http://schemas.microsoft.com/office/drawing/2014/main" id="{56297FB7-F884-E54A-8ECA-2F6EBE07A6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6" y="1162"/>
              <a:ext cx="583" cy="1023"/>
              <a:chOff x="2256" y="1162"/>
              <a:chExt cx="583" cy="1023"/>
            </a:xfrm>
          </p:grpSpPr>
          <p:sp>
            <p:nvSpPr>
              <p:cNvPr id="74798" name="Oval 29">
                <a:extLst>
                  <a:ext uri="{FF2B5EF4-FFF2-40B4-BE49-F238E27FC236}">
                    <a16:creationId xmlns:a16="http://schemas.microsoft.com/office/drawing/2014/main" id="{784F0E5D-76B8-A94F-9A19-FFBF32758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837061">
                <a:off x="2754" y="1162"/>
                <a:ext cx="85" cy="336"/>
              </a:xfrm>
              <a:prstGeom prst="ellipse">
                <a:avLst/>
              </a:prstGeom>
              <a:gradFill rotWithShape="0">
                <a:gsLst>
                  <a:gs pos="0">
                    <a:srgbClr val="FF00FF"/>
                  </a:gs>
                  <a:gs pos="100000">
                    <a:srgbClr val="260026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4799" name="Freeform 30">
                <a:extLst>
                  <a:ext uri="{FF2B5EF4-FFF2-40B4-BE49-F238E27FC236}">
                    <a16:creationId xmlns:a16="http://schemas.microsoft.com/office/drawing/2014/main" id="{C9293182-26F7-734A-ADD7-40391C5034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837061">
                <a:off x="2256" y="1440"/>
                <a:ext cx="159" cy="745"/>
              </a:xfrm>
              <a:custGeom>
                <a:avLst/>
                <a:gdLst>
                  <a:gd name="T0" fmla="*/ 159 w 159"/>
                  <a:gd name="T1" fmla="*/ 0 h 745"/>
                  <a:gd name="T2" fmla="*/ 25 w 159"/>
                  <a:gd name="T3" fmla="*/ 149 h 745"/>
                  <a:gd name="T4" fmla="*/ 56 w 159"/>
                  <a:gd name="T5" fmla="*/ 251 h 745"/>
                  <a:gd name="T6" fmla="*/ 127 w 159"/>
                  <a:gd name="T7" fmla="*/ 345 h 745"/>
                  <a:gd name="T8" fmla="*/ 104 w 159"/>
                  <a:gd name="T9" fmla="*/ 471 h 745"/>
                  <a:gd name="T10" fmla="*/ 49 w 159"/>
                  <a:gd name="T11" fmla="*/ 533 h 745"/>
                  <a:gd name="T12" fmla="*/ 2 w 159"/>
                  <a:gd name="T13" fmla="*/ 620 h 745"/>
                  <a:gd name="T14" fmla="*/ 41 w 159"/>
                  <a:gd name="T15" fmla="*/ 745 h 74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9"/>
                  <a:gd name="T25" fmla="*/ 0 h 745"/>
                  <a:gd name="T26" fmla="*/ 159 w 159"/>
                  <a:gd name="T27" fmla="*/ 745 h 74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9" h="745">
                    <a:moveTo>
                      <a:pt x="159" y="0"/>
                    </a:moveTo>
                    <a:cubicBezTo>
                      <a:pt x="100" y="53"/>
                      <a:pt x="42" y="107"/>
                      <a:pt x="25" y="149"/>
                    </a:cubicBezTo>
                    <a:cubicBezTo>
                      <a:pt x="7" y="190"/>
                      <a:pt x="39" y="218"/>
                      <a:pt x="56" y="251"/>
                    </a:cubicBezTo>
                    <a:cubicBezTo>
                      <a:pt x="72" y="283"/>
                      <a:pt x="119" y="308"/>
                      <a:pt x="127" y="345"/>
                    </a:cubicBezTo>
                    <a:cubicBezTo>
                      <a:pt x="134" y="381"/>
                      <a:pt x="116" y="439"/>
                      <a:pt x="104" y="471"/>
                    </a:cubicBezTo>
                    <a:cubicBezTo>
                      <a:pt x="91" y="502"/>
                      <a:pt x="65" y="508"/>
                      <a:pt x="49" y="533"/>
                    </a:cubicBezTo>
                    <a:cubicBezTo>
                      <a:pt x="32" y="557"/>
                      <a:pt x="3" y="584"/>
                      <a:pt x="2" y="620"/>
                    </a:cubicBezTo>
                    <a:cubicBezTo>
                      <a:pt x="0" y="655"/>
                      <a:pt x="34" y="724"/>
                      <a:pt x="41" y="745"/>
                    </a:cubicBez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4797" name="Line 119">
              <a:extLst>
                <a:ext uri="{FF2B5EF4-FFF2-40B4-BE49-F238E27FC236}">
                  <a16:creationId xmlns:a16="http://schemas.microsoft.com/office/drawing/2014/main" id="{24B0E402-A5C0-574D-A878-71D4741005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1104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4767" name="Group 124">
            <a:extLst>
              <a:ext uri="{FF2B5EF4-FFF2-40B4-BE49-F238E27FC236}">
                <a16:creationId xmlns:a16="http://schemas.microsoft.com/office/drawing/2014/main" id="{D5602205-A924-554D-A886-369DDB5B1949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1349375"/>
            <a:ext cx="3454400" cy="2805113"/>
            <a:chOff x="2544" y="850"/>
            <a:chExt cx="2176" cy="1767"/>
          </a:xfrm>
        </p:grpSpPr>
        <p:grpSp>
          <p:nvGrpSpPr>
            <p:cNvPr id="74790" name="Group 57">
              <a:extLst>
                <a:ext uri="{FF2B5EF4-FFF2-40B4-BE49-F238E27FC236}">
                  <a16:creationId xmlns:a16="http://schemas.microsoft.com/office/drawing/2014/main" id="{D7D7A1D9-7C7B-8947-9284-4FBF3DB9EE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850"/>
              <a:ext cx="2176" cy="1767"/>
              <a:chOff x="2544" y="850"/>
              <a:chExt cx="2176" cy="1767"/>
            </a:xfrm>
          </p:grpSpPr>
          <p:grpSp>
            <p:nvGrpSpPr>
              <p:cNvPr id="74792" name="Group 37">
                <a:extLst>
                  <a:ext uri="{FF2B5EF4-FFF2-40B4-BE49-F238E27FC236}">
                    <a16:creationId xmlns:a16="http://schemas.microsoft.com/office/drawing/2014/main" id="{4830270C-0118-5548-B427-A15C0E4568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44" y="1157"/>
                <a:ext cx="927" cy="1460"/>
                <a:chOff x="2544" y="1157"/>
                <a:chExt cx="927" cy="1460"/>
              </a:xfrm>
            </p:grpSpPr>
            <p:sp>
              <p:nvSpPr>
                <p:cNvPr id="74794" name="Oval 31">
                  <a:extLst>
                    <a:ext uri="{FF2B5EF4-FFF2-40B4-BE49-F238E27FC236}">
                      <a16:creationId xmlns:a16="http://schemas.microsoft.com/office/drawing/2014/main" id="{09D63DCC-C839-8347-97A7-6A9A4C3DA9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37061">
                  <a:off x="3183" y="1157"/>
                  <a:ext cx="288" cy="757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00FF"/>
                    </a:gs>
                    <a:gs pos="100000">
                      <a:srgbClr val="760076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4795" name="Freeform 32">
                  <a:extLst>
                    <a:ext uri="{FF2B5EF4-FFF2-40B4-BE49-F238E27FC236}">
                      <a16:creationId xmlns:a16="http://schemas.microsoft.com/office/drawing/2014/main" id="{0EFA894D-A62C-1C4B-B076-2E0C404671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837061">
                  <a:off x="2544" y="1872"/>
                  <a:ext cx="159" cy="745"/>
                </a:xfrm>
                <a:custGeom>
                  <a:avLst/>
                  <a:gdLst>
                    <a:gd name="T0" fmla="*/ 159 w 159"/>
                    <a:gd name="T1" fmla="*/ 0 h 745"/>
                    <a:gd name="T2" fmla="*/ 25 w 159"/>
                    <a:gd name="T3" fmla="*/ 149 h 745"/>
                    <a:gd name="T4" fmla="*/ 56 w 159"/>
                    <a:gd name="T5" fmla="*/ 251 h 745"/>
                    <a:gd name="T6" fmla="*/ 127 w 159"/>
                    <a:gd name="T7" fmla="*/ 345 h 745"/>
                    <a:gd name="T8" fmla="*/ 104 w 159"/>
                    <a:gd name="T9" fmla="*/ 471 h 745"/>
                    <a:gd name="T10" fmla="*/ 49 w 159"/>
                    <a:gd name="T11" fmla="*/ 533 h 745"/>
                    <a:gd name="T12" fmla="*/ 2 w 159"/>
                    <a:gd name="T13" fmla="*/ 620 h 745"/>
                    <a:gd name="T14" fmla="*/ 41 w 159"/>
                    <a:gd name="T15" fmla="*/ 745 h 74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745"/>
                    <a:gd name="T26" fmla="*/ 159 w 159"/>
                    <a:gd name="T27" fmla="*/ 745 h 74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745">
                      <a:moveTo>
                        <a:pt x="159" y="0"/>
                      </a:moveTo>
                      <a:cubicBezTo>
                        <a:pt x="100" y="53"/>
                        <a:pt x="42" y="107"/>
                        <a:pt x="25" y="149"/>
                      </a:cubicBezTo>
                      <a:cubicBezTo>
                        <a:pt x="7" y="190"/>
                        <a:pt x="39" y="218"/>
                        <a:pt x="56" y="251"/>
                      </a:cubicBezTo>
                      <a:cubicBezTo>
                        <a:pt x="72" y="283"/>
                        <a:pt x="119" y="308"/>
                        <a:pt x="127" y="345"/>
                      </a:cubicBezTo>
                      <a:cubicBezTo>
                        <a:pt x="134" y="381"/>
                        <a:pt x="116" y="439"/>
                        <a:pt x="104" y="471"/>
                      </a:cubicBezTo>
                      <a:cubicBezTo>
                        <a:pt x="91" y="502"/>
                        <a:pt x="65" y="508"/>
                        <a:pt x="49" y="533"/>
                      </a:cubicBezTo>
                      <a:cubicBezTo>
                        <a:pt x="32" y="557"/>
                        <a:pt x="3" y="584"/>
                        <a:pt x="2" y="620"/>
                      </a:cubicBezTo>
                      <a:cubicBezTo>
                        <a:pt x="0" y="655"/>
                        <a:pt x="34" y="724"/>
                        <a:pt x="41" y="745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74793" name="Text Box 39">
                <a:extLst>
                  <a:ext uri="{FF2B5EF4-FFF2-40B4-BE49-F238E27FC236}">
                    <a16:creationId xmlns:a16="http://schemas.microsoft.com/office/drawing/2014/main" id="{18F5B0BA-F3C5-EE48-B2A6-C03EEB52FC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10" y="850"/>
                <a:ext cx="161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Decondensation</a:t>
                </a:r>
              </a:p>
            </p:txBody>
          </p:sp>
        </p:grpSp>
        <p:sp>
          <p:nvSpPr>
            <p:cNvPr id="74791" name="Line 120">
              <a:extLst>
                <a:ext uri="{FF2B5EF4-FFF2-40B4-BE49-F238E27FC236}">
                  <a16:creationId xmlns:a16="http://schemas.microsoft.com/office/drawing/2014/main" id="{6D2EFAD7-DD88-334B-AFBF-379445B79C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344"/>
              <a:ext cx="288" cy="9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4768" name="Group 125">
            <a:extLst>
              <a:ext uri="{FF2B5EF4-FFF2-40B4-BE49-F238E27FC236}">
                <a16:creationId xmlns:a16="http://schemas.microsoft.com/office/drawing/2014/main" id="{4525E694-E828-AF48-83EB-74783AD6C9CA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268538"/>
            <a:ext cx="3690938" cy="2571750"/>
            <a:chOff x="3216" y="1429"/>
            <a:chExt cx="2325" cy="1620"/>
          </a:xfrm>
        </p:grpSpPr>
        <p:grpSp>
          <p:nvGrpSpPr>
            <p:cNvPr id="74784" name="Group 58">
              <a:extLst>
                <a:ext uri="{FF2B5EF4-FFF2-40B4-BE49-F238E27FC236}">
                  <a16:creationId xmlns:a16="http://schemas.microsoft.com/office/drawing/2014/main" id="{2B209309-AFC5-9944-B22F-73A2908283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6" y="1429"/>
              <a:ext cx="2325" cy="1620"/>
              <a:chOff x="3216" y="1429"/>
              <a:chExt cx="2325" cy="1620"/>
            </a:xfrm>
          </p:grpSpPr>
          <p:grpSp>
            <p:nvGrpSpPr>
              <p:cNvPr id="74786" name="Group 38">
                <a:extLst>
                  <a:ext uri="{FF2B5EF4-FFF2-40B4-BE49-F238E27FC236}">
                    <a16:creationId xmlns:a16="http://schemas.microsoft.com/office/drawing/2014/main" id="{6D32FCE0-EDC0-7147-B20D-2F45EA9D7E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16" y="1429"/>
                <a:ext cx="1193" cy="1620"/>
                <a:chOff x="3216" y="1429"/>
                <a:chExt cx="1193" cy="1620"/>
              </a:xfrm>
            </p:grpSpPr>
            <p:sp>
              <p:nvSpPr>
                <p:cNvPr id="74788" name="Oval 33">
                  <a:extLst>
                    <a:ext uri="{FF2B5EF4-FFF2-40B4-BE49-F238E27FC236}">
                      <a16:creationId xmlns:a16="http://schemas.microsoft.com/office/drawing/2014/main" id="{85349FAB-EA47-C740-A590-692B1B291A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837061">
                  <a:off x="3624" y="1429"/>
                  <a:ext cx="785" cy="881"/>
                </a:xfrm>
                <a:prstGeom prst="ellipse">
                  <a:avLst/>
                </a:prstGeom>
                <a:solidFill>
                  <a:srgbClr val="FF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4789" name="Freeform 34">
                  <a:extLst>
                    <a:ext uri="{FF2B5EF4-FFF2-40B4-BE49-F238E27FC236}">
                      <a16:creationId xmlns:a16="http://schemas.microsoft.com/office/drawing/2014/main" id="{BCAADA36-61EF-3347-A3A0-7FB066EBE9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837061">
                  <a:off x="3216" y="2304"/>
                  <a:ext cx="159" cy="745"/>
                </a:xfrm>
                <a:custGeom>
                  <a:avLst/>
                  <a:gdLst>
                    <a:gd name="T0" fmla="*/ 159 w 159"/>
                    <a:gd name="T1" fmla="*/ 0 h 745"/>
                    <a:gd name="T2" fmla="*/ 25 w 159"/>
                    <a:gd name="T3" fmla="*/ 149 h 745"/>
                    <a:gd name="T4" fmla="*/ 56 w 159"/>
                    <a:gd name="T5" fmla="*/ 251 h 745"/>
                    <a:gd name="T6" fmla="*/ 127 w 159"/>
                    <a:gd name="T7" fmla="*/ 345 h 745"/>
                    <a:gd name="T8" fmla="*/ 104 w 159"/>
                    <a:gd name="T9" fmla="*/ 471 h 745"/>
                    <a:gd name="T10" fmla="*/ 49 w 159"/>
                    <a:gd name="T11" fmla="*/ 533 h 745"/>
                    <a:gd name="T12" fmla="*/ 2 w 159"/>
                    <a:gd name="T13" fmla="*/ 620 h 745"/>
                    <a:gd name="T14" fmla="*/ 41 w 159"/>
                    <a:gd name="T15" fmla="*/ 745 h 74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745"/>
                    <a:gd name="T26" fmla="*/ 159 w 159"/>
                    <a:gd name="T27" fmla="*/ 745 h 74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745">
                      <a:moveTo>
                        <a:pt x="159" y="0"/>
                      </a:moveTo>
                      <a:cubicBezTo>
                        <a:pt x="100" y="53"/>
                        <a:pt x="42" y="107"/>
                        <a:pt x="25" y="149"/>
                      </a:cubicBezTo>
                      <a:cubicBezTo>
                        <a:pt x="7" y="190"/>
                        <a:pt x="39" y="218"/>
                        <a:pt x="56" y="251"/>
                      </a:cubicBezTo>
                      <a:cubicBezTo>
                        <a:pt x="72" y="283"/>
                        <a:pt x="119" y="308"/>
                        <a:pt x="127" y="345"/>
                      </a:cubicBezTo>
                      <a:cubicBezTo>
                        <a:pt x="134" y="381"/>
                        <a:pt x="116" y="439"/>
                        <a:pt x="104" y="471"/>
                      </a:cubicBezTo>
                      <a:cubicBezTo>
                        <a:pt x="91" y="502"/>
                        <a:pt x="65" y="508"/>
                        <a:pt x="49" y="533"/>
                      </a:cubicBezTo>
                      <a:cubicBezTo>
                        <a:pt x="32" y="557"/>
                        <a:pt x="3" y="584"/>
                        <a:pt x="2" y="620"/>
                      </a:cubicBezTo>
                      <a:cubicBezTo>
                        <a:pt x="0" y="655"/>
                        <a:pt x="34" y="724"/>
                        <a:pt x="41" y="745"/>
                      </a:cubicBezTo>
                    </a:path>
                  </a:pathLst>
                </a:cu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74787" name="Text Box 40">
                <a:extLst>
                  <a:ext uri="{FF2B5EF4-FFF2-40B4-BE49-F238E27FC236}">
                    <a16:creationId xmlns:a16="http://schemas.microsoft.com/office/drawing/2014/main" id="{D7C09606-1ACA-C844-B3C5-8EB09E91FD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50" y="1618"/>
                <a:ext cx="99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Pronuclei</a:t>
                </a:r>
              </a:p>
            </p:txBody>
          </p:sp>
        </p:grpSp>
        <p:sp>
          <p:nvSpPr>
            <p:cNvPr id="74785" name="Line 121">
              <a:extLst>
                <a:ext uri="{FF2B5EF4-FFF2-40B4-BE49-F238E27FC236}">
                  <a16:creationId xmlns:a16="http://schemas.microsoft.com/office/drawing/2014/main" id="{407B2F9A-F039-7541-BE16-FC686A19AD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4" y="1584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4769" name="Text Box 126">
            <a:extLst>
              <a:ext uri="{FF2B5EF4-FFF2-40B4-BE49-F238E27FC236}">
                <a16:creationId xmlns:a16="http://schemas.microsoft.com/office/drawing/2014/main" id="{9ECC0866-E3FF-BD41-A68E-482CD7498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5525" y="3313113"/>
            <a:ext cx="1516063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/>
              <a:t>Zygote</a:t>
            </a:r>
          </a:p>
        </p:txBody>
      </p:sp>
      <p:grpSp>
        <p:nvGrpSpPr>
          <p:cNvPr id="74770" name="Group 127">
            <a:extLst>
              <a:ext uri="{FF2B5EF4-FFF2-40B4-BE49-F238E27FC236}">
                <a16:creationId xmlns:a16="http://schemas.microsoft.com/office/drawing/2014/main" id="{48827DB2-3358-0C4D-A4F0-CFD36A7F5C02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5424488"/>
            <a:ext cx="1370013" cy="1411287"/>
            <a:chOff x="2304" y="3417"/>
            <a:chExt cx="863" cy="889"/>
          </a:xfrm>
        </p:grpSpPr>
        <p:grpSp>
          <p:nvGrpSpPr>
            <p:cNvPr id="74771" name="Group 128">
              <a:extLst>
                <a:ext uri="{FF2B5EF4-FFF2-40B4-BE49-F238E27FC236}">
                  <a16:creationId xmlns:a16="http://schemas.microsoft.com/office/drawing/2014/main" id="{7DF22D69-2099-5745-BC50-ABFDA6B889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3417"/>
              <a:ext cx="624" cy="759"/>
              <a:chOff x="2304" y="3417"/>
              <a:chExt cx="624" cy="759"/>
            </a:xfrm>
          </p:grpSpPr>
          <p:grpSp>
            <p:nvGrpSpPr>
              <p:cNvPr id="74773" name="Group 129">
                <a:extLst>
                  <a:ext uri="{FF2B5EF4-FFF2-40B4-BE49-F238E27FC236}">
                    <a16:creationId xmlns:a16="http://schemas.microsoft.com/office/drawing/2014/main" id="{18BC67B7-FE93-B64D-8FF3-BD30982191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04" y="3696"/>
                <a:ext cx="624" cy="480"/>
                <a:chOff x="2304" y="3696"/>
                <a:chExt cx="624" cy="480"/>
              </a:xfrm>
            </p:grpSpPr>
            <p:sp>
              <p:nvSpPr>
                <p:cNvPr id="74775" name="Line 130">
                  <a:extLst>
                    <a:ext uri="{FF2B5EF4-FFF2-40B4-BE49-F238E27FC236}">
                      <a16:creationId xmlns:a16="http://schemas.microsoft.com/office/drawing/2014/main" id="{C01497DB-A5DC-BA45-A25B-1C75BD5E51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0" y="3984"/>
                  <a:ext cx="151" cy="73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4776" name="Line 131">
                  <a:extLst>
                    <a:ext uri="{FF2B5EF4-FFF2-40B4-BE49-F238E27FC236}">
                      <a16:creationId xmlns:a16="http://schemas.microsoft.com/office/drawing/2014/main" id="{A8F41E4C-BFF0-4147-97CB-B1B0893B3A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544" y="3696"/>
                  <a:ext cx="144" cy="96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74777" name="Group 132">
                  <a:extLst>
                    <a:ext uri="{FF2B5EF4-FFF2-40B4-BE49-F238E27FC236}">
                      <a16:creationId xmlns:a16="http://schemas.microsoft.com/office/drawing/2014/main" id="{219D9AF7-9977-D446-A750-C0435AC448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48" y="3744"/>
                  <a:ext cx="168" cy="241"/>
                  <a:chOff x="3309" y="3874"/>
                  <a:chExt cx="168" cy="241"/>
                </a:xfrm>
              </p:grpSpPr>
              <p:sp>
                <p:nvSpPr>
                  <p:cNvPr id="74780" name="Line 133">
                    <a:extLst>
                      <a:ext uri="{FF2B5EF4-FFF2-40B4-BE49-F238E27FC236}">
                        <a16:creationId xmlns:a16="http://schemas.microsoft.com/office/drawing/2014/main" id="{C76E6AD1-B287-C64E-8569-840FB4A56EB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09" y="3874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4781" name="Line 134">
                    <a:extLst>
                      <a:ext uri="{FF2B5EF4-FFF2-40B4-BE49-F238E27FC236}">
                        <a16:creationId xmlns:a16="http://schemas.microsoft.com/office/drawing/2014/main" id="{2334AD46-F5BB-3A4F-8B89-188DD02D8D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34" y="388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4782" name="Line 135">
                    <a:extLst>
                      <a:ext uri="{FF2B5EF4-FFF2-40B4-BE49-F238E27FC236}">
                        <a16:creationId xmlns:a16="http://schemas.microsoft.com/office/drawing/2014/main" id="{8F57DE3E-4925-0A49-AF59-27633E5E06F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57" y="3907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74783" name="Line 136">
                    <a:extLst>
                      <a:ext uri="{FF2B5EF4-FFF2-40B4-BE49-F238E27FC236}">
                        <a16:creationId xmlns:a16="http://schemas.microsoft.com/office/drawing/2014/main" id="{3DF183DE-32AD-0746-82C9-C2AF4A29A9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81" y="3923"/>
                    <a:ext cx="96" cy="19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4778" name="Oval 137">
                  <a:extLst>
                    <a:ext uri="{FF2B5EF4-FFF2-40B4-BE49-F238E27FC236}">
                      <a16:creationId xmlns:a16="http://schemas.microsoft.com/office/drawing/2014/main" id="{9E468635-F67A-4D40-AB8E-7B3D48CA79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04" y="3840"/>
                  <a:ext cx="336" cy="336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1pPr>
                  <a:lvl2pPr marL="37931725" indent="-37474525"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2pPr>
                  <a:lvl3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3pPr>
                  <a:lvl4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4pPr>
                  <a:lvl5pPr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Helvetica" pitchFamily="2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4779" name="Line 138">
                  <a:extLst>
                    <a:ext uri="{FF2B5EF4-FFF2-40B4-BE49-F238E27FC236}">
                      <a16:creationId xmlns:a16="http://schemas.microsoft.com/office/drawing/2014/main" id="{734CE46B-B07C-814E-97ED-AE4C4A8FFC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88" y="3744"/>
                  <a:ext cx="240" cy="96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 type="stealth" w="med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74774" name="Text Box 139">
                <a:extLst>
                  <a:ext uri="{FF2B5EF4-FFF2-40B4-BE49-F238E27FC236}">
                    <a16:creationId xmlns:a16="http://schemas.microsoft.com/office/drawing/2014/main" id="{04FF444A-9265-5549-8A1B-E02F731FCB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83" y="3417"/>
                <a:ext cx="34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/>
                  <a:t>TII</a:t>
                </a:r>
              </a:p>
            </p:txBody>
          </p:sp>
        </p:grpSp>
        <p:sp>
          <p:nvSpPr>
            <p:cNvPr id="74772" name="Text Box 140">
              <a:extLst>
                <a:ext uri="{FF2B5EF4-FFF2-40B4-BE49-F238E27FC236}">
                  <a16:creationId xmlns:a16="http://schemas.microsoft.com/office/drawing/2014/main" id="{69CAE5DC-12B5-024D-AD21-D696C08C22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8" y="4018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PBII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rc 2">
            <a:extLst>
              <a:ext uri="{FF2B5EF4-FFF2-40B4-BE49-F238E27FC236}">
                <a16:creationId xmlns:a16="http://schemas.microsoft.com/office/drawing/2014/main" id="{140B4BC0-8EC3-3349-9DC9-D67B5D93B787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6803" name="Arc 3">
            <a:extLst>
              <a:ext uri="{FF2B5EF4-FFF2-40B4-BE49-F238E27FC236}">
                <a16:creationId xmlns:a16="http://schemas.microsoft.com/office/drawing/2014/main" id="{A810DCDD-0E24-0D49-8CE0-1E5C30A1E261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id="{08CF6D9B-995D-A449-8E59-826AC4BB69D4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6805" name="Arc 8">
            <a:extLst>
              <a:ext uri="{FF2B5EF4-FFF2-40B4-BE49-F238E27FC236}">
                <a16:creationId xmlns:a16="http://schemas.microsoft.com/office/drawing/2014/main" id="{49734D66-9EB5-5E40-A416-E9C52A8251B6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6806" name="Text Box 9">
            <a:extLst>
              <a:ext uri="{FF2B5EF4-FFF2-40B4-BE49-F238E27FC236}">
                <a16:creationId xmlns:a16="http://schemas.microsoft.com/office/drawing/2014/main" id="{28FEF26D-7DF5-F04B-8418-9AD01BAFF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76807" name="Line 10">
            <a:extLst>
              <a:ext uri="{FF2B5EF4-FFF2-40B4-BE49-F238E27FC236}">
                <a16:creationId xmlns:a16="http://schemas.microsoft.com/office/drawing/2014/main" id="{9DF3263D-D0A8-E44E-AC89-46BEF97AC91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8" name="Text Box 11">
            <a:extLst>
              <a:ext uri="{FF2B5EF4-FFF2-40B4-BE49-F238E27FC236}">
                <a16:creationId xmlns:a16="http://schemas.microsoft.com/office/drawing/2014/main" id="{1D494616-996A-7B42-B778-6B5721F3A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76809" name="Line 12">
            <a:extLst>
              <a:ext uri="{FF2B5EF4-FFF2-40B4-BE49-F238E27FC236}">
                <a16:creationId xmlns:a16="http://schemas.microsoft.com/office/drawing/2014/main" id="{BD4ED671-4B7E-3D4C-9388-7CB0905164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10" name="Text Box 13">
            <a:extLst>
              <a:ext uri="{FF2B5EF4-FFF2-40B4-BE49-F238E27FC236}">
                <a16:creationId xmlns:a16="http://schemas.microsoft.com/office/drawing/2014/main" id="{D5DFE412-47D7-5B47-B590-62C8A29E1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76811" name="Group 23">
            <a:extLst>
              <a:ext uri="{FF2B5EF4-FFF2-40B4-BE49-F238E27FC236}">
                <a16:creationId xmlns:a16="http://schemas.microsoft.com/office/drawing/2014/main" id="{D041B47D-55D3-DC43-8839-C2CB7728812B}"/>
              </a:ext>
            </a:extLst>
          </p:cNvPr>
          <p:cNvGrpSpPr>
            <a:grpSpLocks/>
          </p:cNvGrpSpPr>
          <p:nvPr/>
        </p:nvGrpSpPr>
        <p:grpSpPr bwMode="auto">
          <a:xfrm rot="1837061">
            <a:off x="2628900" y="914400"/>
            <a:ext cx="381000" cy="1944688"/>
            <a:chOff x="552" y="2226"/>
            <a:chExt cx="240" cy="1225"/>
          </a:xfrm>
        </p:grpSpPr>
        <p:sp>
          <p:nvSpPr>
            <p:cNvPr id="76826" name="Oval 24">
              <a:extLst>
                <a:ext uri="{FF2B5EF4-FFF2-40B4-BE49-F238E27FC236}">
                  <a16:creationId xmlns:a16="http://schemas.microsoft.com/office/drawing/2014/main" id="{69D6AB08-15C9-674D-B04C-20A860F847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6827" name="Freeform 25">
              <a:extLst>
                <a:ext uri="{FF2B5EF4-FFF2-40B4-BE49-F238E27FC236}">
                  <a16:creationId xmlns:a16="http://schemas.microsoft.com/office/drawing/2014/main" id="{7FF45282-DBF4-CE4C-9B31-4DEB4065A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76812" name="Group 52">
            <a:extLst>
              <a:ext uri="{FF2B5EF4-FFF2-40B4-BE49-F238E27FC236}">
                <a16:creationId xmlns:a16="http://schemas.microsoft.com/office/drawing/2014/main" id="{4663A8A0-1F90-C147-8420-5BC657AB8076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881063" cy="762000"/>
            <a:chOff x="2112" y="960"/>
            <a:chExt cx="555" cy="480"/>
          </a:xfrm>
        </p:grpSpPr>
        <p:sp>
          <p:nvSpPr>
            <p:cNvPr id="76824" name="Text Box 33">
              <a:extLst>
                <a:ext uri="{FF2B5EF4-FFF2-40B4-BE49-F238E27FC236}">
                  <a16:creationId xmlns:a16="http://schemas.microsoft.com/office/drawing/2014/main" id="{17161AB9-6DA3-9349-8DFD-3F9ED78A5F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Ca</a:t>
              </a:r>
              <a:r>
                <a:rPr lang="en-US" altLang="en-US" baseline="30000"/>
                <a:t>2+</a:t>
              </a:r>
              <a:endParaRPr lang="en-US" altLang="en-US"/>
            </a:p>
          </p:txBody>
        </p:sp>
        <p:sp>
          <p:nvSpPr>
            <p:cNvPr id="76825" name="Line 50">
              <a:extLst>
                <a:ext uri="{FF2B5EF4-FFF2-40B4-BE49-F238E27FC236}">
                  <a16:creationId xmlns:a16="http://schemas.microsoft.com/office/drawing/2014/main" id="{289E5B42-EBA9-F848-AF98-6D9A7F498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6813" name="Group 62">
            <a:extLst>
              <a:ext uri="{FF2B5EF4-FFF2-40B4-BE49-F238E27FC236}">
                <a16:creationId xmlns:a16="http://schemas.microsoft.com/office/drawing/2014/main" id="{A0440DF6-CFBD-644A-A51F-583F10E6ED7D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2286000"/>
            <a:ext cx="2022475" cy="2743200"/>
            <a:chOff x="2160" y="1440"/>
            <a:chExt cx="1274" cy="1728"/>
          </a:xfrm>
        </p:grpSpPr>
        <p:sp>
          <p:nvSpPr>
            <p:cNvPr id="76816" name="Text Box 49">
              <a:extLst>
                <a:ext uri="{FF2B5EF4-FFF2-40B4-BE49-F238E27FC236}">
                  <a16:creationId xmlns:a16="http://schemas.microsoft.com/office/drawing/2014/main" id="{CE6B58D5-7145-E147-9672-97CE67889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86" y="2002"/>
              <a:ext cx="94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/>
                <a:t>Cortical</a:t>
              </a:r>
            </a:p>
            <a:p>
              <a:pPr algn="ctr"/>
              <a:r>
                <a:rPr lang="en-US" altLang="en-US"/>
                <a:t>Granules</a:t>
              </a:r>
            </a:p>
          </p:txBody>
        </p:sp>
        <p:grpSp>
          <p:nvGrpSpPr>
            <p:cNvPr id="76817" name="Group 39">
              <a:extLst>
                <a:ext uri="{FF2B5EF4-FFF2-40B4-BE49-F238E27FC236}">
                  <a16:creationId xmlns:a16="http://schemas.microsoft.com/office/drawing/2014/main" id="{02B56044-7547-6D4B-B687-B51DD2EAD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824"/>
              <a:ext cx="288" cy="1344"/>
              <a:chOff x="2160" y="1824"/>
              <a:chExt cx="288" cy="1344"/>
            </a:xfrm>
          </p:grpSpPr>
          <p:sp>
            <p:nvSpPr>
              <p:cNvPr id="76819" name="Oval 26">
                <a:extLst>
                  <a:ext uri="{FF2B5EF4-FFF2-40B4-BE49-F238E27FC236}">
                    <a16:creationId xmlns:a16="http://schemas.microsoft.com/office/drawing/2014/main" id="{BB506E19-AED8-B64E-8C54-571613059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824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6820" name="Oval 27">
                <a:extLst>
                  <a:ext uri="{FF2B5EF4-FFF2-40B4-BE49-F238E27FC236}">
                    <a16:creationId xmlns:a16="http://schemas.microsoft.com/office/drawing/2014/main" id="{8AAC5729-92EA-5D4A-A809-4CD0634E3A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2112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6821" name="Oval 28">
                <a:extLst>
                  <a:ext uri="{FF2B5EF4-FFF2-40B4-BE49-F238E27FC236}">
                    <a16:creationId xmlns:a16="http://schemas.microsoft.com/office/drawing/2014/main" id="{5063C704-3A00-8B40-B944-77728D972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2400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6822" name="Oval 30">
                <a:extLst>
                  <a:ext uri="{FF2B5EF4-FFF2-40B4-BE49-F238E27FC236}">
                    <a16:creationId xmlns:a16="http://schemas.microsoft.com/office/drawing/2014/main" id="{8725CD0A-EE2A-6E4E-B364-783BBFB99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688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6823" name="Oval 31">
                <a:extLst>
                  <a:ext uri="{FF2B5EF4-FFF2-40B4-BE49-F238E27FC236}">
                    <a16:creationId xmlns:a16="http://schemas.microsoft.com/office/drawing/2014/main" id="{AA7CF4A1-F392-C946-A6C7-D04AD5C117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4" y="2976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6818" name="Line 51">
              <a:extLst>
                <a:ext uri="{FF2B5EF4-FFF2-40B4-BE49-F238E27FC236}">
                  <a16:creationId xmlns:a16="http://schemas.microsoft.com/office/drawing/2014/main" id="{0688FCAF-268D-B24B-8783-F5B39F11AF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1440"/>
              <a:ext cx="144" cy="38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14" name="Arc 61">
            <a:extLst>
              <a:ext uri="{FF2B5EF4-FFF2-40B4-BE49-F238E27FC236}">
                <a16:creationId xmlns:a16="http://schemas.microsoft.com/office/drawing/2014/main" id="{30093CA1-BB8E-C84A-B863-EE83D326C68F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6815" name="Text Box 63">
            <a:extLst>
              <a:ext uri="{FF2B5EF4-FFF2-40B4-BE49-F238E27FC236}">
                <a16:creationId xmlns:a16="http://schemas.microsoft.com/office/drawing/2014/main" id="{F936B0A3-A048-2A49-BB4F-83575320B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743200"/>
            <a:ext cx="3317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600"/>
              <a:t>Zona Block to </a:t>
            </a:r>
          </a:p>
          <a:p>
            <a:pPr algn="ctr"/>
            <a:r>
              <a:rPr lang="en-US" altLang="en-US" sz="3600"/>
              <a:t>Polyspermy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rc 2">
            <a:extLst>
              <a:ext uri="{FF2B5EF4-FFF2-40B4-BE49-F238E27FC236}">
                <a16:creationId xmlns:a16="http://schemas.microsoft.com/office/drawing/2014/main" id="{BB46A74A-1689-FB4C-AB34-DF45EDF1349E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solidFill>
            <a:schemeClr val="folHlink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8851" name="Arc 3">
            <a:extLst>
              <a:ext uri="{FF2B5EF4-FFF2-40B4-BE49-F238E27FC236}">
                <a16:creationId xmlns:a16="http://schemas.microsoft.com/office/drawing/2014/main" id="{459B7B72-B31E-744E-B832-31845DB6B213}"/>
              </a:ext>
            </a:extLst>
          </p:cNvPr>
          <p:cNvSpPr>
            <a:spLocks/>
          </p:cNvSpPr>
          <p:nvPr/>
        </p:nvSpPr>
        <p:spPr bwMode="auto">
          <a:xfrm flipH="1">
            <a:off x="1905000" y="609600"/>
            <a:ext cx="1828800" cy="5516563"/>
          </a:xfrm>
          <a:custGeom>
            <a:avLst/>
            <a:gdLst>
              <a:gd name="T0" fmla="*/ 2147483647 w 21600"/>
              <a:gd name="T1" fmla="*/ 0 h 41152"/>
              <a:gd name="T2" fmla="*/ 2147483647 w 21600"/>
              <a:gd name="T3" fmla="*/ 2147483647 h 41152"/>
              <a:gd name="T4" fmla="*/ 0 w 21600"/>
              <a:gd name="T5" fmla="*/ 2147483647 h 41152"/>
              <a:gd name="T6" fmla="*/ 0 60000 65536"/>
              <a:gd name="T7" fmla="*/ 0 60000 65536"/>
              <a:gd name="T8" fmla="*/ 0 60000 65536"/>
              <a:gd name="T9" fmla="*/ 0 w 21600"/>
              <a:gd name="T10" fmla="*/ 0 h 41152"/>
              <a:gd name="T11" fmla="*/ 21600 w 21600"/>
              <a:gd name="T12" fmla="*/ 41152 h 411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152" fill="none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</a:path>
              <a:path w="21600" h="41152" stroke="0" extrusionOk="0">
                <a:moveTo>
                  <a:pt x="5272" y="-1"/>
                </a:moveTo>
                <a:cubicBezTo>
                  <a:pt x="14871" y="2415"/>
                  <a:pt x="21600" y="11047"/>
                  <a:pt x="21600" y="20946"/>
                </a:cubicBezTo>
                <a:cubicBezTo>
                  <a:pt x="21600" y="29930"/>
                  <a:pt x="16038" y="37977"/>
                  <a:pt x="7633" y="41152"/>
                </a:cubicBezTo>
                <a:lnTo>
                  <a:pt x="0" y="20946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EAAFB597-6125-254D-BC57-9FBCFF4BB8C5}"/>
              </a:ext>
            </a:extLst>
          </p:cNvPr>
          <p:cNvSpPr>
            <a:spLocks noChangeArrowheads="1"/>
          </p:cNvSpPr>
          <p:nvPr/>
        </p:nvSpPr>
        <p:spPr bwMode="auto">
          <a:xfrm rot="-2781854">
            <a:off x="1371600" y="3962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8853" name="Arc 5">
            <a:extLst>
              <a:ext uri="{FF2B5EF4-FFF2-40B4-BE49-F238E27FC236}">
                <a16:creationId xmlns:a16="http://schemas.microsoft.com/office/drawing/2014/main" id="{CE945AF7-76E6-3343-B9FD-069E0CFB05F6}"/>
              </a:ext>
            </a:extLst>
          </p:cNvPr>
          <p:cNvSpPr>
            <a:spLocks/>
          </p:cNvSpPr>
          <p:nvPr/>
        </p:nvSpPr>
        <p:spPr bwMode="auto">
          <a:xfrm flipH="1">
            <a:off x="2819400" y="525463"/>
            <a:ext cx="1871663" cy="5788025"/>
          </a:xfrm>
          <a:custGeom>
            <a:avLst/>
            <a:gdLst>
              <a:gd name="T0" fmla="*/ 2147483647 w 22110"/>
              <a:gd name="T1" fmla="*/ 0 h 43170"/>
              <a:gd name="T2" fmla="*/ 0 w 22110"/>
              <a:gd name="T3" fmla="*/ 2147483647 h 43170"/>
              <a:gd name="T4" fmla="*/ 2147483647 w 22110"/>
              <a:gd name="T5" fmla="*/ 2147483647 h 43170"/>
              <a:gd name="T6" fmla="*/ 0 60000 65536"/>
              <a:gd name="T7" fmla="*/ 0 60000 65536"/>
              <a:gd name="T8" fmla="*/ 0 60000 65536"/>
              <a:gd name="T9" fmla="*/ 0 w 22110"/>
              <a:gd name="T10" fmla="*/ 0 h 43170"/>
              <a:gd name="T11" fmla="*/ 22110 w 22110"/>
              <a:gd name="T12" fmla="*/ 43170 h 4317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10" h="43170" fill="none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</a:path>
              <a:path w="22110" h="43170" stroke="0" extrusionOk="0">
                <a:moveTo>
                  <a:pt x="1628" y="-2"/>
                </a:moveTo>
                <a:cubicBezTo>
                  <a:pt x="13107" y="593"/>
                  <a:pt x="22110" y="10075"/>
                  <a:pt x="22110" y="21570"/>
                </a:cubicBezTo>
                <a:cubicBezTo>
                  <a:pt x="22110" y="33499"/>
                  <a:pt x="12439" y="43170"/>
                  <a:pt x="510" y="43170"/>
                </a:cubicBezTo>
                <a:cubicBezTo>
                  <a:pt x="339" y="43169"/>
                  <a:pt x="169" y="43167"/>
                  <a:pt x="-1" y="43163"/>
                </a:cubicBezTo>
                <a:lnTo>
                  <a:pt x="510" y="2157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78854" name="Text Box 6">
            <a:extLst>
              <a:ext uri="{FF2B5EF4-FFF2-40B4-BE49-F238E27FC236}">
                <a16:creationId xmlns:a16="http://schemas.microsoft.com/office/drawing/2014/main" id="{D14A347F-640A-3B4A-87D3-C072E275B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"/>
            <a:ext cx="2335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Zona Pellucida</a:t>
            </a:r>
          </a:p>
        </p:txBody>
      </p:sp>
      <p:sp>
        <p:nvSpPr>
          <p:cNvPr id="78855" name="Line 7">
            <a:extLst>
              <a:ext uri="{FF2B5EF4-FFF2-40B4-BE49-F238E27FC236}">
                <a16:creationId xmlns:a16="http://schemas.microsoft.com/office/drawing/2014/main" id="{C858BFC0-C494-DA47-9EDE-2F768041E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838200"/>
            <a:ext cx="7620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69850DAD-F5D8-644D-BD47-C176FAAFB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188" y="5870575"/>
            <a:ext cx="18954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Perivitelline</a:t>
            </a:r>
          </a:p>
          <a:p>
            <a:pPr algn="ctr"/>
            <a:r>
              <a:rPr lang="en-US" altLang="en-US"/>
              <a:t>Space</a:t>
            </a:r>
          </a:p>
        </p:txBody>
      </p:sp>
      <p:sp>
        <p:nvSpPr>
          <p:cNvPr id="78857" name="Line 9">
            <a:extLst>
              <a:ext uri="{FF2B5EF4-FFF2-40B4-BE49-F238E27FC236}">
                <a16:creationId xmlns:a16="http://schemas.microsoft.com/office/drawing/2014/main" id="{CC07D63D-820B-B847-8AB6-EE0B6BDF69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953000"/>
            <a:ext cx="1066800" cy="930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8" name="Text Box 10">
            <a:extLst>
              <a:ext uri="{FF2B5EF4-FFF2-40B4-BE49-F238E27FC236}">
                <a16:creationId xmlns:a16="http://schemas.microsoft.com/office/drawing/2014/main" id="{A02F1FD9-5772-544E-87DC-88A0DCA30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838200"/>
            <a:ext cx="1217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Oocyte</a:t>
            </a:r>
          </a:p>
        </p:txBody>
      </p:sp>
      <p:grpSp>
        <p:nvGrpSpPr>
          <p:cNvPr id="78859" name="Group 11">
            <a:extLst>
              <a:ext uri="{FF2B5EF4-FFF2-40B4-BE49-F238E27FC236}">
                <a16:creationId xmlns:a16="http://schemas.microsoft.com/office/drawing/2014/main" id="{D0D4002F-A63F-B847-A76A-4585775EE9EF}"/>
              </a:ext>
            </a:extLst>
          </p:cNvPr>
          <p:cNvGrpSpPr>
            <a:grpSpLocks/>
          </p:cNvGrpSpPr>
          <p:nvPr/>
        </p:nvGrpSpPr>
        <p:grpSpPr bwMode="auto">
          <a:xfrm rot="1837061">
            <a:off x="2628900" y="914400"/>
            <a:ext cx="381000" cy="1944688"/>
            <a:chOff x="552" y="2226"/>
            <a:chExt cx="240" cy="1225"/>
          </a:xfrm>
        </p:grpSpPr>
        <p:sp>
          <p:nvSpPr>
            <p:cNvPr id="78891" name="Oval 12">
              <a:extLst>
                <a:ext uri="{FF2B5EF4-FFF2-40B4-BE49-F238E27FC236}">
                  <a16:creationId xmlns:a16="http://schemas.microsoft.com/office/drawing/2014/main" id="{C10B30CB-66E8-9642-99DC-79B970679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" y="2226"/>
              <a:ext cx="192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892" name="Freeform 13">
              <a:extLst>
                <a:ext uri="{FF2B5EF4-FFF2-40B4-BE49-F238E27FC236}">
                  <a16:creationId xmlns:a16="http://schemas.microsoft.com/office/drawing/2014/main" id="{1DFBD3E6-BAF0-2E49-9BA7-6A101E373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" y="2706"/>
              <a:ext cx="159" cy="745"/>
            </a:xfrm>
            <a:custGeom>
              <a:avLst/>
              <a:gdLst>
                <a:gd name="T0" fmla="*/ 159 w 159"/>
                <a:gd name="T1" fmla="*/ 0 h 745"/>
                <a:gd name="T2" fmla="*/ 25 w 159"/>
                <a:gd name="T3" fmla="*/ 149 h 745"/>
                <a:gd name="T4" fmla="*/ 56 w 159"/>
                <a:gd name="T5" fmla="*/ 251 h 745"/>
                <a:gd name="T6" fmla="*/ 127 w 159"/>
                <a:gd name="T7" fmla="*/ 345 h 745"/>
                <a:gd name="T8" fmla="*/ 104 w 159"/>
                <a:gd name="T9" fmla="*/ 471 h 745"/>
                <a:gd name="T10" fmla="*/ 49 w 159"/>
                <a:gd name="T11" fmla="*/ 533 h 745"/>
                <a:gd name="T12" fmla="*/ 2 w 159"/>
                <a:gd name="T13" fmla="*/ 620 h 745"/>
                <a:gd name="T14" fmla="*/ 41 w 159"/>
                <a:gd name="T15" fmla="*/ 745 h 74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9"/>
                <a:gd name="T25" fmla="*/ 0 h 745"/>
                <a:gd name="T26" fmla="*/ 159 w 159"/>
                <a:gd name="T27" fmla="*/ 745 h 74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9" h="745">
                  <a:moveTo>
                    <a:pt x="159" y="0"/>
                  </a:moveTo>
                  <a:cubicBezTo>
                    <a:pt x="100" y="53"/>
                    <a:pt x="42" y="107"/>
                    <a:pt x="25" y="149"/>
                  </a:cubicBezTo>
                  <a:cubicBezTo>
                    <a:pt x="7" y="190"/>
                    <a:pt x="39" y="218"/>
                    <a:pt x="56" y="251"/>
                  </a:cubicBezTo>
                  <a:cubicBezTo>
                    <a:pt x="72" y="283"/>
                    <a:pt x="119" y="308"/>
                    <a:pt x="127" y="345"/>
                  </a:cubicBezTo>
                  <a:cubicBezTo>
                    <a:pt x="134" y="381"/>
                    <a:pt x="116" y="439"/>
                    <a:pt x="104" y="471"/>
                  </a:cubicBezTo>
                  <a:cubicBezTo>
                    <a:pt x="91" y="502"/>
                    <a:pt x="65" y="508"/>
                    <a:pt x="49" y="533"/>
                  </a:cubicBezTo>
                  <a:cubicBezTo>
                    <a:pt x="32" y="557"/>
                    <a:pt x="3" y="584"/>
                    <a:pt x="2" y="620"/>
                  </a:cubicBezTo>
                  <a:cubicBezTo>
                    <a:pt x="0" y="655"/>
                    <a:pt x="34" y="724"/>
                    <a:pt x="41" y="745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78860" name="Group 14">
            <a:extLst>
              <a:ext uri="{FF2B5EF4-FFF2-40B4-BE49-F238E27FC236}">
                <a16:creationId xmlns:a16="http://schemas.microsoft.com/office/drawing/2014/main" id="{5D0E74CE-D0E8-1D43-BB79-0EECB8F8CC01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200400"/>
            <a:ext cx="557213" cy="1882775"/>
            <a:chOff x="1584" y="2016"/>
            <a:chExt cx="351" cy="1186"/>
          </a:xfrm>
        </p:grpSpPr>
        <p:sp>
          <p:nvSpPr>
            <p:cNvPr id="78886" name="Line 15">
              <a:extLst>
                <a:ext uri="{FF2B5EF4-FFF2-40B4-BE49-F238E27FC236}">
                  <a16:creationId xmlns:a16="http://schemas.microsoft.com/office/drawing/2014/main" id="{3C96AC6A-9971-8149-B714-FC5390A014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4" y="2016"/>
              <a:ext cx="19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7" name="Line 16">
              <a:extLst>
                <a:ext uri="{FF2B5EF4-FFF2-40B4-BE49-F238E27FC236}">
                  <a16:creationId xmlns:a16="http://schemas.microsoft.com/office/drawing/2014/main" id="{22A644A7-5D2D-3A48-91FE-B819990946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4" y="2304"/>
              <a:ext cx="19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8" name="Line 17">
              <a:extLst>
                <a:ext uri="{FF2B5EF4-FFF2-40B4-BE49-F238E27FC236}">
                  <a16:creationId xmlns:a16="http://schemas.microsoft.com/office/drawing/2014/main" id="{6A698420-2077-9C4B-8FF2-ADC6FE24B5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01" y="2614"/>
              <a:ext cx="19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9" name="Line 18">
              <a:extLst>
                <a:ext uri="{FF2B5EF4-FFF2-40B4-BE49-F238E27FC236}">
                  <a16:creationId xmlns:a16="http://schemas.microsoft.com/office/drawing/2014/main" id="{F5805637-7733-2340-A902-CE54D30AE1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6" y="2904"/>
              <a:ext cx="19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90" name="Line 19">
              <a:extLst>
                <a:ext uri="{FF2B5EF4-FFF2-40B4-BE49-F238E27FC236}">
                  <a16:creationId xmlns:a16="http://schemas.microsoft.com/office/drawing/2014/main" id="{D580F560-FC4D-F745-BB98-5D5C52F289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3" y="3202"/>
              <a:ext cx="19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8861" name="Group 20">
            <a:extLst>
              <a:ext uri="{FF2B5EF4-FFF2-40B4-BE49-F238E27FC236}">
                <a16:creationId xmlns:a16="http://schemas.microsoft.com/office/drawing/2014/main" id="{E64D998E-82CE-C74C-A1E2-E27164E9C86F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3048000"/>
            <a:ext cx="871538" cy="2133600"/>
            <a:chOff x="1746" y="1920"/>
            <a:chExt cx="549" cy="1344"/>
          </a:xfrm>
        </p:grpSpPr>
        <p:grpSp>
          <p:nvGrpSpPr>
            <p:cNvPr id="78875" name="Group 21">
              <a:extLst>
                <a:ext uri="{FF2B5EF4-FFF2-40B4-BE49-F238E27FC236}">
                  <a16:creationId xmlns:a16="http://schemas.microsoft.com/office/drawing/2014/main" id="{3BA0075F-2006-374E-9B9B-4976F5283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46" y="1928"/>
              <a:ext cx="342" cy="1336"/>
              <a:chOff x="1746" y="1928"/>
              <a:chExt cx="342" cy="1336"/>
            </a:xfrm>
          </p:grpSpPr>
          <p:sp>
            <p:nvSpPr>
              <p:cNvPr id="78881" name="Oval 22">
                <a:extLst>
                  <a:ext uri="{FF2B5EF4-FFF2-40B4-BE49-F238E27FC236}">
                    <a16:creationId xmlns:a16="http://schemas.microsoft.com/office/drawing/2014/main" id="{5861E4E0-4529-FA44-B7A2-0DB6D850C8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6" y="1928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8882" name="Oval 23">
                <a:extLst>
                  <a:ext uri="{FF2B5EF4-FFF2-40B4-BE49-F238E27FC236}">
                    <a16:creationId xmlns:a16="http://schemas.microsoft.com/office/drawing/2014/main" id="{5B889144-0B5A-AE49-A755-617C28C10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9" y="2208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8883" name="Oval 24">
                <a:extLst>
                  <a:ext uri="{FF2B5EF4-FFF2-40B4-BE49-F238E27FC236}">
                    <a16:creationId xmlns:a16="http://schemas.microsoft.com/office/drawing/2014/main" id="{FBE94165-E79F-3343-B83E-3D725C8947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2496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8884" name="Oval 25">
                <a:extLst>
                  <a:ext uri="{FF2B5EF4-FFF2-40B4-BE49-F238E27FC236}">
                    <a16:creationId xmlns:a16="http://schemas.microsoft.com/office/drawing/2014/main" id="{637ADD08-A766-EE4A-881F-13D2E34A0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784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8885" name="Oval 26">
                <a:extLst>
                  <a:ext uri="{FF2B5EF4-FFF2-40B4-BE49-F238E27FC236}">
                    <a16:creationId xmlns:a16="http://schemas.microsoft.com/office/drawing/2014/main" id="{BF568A7E-0CB0-B04B-81D7-AF65C4E73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4" y="3072"/>
                <a:ext cx="144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2pPr>
                <a:lvl3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3pPr>
                <a:lvl4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4pPr>
                <a:lvl5pPr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Helvetica" pitchFamily="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8876" name="Line 27">
              <a:extLst>
                <a:ext uri="{FF2B5EF4-FFF2-40B4-BE49-F238E27FC236}">
                  <a16:creationId xmlns:a16="http://schemas.microsoft.com/office/drawing/2014/main" id="{F0737795-81B2-2445-BB7B-14B64949EF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0" y="1920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77" name="Line 28">
              <a:extLst>
                <a:ext uri="{FF2B5EF4-FFF2-40B4-BE49-F238E27FC236}">
                  <a16:creationId xmlns:a16="http://schemas.microsoft.com/office/drawing/2014/main" id="{7B0BDCD2-8FFF-554F-89A6-4577A70664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29" y="2228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78" name="Line 29">
              <a:extLst>
                <a:ext uri="{FF2B5EF4-FFF2-40B4-BE49-F238E27FC236}">
                  <a16:creationId xmlns:a16="http://schemas.microsoft.com/office/drawing/2014/main" id="{0857F79B-1B2E-C741-8DBA-CCCD0B84B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69" y="2526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79" name="Line 30">
              <a:extLst>
                <a:ext uri="{FF2B5EF4-FFF2-40B4-BE49-F238E27FC236}">
                  <a16:creationId xmlns:a16="http://schemas.microsoft.com/office/drawing/2014/main" id="{35A549DE-1D19-4343-8709-80362C9421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24" y="2824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80" name="Line 31">
              <a:extLst>
                <a:ext uri="{FF2B5EF4-FFF2-40B4-BE49-F238E27FC236}">
                  <a16:creationId xmlns:a16="http://schemas.microsoft.com/office/drawing/2014/main" id="{C17419B7-D6CE-CF46-862D-1D1931E5E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03" y="3091"/>
              <a:ext cx="192" cy="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8862" name="Group 32">
            <a:extLst>
              <a:ext uri="{FF2B5EF4-FFF2-40B4-BE49-F238E27FC236}">
                <a16:creationId xmlns:a16="http://schemas.microsoft.com/office/drawing/2014/main" id="{84A6E357-2361-E847-AB42-AFD73939ACAA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524000"/>
            <a:ext cx="881063" cy="762000"/>
            <a:chOff x="2112" y="960"/>
            <a:chExt cx="555" cy="480"/>
          </a:xfrm>
        </p:grpSpPr>
        <p:sp>
          <p:nvSpPr>
            <p:cNvPr id="78873" name="Text Box 33">
              <a:extLst>
                <a:ext uri="{FF2B5EF4-FFF2-40B4-BE49-F238E27FC236}">
                  <a16:creationId xmlns:a16="http://schemas.microsoft.com/office/drawing/2014/main" id="{2184DBEB-CCD5-204F-879B-D176624520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152"/>
              <a:ext cx="5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Ca</a:t>
              </a:r>
              <a:r>
                <a:rPr lang="en-US" altLang="en-US" baseline="30000"/>
                <a:t>2+</a:t>
              </a:r>
              <a:endParaRPr lang="en-US" altLang="en-US"/>
            </a:p>
          </p:txBody>
        </p:sp>
        <p:sp>
          <p:nvSpPr>
            <p:cNvPr id="78874" name="Line 34">
              <a:extLst>
                <a:ext uri="{FF2B5EF4-FFF2-40B4-BE49-F238E27FC236}">
                  <a16:creationId xmlns:a16="http://schemas.microsoft.com/office/drawing/2014/main" id="{F8C7C981-4AF5-084A-AEF3-2A734624BF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960"/>
              <a:ext cx="192" cy="19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8863" name="Text Box 36">
            <a:extLst>
              <a:ext uri="{FF2B5EF4-FFF2-40B4-BE49-F238E27FC236}">
                <a16:creationId xmlns:a16="http://schemas.microsoft.com/office/drawing/2014/main" id="{A5C56686-5853-4F4C-AE0B-E17080828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3178175"/>
            <a:ext cx="15049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Cortical</a:t>
            </a:r>
          </a:p>
          <a:p>
            <a:pPr algn="ctr"/>
            <a:r>
              <a:rPr lang="en-US" altLang="en-US"/>
              <a:t>Granules</a:t>
            </a:r>
          </a:p>
        </p:txBody>
      </p:sp>
      <p:grpSp>
        <p:nvGrpSpPr>
          <p:cNvPr id="78864" name="Group 37">
            <a:extLst>
              <a:ext uri="{FF2B5EF4-FFF2-40B4-BE49-F238E27FC236}">
                <a16:creationId xmlns:a16="http://schemas.microsoft.com/office/drawing/2014/main" id="{4DF0E46D-95B6-CB4F-9D54-56F31A413427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2895600"/>
            <a:ext cx="457200" cy="2133600"/>
            <a:chOff x="2160" y="1824"/>
            <a:chExt cx="288" cy="1344"/>
          </a:xfrm>
        </p:grpSpPr>
        <p:sp>
          <p:nvSpPr>
            <p:cNvPr id="78868" name="Oval 38">
              <a:extLst>
                <a:ext uri="{FF2B5EF4-FFF2-40B4-BE49-F238E27FC236}">
                  <a16:creationId xmlns:a16="http://schemas.microsoft.com/office/drawing/2014/main" id="{C4394F60-BB94-0143-89A4-2A14F86F5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824"/>
              <a:ext cx="144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869" name="Oval 39">
              <a:extLst>
                <a:ext uri="{FF2B5EF4-FFF2-40B4-BE49-F238E27FC236}">
                  <a16:creationId xmlns:a16="http://schemas.microsoft.com/office/drawing/2014/main" id="{612F0E84-86CC-DC4D-831F-96172D5BE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112"/>
              <a:ext cx="144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870" name="Oval 40">
              <a:extLst>
                <a:ext uri="{FF2B5EF4-FFF2-40B4-BE49-F238E27FC236}">
                  <a16:creationId xmlns:a16="http://schemas.microsoft.com/office/drawing/2014/main" id="{AB236397-5C34-CD4A-9493-2A17308FB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400"/>
              <a:ext cx="144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871" name="Oval 41">
              <a:extLst>
                <a:ext uri="{FF2B5EF4-FFF2-40B4-BE49-F238E27FC236}">
                  <a16:creationId xmlns:a16="http://schemas.microsoft.com/office/drawing/2014/main" id="{94B90084-09D6-9D42-A838-B2F937DC8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688"/>
              <a:ext cx="144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872" name="Oval 42">
              <a:extLst>
                <a:ext uri="{FF2B5EF4-FFF2-40B4-BE49-F238E27FC236}">
                  <a16:creationId xmlns:a16="http://schemas.microsoft.com/office/drawing/2014/main" id="{3D8A47DD-C89A-574B-BA92-F704B6FC0B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976"/>
              <a:ext cx="144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78865" name="Line 43">
            <a:extLst>
              <a:ext uri="{FF2B5EF4-FFF2-40B4-BE49-F238E27FC236}">
                <a16:creationId xmlns:a16="http://schemas.microsoft.com/office/drawing/2014/main" id="{7C33B072-3D19-E04A-B682-97F4FA8820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2286000"/>
            <a:ext cx="228600" cy="6096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6" name="Arc 44">
            <a:extLst>
              <a:ext uri="{FF2B5EF4-FFF2-40B4-BE49-F238E27FC236}">
                <a16:creationId xmlns:a16="http://schemas.microsoft.com/office/drawing/2014/main" id="{9622EF43-C1C0-5A44-B62D-0E226EC84259}"/>
              </a:ext>
            </a:extLst>
          </p:cNvPr>
          <p:cNvSpPr>
            <a:spLocks/>
          </p:cNvSpPr>
          <p:nvPr/>
        </p:nvSpPr>
        <p:spPr bwMode="auto">
          <a:xfrm flipH="1">
            <a:off x="1524000" y="376238"/>
            <a:ext cx="1828800" cy="6253162"/>
          </a:xfrm>
          <a:custGeom>
            <a:avLst/>
            <a:gdLst>
              <a:gd name="T0" fmla="*/ 2147483647 w 21600"/>
              <a:gd name="T1" fmla="*/ 0 h 42828"/>
              <a:gd name="T2" fmla="*/ 2147483647 w 21600"/>
              <a:gd name="T3" fmla="*/ 2147483647 h 42828"/>
              <a:gd name="T4" fmla="*/ 0 w 21600"/>
              <a:gd name="T5" fmla="*/ 2147483647 h 42828"/>
              <a:gd name="T6" fmla="*/ 0 60000 65536"/>
              <a:gd name="T7" fmla="*/ 0 60000 65536"/>
              <a:gd name="T8" fmla="*/ 0 60000 65536"/>
              <a:gd name="T9" fmla="*/ 0 w 21600"/>
              <a:gd name="T10" fmla="*/ 0 h 42828"/>
              <a:gd name="T11" fmla="*/ 21600 w 21600"/>
              <a:gd name="T12" fmla="*/ 42828 h 42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2828" fill="none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</a:path>
              <a:path w="21600" h="42828" stroke="0" extrusionOk="0">
                <a:moveTo>
                  <a:pt x="816" y="-1"/>
                </a:moveTo>
                <a:cubicBezTo>
                  <a:pt x="12419" y="438"/>
                  <a:pt x="21600" y="9972"/>
                  <a:pt x="21600" y="21584"/>
                </a:cubicBezTo>
                <a:cubicBezTo>
                  <a:pt x="21600" y="32008"/>
                  <a:pt x="14154" y="40945"/>
                  <a:pt x="3901" y="42828"/>
                </a:cubicBezTo>
                <a:lnTo>
                  <a:pt x="0" y="21584"/>
                </a:lnTo>
                <a:close/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78867" name="Text Box 45">
            <a:extLst>
              <a:ext uri="{FF2B5EF4-FFF2-40B4-BE49-F238E27FC236}">
                <a16:creationId xmlns:a16="http://schemas.microsoft.com/office/drawing/2014/main" id="{C605E442-8162-BD40-888D-434111132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743200"/>
            <a:ext cx="3317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600"/>
              <a:t>Zona Block to </a:t>
            </a:r>
          </a:p>
          <a:p>
            <a:pPr algn="ctr"/>
            <a:r>
              <a:rPr lang="en-US" altLang="en-US" sz="3600"/>
              <a:t>Polyspermy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Oval 4">
            <a:extLst>
              <a:ext uri="{FF2B5EF4-FFF2-40B4-BE49-F238E27FC236}">
                <a16:creationId xmlns:a16="http://schemas.microsoft.com/office/drawing/2014/main" id="{0671D5B7-DF46-0743-A562-769DFEEA8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676400"/>
            <a:ext cx="5105400" cy="49530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0899" name="Oval 3">
            <a:extLst>
              <a:ext uri="{FF2B5EF4-FFF2-40B4-BE49-F238E27FC236}">
                <a16:creationId xmlns:a16="http://schemas.microsoft.com/office/drawing/2014/main" id="{C2F7506D-973A-2949-ACC2-9E672B2C8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175" y="1947863"/>
            <a:ext cx="4419600" cy="4419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0900" name="Text Box 9">
            <a:extLst>
              <a:ext uri="{FF2B5EF4-FFF2-40B4-BE49-F238E27FC236}">
                <a16:creationId xmlns:a16="http://schemas.microsoft.com/office/drawing/2014/main" id="{86CE8234-F257-F44F-8C30-6EDB24A72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343400"/>
            <a:ext cx="3540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80901" name="Oval 2">
            <a:extLst>
              <a:ext uri="{FF2B5EF4-FFF2-40B4-BE49-F238E27FC236}">
                <a16:creationId xmlns:a16="http://schemas.microsoft.com/office/drawing/2014/main" id="{D96EA374-D727-F442-A21A-AD4266A95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575" y="2328863"/>
            <a:ext cx="3429000" cy="37338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0902" name="Rectangle 5">
            <a:extLst>
              <a:ext uri="{FF2B5EF4-FFF2-40B4-BE49-F238E27FC236}">
                <a16:creationId xmlns:a16="http://schemas.microsoft.com/office/drawing/2014/main" id="{FBC2F168-B211-B94B-8864-443F5F8896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Blocks to Polyspermy</a:t>
            </a:r>
          </a:p>
        </p:txBody>
      </p:sp>
      <p:sp>
        <p:nvSpPr>
          <p:cNvPr id="80903" name="Text Box 6">
            <a:extLst>
              <a:ext uri="{FF2B5EF4-FFF2-40B4-BE49-F238E27FC236}">
                <a16:creationId xmlns:a16="http://schemas.microsoft.com/office/drawing/2014/main" id="{2D04DD2F-FEA0-6547-A775-B6B0E4FB9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241617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80904" name="Text Box 8">
            <a:extLst>
              <a:ext uri="{FF2B5EF4-FFF2-40B4-BE49-F238E27FC236}">
                <a16:creationId xmlns:a16="http://schemas.microsoft.com/office/drawing/2014/main" id="{5ABAA50A-7105-2547-BD9B-231F112D7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3528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0905" name="Text Box 10">
            <a:extLst>
              <a:ext uri="{FF2B5EF4-FFF2-40B4-BE49-F238E27FC236}">
                <a16:creationId xmlns:a16="http://schemas.microsoft.com/office/drawing/2014/main" id="{43186E43-C7E7-8E42-AEFB-0B1F13409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5029200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80906" name="Text Box 11">
            <a:extLst>
              <a:ext uri="{FF2B5EF4-FFF2-40B4-BE49-F238E27FC236}">
                <a16:creationId xmlns:a16="http://schemas.microsoft.com/office/drawing/2014/main" id="{96BF65F9-9D57-394B-B5B1-467F9CA8F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0"/>
            <a:ext cx="281940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84213" indent="-684213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3838" algn="l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/>
              <a:t>Species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/>
              <a:t>	1.	Mammals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/>
              <a:t>	3.	Invertebrates</a:t>
            </a:r>
            <a:br>
              <a:rPr lang="en-US" altLang="en-US"/>
            </a:br>
            <a:r>
              <a:rPr lang="en-US" altLang="en-US"/>
              <a:t>Amphibians</a:t>
            </a:r>
            <a:br>
              <a:rPr lang="en-US" altLang="en-US"/>
            </a:br>
            <a:r>
              <a:rPr lang="en-US" altLang="en-US"/>
              <a:t>Fish</a:t>
            </a:r>
            <a:br>
              <a:rPr lang="en-US" altLang="en-US"/>
            </a:br>
            <a:r>
              <a:rPr lang="en-US" altLang="en-US"/>
              <a:t>Rabbits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en-US"/>
              <a:t>	4.	Amphibians</a:t>
            </a:r>
            <a:br>
              <a:rPr lang="en-US" altLang="en-US"/>
            </a:br>
            <a:r>
              <a:rPr lang="en-US" altLang="en-US"/>
              <a:t>Avians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>
            <a:extLst>
              <a:ext uri="{FF2B5EF4-FFF2-40B4-BE49-F238E27FC236}">
                <a16:creationId xmlns:a16="http://schemas.microsoft.com/office/drawing/2014/main" id="{7AD0F129-2ED7-D748-B60C-98898472A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80988"/>
            <a:ext cx="9147175" cy="629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>
            <a:extLst>
              <a:ext uri="{FF2B5EF4-FFF2-40B4-BE49-F238E27FC236}">
                <a16:creationId xmlns:a16="http://schemas.microsoft.com/office/drawing/2014/main" id="{A8B364CA-D78E-4945-B18D-E514C607C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00050"/>
            <a:ext cx="9147175" cy="605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parrish_figure1.tif">
            <a:extLst>
              <a:ext uri="{FF2B5EF4-FFF2-40B4-BE49-F238E27FC236}">
                <a16:creationId xmlns:a16="http://schemas.microsoft.com/office/drawing/2014/main" id="{CCC8CC3F-C103-4743-9D57-690F5D94E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60375"/>
            <a:ext cx="6400800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>
            <a:extLst>
              <a:ext uri="{FF2B5EF4-FFF2-40B4-BE49-F238E27FC236}">
                <a16:creationId xmlns:a16="http://schemas.microsoft.com/office/drawing/2014/main" id="{F31EC530-8AF1-E143-8104-DD88151E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Gamete Aging</a:t>
            </a:r>
          </a:p>
        </p:txBody>
      </p:sp>
      <p:sp>
        <p:nvSpPr>
          <p:cNvPr id="88067" name="Content Placeholder 2">
            <a:extLst>
              <a:ext uri="{FF2B5EF4-FFF2-40B4-BE49-F238E27FC236}">
                <a16:creationId xmlns:a16="http://schemas.microsoft.com/office/drawing/2014/main" id="{D2EDC266-43FF-7446-BE21-A6F0AE6F5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Oocyte life span approx. 6 – 12 hours after ovulation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Sperm life span approx. 24 – 48 hours after ejaculation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80FF"/>
      </a:accent1>
      <a:accent2>
        <a:srgbClr val="800000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</TotalTime>
  <Words>602</Words>
  <Application>Microsoft Macintosh PowerPoint</Application>
  <PresentationFormat>On-screen Show (4:3)</PresentationFormat>
  <Paragraphs>351</Paragraphs>
  <Slides>41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Arial Black</vt:lpstr>
      <vt:lpstr>Calibri</vt:lpstr>
      <vt:lpstr>Helvetica</vt:lpstr>
      <vt:lpstr>Times</vt:lpstr>
      <vt:lpstr>Wingdings</vt:lpstr>
      <vt:lpstr>Blank Presentation</vt:lpstr>
      <vt:lpstr>Chart</vt:lpstr>
      <vt:lpstr>Fertilization</vt:lpstr>
      <vt:lpstr>PowerPoint Presentation</vt:lpstr>
      <vt:lpstr>Capacitation</vt:lpstr>
      <vt:lpstr>Chang Experiment - 1951</vt:lpstr>
      <vt:lpstr>Capacitation</vt:lpstr>
      <vt:lpstr>Effect of Capacitation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Capacitation </vt:lpstr>
      <vt:lpstr>The Acrosome Reaction</vt:lpstr>
      <vt:lpstr>PowerPoint Presentation</vt:lpstr>
      <vt:lpstr>The Zona Pellucida</vt:lpstr>
      <vt:lpstr>Sperm Interaction with the Zona</vt:lpstr>
      <vt:lpstr>PowerPoint Presentation</vt:lpstr>
      <vt:lpstr>PowerPoint Presentation</vt:lpstr>
      <vt:lpstr>PowerPoint Presentation</vt:lpstr>
      <vt:lpstr>PowerPoint Presentation</vt:lpstr>
      <vt:lpstr>Maturation Promoting Factor (MPF)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Initiation of Calcium Pulse by Soluble Sperm Component</vt:lpstr>
      <vt:lpstr>PowerPoint Presentation</vt:lpstr>
      <vt:lpstr>PowerPoint Presentation</vt:lpstr>
      <vt:lpstr>PowerPoint Presentation</vt:lpstr>
      <vt:lpstr>PowerPoint Presentation</vt:lpstr>
      <vt:lpstr>Blocks to Polyspermy</vt:lpstr>
      <vt:lpstr>PowerPoint Presentation</vt:lpstr>
      <vt:lpstr>PowerPoint Presentation</vt:lpstr>
      <vt:lpstr>PowerPoint Presentation</vt:lpstr>
      <vt:lpstr>Gamete Aging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16: Fertilization</dc:title>
  <dc:creator>John Parrish</dc:creator>
  <cp:lastModifiedBy>JOHN J PARRISH</cp:lastModifiedBy>
  <cp:revision>49</cp:revision>
  <cp:lastPrinted>2021-11-10T22:37:01Z</cp:lastPrinted>
  <dcterms:created xsi:type="dcterms:W3CDTF">2012-11-05T19:56:22Z</dcterms:created>
  <dcterms:modified xsi:type="dcterms:W3CDTF">2021-11-11T19:07:57Z</dcterms:modified>
</cp:coreProperties>
</file>