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8" r:id="rId2"/>
    <p:sldId id="260" r:id="rId3"/>
    <p:sldId id="261" r:id="rId4"/>
    <p:sldId id="262" r:id="rId5"/>
    <p:sldId id="265" r:id="rId6"/>
    <p:sldId id="266" r:id="rId7"/>
    <p:sldId id="267" r:id="rId8"/>
    <p:sldId id="268" r:id="rId9"/>
    <p:sldId id="269" r:id="rId10"/>
    <p:sldId id="293" r:id="rId11"/>
    <p:sldId id="271" r:id="rId12"/>
    <p:sldId id="270" r:id="rId13"/>
    <p:sldId id="272" r:id="rId14"/>
    <p:sldId id="273" r:id="rId15"/>
    <p:sldId id="274" r:id="rId16"/>
    <p:sldId id="275" r:id="rId17"/>
    <p:sldId id="294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17" d="100"/>
          <a:sy n="117" d="100"/>
        </p:scale>
        <p:origin x="192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9BA7215-55C5-CE44-9E8C-5AA86362E4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2FB4250-D7D1-7D44-B475-5A42E0632E7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2528EAE-571E-6C43-9F8B-A64DBE5B1D3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0B7127D-5F1A-C541-9FAA-29EAD5DDE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66E8A5B-4618-A74B-8F52-2D60A3D1751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6146961-CE57-364C-9855-1EC41368F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CF12F4F-7170-9C4D-98B3-B252F8D23BF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C7C3A3B-8EA1-1144-91F7-D5EED65DD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356C5DE-25AD-2A48-8EF6-6F50EF6AA86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74429EB-8D42-C745-B751-0644C7F39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4F8A076-A2D1-694C-92E5-3E2354AC819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D8D2E04-B17B-D545-A15A-86354D4C7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08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45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1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2192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192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2257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509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2241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63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22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8188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904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76200"/>
            <a:ext cx="2228850" cy="655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76200"/>
            <a:ext cx="6534150" cy="655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21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00FDD7-F0EB-B14E-BA5C-EB0F4A698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" y="76200"/>
            <a:ext cx="8915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25B193C-270C-5C43-B5E1-9A294F6AB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219200"/>
            <a:ext cx="77724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sci.wisc.edu/jjp1/ansci_repro/lec/lec_16_gamete_tran/ovulation_oocyte_trans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FEA065E-3A28-164C-8BF2-772805E32E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Animal Science 434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183D415-CA5D-1E40-812E-136C308D490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pPr marL="342900" indent="-342900"/>
            <a:r>
              <a:rPr lang="en-US" altLang="en-US">
                <a:ea typeface="ＭＳ Ｐゴシック" panose="020B0600070205080204" pitchFamily="34" charset="-128"/>
              </a:rPr>
              <a:t>Gamete Transport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3478FB0-0221-5E43-82A1-8322A1E40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 Transport in the Male Tract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8BD46084-3748-FF4F-896C-1B1C446D740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9763"/>
            <a:ext cx="9131300" cy="434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Group 15">
            <a:extLst>
              <a:ext uri="{FF2B5EF4-FFF2-40B4-BE49-F238E27FC236}">
                <a16:creationId xmlns:a16="http://schemas.microsoft.com/office/drawing/2014/main" id="{3858335E-DB79-3C45-AFC1-6D6B0ED583EE}"/>
              </a:ext>
            </a:extLst>
          </p:cNvPr>
          <p:cNvGrpSpPr>
            <a:grpSpLocks/>
          </p:cNvGrpSpPr>
          <p:nvPr/>
        </p:nvGrpSpPr>
        <p:grpSpPr bwMode="auto">
          <a:xfrm>
            <a:off x="392113" y="1152525"/>
            <a:ext cx="1938337" cy="1620838"/>
            <a:chOff x="247" y="726"/>
            <a:chExt cx="1221" cy="1021"/>
          </a:xfrm>
        </p:grpSpPr>
        <p:sp>
          <p:nvSpPr>
            <p:cNvPr id="16400" name="Rectangle 4">
              <a:extLst>
                <a:ext uri="{FF2B5EF4-FFF2-40B4-BE49-F238E27FC236}">
                  <a16:creationId xmlns:a16="http://schemas.microsoft.com/office/drawing/2014/main" id="{FD23134C-2A61-5044-A893-C576210F4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" y="726"/>
              <a:ext cx="1221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>
                  <a:solidFill>
                    <a:srgbClr val="8901F3"/>
                  </a:solidFill>
                </a:rPr>
                <a:t>Fluid Flow</a:t>
              </a:r>
            </a:p>
          </p:txBody>
        </p:sp>
        <p:sp>
          <p:nvSpPr>
            <p:cNvPr id="16401" name="Line 7">
              <a:extLst>
                <a:ext uri="{FF2B5EF4-FFF2-40B4-BE49-F238E27FC236}">
                  <a16:creationId xmlns:a16="http://schemas.microsoft.com/office/drawing/2014/main" id="{EE7ECBFC-8B1A-BE43-99F2-14A826762C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4" y="1065"/>
              <a:ext cx="405" cy="682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89" name="Group 16">
            <a:extLst>
              <a:ext uri="{FF2B5EF4-FFF2-40B4-BE49-F238E27FC236}">
                <a16:creationId xmlns:a16="http://schemas.microsoft.com/office/drawing/2014/main" id="{E5F7C80F-4D54-4940-9377-FD6F7C2C31E9}"/>
              </a:ext>
            </a:extLst>
          </p:cNvPr>
          <p:cNvGrpSpPr>
            <a:grpSpLocks/>
          </p:cNvGrpSpPr>
          <p:nvPr/>
        </p:nvGrpSpPr>
        <p:grpSpPr bwMode="auto">
          <a:xfrm>
            <a:off x="1900238" y="1006475"/>
            <a:ext cx="2590800" cy="1855788"/>
            <a:chOff x="1197" y="634"/>
            <a:chExt cx="1632" cy="1169"/>
          </a:xfrm>
        </p:grpSpPr>
        <p:sp>
          <p:nvSpPr>
            <p:cNvPr id="16398" name="Rectangle 5">
              <a:extLst>
                <a:ext uri="{FF2B5EF4-FFF2-40B4-BE49-F238E27FC236}">
                  <a16:creationId xmlns:a16="http://schemas.microsoft.com/office/drawing/2014/main" id="{C18E3EA0-EAF0-C941-954C-ED57BD900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" y="634"/>
              <a:ext cx="1221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>
                  <a:solidFill>
                    <a:srgbClr val="8901F3"/>
                  </a:solidFill>
                </a:rPr>
                <a:t>Cilia</a:t>
              </a:r>
            </a:p>
            <a:p>
              <a:r>
                <a:rPr lang="en-US" altLang="en-US" sz="2800">
                  <a:solidFill>
                    <a:srgbClr val="8901F3"/>
                  </a:solidFill>
                </a:rPr>
                <a:t>Fluid Flow</a:t>
              </a:r>
            </a:p>
          </p:txBody>
        </p:sp>
        <p:sp>
          <p:nvSpPr>
            <p:cNvPr id="16399" name="Line 8">
              <a:extLst>
                <a:ext uri="{FF2B5EF4-FFF2-40B4-BE49-F238E27FC236}">
                  <a16:creationId xmlns:a16="http://schemas.microsoft.com/office/drawing/2014/main" id="{2B720CC1-D03B-2147-8AC8-BB52B6896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97" y="1166"/>
              <a:ext cx="653" cy="637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0" name="Group 17">
            <a:extLst>
              <a:ext uri="{FF2B5EF4-FFF2-40B4-BE49-F238E27FC236}">
                <a16:creationId xmlns:a16="http://schemas.microsoft.com/office/drawing/2014/main" id="{43C39F92-3BCD-E143-9ABF-0F02A4027CCF}"/>
              </a:ext>
            </a:extLst>
          </p:cNvPr>
          <p:cNvGrpSpPr>
            <a:grpSpLocks/>
          </p:cNvGrpSpPr>
          <p:nvPr/>
        </p:nvGrpSpPr>
        <p:grpSpPr bwMode="auto">
          <a:xfrm>
            <a:off x="3827463" y="1004888"/>
            <a:ext cx="4019550" cy="1768475"/>
            <a:chOff x="2411" y="633"/>
            <a:chExt cx="2532" cy="1114"/>
          </a:xfrm>
        </p:grpSpPr>
        <p:sp>
          <p:nvSpPr>
            <p:cNvPr id="16396" name="Rectangle 6">
              <a:extLst>
                <a:ext uri="{FF2B5EF4-FFF2-40B4-BE49-F238E27FC236}">
                  <a16:creationId xmlns:a16="http://schemas.microsoft.com/office/drawing/2014/main" id="{77152E6B-0477-EB4C-96F6-BE6A7ABB4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" y="633"/>
              <a:ext cx="1495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>
                  <a:solidFill>
                    <a:srgbClr val="8901F3"/>
                  </a:solidFill>
                </a:rPr>
                <a:t>Muscle </a:t>
              </a:r>
            </a:p>
            <a:p>
              <a:r>
                <a:rPr lang="en-US" altLang="en-US" sz="2800">
                  <a:solidFill>
                    <a:srgbClr val="8901F3"/>
                  </a:solidFill>
                </a:rPr>
                <a:t>Contractions</a:t>
              </a:r>
            </a:p>
          </p:txBody>
        </p:sp>
        <p:sp>
          <p:nvSpPr>
            <p:cNvPr id="16397" name="Line 9">
              <a:extLst>
                <a:ext uri="{FF2B5EF4-FFF2-40B4-BE49-F238E27FC236}">
                  <a16:creationId xmlns:a16="http://schemas.microsoft.com/office/drawing/2014/main" id="{7C44FC87-BB8D-864F-831E-52D5318F41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1" y="1175"/>
              <a:ext cx="1205" cy="572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91" name="Line 10">
            <a:extLst>
              <a:ext uri="{FF2B5EF4-FFF2-40B4-BE49-F238E27FC236}">
                <a16:creationId xmlns:a16="http://schemas.microsoft.com/office/drawing/2014/main" id="{CD77C0D7-09B0-B04C-8C59-E4C7789295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4188" y="1879600"/>
            <a:ext cx="628650" cy="1362075"/>
          </a:xfrm>
          <a:prstGeom prst="line">
            <a:avLst/>
          </a:prstGeom>
          <a:noFill/>
          <a:ln w="381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11">
            <a:extLst>
              <a:ext uri="{FF2B5EF4-FFF2-40B4-BE49-F238E27FC236}">
                <a16:creationId xmlns:a16="http://schemas.microsoft.com/office/drawing/2014/main" id="{A39BF957-59A7-444C-A0F5-F1CBA9610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8313" y="1893888"/>
            <a:ext cx="61912" cy="1946275"/>
          </a:xfrm>
          <a:prstGeom prst="line">
            <a:avLst/>
          </a:prstGeom>
          <a:noFill/>
          <a:ln w="381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12">
            <a:extLst>
              <a:ext uri="{FF2B5EF4-FFF2-40B4-BE49-F238E27FC236}">
                <a16:creationId xmlns:a16="http://schemas.microsoft.com/office/drawing/2014/main" id="{1C9A46CA-B4F2-C24E-B510-C75B612B4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2013" y="1924050"/>
            <a:ext cx="1216025" cy="1871663"/>
          </a:xfrm>
          <a:prstGeom prst="line">
            <a:avLst/>
          </a:prstGeom>
          <a:noFill/>
          <a:ln w="381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Rectangle 13">
            <a:extLst>
              <a:ext uri="{FF2B5EF4-FFF2-40B4-BE49-F238E27FC236}">
                <a16:creationId xmlns:a16="http://schemas.microsoft.com/office/drawing/2014/main" id="{DF9A3699-0134-4047-ACCF-938743453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4740275"/>
            <a:ext cx="1778000" cy="1206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395" name="Rectangle 24">
            <a:extLst>
              <a:ext uri="{FF2B5EF4-FFF2-40B4-BE49-F238E27FC236}">
                <a16:creationId xmlns:a16="http://schemas.microsoft.com/office/drawing/2014/main" id="{87249A2A-EF8D-D943-BE31-B63B3CE28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800600"/>
            <a:ext cx="3505200" cy="1828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CBA6D9C-2622-9B4C-8984-FC5538F345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 Transport in the Male Tract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E09753F4-F7E2-344B-A608-32CF7033A87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3130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4">
            <a:extLst>
              <a:ext uri="{FF2B5EF4-FFF2-40B4-BE49-F238E27FC236}">
                <a16:creationId xmlns:a16="http://schemas.microsoft.com/office/drawing/2014/main" id="{266C3343-9E38-7042-8BAD-50F6DB03C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8" y="5143500"/>
            <a:ext cx="8629650" cy="15779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 marL="222250" indent="-22225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No protein synthetic ability</a:t>
            </a:r>
          </a:p>
          <a:p>
            <a:pPr>
              <a:buFontTx/>
              <a:buChar char="•"/>
            </a:pPr>
            <a:r>
              <a:rPr lang="en-US" altLang="en-US"/>
              <a:t>addition or loss of plasma membrane proteins and lipids</a:t>
            </a:r>
          </a:p>
          <a:p>
            <a:pPr>
              <a:buFontTx/>
              <a:buChar char="•"/>
            </a:pPr>
            <a:r>
              <a:rPr lang="en-US" altLang="en-US"/>
              <a:t>redistribution of proteins and lipids within sperm</a:t>
            </a:r>
          </a:p>
          <a:p>
            <a:pPr>
              <a:buFontTx/>
              <a:buChar char="•"/>
            </a:pPr>
            <a:r>
              <a:rPr lang="en-US" altLang="en-US"/>
              <a:t>changes in lipid diffusion coefficients </a:t>
            </a:r>
          </a:p>
        </p:txBody>
      </p:sp>
      <p:grpSp>
        <p:nvGrpSpPr>
          <p:cNvPr id="17413" name="Group 11">
            <a:extLst>
              <a:ext uri="{FF2B5EF4-FFF2-40B4-BE49-F238E27FC236}">
                <a16:creationId xmlns:a16="http://schemas.microsoft.com/office/drawing/2014/main" id="{88D748D6-EC2C-FF48-9511-C1B56B67AE4A}"/>
              </a:ext>
            </a:extLst>
          </p:cNvPr>
          <p:cNvGrpSpPr>
            <a:grpSpLocks/>
          </p:cNvGrpSpPr>
          <p:nvPr/>
        </p:nvGrpSpPr>
        <p:grpSpPr bwMode="auto">
          <a:xfrm>
            <a:off x="2317750" y="1984375"/>
            <a:ext cx="2000250" cy="1555750"/>
            <a:chOff x="1460" y="1250"/>
            <a:chExt cx="1260" cy="980"/>
          </a:xfrm>
        </p:grpSpPr>
        <p:sp>
          <p:nvSpPr>
            <p:cNvPr id="17417" name="Rectangle 5">
              <a:extLst>
                <a:ext uri="{FF2B5EF4-FFF2-40B4-BE49-F238E27FC236}">
                  <a16:creationId xmlns:a16="http://schemas.microsoft.com/office/drawing/2014/main" id="{58FD1788-1B06-DD4D-ACCC-3DEFF9B5E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0" y="1250"/>
              <a:ext cx="1260" cy="10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7418" name="Rectangle 6">
              <a:extLst>
                <a:ext uri="{FF2B5EF4-FFF2-40B4-BE49-F238E27FC236}">
                  <a16:creationId xmlns:a16="http://schemas.microsoft.com/office/drawing/2014/main" id="{1CA467FF-3D71-574C-A7A8-03058EC83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0" y="2120"/>
              <a:ext cx="1250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7414" name="Rectangle 7">
            <a:extLst>
              <a:ext uri="{FF2B5EF4-FFF2-40B4-BE49-F238E27FC236}">
                <a16:creationId xmlns:a16="http://schemas.microsoft.com/office/drawing/2014/main" id="{FDC897DB-58A1-B548-8A0B-9055ED790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581400"/>
            <a:ext cx="1778000" cy="127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415" name="Rectangle 10">
            <a:extLst>
              <a:ext uri="{FF2B5EF4-FFF2-40B4-BE49-F238E27FC236}">
                <a16:creationId xmlns:a16="http://schemas.microsoft.com/office/drawing/2014/main" id="{87E563D5-E755-8F4A-918D-FEB190649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3287713" cy="125253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7416" name="Rectangle 9">
            <a:extLst>
              <a:ext uri="{FF2B5EF4-FFF2-40B4-BE49-F238E27FC236}">
                <a16:creationId xmlns:a16="http://schemas.microsoft.com/office/drawing/2014/main" id="{77051946-7EAC-774B-8C43-128599D18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86200"/>
            <a:ext cx="343693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/>
              <a:t>Acquisition of</a:t>
            </a:r>
          </a:p>
          <a:p>
            <a:pPr algn="ctr">
              <a:lnSpc>
                <a:spcPct val="80000"/>
              </a:lnSpc>
            </a:pPr>
            <a:r>
              <a:rPr lang="en-US" altLang="en-US"/>
              <a:t>Fertilizing Ability</a:t>
            </a:r>
          </a:p>
          <a:p>
            <a:pPr algn="ctr">
              <a:lnSpc>
                <a:spcPct val="80000"/>
              </a:lnSpc>
            </a:pPr>
            <a:r>
              <a:rPr lang="en-US" altLang="en-US"/>
              <a:t>and Motility</a:t>
            </a:r>
            <a:br>
              <a:rPr lang="en-US" altLang="en-US">
                <a:solidFill>
                  <a:srgbClr val="8901F3"/>
                </a:solidFill>
              </a:rPr>
            </a:br>
            <a:endParaRPr lang="en-US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7D67AE3-CD05-9C47-9CA9-8354D4E872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 Transport in the Male Tract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E8A184EA-E1A7-294B-A89A-CFD94B99766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8513"/>
            <a:ext cx="9131300" cy="434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5">
            <a:extLst>
              <a:ext uri="{FF2B5EF4-FFF2-40B4-BE49-F238E27FC236}">
                <a16:creationId xmlns:a16="http://schemas.microsoft.com/office/drawing/2014/main" id="{810C5E5F-787D-0E42-B147-2C5518FCF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1984375"/>
            <a:ext cx="2000250" cy="15875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7" name="Rectangle 6">
            <a:extLst>
              <a:ext uri="{FF2B5EF4-FFF2-40B4-BE49-F238E27FC236}">
                <a16:creationId xmlns:a16="http://schemas.microsoft.com/office/drawing/2014/main" id="{2AF54DEC-E7C0-5047-98C7-4E542C266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3365500"/>
            <a:ext cx="1984375" cy="1746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8" name="Rectangle 7">
            <a:extLst>
              <a:ext uri="{FF2B5EF4-FFF2-40B4-BE49-F238E27FC236}">
                <a16:creationId xmlns:a16="http://schemas.microsoft.com/office/drawing/2014/main" id="{16DEF3EB-D8D2-C245-8F40-C13BA6BC6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0" y="3651250"/>
            <a:ext cx="1778000" cy="1206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9" name="Rectangle 9">
            <a:extLst>
              <a:ext uri="{FF2B5EF4-FFF2-40B4-BE49-F238E27FC236}">
                <a16:creationId xmlns:a16="http://schemas.microsoft.com/office/drawing/2014/main" id="{DE5EEC3D-C47D-0748-8CCF-7323E5697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767138"/>
            <a:ext cx="28956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/>
              <a:t>Addition of Decapacitation Factor</a:t>
            </a:r>
          </a:p>
        </p:txBody>
      </p:sp>
      <p:sp>
        <p:nvSpPr>
          <p:cNvPr id="18440" name="Rectangle 10">
            <a:extLst>
              <a:ext uri="{FF2B5EF4-FFF2-40B4-BE49-F238E27FC236}">
                <a16:creationId xmlns:a16="http://schemas.microsoft.com/office/drawing/2014/main" id="{6F269EB6-0B71-2E4A-A3C6-6152798F4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3429000" cy="1447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8441" name="Group 11">
            <a:extLst>
              <a:ext uri="{FF2B5EF4-FFF2-40B4-BE49-F238E27FC236}">
                <a16:creationId xmlns:a16="http://schemas.microsoft.com/office/drawing/2014/main" id="{76AD7585-7801-914E-A578-A9183637F990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3657600"/>
            <a:ext cx="3352800" cy="1797050"/>
            <a:chOff x="3456" y="3024"/>
            <a:chExt cx="2112" cy="1132"/>
          </a:xfrm>
        </p:grpSpPr>
        <p:sp>
          <p:nvSpPr>
            <p:cNvPr id="18460" name="Rectangle 12">
              <a:extLst>
                <a:ext uri="{FF2B5EF4-FFF2-40B4-BE49-F238E27FC236}">
                  <a16:creationId xmlns:a16="http://schemas.microsoft.com/office/drawing/2014/main" id="{AC82E347-1547-944E-99BC-32E0A7E82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3072"/>
              <a:ext cx="2112" cy="8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1" name="Freeform 13">
              <a:extLst>
                <a:ext uri="{FF2B5EF4-FFF2-40B4-BE49-F238E27FC236}">
                  <a16:creationId xmlns:a16="http://schemas.microsoft.com/office/drawing/2014/main" id="{08AA5FAE-C511-384A-9385-43538FFEC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3024"/>
              <a:ext cx="1824" cy="144"/>
            </a:xfrm>
            <a:custGeom>
              <a:avLst/>
              <a:gdLst>
                <a:gd name="T0" fmla="*/ 0 w 1824"/>
                <a:gd name="T1" fmla="*/ 0 h 144"/>
                <a:gd name="T2" fmla="*/ 0 w 1824"/>
                <a:gd name="T3" fmla="*/ 144 h 144"/>
                <a:gd name="T4" fmla="*/ 1824 w 1824"/>
                <a:gd name="T5" fmla="*/ 144 h 144"/>
                <a:gd name="T6" fmla="*/ 1824 w 1824"/>
                <a:gd name="T7" fmla="*/ 0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24"/>
                <a:gd name="T13" fmla="*/ 0 h 144"/>
                <a:gd name="T14" fmla="*/ 1824 w 1824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24" h="144">
                  <a:moveTo>
                    <a:pt x="0" y="0"/>
                  </a:moveTo>
                  <a:lnTo>
                    <a:pt x="0" y="144"/>
                  </a:lnTo>
                  <a:lnTo>
                    <a:pt x="1824" y="144"/>
                  </a:lnTo>
                  <a:lnTo>
                    <a:pt x="1824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62" name="Line 14">
              <a:extLst>
                <a:ext uri="{FF2B5EF4-FFF2-40B4-BE49-F238E27FC236}">
                  <a16:creationId xmlns:a16="http://schemas.microsoft.com/office/drawing/2014/main" id="{0AEB5816-7638-2E40-A920-1EF3A2FAA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3168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3" name="Text Box 15">
              <a:extLst>
                <a:ext uri="{FF2B5EF4-FFF2-40B4-BE49-F238E27FC236}">
                  <a16:creationId xmlns:a16="http://schemas.microsoft.com/office/drawing/2014/main" id="{0B5D0734-C81A-8149-8DCA-3748BA4826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408"/>
              <a:ext cx="187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Addition of DF From Accessory Gland Secretions</a:t>
              </a:r>
            </a:p>
          </p:txBody>
        </p:sp>
      </p:grpSp>
      <p:grpSp>
        <p:nvGrpSpPr>
          <p:cNvPr id="18442" name="Group 16">
            <a:extLst>
              <a:ext uri="{FF2B5EF4-FFF2-40B4-BE49-F238E27FC236}">
                <a16:creationId xmlns:a16="http://schemas.microsoft.com/office/drawing/2014/main" id="{82EDC650-EECE-A94D-93C6-F4574C39C076}"/>
              </a:ext>
            </a:extLst>
          </p:cNvPr>
          <p:cNvGrpSpPr>
            <a:grpSpLocks/>
          </p:cNvGrpSpPr>
          <p:nvPr/>
        </p:nvGrpSpPr>
        <p:grpSpPr bwMode="auto">
          <a:xfrm>
            <a:off x="5018088" y="1984375"/>
            <a:ext cx="3625850" cy="1527175"/>
            <a:chOff x="3304" y="1228"/>
            <a:chExt cx="2284" cy="962"/>
          </a:xfrm>
        </p:grpSpPr>
        <p:sp>
          <p:nvSpPr>
            <p:cNvPr id="18455" name="Rectangle 17">
              <a:extLst>
                <a:ext uri="{FF2B5EF4-FFF2-40B4-BE49-F238E27FC236}">
                  <a16:creationId xmlns:a16="http://schemas.microsoft.com/office/drawing/2014/main" id="{0790DE74-2260-8B4C-AFE1-C18FF604F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064"/>
              <a:ext cx="204" cy="1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6" name="Rectangle 18">
              <a:extLst>
                <a:ext uri="{FF2B5EF4-FFF2-40B4-BE49-F238E27FC236}">
                  <a16:creationId xmlns:a16="http://schemas.microsoft.com/office/drawing/2014/main" id="{25453E85-E66C-6344-8C1E-E9EC20AA40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696169">
              <a:off x="3362" y="1929"/>
              <a:ext cx="468" cy="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7" name="Rectangle 19">
              <a:extLst>
                <a:ext uri="{FF2B5EF4-FFF2-40B4-BE49-F238E27FC236}">
                  <a16:creationId xmlns:a16="http://schemas.microsoft.com/office/drawing/2014/main" id="{30D688F9-1D5D-3F4C-948F-003F37DD6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236"/>
              <a:ext cx="228" cy="1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8" name="Rectangle 20">
              <a:extLst>
                <a:ext uri="{FF2B5EF4-FFF2-40B4-BE49-F238E27FC236}">
                  <a16:creationId xmlns:a16="http://schemas.microsoft.com/office/drawing/2014/main" id="{5E089BBF-2D1E-7347-8E09-3873183560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800154">
              <a:off x="3377" y="1435"/>
              <a:ext cx="468" cy="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9" name="Rectangle 21">
              <a:extLst>
                <a:ext uri="{FF2B5EF4-FFF2-40B4-BE49-F238E27FC236}">
                  <a16:creationId xmlns:a16="http://schemas.microsoft.com/office/drawing/2014/main" id="{153EB801-2699-DC42-A7C6-4377D867E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0" y="1616"/>
              <a:ext cx="1908" cy="1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8443" name="Group 22">
            <a:extLst>
              <a:ext uri="{FF2B5EF4-FFF2-40B4-BE49-F238E27FC236}">
                <a16:creationId xmlns:a16="http://schemas.microsoft.com/office/drawing/2014/main" id="{F73389D4-3E94-9949-8A6F-F25D2CA24B0F}"/>
              </a:ext>
            </a:extLst>
          </p:cNvPr>
          <p:cNvGrpSpPr>
            <a:grpSpLocks/>
          </p:cNvGrpSpPr>
          <p:nvPr/>
        </p:nvGrpSpPr>
        <p:grpSpPr bwMode="auto">
          <a:xfrm>
            <a:off x="5970588" y="1806575"/>
            <a:ext cx="2171700" cy="1854200"/>
            <a:chOff x="3904" y="1116"/>
            <a:chExt cx="1368" cy="1168"/>
          </a:xfrm>
        </p:grpSpPr>
        <p:sp>
          <p:nvSpPr>
            <p:cNvPr id="18445" name="Oval 23">
              <a:extLst>
                <a:ext uri="{FF2B5EF4-FFF2-40B4-BE49-F238E27FC236}">
                  <a16:creationId xmlns:a16="http://schemas.microsoft.com/office/drawing/2014/main" id="{A8E335EF-66CB-DC43-A38E-9FB488597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" y="1980"/>
              <a:ext cx="284" cy="3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6" name="Oval 24">
              <a:extLst>
                <a:ext uri="{FF2B5EF4-FFF2-40B4-BE49-F238E27FC236}">
                  <a16:creationId xmlns:a16="http://schemas.microsoft.com/office/drawing/2014/main" id="{08AD93E7-7E8A-FD43-8846-25FB70E5F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8" y="1116"/>
              <a:ext cx="284" cy="3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7" name="Oval 25">
              <a:extLst>
                <a:ext uri="{FF2B5EF4-FFF2-40B4-BE49-F238E27FC236}">
                  <a16:creationId xmlns:a16="http://schemas.microsoft.com/office/drawing/2014/main" id="{58F89E28-154B-7645-8FD7-0B63D79FD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0" y="2044"/>
              <a:ext cx="212" cy="2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8" name="Oval 26">
              <a:extLst>
                <a:ext uri="{FF2B5EF4-FFF2-40B4-BE49-F238E27FC236}">
                  <a16:creationId xmlns:a16="http://schemas.microsoft.com/office/drawing/2014/main" id="{A4E6B978-C433-2541-A594-6EC1BB534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0" y="1128"/>
              <a:ext cx="212" cy="2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9" name="Rectangle 27">
              <a:extLst>
                <a:ext uri="{FF2B5EF4-FFF2-40B4-BE49-F238E27FC236}">
                  <a16:creationId xmlns:a16="http://schemas.microsoft.com/office/drawing/2014/main" id="{2F61DA46-93D3-8D4E-AAEE-7B0C22ACA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776"/>
              <a:ext cx="112" cy="2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0" name="Rectangle 28">
              <a:extLst>
                <a:ext uri="{FF2B5EF4-FFF2-40B4-BE49-F238E27FC236}">
                  <a16:creationId xmlns:a16="http://schemas.microsoft.com/office/drawing/2014/main" id="{8BEC1BBA-0ABE-AD4A-BBC2-47E8D4D8B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384"/>
              <a:ext cx="112" cy="2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1" name="Rectangle 29">
              <a:extLst>
                <a:ext uri="{FF2B5EF4-FFF2-40B4-BE49-F238E27FC236}">
                  <a16:creationId xmlns:a16="http://schemas.microsoft.com/office/drawing/2014/main" id="{833F1BE0-0B8C-D349-AA0C-EA5BFEDAD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8" y="1316"/>
              <a:ext cx="112" cy="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2" name="Rectangle 30">
              <a:extLst>
                <a:ext uri="{FF2B5EF4-FFF2-40B4-BE49-F238E27FC236}">
                  <a16:creationId xmlns:a16="http://schemas.microsoft.com/office/drawing/2014/main" id="{A8B6DC2F-E158-E547-A545-B98A3D8CC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4" y="1744"/>
              <a:ext cx="124" cy="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3" name="Rectangle 31">
              <a:extLst>
                <a:ext uri="{FF2B5EF4-FFF2-40B4-BE49-F238E27FC236}">
                  <a16:creationId xmlns:a16="http://schemas.microsoft.com/office/drawing/2014/main" id="{5D617829-400D-094E-B669-A56CAAD47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1772"/>
              <a:ext cx="580" cy="1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54" name="Rectangle 32">
              <a:extLst>
                <a:ext uri="{FF2B5EF4-FFF2-40B4-BE49-F238E27FC236}">
                  <a16:creationId xmlns:a16="http://schemas.microsoft.com/office/drawing/2014/main" id="{ACBD182A-BB46-5548-8261-C63571655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1444"/>
              <a:ext cx="580" cy="1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8444" name="Rectangle 33">
            <a:extLst>
              <a:ext uri="{FF2B5EF4-FFF2-40B4-BE49-F238E27FC236}">
                <a16:creationId xmlns:a16="http://schemas.microsoft.com/office/drawing/2014/main" id="{11C79FE0-F523-3840-9282-8A5F42F2C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" y="5267325"/>
            <a:ext cx="5068888" cy="12223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 marL="174625" indent="-1746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Decapacitation Factor</a:t>
            </a:r>
          </a:p>
          <a:p>
            <a:pPr>
              <a:buFontTx/>
              <a:buChar char="•"/>
            </a:pPr>
            <a:r>
              <a:rPr lang="en-US" altLang="en-US"/>
              <a:t>protein, glycolipid and/or lipid</a:t>
            </a:r>
          </a:p>
          <a:p>
            <a:pPr>
              <a:buFontTx/>
              <a:buChar char="•"/>
            </a:pPr>
            <a:r>
              <a:rPr lang="en-US" altLang="en-US"/>
              <a:t>stabilizes the plasma membrane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0B946E2-B9E6-D041-B21E-960C58890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Site of Ejaculation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D6D1898-ECE5-6946-9419-34126862F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1255713"/>
            <a:ext cx="887095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031875" algn="ctr"/>
                <a:tab pos="2460625" algn="l"/>
                <a:tab pos="6921500" algn="l"/>
                <a:tab pos="7032625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/>
              <a:t>	Site of ejaculation	Semen Characteristics	Species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	Vagina	slight coagulation of ejaculate	human, rabbit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	vagina	semen with high sperm 	cattle, sheep</a:t>
            </a:r>
            <a:br>
              <a:rPr lang="en-US" altLang="en-US" sz="2000"/>
            </a:br>
            <a:r>
              <a:rPr lang="en-US" altLang="en-US" sz="2000"/>
              <a:t>		concentration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	uterus	voluminous, distention of cervix	horse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	cervix, uterus	voluminous, retention of penis 	dog, pig</a:t>
            </a:r>
            <a:br>
              <a:rPr lang="en-US" altLang="en-US" sz="2000"/>
            </a:br>
            <a:r>
              <a:rPr lang="en-US" altLang="en-US" sz="2000"/>
              <a:t>		during copulation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	uterus	vagina plug	rodents</a:t>
            </a:r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720A3948-0C4D-DB40-B694-782FD9C25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650" y="1143000"/>
            <a:ext cx="860107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5">
            <a:extLst>
              <a:ext uri="{FF2B5EF4-FFF2-40B4-BE49-F238E27FC236}">
                <a16:creationId xmlns:a16="http://schemas.microsoft.com/office/drawing/2014/main" id="{1B2D4A12-3CA4-494E-8F9C-082B96D73D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300" y="1628775"/>
            <a:ext cx="860107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0286D605-7BEC-4B4D-A148-46CC6B799C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925" y="4645025"/>
            <a:ext cx="860107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5AC6A7E-585E-CD4E-9CA3-5A7DB6114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 Loss From Female Tract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1E742BE-7B6F-E54C-B131-609100A91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retrograde flow</a:t>
            </a:r>
          </a:p>
          <a:p>
            <a:r>
              <a:rPr lang="en-US" altLang="en-US">
                <a:solidFill>
                  <a:schemeClr val="bg2"/>
                </a:solidFill>
                <a:ea typeface="ＭＳ Ｐゴシック" panose="020B0600070205080204" pitchFamily="34" charset="-128"/>
              </a:rPr>
              <a:t>phagocytosis by neutrophils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9377999-CD69-174A-9035-F02E0435F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46075"/>
            <a:ext cx="89154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Experiment on Retrograde Flow in the Cow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2496020E-C0D3-C648-A692-57D73A19EC5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492250"/>
            <a:ext cx="433070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Oval 4">
            <a:extLst>
              <a:ext uri="{FF2B5EF4-FFF2-40B4-BE49-F238E27FC236}">
                <a16:creationId xmlns:a16="http://schemas.microsoft.com/office/drawing/2014/main" id="{EF28C7A1-1887-A342-87D6-86986D491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1350" y="3467100"/>
            <a:ext cx="288925" cy="209550"/>
          </a:xfrm>
          <a:prstGeom prst="ellipse">
            <a:avLst/>
          </a:prstGeom>
          <a:solidFill>
            <a:srgbClr val="114FFB"/>
          </a:solidFill>
          <a:ln w="12700">
            <a:solidFill>
              <a:srgbClr val="114FFB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09" name="Oval 5">
            <a:extLst>
              <a:ext uri="{FF2B5EF4-FFF2-40B4-BE49-F238E27FC236}">
                <a16:creationId xmlns:a16="http://schemas.microsoft.com/office/drawing/2014/main" id="{027AA044-E9BD-8341-855E-E36ABCB5A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875" y="2714625"/>
            <a:ext cx="288925" cy="20955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0" name="Oval 6">
            <a:extLst>
              <a:ext uri="{FF2B5EF4-FFF2-40B4-BE49-F238E27FC236}">
                <a16:creationId xmlns:a16="http://schemas.microsoft.com/office/drawing/2014/main" id="{737FB744-9F64-E448-AAAA-339991D6C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75" y="2730500"/>
            <a:ext cx="288925" cy="20955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DA64E408-C0E1-A74F-9274-2DBB7FDC5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9388" y="2125663"/>
            <a:ext cx="2027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Uterine Horn</a:t>
            </a:r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C0450929-C36B-AD46-A71E-4DCC8DC63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8138" y="3459163"/>
            <a:ext cx="20780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Uterine Body</a:t>
            </a:r>
          </a:p>
        </p:txBody>
      </p:sp>
      <p:sp>
        <p:nvSpPr>
          <p:cNvPr id="21513" name="Rectangle 9">
            <a:extLst>
              <a:ext uri="{FF2B5EF4-FFF2-40B4-BE49-F238E27FC236}">
                <a16:creationId xmlns:a16="http://schemas.microsoft.com/office/drawing/2014/main" id="{06BBAF96-BD43-9140-BAD7-B9C5F4C50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3513" y="4808538"/>
            <a:ext cx="1112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Cervix</a:t>
            </a:r>
          </a:p>
        </p:txBody>
      </p:sp>
      <p:sp>
        <p:nvSpPr>
          <p:cNvPr id="21514" name="Oval 10">
            <a:extLst>
              <a:ext uri="{FF2B5EF4-FFF2-40B4-BE49-F238E27FC236}">
                <a16:creationId xmlns:a16="http://schemas.microsoft.com/office/drawing/2014/main" id="{85E78C3B-C762-3C4C-9D68-1F275506E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673600"/>
            <a:ext cx="288925" cy="241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5" name="Line 11">
            <a:extLst>
              <a:ext uri="{FF2B5EF4-FFF2-40B4-BE49-F238E27FC236}">
                <a16:creationId xmlns:a16="http://schemas.microsoft.com/office/drawing/2014/main" id="{3FE11909-0BE0-6044-8411-FB0A7DA95B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43500" y="2346325"/>
            <a:ext cx="1397000" cy="4191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Line 12">
            <a:extLst>
              <a:ext uri="{FF2B5EF4-FFF2-40B4-BE49-F238E27FC236}">
                <a16:creationId xmlns:a16="http://schemas.microsoft.com/office/drawing/2014/main" id="{70077A63-D2C2-2C41-A8B4-5F9BC2F60B0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21250" y="3603625"/>
            <a:ext cx="1762125" cy="47625"/>
          </a:xfrm>
          <a:prstGeom prst="line">
            <a:avLst/>
          </a:prstGeom>
          <a:noFill/>
          <a:ln w="25400">
            <a:solidFill>
              <a:srgbClr val="114FF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3">
            <a:extLst>
              <a:ext uri="{FF2B5EF4-FFF2-40B4-BE49-F238E27FC236}">
                <a16:creationId xmlns:a16="http://schemas.microsoft.com/office/drawing/2014/main" id="{98A77782-D2E3-2542-82F5-95D00E2B89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57750" y="4826000"/>
            <a:ext cx="1492250" cy="14287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Rectangle 14">
            <a:extLst>
              <a:ext uri="{FF2B5EF4-FFF2-40B4-BE49-F238E27FC236}">
                <a16:creationId xmlns:a16="http://schemas.microsoft.com/office/drawing/2014/main" id="{239771F9-D034-1A4D-83C8-51FBA59CD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13" y="3427413"/>
            <a:ext cx="22161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Insemination at 3 different spots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5">
            <a:extLst>
              <a:ext uri="{FF2B5EF4-FFF2-40B4-BE49-F238E27FC236}">
                <a16:creationId xmlns:a16="http://schemas.microsoft.com/office/drawing/2014/main" id="{AFF8AC50-4EAD-4740-BD89-FFD46F3E7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6713" y="5721350"/>
            <a:ext cx="7143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Line 6">
            <a:extLst>
              <a:ext uri="{FF2B5EF4-FFF2-40B4-BE49-F238E27FC236}">
                <a16:creationId xmlns:a16="http://schemas.microsoft.com/office/drawing/2014/main" id="{79CC65C7-AD83-9543-9149-C070B197D0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6713" y="4400550"/>
            <a:ext cx="7143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Line 7">
            <a:extLst>
              <a:ext uri="{FF2B5EF4-FFF2-40B4-BE49-F238E27FC236}">
                <a16:creationId xmlns:a16="http://schemas.microsoft.com/office/drawing/2014/main" id="{4549EEFD-7073-284A-BBB7-78E775AFB8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6713" y="3079750"/>
            <a:ext cx="7143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Line 8">
            <a:extLst>
              <a:ext uri="{FF2B5EF4-FFF2-40B4-BE49-F238E27FC236}">
                <a16:creationId xmlns:a16="http://schemas.microsoft.com/office/drawing/2014/main" id="{7BAB4E68-8DD9-D44D-952C-6279807EA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6713" y="1758950"/>
            <a:ext cx="7143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Line 9">
            <a:extLst>
              <a:ext uri="{FF2B5EF4-FFF2-40B4-BE49-F238E27FC236}">
                <a16:creationId xmlns:a16="http://schemas.microsoft.com/office/drawing/2014/main" id="{CE91C0B6-C47F-1C4D-B68D-C66DB9D78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6713" y="455613"/>
            <a:ext cx="7143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Line 10">
            <a:extLst>
              <a:ext uri="{FF2B5EF4-FFF2-40B4-BE49-F238E27FC236}">
                <a16:creationId xmlns:a16="http://schemas.microsoft.com/office/drawing/2014/main" id="{304220D1-9A04-334C-93EE-A5F8C41E9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54705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Line 11">
            <a:extLst>
              <a:ext uri="{FF2B5EF4-FFF2-40B4-BE49-F238E27FC236}">
                <a16:creationId xmlns:a16="http://schemas.microsoft.com/office/drawing/2014/main" id="{FD4901E0-94D8-BC4C-A27A-7EA65E2D5D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52038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7" name="Line 12">
            <a:extLst>
              <a:ext uri="{FF2B5EF4-FFF2-40B4-BE49-F238E27FC236}">
                <a16:creationId xmlns:a16="http://schemas.microsoft.com/office/drawing/2014/main" id="{78A07C27-2628-6443-B6F8-3C9ADA766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49355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Line 13">
            <a:extLst>
              <a:ext uri="{FF2B5EF4-FFF2-40B4-BE49-F238E27FC236}">
                <a16:creationId xmlns:a16="http://schemas.microsoft.com/office/drawing/2014/main" id="{CDCAB99F-E82D-174E-B88F-F98D3E4D68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4667250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9" name="Line 14">
            <a:extLst>
              <a:ext uri="{FF2B5EF4-FFF2-40B4-BE49-F238E27FC236}">
                <a16:creationId xmlns:a16="http://schemas.microsoft.com/office/drawing/2014/main" id="{FDA79768-D605-C049-BC94-93F381D83A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41497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0" name="Line 15">
            <a:extLst>
              <a:ext uri="{FF2B5EF4-FFF2-40B4-BE49-F238E27FC236}">
                <a16:creationId xmlns:a16="http://schemas.microsoft.com/office/drawing/2014/main" id="{B69AB620-324D-F948-B61F-39DF1D74DD6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38830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1" name="Line 16">
            <a:extLst>
              <a:ext uri="{FF2B5EF4-FFF2-40B4-BE49-F238E27FC236}">
                <a16:creationId xmlns:a16="http://schemas.microsoft.com/office/drawing/2014/main" id="{0222A239-C735-AA47-9A18-9F08727BBB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36147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2" name="Line 17">
            <a:extLst>
              <a:ext uri="{FF2B5EF4-FFF2-40B4-BE49-F238E27FC236}">
                <a16:creationId xmlns:a16="http://schemas.microsoft.com/office/drawing/2014/main" id="{29F2BE4A-2B02-2F4C-9B50-4A7E500C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33480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3" name="Line 18">
            <a:extLst>
              <a:ext uri="{FF2B5EF4-FFF2-40B4-BE49-F238E27FC236}">
                <a16:creationId xmlns:a16="http://schemas.microsoft.com/office/drawing/2014/main" id="{0074AB9A-7F41-AA41-90D3-6ED404550A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283051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Line 19">
            <a:extLst>
              <a:ext uri="{FF2B5EF4-FFF2-40B4-BE49-F238E27FC236}">
                <a16:creationId xmlns:a16="http://schemas.microsoft.com/office/drawing/2014/main" id="{EAA90EB5-F00D-834B-A505-DEA246F8F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25622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Line 20">
            <a:extLst>
              <a:ext uri="{FF2B5EF4-FFF2-40B4-BE49-F238E27FC236}">
                <a16:creationId xmlns:a16="http://schemas.microsoft.com/office/drawing/2014/main" id="{AB075B7A-4E1D-B44D-8966-B605E7A54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22939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6" name="Line 21">
            <a:extLst>
              <a:ext uri="{FF2B5EF4-FFF2-40B4-BE49-F238E27FC236}">
                <a16:creationId xmlns:a16="http://schemas.microsoft.com/office/drawing/2014/main" id="{FAAD7951-4365-E044-AC26-AE618C5CCD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20272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Line 22">
            <a:extLst>
              <a:ext uri="{FF2B5EF4-FFF2-40B4-BE49-F238E27FC236}">
                <a16:creationId xmlns:a16="http://schemas.microsoft.com/office/drawing/2014/main" id="{A985AC85-1033-A543-ADAC-8D86AA223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150971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8" name="Line 23">
            <a:extLst>
              <a:ext uri="{FF2B5EF4-FFF2-40B4-BE49-F238E27FC236}">
                <a16:creationId xmlns:a16="http://schemas.microsoft.com/office/drawing/2014/main" id="{4FD4B07A-0C2E-0D41-8AE8-06C731FB73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12414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9" name="Line 24">
            <a:extLst>
              <a:ext uri="{FF2B5EF4-FFF2-40B4-BE49-F238E27FC236}">
                <a16:creationId xmlns:a16="http://schemas.microsoft.com/office/drawing/2014/main" id="{63BFF871-0C51-4D4F-A652-8696DE9AF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9731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0" name="Line 25">
            <a:extLst>
              <a:ext uri="{FF2B5EF4-FFF2-40B4-BE49-F238E27FC236}">
                <a16:creationId xmlns:a16="http://schemas.microsoft.com/office/drawing/2014/main" id="{4416F72E-17F8-AF4F-9CE6-1934FD144F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706438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1" name="Line 26">
            <a:extLst>
              <a:ext uri="{FF2B5EF4-FFF2-40B4-BE49-F238E27FC236}">
                <a16:creationId xmlns:a16="http://schemas.microsoft.com/office/drawing/2014/main" id="{ADC6B9DF-0182-3C4F-98FB-E69D0C98FB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25613" y="455613"/>
            <a:ext cx="1587" cy="5265737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Line 27">
            <a:extLst>
              <a:ext uri="{FF2B5EF4-FFF2-40B4-BE49-F238E27FC236}">
                <a16:creationId xmlns:a16="http://schemas.microsoft.com/office/drawing/2014/main" id="{BA1EC260-C89B-BE49-AAC4-0D5D5C2530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5613" y="5756275"/>
            <a:ext cx="1587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3" name="Line 28">
            <a:extLst>
              <a:ext uri="{FF2B5EF4-FFF2-40B4-BE49-F238E27FC236}">
                <a16:creationId xmlns:a16="http://schemas.microsoft.com/office/drawing/2014/main" id="{0E945260-8517-C044-BE38-7674015237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1425" y="5756275"/>
            <a:ext cx="1588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4" name="Line 29">
            <a:extLst>
              <a:ext uri="{FF2B5EF4-FFF2-40B4-BE49-F238E27FC236}">
                <a16:creationId xmlns:a16="http://schemas.microsoft.com/office/drawing/2014/main" id="{F53B18F1-80D0-F543-AEC7-80ED5476A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7238" y="5756275"/>
            <a:ext cx="1587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5" name="Line 30">
            <a:extLst>
              <a:ext uri="{FF2B5EF4-FFF2-40B4-BE49-F238E27FC236}">
                <a16:creationId xmlns:a16="http://schemas.microsoft.com/office/drawing/2014/main" id="{73C87BDF-03F5-C444-9306-3F9EB66C5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3050" y="5756275"/>
            <a:ext cx="1588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6" name="Line 31">
            <a:extLst>
              <a:ext uri="{FF2B5EF4-FFF2-40B4-BE49-F238E27FC236}">
                <a16:creationId xmlns:a16="http://schemas.microsoft.com/office/drawing/2014/main" id="{92B3E3AC-821E-CF42-92C9-ED3B74FEC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8863" y="5756275"/>
            <a:ext cx="1587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7" name="Line 32">
            <a:extLst>
              <a:ext uri="{FF2B5EF4-FFF2-40B4-BE49-F238E27FC236}">
                <a16:creationId xmlns:a16="http://schemas.microsoft.com/office/drawing/2014/main" id="{7CF302D0-A091-C941-847D-13BD2E944B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5" y="5756275"/>
            <a:ext cx="1588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8" name="Line 33">
            <a:extLst>
              <a:ext uri="{FF2B5EF4-FFF2-40B4-BE49-F238E27FC236}">
                <a16:creationId xmlns:a16="http://schemas.microsoft.com/office/drawing/2014/main" id="{15BEC1A4-E38B-7042-A6CC-A2E47A9AF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0488" y="5756275"/>
            <a:ext cx="1587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9" name="Line 34">
            <a:extLst>
              <a:ext uri="{FF2B5EF4-FFF2-40B4-BE49-F238E27FC236}">
                <a16:creationId xmlns:a16="http://schemas.microsoft.com/office/drawing/2014/main" id="{DBCA9221-250E-2841-99D6-F4A193B4E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6300" y="5756275"/>
            <a:ext cx="1588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0" name="Line 35">
            <a:extLst>
              <a:ext uri="{FF2B5EF4-FFF2-40B4-BE49-F238E27FC236}">
                <a16:creationId xmlns:a16="http://schemas.microsoft.com/office/drawing/2014/main" id="{8C16A68C-6025-6F4E-8849-A1B7C464D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12113" y="5756275"/>
            <a:ext cx="1587" cy="7143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1" name="Line 36">
            <a:extLst>
              <a:ext uri="{FF2B5EF4-FFF2-40B4-BE49-F238E27FC236}">
                <a16:creationId xmlns:a16="http://schemas.microsoft.com/office/drawing/2014/main" id="{8C25B68D-D2B0-3D40-A732-02266B7DB7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5613" y="5721350"/>
            <a:ext cx="6286500" cy="1588"/>
          </a:xfrm>
          <a:prstGeom prst="line">
            <a:avLst/>
          </a:prstGeom>
          <a:noFill/>
          <a:ln w="365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2" name="Rectangle 75">
            <a:extLst>
              <a:ext uri="{FF2B5EF4-FFF2-40B4-BE49-F238E27FC236}">
                <a16:creationId xmlns:a16="http://schemas.microsoft.com/office/drawing/2014/main" id="{BB88D88E-2571-1A46-B9FE-55B3EF939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75" y="5586413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0</a:t>
            </a:r>
            <a:endParaRPr lang="en-US" altLang="en-US"/>
          </a:p>
        </p:txBody>
      </p:sp>
      <p:sp>
        <p:nvSpPr>
          <p:cNvPr id="22563" name="Rectangle 76">
            <a:extLst>
              <a:ext uri="{FF2B5EF4-FFF2-40B4-BE49-F238E27FC236}">
                <a16:creationId xmlns:a16="http://schemas.microsoft.com/office/drawing/2014/main" id="{9F212AAD-387C-EA45-9FEB-5850EA060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75" y="4265613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5</a:t>
            </a:r>
            <a:endParaRPr lang="en-US" altLang="en-US"/>
          </a:p>
        </p:txBody>
      </p:sp>
      <p:sp>
        <p:nvSpPr>
          <p:cNvPr id="22564" name="Rectangle 77">
            <a:extLst>
              <a:ext uri="{FF2B5EF4-FFF2-40B4-BE49-F238E27FC236}">
                <a16:creationId xmlns:a16="http://schemas.microsoft.com/office/drawing/2014/main" id="{466FA0AF-C6E7-A540-B1EC-DF8B3F79C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025" y="2944813"/>
            <a:ext cx="366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10</a:t>
            </a:r>
            <a:endParaRPr lang="en-US" altLang="en-US"/>
          </a:p>
        </p:txBody>
      </p:sp>
      <p:sp>
        <p:nvSpPr>
          <p:cNvPr id="22565" name="Rectangle 78">
            <a:extLst>
              <a:ext uri="{FF2B5EF4-FFF2-40B4-BE49-F238E27FC236}">
                <a16:creationId xmlns:a16="http://schemas.microsoft.com/office/drawing/2014/main" id="{E2294596-4253-0545-9EBE-CE8871F43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025" y="1625600"/>
            <a:ext cx="366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15</a:t>
            </a:r>
            <a:endParaRPr lang="en-US" altLang="en-US"/>
          </a:p>
        </p:txBody>
      </p:sp>
      <p:sp>
        <p:nvSpPr>
          <p:cNvPr id="22566" name="Rectangle 79">
            <a:extLst>
              <a:ext uri="{FF2B5EF4-FFF2-40B4-BE49-F238E27FC236}">
                <a16:creationId xmlns:a16="http://schemas.microsoft.com/office/drawing/2014/main" id="{DB6D1A6F-E995-A747-B0F1-BDBEDE246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025" y="322263"/>
            <a:ext cx="366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20</a:t>
            </a:r>
            <a:endParaRPr lang="en-US" altLang="en-US"/>
          </a:p>
        </p:txBody>
      </p:sp>
      <p:sp>
        <p:nvSpPr>
          <p:cNvPr id="22567" name="Rectangle 80">
            <a:extLst>
              <a:ext uri="{FF2B5EF4-FFF2-40B4-BE49-F238E27FC236}">
                <a16:creationId xmlns:a16="http://schemas.microsoft.com/office/drawing/2014/main" id="{DF740411-BC3C-5446-9197-EC13D70FB5B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050131" y="3198019"/>
            <a:ext cx="3376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Cumulative % Sperm </a:t>
            </a:r>
            <a:endParaRPr lang="en-US" altLang="en-US"/>
          </a:p>
        </p:txBody>
      </p:sp>
      <p:sp>
        <p:nvSpPr>
          <p:cNvPr id="22568" name="Rectangle 81">
            <a:extLst>
              <a:ext uri="{FF2B5EF4-FFF2-40B4-BE49-F238E27FC236}">
                <a16:creationId xmlns:a16="http://schemas.microsoft.com/office/drawing/2014/main" id="{1773094D-AFB6-DB4B-8E49-2E94CF957C8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251743" y="3318669"/>
            <a:ext cx="3779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Recovered From Vagina</a:t>
            </a:r>
            <a:endParaRPr lang="en-US" altLang="en-US"/>
          </a:p>
        </p:txBody>
      </p:sp>
      <p:sp>
        <p:nvSpPr>
          <p:cNvPr id="22569" name="Rectangle 82">
            <a:extLst>
              <a:ext uri="{FF2B5EF4-FFF2-40B4-BE49-F238E27FC236}">
                <a16:creationId xmlns:a16="http://schemas.microsoft.com/office/drawing/2014/main" id="{DC4E3B38-C3C0-C14B-8B2F-114573FC0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113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0</a:t>
            </a:r>
            <a:endParaRPr lang="en-US" altLang="en-US"/>
          </a:p>
        </p:txBody>
      </p:sp>
      <p:sp>
        <p:nvSpPr>
          <p:cNvPr id="22570" name="Rectangle 83">
            <a:extLst>
              <a:ext uri="{FF2B5EF4-FFF2-40B4-BE49-F238E27FC236}">
                <a16:creationId xmlns:a16="http://schemas.microsoft.com/office/drawing/2014/main" id="{12F80226-D318-7C46-BB26-00DB19FB9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1</a:t>
            </a:r>
            <a:endParaRPr lang="en-US" altLang="en-US"/>
          </a:p>
        </p:txBody>
      </p:sp>
      <p:sp>
        <p:nvSpPr>
          <p:cNvPr id="22571" name="Rectangle 84">
            <a:extLst>
              <a:ext uri="{FF2B5EF4-FFF2-40B4-BE49-F238E27FC236}">
                <a16:creationId xmlns:a16="http://schemas.microsoft.com/office/drawing/2014/main" id="{F21138AF-773B-A04B-A1BB-E672D338E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2</a:t>
            </a:r>
            <a:endParaRPr lang="en-US" altLang="en-US"/>
          </a:p>
        </p:txBody>
      </p:sp>
      <p:sp>
        <p:nvSpPr>
          <p:cNvPr id="22572" name="Rectangle 85">
            <a:extLst>
              <a:ext uri="{FF2B5EF4-FFF2-40B4-BE49-F238E27FC236}">
                <a16:creationId xmlns:a16="http://schemas.microsoft.com/office/drawing/2014/main" id="{30D5A595-D461-0545-BB09-E77AEEFCD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088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3</a:t>
            </a:r>
            <a:endParaRPr lang="en-US" altLang="en-US"/>
          </a:p>
        </p:txBody>
      </p:sp>
      <p:sp>
        <p:nvSpPr>
          <p:cNvPr id="22573" name="Rectangle 86">
            <a:extLst>
              <a:ext uri="{FF2B5EF4-FFF2-40B4-BE49-F238E27FC236}">
                <a16:creationId xmlns:a16="http://schemas.microsoft.com/office/drawing/2014/main" id="{AD1F2512-10C8-A24C-92D8-E25E83624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4</a:t>
            </a:r>
            <a:endParaRPr lang="en-US" altLang="en-US"/>
          </a:p>
        </p:txBody>
      </p:sp>
      <p:sp>
        <p:nvSpPr>
          <p:cNvPr id="22574" name="Rectangle 87">
            <a:extLst>
              <a:ext uri="{FF2B5EF4-FFF2-40B4-BE49-F238E27FC236}">
                <a16:creationId xmlns:a16="http://schemas.microsoft.com/office/drawing/2014/main" id="{0439A003-7D7A-D144-AA4E-AED94DF3F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713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5</a:t>
            </a:r>
            <a:endParaRPr lang="en-US" altLang="en-US"/>
          </a:p>
        </p:txBody>
      </p:sp>
      <p:sp>
        <p:nvSpPr>
          <p:cNvPr id="22575" name="Rectangle 88">
            <a:extLst>
              <a:ext uri="{FF2B5EF4-FFF2-40B4-BE49-F238E27FC236}">
                <a16:creationId xmlns:a16="http://schemas.microsoft.com/office/drawing/2014/main" id="{8019CC0B-A972-E549-99FD-93733EBB3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525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6</a:t>
            </a:r>
            <a:endParaRPr lang="en-US" altLang="en-US"/>
          </a:p>
        </p:txBody>
      </p:sp>
      <p:sp>
        <p:nvSpPr>
          <p:cNvPr id="22576" name="Rectangle 89">
            <a:extLst>
              <a:ext uri="{FF2B5EF4-FFF2-40B4-BE49-F238E27FC236}">
                <a16:creationId xmlns:a16="http://schemas.microsoft.com/office/drawing/2014/main" id="{D68A945B-1CC1-484C-92CC-9FC33E599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5338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7</a:t>
            </a:r>
            <a:endParaRPr lang="en-US" altLang="en-US"/>
          </a:p>
        </p:txBody>
      </p:sp>
      <p:sp>
        <p:nvSpPr>
          <p:cNvPr id="22577" name="Rectangle 90">
            <a:extLst>
              <a:ext uri="{FF2B5EF4-FFF2-40B4-BE49-F238E27FC236}">
                <a16:creationId xmlns:a16="http://schemas.microsoft.com/office/drawing/2014/main" id="{CF46808C-542B-1447-99E2-4ECD3B95E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150" y="58896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8</a:t>
            </a:r>
            <a:endParaRPr lang="en-US" altLang="en-US"/>
          </a:p>
        </p:txBody>
      </p:sp>
      <p:sp>
        <p:nvSpPr>
          <p:cNvPr id="22578" name="Rectangle 91">
            <a:extLst>
              <a:ext uri="{FF2B5EF4-FFF2-40B4-BE49-F238E27FC236}">
                <a16:creationId xmlns:a16="http://schemas.microsoft.com/office/drawing/2014/main" id="{F504668F-E7A8-9249-B62E-ECC963DBC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5463" y="6372225"/>
            <a:ext cx="3760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600">
                <a:solidFill>
                  <a:srgbClr val="000000"/>
                </a:solidFill>
              </a:rPr>
              <a:t>Hour After Insemination</a:t>
            </a:r>
            <a:endParaRPr lang="en-US" altLang="en-US"/>
          </a:p>
        </p:txBody>
      </p:sp>
      <p:grpSp>
        <p:nvGrpSpPr>
          <p:cNvPr id="22579" name="Group 96">
            <a:extLst>
              <a:ext uri="{FF2B5EF4-FFF2-40B4-BE49-F238E27FC236}">
                <a16:creationId xmlns:a16="http://schemas.microsoft.com/office/drawing/2014/main" id="{E4548EE0-261F-7A40-AB29-C3BFE2E46C98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990600"/>
            <a:ext cx="6286500" cy="4497388"/>
            <a:chOff x="1087" y="613"/>
            <a:chExt cx="3960" cy="2833"/>
          </a:xfrm>
        </p:grpSpPr>
        <p:sp>
          <p:nvSpPr>
            <p:cNvPr id="22585" name="Freeform 56">
              <a:extLst>
                <a:ext uri="{FF2B5EF4-FFF2-40B4-BE49-F238E27FC236}">
                  <a16:creationId xmlns:a16="http://schemas.microsoft.com/office/drawing/2014/main" id="{A93BF03B-4B61-6546-BF7D-FAAA9B1E9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" y="613"/>
              <a:ext cx="3960" cy="2833"/>
            </a:xfrm>
            <a:custGeom>
              <a:avLst/>
              <a:gdLst>
                <a:gd name="T0" fmla="*/ 0 w 3960"/>
                <a:gd name="T1" fmla="*/ 2833 h 2833"/>
                <a:gd name="T2" fmla="*/ 495 w 3960"/>
                <a:gd name="T3" fmla="*/ 2665 h 2833"/>
                <a:gd name="T4" fmla="*/ 990 w 3960"/>
                <a:gd name="T5" fmla="*/ 2035 h 2833"/>
                <a:gd name="T6" fmla="*/ 1485 w 3960"/>
                <a:gd name="T7" fmla="*/ 1630 h 2833"/>
                <a:gd name="T8" fmla="*/ 1980 w 3960"/>
                <a:gd name="T9" fmla="*/ 1248 h 2833"/>
                <a:gd name="T10" fmla="*/ 2475 w 3960"/>
                <a:gd name="T11" fmla="*/ 697 h 2833"/>
                <a:gd name="T12" fmla="*/ 2970 w 3960"/>
                <a:gd name="T13" fmla="*/ 630 h 2833"/>
                <a:gd name="T14" fmla="*/ 3465 w 3960"/>
                <a:gd name="T15" fmla="*/ 473 h 2833"/>
                <a:gd name="T16" fmla="*/ 3960 w 3960"/>
                <a:gd name="T17" fmla="*/ 0 h 28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60"/>
                <a:gd name="T28" fmla="*/ 0 h 2833"/>
                <a:gd name="T29" fmla="*/ 3960 w 3960"/>
                <a:gd name="T30" fmla="*/ 2833 h 28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60" h="2833">
                  <a:moveTo>
                    <a:pt x="0" y="2833"/>
                  </a:moveTo>
                  <a:lnTo>
                    <a:pt x="495" y="2665"/>
                  </a:lnTo>
                  <a:lnTo>
                    <a:pt x="990" y="2035"/>
                  </a:lnTo>
                  <a:lnTo>
                    <a:pt x="1485" y="1630"/>
                  </a:lnTo>
                  <a:lnTo>
                    <a:pt x="1980" y="1248"/>
                  </a:lnTo>
                  <a:lnTo>
                    <a:pt x="2475" y="697"/>
                  </a:lnTo>
                  <a:lnTo>
                    <a:pt x="2970" y="630"/>
                  </a:lnTo>
                  <a:lnTo>
                    <a:pt x="3465" y="473"/>
                  </a:lnTo>
                  <a:lnTo>
                    <a:pt x="3960" y="0"/>
                  </a:lnTo>
                </a:path>
              </a:pathLst>
            </a:custGeom>
            <a:noFill/>
            <a:ln w="76200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6" name="Rectangle 93">
              <a:extLst>
                <a:ext uri="{FF2B5EF4-FFF2-40B4-BE49-F238E27FC236}">
                  <a16:creationId xmlns:a16="http://schemas.microsoft.com/office/drawing/2014/main" id="{44F2054E-57FA-154A-98EF-2DE1775C9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6" y="742"/>
              <a:ext cx="169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400">
                  <a:solidFill>
                    <a:srgbClr val="0000D4"/>
                  </a:solidFill>
                </a:rPr>
                <a:t>Uterine Body</a:t>
              </a:r>
              <a:endParaRPr lang="en-US" altLang="en-US"/>
            </a:p>
          </p:txBody>
        </p:sp>
      </p:grpSp>
      <p:grpSp>
        <p:nvGrpSpPr>
          <p:cNvPr id="22580" name="Group 95">
            <a:extLst>
              <a:ext uri="{FF2B5EF4-FFF2-40B4-BE49-F238E27FC236}">
                <a16:creationId xmlns:a16="http://schemas.microsoft.com/office/drawing/2014/main" id="{BBE28395-1A8E-AA4E-83F5-E648E4115E80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990600"/>
            <a:ext cx="6286500" cy="4497388"/>
            <a:chOff x="1087" y="647"/>
            <a:chExt cx="3960" cy="2833"/>
          </a:xfrm>
        </p:grpSpPr>
        <p:sp>
          <p:nvSpPr>
            <p:cNvPr id="22583" name="Freeform 37">
              <a:extLst>
                <a:ext uri="{FF2B5EF4-FFF2-40B4-BE49-F238E27FC236}">
                  <a16:creationId xmlns:a16="http://schemas.microsoft.com/office/drawing/2014/main" id="{C6FA5A48-F30F-4E46-B956-A6FAB4EB9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" y="647"/>
              <a:ext cx="3960" cy="2833"/>
            </a:xfrm>
            <a:custGeom>
              <a:avLst/>
              <a:gdLst>
                <a:gd name="T0" fmla="*/ 0 w 3960"/>
                <a:gd name="T1" fmla="*/ 2833 h 2833"/>
                <a:gd name="T2" fmla="*/ 495 w 3960"/>
                <a:gd name="T3" fmla="*/ 2462 h 2833"/>
                <a:gd name="T4" fmla="*/ 990 w 3960"/>
                <a:gd name="T5" fmla="*/ 1799 h 2833"/>
                <a:gd name="T6" fmla="*/ 1485 w 3960"/>
                <a:gd name="T7" fmla="*/ 1551 h 2833"/>
                <a:gd name="T8" fmla="*/ 1980 w 3960"/>
                <a:gd name="T9" fmla="*/ 967 h 2833"/>
                <a:gd name="T10" fmla="*/ 2475 w 3960"/>
                <a:gd name="T11" fmla="*/ 798 h 2833"/>
                <a:gd name="T12" fmla="*/ 2970 w 3960"/>
                <a:gd name="T13" fmla="*/ 630 h 2833"/>
                <a:gd name="T14" fmla="*/ 3465 w 3960"/>
                <a:gd name="T15" fmla="*/ 495 h 2833"/>
                <a:gd name="T16" fmla="*/ 3960 w 3960"/>
                <a:gd name="T17" fmla="*/ 0 h 28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60"/>
                <a:gd name="T28" fmla="*/ 0 h 2833"/>
                <a:gd name="T29" fmla="*/ 3960 w 3960"/>
                <a:gd name="T30" fmla="*/ 2833 h 28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60" h="2833">
                  <a:moveTo>
                    <a:pt x="0" y="2833"/>
                  </a:moveTo>
                  <a:lnTo>
                    <a:pt x="495" y="2462"/>
                  </a:lnTo>
                  <a:lnTo>
                    <a:pt x="990" y="1799"/>
                  </a:lnTo>
                  <a:lnTo>
                    <a:pt x="1485" y="1551"/>
                  </a:lnTo>
                  <a:lnTo>
                    <a:pt x="1980" y="967"/>
                  </a:lnTo>
                  <a:lnTo>
                    <a:pt x="2475" y="798"/>
                  </a:lnTo>
                  <a:lnTo>
                    <a:pt x="2970" y="630"/>
                  </a:lnTo>
                  <a:lnTo>
                    <a:pt x="3465" y="495"/>
                  </a:lnTo>
                  <a:lnTo>
                    <a:pt x="3960" y="0"/>
                  </a:lnTo>
                </a:path>
              </a:pathLst>
            </a:custGeom>
            <a:noFill/>
            <a:ln w="76200">
              <a:solidFill>
                <a:srgbClr val="DD080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84" name="Rectangle 94">
              <a:extLst>
                <a:ext uri="{FF2B5EF4-FFF2-40B4-BE49-F238E27FC236}">
                  <a16:creationId xmlns:a16="http://schemas.microsoft.com/office/drawing/2014/main" id="{B466D43A-E9DD-D144-B0E0-845666761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" y="2350"/>
              <a:ext cx="164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400">
                  <a:solidFill>
                    <a:srgbClr val="DD0806"/>
                  </a:solidFill>
                </a:rPr>
                <a:t>Uterine Horn</a:t>
              </a:r>
              <a:endParaRPr lang="en-US" altLang="en-US"/>
            </a:p>
          </p:txBody>
        </p:sp>
      </p:grpSp>
      <p:sp>
        <p:nvSpPr>
          <p:cNvPr id="22581" name="Rectangle 3">
            <a:extLst>
              <a:ext uri="{FF2B5EF4-FFF2-40B4-BE49-F238E27FC236}">
                <a16:creationId xmlns:a16="http://schemas.microsoft.com/office/drawing/2014/main" id="{307F925B-7000-A848-B683-948D74111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" y="1031875"/>
            <a:ext cx="1095375" cy="453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2582" name="Rectangle 4">
            <a:extLst>
              <a:ext uri="{FF2B5EF4-FFF2-40B4-BE49-F238E27FC236}">
                <a16:creationId xmlns:a16="http://schemas.microsoft.com/office/drawing/2014/main" id="{0C5EB311-92CC-A046-823B-518A43CC7DF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713707" y="2532857"/>
            <a:ext cx="48561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Cumulative % Sperm Recovered</a:t>
            </a:r>
          </a:p>
          <a:p>
            <a:pPr algn="ctr"/>
            <a:r>
              <a:rPr lang="en-US" altLang="en-US"/>
              <a:t>From the Vagina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10">
            <a:extLst>
              <a:ext uri="{FF2B5EF4-FFF2-40B4-BE49-F238E27FC236}">
                <a16:creationId xmlns:a16="http://schemas.microsoft.com/office/drawing/2014/main" id="{A6AFE462-8977-CA43-9ED7-2DA9D5D71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4778375"/>
            <a:ext cx="508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5" name="Line 11">
            <a:extLst>
              <a:ext uri="{FF2B5EF4-FFF2-40B4-BE49-F238E27FC236}">
                <a16:creationId xmlns:a16="http://schemas.microsoft.com/office/drawing/2014/main" id="{CDB4300B-25D7-B244-8E4A-C9373A87556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3916363"/>
            <a:ext cx="5080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Line 12">
            <a:extLst>
              <a:ext uri="{FF2B5EF4-FFF2-40B4-BE49-F238E27FC236}">
                <a16:creationId xmlns:a16="http://schemas.microsoft.com/office/drawing/2014/main" id="{BB13D828-F98A-D241-9A87-E822FD1F3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3054350"/>
            <a:ext cx="508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Line 13">
            <a:extLst>
              <a:ext uri="{FF2B5EF4-FFF2-40B4-BE49-F238E27FC236}">
                <a16:creationId xmlns:a16="http://schemas.microsoft.com/office/drawing/2014/main" id="{6BADBB29-12D9-8742-A7C4-BEFED19A35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2193925"/>
            <a:ext cx="508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14">
            <a:extLst>
              <a:ext uri="{FF2B5EF4-FFF2-40B4-BE49-F238E27FC236}">
                <a16:creationId xmlns:a16="http://schemas.microsoft.com/office/drawing/2014/main" id="{E3B49CA7-51E2-3048-8654-604004FC0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1331913"/>
            <a:ext cx="5080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15">
            <a:extLst>
              <a:ext uri="{FF2B5EF4-FFF2-40B4-BE49-F238E27FC236}">
                <a16:creationId xmlns:a16="http://schemas.microsoft.com/office/drawing/2014/main" id="{D0533CEE-44CF-5C45-BB3F-1B0C93FED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0513" y="469900"/>
            <a:ext cx="508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16">
            <a:extLst>
              <a:ext uri="{FF2B5EF4-FFF2-40B4-BE49-F238E27FC236}">
                <a16:creationId xmlns:a16="http://schemas.microsoft.com/office/drawing/2014/main" id="{7774AFD3-3D9B-6F4A-BA4B-66A5C45632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24013" y="469900"/>
            <a:ext cx="1587" cy="51704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17">
            <a:extLst>
              <a:ext uri="{FF2B5EF4-FFF2-40B4-BE49-F238E27FC236}">
                <a16:creationId xmlns:a16="http://schemas.microsoft.com/office/drawing/2014/main" id="{A800D8ED-996E-6942-B09E-6254293D2C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4013" y="5665788"/>
            <a:ext cx="1587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18">
            <a:extLst>
              <a:ext uri="{FF2B5EF4-FFF2-40B4-BE49-F238E27FC236}">
                <a16:creationId xmlns:a16="http://schemas.microsoft.com/office/drawing/2014/main" id="{0F40CCF1-7EA1-2748-8470-248065075C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47925" y="5665788"/>
            <a:ext cx="1588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19">
            <a:extLst>
              <a:ext uri="{FF2B5EF4-FFF2-40B4-BE49-F238E27FC236}">
                <a16:creationId xmlns:a16="http://schemas.microsoft.com/office/drawing/2014/main" id="{F63FA694-AC36-8B4A-B28B-A759F041B9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4538" y="5665788"/>
            <a:ext cx="1587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Line 20">
            <a:extLst>
              <a:ext uri="{FF2B5EF4-FFF2-40B4-BE49-F238E27FC236}">
                <a16:creationId xmlns:a16="http://schemas.microsoft.com/office/drawing/2014/main" id="{98558617-7074-314C-9329-0E1C4283E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8450" y="5665788"/>
            <a:ext cx="1588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Line 21">
            <a:extLst>
              <a:ext uri="{FF2B5EF4-FFF2-40B4-BE49-F238E27FC236}">
                <a16:creationId xmlns:a16="http://schemas.microsoft.com/office/drawing/2014/main" id="{5B91E666-006A-0A46-AD6C-C8A1FF5D4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3950" y="5665788"/>
            <a:ext cx="1588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Line 22">
            <a:extLst>
              <a:ext uri="{FF2B5EF4-FFF2-40B4-BE49-F238E27FC236}">
                <a16:creationId xmlns:a16="http://schemas.microsoft.com/office/drawing/2014/main" id="{BF106D16-6EB8-0443-A28B-2C456F005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0563" y="5665788"/>
            <a:ext cx="1587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Line 23">
            <a:extLst>
              <a:ext uri="{FF2B5EF4-FFF2-40B4-BE49-F238E27FC236}">
                <a16:creationId xmlns:a16="http://schemas.microsoft.com/office/drawing/2014/main" id="{2676E411-30ED-FF43-8D29-D65C7113F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4475" y="5665788"/>
            <a:ext cx="1588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24">
            <a:extLst>
              <a:ext uri="{FF2B5EF4-FFF2-40B4-BE49-F238E27FC236}">
                <a16:creationId xmlns:a16="http://schemas.microsoft.com/office/drawing/2014/main" id="{C1BDD71E-2C97-EA4F-85A0-17B713BDBA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8388" y="5665788"/>
            <a:ext cx="1587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Line 25">
            <a:extLst>
              <a:ext uri="{FF2B5EF4-FFF2-40B4-BE49-F238E27FC236}">
                <a16:creationId xmlns:a16="http://schemas.microsoft.com/office/drawing/2014/main" id="{FDADBA47-3A8C-AA47-BF38-627674EED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0" y="5665788"/>
            <a:ext cx="1588" cy="5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26">
            <a:extLst>
              <a:ext uri="{FF2B5EF4-FFF2-40B4-BE49-F238E27FC236}">
                <a16:creationId xmlns:a16="http://schemas.microsoft.com/office/drawing/2014/main" id="{0D807DCE-DBBD-2346-BABF-10ED16AA78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4013" y="5640388"/>
            <a:ext cx="6630987" cy="15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65">
            <a:extLst>
              <a:ext uri="{FF2B5EF4-FFF2-40B4-BE49-F238E27FC236}">
                <a16:creationId xmlns:a16="http://schemas.microsoft.com/office/drawing/2014/main" id="{9ECE5C96-E399-6340-8395-F8D0DACE9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63" y="5545138"/>
            <a:ext cx="127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0</a:t>
            </a:r>
            <a:endParaRPr lang="en-US" altLang="en-US"/>
          </a:p>
        </p:txBody>
      </p:sp>
      <p:sp>
        <p:nvSpPr>
          <p:cNvPr id="23572" name="Rectangle 66">
            <a:extLst>
              <a:ext uri="{FF2B5EF4-FFF2-40B4-BE49-F238E27FC236}">
                <a16:creationId xmlns:a16="http://schemas.microsoft.com/office/drawing/2014/main" id="{9B05AC7F-264C-2242-8084-BDE431FBA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468312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10</a:t>
            </a:r>
            <a:endParaRPr lang="en-US" altLang="en-US"/>
          </a:p>
        </p:txBody>
      </p:sp>
      <p:sp>
        <p:nvSpPr>
          <p:cNvPr id="23573" name="Rectangle 67">
            <a:extLst>
              <a:ext uri="{FF2B5EF4-FFF2-40B4-BE49-F238E27FC236}">
                <a16:creationId xmlns:a16="http://schemas.microsoft.com/office/drawing/2014/main" id="{AAB5A66C-81CD-5440-B83B-C9F634FC8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3821113"/>
            <a:ext cx="25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20</a:t>
            </a:r>
            <a:endParaRPr lang="en-US" altLang="en-US"/>
          </a:p>
        </p:txBody>
      </p:sp>
      <p:sp>
        <p:nvSpPr>
          <p:cNvPr id="23574" name="Rectangle 68">
            <a:extLst>
              <a:ext uri="{FF2B5EF4-FFF2-40B4-BE49-F238E27FC236}">
                <a16:creationId xmlns:a16="http://schemas.microsoft.com/office/drawing/2014/main" id="{92FB415F-D4F6-5E4E-A8C1-42DF9D314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2959100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30</a:t>
            </a:r>
            <a:endParaRPr lang="en-US" altLang="en-US"/>
          </a:p>
        </p:txBody>
      </p:sp>
      <p:sp>
        <p:nvSpPr>
          <p:cNvPr id="23575" name="Rectangle 69">
            <a:extLst>
              <a:ext uri="{FF2B5EF4-FFF2-40B4-BE49-F238E27FC236}">
                <a16:creationId xmlns:a16="http://schemas.microsoft.com/office/drawing/2014/main" id="{9A8FDEBE-5606-A34D-9CB0-EC49FE48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2097088"/>
            <a:ext cx="25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40</a:t>
            </a:r>
            <a:endParaRPr lang="en-US" altLang="en-US"/>
          </a:p>
        </p:txBody>
      </p:sp>
      <p:sp>
        <p:nvSpPr>
          <p:cNvPr id="23576" name="Rectangle 70">
            <a:extLst>
              <a:ext uri="{FF2B5EF4-FFF2-40B4-BE49-F238E27FC236}">
                <a16:creationId xmlns:a16="http://schemas.microsoft.com/office/drawing/2014/main" id="{2ED04CF1-9057-CA42-AF27-BD9820633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1235075"/>
            <a:ext cx="25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50</a:t>
            </a:r>
            <a:endParaRPr lang="en-US" altLang="en-US"/>
          </a:p>
        </p:txBody>
      </p:sp>
      <p:sp>
        <p:nvSpPr>
          <p:cNvPr id="23577" name="Rectangle 71">
            <a:extLst>
              <a:ext uri="{FF2B5EF4-FFF2-40B4-BE49-F238E27FC236}">
                <a16:creationId xmlns:a16="http://schemas.microsoft.com/office/drawing/2014/main" id="{B47F4FF1-71C7-AC4C-93C9-67B61E231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373063"/>
            <a:ext cx="25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60</a:t>
            </a:r>
            <a:endParaRPr lang="en-US" altLang="en-US"/>
          </a:p>
        </p:txBody>
      </p:sp>
      <p:sp>
        <p:nvSpPr>
          <p:cNvPr id="23578" name="Rectangle 72">
            <a:extLst>
              <a:ext uri="{FF2B5EF4-FFF2-40B4-BE49-F238E27FC236}">
                <a16:creationId xmlns:a16="http://schemas.microsoft.com/office/drawing/2014/main" id="{6B92F7AA-768E-1644-8594-D49341C3427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71526" y="3024187"/>
            <a:ext cx="2857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 b="0">
                <a:solidFill>
                  <a:srgbClr val="000000"/>
                </a:solidFill>
                <a:latin typeface="Times" pitchFamily="2" charset="0"/>
              </a:rPr>
              <a:t>cervix</a:t>
            </a:r>
            <a:endParaRPr lang="en-US" altLang="en-US"/>
          </a:p>
        </p:txBody>
      </p:sp>
      <p:sp>
        <p:nvSpPr>
          <p:cNvPr id="23579" name="Rectangle 73">
            <a:extLst>
              <a:ext uri="{FF2B5EF4-FFF2-40B4-BE49-F238E27FC236}">
                <a16:creationId xmlns:a16="http://schemas.microsoft.com/office/drawing/2014/main" id="{09A05334-0970-6D4B-82B2-CBB347086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6863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0</a:t>
            </a:r>
            <a:endParaRPr lang="en-US" altLang="en-US"/>
          </a:p>
        </p:txBody>
      </p:sp>
      <p:sp>
        <p:nvSpPr>
          <p:cNvPr id="23580" name="Rectangle 74">
            <a:extLst>
              <a:ext uri="{FF2B5EF4-FFF2-40B4-BE49-F238E27FC236}">
                <a16:creationId xmlns:a16="http://schemas.microsoft.com/office/drawing/2014/main" id="{C897FE58-9F52-8041-ADD3-0D05F56FB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3475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1</a:t>
            </a:r>
            <a:endParaRPr lang="en-US" altLang="en-US"/>
          </a:p>
        </p:txBody>
      </p:sp>
      <p:sp>
        <p:nvSpPr>
          <p:cNvPr id="23581" name="Rectangle 75">
            <a:extLst>
              <a:ext uri="{FF2B5EF4-FFF2-40B4-BE49-F238E27FC236}">
                <a16:creationId xmlns:a16="http://schemas.microsoft.com/office/drawing/2014/main" id="{41AF6A03-BDB1-3043-A380-01A4F2925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88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2</a:t>
            </a:r>
            <a:endParaRPr lang="en-US" altLang="en-US"/>
          </a:p>
        </p:txBody>
      </p:sp>
      <p:sp>
        <p:nvSpPr>
          <p:cNvPr id="23582" name="Rectangle 76">
            <a:extLst>
              <a:ext uri="{FF2B5EF4-FFF2-40B4-BE49-F238E27FC236}">
                <a16:creationId xmlns:a16="http://schemas.microsoft.com/office/drawing/2014/main" id="{7D28B9B2-CC19-924C-8CB3-3BFC11F2F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3</a:t>
            </a:r>
            <a:endParaRPr lang="en-US" altLang="en-US"/>
          </a:p>
        </p:txBody>
      </p:sp>
      <p:sp>
        <p:nvSpPr>
          <p:cNvPr id="23583" name="Rectangle 77">
            <a:extLst>
              <a:ext uri="{FF2B5EF4-FFF2-40B4-BE49-F238E27FC236}">
                <a16:creationId xmlns:a16="http://schemas.microsoft.com/office/drawing/2014/main" id="{839E1ACF-4354-8942-8327-B651E6959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913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4</a:t>
            </a:r>
            <a:endParaRPr lang="en-US" altLang="en-US"/>
          </a:p>
        </p:txBody>
      </p:sp>
      <p:sp>
        <p:nvSpPr>
          <p:cNvPr id="23584" name="Rectangle 78">
            <a:extLst>
              <a:ext uri="{FF2B5EF4-FFF2-40B4-BE49-F238E27FC236}">
                <a16:creationId xmlns:a16="http://schemas.microsoft.com/office/drawing/2014/main" id="{5A570152-7B22-5E4F-B09A-6D08EFF2E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1825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5</a:t>
            </a:r>
            <a:endParaRPr lang="en-US" altLang="en-US"/>
          </a:p>
        </p:txBody>
      </p:sp>
      <p:sp>
        <p:nvSpPr>
          <p:cNvPr id="23585" name="Rectangle 79">
            <a:extLst>
              <a:ext uri="{FF2B5EF4-FFF2-40B4-BE49-F238E27FC236}">
                <a16:creationId xmlns:a16="http://schemas.microsoft.com/office/drawing/2014/main" id="{8A3CAA5F-3DD8-C44F-A475-44AA9B677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8438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6</a:t>
            </a:r>
            <a:endParaRPr lang="en-US" altLang="en-US"/>
          </a:p>
        </p:txBody>
      </p:sp>
      <p:sp>
        <p:nvSpPr>
          <p:cNvPr id="23586" name="Rectangle 80">
            <a:extLst>
              <a:ext uri="{FF2B5EF4-FFF2-40B4-BE49-F238E27FC236}">
                <a16:creationId xmlns:a16="http://schemas.microsoft.com/office/drawing/2014/main" id="{AD34C035-B850-E547-ADB3-0CE7ED21A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3938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7</a:t>
            </a:r>
            <a:endParaRPr lang="en-US" altLang="en-US"/>
          </a:p>
        </p:txBody>
      </p:sp>
      <p:sp>
        <p:nvSpPr>
          <p:cNvPr id="23587" name="Rectangle 81">
            <a:extLst>
              <a:ext uri="{FF2B5EF4-FFF2-40B4-BE49-F238E27FC236}">
                <a16:creationId xmlns:a16="http://schemas.microsoft.com/office/drawing/2014/main" id="{939529E7-0AB9-E44E-8294-BA53DC1F8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7850" y="5759450"/>
            <a:ext cx="12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8</a:t>
            </a:r>
            <a:endParaRPr lang="en-US" altLang="en-US"/>
          </a:p>
        </p:txBody>
      </p:sp>
      <p:sp>
        <p:nvSpPr>
          <p:cNvPr id="23588" name="Rectangle 82">
            <a:extLst>
              <a:ext uri="{FF2B5EF4-FFF2-40B4-BE49-F238E27FC236}">
                <a16:creationId xmlns:a16="http://schemas.microsoft.com/office/drawing/2014/main" id="{777A49D5-3EED-E34F-BD15-F633DC332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4338" y="6191250"/>
            <a:ext cx="260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Hour After Insemination</a:t>
            </a:r>
            <a:endParaRPr lang="en-US" altLang="en-US"/>
          </a:p>
        </p:txBody>
      </p:sp>
      <p:sp>
        <p:nvSpPr>
          <p:cNvPr id="23589" name="Rectangle 3">
            <a:extLst>
              <a:ext uri="{FF2B5EF4-FFF2-40B4-BE49-F238E27FC236}">
                <a16:creationId xmlns:a16="http://schemas.microsoft.com/office/drawing/2014/main" id="{BE0A174A-E878-A149-A0AB-8F296B996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730500"/>
            <a:ext cx="476250" cy="682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590" name="Rectangle 4">
            <a:extLst>
              <a:ext uri="{FF2B5EF4-FFF2-40B4-BE49-F238E27FC236}">
                <a16:creationId xmlns:a16="http://schemas.microsoft.com/office/drawing/2014/main" id="{7867F088-869D-3447-972C-54E3F55CD5C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681956" y="2661444"/>
            <a:ext cx="485616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Cumulative % Sperm Recovered</a:t>
            </a:r>
          </a:p>
          <a:p>
            <a:pPr algn="ctr"/>
            <a:r>
              <a:rPr lang="en-US" altLang="en-US"/>
              <a:t>From the Vagina</a:t>
            </a:r>
          </a:p>
        </p:txBody>
      </p:sp>
      <p:sp>
        <p:nvSpPr>
          <p:cNvPr id="23591" name="Rectangle 5">
            <a:extLst>
              <a:ext uri="{FF2B5EF4-FFF2-40B4-BE49-F238E27FC236}">
                <a16:creationId xmlns:a16="http://schemas.microsoft.com/office/drawing/2014/main" id="{3F937F90-AA33-A649-A6E3-E77972B74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75" y="6016625"/>
            <a:ext cx="3476625" cy="666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592" name="Rectangle 6">
            <a:extLst>
              <a:ext uri="{FF2B5EF4-FFF2-40B4-BE49-F238E27FC236}">
                <a16:creationId xmlns:a16="http://schemas.microsoft.com/office/drawing/2014/main" id="{B8DB81B4-AA65-7F43-935F-A8E002B7A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263" y="6142038"/>
            <a:ext cx="3822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Hours After Insemination</a:t>
            </a:r>
          </a:p>
        </p:txBody>
      </p:sp>
      <p:grpSp>
        <p:nvGrpSpPr>
          <p:cNvPr id="23593" name="Group 83">
            <a:extLst>
              <a:ext uri="{FF2B5EF4-FFF2-40B4-BE49-F238E27FC236}">
                <a16:creationId xmlns:a16="http://schemas.microsoft.com/office/drawing/2014/main" id="{EF00BC69-B9C9-0C45-9E14-F5164960FBC0}"/>
              </a:ext>
            </a:extLst>
          </p:cNvPr>
          <p:cNvGrpSpPr>
            <a:grpSpLocks/>
          </p:cNvGrpSpPr>
          <p:nvPr/>
        </p:nvGrpSpPr>
        <p:grpSpPr bwMode="auto">
          <a:xfrm>
            <a:off x="1625600" y="474663"/>
            <a:ext cx="6630988" cy="4462462"/>
            <a:chOff x="1024" y="299"/>
            <a:chExt cx="4177" cy="2811"/>
          </a:xfrm>
        </p:grpSpPr>
        <p:sp>
          <p:nvSpPr>
            <p:cNvPr id="23597" name="Freeform 46">
              <a:extLst>
                <a:ext uri="{FF2B5EF4-FFF2-40B4-BE49-F238E27FC236}">
                  <a16:creationId xmlns:a16="http://schemas.microsoft.com/office/drawing/2014/main" id="{264C44DB-D4F7-1A48-A25F-B26139A34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40"/>
              <a:ext cx="4177" cy="2770"/>
            </a:xfrm>
            <a:custGeom>
              <a:avLst/>
              <a:gdLst>
                <a:gd name="T0" fmla="*/ 0 w 4177"/>
                <a:gd name="T1" fmla="*/ 2770 h 2770"/>
                <a:gd name="T2" fmla="*/ 519 w 4177"/>
                <a:gd name="T3" fmla="*/ 2171 h 2770"/>
                <a:gd name="T4" fmla="*/ 1046 w 4177"/>
                <a:gd name="T5" fmla="*/ 1580 h 2770"/>
                <a:gd name="T6" fmla="*/ 1565 w 4177"/>
                <a:gd name="T7" fmla="*/ 1038 h 2770"/>
                <a:gd name="T8" fmla="*/ 2085 w 4177"/>
                <a:gd name="T9" fmla="*/ 766 h 2770"/>
                <a:gd name="T10" fmla="*/ 2612 w 4177"/>
                <a:gd name="T11" fmla="*/ 439 h 2770"/>
                <a:gd name="T12" fmla="*/ 3131 w 4177"/>
                <a:gd name="T13" fmla="*/ 223 h 2770"/>
                <a:gd name="T14" fmla="*/ 3650 w 4177"/>
                <a:gd name="T15" fmla="*/ 56 h 2770"/>
                <a:gd name="T16" fmla="*/ 4177 w 4177"/>
                <a:gd name="T17" fmla="*/ 0 h 27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77"/>
                <a:gd name="T28" fmla="*/ 0 h 2770"/>
                <a:gd name="T29" fmla="*/ 4177 w 4177"/>
                <a:gd name="T30" fmla="*/ 2770 h 27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77" h="2770">
                  <a:moveTo>
                    <a:pt x="0" y="2770"/>
                  </a:moveTo>
                  <a:lnTo>
                    <a:pt x="519" y="2171"/>
                  </a:lnTo>
                  <a:lnTo>
                    <a:pt x="1046" y="1580"/>
                  </a:lnTo>
                  <a:lnTo>
                    <a:pt x="1565" y="1038"/>
                  </a:lnTo>
                  <a:lnTo>
                    <a:pt x="2085" y="766"/>
                  </a:lnTo>
                  <a:lnTo>
                    <a:pt x="2612" y="439"/>
                  </a:lnTo>
                  <a:lnTo>
                    <a:pt x="3131" y="223"/>
                  </a:lnTo>
                  <a:lnTo>
                    <a:pt x="3650" y="56"/>
                  </a:lnTo>
                  <a:lnTo>
                    <a:pt x="4177" y="0"/>
                  </a:lnTo>
                </a:path>
              </a:pathLst>
            </a:custGeom>
            <a:noFill/>
            <a:ln w="76200">
              <a:solidFill>
                <a:srgbClr val="00801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98" name="Rectangle 7">
              <a:extLst>
                <a:ext uri="{FF2B5EF4-FFF2-40B4-BE49-F238E27FC236}">
                  <a16:creationId xmlns:a16="http://schemas.microsoft.com/office/drawing/2014/main" id="{BF77CC4F-497F-E241-AA9B-8EF79D161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299"/>
              <a:ext cx="701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037C03"/>
                  </a:solidFill>
                </a:rPr>
                <a:t>Cervix</a:t>
              </a:r>
            </a:p>
          </p:txBody>
        </p:sp>
      </p:grpSp>
      <p:grpSp>
        <p:nvGrpSpPr>
          <p:cNvPr id="23594" name="Group 84">
            <a:extLst>
              <a:ext uri="{FF2B5EF4-FFF2-40B4-BE49-F238E27FC236}">
                <a16:creationId xmlns:a16="http://schemas.microsoft.com/office/drawing/2014/main" id="{3E01974A-AD36-B743-8CDA-21E7C9EC6452}"/>
              </a:ext>
            </a:extLst>
          </p:cNvPr>
          <p:cNvGrpSpPr>
            <a:grpSpLocks/>
          </p:cNvGrpSpPr>
          <p:nvPr/>
        </p:nvGrpSpPr>
        <p:grpSpPr bwMode="auto">
          <a:xfrm>
            <a:off x="1635125" y="2665413"/>
            <a:ext cx="6746875" cy="2887662"/>
            <a:chOff x="1030" y="1679"/>
            <a:chExt cx="4250" cy="1819"/>
          </a:xfrm>
        </p:grpSpPr>
        <p:sp>
          <p:nvSpPr>
            <p:cNvPr id="23595" name="Freeform 27">
              <a:extLst>
                <a:ext uri="{FF2B5EF4-FFF2-40B4-BE49-F238E27FC236}">
                  <a16:creationId xmlns:a16="http://schemas.microsoft.com/office/drawing/2014/main" id="{6B931F33-31B6-0749-91DE-0C837BCE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" y="2085"/>
              <a:ext cx="4177" cy="1413"/>
            </a:xfrm>
            <a:custGeom>
              <a:avLst/>
              <a:gdLst>
                <a:gd name="T0" fmla="*/ 0 w 4177"/>
                <a:gd name="T1" fmla="*/ 1413 h 1413"/>
                <a:gd name="T2" fmla="*/ 519 w 4177"/>
                <a:gd name="T3" fmla="*/ 1198 h 1413"/>
                <a:gd name="T4" fmla="*/ 1046 w 4177"/>
                <a:gd name="T5" fmla="*/ 1086 h 1413"/>
                <a:gd name="T6" fmla="*/ 1565 w 4177"/>
                <a:gd name="T7" fmla="*/ 703 h 1413"/>
                <a:gd name="T8" fmla="*/ 2085 w 4177"/>
                <a:gd name="T9" fmla="*/ 487 h 1413"/>
                <a:gd name="T10" fmla="*/ 2612 w 4177"/>
                <a:gd name="T11" fmla="*/ 272 h 1413"/>
                <a:gd name="T12" fmla="*/ 3131 w 4177"/>
                <a:gd name="T13" fmla="*/ 112 h 1413"/>
                <a:gd name="T14" fmla="*/ 3650 w 4177"/>
                <a:gd name="T15" fmla="*/ 56 h 1413"/>
                <a:gd name="T16" fmla="*/ 4177 w 4177"/>
                <a:gd name="T17" fmla="*/ 0 h 14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77"/>
                <a:gd name="T28" fmla="*/ 0 h 1413"/>
                <a:gd name="T29" fmla="*/ 4177 w 4177"/>
                <a:gd name="T30" fmla="*/ 1413 h 14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77" h="1413">
                  <a:moveTo>
                    <a:pt x="0" y="1413"/>
                  </a:moveTo>
                  <a:lnTo>
                    <a:pt x="519" y="1198"/>
                  </a:lnTo>
                  <a:lnTo>
                    <a:pt x="1046" y="1086"/>
                  </a:lnTo>
                  <a:lnTo>
                    <a:pt x="1565" y="703"/>
                  </a:lnTo>
                  <a:lnTo>
                    <a:pt x="2085" y="487"/>
                  </a:lnTo>
                  <a:lnTo>
                    <a:pt x="2612" y="272"/>
                  </a:lnTo>
                  <a:lnTo>
                    <a:pt x="3131" y="112"/>
                  </a:lnTo>
                  <a:lnTo>
                    <a:pt x="3650" y="56"/>
                  </a:lnTo>
                  <a:lnTo>
                    <a:pt x="4177" y="0"/>
                  </a:lnTo>
                </a:path>
              </a:pathLst>
            </a:custGeom>
            <a:noFill/>
            <a:ln w="76200">
              <a:solidFill>
                <a:srgbClr val="DD080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96" name="Rectangle 8">
              <a:extLst>
                <a:ext uri="{FF2B5EF4-FFF2-40B4-BE49-F238E27FC236}">
                  <a16:creationId xmlns:a16="http://schemas.microsoft.com/office/drawing/2014/main" id="{FA3C75FF-70A4-FF45-A1AC-5DF8EF886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3" y="1679"/>
              <a:ext cx="127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</a:rPr>
                <a:t>Uterine Horn</a:t>
              </a: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46">
            <a:extLst>
              <a:ext uri="{FF2B5EF4-FFF2-40B4-BE49-F238E27FC236}">
                <a16:creationId xmlns:a16="http://schemas.microsoft.com/office/drawing/2014/main" id="{90027865-5434-514D-9FAF-B3A84D102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4768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Assume 10 million inseminated</a:t>
            </a:r>
          </a:p>
        </p:txBody>
      </p:sp>
      <p:pic>
        <p:nvPicPr>
          <p:cNvPr id="24579" name="Picture 48" descr="retrograde_flow.jpg">
            <a:extLst>
              <a:ext uri="{FF2B5EF4-FFF2-40B4-BE49-F238E27FC236}">
                <a16:creationId xmlns:a16="http://schemas.microsoft.com/office/drawing/2014/main" id="{8313B7AE-AEF2-0F4B-B577-30A414D4A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143000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49">
            <a:extLst>
              <a:ext uri="{FF2B5EF4-FFF2-40B4-BE49-F238E27FC236}">
                <a16:creationId xmlns:a16="http://schemas.microsoft.com/office/drawing/2014/main" id="{5636712D-9951-9D42-B071-008D151A4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3200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Uterine Horn at 8 hr = 25% loss or 75% retained = </a:t>
            </a:r>
            <a:r>
              <a:rPr lang="en-US" altLang="en-US">
                <a:solidFill>
                  <a:srgbClr val="0000FF"/>
                </a:solidFill>
              </a:rPr>
              <a:t>7.5 million sperm retained</a:t>
            </a:r>
          </a:p>
        </p:txBody>
      </p:sp>
      <p:sp>
        <p:nvSpPr>
          <p:cNvPr id="24581" name="TextBox 50">
            <a:extLst>
              <a:ext uri="{FF2B5EF4-FFF2-40B4-BE49-F238E27FC236}">
                <a16:creationId xmlns:a16="http://schemas.microsoft.com/office/drawing/2014/main" id="{35AC99E6-51E1-304F-8242-617215ED9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0"/>
            <a:ext cx="3200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Cervix at 8 hr = 60% loss or 40% retained = </a:t>
            </a:r>
            <a:r>
              <a:rPr lang="en-US" altLang="en-US">
                <a:solidFill>
                  <a:srgbClr val="0000FF"/>
                </a:solidFill>
              </a:rPr>
              <a:t>4 million sperm retained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E6C4550-60D7-784F-BA07-361F66110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" y="266700"/>
            <a:ext cx="89154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Evolutionary Strategies for Dealing With Retrograde Flow of Semen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B4136CC-F965-704B-903F-37B3889B6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1695450"/>
            <a:ext cx="7772400" cy="5114925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coagulation of semen or a plug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concentrated semen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semen deposited in uterus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3D11339-0222-8042-AB3C-5F9505E10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 Loss From Female Tract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828AE00-FD66-434D-9F7A-8695AFE0D5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chemeClr val="bg2"/>
                </a:solidFill>
                <a:ea typeface="ＭＳ Ｐゴシック" panose="020B0600070205080204" pitchFamily="34" charset="-128"/>
              </a:rPr>
              <a:t>retrograde flow</a:t>
            </a:r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phagocytosis by neutrophils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2C92B9B-2915-F644-8D0A-D7621FA93B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Neutrophile Infiltration of Uterus</a:t>
            </a:r>
          </a:p>
        </p:txBody>
      </p:sp>
      <p:pic>
        <p:nvPicPr>
          <p:cNvPr id="27651" name="Picture 3">
            <a:extLst>
              <a:ext uri="{FF2B5EF4-FFF2-40B4-BE49-F238E27FC236}">
                <a16:creationId xmlns:a16="http://schemas.microsoft.com/office/drawing/2014/main" id="{7E69323B-0FD6-1F45-82C1-64BA618C058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898525"/>
            <a:ext cx="7302500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2CF8A12E-9AD1-9B45-A215-6546EFCDA8B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889000"/>
            <a:ext cx="6731000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>
            <a:extLst>
              <a:ext uri="{FF2B5EF4-FFF2-40B4-BE49-F238E27FC236}">
                <a16:creationId xmlns:a16="http://schemas.microsoft.com/office/drawing/2014/main" id="{F0ED7C79-ABC9-4949-BA4E-1E4EB1C32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1095375"/>
            <a:ext cx="396875" cy="587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DAAA1E10-35E4-6944-B893-D75FAEF92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8" y="19050"/>
            <a:ext cx="61515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/>
              <a:t>Phases of Sperm Transport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B7691F62-AECD-0146-A678-4E901D11F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"/>
            <a:ext cx="2573338" cy="2465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spAutoFit/>
          </a:bodyPr>
          <a:lstStyle/>
          <a:p>
            <a:pPr marL="285750" indent="-285750">
              <a:buFontTx/>
              <a:buChar char="•"/>
              <a:defRPr/>
            </a:pPr>
            <a:r>
              <a:rPr lang="en-US" sz="2800">
                <a:solidFill>
                  <a:srgbClr val="8901F3"/>
                </a:solidFill>
                <a:latin typeface="Helvetica" charset="0"/>
                <a:ea typeface="+mn-ea"/>
              </a:rPr>
              <a:t>rapid </a:t>
            </a:r>
          </a:p>
          <a:p>
            <a:pPr marL="682625" lvl="1" indent="-219075">
              <a:buFontTx/>
              <a:buChar char="»"/>
              <a:defRPr/>
            </a:pPr>
            <a:r>
              <a:rPr lang="en-US">
                <a:solidFill>
                  <a:srgbClr val="8901F3"/>
                </a:solidFill>
                <a:latin typeface="Helvetica" charset="0"/>
                <a:ea typeface="+mn-ea"/>
              </a:rPr>
              <a:t>15-30 min</a:t>
            </a:r>
            <a:endParaRPr lang="en-US" sz="2800">
              <a:solidFill>
                <a:srgbClr val="8901F3"/>
              </a:solidFill>
              <a:latin typeface="Helvetica" charset="0"/>
              <a:ea typeface="+mn-ea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2800">
                <a:solidFill>
                  <a:srgbClr val="8901F3"/>
                </a:solidFill>
                <a:latin typeface="Helvetica" charset="0"/>
                <a:ea typeface="+mn-ea"/>
              </a:rPr>
              <a:t>sustained</a:t>
            </a:r>
          </a:p>
          <a:p>
            <a:pPr marL="682625" lvl="1" indent="-219075">
              <a:buFontTx/>
              <a:buChar char="»"/>
              <a:defRPr/>
            </a:pPr>
            <a:r>
              <a:rPr lang="en-US">
                <a:solidFill>
                  <a:srgbClr val="8901F3"/>
                </a:solidFill>
                <a:latin typeface="Helvetica" charset="0"/>
                <a:ea typeface="+mn-ea"/>
              </a:rPr>
              <a:t>6 - 12 hr</a:t>
            </a:r>
            <a:endParaRPr lang="en-US" sz="2800">
              <a:solidFill>
                <a:srgbClr val="8901F3"/>
              </a:solidFill>
              <a:latin typeface="Helvetica" charset="0"/>
              <a:ea typeface="+mn-ea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2800">
                <a:solidFill>
                  <a:srgbClr val="8901F3"/>
                </a:solidFill>
                <a:latin typeface="Helvetica" charset="0"/>
                <a:ea typeface="+mn-ea"/>
              </a:rPr>
              <a:t>oviductal</a:t>
            </a:r>
          </a:p>
          <a:p>
            <a:pPr marL="682625" lvl="1" indent="-219075">
              <a:buFontTx/>
              <a:buChar char="»"/>
              <a:defRPr/>
            </a:pPr>
            <a:r>
              <a:rPr lang="en-US">
                <a:solidFill>
                  <a:srgbClr val="8901F3"/>
                </a:solidFill>
                <a:latin typeface="Helvetica" charset="0"/>
                <a:ea typeface="+mn-ea"/>
              </a:rPr>
              <a:t>at ovulation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43844428-0D1F-104C-9113-FB728F96DED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"/>
            <a:ext cx="7258050" cy="63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>
            <a:extLst>
              <a:ext uri="{FF2B5EF4-FFF2-40B4-BE49-F238E27FC236}">
                <a16:creationId xmlns:a16="http://schemas.microsoft.com/office/drawing/2014/main" id="{BADCFB38-C49A-EB45-ABB6-F77EE8C8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381000"/>
            <a:ext cx="1365250" cy="88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1B27DD17-141C-6F44-B085-676F3EBEF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66849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/>
              <a:t>Evidence for Sustained Transport</a:t>
            </a:r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65CAA0EB-9C7F-BE44-8C18-CE5A40D1CA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3325" y="1774825"/>
            <a:ext cx="927100" cy="14509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Line 6">
            <a:extLst>
              <a:ext uri="{FF2B5EF4-FFF2-40B4-BE49-F238E27FC236}">
                <a16:creationId xmlns:a16="http://schemas.microsoft.com/office/drawing/2014/main" id="{FA4E047C-ADE8-2441-9CC5-9961797571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80000" y="3981450"/>
            <a:ext cx="79375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8F935CFD-EE4A-0640-87EE-95C046750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2667000"/>
            <a:ext cx="1908175" cy="1184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8901F3"/>
                </a:solidFill>
                <a:latin typeface="Helvetica" charset="0"/>
                <a:ea typeface="+mn-ea"/>
              </a:rPr>
              <a:t>Ligatures at</a:t>
            </a:r>
          </a:p>
          <a:p>
            <a:pPr algn="ctr">
              <a:defRPr/>
            </a:pPr>
            <a:r>
              <a:rPr lang="en-US">
                <a:solidFill>
                  <a:srgbClr val="8901F3"/>
                </a:solidFill>
                <a:latin typeface="Helvetica" charset="0"/>
                <a:ea typeface="+mn-ea"/>
              </a:rPr>
              <a:t>Utero-tubal </a:t>
            </a:r>
          </a:p>
          <a:p>
            <a:pPr algn="ctr">
              <a:defRPr/>
            </a:pPr>
            <a:r>
              <a:rPr lang="en-US">
                <a:solidFill>
                  <a:srgbClr val="8901F3"/>
                </a:solidFill>
                <a:latin typeface="Helvetica" charset="0"/>
                <a:ea typeface="+mn-ea"/>
              </a:rPr>
              <a:t>Junction</a:t>
            </a:r>
          </a:p>
        </p:txBody>
      </p:sp>
      <p:sp>
        <p:nvSpPr>
          <p:cNvPr id="29704" name="Line 8">
            <a:extLst>
              <a:ext uri="{FF2B5EF4-FFF2-40B4-BE49-F238E27FC236}">
                <a16:creationId xmlns:a16="http://schemas.microsoft.com/office/drawing/2014/main" id="{4FB56B44-9972-EC42-8B67-D75AD66109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32500" y="3048000"/>
            <a:ext cx="825500" cy="0"/>
          </a:xfrm>
          <a:prstGeom prst="line">
            <a:avLst/>
          </a:prstGeom>
          <a:noFill/>
          <a:ln w="381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Line 9">
            <a:extLst>
              <a:ext uri="{FF2B5EF4-FFF2-40B4-BE49-F238E27FC236}">
                <a16:creationId xmlns:a16="http://schemas.microsoft.com/office/drawing/2014/main" id="{39E4BA5E-06DB-6A48-A8D4-E009F3F8EB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48375" y="3108325"/>
            <a:ext cx="825500" cy="641350"/>
          </a:xfrm>
          <a:prstGeom prst="line">
            <a:avLst/>
          </a:prstGeom>
          <a:noFill/>
          <a:ln w="381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3042E72-E4C0-864B-BC2B-3B0DB45CE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575" y="473075"/>
            <a:ext cx="89154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Effect of Oviduct Transection on Fertilization in Heifers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2E45167-7724-A14D-A114-45984C8B0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2208213"/>
            <a:ext cx="7775575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ctr"/>
                <a:tab pos="54292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	Interval from mating</a:t>
            </a:r>
            <a:r>
              <a:rPr lang="en-US" altLang="en-US">
                <a:latin typeface="Times" pitchFamily="2" charset="0"/>
              </a:rPr>
              <a:t>*</a:t>
            </a:r>
            <a:r>
              <a:rPr lang="en-US" altLang="en-US"/>
              <a:t> to	Oocytes Fertilized</a:t>
            </a:r>
            <a:br>
              <a:rPr lang="en-US" altLang="en-US"/>
            </a:br>
            <a:r>
              <a:rPr lang="en-US" altLang="en-US"/>
              <a:t>	transection of UTJ	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	6	0%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	8	50%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	12	83%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22FF8428-E2C5-B64D-BAAA-A5DCFB44D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4951413"/>
            <a:ext cx="50609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Times" pitchFamily="2" charset="0"/>
              </a:rPr>
              <a:t>*</a:t>
            </a:r>
            <a:r>
              <a:rPr lang="en-US" altLang="en-US"/>
              <a:t> </a:t>
            </a:r>
            <a:r>
              <a:rPr lang="en-US" altLang="en-US" sz="2000"/>
              <a:t>Mating was done at the start of estrus</a:t>
            </a:r>
            <a:r>
              <a:rPr lang="en-US" altLang="en-US"/>
              <a:t>.</a:t>
            </a:r>
          </a:p>
        </p:txBody>
      </p:sp>
      <p:sp>
        <p:nvSpPr>
          <p:cNvPr id="30725" name="Line 5">
            <a:extLst>
              <a:ext uri="{FF2B5EF4-FFF2-40B4-BE49-F238E27FC236}">
                <a16:creationId xmlns:a16="http://schemas.microsoft.com/office/drawing/2014/main" id="{DDA5D93A-4FA9-964C-8463-FE4841C477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6450" y="3048000"/>
            <a:ext cx="70548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Line 6">
            <a:extLst>
              <a:ext uri="{FF2B5EF4-FFF2-40B4-BE49-F238E27FC236}">
                <a16:creationId xmlns:a16="http://schemas.microsoft.com/office/drawing/2014/main" id="{3194A000-EFCB-D24C-B39E-ADFC54B56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350" y="2025650"/>
            <a:ext cx="70548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AA9AAA3B-9B78-7A43-9440-BC8FC774B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7725" y="4708525"/>
            <a:ext cx="70548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FFD6D92-6103-6A42-8050-CE8003B06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293914"/>
            <a:ext cx="8795657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BC25A453-E924-664C-B1E5-607AE8B4EF5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184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>
            <a:extLst>
              <a:ext uri="{FF2B5EF4-FFF2-40B4-BE49-F238E27FC236}">
                <a16:creationId xmlns:a16="http://schemas.microsoft.com/office/drawing/2014/main" id="{92846595-707B-E547-89D3-0F7F0B7E7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888" y="450850"/>
            <a:ext cx="2524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/>
              <a:t>Ovulation</a:t>
            </a: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C7720E7B-1DBD-1243-BDE9-2BB361925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2013" y="4602163"/>
            <a:ext cx="27400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8901F3"/>
                </a:solidFill>
              </a:rPr>
              <a:t>Oocyte</a:t>
            </a:r>
          </a:p>
          <a:p>
            <a:pPr algn="ctr"/>
            <a:r>
              <a:rPr lang="en-US" altLang="en-US">
                <a:solidFill>
                  <a:srgbClr val="8901F3"/>
                </a:solidFill>
              </a:rPr>
              <a:t>Cumulus Cells Follicular Fluid</a:t>
            </a:r>
            <a:endParaRPr lang="en-US" altLang="en-US"/>
          </a:p>
          <a:p>
            <a:pPr algn="ctr"/>
            <a:endParaRPr lang="en-US" alt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CBF3E05A-06F4-6B40-9D64-04E6A152E97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0"/>
            <a:ext cx="86582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>
            <a:extLst>
              <a:ext uri="{FF2B5EF4-FFF2-40B4-BE49-F238E27FC236}">
                <a16:creationId xmlns:a16="http://schemas.microsoft.com/office/drawing/2014/main" id="{FA4D8A32-5B63-B74D-9E7D-770954489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2013" y="5348288"/>
            <a:ext cx="378777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8901F3"/>
                </a:solidFill>
              </a:rPr>
              <a:t>Cue for ovulation may effect isthmus to trigger oviductal transport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1F9694B0-BA15-E449-8E37-D7719AF9C0B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523875"/>
            <a:ext cx="7258050" cy="63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6">
            <a:extLst>
              <a:ext uri="{FF2B5EF4-FFF2-40B4-BE49-F238E27FC236}">
                <a16:creationId xmlns:a16="http://schemas.microsoft.com/office/drawing/2014/main" id="{5F717EF8-2E2B-0D43-A55B-329FDDD0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396875"/>
            <a:ext cx="1349375" cy="1047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4820" name="Group 13">
            <a:extLst>
              <a:ext uri="{FF2B5EF4-FFF2-40B4-BE49-F238E27FC236}">
                <a16:creationId xmlns:a16="http://schemas.microsoft.com/office/drawing/2014/main" id="{6102C800-6EA9-3240-88C0-FEEE74E38FBB}"/>
              </a:ext>
            </a:extLst>
          </p:cNvPr>
          <p:cNvGrpSpPr>
            <a:grpSpLocks/>
          </p:cNvGrpSpPr>
          <p:nvPr/>
        </p:nvGrpSpPr>
        <p:grpSpPr bwMode="auto">
          <a:xfrm>
            <a:off x="2508250" y="696913"/>
            <a:ext cx="2905125" cy="2513012"/>
            <a:chOff x="1580" y="439"/>
            <a:chExt cx="1830" cy="1583"/>
          </a:xfrm>
        </p:grpSpPr>
        <p:sp>
          <p:nvSpPr>
            <p:cNvPr id="34828" name="Line 3">
              <a:extLst>
                <a:ext uri="{FF2B5EF4-FFF2-40B4-BE49-F238E27FC236}">
                  <a16:creationId xmlns:a16="http://schemas.microsoft.com/office/drawing/2014/main" id="{AC978A9E-259E-B740-B4CA-A285CA1061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8" y="730"/>
              <a:ext cx="181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9" name="Line 4">
              <a:extLst>
                <a:ext uri="{FF2B5EF4-FFF2-40B4-BE49-F238E27FC236}">
                  <a16:creationId xmlns:a16="http://schemas.microsoft.com/office/drawing/2014/main" id="{72310F43-DCF2-C141-A8EE-A018C17BF8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0" y="748"/>
              <a:ext cx="0" cy="127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0" name="Line 5">
              <a:extLst>
                <a:ext uri="{FF2B5EF4-FFF2-40B4-BE49-F238E27FC236}">
                  <a16:creationId xmlns:a16="http://schemas.microsoft.com/office/drawing/2014/main" id="{DD29E344-9F22-A24A-A636-874A7D441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0" y="738"/>
              <a:ext cx="0" cy="51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1" name="Rectangle 7">
              <a:extLst>
                <a:ext uri="{FF2B5EF4-FFF2-40B4-BE49-F238E27FC236}">
                  <a16:creationId xmlns:a16="http://schemas.microsoft.com/office/drawing/2014/main" id="{48F39F26-D3B5-B744-9654-4EA3C9CC1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" y="439"/>
              <a:ext cx="744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6-12 hr</a:t>
              </a:r>
            </a:p>
          </p:txBody>
        </p:sp>
      </p:grpSp>
      <p:grpSp>
        <p:nvGrpSpPr>
          <p:cNvPr id="34821" name="Group 14">
            <a:extLst>
              <a:ext uri="{FF2B5EF4-FFF2-40B4-BE49-F238E27FC236}">
                <a16:creationId xmlns:a16="http://schemas.microsoft.com/office/drawing/2014/main" id="{B2DD7DB4-CFF3-F34D-8DD4-C198E3AD9BA6}"/>
              </a:ext>
            </a:extLst>
          </p:cNvPr>
          <p:cNvGrpSpPr>
            <a:grpSpLocks/>
          </p:cNvGrpSpPr>
          <p:nvPr/>
        </p:nvGrpSpPr>
        <p:grpSpPr bwMode="auto">
          <a:xfrm>
            <a:off x="4878388" y="274638"/>
            <a:ext cx="1349375" cy="2338387"/>
            <a:chOff x="3073" y="173"/>
            <a:chExt cx="850" cy="1473"/>
          </a:xfrm>
        </p:grpSpPr>
        <p:sp>
          <p:nvSpPr>
            <p:cNvPr id="34826" name="Rectangle 8">
              <a:extLst>
                <a:ext uri="{FF2B5EF4-FFF2-40B4-BE49-F238E27FC236}">
                  <a16:creationId xmlns:a16="http://schemas.microsoft.com/office/drawing/2014/main" id="{7A0218AC-56DE-2B4A-B6F7-5FDB81588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" y="173"/>
              <a:ext cx="850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18-24 hr</a:t>
              </a:r>
            </a:p>
          </p:txBody>
        </p:sp>
        <p:sp>
          <p:nvSpPr>
            <p:cNvPr id="34827" name="Line 9">
              <a:extLst>
                <a:ext uri="{FF2B5EF4-FFF2-40B4-BE49-F238E27FC236}">
                  <a16:creationId xmlns:a16="http://schemas.microsoft.com/office/drawing/2014/main" id="{FB03928E-2B67-4845-AEFA-B73FBB1E7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432"/>
              <a:ext cx="0" cy="1214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22" name="Group 15">
            <a:extLst>
              <a:ext uri="{FF2B5EF4-FFF2-40B4-BE49-F238E27FC236}">
                <a16:creationId xmlns:a16="http://schemas.microsoft.com/office/drawing/2014/main" id="{33973D70-2F55-B741-BC98-1D1A13228D2E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315913"/>
            <a:ext cx="1063625" cy="1789112"/>
            <a:chOff x="3984" y="199"/>
            <a:chExt cx="670" cy="1127"/>
          </a:xfrm>
        </p:grpSpPr>
        <p:sp>
          <p:nvSpPr>
            <p:cNvPr id="34824" name="Rectangle 10">
              <a:extLst>
                <a:ext uri="{FF2B5EF4-FFF2-40B4-BE49-F238E27FC236}">
                  <a16:creationId xmlns:a16="http://schemas.microsoft.com/office/drawing/2014/main" id="{55A92EED-0F1B-904D-A44C-F02C96D41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199"/>
              <a:ext cx="63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1-2 hr</a:t>
              </a:r>
            </a:p>
          </p:txBody>
        </p:sp>
        <p:sp>
          <p:nvSpPr>
            <p:cNvPr id="34825" name="Line 11">
              <a:extLst>
                <a:ext uri="{FF2B5EF4-FFF2-40B4-BE49-F238E27FC236}">
                  <a16:creationId xmlns:a16="http://schemas.microsoft.com/office/drawing/2014/main" id="{518A8925-04E2-4244-A3CA-5147F8217E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4" y="432"/>
              <a:ext cx="300" cy="89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823" name="Text Box 16">
            <a:extLst>
              <a:ext uri="{FF2B5EF4-FFF2-40B4-BE49-F238E27FC236}">
                <a16:creationId xmlns:a16="http://schemas.microsoft.com/office/drawing/2014/main" id="{E56763D8-88F9-3648-8AED-C377DF6E4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130175"/>
            <a:ext cx="438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Location of Fertilizing Sperm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C23BA867-C237-EC45-A368-930A1682F31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38125"/>
            <a:ext cx="7258050" cy="63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3">
            <a:extLst>
              <a:ext uri="{FF2B5EF4-FFF2-40B4-BE49-F238E27FC236}">
                <a16:creationId xmlns:a16="http://schemas.microsoft.com/office/drawing/2014/main" id="{EDB1806D-E572-8240-8A7D-BF6A08AB6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381000"/>
            <a:ext cx="1365250" cy="88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4" name="Oval 4">
            <a:extLst>
              <a:ext uri="{FF2B5EF4-FFF2-40B4-BE49-F238E27FC236}">
                <a16:creationId xmlns:a16="http://schemas.microsoft.com/office/drawing/2014/main" id="{ABFC1C14-B43A-5049-B960-5D2B46507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2838450"/>
            <a:ext cx="1355725" cy="140335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5969ACC8-6C29-6949-8B50-A8A189E67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209550"/>
            <a:ext cx="57372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/>
              <a:t>Barriers To Sperm Transport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EFA1892-1BF5-EB45-A2CF-F28652F7BF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Cervix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493F21F8-1B52-054D-B483-1E6364C1E5F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2725"/>
            <a:ext cx="9131300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0E3B0B96-DD34-A34F-90DD-BA39066AE37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0"/>
            <a:ext cx="7310438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9A9B6CA6-6116-8143-BD20-4D6705E6F4E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863600"/>
            <a:ext cx="9086850" cy="495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96DD2F1F-9910-2C45-B358-4E0D62E6FFD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38125"/>
            <a:ext cx="7258050" cy="63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>
            <a:extLst>
              <a:ext uri="{FF2B5EF4-FFF2-40B4-BE49-F238E27FC236}">
                <a16:creationId xmlns:a16="http://schemas.microsoft.com/office/drawing/2014/main" id="{E1D4E490-5421-6548-A8CA-B5B722559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381000"/>
            <a:ext cx="1365250" cy="88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0" name="Oval 4">
            <a:extLst>
              <a:ext uri="{FF2B5EF4-FFF2-40B4-BE49-F238E27FC236}">
                <a16:creationId xmlns:a16="http://schemas.microsoft.com/office/drawing/2014/main" id="{A0384F06-E659-8447-BA3C-37FC7E3D4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450" y="2092325"/>
            <a:ext cx="577850" cy="942975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1" name="Oval 5">
            <a:extLst>
              <a:ext uri="{FF2B5EF4-FFF2-40B4-BE49-F238E27FC236}">
                <a16:creationId xmlns:a16="http://schemas.microsoft.com/office/drawing/2014/main" id="{38DA6DBA-86C7-E740-8DE7-F4B0467A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5100" y="4102100"/>
            <a:ext cx="577850" cy="942975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E70B9BE1-DFF5-564B-A855-8A808FC3B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209550"/>
            <a:ext cx="57372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/>
              <a:t>Barriers To Sperm Transport</a:t>
            </a:r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5B3BAC1C-5F83-9649-8FE8-75694C678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8" y="3205163"/>
            <a:ext cx="30591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Uterotubal Junction</a:t>
            </a:r>
          </a:p>
        </p:txBody>
      </p:sp>
      <p:sp>
        <p:nvSpPr>
          <p:cNvPr id="39944" name="Line 8">
            <a:extLst>
              <a:ext uri="{FF2B5EF4-FFF2-40B4-BE49-F238E27FC236}">
                <a16:creationId xmlns:a16="http://schemas.microsoft.com/office/drawing/2014/main" id="{E805DCBE-4A49-C047-8B8B-3FC3DD334C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57875" y="2905125"/>
            <a:ext cx="460375" cy="3016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9">
            <a:extLst>
              <a:ext uri="{FF2B5EF4-FFF2-40B4-BE49-F238E27FC236}">
                <a16:creationId xmlns:a16="http://schemas.microsoft.com/office/drawing/2014/main" id="{7EBF6EC5-A86A-934A-B8F9-DD511E5EE4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4375" y="3632200"/>
            <a:ext cx="412750" cy="3873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Oval 10">
            <a:extLst>
              <a:ext uri="{FF2B5EF4-FFF2-40B4-BE49-F238E27FC236}">
                <a16:creationId xmlns:a16="http://schemas.microsoft.com/office/drawing/2014/main" id="{DB156B67-EB5B-4B4E-BC5B-F1A87A93A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2457450"/>
            <a:ext cx="1260475" cy="216535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971B3CEF-4E4B-6F4F-9634-D2CC487E332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0"/>
            <a:ext cx="83153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162F83D9-43BF-8F47-9686-9A72A211A31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184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>
            <a:extLst>
              <a:ext uri="{FF2B5EF4-FFF2-40B4-BE49-F238E27FC236}">
                <a16:creationId xmlns:a16="http://schemas.microsoft.com/office/drawing/2014/main" id="{98FE6144-3FCA-F341-A3DD-2FD492156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888" y="450850"/>
            <a:ext cx="2524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/>
              <a:t>Ovulation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CD4194B7-D14B-1746-BEDC-2301D5301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2013" y="4602163"/>
            <a:ext cx="27400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8901F3"/>
                </a:solidFill>
              </a:rPr>
              <a:t>Oocyte</a:t>
            </a:r>
          </a:p>
          <a:p>
            <a:pPr algn="ctr"/>
            <a:r>
              <a:rPr lang="en-US" altLang="en-US">
                <a:solidFill>
                  <a:srgbClr val="8901F3"/>
                </a:solidFill>
              </a:rPr>
              <a:t>Cumulus Cells Follicular Fluid</a:t>
            </a:r>
            <a:endParaRPr lang="en-US" altLang="en-US"/>
          </a:p>
          <a:p>
            <a:pPr algn="ctr"/>
            <a:endParaRPr lang="en-US" alt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486D5F2D-F0BB-D24E-8FC2-B4E3A5BE52B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4575"/>
            <a:ext cx="9131300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Line 3">
            <a:extLst>
              <a:ext uri="{FF2B5EF4-FFF2-40B4-BE49-F238E27FC236}">
                <a16:creationId xmlns:a16="http://schemas.microsoft.com/office/drawing/2014/main" id="{0F8276C0-6249-6142-99D2-C65EA45E2E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1250" y="3238500"/>
            <a:ext cx="59055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E3F3D7FD-A2BE-BE4E-A62D-9BFF3E0FC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3622675"/>
            <a:ext cx="2190750" cy="576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hlink"/>
                </a:solidFill>
                <a:latin typeface="Helvetica" charset="0"/>
                <a:ea typeface="+mn-ea"/>
              </a:rPr>
              <a:t>Fluid Flow</a:t>
            </a: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33EA0A30-CF88-E148-B1E5-9C9F2F6DB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25" y="314325"/>
            <a:ext cx="89154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Factors Regulating Oocyte Transport in the Oviduct</a:t>
            </a:r>
          </a:p>
        </p:txBody>
      </p:sp>
      <p:grpSp>
        <p:nvGrpSpPr>
          <p:cNvPr id="43014" name="Group 6">
            <a:extLst>
              <a:ext uri="{FF2B5EF4-FFF2-40B4-BE49-F238E27FC236}">
                <a16:creationId xmlns:a16="http://schemas.microsoft.com/office/drawing/2014/main" id="{E4245FA7-A454-6045-9CDA-C416157443B0}"/>
              </a:ext>
            </a:extLst>
          </p:cNvPr>
          <p:cNvGrpSpPr>
            <a:grpSpLocks/>
          </p:cNvGrpSpPr>
          <p:nvPr/>
        </p:nvGrpSpPr>
        <p:grpSpPr bwMode="auto">
          <a:xfrm>
            <a:off x="4168775" y="3381375"/>
            <a:ext cx="3594100" cy="2687638"/>
            <a:chOff x="2626" y="2130"/>
            <a:chExt cx="2264" cy="1693"/>
          </a:xfrm>
        </p:grpSpPr>
        <p:sp>
          <p:nvSpPr>
            <p:cNvPr id="43015" name="Rectangle 7">
              <a:extLst>
                <a:ext uri="{FF2B5EF4-FFF2-40B4-BE49-F238E27FC236}">
                  <a16:creationId xmlns:a16="http://schemas.microsoft.com/office/drawing/2014/main" id="{75BC71AB-72DC-B649-957A-80DE94EA2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6" y="3291"/>
              <a:ext cx="2264" cy="53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Remains closed until</a:t>
              </a:r>
            </a:p>
            <a:p>
              <a:pPr algn="ctr"/>
              <a:r>
                <a:rPr lang="en-US" altLang="en-US"/>
                <a:t>day 3 - 5 post ovulation</a:t>
              </a:r>
            </a:p>
          </p:txBody>
        </p:sp>
        <p:sp>
          <p:nvSpPr>
            <p:cNvPr id="43016" name="Line 8">
              <a:extLst>
                <a:ext uri="{FF2B5EF4-FFF2-40B4-BE49-F238E27FC236}">
                  <a16:creationId xmlns:a16="http://schemas.microsoft.com/office/drawing/2014/main" id="{5E742D5C-C446-AB4F-82E6-E8CE6AAED0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6" y="2130"/>
              <a:ext cx="758" cy="106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887B207A-5AFF-0247-B47D-BE32E95ED04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6400"/>
            <a:ext cx="73025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8A11574F-23CE-8E48-815E-FF99C2E3D39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0"/>
            <a:ext cx="848677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D49F811B-7B4E-CD4E-B8AD-6B607396A97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0"/>
            <a:ext cx="9131300" cy="593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>
            <a:extLst>
              <a:ext uri="{FF2B5EF4-FFF2-40B4-BE49-F238E27FC236}">
                <a16:creationId xmlns:a16="http://schemas.microsoft.com/office/drawing/2014/main" id="{5F9196E5-8E8E-A64C-BAEA-2A52EF6D7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3" y="4665663"/>
            <a:ext cx="2314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114FFB"/>
                </a:solidFill>
              </a:rPr>
              <a:t>Toward Uterus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DDC77125-1923-1349-A2EB-C4B371C73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5388" y="3157538"/>
            <a:ext cx="138271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114FFB"/>
                </a:solidFill>
              </a:rPr>
              <a:t>Toward</a:t>
            </a:r>
          </a:p>
          <a:p>
            <a:pPr algn="ctr"/>
            <a:r>
              <a:rPr lang="en-US" altLang="en-US">
                <a:solidFill>
                  <a:srgbClr val="114FFB"/>
                </a:solidFill>
              </a:rPr>
              <a:t>Ampulla</a:t>
            </a:r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1886E15F-D10A-2644-A9F4-C0C1BE594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888" y="585788"/>
            <a:ext cx="3414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114FFB"/>
                </a:solidFill>
              </a:rPr>
              <a:t>Total Fluid Production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9EFB8C42-F9D4-8048-8418-F3C627134BB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1163"/>
            <a:ext cx="9131300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Line 3">
            <a:extLst>
              <a:ext uri="{FF2B5EF4-FFF2-40B4-BE49-F238E27FC236}">
                <a16:creationId xmlns:a16="http://schemas.microsoft.com/office/drawing/2014/main" id="{52FA7239-FB91-C048-A432-01B9FAB5B8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1250" y="3875088"/>
            <a:ext cx="59055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6A8FE366-A6DF-4040-9B1A-51311D2E8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25" y="314325"/>
            <a:ext cx="89154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Factors Regulating Oocyte Transport in the Oviduct</a:t>
            </a:r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AE9A678B-A171-7E44-9212-D936646EA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3013" y="2921000"/>
            <a:ext cx="8239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114FFB"/>
                </a:solidFill>
              </a:rPr>
              <a:t>Cilia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id="{658E6DCE-10AD-6543-BDC7-1894EF932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4414838"/>
            <a:ext cx="4873625" cy="1238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A7639067-2B21-9B47-BFCC-2079B8901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4433888"/>
            <a:ext cx="2190750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hlink"/>
                </a:solidFill>
                <a:latin typeface="Helvetica" charset="0"/>
                <a:ea typeface="+mn-ea"/>
              </a:rPr>
              <a:t>Fluid Flow</a:t>
            </a:r>
          </a:p>
        </p:txBody>
      </p:sp>
      <p:sp>
        <p:nvSpPr>
          <p:cNvPr id="51208" name="Rectangle 8">
            <a:extLst>
              <a:ext uri="{FF2B5EF4-FFF2-40B4-BE49-F238E27FC236}">
                <a16:creationId xmlns:a16="http://schemas.microsoft.com/office/drawing/2014/main" id="{093BC97F-BCCF-204B-9A66-D20543D28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013" y="4318000"/>
            <a:ext cx="2060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114FFB"/>
                </a:solidFill>
              </a:rPr>
              <a:t>Muscle</a:t>
            </a:r>
          </a:p>
          <a:p>
            <a:pPr algn="ctr"/>
            <a:r>
              <a:rPr lang="en-US" altLang="en-US">
                <a:solidFill>
                  <a:srgbClr val="114FFB"/>
                </a:solidFill>
              </a:rPr>
              <a:t>Contractions</a:t>
            </a:r>
          </a:p>
        </p:txBody>
      </p:sp>
      <p:grpSp>
        <p:nvGrpSpPr>
          <p:cNvPr id="51209" name="Group 9">
            <a:extLst>
              <a:ext uri="{FF2B5EF4-FFF2-40B4-BE49-F238E27FC236}">
                <a16:creationId xmlns:a16="http://schemas.microsoft.com/office/drawing/2014/main" id="{71D8ABB5-77B9-C043-8DAF-5631F0281D6E}"/>
              </a:ext>
            </a:extLst>
          </p:cNvPr>
          <p:cNvGrpSpPr>
            <a:grpSpLocks/>
          </p:cNvGrpSpPr>
          <p:nvPr/>
        </p:nvGrpSpPr>
        <p:grpSpPr bwMode="auto">
          <a:xfrm>
            <a:off x="1470025" y="3589338"/>
            <a:ext cx="2482850" cy="438150"/>
            <a:chOff x="926" y="1860"/>
            <a:chExt cx="1564" cy="276"/>
          </a:xfrm>
        </p:grpSpPr>
        <p:sp>
          <p:nvSpPr>
            <p:cNvPr id="51221" name="Line 10">
              <a:extLst>
                <a:ext uri="{FF2B5EF4-FFF2-40B4-BE49-F238E27FC236}">
                  <a16:creationId xmlns:a16="http://schemas.microsoft.com/office/drawing/2014/main" id="{306EFC01-FA34-C842-A427-0CA757BEA6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6" y="1860"/>
              <a:ext cx="1548" cy="0"/>
            </a:xfrm>
            <a:prstGeom prst="line">
              <a:avLst/>
            </a:prstGeom>
            <a:noFill/>
            <a:ln w="50800">
              <a:solidFill>
                <a:srgbClr val="114FFB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2" name="Line 11">
              <a:extLst>
                <a:ext uri="{FF2B5EF4-FFF2-40B4-BE49-F238E27FC236}">
                  <a16:creationId xmlns:a16="http://schemas.microsoft.com/office/drawing/2014/main" id="{1DE67E2F-AC09-914F-9832-38AADDBFA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2" y="2136"/>
              <a:ext cx="1548" cy="0"/>
            </a:xfrm>
            <a:prstGeom prst="line">
              <a:avLst/>
            </a:prstGeom>
            <a:noFill/>
            <a:ln w="50800">
              <a:solidFill>
                <a:srgbClr val="114FFB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10" name="Rectangle 12">
            <a:extLst>
              <a:ext uri="{FF2B5EF4-FFF2-40B4-BE49-F238E27FC236}">
                <a16:creationId xmlns:a16="http://schemas.microsoft.com/office/drawing/2014/main" id="{DDE16D40-A387-A542-AF3A-8CD78BB5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25" y="1906588"/>
            <a:ext cx="1508125" cy="1095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1211" name="Rectangle 13">
            <a:extLst>
              <a:ext uri="{FF2B5EF4-FFF2-40B4-BE49-F238E27FC236}">
                <a16:creationId xmlns:a16="http://schemas.microsoft.com/office/drawing/2014/main" id="{345D4C6B-78FB-8D49-B364-6BF9A4EC0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88" y="2270125"/>
            <a:ext cx="2060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8901F3"/>
                </a:solidFill>
              </a:rPr>
              <a:t>No </a:t>
            </a:r>
          </a:p>
          <a:p>
            <a:pPr algn="ctr"/>
            <a:r>
              <a:rPr lang="en-US" altLang="en-US">
                <a:solidFill>
                  <a:srgbClr val="8901F3"/>
                </a:solidFill>
              </a:rPr>
              <a:t>Contractions</a:t>
            </a:r>
          </a:p>
        </p:txBody>
      </p:sp>
      <p:sp>
        <p:nvSpPr>
          <p:cNvPr id="51212" name="Rectangle 14">
            <a:extLst>
              <a:ext uri="{FF2B5EF4-FFF2-40B4-BE49-F238E27FC236}">
                <a16:creationId xmlns:a16="http://schemas.microsoft.com/office/drawing/2014/main" id="{67803817-812B-B341-965E-9E36E42F3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775" y="5861050"/>
            <a:ext cx="3594100" cy="8445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Remains closed until</a:t>
            </a:r>
          </a:p>
          <a:p>
            <a:pPr algn="ctr"/>
            <a:r>
              <a:rPr lang="en-US" altLang="en-US"/>
              <a:t>day 3 - 5 post ovulation</a:t>
            </a:r>
          </a:p>
        </p:txBody>
      </p:sp>
      <p:sp>
        <p:nvSpPr>
          <p:cNvPr id="51213" name="Line 15">
            <a:extLst>
              <a:ext uri="{FF2B5EF4-FFF2-40B4-BE49-F238E27FC236}">
                <a16:creationId xmlns:a16="http://schemas.microsoft.com/office/drawing/2014/main" id="{E936F20E-004E-4347-B91B-D8EFB773A7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57900" y="4017963"/>
            <a:ext cx="1203325" cy="16827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60" name="Text Box 16">
            <a:extLst>
              <a:ext uri="{FF2B5EF4-FFF2-40B4-BE49-F238E27FC236}">
                <a16:creationId xmlns:a16="http://schemas.microsoft.com/office/drawing/2014/main" id="{F30D47D1-1E4B-644C-B347-66866B60D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1371600"/>
            <a:ext cx="2465387" cy="10668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chemeClr val="hlink"/>
                </a:solidFill>
                <a:latin typeface="Helvetica" charset="0"/>
                <a:ea typeface="+mn-ea"/>
              </a:rPr>
              <a:t>Site of</a:t>
            </a:r>
          </a:p>
          <a:p>
            <a:pPr algn="ctr">
              <a:defRPr/>
            </a:pPr>
            <a:r>
              <a:rPr lang="en-US" sz="3200">
                <a:solidFill>
                  <a:schemeClr val="hlink"/>
                </a:solidFill>
                <a:latin typeface="Helvetica" charset="0"/>
                <a:ea typeface="+mn-ea"/>
              </a:rPr>
              <a:t>Fertilization</a:t>
            </a:r>
          </a:p>
        </p:txBody>
      </p:sp>
      <p:sp>
        <p:nvSpPr>
          <p:cNvPr id="51215" name="Line 17">
            <a:extLst>
              <a:ext uri="{FF2B5EF4-FFF2-40B4-BE49-F238E27FC236}">
                <a16:creationId xmlns:a16="http://schemas.microsoft.com/office/drawing/2014/main" id="{7303F742-65C4-954F-B711-9DF24C150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362200"/>
            <a:ext cx="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16" name="Group 18">
            <a:extLst>
              <a:ext uri="{FF2B5EF4-FFF2-40B4-BE49-F238E27FC236}">
                <a16:creationId xmlns:a16="http://schemas.microsoft.com/office/drawing/2014/main" id="{CF36FF4A-E03D-2F40-B27A-B637C67D7A76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505200"/>
            <a:ext cx="601663" cy="588963"/>
            <a:chOff x="720" y="3408"/>
            <a:chExt cx="379" cy="371"/>
          </a:xfrm>
        </p:grpSpPr>
        <p:grpSp>
          <p:nvGrpSpPr>
            <p:cNvPr id="51217" name="Group 19">
              <a:extLst>
                <a:ext uri="{FF2B5EF4-FFF2-40B4-BE49-F238E27FC236}">
                  <a16:creationId xmlns:a16="http://schemas.microsoft.com/office/drawing/2014/main" id="{D44B25BB-E9E5-4549-AB4B-559DB888B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3408"/>
              <a:ext cx="379" cy="371"/>
              <a:chOff x="720" y="3408"/>
              <a:chExt cx="379" cy="371"/>
            </a:xfrm>
          </p:grpSpPr>
          <p:sp>
            <p:nvSpPr>
              <p:cNvPr id="51219" name="Oval 20">
                <a:extLst>
                  <a:ext uri="{FF2B5EF4-FFF2-40B4-BE49-F238E27FC236}">
                    <a16:creationId xmlns:a16="http://schemas.microsoft.com/office/drawing/2014/main" id="{FD9177D0-7D45-1344-8B4F-37EA3CCE78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408"/>
                <a:ext cx="379" cy="371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220" name="Oval 21">
                <a:extLst>
                  <a:ext uri="{FF2B5EF4-FFF2-40B4-BE49-F238E27FC236}">
                    <a16:creationId xmlns:a16="http://schemas.microsoft.com/office/drawing/2014/main" id="{4124F879-5930-BE40-B045-6BFEBE36E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" y="3451"/>
                <a:ext cx="274" cy="28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51218" name="Oval 22">
              <a:extLst>
                <a:ext uri="{FF2B5EF4-FFF2-40B4-BE49-F238E27FC236}">
                  <a16:creationId xmlns:a16="http://schemas.microsoft.com/office/drawing/2014/main" id="{00791F78-A3E4-AB4E-A2D7-6E497EF99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" y="3487"/>
              <a:ext cx="212" cy="212"/>
            </a:xfrm>
            <a:prstGeom prst="ellipse">
              <a:avLst/>
            </a:prstGeom>
            <a:solidFill>
              <a:srgbClr val="8901F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55F72C6-9F0B-854E-8F74-F737276BF8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Now view the video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podcast entitled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22DAF1F-E02B-214D-8385-5DF0313BEB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" y="2438400"/>
            <a:ext cx="8763000" cy="4267200"/>
          </a:xfrm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View Video on Ovulation and Oocyte Transport</a:t>
            </a:r>
          </a:p>
          <a:p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Found at:</a:t>
            </a:r>
          </a:p>
          <a:p>
            <a:r>
              <a:rPr lang="en-US" altLang="en-US" sz="2400">
                <a:ea typeface="ＭＳ Ｐゴシック" panose="020B0600070205080204" pitchFamily="34" charset="-128"/>
                <a:hlinkClick r:id="rId2"/>
              </a:rPr>
              <a:t>http://www.ansci.wisc.edu/jjp1/ansci_repro/lec/lec_16_gamete_tran/ovulation_oocyte_trans.html </a:t>
            </a:r>
            <a:endParaRPr lang="en-US" altLang="en-US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760</TotalTime>
  <Pages>36</Pages>
  <Words>543</Words>
  <Application>Microsoft Macintosh PowerPoint</Application>
  <PresentationFormat>On-screen Show (4:3)</PresentationFormat>
  <Paragraphs>148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Helvetica</vt:lpstr>
      <vt:lpstr>Times</vt:lpstr>
      <vt:lpstr>Microsoft PowerPoint 4</vt:lpstr>
      <vt:lpstr>Animal Science 434</vt:lpstr>
      <vt:lpstr>Sperm Transport in the Male Tract</vt:lpstr>
      <vt:lpstr>Sperm Transport in the Male Tract</vt:lpstr>
      <vt:lpstr>Sperm Transport in the Male Tract</vt:lpstr>
      <vt:lpstr>Site of Ejaculation</vt:lpstr>
      <vt:lpstr>Sperm Loss From Female Tract</vt:lpstr>
      <vt:lpstr>Experiment on Retrograde Flow in the Cow</vt:lpstr>
      <vt:lpstr>PowerPoint Presentation</vt:lpstr>
      <vt:lpstr>PowerPoint Presentation</vt:lpstr>
      <vt:lpstr>PowerPoint Presentation</vt:lpstr>
      <vt:lpstr>Evolutionary Strategies for Dealing With Retrograde Flow of Semen</vt:lpstr>
      <vt:lpstr>Sperm Loss From Female Tract</vt:lpstr>
      <vt:lpstr>Neutrophile Infiltration of Uterus</vt:lpstr>
      <vt:lpstr>PowerPoint Presentation</vt:lpstr>
      <vt:lpstr>PowerPoint Presentation</vt:lpstr>
      <vt:lpstr>Effect of Oviduct Transection on Fertilization in Heifers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Cervix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Factors Regulating Oocyte Transport in the Oviduct</vt:lpstr>
      <vt:lpstr>PowerPoint Presentation</vt:lpstr>
      <vt:lpstr>PowerPoint Presentation</vt:lpstr>
      <vt:lpstr>PowerPoint Presentation</vt:lpstr>
      <vt:lpstr>Factors Regulating Oocyte Transport in the Oviduct</vt:lpstr>
      <vt:lpstr>Now view the video podcast entitled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15</dc:title>
  <dc:subject>gamete transport</dc:subject>
  <dc:creator>John Parrish</dc:creator>
  <cp:keywords/>
  <dc:description/>
  <cp:lastModifiedBy>JOHN J PARRISH</cp:lastModifiedBy>
  <cp:revision>34</cp:revision>
  <cp:lastPrinted>2009-04-22T19:24:48Z</cp:lastPrinted>
  <dcterms:created xsi:type="dcterms:W3CDTF">2012-10-31T23:01:47Z</dcterms:created>
  <dcterms:modified xsi:type="dcterms:W3CDTF">2021-11-08T20:52:31Z</dcterms:modified>
</cp:coreProperties>
</file>