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  <p:sldId id="288" r:id="rId34"/>
  </p:sldIdLst>
  <p:sldSz cx="9144000" cy="6858000" type="screen4x3"/>
  <p:notesSz cx="9144000" cy="6858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>
      <p:cViewPr varScale="1">
        <p:scale>
          <a:sx n="104" d="100"/>
          <a:sy n="104" d="100"/>
        </p:scale>
        <p:origin x="178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BD78422-2754-0242-A416-0952ED6BB44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4832D97C-821A-9B4A-9DB0-6A4154118BB5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2863850" y="519113"/>
            <a:ext cx="3416300" cy="2562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A9012BF2-6C51-DC4C-8749-F0A7E6F848E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2" name="Rectangle 3">
            <a:extLst>
              <a:ext uri="{FF2B5EF4-FFF2-40B4-BE49-F238E27FC236}">
                <a16:creationId xmlns:a16="http://schemas.microsoft.com/office/drawing/2014/main" id="{CA32DA89-0A8F-C14F-9A69-8F2EB40F31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1A821DCE-8AF3-4F40-8246-F95FA8D7E17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C31EDAD6-7FF1-7945-A4AB-DA2DA3786A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>
            <a:extLst>
              <a:ext uri="{FF2B5EF4-FFF2-40B4-BE49-F238E27FC236}">
                <a16:creationId xmlns:a16="http://schemas.microsoft.com/office/drawing/2014/main" id="{217B5109-DB3A-2F40-91C0-759ED5197F2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8" name="Rectangle 3">
            <a:extLst>
              <a:ext uri="{FF2B5EF4-FFF2-40B4-BE49-F238E27FC236}">
                <a16:creationId xmlns:a16="http://schemas.microsoft.com/office/drawing/2014/main" id="{A00883D5-8F9C-BE43-AE47-B3DCE76CF9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>
            <a:extLst>
              <a:ext uri="{FF2B5EF4-FFF2-40B4-BE49-F238E27FC236}">
                <a16:creationId xmlns:a16="http://schemas.microsoft.com/office/drawing/2014/main" id="{3C75097B-A259-774D-9A0F-E325D9F7D84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6" name="Rectangle 3">
            <a:extLst>
              <a:ext uri="{FF2B5EF4-FFF2-40B4-BE49-F238E27FC236}">
                <a16:creationId xmlns:a16="http://schemas.microsoft.com/office/drawing/2014/main" id="{B844B39F-46E7-7247-A3B8-E7100DB058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>
            <a:extLst>
              <a:ext uri="{FF2B5EF4-FFF2-40B4-BE49-F238E27FC236}">
                <a16:creationId xmlns:a16="http://schemas.microsoft.com/office/drawing/2014/main" id="{9B2341DC-3334-7742-993F-75A267EE206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4" name="Rectangle 3">
            <a:extLst>
              <a:ext uri="{FF2B5EF4-FFF2-40B4-BE49-F238E27FC236}">
                <a16:creationId xmlns:a16="http://schemas.microsoft.com/office/drawing/2014/main" id="{AFB7963A-B971-CA47-9D9E-A327E0B97A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A8F3FB9F-E6C3-0849-9266-577AE947848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6CD8D120-3981-E443-A925-0127AED205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E0722950-7989-1F49-99F4-0E7A2952ADF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6701D49E-5BAB-7049-9A99-09CFFC960C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F5EFE0C0-7DBA-204B-BF90-1D52266D995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1081F1F7-D6D9-E34C-BC7C-679BB6A70E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E6D552CD-8AAB-FE4D-B024-CC6CA35AF26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05293421-85AE-7E45-862E-200E21830E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8C4D6F66-7E97-4244-B42C-ABE84562054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E291EF27-2E09-0449-9C53-3F41A2AD56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338BE90B-2262-FF44-8F19-488629C6F6F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142C77B2-C514-BA40-A243-4583E81739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12D23820-627F-D545-8031-4927FB6A3C9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90A2D6E4-3A4A-314A-B67D-3F57F4BAC7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7A116F7F-6FAA-354E-AA0E-91B022B93CD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C6B57C40-DEF9-534B-9B35-3E8A4B6D2A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7B8E4EB8-4C00-5C4C-AD53-0610B4F9F26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F2D64815-ADAA-4B49-8EFC-C5CC39C4CC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:a16="http://schemas.microsoft.com/office/drawing/2014/main" id="{032A6D2B-ED81-B748-855C-A2485D96DED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Rectangle 3">
            <a:extLst>
              <a:ext uri="{FF2B5EF4-FFF2-40B4-BE49-F238E27FC236}">
                <a16:creationId xmlns:a16="http://schemas.microsoft.com/office/drawing/2014/main" id="{B804D3DB-037F-844B-BAE8-805B576967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8E341591-6C10-0F4B-ADB7-A92CDBB2CCE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D8226566-01B2-F746-93DD-636EB8F1E0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E2B6CFC4-8F1C-FC41-A24D-A9FC7B2C037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7FE6D6E8-08D2-A24F-9F8F-A1EC082A15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1F8279BE-ED07-A74C-AA3A-01AE67543BF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8" name="Rectangle 3">
            <a:extLst>
              <a:ext uri="{FF2B5EF4-FFF2-40B4-BE49-F238E27FC236}">
                <a16:creationId xmlns:a16="http://schemas.microsoft.com/office/drawing/2014/main" id="{42D74DAF-B328-1E4F-9A5A-EB287DE735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>
            <a:extLst>
              <a:ext uri="{FF2B5EF4-FFF2-40B4-BE49-F238E27FC236}">
                <a16:creationId xmlns:a16="http://schemas.microsoft.com/office/drawing/2014/main" id="{E6675B2C-29F4-C74B-A5C2-BF71C7698A7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6" name="Rectangle 3">
            <a:extLst>
              <a:ext uri="{FF2B5EF4-FFF2-40B4-BE49-F238E27FC236}">
                <a16:creationId xmlns:a16="http://schemas.microsoft.com/office/drawing/2014/main" id="{2D7848DF-456E-1942-B286-0447939EF1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469B96F5-88B0-ED40-BF74-6702100E652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9D469D5F-A72D-CF4E-BD9A-E6D24EF32B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>
            <a:extLst>
              <a:ext uri="{FF2B5EF4-FFF2-40B4-BE49-F238E27FC236}">
                <a16:creationId xmlns:a16="http://schemas.microsoft.com/office/drawing/2014/main" id="{64E6E11C-08BB-5B48-9AC9-0B013DEAF9D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3">
            <a:extLst>
              <a:ext uri="{FF2B5EF4-FFF2-40B4-BE49-F238E27FC236}">
                <a16:creationId xmlns:a16="http://schemas.microsoft.com/office/drawing/2014/main" id="{C8495101-8F86-364B-8348-9F24FE229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633A6658-C08D-B948-96D4-5B9F69CB663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5B9E8357-3713-4544-8D49-5AD34ACBA8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2BCEEB36-045E-7D4F-B0E2-0758B7F5CA8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>
            <a:extLst>
              <a:ext uri="{FF2B5EF4-FFF2-40B4-BE49-F238E27FC236}">
                <a16:creationId xmlns:a16="http://schemas.microsoft.com/office/drawing/2014/main" id="{21AB544B-997D-A84C-86D6-2355060112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56833A6F-3CDB-1E42-93F8-2CE7660B82F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6" name="Rectangle 3">
            <a:extLst>
              <a:ext uri="{FF2B5EF4-FFF2-40B4-BE49-F238E27FC236}">
                <a16:creationId xmlns:a16="http://schemas.microsoft.com/office/drawing/2014/main" id="{471B48BF-93E3-FF4B-AA7C-54DCB68CD1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>
            <a:extLst>
              <a:ext uri="{FF2B5EF4-FFF2-40B4-BE49-F238E27FC236}">
                <a16:creationId xmlns:a16="http://schemas.microsoft.com/office/drawing/2014/main" id="{3BCC916D-54D8-3643-804D-C7DA6D0986C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4" name="Rectangle 3">
            <a:extLst>
              <a:ext uri="{FF2B5EF4-FFF2-40B4-BE49-F238E27FC236}">
                <a16:creationId xmlns:a16="http://schemas.microsoft.com/office/drawing/2014/main" id="{DD2EF69A-DADB-0644-A07C-76AD89996F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>
            <a:extLst>
              <a:ext uri="{FF2B5EF4-FFF2-40B4-BE49-F238E27FC236}">
                <a16:creationId xmlns:a16="http://schemas.microsoft.com/office/drawing/2014/main" id="{56C416EF-3CBB-524F-A24C-190156CA69C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2" name="Rectangle 3">
            <a:extLst>
              <a:ext uri="{FF2B5EF4-FFF2-40B4-BE49-F238E27FC236}">
                <a16:creationId xmlns:a16="http://schemas.microsoft.com/office/drawing/2014/main" id="{E38FEC21-4877-2D48-979E-E35CDF7052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>
            <a:extLst>
              <a:ext uri="{FF2B5EF4-FFF2-40B4-BE49-F238E27FC236}">
                <a16:creationId xmlns:a16="http://schemas.microsoft.com/office/drawing/2014/main" id="{AFE7AD1B-313A-D94F-A5AE-2B30D3D0619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0" name="Rectangle 3">
            <a:extLst>
              <a:ext uri="{FF2B5EF4-FFF2-40B4-BE49-F238E27FC236}">
                <a16:creationId xmlns:a16="http://schemas.microsoft.com/office/drawing/2014/main" id="{5475BBD4-9136-BF41-BD46-5A4CA63098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93AE05A9-76E4-2F46-9933-723DC47616E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8" name="Rectangle 3">
            <a:extLst>
              <a:ext uri="{FF2B5EF4-FFF2-40B4-BE49-F238E27FC236}">
                <a16:creationId xmlns:a16="http://schemas.microsoft.com/office/drawing/2014/main" id="{6B010E26-57EA-6A4D-9554-0199A164C9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>
            <a:extLst>
              <a:ext uri="{FF2B5EF4-FFF2-40B4-BE49-F238E27FC236}">
                <a16:creationId xmlns:a16="http://schemas.microsoft.com/office/drawing/2014/main" id="{445FD162-6039-374E-BACC-7CE86F31981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6" name="Rectangle 3">
            <a:extLst>
              <a:ext uri="{FF2B5EF4-FFF2-40B4-BE49-F238E27FC236}">
                <a16:creationId xmlns:a16="http://schemas.microsoft.com/office/drawing/2014/main" id="{CBC1DEA4-5D2A-F046-8306-F89FDEAD6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660FD61A-7373-8E45-A067-BF3526A8884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4" name="Rectangle 3">
            <a:extLst>
              <a:ext uri="{FF2B5EF4-FFF2-40B4-BE49-F238E27FC236}">
                <a16:creationId xmlns:a16="http://schemas.microsoft.com/office/drawing/2014/main" id="{C5818522-4E82-314F-BC36-CC1C159DC1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5B4E6292-4324-5D41-9ABF-BDBE3021DCE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2" name="Rectangle 3">
            <a:extLst>
              <a:ext uri="{FF2B5EF4-FFF2-40B4-BE49-F238E27FC236}">
                <a16:creationId xmlns:a16="http://schemas.microsoft.com/office/drawing/2014/main" id="{420BA19C-B25F-9249-87EA-657A34C064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>
            <a:extLst>
              <a:ext uri="{FF2B5EF4-FFF2-40B4-BE49-F238E27FC236}">
                <a16:creationId xmlns:a16="http://schemas.microsoft.com/office/drawing/2014/main" id="{93289163-31F8-1C44-890B-D1DB7FF8C0F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0" name="Rectangle 3">
            <a:extLst>
              <a:ext uri="{FF2B5EF4-FFF2-40B4-BE49-F238E27FC236}">
                <a16:creationId xmlns:a16="http://schemas.microsoft.com/office/drawing/2014/main" id="{9D78EFEC-20A3-2348-8DAE-7F61DD9641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EA0B2E70-F9B6-294B-89A5-0DC67685843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8" name="Rectangle 3">
            <a:extLst>
              <a:ext uri="{FF2B5EF4-FFF2-40B4-BE49-F238E27FC236}">
                <a16:creationId xmlns:a16="http://schemas.microsoft.com/office/drawing/2014/main" id="{EB5BB9F8-ABF7-2F42-A9EC-C81C7E2532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74417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3387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4650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191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447800"/>
            <a:ext cx="4191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669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019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2478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202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1922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2611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6621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52400"/>
            <a:ext cx="2133600" cy="6324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24840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2368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40D17F8-F994-2149-9952-6DAE44F891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5D73E3C-8321-764E-8695-EDC0588CCC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5344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25000"/>
        <a:buChar char="•"/>
        <a:defRPr sz="28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4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>
            <a:extLst>
              <a:ext uri="{FF2B5EF4-FFF2-40B4-BE49-F238E27FC236}">
                <a16:creationId xmlns:a16="http://schemas.microsoft.com/office/drawing/2014/main" id="{318D0FF7-7B2D-AA48-9F96-7CE081254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4800"/>
            <a:ext cx="51054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5DA48264-8C14-274A-BC6B-6D21CC50FB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752600"/>
            <a:ext cx="8305800" cy="3048000"/>
          </a:xfrm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 marL="800100" indent="-800100" algn="l"/>
            <a:r>
              <a:rPr lang="en-US" altLang="en-US" sz="2800">
                <a:solidFill>
                  <a:srgbClr val="FAFD00"/>
                </a:solidFill>
                <a:ea typeface="ＭＳ Ｐゴシック" panose="020B0600070205080204" pitchFamily="34" charset="-128"/>
              </a:rPr>
              <a:t>Sexual Behavior (cont.)</a:t>
            </a:r>
            <a:br>
              <a:rPr lang="en-US" altLang="en-US" sz="2800">
                <a:solidFill>
                  <a:srgbClr val="FAFD00"/>
                </a:solidFill>
                <a:ea typeface="ＭＳ Ｐゴシック" panose="020B0600070205080204" pitchFamily="34" charset="-128"/>
              </a:rPr>
            </a:br>
            <a:br>
              <a:rPr lang="en-US" altLang="en-US" sz="2800">
                <a:solidFill>
                  <a:srgbClr val="FAFD00"/>
                </a:solidFill>
                <a:ea typeface="ＭＳ Ｐゴシック" panose="020B0600070205080204" pitchFamily="34" charset="-128"/>
              </a:rPr>
            </a:br>
            <a:r>
              <a:rPr lang="en-US" altLang="en-US" sz="2800">
                <a:solidFill>
                  <a:srgbClr val="FAFD00"/>
                </a:solidFill>
                <a:ea typeface="ＭＳ Ｐゴシック" panose="020B0600070205080204" pitchFamily="34" charset="-128"/>
              </a:rPr>
              <a:t>B. Applied Reproductive Behavior of the Male: Semen Collection and Processing</a:t>
            </a:r>
            <a:br>
              <a:rPr lang="en-US" altLang="en-US" sz="2800">
                <a:solidFill>
                  <a:srgbClr val="FAFD00"/>
                </a:solidFill>
                <a:ea typeface="ＭＳ Ｐゴシック" panose="020B0600070205080204" pitchFamily="34" charset="-128"/>
              </a:rPr>
            </a:br>
            <a:br>
              <a:rPr lang="en-US" altLang="en-US" sz="2800">
                <a:solidFill>
                  <a:srgbClr val="FAFD00"/>
                </a:solidFill>
                <a:ea typeface="ＭＳ Ｐゴシック" panose="020B0600070205080204" pitchFamily="34" charset="-128"/>
              </a:rPr>
            </a:br>
            <a:r>
              <a:rPr lang="en-US" altLang="en-US" sz="3200">
                <a:solidFill>
                  <a:srgbClr val="00FF80"/>
                </a:solidFill>
                <a:ea typeface="ＭＳ Ｐゴシック" panose="020B0600070205080204" pitchFamily="34" charset="-128"/>
              </a:rPr>
              <a:t>Text: Ch. 10 and 11</a:t>
            </a:r>
            <a:endParaRPr lang="en-US" altLang="en-US" sz="2800">
              <a:solidFill>
                <a:srgbClr val="FAFD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32308ED0-AA07-3345-8C15-CD9938B19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"/>
            <a:ext cx="7772400" cy="8382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 sz="4000">
                <a:solidFill>
                  <a:srgbClr val="FAFD00"/>
                </a:solidFill>
              </a:rPr>
              <a:t>Animal Science 434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>
            <a:extLst>
              <a:ext uri="{FF2B5EF4-FFF2-40B4-BE49-F238E27FC236}">
                <a16:creationId xmlns:a16="http://schemas.microsoft.com/office/drawing/2014/main" id="{7F3D32D7-5065-8B49-9CF6-2AC2E0A716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ea typeface="ＭＳ Ｐゴシック" panose="020B0600070205080204" pitchFamily="34" charset="-128"/>
              </a:rPr>
              <a:t>Age When Semen Can Be Collected</a:t>
            </a:r>
          </a:p>
        </p:txBody>
      </p:sp>
      <p:sp>
        <p:nvSpPr>
          <p:cNvPr id="6146" name="Rectangle 3">
            <a:extLst>
              <a:ext uri="{FF2B5EF4-FFF2-40B4-BE49-F238E27FC236}">
                <a16:creationId xmlns:a16="http://schemas.microsoft.com/office/drawing/2014/main" id="{71D305DB-AD66-6C41-9EC1-E849D1BC92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65288" y="1981200"/>
            <a:ext cx="6269037" cy="3124200"/>
          </a:xfrm>
        </p:spPr>
        <p:txBody>
          <a:bodyPr/>
          <a:lstStyle/>
          <a:p>
            <a:pPr marL="0" indent="0">
              <a:buFontTx/>
              <a:buNone/>
              <a:tabLst>
                <a:tab pos="1146175" algn="ctr"/>
                <a:tab pos="4344988" algn="ctr"/>
              </a:tabLst>
            </a:pPr>
            <a:r>
              <a:rPr lang="en-US" altLang="en-US">
                <a:ea typeface="ＭＳ Ｐゴシック" panose="020B0600070205080204" pitchFamily="34" charset="-128"/>
              </a:rPr>
              <a:t>	Bull	12 months</a:t>
            </a:r>
          </a:p>
          <a:p>
            <a:pPr marL="0" indent="0">
              <a:buFontTx/>
              <a:buNone/>
              <a:tabLst>
                <a:tab pos="1146175" algn="ctr"/>
                <a:tab pos="4344988" algn="ctr"/>
              </a:tabLst>
            </a:pPr>
            <a:r>
              <a:rPr lang="en-US" altLang="en-US">
                <a:ea typeface="ＭＳ Ｐゴシック" panose="020B0600070205080204" pitchFamily="34" charset="-128"/>
              </a:rPr>
              <a:t>	Boar	6 - 8 months</a:t>
            </a:r>
          </a:p>
          <a:p>
            <a:pPr marL="0" indent="0">
              <a:buFontTx/>
              <a:buNone/>
              <a:tabLst>
                <a:tab pos="1146175" algn="ctr"/>
                <a:tab pos="4344988" algn="ctr"/>
              </a:tabLst>
            </a:pPr>
            <a:r>
              <a:rPr lang="en-US" altLang="en-US">
                <a:ea typeface="ＭＳ Ｐゴシック" panose="020B0600070205080204" pitchFamily="34" charset="-128"/>
              </a:rPr>
              <a:t>	Ram	6 - 9 months</a:t>
            </a:r>
          </a:p>
          <a:p>
            <a:pPr marL="0" indent="0">
              <a:buFontTx/>
              <a:buNone/>
              <a:tabLst>
                <a:tab pos="1146175" algn="ctr"/>
                <a:tab pos="4344988" algn="ctr"/>
              </a:tabLst>
            </a:pPr>
            <a:r>
              <a:rPr lang="en-US" altLang="en-US">
                <a:ea typeface="ＭＳ Ｐゴシック" panose="020B0600070205080204" pitchFamily="34" charset="-128"/>
              </a:rPr>
              <a:t>	Stallion	20 - 24 months</a:t>
            </a:r>
          </a:p>
          <a:p>
            <a:pPr marL="0" indent="0">
              <a:buFontTx/>
              <a:buNone/>
              <a:tabLst>
                <a:tab pos="1146175" algn="ctr"/>
                <a:tab pos="4344988" algn="ctr"/>
              </a:tabLst>
            </a:pPr>
            <a:r>
              <a:rPr lang="en-US" altLang="en-US">
                <a:ea typeface="ＭＳ Ｐゴシック" panose="020B0600070205080204" pitchFamily="34" charset="-128"/>
              </a:rPr>
              <a:t>	Dog	8 - 12 months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>
            <a:extLst>
              <a:ext uri="{FF2B5EF4-FFF2-40B4-BE49-F238E27FC236}">
                <a16:creationId xmlns:a16="http://schemas.microsoft.com/office/drawing/2014/main" id="{D3C7387A-4B37-A14C-980F-664EF2A91C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Effect of Age on Sperm Output</a:t>
            </a:r>
          </a:p>
        </p:txBody>
      </p:sp>
      <p:sp>
        <p:nvSpPr>
          <p:cNvPr id="8194" name="Line 3">
            <a:extLst>
              <a:ext uri="{FF2B5EF4-FFF2-40B4-BE49-F238E27FC236}">
                <a16:creationId xmlns:a16="http://schemas.microsoft.com/office/drawing/2014/main" id="{22FDECC0-E612-0C4F-B9FC-BA08DEAAE52E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990600"/>
            <a:ext cx="0" cy="464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5" name="Line 4">
            <a:extLst>
              <a:ext uri="{FF2B5EF4-FFF2-40B4-BE49-F238E27FC236}">
                <a16:creationId xmlns:a16="http://schemas.microsoft.com/office/drawing/2014/main" id="{D9F33367-20EA-5D4A-A868-615184723B5C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5638800"/>
            <a:ext cx="6934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Text Box 5">
            <a:extLst>
              <a:ext uri="{FF2B5EF4-FFF2-40B4-BE49-F238E27FC236}">
                <a16:creationId xmlns:a16="http://schemas.microsoft.com/office/drawing/2014/main" id="{A27B75E1-D043-F84E-8D13-CD0E8D6A089E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422275" y="3200400"/>
            <a:ext cx="2216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Sperm Output</a:t>
            </a:r>
          </a:p>
        </p:txBody>
      </p:sp>
      <p:sp>
        <p:nvSpPr>
          <p:cNvPr id="8197" name="Text Box 6">
            <a:extLst>
              <a:ext uri="{FF2B5EF4-FFF2-40B4-BE49-F238E27FC236}">
                <a16:creationId xmlns:a16="http://schemas.microsoft.com/office/drawing/2014/main" id="{7FF9C33C-C70B-4744-BE44-067602DE4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6248400"/>
            <a:ext cx="2284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Age in Months</a:t>
            </a:r>
          </a:p>
        </p:txBody>
      </p:sp>
      <p:sp>
        <p:nvSpPr>
          <p:cNvPr id="8198" name="Line 7">
            <a:extLst>
              <a:ext uri="{FF2B5EF4-FFF2-40B4-BE49-F238E27FC236}">
                <a16:creationId xmlns:a16="http://schemas.microsoft.com/office/drawing/2014/main" id="{CB474812-0465-9148-A472-E839DF91DA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56388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Line 8">
            <a:extLst>
              <a:ext uri="{FF2B5EF4-FFF2-40B4-BE49-F238E27FC236}">
                <a16:creationId xmlns:a16="http://schemas.microsoft.com/office/drawing/2014/main" id="{CD9B403E-62D0-3748-822F-B3FEBE32479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56388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Line 9">
            <a:extLst>
              <a:ext uri="{FF2B5EF4-FFF2-40B4-BE49-F238E27FC236}">
                <a16:creationId xmlns:a16="http://schemas.microsoft.com/office/drawing/2014/main" id="{E03FB884-0E42-D34B-8814-5993F17432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56388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1" name="Line 10">
            <a:extLst>
              <a:ext uri="{FF2B5EF4-FFF2-40B4-BE49-F238E27FC236}">
                <a16:creationId xmlns:a16="http://schemas.microsoft.com/office/drawing/2014/main" id="{58D2BB50-7733-DC45-B74B-2D3E78841A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56388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Line 11">
            <a:extLst>
              <a:ext uri="{FF2B5EF4-FFF2-40B4-BE49-F238E27FC236}">
                <a16:creationId xmlns:a16="http://schemas.microsoft.com/office/drawing/2014/main" id="{07766227-15C8-1345-8CD5-A3B28D61F182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56388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3" name="Text Box 12">
            <a:extLst>
              <a:ext uri="{FF2B5EF4-FFF2-40B4-BE49-F238E27FC236}">
                <a16:creationId xmlns:a16="http://schemas.microsoft.com/office/drawing/2014/main" id="{1E3A4E09-E148-ED41-8F50-4EA6E832F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4400" y="57912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8204" name="Text Box 13">
            <a:extLst>
              <a:ext uri="{FF2B5EF4-FFF2-40B4-BE49-F238E27FC236}">
                <a16:creationId xmlns:a16="http://schemas.microsoft.com/office/drawing/2014/main" id="{A79BBDF3-ED06-3249-967B-6D85249B0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200" y="57912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20</a:t>
            </a:r>
          </a:p>
        </p:txBody>
      </p:sp>
      <p:sp>
        <p:nvSpPr>
          <p:cNvPr id="8205" name="Text Box 14">
            <a:extLst>
              <a:ext uri="{FF2B5EF4-FFF2-40B4-BE49-F238E27FC236}">
                <a16:creationId xmlns:a16="http://schemas.microsoft.com/office/drawing/2014/main" id="{1A4C8012-9475-8C4A-BB1C-8AA0295DB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0" y="57912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30</a:t>
            </a:r>
          </a:p>
        </p:txBody>
      </p:sp>
      <p:sp>
        <p:nvSpPr>
          <p:cNvPr id="8206" name="Text Box 15">
            <a:extLst>
              <a:ext uri="{FF2B5EF4-FFF2-40B4-BE49-F238E27FC236}">
                <a16:creationId xmlns:a16="http://schemas.microsoft.com/office/drawing/2014/main" id="{4C89381F-AFF2-4842-95A7-80B8F82ED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2100" y="57912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40</a:t>
            </a:r>
          </a:p>
        </p:txBody>
      </p:sp>
      <p:sp>
        <p:nvSpPr>
          <p:cNvPr id="8207" name="Text Box 16">
            <a:extLst>
              <a:ext uri="{FF2B5EF4-FFF2-40B4-BE49-F238E27FC236}">
                <a16:creationId xmlns:a16="http://schemas.microsoft.com/office/drawing/2014/main" id="{52669187-3582-A84A-9E39-58688547B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4300" y="57912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50</a:t>
            </a:r>
          </a:p>
        </p:txBody>
      </p:sp>
      <p:sp>
        <p:nvSpPr>
          <p:cNvPr id="8208" name="Line 17">
            <a:extLst>
              <a:ext uri="{FF2B5EF4-FFF2-40B4-BE49-F238E27FC236}">
                <a16:creationId xmlns:a16="http://schemas.microsoft.com/office/drawing/2014/main" id="{83FF6B9B-8AEC-2140-8759-51B5C2F27E2A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56388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9" name="Text Box 18">
            <a:extLst>
              <a:ext uri="{FF2B5EF4-FFF2-40B4-BE49-F238E27FC236}">
                <a16:creationId xmlns:a16="http://schemas.microsoft.com/office/drawing/2014/main" id="{0462A9D3-BC5E-054C-9742-1CC266009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8400" y="57912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60</a:t>
            </a:r>
          </a:p>
        </p:txBody>
      </p:sp>
      <p:sp>
        <p:nvSpPr>
          <p:cNvPr id="8210" name="Line 19">
            <a:extLst>
              <a:ext uri="{FF2B5EF4-FFF2-40B4-BE49-F238E27FC236}">
                <a16:creationId xmlns:a16="http://schemas.microsoft.com/office/drawing/2014/main" id="{61D09B5F-2063-374F-B916-E7EC77CD5AE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56388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1" name="Text Box 20">
            <a:extLst>
              <a:ext uri="{FF2B5EF4-FFF2-40B4-BE49-F238E27FC236}">
                <a16:creationId xmlns:a16="http://schemas.microsoft.com/office/drawing/2014/main" id="{C7DF1A77-881A-FA4B-ABDF-6B0EFBAFA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57912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0</a:t>
            </a:r>
          </a:p>
        </p:txBody>
      </p:sp>
      <p:sp>
        <p:nvSpPr>
          <p:cNvPr id="8212" name="Freeform 21">
            <a:extLst>
              <a:ext uri="{FF2B5EF4-FFF2-40B4-BE49-F238E27FC236}">
                <a16:creationId xmlns:a16="http://schemas.microsoft.com/office/drawing/2014/main" id="{DA8AB6C6-4F79-904B-A76A-6765C802C3CF}"/>
              </a:ext>
            </a:extLst>
          </p:cNvPr>
          <p:cNvSpPr>
            <a:spLocks/>
          </p:cNvSpPr>
          <p:nvPr/>
        </p:nvSpPr>
        <p:spPr bwMode="auto">
          <a:xfrm>
            <a:off x="2209800" y="1663700"/>
            <a:ext cx="5715000" cy="3975100"/>
          </a:xfrm>
          <a:custGeom>
            <a:avLst/>
            <a:gdLst>
              <a:gd name="T0" fmla="*/ 0 w 3600"/>
              <a:gd name="T1" fmla="*/ 2147483646 h 2504"/>
              <a:gd name="T2" fmla="*/ 2147483646 w 3600"/>
              <a:gd name="T3" fmla="*/ 2147483646 h 2504"/>
              <a:gd name="T4" fmla="*/ 2147483646 w 3600"/>
              <a:gd name="T5" fmla="*/ 2147483646 h 2504"/>
              <a:gd name="T6" fmla="*/ 2147483646 w 3600"/>
              <a:gd name="T7" fmla="*/ 2147483646 h 2504"/>
              <a:gd name="T8" fmla="*/ 2147483646 w 3600"/>
              <a:gd name="T9" fmla="*/ 2147483646 h 2504"/>
              <a:gd name="T10" fmla="*/ 2147483646 w 3600"/>
              <a:gd name="T11" fmla="*/ 2147483646 h 2504"/>
              <a:gd name="T12" fmla="*/ 2147483646 w 3600"/>
              <a:gd name="T13" fmla="*/ 2147483646 h 2504"/>
              <a:gd name="T14" fmla="*/ 2147483646 w 3600"/>
              <a:gd name="T15" fmla="*/ 2147483646 h 2504"/>
              <a:gd name="T16" fmla="*/ 2147483646 w 3600"/>
              <a:gd name="T17" fmla="*/ 2147483646 h 2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600"/>
              <a:gd name="T28" fmla="*/ 0 h 2504"/>
              <a:gd name="T29" fmla="*/ 3600 w 3600"/>
              <a:gd name="T30" fmla="*/ 2504 h 250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600" h="2504">
                <a:moveTo>
                  <a:pt x="0" y="2504"/>
                </a:moveTo>
                <a:cubicBezTo>
                  <a:pt x="28" y="2496"/>
                  <a:pt x="56" y="2488"/>
                  <a:pt x="96" y="2456"/>
                </a:cubicBezTo>
                <a:cubicBezTo>
                  <a:pt x="136" y="2424"/>
                  <a:pt x="176" y="2431"/>
                  <a:pt x="240" y="2312"/>
                </a:cubicBezTo>
                <a:cubicBezTo>
                  <a:pt x="303" y="2192"/>
                  <a:pt x="400" y="1928"/>
                  <a:pt x="480" y="1736"/>
                </a:cubicBezTo>
                <a:cubicBezTo>
                  <a:pt x="560" y="1544"/>
                  <a:pt x="616" y="1344"/>
                  <a:pt x="720" y="1160"/>
                </a:cubicBezTo>
                <a:cubicBezTo>
                  <a:pt x="824" y="976"/>
                  <a:pt x="968" y="768"/>
                  <a:pt x="1104" y="632"/>
                </a:cubicBezTo>
                <a:cubicBezTo>
                  <a:pt x="1240" y="496"/>
                  <a:pt x="1248" y="439"/>
                  <a:pt x="1536" y="344"/>
                </a:cubicBezTo>
                <a:cubicBezTo>
                  <a:pt x="1823" y="248"/>
                  <a:pt x="2488" y="111"/>
                  <a:pt x="2832" y="56"/>
                </a:cubicBezTo>
                <a:cubicBezTo>
                  <a:pt x="3175" y="0"/>
                  <a:pt x="3387" y="4"/>
                  <a:pt x="3600" y="8"/>
                </a:cubicBezTo>
              </a:path>
            </a:pathLst>
          </a:cu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8" name="Text Box 22">
            <a:extLst>
              <a:ext uri="{FF2B5EF4-FFF2-40B4-BE49-F238E27FC236}">
                <a16:creationId xmlns:a16="http://schemas.microsoft.com/office/drawing/2014/main" id="{E05BE66D-5E51-C447-9F3E-F8004056C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925" y="2873375"/>
            <a:ext cx="760413" cy="45720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en-US">
                <a:solidFill>
                  <a:srgbClr val="0033CC"/>
                </a:solidFill>
              </a:rPr>
              <a:t>Bull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>
            <a:extLst>
              <a:ext uri="{FF2B5EF4-FFF2-40B4-BE49-F238E27FC236}">
                <a16:creationId xmlns:a16="http://schemas.microsoft.com/office/drawing/2014/main" id="{F5E117B1-D159-2646-A520-E9AC91FB6E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Semen Collection</a:t>
            </a:r>
          </a:p>
        </p:txBody>
      </p:sp>
      <p:sp>
        <p:nvSpPr>
          <p:cNvPr id="10242" name="Rectangle 3">
            <a:extLst>
              <a:ext uri="{FF2B5EF4-FFF2-40B4-BE49-F238E27FC236}">
                <a16:creationId xmlns:a16="http://schemas.microsoft.com/office/drawing/2014/main" id="{ECCC0298-D8B0-894D-AEF7-AFCF77858E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Sexual arousal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Sight, sound, smell, touch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Best mount - </a:t>
            </a:r>
            <a:r>
              <a:rPr lang="en-US" altLang="en-US">
                <a:solidFill>
                  <a:srgbClr val="CC0000"/>
                </a:solidFill>
                <a:ea typeface="ＭＳ Ｐゴシック" panose="020B0600070205080204" pitchFamily="34" charset="-128"/>
              </a:rPr>
              <a:t>Live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8002A"/>
            </a:gs>
            <a:gs pos="100000">
              <a:srgbClr val="CC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8467E16-900F-9E4C-BC31-60F8F40247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>
                <a:solidFill>
                  <a:schemeClr val="accent1"/>
                </a:solidFill>
              </a:rPr>
              <a:t>Collection on a Live Mount</a:t>
            </a:r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07F70241-F32F-604A-9DFD-C10EC4575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0"/>
            <a:ext cx="650398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8002A"/>
            </a:gs>
            <a:gs pos="100000">
              <a:srgbClr val="CC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1002E933-AB26-3C42-9227-4948D0A4D8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>
                <a:solidFill>
                  <a:schemeClr val="accent1"/>
                </a:solidFill>
              </a:rPr>
              <a:t>Collection on a Live Mount</a:t>
            </a:r>
          </a:p>
        </p:txBody>
      </p:sp>
      <p:pic>
        <p:nvPicPr>
          <p:cNvPr id="14339" name="Picture 3">
            <a:extLst>
              <a:ext uri="{FF2B5EF4-FFF2-40B4-BE49-F238E27FC236}">
                <a16:creationId xmlns:a16="http://schemas.microsoft.com/office/drawing/2014/main" id="{6E397314-ECEB-7041-9C5C-2BD33AC21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90600"/>
            <a:ext cx="8231188" cy="529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>
            <a:extLst>
              <a:ext uri="{FF2B5EF4-FFF2-40B4-BE49-F238E27FC236}">
                <a16:creationId xmlns:a16="http://schemas.microsoft.com/office/drawing/2014/main" id="{058BC9DD-6329-7440-AC58-DFD3F8ABA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341313"/>
            <a:ext cx="8231187" cy="617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E01C7E6-EFE6-9641-9123-4023AD50AD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Semen Collection</a:t>
            </a: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CA67AA1E-B33F-9B44-9677-3F47597A68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Sexual arousal</a:t>
            </a:r>
          </a:p>
          <a:p>
            <a:pPr lvl="1"/>
            <a:r>
              <a:rPr lang="en-US" altLang="en-US">
                <a:solidFill>
                  <a:schemeClr val="bg2"/>
                </a:solidFill>
                <a:ea typeface="ＭＳ Ｐゴシック" panose="020B0600070205080204" pitchFamily="34" charset="-128"/>
              </a:rPr>
              <a:t>Sight, sound, smell, touch</a:t>
            </a:r>
          </a:p>
          <a:p>
            <a:pPr lvl="1"/>
            <a:r>
              <a:rPr lang="en-US" altLang="en-US">
                <a:solidFill>
                  <a:schemeClr val="bg2"/>
                </a:solidFill>
                <a:ea typeface="ＭＳ Ｐゴシック" panose="020B0600070205080204" pitchFamily="34" charset="-128"/>
              </a:rPr>
              <a:t>Best mount - Live</a:t>
            </a:r>
            <a:endParaRPr lang="en-US" altLang="en-US">
              <a:ea typeface="ＭＳ Ｐゴシック" panose="020B0600070205080204" pitchFamily="34" charset="-128"/>
            </a:endParaRP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Alternative mount - dummies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Bull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Stallion 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Boar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Ram</a:t>
            </a:r>
          </a:p>
          <a:p>
            <a:pPr lvl="2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7BDBD1FD-3E44-EE4C-AAEF-674E3DF44F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Collection of a Bull on a Dummy</a:t>
            </a:r>
          </a:p>
        </p:txBody>
      </p:sp>
      <p:pic>
        <p:nvPicPr>
          <p:cNvPr id="20482" name="Picture 4" descr="bull_phantom">
            <a:extLst>
              <a:ext uri="{FF2B5EF4-FFF2-40B4-BE49-F238E27FC236}">
                <a16:creationId xmlns:a16="http://schemas.microsoft.com/office/drawing/2014/main" id="{E130D628-2321-7B45-B9AA-A853D8B6E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6402388" cy="3797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8002A"/>
            </a:gs>
            <a:gs pos="100000">
              <a:srgbClr val="CC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61B942A3-EE97-634E-ABC8-FDB03F3195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>
                <a:solidFill>
                  <a:schemeClr val="accent1"/>
                </a:solidFill>
              </a:rPr>
              <a:t>Stallion Collection on a Phantom</a:t>
            </a:r>
          </a:p>
        </p:txBody>
      </p:sp>
      <p:pic>
        <p:nvPicPr>
          <p:cNvPr id="22531" name="Picture 3">
            <a:extLst>
              <a:ext uri="{FF2B5EF4-FFF2-40B4-BE49-F238E27FC236}">
                <a16:creationId xmlns:a16="http://schemas.microsoft.com/office/drawing/2014/main" id="{A22AD0ED-E5C7-7240-883C-1DCCB7181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00200"/>
            <a:ext cx="650398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2BB9806D-999B-8C4B-BE4B-677F851DA5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Boar Collection on a Dummy</a:t>
            </a:r>
          </a:p>
        </p:txBody>
      </p:sp>
      <p:pic>
        <p:nvPicPr>
          <p:cNvPr id="24578" name="Picture 3">
            <a:extLst>
              <a:ext uri="{FF2B5EF4-FFF2-40B4-BE49-F238E27FC236}">
                <a16:creationId xmlns:a16="http://schemas.microsoft.com/office/drawing/2014/main" id="{A3AF08CA-1379-3148-9A2F-A3C02EEB0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1512888"/>
            <a:ext cx="6564313" cy="383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B3A6B2BC-CFDD-EF4B-A68A-9E285BD343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Ram Collection on a Dummy</a:t>
            </a:r>
          </a:p>
        </p:txBody>
      </p:sp>
      <p:pic>
        <p:nvPicPr>
          <p:cNvPr id="26626" name="Picture 3">
            <a:extLst>
              <a:ext uri="{FF2B5EF4-FFF2-40B4-BE49-F238E27FC236}">
                <a16:creationId xmlns:a16="http://schemas.microsoft.com/office/drawing/2014/main" id="{8F9CBB06-27D8-4A46-93F6-9BC175A78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13" y="2006600"/>
            <a:ext cx="7215187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830814D0-1243-9D4B-B15B-C8BD16C9C2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Semen Collection (cont.)</a:t>
            </a:r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4D9D442C-46EF-1C46-AFEA-872DC2C2E3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Sexual Preparation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False mounts 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In bulls can increase sperm collected by 100%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Novelty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Change mounts, location, other males present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Breed and species differences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Beef bulls less libido than dairy bulls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Arab stallions more libido than Quarter horse stallions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Rams less libido than bulls or male goats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E40BF70C-28F6-5E40-8A1B-C226BEC2C5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Semen Collection (cont.)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05D2A3C6-03FE-D544-AA31-EDF3070C47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Frequency of collection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As increase frequency/wk 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decrease sperm/ejaculate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Increase sperm recovered/wk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1F0887E0-CE12-7D4E-BF7E-9A82D0BDB8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991600" cy="533400"/>
          </a:xfrm>
        </p:spPr>
        <p:txBody>
          <a:bodyPr/>
          <a:lstStyle/>
          <a:p>
            <a:r>
              <a:rPr lang="en-US" altLang="en-US" sz="2800">
                <a:ea typeface="ＭＳ Ｐゴシック" panose="020B0600070205080204" pitchFamily="34" charset="-128"/>
              </a:rPr>
              <a:t>Effect of Collection Frequency on Sperm Output</a:t>
            </a:r>
          </a:p>
        </p:txBody>
      </p:sp>
      <p:sp>
        <p:nvSpPr>
          <p:cNvPr id="32770" name="Text Box 3">
            <a:extLst>
              <a:ext uri="{FF2B5EF4-FFF2-40B4-BE49-F238E27FC236}">
                <a16:creationId xmlns:a16="http://schemas.microsoft.com/office/drawing/2014/main" id="{14B40AA0-8E3B-5244-B2FA-80F4FEFB3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95400"/>
            <a:ext cx="8686800" cy="466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25000"/>
              <a:buChar char="•"/>
              <a:tabLst>
                <a:tab pos="909638" algn="ctr"/>
                <a:tab pos="2627313" algn="ctr"/>
                <a:tab pos="3997325" algn="ctr"/>
                <a:tab pos="5365750" algn="ctr"/>
                <a:tab pos="6686550" algn="ctr"/>
                <a:tab pos="7943850" algn="ctr"/>
              </a:tabLst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tabLst>
                <a:tab pos="909638" algn="ctr"/>
                <a:tab pos="2627313" algn="ctr"/>
                <a:tab pos="3997325" algn="ctr"/>
                <a:tab pos="5365750" algn="ctr"/>
                <a:tab pos="6686550" algn="ctr"/>
                <a:tab pos="7943850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tabLst>
                <a:tab pos="909638" algn="ctr"/>
                <a:tab pos="2627313" algn="ctr"/>
                <a:tab pos="3997325" algn="ctr"/>
                <a:tab pos="5365750" algn="ctr"/>
                <a:tab pos="6686550" algn="ctr"/>
                <a:tab pos="7943850" algn="ctr"/>
              </a:tabLs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tabLst>
                <a:tab pos="909638" algn="ctr"/>
                <a:tab pos="2627313" algn="ctr"/>
                <a:tab pos="3997325" algn="ctr"/>
                <a:tab pos="5365750" algn="ctr"/>
                <a:tab pos="6686550" algn="ctr"/>
                <a:tab pos="7943850" algn="ctr"/>
              </a:tabLs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tabLst>
                <a:tab pos="909638" algn="ctr"/>
                <a:tab pos="2627313" algn="ctr"/>
                <a:tab pos="3997325" algn="ctr"/>
                <a:tab pos="5365750" algn="ctr"/>
                <a:tab pos="6686550" algn="ctr"/>
                <a:tab pos="7943850" algn="ctr"/>
              </a:tabLs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tabLst>
                <a:tab pos="909638" algn="ctr"/>
                <a:tab pos="2627313" algn="ctr"/>
                <a:tab pos="3997325" algn="ctr"/>
                <a:tab pos="5365750" algn="ctr"/>
                <a:tab pos="6686550" algn="ctr"/>
                <a:tab pos="7943850" algn="ctr"/>
              </a:tabLs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tabLst>
                <a:tab pos="909638" algn="ctr"/>
                <a:tab pos="2627313" algn="ctr"/>
                <a:tab pos="3997325" algn="ctr"/>
                <a:tab pos="5365750" algn="ctr"/>
                <a:tab pos="6686550" algn="ctr"/>
                <a:tab pos="7943850" algn="ctr"/>
              </a:tabLs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tabLst>
                <a:tab pos="909638" algn="ctr"/>
                <a:tab pos="2627313" algn="ctr"/>
                <a:tab pos="3997325" algn="ctr"/>
                <a:tab pos="5365750" algn="ctr"/>
                <a:tab pos="6686550" algn="ctr"/>
                <a:tab pos="7943850" algn="ctr"/>
              </a:tabLs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tabLst>
                <a:tab pos="909638" algn="ctr"/>
                <a:tab pos="2627313" algn="ctr"/>
                <a:tab pos="3997325" algn="ctr"/>
                <a:tab pos="5365750" algn="ctr"/>
                <a:tab pos="6686550" algn="ctr"/>
                <a:tab pos="7943850" algn="ctr"/>
              </a:tabLs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/>
              <a:t>	Item	Dairy	Beef	Sheep	Swine	Horses</a:t>
            </a:r>
          </a:p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/>
              <a:t>	</a:t>
            </a:r>
            <a:r>
              <a:rPr lang="en-US" altLang="en-US" sz="2000"/>
              <a:t># of collections	1-6	1-6	7-25	2-5	2-6</a:t>
            </a:r>
          </a:p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000"/>
              <a:t>	Volume (ml)	5-8	3-6	0.8-1.2	150-300	30-100</a:t>
            </a:r>
          </a:p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000"/>
              <a:t>Concentration</a:t>
            </a:r>
            <a:br>
              <a:rPr lang="en-US" altLang="en-US" sz="2000"/>
            </a:br>
            <a:r>
              <a:rPr lang="en-US" altLang="en-US" sz="2000"/>
              <a:t>	(million/ml)	1000-2000	800-1500	2000-3000	200-300	200-400</a:t>
            </a:r>
          </a:p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000"/>
              <a:t>Total sperm/ejac.</a:t>
            </a:r>
            <a:br>
              <a:rPr lang="en-US" altLang="en-US" sz="2000"/>
            </a:br>
            <a:r>
              <a:rPr lang="en-US" altLang="en-US" sz="2000"/>
              <a:t>	(billion)	7-15	5-10	1.6-3.6	30-60	5-10</a:t>
            </a:r>
          </a:p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000"/>
              <a:t>Total sperm/wk</a:t>
            </a:r>
            <a:br>
              <a:rPr lang="en-US" altLang="en-US" sz="2000"/>
            </a:br>
            <a:r>
              <a:rPr lang="en-US" altLang="en-US" sz="2000"/>
              <a:t>	(billion)	15-40	10-30	25-40	100-150	15-30</a:t>
            </a:r>
          </a:p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000"/>
              <a:t>Motile sperm(%)	50-75	40-75	60-80	50-80	40-75</a:t>
            </a:r>
          </a:p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000"/>
              <a:t>Normal sperm(%)	70-95	65-90	80-95	70-90	70-90</a:t>
            </a:r>
            <a:endParaRPr lang="en-US" altLang="en-US" sz="2400"/>
          </a:p>
        </p:txBody>
      </p:sp>
      <p:sp>
        <p:nvSpPr>
          <p:cNvPr id="32771" name="Line 4">
            <a:extLst>
              <a:ext uri="{FF2B5EF4-FFF2-40B4-BE49-F238E27FC236}">
                <a16:creationId xmlns:a16="http://schemas.microsoft.com/office/drawing/2014/main" id="{8C6DACBC-33E2-7C40-80D0-A7C7CE80400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219200"/>
            <a:ext cx="876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2" name="Line 5">
            <a:extLst>
              <a:ext uri="{FF2B5EF4-FFF2-40B4-BE49-F238E27FC236}">
                <a16:creationId xmlns:a16="http://schemas.microsoft.com/office/drawing/2014/main" id="{95C112E9-896D-DF4E-979C-5D0F6BE63F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782763"/>
            <a:ext cx="876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Line 6">
            <a:extLst>
              <a:ext uri="{FF2B5EF4-FFF2-40B4-BE49-F238E27FC236}">
                <a16:creationId xmlns:a16="http://schemas.microsoft.com/office/drawing/2014/main" id="{7C90F8EC-5E0B-D74B-8C17-C500AFCD2C70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6096000"/>
            <a:ext cx="876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9468B04E-5736-704A-B58B-D24983025D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2971800" cy="990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Artificial Vaginas</a:t>
            </a:r>
          </a:p>
        </p:txBody>
      </p:sp>
      <p:pic>
        <p:nvPicPr>
          <p:cNvPr id="34818" name="Picture 3">
            <a:extLst>
              <a:ext uri="{FF2B5EF4-FFF2-40B4-BE49-F238E27FC236}">
                <a16:creationId xmlns:a16="http://schemas.microsoft.com/office/drawing/2014/main" id="{D5811C0C-1ABC-8F4A-9EC9-94769F75E70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2800"/>
            <a:ext cx="4341813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4">
            <a:extLst>
              <a:ext uri="{FF2B5EF4-FFF2-40B4-BE49-F238E27FC236}">
                <a16:creationId xmlns:a16="http://schemas.microsoft.com/office/drawing/2014/main" id="{56F91E93-032B-344A-9643-FFF390346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200400"/>
            <a:ext cx="4341813" cy="325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5">
            <a:extLst>
              <a:ext uri="{FF2B5EF4-FFF2-40B4-BE49-F238E27FC236}">
                <a16:creationId xmlns:a16="http://schemas.microsoft.com/office/drawing/2014/main" id="{A58E9C80-FA96-E645-A721-AE4C81A90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8600"/>
            <a:ext cx="4095750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Text Box 6">
            <a:extLst>
              <a:ext uri="{FF2B5EF4-FFF2-40B4-BE49-F238E27FC236}">
                <a16:creationId xmlns:a16="http://schemas.microsoft.com/office/drawing/2014/main" id="{76219EAC-50A6-C540-BD82-725062147EAE}"/>
              </a:ext>
            </a:extLst>
          </p:cNvPr>
          <p:cNvSpPr txBox="1">
            <a:spLocks noChangeArrowheads="1"/>
          </p:cNvSpPr>
          <p:nvPr/>
        </p:nvSpPr>
        <p:spPr bwMode="auto">
          <a:xfrm rot="642813">
            <a:off x="5638800" y="660400"/>
            <a:ext cx="81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Water</a:t>
            </a:r>
          </a:p>
        </p:txBody>
      </p:sp>
      <p:sp>
        <p:nvSpPr>
          <p:cNvPr id="34822" name="Text Box 7">
            <a:extLst>
              <a:ext uri="{FF2B5EF4-FFF2-40B4-BE49-F238E27FC236}">
                <a16:creationId xmlns:a16="http://schemas.microsoft.com/office/drawing/2014/main" id="{8DA23A1F-AF09-2D4D-B6B6-FEEBE5021DC0}"/>
              </a:ext>
            </a:extLst>
          </p:cNvPr>
          <p:cNvSpPr txBox="1">
            <a:spLocks noChangeArrowheads="1"/>
          </p:cNvSpPr>
          <p:nvPr/>
        </p:nvSpPr>
        <p:spPr bwMode="auto">
          <a:xfrm rot="642813">
            <a:off x="5562600" y="1066800"/>
            <a:ext cx="81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Water</a:t>
            </a:r>
          </a:p>
        </p:txBody>
      </p:sp>
      <p:sp>
        <p:nvSpPr>
          <p:cNvPr id="34823" name="Text Box 8">
            <a:extLst>
              <a:ext uri="{FF2B5EF4-FFF2-40B4-BE49-F238E27FC236}">
                <a16:creationId xmlns:a16="http://schemas.microsoft.com/office/drawing/2014/main" id="{3007B051-B48A-C943-9D6B-E52C5EAA6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905000"/>
            <a:ext cx="2454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Collection cone</a:t>
            </a:r>
          </a:p>
        </p:txBody>
      </p:sp>
      <p:sp>
        <p:nvSpPr>
          <p:cNvPr id="34824" name="Text Box 9">
            <a:extLst>
              <a:ext uri="{FF2B5EF4-FFF2-40B4-BE49-F238E27FC236}">
                <a16:creationId xmlns:a16="http://schemas.microsoft.com/office/drawing/2014/main" id="{AC1380FF-9D3A-6247-829F-2778A9F62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2514600"/>
            <a:ext cx="2251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Collection vial</a:t>
            </a:r>
          </a:p>
        </p:txBody>
      </p:sp>
      <p:sp>
        <p:nvSpPr>
          <p:cNvPr id="34825" name="Text Box 10">
            <a:extLst>
              <a:ext uri="{FF2B5EF4-FFF2-40B4-BE49-F238E27FC236}">
                <a16:creationId xmlns:a16="http://schemas.microsoft.com/office/drawing/2014/main" id="{8962262A-BDBD-4448-9861-3B707B6EF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1524000"/>
            <a:ext cx="175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Inner Liner</a:t>
            </a:r>
          </a:p>
        </p:txBody>
      </p:sp>
      <p:sp>
        <p:nvSpPr>
          <p:cNvPr id="34826" name="Freeform 11">
            <a:extLst>
              <a:ext uri="{FF2B5EF4-FFF2-40B4-BE49-F238E27FC236}">
                <a16:creationId xmlns:a16="http://schemas.microsoft.com/office/drawing/2014/main" id="{26DE0FE3-7212-344F-AD57-4AB9A33CF3D7}"/>
              </a:ext>
            </a:extLst>
          </p:cNvPr>
          <p:cNvSpPr>
            <a:spLocks/>
          </p:cNvSpPr>
          <p:nvPr/>
        </p:nvSpPr>
        <p:spPr bwMode="auto">
          <a:xfrm>
            <a:off x="3492500" y="977900"/>
            <a:ext cx="622300" cy="546100"/>
          </a:xfrm>
          <a:custGeom>
            <a:avLst/>
            <a:gdLst>
              <a:gd name="T0" fmla="*/ 2147483646 w 392"/>
              <a:gd name="T1" fmla="*/ 2147483646 h 344"/>
              <a:gd name="T2" fmla="*/ 2147483646 w 392"/>
              <a:gd name="T3" fmla="*/ 2147483646 h 344"/>
              <a:gd name="T4" fmla="*/ 2147483646 w 392"/>
              <a:gd name="T5" fmla="*/ 2147483646 h 344"/>
              <a:gd name="T6" fmla="*/ 0 60000 65536"/>
              <a:gd name="T7" fmla="*/ 0 60000 65536"/>
              <a:gd name="T8" fmla="*/ 0 60000 65536"/>
              <a:gd name="T9" fmla="*/ 0 w 392"/>
              <a:gd name="T10" fmla="*/ 0 h 344"/>
              <a:gd name="T11" fmla="*/ 392 w 392"/>
              <a:gd name="T12" fmla="*/ 344 h 3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92" h="344">
                <a:moveTo>
                  <a:pt x="56" y="344"/>
                </a:moveTo>
                <a:cubicBezTo>
                  <a:pt x="28" y="228"/>
                  <a:pt x="0" y="112"/>
                  <a:pt x="56" y="56"/>
                </a:cubicBezTo>
                <a:cubicBezTo>
                  <a:pt x="112" y="0"/>
                  <a:pt x="252" y="4"/>
                  <a:pt x="392" y="8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7" name="Freeform 12">
            <a:extLst>
              <a:ext uri="{FF2B5EF4-FFF2-40B4-BE49-F238E27FC236}">
                <a16:creationId xmlns:a16="http://schemas.microsoft.com/office/drawing/2014/main" id="{6A832001-1A3D-6B45-9782-002ED8688EE0}"/>
              </a:ext>
            </a:extLst>
          </p:cNvPr>
          <p:cNvSpPr>
            <a:spLocks/>
          </p:cNvSpPr>
          <p:nvPr/>
        </p:nvSpPr>
        <p:spPr bwMode="auto">
          <a:xfrm>
            <a:off x="7239000" y="1905000"/>
            <a:ext cx="609600" cy="354013"/>
          </a:xfrm>
          <a:custGeom>
            <a:avLst/>
            <a:gdLst>
              <a:gd name="T0" fmla="*/ 0 w 384"/>
              <a:gd name="T1" fmla="*/ 2147483646 h 223"/>
              <a:gd name="T2" fmla="*/ 2147483646 w 384"/>
              <a:gd name="T3" fmla="*/ 2147483646 h 223"/>
              <a:gd name="T4" fmla="*/ 2147483646 w 384"/>
              <a:gd name="T5" fmla="*/ 0 h 223"/>
              <a:gd name="T6" fmla="*/ 0 60000 65536"/>
              <a:gd name="T7" fmla="*/ 0 60000 65536"/>
              <a:gd name="T8" fmla="*/ 0 60000 65536"/>
              <a:gd name="T9" fmla="*/ 0 w 384"/>
              <a:gd name="T10" fmla="*/ 0 h 223"/>
              <a:gd name="T11" fmla="*/ 384 w 384"/>
              <a:gd name="T12" fmla="*/ 223 h 22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223">
                <a:moveTo>
                  <a:pt x="0" y="192"/>
                </a:moveTo>
                <a:cubicBezTo>
                  <a:pt x="88" y="207"/>
                  <a:pt x="176" y="223"/>
                  <a:pt x="240" y="192"/>
                </a:cubicBezTo>
                <a:cubicBezTo>
                  <a:pt x="303" y="160"/>
                  <a:pt x="343" y="80"/>
                  <a:pt x="384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8" name="Line 13">
            <a:extLst>
              <a:ext uri="{FF2B5EF4-FFF2-40B4-BE49-F238E27FC236}">
                <a16:creationId xmlns:a16="http://schemas.microsoft.com/office/drawing/2014/main" id="{FCE924BC-6095-0541-B672-3900742ED6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91400" y="2590800"/>
            <a:ext cx="5334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CB015B7C-7817-E74B-9085-58124CC615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Characteristics of AV</a:t>
            </a:r>
          </a:p>
        </p:txBody>
      </p:sp>
      <p:sp>
        <p:nvSpPr>
          <p:cNvPr id="36866" name="Rectangle 3">
            <a:extLst>
              <a:ext uri="{FF2B5EF4-FFF2-40B4-BE49-F238E27FC236}">
                <a16:creationId xmlns:a16="http://schemas.microsoft.com/office/drawing/2014/main" id="{B33C4425-B46E-CD49-816B-101B290F9D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Temperature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Bull, stallion, ram - 45°C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Pressure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Friction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Lubrication essential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BC581B03-9D08-B741-AE77-48211EB9E0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Electroejaculation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2A49E452-FC8D-8D4A-A63B-4BA0B585CA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7704138" cy="3810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Useful if male won’t or can’t mount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Get urine often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Poorer quality ejac.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Used in rams and beef bulls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C5070B24-30D5-994C-928A-EE4BDAA15E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Massage Method</a:t>
            </a:r>
          </a:p>
        </p:txBody>
      </p:sp>
      <p:sp>
        <p:nvSpPr>
          <p:cNvPr id="40962" name="Rectangle 3">
            <a:extLst>
              <a:ext uri="{FF2B5EF4-FFF2-40B4-BE49-F238E27FC236}">
                <a16:creationId xmlns:a16="http://schemas.microsoft.com/office/drawing/2014/main" id="{C5C4DE77-F1E7-1A42-B0EA-F5BCC4E41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Stimulate by rectal massage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Seminal vesicles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Vas deferens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EAF28A7C-1F42-C545-96FC-2C0BE0FDB4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Semen Evaluation</a:t>
            </a:r>
          </a:p>
        </p:txBody>
      </p:sp>
      <p:sp>
        <p:nvSpPr>
          <p:cNvPr id="43010" name="Rectangle 3">
            <a:extLst>
              <a:ext uri="{FF2B5EF4-FFF2-40B4-BE49-F238E27FC236}">
                <a16:creationId xmlns:a16="http://schemas.microsoft.com/office/drawing/2014/main" id="{9598883A-67A4-AA48-A750-9A5B8509E3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Appearance (color)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No debris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No puss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No urine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Volume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Motility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Concentration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Hemocytometer, spectrophotometer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Morphology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26A55C94-8D9A-4D43-8AE7-CB92FD7E0D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Preservation of Semen</a:t>
            </a:r>
          </a:p>
        </p:txBody>
      </p:sp>
      <p:sp>
        <p:nvSpPr>
          <p:cNvPr id="45058" name="Rectangle 3">
            <a:extLst>
              <a:ext uri="{FF2B5EF4-FFF2-40B4-BE49-F238E27FC236}">
                <a16:creationId xmlns:a16="http://schemas.microsoft.com/office/drawing/2014/main" id="{AFB301E6-585B-754F-8085-D4EB6FEAB8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Extenders (7 components)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Nutrients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Glucose, fructose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Cold shock prevention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Milk, skim-milk, egg yolk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Buffer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Citrate, Tris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Osmotic pressure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The buffer component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FCAEE3CD-EB0A-404D-AEBC-0C8E915CEE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Preservation of Semen (cont.)</a:t>
            </a:r>
          </a:p>
        </p:txBody>
      </p:sp>
      <p:sp>
        <p:nvSpPr>
          <p:cNvPr id="47106" name="Rectangle 3">
            <a:extLst>
              <a:ext uri="{FF2B5EF4-FFF2-40B4-BE49-F238E27FC236}">
                <a16:creationId xmlns:a16="http://schemas.microsoft.com/office/drawing/2014/main" id="{07A02070-8999-6149-973B-24E468779F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en-US">
                <a:ea typeface="ＭＳ Ｐゴシック" panose="020B0600070205080204" pitchFamily="34" charset="-128"/>
              </a:rPr>
              <a:t>Inhibit bacterial growth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antibiotics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Increase volume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Cryoprotectant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glycerol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extLst>
              <a:ext uri="{FF2B5EF4-FFF2-40B4-BE49-F238E27FC236}">
                <a16:creationId xmlns:a16="http://schemas.microsoft.com/office/drawing/2014/main" id="{43B22899-7464-9C45-8F67-279070528B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Preservation of Semen (cont.)</a:t>
            </a:r>
          </a:p>
        </p:txBody>
      </p:sp>
      <p:sp>
        <p:nvSpPr>
          <p:cNvPr id="49154" name="Rectangle 3">
            <a:extLst>
              <a:ext uri="{FF2B5EF4-FFF2-40B4-BE49-F238E27FC236}">
                <a16:creationId xmlns:a16="http://schemas.microsoft.com/office/drawing/2014/main" id="{077D0FB3-7B07-E447-9EC8-214B66E305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Liquid Semen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Collect semen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Semen quality exam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Extend 1:3 (semen:extender)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Minimal extension rate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Cool to 5°C over 2 hours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OK for bull, stallion, ram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Boar - cool to 15°C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>
            <a:extLst>
              <a:ext uri="{FF2B5EF4-FFF2-40B4-BE49-F238E27FC236}">
                <a16:creationId xmlns:a16="http://schemas.microsoft.com/office/drawing/2014/main" id="{661ACDA8-6DB2-3E49-8F30-C2BC68200A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Preservation of Semen (cont.)</a:t>
            </a:r>
          </a:p>
        </p:txBody>
      </p:sp>
      <p:sp>
        <p:nvSpPr>
          <p:cNvPr id="51202" name="Rectangle 3">
            <a:extLst>
              <a:ext uri="{FF2B5EF4-FFF2-40B4-BE49-F238E27FC236}">
                <a16:creationId xmlns:a16="http://schemas.microsoft.com/office/drawing/2014/main" id="{33281E9B-8ED5-4042-BDEE-9EC8536AF2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en-US">
                <a:ea typeface="ＭＳ Ｐゴシック" panose="020B0600070205080204" pitchFamily="34" charset="-128"/>
              </a:rPr>
              <a:t>Once cooled, extend semen to final amount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Bovine (inseminate 0.5 ml)</a:t>
            </a:r>
          </a:p>
          <a:p>
            <a:pPr lvl="3"/>
            <a:r>
              <a:rPr lang="en-US" altLang="en-US" sz="1800">
                <a:ea typeface="ＭＳ Ｐゴシック" panose="020B0600070205080204" pitchFamily="34" charset="-128"/>
              </a:rPr>
              <a:t>2 to 5 million sperm/ml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Equine (inseminate 1 billion sperm)</a:t>
            </a:r>
          </a:p>
          <a:p>
            <a:pPr lvl="3"/>
            <a:r>
              <a:rPr lang="en-US" altLang="en-US" sz="1800">
                <a:ea typeface="ＭＳ Ｐゴシック" panose="020B0600070205080204" pitchFamily="34" charset="-128"/>
              </a:rPr>
              <a:t>25 to 50 million sperm/ml</a:t>
            </a:r>
          </a:p>
          <a:p>
            <a:pPr lvl="3"/>
            <a:r>
              <a:rPr lang="en-US" altLang="en-US" sz="1800">
                <a:ea typeface="ＭＳ Ｐゴシック" panose="020B0600070205080204" pitchFamily="34" charset="-128"/>
              </a:rPr>
              <a:t>If don’t cool then inseminate 500 million motile sperm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Swine (inseminate 1.5 to 6 billion sperm in 50 ml)</a:t>
            </a:r>
          </a:p>
          <a:p>
            <a:pPr lvl="3"/>
            <a:r>
              <a:rPr lang="en-US" altLang="en-US" sz="1800">
                <a:ea typeface="ＭＳ Ｐゴシック" panose="020B0600070205080204" pitchFamily="34" charset="-128"/>
              </a:rPr>
              <a:t>30 to 120 million sperm/ml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>
            <a:extLst>
              <a:ext uri="{FF2B5EF4-FFF2-40B4-BE49-F238E27FC236}">
                <a16:creationId xmlns:a16="http://schemas.microsoft.com/office/drawing/2014/main" id="{19CA74AC-244F-314C-9FA1-B14ED0E7D4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Preservation of Semen (cont.)</a:t>
            </a:r>
          </a:p>
        </p:txBody>
      </p:sp>
      <p:sp>
        <p:nvSpPr>
          <p:cNvPr id="53250" name="Rectangle 3">
            <a:extLst>
              <a:ext uri="{FF2B5EF4-FFF2-40B4-BE49-F238E27FC236}">
                <a16:creationId xmlns:a16="http://schemas.microsoft.com/office/drawing/2014/main" id="{1BF27D41-6406-2546-817D-3DA29148DD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Frozen semen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Follow instruction for collecting and cooling semen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After cooling to 5°C, extend to 2X the final concentration desired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If want final concentration to be 40 million/ml then dilute to 80 million to ml at this time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Hold semen for 4 to 6 hours at 5°C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Equilibrates semen to the cold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25AA96A5-82A0-EF42-8780-3AF5C5A97D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Preservation of Semen (cont.)</a:t>
            </a:r>
          </a:p>
        </p:txBody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7C14C5D3-6284-B447-A91F-39F0D76A4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spcBef>
                <a:spcPct val="15000"/>
              </a:spcBef>
            </a:pPr>
            <a:r>
              <a:rPr lang="en-US" altLang="en-US">
                <a:ea typeface="ＭＳ Ｐゴシック" panose="020B0600070205080204" pitchFamily="34" charset="-128"/>
              </a:rPr>
              <a:t>Add the cryoprotectant</a:t>
            </a:r>
          </a:p>
          <a:p>
            <a:pPr lvl="2">
              <a:spcBef>
                <a:spcPct val="15000"/>
              </a:spcBef>
            </a:pPr>
            <a:r>
              <a:rPr lang="en-US" altLang="en-US">
                <a:ea typeface="ＭＳ Ｐゴシック" panose="020B0600070205080204" pitchFamily="34" charset="-128"/>
              </a:rPr>
              <a:t>Mix extender with 2X final cryoprotectant amount, 1:1 with extended semen</a:t>
            </a:r>
          </a:p>
          <a:p>
            <a:pPr lvl="2">
              <a:spcBef>
                <a:spcPct val="15000"/>
              </a:spcBef>
            </a:pPr>
            <a:r>
              <a:rPr lang="en-US" altLang="en-US">
                <a:ea typeface="ＭＳ Ｐゴシック" panose="020B0600070205080204" pitchFamily="34" charset="-128"/>
              </a:rPr>
              <a:t>Do this in small portions to minimize cryoprotectant toxicity</a:t>
            </a:r>
          </a:p>
          <a:p>
            <a:pPr lvl="1">
              <a:spcBef>
                <a:spcPct val="15000"/>
              </a:spcBef>
            </a:pPr>
            <a:r>
              <a:rPr lang="en-US" altLang="en-US">
                <a:ea typeface="ＭＳ Ｐゴシック" panose="020B0600070205080204" pitchFamily="34" charset="-128"/>
              </a:rPr>
              <a:t>Package semen</a:t>
            </a:r>
          </a:p>
          <a:p>
            <a:pPr lvl="2">
              <a:spcBef>
                <a:spcPct val="15000"/>
              </a:spcBef>
            </a:pPr>
            <a:r>
              <a:rPr lang="en-US" altLang="en-US">
                <a:ea typeface="ＭＳ Ｐゴシック" panose="020B0600070205080204" pitchFamily="34" charset="-128"/>
              </a:rPr>
              <a:t>0.5 ml French straws</a:t>
            </a:r>
          </a:p>
          <a:p>
            <a:pPr lvl="2">
              <a:spcBef>
                <a:spcPct val="15000"/>
              </a:spcBef>
            </a:pPr>
            <a:r>
              <a:rPr lang="en-US" altLang="en-US">
                <a:ea typeface="ＭＳ Ｐゴシック" panose="020B0600070205080204" pitchFamily="34" charset="-128"/>
              </a:rPr>
              <a:t>Ampules</a:t>
            </a:r>
          </a:p>
          <a:p>
            <a:pPr lvl="1">
              <a:spcBef>
                <a:spcPct val="15000"/>
              </a:spcBef>
            </a:pPr>
            <a:r>
              <a:rPr lang="en-US" altLang="en-US">
                <a:ea typeface="ＭＳ Ｐゴシック" panose="020B0600070205080204" pitchFamily="34" charset="-128"/>
              </a:rPr>
              <a:t>Freeze semen</a:t>
            </a:r>
          </a:p>
          <a:p>
            <a:pPr lvl="2">
              <a:spcBef>
                <a:spcPct val="15000"/>
              </a:spcBef>
            </a:pPr>
            <a:r>
              <a:rPr lang="en-US" altLang="en-US">
                <a:ea typeface="ＭＳ Ｐゴシック" panose="020B0600070205080204" pitchFamily="34" charset="-128"/>
              </a:rPr>
              <a:t>Liquid nitrogen vapor</a:t>
            </a:r>
          </a:p>
          <a:p>
            <a:pPr lvl="3">
              <a:spcBef>
                <a:spcPct val="15000"/>
              </a:spcBef>
            </a:pPr>
            <a:r>
              <a:rPr lang="en-US" altLang="en-US" sz="1800">
                <a:ea typeface="ＭＳ Ｐゴシック" panose="020B0600070205080204" pitchFamily="34" charset="-128"/>
              </a:rPr>
              <a:t>Static</a:t>
            </a:r>
          </a:p>
          <a:p>
            <a:pPr lvl="3">
              <a:spcBef>
                <a:spcPct val="15000"/>
              </a:spcBef>
            </a:pPr>
            <a:r>
              <a:rPr lang="en-US" altLang="en-US" sz="1800">
                <a:ea typeface="ＭＳ Ｐゴシック" panose="020B0600070205080204" pitchFamily="34" charset="-128"/>
              </a:rPr>
              <a:t>Mechanically controlled</a:t>
            </a:r>
          </a:p>
          <a:p>
            <a:pPr lvl="2">
              <a:spcBef>
                <a:spcPct val="15000"/>
              </a:spcBef>
            </a:pPr>
            <a:r>
              <a:rPr lang="en-US" altLang="en-US">
                <a:ea typeface="ＭＳ Ｐゴシック" panose="020B0600070205080204" pitchFamily="34" charset="-128"/>
              </a:rPr>
              <a:t>Dry ice depressions for pellet freezing</a:t>
            </a:r>
          </a:p>
          <a:p>
            <a:pPr>
              <a:spcBef>
                <a:spcPct val="1500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2">
            <a:extLst>
              <a:ext uri="{FF2B5EF4-FFF2-40B4-BE49-F238E27FC236}">
                <a16:creationId xmlns:a16="http://schemas.microsoft.com/office/drawing/2014/main" id="{2EDE6CC7-1AAA-654D-82FC-280D7DD2AC73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13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:a16="http://schemas.microsoft.com/office/drawing/2014/main" id="{FDCD701B-2B29-8647-B94D-5590B1F163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Preservation of Semen (cont.)</a:t>
            </a:r>
          </a:p>
        </p:txBody>
      </p:sp>
      <p:sp>
        <p:nvSpPr>
          <p:cNvPr id="59394" name="Rectangle 3">
            <a:extLst>
              <a:ext uri="{FF2B5EF4-FFF2-40B4-BE49-F238E27FC236}">
                <a16:creationId xmlns:a16="http://schemas.microsoft.com/office/drawing/2014/main" id="{B50F05EC-CFF5-8043-8FF3-A1A5DCF0A6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Storage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In a liquid nitrogen tank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>
            <a:extLst>
              <a:ext uri="{FF2B5EF4-FFF2-40B4-BE49-F238E27FC236}">
                <a16:creationId xmlns:a16="http://schemas.microsoft.com/office/drawing/2014/main" id="{FA12E528-E928-4C4E-9936-89D78A41E4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750" y="454025"/>
            <a:ext cx="4683125" cy="1371600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Liquid Nitrogen Tank</a:t>
            </a:r>
          </a:p>
        </p:txBody>
      </p:sp>
      <p:pic>
        <p:nvPicPr>
          <p:cNvPr id="61442" name="Picture 3">
            <a:extLst>
              <a:ext uri="{FF2B5EF4-FFF2-40B4-BE49-F238E27FC236}">
                <a16:creationId xmlns:a16="http://schemas.microsoft.com/office/drawing/2014/main" id="{7C447403-D0D4-A14F-A6C7-0DADE67C830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300" y="0"/>
            <a:ext cx="4191000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5C2C0B3A-46B9-1B4C-B026-5E2DE1C053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75" y="311150"/>
            <a:ext cx="90678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Temperature in Neck of Storage Tank</a:t>
            </a:r>
          </a:p>
        </p:txBody>
      </p:sp>
      <p:pic>
        <p:nvPicPr>
          <p:cNvPr id="63490" name="Picture 3">
            <a:extLst>
              <a:ext uri="{FF2B5EF4-FFF2-40B4-BE49-F238E27FC236}">
                <a16:creationId xmlns:a16="http://schemas.microsoft.com/office/drawing/2014/main" id="{C0E61CF8-7D8F-764D-AD67-0E7B48BA888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5" y="1635125"/>
            <a:ext cx="6324600" cy="45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Rectangle 4">
            <a:extLst>
              <a:ext uri="{FF2B5EF4-FFF2-40B4-BE49-F238E27FC236}">
                <a16:creationId xmlns:a16="http://schemas.microsoft.com/office/drawing/2014/main" id="{3739AA13-B701-714E-BA3D-595F35DF8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350" y="6038850"/>
            <a:ext cx="3686175" cy="130175"/>
          </a:xfrm>
          <a:prstGeom prst="rect">
            <a:avLst/>
          </a:prstGeom>
          <a:solidFill>
            <a:srgbClr val="8901F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63492" name="Rectangle 5">
            <a:extLst>
              <a:ext uri="{FF2B5EF4-FFF2-40B4-BE49-F238E27FC236}">
                <a16:creationId xmlns:a16="http://schemas.microsoft.com/office/drawing/2014/main" id="{B7FAC63C-AA41-E249-9BA0-4B241A8B0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6388" y="6126163"/>
            <a:ext cx="34702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SzPct val="125000"/>
              <a:buChar char="•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»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8901F3"/>
                </a:solidFill>
              </a:rPr>
              <a:t>Liquid Nitrogen -196°C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>
            <a:extLst>
              <a:ext uri="{FF2B5EF4-FFF2-40B4-BE49-F238E27FC236}">
                <a16:creationId xmlns:a16="http://schemas.microsoft.com/office/drawing/2014/main" id="{85B217B4-0523-204E-9979-712A112512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458200" cy="1143000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Temperature of Straws If Low LN</a:t>
            </a:r>
          </a:p>
        </p:txBody>
      </p:sp>
      <p:pic>
        <p:nvPicPr>
          <p:cNvPr id="65538" name="Picture 3">
            <a:extLst>
              <a:ext uri="{FF2B5EF4-FFF2-40B4-BE49-F238E27FC236}">
                <a16:creationId xmlns:a16="http://schemas.microsoft.com/office/drawing/2014/main" id="{D2CF6D9C-BFAF-CA4D-829A-C3A66A74E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00200"/>
            <a:ext cx="5494338" cy="443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>
            <a:extLst>
              <a:ext uri="{FF2B5EF4-FFF2-40B4-BE49-F238E27FC236}">
                <a16:creationId xmlns:a16="http://schemas.microsoft.com/office/drawing/2014/main" id="{14D587D5-649A-BD4C-AF53-815B7ED675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Conclusions on LN Tank</a:t>
            </a:r>
          </a:p>
        </p:txBody>
      </p:sp>
      <p:sp>
        <p:nvSpPr>
          <p:cNvPr id="67586" name="Rectangle 3">
            <a:extLst>
              <a:ext uri="{FF2B5EF4-FFF2-40B4-BE49-F238E27FC236}">
                <a16:creationId xmlns:a16="http://schemas.microsoft.com/office/drawing/2014/main" id="{42639B03-249E-4344-A537-B71D39D0F2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Maintain LN level as high as possible.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Keep extra tank (narrow neck) with only nitrogen so semen storage tank can be refilled when opened.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Enter semen storage tank only when needed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Do not hold canes above neck of LN tank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538EB248-AACD-4C42-B106-832168B127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Thawing</a:t>
            </a:r>
          </a:p>
        </p:txBody>
      </p:sp>
      <p:sp>
        <p:nvSpPr>
          <p:cNvPr id="69634" name="Rectangle 3">
            <a:extLst>
              <a:ext uri="{FF2B5EF4-FFF2-40B4-BE49-F238E27FC236}">
                <a16:creationId xmlns:a16="http://schemas.microsoft.com/office/drawing/2014/main" id="{0AEA51E9-DCFF-CD49-83C8-F2176CAAF9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solidFill>
                  <a:srgbClr val="CC0000"/>
                </a:solidFill>
                <a:ea typeface="ＭＳ Ｐゴシック" panose="020B0600070205080204" pitchFamily="34" charset="-128"/>
              </a:rPr>
              <a:t>Use the procedures recommended by the semen supplier!!!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35°C water for 30 - 60 seconds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Ice water for 3 minutes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Pocket thaw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Have thawing container near LN tank when removing semen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Microsoft PowerPoint 4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Office:Microsoft PowerPoint 4:</Template>
  <TotalTime>828</TotalTime>
  <Pages>45</Pages>
  <Words>834</Words>
  <Application>Microsoft Macintosh PowerPoint</Application>
  <PresentationFormat>On-screen Show (4:3)</PresentationFormat>
  <Paragraphs>164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Helvetica</vt:lpstr>
      <vt:lpstr>ＭＳ Ｐゴシック</vt:lpstr>
      <vt:lpstr>Arial</vt:lpstr>
      <vt:lpstr>Times</vt:lpstr>
      <vt:lpstr>Microsoft PowerPoint 4</vt:lpstr>
      <vt:lpstr>Sexual Behavior (cont.)  B. Applied Reproductive Behavior of the Male: Semen Collection and Processing  Text: Ch. 10 and 11</vt:lpstr>
      <vt:lpstr>Age When Semen Can Be Collected</vt:lpstr>
      <vt:lpstr>Effect of Age on Sperm Output</vt:lpstr>
      <vt:lpstr>Semen Collection</vt:lpstr>
      <vt:lpstr>Collection on a Live Mount</vt:lpstr>
      <vt:lpstr>Collection on a Live Mount</vt:lpstr>
      <vt:lpstr>PowerPoint Presentation</vt:lpstr>
      <vt:lpstr>Semen Collection</vt:lpstr>
      <vt:lpstr>Collection of a Bull on a Dummy</vt:lpstr>
      <vt:lpstr>Stallion Collection on a Phantom</vt:lpstr>
      <vt:lpstr>Boar Collection on a Dummy</vt:lpstr>
      <vt:lpstr>Ram Collection on a Dummy</vt:lpstr>
      <vt:lpstr>Semen Collection (cont.)</vt:lpstr>
      <vt:lpstr>Semen Collection (cont.)</vt:lpstr>
      <vt:lpstr>Effect of Collection Frequency on Sperm Output</vt:lpstr>
      <vt:lpstr>Artificial Vaginas</vt:lpstr>
      <vt:lpstr>Characteristics of AV</vt:lpstr>
      <vt:lpstr>Electroejaculation</vt:lpstr>
      <vt:lpstr>Massage Method</vt:lpstr>
      <vt:lpstr>Semen Evaluation</vt:lpstr>
      <vt:lpstr>Preservation of Semen</vt:lpstr>
      <vt:lpstr>Preservation of Semen (cont.)</vt:lpstr>
      <vt:lpstr>Preservation of Semen (cont.)</vt:lpstr>
      <vt:lpstr>Preservation of Semen (cont.)</vt:lpstr>
      <vt:lpstr>Preservation of Semen (cont.)</vt:lpstr>
      <vt:lpstr>Preservation of Semen (cont.)</vt:lpstr>
      <vt:lpstr>PowerPoint Presentation</vt:lpstr>
      <vt:lpstr>Preservation of Semen (cont.)</vt:lpstr>
      <vt:lpstr>Liquid Nitrogen Tank</vt:lpstr>
      <vt:lpstr>Temperature in Neck of Storage Tank</vt:lpstr>
      <vt:lpstr>Temperature of Straws If Low LN</vt:lpstr>
      <vt:lpstr>Conclusions on LN Tank</vt:lpstr>
      <vt:lpstr>Thawing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 14 </dc:title>
  <dc:subject>sexual behavior</dc:subject>
  <dc:creator>John Parrish</dc:creator>
  <cp:keywords/>
  <dc:description/>
  <cp:lastModifiedBy>JOHN J PARRISH</cp:lastModifiedBy>
  <cp:revision>46</cp:revision>
  <cp:lastPrinted>2017-11-02T16:50:47Z</cp:lastPrinted>
  <dcterms:created xsi:type="dcterms:W3CDTF">2012-10-31T22:49:52Z</dcterms:created>
  <dcterms:modified xsi:type="dcterms:W3CDTF">2021-11-04T13:33:30Z</dcterms:modified>
</cp:coreProperties>
</file>