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2.xml" ContentType="application/vnd.openxmlformats-officedocument.themeOverride+xml"/>
  <Override PartName="/ppt/notesSlides/notesSlide11.xml" ContentType="application/vnd.openxmlformats-officedocument.presentationml.notesSlide+xml"/>
  <Override PartName="/ppt/theme/themeOverride3.xml" ContentType="application/vnd.openxmlformats-officedocument.themeOverride+xml"/>
  <Override PartName="/ppt/notesSlides/notesSlide12.xml" ContentType="application/vnd.openxmlformats-officedocument.presentationml.notesSlide+xml"/>
  <Override PartName="/ppt/theme/themeOverride4.xml" ContentType="application/vnd.openxmlformats-officedocument.themeOverride+xml"/>
  <Override PartName="/ppt/notesSlides/notesSlide13.xml" ContentType="application/vnd.openxmlformats-officedocument.presentationml.notesSlide+xml"/>
  <Override PartName="/ppt/theme/themeOverride5.xml" ContentType="application/vnd.openxmlformats-officedocument.themeOverride+xml"/>
  <Override PartName="/ppt/notesSlides/notesSlide14.xml" ContentType="application/vnd.openxmlformats-officedocument.presentationml.notesSlide+xml"/>
  <Override PartName="/ppt/theme/themeOverride6.xml" ContentType="application/vnd.openxmlformats-officedocument.themeOverride+xml"/>
  <Override PartName="/ppt/notesSlides/notesSlide15.xml" ContentType="application/vnd.openxmlformats-officedocument.presentationml.notesSlide+xml"/>
  <Override PartName="/ppt/theme/themeOverride7.xml" ContentType="application/vnd.openxmlformats-officedocument.themeOverride+xml"/>
  <Override PartName="/ppt/notesSlides/notesSlide16.xml" ContentType="application/vnd.openxmlformats-officedocument.presentationml.notesSlide+xml"/>
  <Override PartName="/ppt/theme/themeOverride8.xml" ContentType="application/vnd.openxmlformats-officedocument.themeOverride+xml"/>
  <Override PartName="/ppt/notesSlides/notesSlide17.xml" ContentType="application/vnd.openxmlformats-officedocument.presentationml.notesSlide+xml"/>
  <Override PartName="/ppt/theme/themeOverride9.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10.xml" ContentType="application/vnd.openxmlformats-officedocument.themeOverride+xml"/>
  <Override PartName="/ppt/notesSlides/notesSlide28.xml" ContentType="application/vnd.openxmlformats-officedocument.presentationml.notesSlide+xml"/>
  <Override PartName="/ppt/theme/themeOverride11.xml" ContentType="application/vnd.openxmlformats-officedocument.themeOverride+xml"/>
  <Override PartName="/ppt/notesSlides/notesSlide29.xml" ContentType="application/vnd.openxmlformats-officedocument.presentationml.notesSlide+xml"/>
  <Override PartName="/ppt/theme/themeOverride12.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heme/themeOverride13.xml" ContentType="application/vnd.openxmlformats-officedocument.themeOverride+xml"/>
  <Override PartName="/ppt/notesSlides/notesSlide32.xml" ContentType="application/vnd.openxmlformats-officedocument.presentationml.notesSlide+xml"/>
  <Override PartName="/ppt/theme/themeOverride14.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heme/themeOverride15.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Lst>
  <p:notesMasterIdLst>
    <p:notesMasterId r:id="rId71"/>
  </p:notesMasterIdLst>
  <p:handoutMasterIdLst>
    <p:handoutMasterId r:id="rId72"/>
  </p:handoutMasterIdLst>
  <p:sldIdLst>
    <p:sldId id="257" r:id="rId2"/>
    <p:sldId id="303" r:id="rId3"/>
    <p:sldId id="258" r:id="rId4"/>
    <p:sldId id="259" r:id="rId5"/>
    <p:sldId id="317" r:id="rId6"/>
    <p:sldId id="323" r:id="rId7"/>
    <p:sldId id="318" r:id="rId8"/>
    <p:sldId id="319" r:id="rId9"/>
    <p:sldId id="320" r:id="rId10"/>
    <p:sldId id="260" r:id="rId11"/>
    <p:sldId id="262" r:id="rId12"/>
    <p:sldId id="263" r:id="rId13"/>
    <p:sldId id="264" r:id="rId14"/>
    <p:sldId id="265" r:id="rId15"/>
    <p:sldId id="266" r:id="rId16"/>
    <p:sldId id="267" r:id="rId17"/>
    <p:sldId id="268" r:id="rId18"/>
    <p:sldId id="269" r:id="rId19"/>
    <p:sldId id="314" r:id="rId20"/>
    <p:sldId id="315" r:id="rId21"/>
    <p:sldId id="316" r:id="rId22"/>
    <p:sldId id="322" r:id="rId23"/>
    <p:sldId id="335" r:id="rId24"/>
    <p:sldId id="313" r:id="rId25"/>
    <p:sldId id="324" r:id="rId26"/>
    <p:sldId id="343" r:id="rId27"/>
    <p:sldId id="261" r:id="rId28"/>
    <p:sldId id="270" r:id="rId29"/>
    <p:sldId id="271" r:id="rId30"/>
    <p:sldId id="302" r:id="rId31"/>
    <p:sldId id="305" r:id="rId32"/>
    <p:sldId id="304" r:id="rId33"/>
    <p:sldId id="307" r:id="rId34"/>
    <p:sldId id="306" r:id="rId35"/>
    <p:sldId id="310" r:id="rId36"/>
    <p:sldId id="308" r:id="rId37"/>
    <p:sldId id="309" r:id="rId38"/>
    <p:sldId id="272" r:id="rId39"/>
    <p:sldId id="273" r:id="rId40"/>
    <p:sldId id="274" r:id="rId41"/>
    <p:sldId id="275" r:id="rId42"/>
    <p:sldId id="276" r:id="rId43"/>
    <p:sldId id="277" r:id="rId44"/>
    <p:sldId id="282" r:id="rId45"/>
    <p:sldId id="283" r:id="rId46"/>
    <p:sldId id="301" r:id="rId47"/>
    <p:sldId id="311" r:id="rId48"/>
    <p:sldId id="284" r:id="rId49"/>
    <p:sldId id="285" r:id="rId50"/>
    <p:sldId id="287" r:id="rId51"/>
    <p:sldId id="325" r:id="rId52"/>
    <p:sldId id="326" r:id="rId53"/>
    <p:sldId id="336" r:id="rId54"/>
    <p:sldId id="337" r:id="rId55"/>
    <p:sldId id="338" r:id="rId56"/>
    <p:sldId id="328" r:id="rId57"/>
    <p:sldId id="329" r:id="rId58"/>
    <p:sldId id="330" r:id="rId59"/>
    <p:sldId id="331" r:id="rId60"/>
    <p:sldId id="332" r:id="rId61"/>
    <p:sldId id="339" r:id="rId62"/>
    <p:sldId id="333" r:id="rId63"/>
    <p:sldId id="334" r:id="rId64"/>
    <p:sldId id="344" r:id="rId65"/>
    <p:sldId id="300" r:id="rId66"/>
    <p:sldId id="312" r:id="rId67"/>
    <p:sldId id="340" r:id="rId68"/>
    <p:sldId id="341" r:id="rId69"/>
    <p:sldId id="342" r:id="rId7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b="1" kern="1200">
        <a:solidFill>
          <a:schemeClr val="tx1"/>
        </a:solidFill>
        <a:latin typeface="Helvetica" pitchFamily="2"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Helvetica" pitchFamily="2"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Helvetica" pitchFamily="2"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Helvetica" pitchFamily="2"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Helvetica" pitchFamily="2"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Helvetica" pitchFamily="2"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Helvetica" pitchFamily="2"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Helvetica" pitchFamily="2"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Helvetica"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92"/>
    <p:restoredTop sz="94555"/>
  </p:normalViewPr>
  <p:slideViewPr>
    <p:cSldViewPr>
      <p:cViewPr varScale="1">
        <p:scale>
          <a:sx n="102" d="100"/>
          <a:sy n="102" d="100"/>
        </p:scale>
        <p:origin x="83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AA3100F-871D-CA44-A6E5-2739F006BE3C}"/>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1" name="Rectangle 3">
            <a:extLst>
              <a:ext uri="{FF2B5EF4-FFF2-40B4-BE49-F238E27FC236}">
                <a16:creationId xmlns:a16="http://schemas.microsoft.com/office/drawing/2014/main" id="{33CCA407-261E-D44A-B88B-FD8343E647E7}"/>
              </a:ext>
            </a:extLst>
          </p:cNvPr>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53107498-54C2-024E-BC08-E745FC547189}"/>
              </a:ext>
            </a:extLst>
          </p:cNvPr>
          <p:cNvSpPr>
            <a:spLocks noGrp="1" noRot="1" noChangeAspect="1" noChangeArrowheads="1" noTextEdit="1"/>
          </p:cNvSpPr>
          <p:nvPr>
            <p:ph type="sldImg"/>
          </p:nvPr>
        </p:nvSpPr>
        <p:spPr>
          <a:xfrm>
            <a:off x="1150938" y="692150"/>
            <a:ext cx="4556125" cy="3416300"/>
          </a:xfrm>
          <a:ln/>
        </p:spPr>
      </p:sp>
      <p:sp>
        <p:nvSpPr>
          <p:cNvPr id="5122" name="Rectangle 3">
            <a:extLst>
              <a:ext uri="{FF2B5EF4-FFF2-40B4-BE49-F238E27FC236}">
                <a16:creationId xmlns:a16="http://schemas.microsoft.com/office/drawing/2014/main" id="{509C8FB6-717B-1840-9842-FB279E7094B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CDD0A5D9-A687-FF4E-9B30-A605EEDB774F}"/>
              </a:ext>
            </a:extLst>
          </p:cNvPr>
          <p:cNvSpPr>
            <a:spLocks noGrp="1" noRot="1" noChangeAspect="1" noChangeArrowheads="1" noTextEdit="1"/>
          </p:cNvSpPr>
          <p:nvPr>
            <p:ph type="sldImg"/>
          </p:nvPr>
        </p:nvSpPr>
        <p:spPr>
          <a:xfrm>
            <a:off x="1150938" y="692150"/>
            <a:ext cx="4556125" cy="3416300"/>
          </a:xfrm>
          <a:ln/>
        </p:spPr>
      </p:sp>
      <p:sp>
        <p:nvSpPr>
          <p:cNvPr id="7170" name="Rectangle 3">
            <a:extLst>
              <a:ext uri="{FF2B5EF4-FFF2-40B4-BE49-F238E27FC236}">
                <a16:creationId xmlns:a16="http://schemas.microsoft.com/office/drawing/2014/main" id="{EBD8046C-51B8-E04C-AD85-A42C318FC8B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1EBC8521-81F2-8D4C-B1EF-4434E308CCBB}"/>
              </a:ext>
            </a:extLst>
          </p:cNvPr>
          <p:cNvSpPr>
            <a:spLocks noGrp="1" noRot="1" noChangeAspect="1" noChangeArrowheads="1" noTextEdit="1"/>
          </p:cNvSpPr>
          <p:nvPr>
            <p:ph type="sldImg"/>
          </p:nvPr>
        </p:nvSpPr>
        <p:spPr>
          <a:xfrm>
            <a:off x="1150938" y="692150"/>
            <a:ext cx="4556125" cy="3416300"/>
          </a:xfrm>
          <a:ln/>
        </p:spPr>
      </p:sp>
      <p:sp>
        <p:nvSpPr>
          <p:cNvPr id="9218" name="Rectangle 3">
            <a:extLst>
              <a:ext uri="{FF2B5EF4-FFF2-40B4-BE49-F238E27FC236}">
                <a16:creationId xmlns:a16="http://schemas.microsoft.com/office/drawing/2014/main" id="{ED124840-8EC0-D847-99F2-E22E84AABAB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9DABCBF7-792C-AE43-8264-CF43F0D26D10}"/>
              </a:ext>
            </a:extLst>
          </p:cNvPr>
          <p:cNvSpPr>
            <a:spLocks noGrp="1" noRot="1" noChangeAspect="1" noChangeArrowheads="1" noTextEdit="1"/>
          </p:cNvSpPr>
          <p:nvPr>
            <p:ph type="sldImg"/>
          </p:nvPr>
        </p:nvSpPr>
        <p:spPr>
          <a:xfrm>
            <a:off x="1150938" y="692150"/>
            <a:ext cx="4556125" cy="3416300"/>
          </a:xfrm>
          <a:ln/>
        </p:spPr>
      </p:sp>
      <p:sp>
        <p:nvSpPr>
          <p:cNvPr id="11266" name="Rectangle 3">
            <a:extLst>
              <a:ext uri="{FF2B5EF4-FFF2-40B4-BE49-F238E27FC236}">
                <a16:creationId xmlns:a16="http://schemas.microsoft.com/office/drawing/2014/main" id="{F36F28A5-9EF1-1E4C-9A81-0B54077223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F608EF7B-C5CC-F044-981F-317EA4F94106}"/>
              </a:ext>
            </a:extLst>
          </p:cNvPr>
          <p:cNvSpPr>
            <a:spLocks noGrp="1" noRot="1" noChangeAspect="1" noChangeArrowheads="1" noTextEdit="1"/>
          </p:cNvSpPr>
          <p:nvPr>
            <p:ph type="sldImg"/>
          </p:nvPr>
        </p:nvSpPr>
        <p:spPr>
          <a:xfrm>
            <a:off x="1150938" y="692150"/>
            <a:ext cx="4556125" cy="3416300"/>
          </a:xfrm>
          <a:ln/>
        </p:spPr>
      </p:sp>
      <p:sp>
        <p:nvSpPr>
          <p:cNvPr id="13314" name="Rectangle 3">
            <a:extLst>
              <a:ext uri="{FF2B5EF4-FFF2-40B4-BE49-F238E27FC236}">
                <a16:creationId xmlns:a16="http://schemas.microsoft.com/office/drawing/2014/main" id="{E86B296D-F266-494D-A490-2D2D27E37A7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847F22D1-D3C0-4842-809F-428F10BD5988}"/>
              </a:ext>
            </a:extLst>
          </p:cNvPr>
          <p:cNvSpPr>
            <a:spLocks noGrp="1" noRot="1" noChangeAspect="1" noChangeArrowheads="1" noTextEdit="1"/>
          </p:cNvSpPr>
          <p:nvPr>
            <p:ph type="sldImg"/>
          </p:nvPr>
        </p:nvSpPr>
        <p:spPr>
          <a:xfrm>
            <a:off x="1150938" y="692150"/>
            <a:ext cx="4556125" cy="3416300"/>
          </a:xfrm>
          <a:ln/>
        </p:spPr>
      </p:sp>
      <p:sp>
        <p:nvSpPr>
          <p:cNvPr id="15362" name="Rectangle 3">
            <a:extLst>
              <a:ext uri="{FF2B5EF4-FFF2-40B4-BE49-F238E27FC236}">
                <a16:creationId xmlns:a16="http://schemas.microsoft.com/office/drawing/2014/main" id="{8375C3F4-50BB-EE43-AF9E-9DD99DCB997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C62FEE75-4B91-794D-BD44-98E84200CBE9}"/>
              </a:ext>
            </a:extLst>
          </p:cNvPr>
          <p:cNvSpPr>
            <a:spLocks noGrp="1" noRot="1" noChangeAspect="1" noChangeArrowheads="1" noTextEdit="1"/>
          </p:cNvSpPr>
          <p:nvPr>
            <p:ph type="sldImg"/>
          </p:nvPr>
        </p:nvSpPr>
        <p:spPr>
          <a:xfrm>
            <a:off x="1150938" y="692150"/>
            <a:ext cx="4556125" cy="3416300"/>
          </a:xfrm>
          <a:ln/>
        </p:spPr>
      </p:sp>
      <p:sp>
        <p:nvSpPr>
          <p:cNvPr id="17410" name="Rectangle 3">
            <a:extLst>
              <a:ext uri="{FF2B5EF4-FFF2-40B4-BE49-F238E27FC236}">
                <a16:creationId xmlns:a16="http://schemas.microsoft.com/office/drawing/2014/main" id="{74DA0219-0FC3-664D-AAFF-83F164613DB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C4F340AE-81C9-DC48-BD9E-97E0A1B6E30F}"/>
              </a:ext>
            </a:extLst>
          </p:cNvPr>
          <p:cNvSpPr>
            <a:spLocks noGrp="1" noRot="1" noChangeAspect="1" noChangeArrowheads="1" noTextEdit="1"/>
          </p:cNvSpPr>
          <p:nvPr>
            <p:ph type="sldImg"/>
          </p:nvPr>
        </p:nvSpPr>
        <p:spPr>
          <a:xfrm>
            <a:off x="1150938" y="692150"/>
            <a:ext cx="4556125" cy="3416300"/>
          </a:xfrm>
          <a:ln/>
        </p:spPr>
      </p:sp>
      <p:sp>
        <p:nvSpPr>
          <p:cNvPr id="19458" name="Rectangle 3">
            <a:extLst>
              <a:ext uri="{FF2B5EF4-FFF2-40B4-BE49-F238E27FC236}">
                <a16:creationId xmlns:a16="http://schemas.microsoft.com/office/drawing/2014/main" id="{1E036E3C-3704-4846-A440-42F0E674B7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0A937E27-0164-9848-9659-0C0DE870E794}"/>
              </a:ext>
            </a:extLst>
          </p:cNvPr>
          <p:cNvSpPr>
            <a:spLocks noGrp="1" noRot="1" noChangeAspect="1" noChangeArrowheads="1" noTextEdit="1"/>
          </p:cNvSpPr>
          <p:nvPr>
            <p:ph type="sldImg"/>
          </p:nvPr>
        </p:nvSpPr>
        <p:spPr>
          <a:xfrm>
            <a:off x="1150938" y="692150"/>
            <a:ext cx="4556125" cy="3416300"/>
          </a:xfrm>
          <a:ln/>
        </p:spPr>
      </p:sp>
      <p:sp>
        <p:nvSpPr>
          <p:cNvPr id="21506" name="Rectangle 3">
            <a:extLst>
              <a:ext uri="{FF2B5EF4-FFF2-40B4-BE49-F238E27FC236}">
                <a16:creationId xmlns:a16="http://schemas.microsoft.com/office/drawing/2014/main" id="{29394E80-3738-5A43-B27E-F3627C122EF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8803E334-A147-1741-AD5C-3C7E930E92A0}"/>
              </a:ext>
            </a:extLst>
          </p:cNvPr>
          <p:cNvSpPr>
            <a:spLocks noGrp="1" noRot="1" noChangeAspect="1" noChangeArrowheads="1" noTextEdit="1"/>
          </p:cNvSpPr>
          <p:nvPr>
            <p:ph type="sldImg"/>
          </p:nvPr>
        </p:nvSpPr>
        <p:spPr>
          <a:xfrm>
            <a:off x="1150938" y="692150"/>
            <a:ext cx="4556125" cy="3416300"/>
          </a:xfrm>
          <a:ln/>
        </p:spPr>
      </p:sp>
      <p:sp>
        <p:nvSpPr>
          <p:cNvPr id="23554" name="Rectangle 3">
            <a:extLst>
              <a:ext uri="{FF2B5EF4-FFF2-40B4-BE49-F238E27FC236}">
                <a16:creationId xmlns:a16="http://schemas.microsoft.com/office/drawing/2014/main" id="{B910EB79-2939-0D47-B5BA-D115B5EAC32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7B633D79-F056-0449-AADE-0DF42C0F806B}"/>
              </a:ext>
            </a:extLst>
          </p:cNvPr>
          <p:cNvSpPr>
            <a:spLocks noGrp="1" noRot="1" noChangeAspect="1" noChangeArrowheads="1" noTextEdit="1"/>
          </p:cNvSpPr>
          <p:nvPr>
            <p:ph type="sldImg"/>
          </p:nvPr>
        </p:nvSpPr>
        <p:spPr>
          <a:xfrm>
            <a:off x="1150938" y="692150"/>
            <a:ext cx="4556125" cy="3416300"/>
          </a:xfrm>
          <a:ln/>
        </p:spPr>
      </p:sp>
      <p:sp>
        <p:nvSpPr>
          <p:cNvPr id="25602" name="Rectangle 3">
            <a:extLst>
              <a:ext uri="{FF2B5EF4-FFF2-40B4-BE49-F238E27FC236}">
                <a16:creationId xmlns:a16="http://schemas.microsoft.com/office/drawing/2014/main" id="{8A743ED3-2B4F-9F42-B008-BB46984BF88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085F3484-2097-284D-BBA4-076D057F762F}"/>
              </a:ext>
            </a:extLst>
          </p:cNvPr>
          <p:cNvSpPr>
            <a:spLocks noGrp="1" noRot="1" noChangeAspect="1" noChangeArrowheads="1" noTextEdit="1"/>
          </p:cNvSpPr>
          <p:nvPr>
            <p:ph type="sldImg"/>
          </p:nvPr>
        </p:nvSpPr>
        <p:spPr>
          <a:xfrm>
            <a:off x="1150938" y="692150"/>
            <a:ext cx="4556125" cy="3416300"/>
          </a:xfrm>
          <a:ln/>
        </p:spPr>
      </p:sp>
      <p:sp>
        <p:nvSpPr>
          <p:cNvPr id="27650" name="Rectangle 3">
            <a:extLst>
              <a:ext uri="{FF2B5EF4-FFF2-40B4-BE49-F238E27FC236}">
                <a16:creationId xmlns:a16="http://schemas.microsoft.com/office/drawing/2014/main" id="{EB036034-BB4A-B348-B2FC-87FE0FD12DF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61E7B83D-E344-5F4B-9E48-6FEC774E9802}"/>
              </a:ext>
            </a:extLst>
          </p:cNvPr>
          <p:cNvSpPr>
            <a:spLocks noGrp="1" noRot="1" noChangeAspect="1" noChangeArrowheads="1" noTextEdit="1"/>
          </p:cNvSpPr>
          <p:nvPr>
            <p:ph type="sldImg"/>
          </p:nvPr>
        </p:nvSpPr>
        <p:spPr>
          <a:xfrm>
            <a:off x="1150938" y="692150"/>
            <a:ext cx="4556125" cy="3416300"/>
          </a:xfrm>
          <a:ln/>
        </p:spPr>
      </p:sp>
      <p:sp>
        <p:nvSpPr>
          <p:cNvPr id="29698" name="Rectangle 3">
            <a:extLst>
              <a:ext uri="{FF2B5EF4-FFF2-40B4-BE49-F238E27FC236}">
                <a16:creationId xmlns:a16="http://schemas.microsoft.com/office/drawing/2014/main" id="{414B0D84-9F0E-5F4D-B293-63124BADC90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DE24B6C6-CAB0-0B4E-820A-92DACDB2A563}"/>
              </a:ext>
            </a:extLst>
          </p:cNvPr>
          <p:cNvSpPr>
            <a:spLocks noGrp="1" noRot="1" noChangeAspect="1" noChangeArrowheads="1" noTextEdit="1"/>
          </p:cNvSpPr>
          <p:nvPr>
            <p:ph type="sldImg"/>
          </p:nvPr>
        </p:nvSpPr>
        <p:spPr>
          <a:xfrm>
            <a:off x="1150938" y="692150"/>
            <a:ext cx="4556125" cy="3416300"/>
          </a:xfrm>
          <a:ln/>
        </p:spPr>
      </p:sp>
      <p:sp>
        <p:nvSpPr>
          <p:cNvPr id="31746" name="Rectangle 3">
            <a:extLst>
              <a:ext uri="{FF2B5EF4-FFF2-40B4-BE49-F238E27FC236}">
                <a16:creationId xmlns:a16="http://schemas.microsoft.com/office/drawing/2014/main" id="{C9DE9F64-B441-E74C-A492-38B1B776736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113ABA30-6094-5E4C-A8DC-B6D921A31C50}"/>
              </a:ext>
            </a:extLst>
          </p:cNvPr>
          <p:cNvSpPr>
            <a:spLocks noGrp="1" noRot="1" noChangeAspect="1" noChangeArrowheads="1" noTextEdit="1"/>
          </p:cNvSpPr>
          <p:nvPr>
            <p:ph type="sldImg"/>
          </p:nvPr>
        </p:nvSpPr>
        <p:spPr>
          <a:xfrm>
            <a:off x="1150938" y="692150"/>
            <a:ext cx="4556125" cy="3416300"/>
          </a:xfrm>
          <a:ln/>
        </p:spPr>
      </p:sp>
      <p:sp>
        <p:nvSpPr>
          <p:cNvPr id="33794" name="Rectangle 3">
            <a:extLst>
              <a:ext uri="{FF2B5EF4-FFF2-40B4-BE49-F238E27FC236}">
                <a16:creationId xmlns:a16="http://schemas.microsoft.com/office/drawing/2014/main" id="{EE2FD676-AA73-2540-AC5D-1261E79E08C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62624DDB-D116-0542-A2C2-44738A6C6733}"/>
              </a:ext>
            </a:extLst>
          </p:cNvPr>
          <p:cNvSpPr>
            <a:spLocks noGrp="1" noRot="1" noChangeAspect="1" noChangeArrowheads="1" noTextEdit="1"/>
          </p:cNvSpPr>
          <p:nvPr>
            <p:ph type="sldImg"/>
          </p:nvPr>
        </p:nvSpPr>
        <p:spPr>
          <a:xfrm>
            <a:off x="1150938" y="692150"/>
            <a:ext cx="4556125" cy="3416300"/>
          </a:xfrm>
          <a:ln/>
        </p:spPr>
      </p:sp>
      <p:sp>
        <p:nvSpPr>
          <p:cNvPr id="35842" name="Rectangle 3">
            <a:extLst>
              <a:ext uri="{FF2B5EF4-FFF2-40B4-BE49-F238E27FC236}">
                <a16:creationId xmlns:a16="http://schemas.microsoft.com/office/drawing/2014/main" id="{29C23F77-2E32-DE4D-AE53-911FE70F0CE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AD32422B-0ED8-E644-8F61-A1994B38851D}"/>
              </a:ext>
            </a:extLst>
          </p:cNvPr>
          <p:cNvSpPr>
            <a:spLocks noGrp="1" noRot="1" noChangeAspect="1" noChangeArrowheads="1" noTextEdit="1"/>
          </p:cNvSpPr>
          <p:nvPr>
            <p:ph type="sldImg"/>
          </p:nvPr>
        </p:nvSpPr>
        <p:spPr>
          <a:xfrm>
            <a:off x="1150938" y="692150"/>
            <a:ext cx="4556125" cy="3416300"/>
          </a:xfrm>
          <a:ln/>
        </p:spPr>
      </p:sp>
      <p:sp>
        <p:nvSpPr>
          <p:cNvPr id="37890" name="Rectangle 3">
            <a:extLst>
              <a:ext uri="{FF2B5EF4-FFF2-40B4-BE49-F238E27FC236}">
                <a16:creationId xmlns:a16="http://schemas.microsoft.com/office/drawing/2014/main" id="{B8495B31-DB4B-B648-B1A4-79272D8F8B6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F56F4A1A-F476-3B4D-A2B8-9BB5427EE69B}"/>
              </a:ext>
            </a:extLst>
          </p:cNvPr>
          <p:cNvSpPr>
            <a:spLocks noGrp="1" noRot="1" noChangeAspect="1" noChangeArrowheads="1" noTextEdit="1"/>
          </p:cNvSpPr>
          <p:nvPr>
            <p:ph type="sldImg"/>
          </p:nvPr>
        </p:nvSpPr>
        <p:spPr>
          <a:xfrm>
            <a:off x="1150938" y="692150"/>
            <a:ext cx="4556125" cy="3416300"/>
          </a:xfrm>
          <a:ln/>
        </p:spPr>
      </p:sp>
      <p:sp>
        <p:nvSpPr>
          <p:cNvPr id="39938" name="Rectangle 3">
            <a:extLst>
              <a:ext uri="{FF2B5EF4-FFF2-40B4-BE49-F238E27FC236}">
                <a16:creationId xmlns:a16="http://schemas.microsoft.com/office/drawing/2014/main" id="{C85C3FA0-671B-2743-B722-7C15DBAB224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D01B4FB7-6AAA-1B40-836C-42432F114A90}"/>
              </a:ext>
            </a:extLst>
          </p:cNvPr>
          <p:cNvSpPr>
            <a:spLocks noGrp="1" noRot="1" noChangeAspect="1" noChangeArrowheads="1" noTextEdit="1"/>
          </p:cNvSpPr>
          <p:nvPr>
            <p:ph type="sldImg"/>
          </p:nvPr>
        </p:nvSpPr>
        <p:spPr>
          <a:xfrm>
            <a:off x="1150938" y="692150"/>
            <a:ext cx="4556125" cy="3416300"/>
          </a:xfrm>
          <a:ln/>
        </p:spPr>
      </p:sp>
      <p:sp>
        <p:nvSpPr>
          <p:cNvPr id="41986" name="Rectangle 3">
            <a:extLst>
              <a:ext uri="{FF2B5EF4-FFF2-40B4-BE49-F238E27FC236}">
                <a16:creationId xmlns:a16="http://schemas.microsoft.com/office/drawing/2014/main" id="{8C4943B9-C826-0A47-9B5F-23D35F7A8AD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537A101A-CA23-844F-A1C4-D7CA59036A78}"/>
              </a:ext>
            </a:extLst>
          </p:cNvPr>
          <p:cNvSpPr>
            <a:spLocks noGrp="1" noRot="1" noChangeAspect="1" noChangeArrowheads="1" noTextEdit="1"/>
          </p:cNvSpPr>
          <p:nvPr>
            <p:ph type="sldImg"/>
          </p:nvPr>
        </p:nvSpPr>
        <p:spPr>
          <a:xfrm>
            <a:off x="1150938" y="692150"/>
            <a:ext cx="4556125" cy="3416300"/>
          </a:xfrm>
          <a:ln/>
        </p:spPr>
      </p:sp>
      <p:sp>
        <p:nvSpPr>
          <p:cNvPr id="44034" name="Rectangle 3">
            <a:extLst>
              <a:ext uri="{FF2B5EF4-FFF2-40B4-BE49-F238E27FC236}">
                <a16:creationId xmlns:a16="http://schemas.microsoft.com/office/drawing/2014/main" id="{3BEA0855-36AE-8448-92C3-666B7A40128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CC71E3C7-D56A-FC48-BF26-68649F758D67}"/>
              </a:ext>
            </a:extLst>
          </p:cNvPr>
          <p:cNvSpPr>
            <a:spLocks noGrp="1" noRot="1" noChangeAspect="1" noChangeArrowheads="1" noTextEdit="1"/>
          </p:cNvSpPr>
          <p:nvPr>
            <p:ph type="sldImg"/>
          </p:nvPr>
        </p:nvSpPr>
        <p:spPr>
          <a:xfrm>
            <a:off x="1150938" y="692150"/>
            <a:ext cx="4556125" cy="3416300"/>
          </a:xfrm>
          <a:ln/>
        </p:spPr>
      </p:sp>
      <p:sp>
        <p:nvSpPr>
          <p:cNvPr id="46082" name="Rectangle 3">
            <a:extLst>
              <a:ext uri="{FF2B5EF4-FFF2-40B4-BE49-F238E27FC236}">
                <a16:creationId xmlns:a16="http://schemas.microsoft.com/office/drawing/2014/main" id="{692115D1-80ED-9143-ABFC-AB7A9F67699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E9B55B78-8E7E-A34D-A089-F0D55BC7E338}"/>
              </a:ext>
            </a:extLst>
          </p:cNvPr>
          <p:cNvSpPr>
            <a:spLocks noGrp="1" noRot="1" noChangeAspect="1" noChangeArrowheads="1" noTextEdit="1"/>
          </p:cNvSpPr>
          <p:nvPr>
            <p:ph type="sldImg"/>
          </p:nvPr>
        </p:nvSpPr>
        <p:spPr>
          <a:xfrm>
            <a:off x="1150938" y="692150"/>
            <a:ext cx="4556125" cy="3416300"/>
          </a:xfrm>
          <a:ln/>
        </p:spPr>
      </p:sp>
      <p:sp>
        <p:nvSpPr>
          <p:cNvPr id="48130" name="Rectangle 3">
            <a:extLst>
              <a:ext uri="{FF2B5EF4-FFF2-40B4-BE49-F238E27FC236}">
                <a16:creationId xmlns:a16="http://schemas.microsoft.com/office/drawing/2014/main" id="{3E4588C7-4DF0-B54A-8CE6-32009FB1DE5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9CA33AD3-8A8B-8541-8AD8-8ABFAB23ACA8}"/>
              </a:ext>
            </a:extLst>
          </p:cNvPr>
          <p:cNvSpPr>
            <a:spLocks noGrp="1" noRot="1" noChangeAspect="1" noChangeArrowheads="1" noTextEdit="1"/>
          </p:cNvSpPr>
          <p:nvPr>
            <p:ph type="sldImg"/>
          </p:nvPr>
        </p:nvSpPr>
        <p:spPr>
          <a:xfrm>
            <a:off x="1150938" y="692150"/>
            <a:ext cx="4556125" cy="3416300"/>
          </a:xfrm>
          <a:ln/>
        </p:spPr>
      </p:sp>
      <p:sp>
        <p:nvSpPr>
          <p:cNvPr id="51202" name="Rectangle 3">
            <a:extLst>
              <a:ext uri="{FF2B5EF4-FFF2-40B4-BE49-F238E27FC236}">
                <a16:creationId xmlns:a16="http://schemas.microsoft.com/office/drawing/2014/main" id="{D7ADA445-F9AC-3342-B61B-058B3C948FB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D3390650-EF13-8C4E-A792-041BA13AD29E}"/>
              </a:ext>
            </a:extLst>
          </p:cNvPr>
          <p:cNvSpPr>
            <a:spLocks noGrp="1" noRot="1" noChangeAspect="1" noTextEdit="1"/>
          </p:cNvSpPr>
          <p:nvPr>
            <p:ph type="sldImg"/>
          </p:nvPr>
        </p:nvSpPr>
        <p:spPr>
          <a:xfrm>
            <a:off x="1150938" y="692150"/>
            <a:ext cx="4556125" cy="3416300"/>
          </a:xfrm>
          <a:ln/>
        </p:spPr>
      </p:sp>
      <p:sp>
        <p:nvSpPr>
          <p:cNvPr id="54274" name="Notes Placeholder 2">
            <a:extLst>
              <a:ext uri="{FF2B5EF4-FFF2-40B4-BE49-F238E27FC236}">
                <a16:creationId xmlns:a16="http://schemas.microsoft.com/office/drawing/2014/main" id="{AEB05B03-9062-E44D-A012-D1F472BA5AD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a:latin typeface="Times" pitchFamily="2" charset="0"/>
                <a:ea typeface="ＭＳ Ｐゴシック" panose="020B0600070205080204" pitchFamily="34" charset="-128"/>
              </a:rPr>
              <a:t>Looking in each others eyes, leaning in toward each other, smiles as they look at each other, her hands are gesturing to him.  Typical male does not know what to do with his hands.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BC5BACBD-7B78-984E-855A-E779DF354EFB}"/>
              </a:ext>
            </a:extLst>
          </p:cNvPr>
          <p:cNvSpPr>
            <a:spLocks noGrp="1" noRot="1" noChangeAspect="1" noChangeArrowheads="1" noTextEdit="1"/>
          </p:cNvSpPr>
          <p:nvPr>
            <p:ph type="sldImg"/>
          </p:nvPr>
        </p:nvSpPr>
        <p:spPr>
          <a:xfrm>
            <a:off x="1150938" y="692150"/>
            <a:ext cx="4556125" cy="3416300"/>
          </a:xfrm>
          <a:ln/>
        </p:spPr>
      </p:sp>
      <p:sp>
        <p:nvSpPr>
          <p:cNvPr id="56322" name="Rectangle 3">
            <a:extLst>
              <a:ext uri="{FF2B5EF4-FFF2-40B4-BE49-F238E27FC236}">
                <a16:creationId xmlns:a16="http://schemas.microsoft.com/office/drawing/2014/main" id="{63AB1411-10B1-7746-AEEF-36026E693B1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908EFEE5-7EB6-DD40-9558-D8800EB8082D}"/>
              </a:ext>
            </a:extLst>
          </p:cNvPr>
          <p:cNvSpPr>
            <a:spLocks noGrp="1" noRot="1" noChangeAspect="1" noChangeArrowheads="1" noTextEdit="1"/>
          </p:cNvSpPr>
          <p:nvPr>
            <p:ph type="sldImg"/>
          </p:nvPr>
        </p:nvSpPr>
        <p:spPr>
          <a:xfrm>
            <a:off x="1150938" y="692150"/>
            <a:ext cx="4556125" cy="3416300"/>
          </a:xfrm>
          <a:ln/>
        </p:spPr>
      </p:sp>
      <p:sp>
        <p:nvSpPr>
          <p:cNvPr id="58370" name="Rectangle 3">
            <a:extLst>
              <a:ext uri="{FF2B5EF4-FFF2-40B4-BE49-F238E27FC236}">
                <a16:creationId xmlns:a16="http://schemas.microsoft.com/office/drawing/2014/main" id="{7DA2F2FD-D2D3-D544-AD6A-43E57189DC9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703B7212-B217-1F43-938E-399C034148D2}"/>
              </a:ext>
            </a:extLst>
          </p:cNvPr>
          <p:cNvSpPr>
            <a:spLocks noGrp="1" noRot="1" noChangeAspect="1" noChangeArrowheads="1" noTextEdit="1"/>
          </p:cNvSpPr>
          <p:nvPr>
            <p:ph type="sldImg"/>
          </p:nvPr>
        </p:nvSpPr>
        <p:spPr>
          <a:xfrm>
            <a:off x="1150938" y="692150"/>
            <a:ext cx="4556125" cy="3416300"/>
          </a:xfrm>
          <a:ln/>
        </p:spPr>
      </p:sp>
      <p:sp>
        <p:nvSpPr>
          <p:cNvPr id="60418" name="Rectangle 3">
            <a:extLst>
              <a:ext uri="{FF2B5EF4-FFF2-40B4-BE49-F238E27FC236}">
                <a16:creationId xmlns:a16="http://schemas.microsoft.com/office/drawing/2014/main" id="{98DE751E-8859-FB47-BE30-B904ECD5AC8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3B1BEA95-73DE-1448-9824-C8CB02FF2634}"/>
              </a:ext>
            </a:extLst>
          </p:cNvPr>
          <p:cNvSpPr>
            <a:spLocks noGrp="1" noRot="1" noChangeAspect="1" noChangeArrowheads="1" noTextEdit="1"/>
          </p:cNvSpPr>
          <p:nvPr>
            <p:ph type="sldImg"/>
          </p:nvPr>
        </p:nvSpPr>
        <p:spPr>
          <a:xfrm>
            <a:off x="1150938" y="692150"/>
            <a:ext cx="4556125" cy="3416300"/>
          </a:xfrm>
          <a:ln/>
        </p:spPr>
      </p:sp>
      <p:sp>
        <p:nvSpPr>
          <p:cNvPr id="62466" name="Rectangle 3">
            <a:extLst>
              <a:ext uri="{FF2B5EF4-FFF2-40B4-BE49-F238E27FC236}">
                <a16:creationId xmlns:a16="http://schemas.microsoft.com/office/drawing/2014/main" id="{850E7A11-C5FC-094B-84CB-16458CE7206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E514CEF0-C937-0C4F-B090-B2DC1D9C5775}"/>
              </a:ext>
            </a:extLst>
          </p:cNvPr>
          <p:cNvSpPr>
            <a:spLocks noGrp="1" noRot="1" noChangeAspect="1" noChangeArrowheads="1" noTextEdit="1"/>
          </p:cNvSpPr>
          <p:nvPr>
            <p:ph type="sldImg"/>
          </p:nvPr>
        </p:nvSpPr>
        <p:spPr>
          <a:xfrm>
            <a:off x="1150938" y="692150"/>
            <a:ext cx="4556125" cy="3416300"/>
          </a:xfrm>
          <a:ln/>
        </p:spPr>
      </p:sp>
      <p:sp>
        <p:nvSpPr>
          <p:cNvPr id="64514" name="Rectangle 3">
            <a:extLst>
              <a:ext uri="{FF2B5EF4-FFF2-40B4-BE49-F238E27FC236}">
                <a16:creationId xmlns:a16="http://schemas.microsoft.com/office/drawing/2014/main" id="{8D0C5834-C360-1D49-BE90-F7A0B2229BC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43688792-3230-5A43-B5F6-FD8769D85554}"/>
              </a:ext>
            </a:extLst>
          </p:cNvPr>
          <p:cNvSpPr>
            <a:spLocks noGrp="1" noRot="1" noChangeAspect="1" noChangeArrowheads="1" noTextEdit="1"/>
          </p:cNvSpPr>
          <p:nvPr>
            <p:ph type="sldImg"/>
          </p:nvPr>
        </p:nvSpPr>
        <p:spPr>
          <a:xfrm>
            <a:off x="1150938" y="692150"/>
            <a:ext cx="4556125" cy="3416300"/>
          </a:xfrm>
          <a:ln/>
        </p:spPr>
      </p:sp>
      <p:sp>
        <p:nvSpPr>
          <p:cNvPr id="66562" name="Rectangle 3">
            <a:extLst>
              <a:ext uri="{FF2B5EF4-FFF2-40B4-BE49-F238E27FC236}">
                <a16:creationId xmlns:a16="http://schemas.microsoft.com/office/drawing/2014/main" id="{CCEDCB74-A9D3-4F42-BFC4-8182333DDB5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AE327D6E-C73F-7440-8FAA-12B31249EB9E}"/>
              </a:ext>
            </a:extLst>
          </p:cNvPr>
          <p:cNvSpPr>
            <a:spLocks noGrp="1" noRot="1" noChangeAspect="1" noChangeArrowheads="1" noTextEdit="1"/>
          </p:cNvSpPr>
          <p:nvPr>
            <p:ph type="sldImg"/>
          </p:nvPr>
        </p:nvSpPr>
        <p:spPr>
          <a:xfrm>
            <a:off x="1150938" y="692150"/>
            <a:ext cx="4556125" cy="3416300"/>
          </a:xfrm>
          <a:ln/>
        </p:spPr>
      </p:sp>
      <p:sp>
        <p:nvSpPr>
          <p:cNvPr id="68610" name="Rectangle 3">
            <a:extLst>
              <a:ext uri="{FF2B5EF4-FFF2-40B4-BE49-F238E27FC236}">
                <a16:creationId xmlns:a16="http://schemas.microsoft.com/office/drawing/2014/main" id="{9AFAA0B6-7A11-994E-9B47-D9008E58BDD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F1EB141A-8DBC-6749-8BEF-3FDF3A420595}"/>
              </a:ext>
            </a:extLst>
          </p:cNvPr>
          <p:cNvSpPr>
            <a:spLocks noGrp="1" noRot="1" noChangeAspect="1" noChangeArrowheads="1" noTextEdit="1"/>
          </p:cNvSpPr>
          <p:nvPr>
            <p:ph type="sldImg"/>
          </p:nvPr>
        </p:nvSpPr>
        <p:spPr>
          <a:xfrm>
            <a:off x="1150938" y="692150"/>
            <a:ext cx="4556125" cy="3416300"/>
          </a:xfrm>
          <a:ln/>
        </p:spPr>
      </p:sp>
      <p:sp>
        <p:nvSpPr>
          <p:cNvPr id="70658" name="Rectangle 3">
            <a:extLst>
              <a:ext uri="{FF2B5EF4-FFF2-40B4-BE49-F238E27FC236}">
                <a16:creationId xmlns:a16="http://schemas.microsoft.com/office/drawing/2014/main" id="{15C9A681-167B-7144-83D1-4A5A5BE94A3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A42796D3-2AB8-544E-80F3-EEC91DEBDA23}"/>
              </a:ext>
            </a:extLst>
          </p:cNvPr>
          <p:cNvSpPr>
            <a:spLocks noGrp="1" noRot="1" noChangeAspect="1" noChangeArrowheads="1" noTextEdit="1"/>
          </p:cNvSpPr>
          <p:nvPr>
            <p:ph type="sldImg"/>
          </p:nvPr>
        </p:nvSpPr>
        <p:spPr>
          <a:xfrm>
            <a:off x="1150938" y="692150"/>
            <a:ext cx="4556125" cy="3416300"/>
          </a:xfrm>
          <a:ln/>
        </p:spPr>
      </p:sp>
      <p:sp>
        <p:nvSpPr>
          <p:cNvPr id="72706" name="Rectangle 3">
            <a:extLst>
              <a:ext uri="{FF2B5EF4-FFF2-40B4-BE49-F238E27FC236}">
                <a16:creationId xmlns:a16="http://schemas.microsoft.com/office/drawing/2014/main" id="{1140E2F4-4492-7A43-AA23-FE5B54F686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323F6263-0E0B-454C-A155-2DA03E8946D3}"/>
              </a:ext>
            </a:extLst>
          </p:cNvPr>
          <p:cNvSpPr>
            <a:spLocks noGrp="1" noRot="1" noChangeAspect="1" noChangeArrowheads="1" noTextEdit="1"/>
          </p:cNvSpPr>
          <p:nvPr>
            <p:ph type="sldImg"/>
          </p:nvPr>
        </p:nvSpPr>
        <p:spPr>
          <a:xfrm>
            <a:off x="1150938" y="692150"/>
            <a:ext cx="4556125" cy="3416300"/>
          </a:xfrm>
          <a:ln/>
        </p:spPr>
      </p:sp>
      <p:sp>
        <p:nvSpPr>
          <p:cNvPr id="74754" name="Rectangle 3">
            <a:extLst>
              <a:ext uri="{FF2B5EF4-FFF2-40B4-BE49-F238E27FC236}">
                <a16:creationId xmlns:a16="http://schemas.microsoft.com/office/drawing/2014/main" id="{EF42CA5A-D66C-6A4A-AF2D-63484224C46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6AC7D5B7-A4ED-C245-8FE7-8A223A5C65C9}"/>
              </a:ext>
            </a:extLst>
          </p:cNvPr>
          <p:cNvSpPr>
            <a:spLocks noGrp="1" noRot="1" noChangeAspect="1" noChangeArrowheads="1" noTextEdit="1"/>
          </p:cNvSpPr>
          <p:nvPr>
            <p:ph type="sldImg"/>
          </p:nvPr>
        </p:nvSpPr>
        <p:spPr>
          <a:xfrm>
            <a:off x="1150938" y="692150"/>
            <a:ext cx="4556125" cy="3416300"/>
          </a:xfrm>
          <a:ln/>
        </p:spPr>
      </p:sp>
      <p:sp>
        <p:nvSpPr>
          <p:cNvPr id="76802" name="Rectangle 3">
            <a:extLst>
              <a:ext uri="{FF2B5EF4-FFF2-40B4-BE49-F238E27FC236}">
                <a16:creationId xmlns:a16="http://schemas.microsoft.com/office/drawing/2014/main" id="{62C125E9-CAF5-334C-9D1B-FE0C5D0EE84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53668C59-98FD-BB45-AA26-199F99F373C3}"/>
              </a:ext>
            </a:extLst>
          </p:cNvPr>
          <p:cNvSpPr>
            <a:spLocks noGrp="1" noRot="1" noChangeAspect="1" noChangeArrowheads="1" noTextEdit="1"/>
          </p:cNvSpPr>
          <p:nvPr>
            <p:ph type="sldImg"/>
          </p:nvPr>
        </p:nvSpPr>
        <p:spPr>
          <a:xfrm>
            <a:off x="1150938" y="692150"/>
            <a:ext cx="4556125" cy="3416300"/>
          </a:xfrm>
          <a:ln/>
        </p:spPr>
      </p:sp>
      <p:sp>
        <p:nvSpPr>
          <p:cNvPr id="78850" name="Rectangle 3">
            <a:extLst>
              <a:ext uri="{FF2B5EF4-FFF2-40B4-BE49-F238E27FC236}">
                <a16:creationId xmlns:a16="http://schemas.microsoft.com/office/drawing/2014/main" id="{3F8E0E77-074E-364D-83BF-4E334248783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9FCBDD3C-2978-CF42-B1A3-2C695E04E6DA}"/>
              </a:ext>
            </a:extLst>
          </p:cNvPr>
          <p:cNvSpPr>
            <a:spLocks noGrp="1" noRot="1" noChangeAspect="1" noChangeArrowheads="1" noTextEdit="1"/>
          </p:cNvSpPr>
          <p:nvPr>
            <p:ph type="sldImg"/>
          </p:nvPr>
        </p:nvSpPr>
        <p:spPr>
          <a:xfrm>
            <a:off x="1150938" y="692150"/>
            <a:ext cx="4556125" cy="3416300"/>
          </a:xfrm>
          <a:ln/>
        </p:spPr>
      </p:sp>
      <p:sp>
        <p:nvSpPr>
          <p:cNvPr id="80898" name="Rectangle 3">
            <a:extLst>
              <a:ext uri="{FF2B5EF4-FFF2-40B4-BE49-F238E27FC236}">
                <a16:creationId xmlns:a16="http://schemas.microsoft.com/office/drawing/2014/main" id="{7F10D31B-1B9E-C94D-8D31-28F59635E8D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C419EFAF-6CFB-7F48-8224-02DD07BF34DB}"/>
              </a:ext>
            </a:extLst>
          </p:cNvPr>
          <p:cNvSpPr>
            <a:spLocks noGrp="1" noRot="1" noChangeAspect="1" noChangeArrowheads="1" noTextEdit="1"/>
          </p:cNvSpPr>
          <p:nvPr>
            <p:ph type="sldImg"/>
          </p:nvPr>
        </p:nvSpPr>
        <p:spPr>
          <a:xfrm>
            <a:off x="1150938" y="692150"/>
            <a:ext cx="4556125" cy="3416300"/>
          </a:xfrm>
          <a:ln/>
        </p:spPr>
      </p:sp>
      <p:sp>
        <p:nvSpPr>
          <p:cNvPr id="82946" name="Rectangle 3">
            <a:extLst>
              <a:ext uri="{FF2B5EF4-FFF2-40B4-BE49-F238E27FC236}">
                <a16:creationId xmlns:a16="http://schemas.microsoft.com/office/drawing/2014/main" id="{297D1AFF-D9E8-6F44-837E-FE2571A256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DCD5EFD1-7BDF-C94E-BF03-334B75E2C527}"/>
              </a:ext>
            </a:extLst>
          </p:cNvPr>
          <p:cNvSpPr>
            <a:spLocks noGrp="1" noRot="1" noChangeAspect="1" noChangeArrowheads="1" noTextEdit="1"/>
          </p:cNvSpPr>
          <p:nvPr>
            <p:ph type="sldImg"/>
          </p:nvPr>
        </p:nvSpPr>
        <p:spPr>
          <a:xfrm>
            <a:off x="1150938" y="692150"/>
            <a:ext cx="4556125" cy="3416300"/>
          </a:xfrm>
          <a:ln/>
        </p:spPr>
      </p:sp>
      <p:sp>
        <p:nvSpPr>
          <p:cNvPr id="84994" name="Rectangle 3">
            <a:extLst>
              <a:ext uri="{FF2B5EF4-FFF2-40B4-BE49-F238E27FC236}">
                <a16:creationId xmlns:a16="http://schemas.microsoft.com/office/drawing/2014/main" id="{A2C2EFBD-37AE-884E-B9ED-195D3A5D58D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55C40D19-18EC-2048-93CB-AA2189F60406}"/>
              </a:ext>
            </a:extLst>
          </p:cNvPr>
          <p:cNvSpPr>
            <a:spLocks noGrp="1" noRot="1" noChangeAspect="1" noChangeArrowheads="1" noTextEdit="1"/>
          </p:cNvSpPr>
          <p:nvPr>
            <p:ph type="sldImg"/>
          </p:nvPr>
        </p:nvSpPr>
        <p:spPr>
          <a:xfrm>
            <a:off x="1150938" y="692150"/>
            <a:ext cx="4556125" cy="3416300"/>
          </a:xfrm>
          <a:ln/>
        </p:spPr>
      </p:sp>
      <p:sp>
        <p:nvSpPr>
          <p:cNvPr id="87042" name="Rectangle 3">
            <a:extLst>
              <a:ext uri="{FF2B5EF4-FFF2-40B4-BE49-F238E27FC236}">
                <a16:creationId xmlns:a16="http://schemas.microsoft.com/office/drawing/2014/main" id="{5B8FFC15-0986-844C-B7BA-B05B46EEB1F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B88A6DA4-ED4F-4249-B7AE-DBD365459381}"/>
              </a:ext>
            </a:extLst>
          </p:cNvPr>
          <p:cNvSpPr>
            <a:spLocks noGrp="1" noRot="1" noChangeAspect="1" noChangeArrowheads="1" noTextEdit="1"/>
          </p:cNvSpPr>
          <p:nvPr>
            <p:ph type="sldImg"/>
          </p:nvPr>
        </p:nvSpPr>
        <p:spPr>
          <a:xfrm>
            <a:off x="1150938" y="692150"/>
            <a:ext cx="4556125" cy="3416300"/>
          </a:xfrm>
          <a:ln/>
        </p:spPr>
      </p:sp>
      <p:sp>
        <p:nvSpPr>
          <p:cNvPr id="89090" name="Rectangle 3">
            <a:extLst>
              <a:ext uri="{FF2B5EF4-FFF2-40B4-BE49-F238E27FC236}">
                <a16:creationId xmlns:a16="http://schemas.microsoft.com/office/drawing/2014/main" id="{BAB475CB-654B-214C-98BB-166D67CD784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21DAF340-6B63-CE42-ABDB-9375C41F957F}"/>
              </a:ext>
            </a:extLst>
          </p:cNvPr>
          <p:cNvSpPr>
            <a:spLocks noGrp="1" noRot="1" noChangeAspect="1" noChangeArrowheads="1" noTextEdit="1"/>
          </p:cNvSpPr>
          <p:nvPr>
            <p:ph type="sldImg"/>
          </p:nvPr>
        </p:nvSpPr>
        <p:spPr>
          <a:xfrm>
            <a:off x="1150938" y="692150"/>
            <a:ext cx="4556125" cy="3416300"/>
          </a:xfrm>
          <a:ln/>
        </p:spPr>
      </p:sp>
      <p:sp>
        <p:nvSpPr>
          <p:cNvPr id="91138" name="Rectangle 3">
            <a:extLst>
              <a:ext uri="{FF2B5EF4-FFF2-40B4-BE49-F238E27FC236}">
                <a16:creationId xmlns:a16="http://schemas.microsoft.com/office/drawing/2014/main" id="{E2604085-EC2A-8D48-9A3F-813097481DA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A622EAB3-15DF-CF40-8A46-5AB20B2FCAC1}"/>
              </a:ext>
            </a:extLst>
          </p:cNvPr>
          <p:cNvSpPr>
            <a:spLocks noGrp="1" noRot="1" noChangeAspect="1" noChangeArrowheads="1" noTextEdit="1"/>
          </p:cNvSpPr>
          <p:nvPr>
            <p:ph type="sldImg"/>
          </p:nvPr>
        </p:nvSpPr>
        <p:spPr>
          <a:xfrm>
            <a:off x="1150938" y="692150"/>
            <a:ext cx="4556125" cy="3416300"/>
          </a:xfrm>
          <a:ln/>
        </p:spPr>
      </p:sp>
      <p:sp>
        <p:nvSpPr>
          <p:cNvPr id="93186" name="Rectangle 3">
            <a:extLst>
              <a:ext uri="{FF2B5EF4-FFF2-40B4-BE49-F238E27FC236}">
                <a16:creationId xmlns:a16="http://schemas.microsoft.com/office/drawing/2014/main" id="{6040D26C-9D03-394E-8070-C6563C94F5D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3DFCC53B-CD7A-FC41-A667-497FF43C088C}"/>
              </a:ext>
            </a:extLst>
          </p:cNvPr>
          <p:cNvSpPr>
            <a:spLocks noGrp="1" noRot="1" noChangeAspect="1" noChangeArrowheads="1" noTextEdit="1"/>
          </p:cNvSpPr>
          <p:nvPr>
            <p:ph type="sldImg"/>
          </p:nvPr>
        </p:nvSpPr>
        <p:spPr>
          <a:xfrm>
            <a:off x="1150938" y="692150"/>
            <a:ext cx="4556125" cy="3416300"/>
          </a:xfrm>
          <a:ln/>
        </p:spPr>
      </p:sp>
      <p:sp>
        <p:nvSpPr>
          <p:cNvPr id="95234" name="Rectangle 3">
            <a:extLst>
              <a:ext uri="{FF2B5EF4-FFF2-40B4-BE49-F238E27FC236}">
                <a16:creationId xmlns:a16="http://schemas.microsoft.com/office/drawing/2014/main" id="{AADB0421-6ADC-1A48-978E-17E31495D75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71CCDB98-1E7F-CA49-BE8D-EBBD70C09AE0}"/>
              </a:ext>
            </a:extLst>
          </p:cNvPr>
          <p:cNvSpPr>
            <a:spLocks noGrp="1" noRot="1" noChangeAspect="1" noChangeArrowheads="1" noTextEdit="1"/>
          </p:cNvSpPr>
          <p:nvPr>
            <p:ph type="sldImg"/>
          </p:nvPr>
        </p:nvSpPr>
        <p:spPr>
          <a:xfrm>
            <a:off x="1150938" y="692150"/>
            <a:ext cx="4556125" cy="3416300"/>
          </a:xfrm>
          <a:ln/>
        </p:spPr>
      </p:sp>
      <p:sp>
        <p:nvSpPr>
          <p:cNvPr id="97282" name="Rectangle 3">
            <a:extLst>
              <a:ext uri="{FF2B5EF4-FFF2-40B4-BE49-F238E27FC236}">
                <a16:creationId xmlns:a16="http://schemas.microsoft.com/office/drawing/2014/main" id="{0C81674E-49E1-FB4D-9951-2165BAA2D1E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2DD7BEC6-3C91-C445-B41D-DAC49BB322A8}"/>
              </a:ext>
            </a:extLst>
          </p:cNvPr>
          <p:cNvSpPr>
            <a:spLocks noGrp="1" noRot="1" noChangeAspect="1" noChangeArrowheads="1" noTextEdit="1"/>
          </p:cNvSpPr>
          <p:nvPr>
            <p:ph type="sldImg"/>
          </p:nvPr>
        </p:nvSpPr>
        <p:spPr>
          <a:xfrm>
            <a:off x="1150938" y="692150"/>
            <a:ext cx="4556125" cy="3416300"/>
          </a:xfrm>
          <a:ln/>
        </p:spPr>
      </p:sp>
      <p:sp>
        <p:nvSpPr>
          <p:cNvPr id="99330" name="Rectangle 3">
            <a:extLst>
              <a:ext uri="{FF2B5EF4-FFF2-40B4-BE49-F238E27FC236}">
                <a16:creationId xmlns:a16="http://schemas.microsoft.com/office/drawing/2014/main" id="{7B1CBB0D-DD58-8D49-AAD7-631B817324C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AEB7AEC7-05EC-0743-90F7-6443AD9CA6B3}"/>
              </a:ext>
            </a:extLst>
          </p:cNvPr>
          <p:cNvSpPr>
            <a:spLocks noGrp="1" noRot="1" noChangeAspect="1" noChangeArrowheads="1" noTextEdit="1"/>
          </p:cNvSpPr>
          <p:nvPr>
            <p:ph type="sldImg"/>
          </p:nvPr>
        </p:nvSpPr>
        <p:spPr>
          <a:xfrm>
            <a:off x="1150938" y="692150"/>
            <a:ext cx="4556125" cy="3416300"/>
          </a:xfrm>
          <a:ln/>
        </p:spPr>
      </p:sp>
      <p:sp>
        <p:nvSpPr>
          <p:cNvPr id="101378" name="Rectangle 3">
            <a:extLst>
              <a:ext uri="{FF2B5EF4-FFF2-40B4-BE49-F238E27FC236}">
                <a16:creationId xmlns:a16="http://schemas.microsoft.com/office/drawing/2014/main" id="{413D3F24-ED0F-7948-88FB-BDDF5A0826D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EF4F9893-C979-DA44-8B0B-35AE5CBD6A40}"/>
              </a:ext>
            </a:extLst>
          </p:cNvPr>
          <p:cNvSpPr>
            <a:spLocks noGrp="1" noRot="1" noChangeAspect="1" noChangeArrowheads="1" noTextEdit="1"/>
          </p:cNvSpPr>
          <p:nvPr>
            <p:ph type="sldImg"/>
          </p:nvPr>
        </p:nvSpPr>
        <p:spPr>
          <a:xfrm>
            <a:off x="1150938" y="692150"/>
            <a:ext cx="4556125" cy="3416300"/>
          </a:xfrm>
          <a:ln/>
        </p:spPr>
      </p:sp>
      <p:sp>
        <p:nvSpPr>
          <p:cNvPr id="103426" name="Rectangle 3">
            <a:extLst>
              <a:ext uri="{FF2B5EF4-FFF2-40B4-BE49-F238E27FC236}">
                <a16:creationId xmlns:a16="http://schemas.microsoft.com/office/drawing/2014/main" id="{4F8EEBD0-BB93-E14E-8C90-85F1DC13A64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B43B58BA-B2DF-2444-BC96-0AE87E096866}"/>
              </a:ext>
            </a:extLst>
          </p:cNvPr>
          <p:cNvSpPr>
            <a:spLocks noGrp="1" noRot="1" noChangeAspect="1" noChangeArrowheads="1" noTextEdit="1"/>
          </p:cNvSpPr>
          <p:nvPr>
            <p:ph type="sldImg"/>
          </p:nvPr>
        </p:nvSpPr>
        <p:spPr>
          <a:xfrm>
            <a:off x="1150938" y="692150"/>
            <a:ext cx="4556125" cy="3416300"/>
          </a:xfrm>
          <a:ln/>
        </p:spPr>
      </p:sp>
      <p:sp>
        <p:nvSpPr>
          <p:cNvPr id="105474" name="Rectangle 3">
            <a:extLst>
              <a:ext uri="{FF2B5EF4-FFF2-40B4-BE49-F238E27FC236}">
                <a16:creationId xmlns:a16="http://schemas.microsoft.com/office/drawing/2014/main" id="{7220ACC7-5B93-EC41-846B-22838D05D6B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8D2F75FC-CAB1-F94F-9A6E-1FE81486C9E8}"/>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Helvetica" pitchFamily="2" charset="0"/>
                <a:ea typeface="ＭＳ Ｐゴシック" panose="020B0600070205080204" pitchFamily="34" charset="-128"/>
              </a:defRPr>
            </a:lvl1pPr>
            <a:lvl2pPr marL="37931725" indent="-37474525">
              <a:defRPr sz="2400" b="1">
                <a:solidFill>
                  <a:schemeClr val="tx1"/>
                </a:solidFill>
                <a:latin typeface="Helvetica" pitchFamily="2" charset="0"/>
                <a:ea typeface="ＭＳ Ｐゴシック" panose="020B0600070205080204" pitchFamily="34" charset="-128"/>
              </a:defRPr>
            </a:lvl2pPr>
            <a:lvl3pPr marL="1143000" indent="-228600">
              <a:defRPr sz="2400" b="1">
                <a:solidFill>
                  <a:schemeClr val="tx1"/>
                </a:solidFill>
                <a:latin typeface="Helvetica" pitchFamily="2" charset="0"/>
                <a:ea typeface="ＭＳ Ｐゴシック" panose="020B0600070205080204" pitchFamily="34" charset="-128"/>
              </a:defRPr>
            </a:lvl3pPr>
            <a:lvl4pPr marL="1600200" indent="-228600">
              <a:defRPr sz="2400" b="1">
                <a:solidFill>
                  <a:schemeClr val="tx1"/>
                </a:solidFill>
                <a:latin typeface="Helvetica" pitchFamily="2" charset="0"/>
                <a:ea typeface="ＭＳ Ｐゴシック" panose="020B0600070205080204" pitchFamily="34" charset="-128"/>
              </a:defRPr>
            </a:lvl4pPr>
            <a:lvl5pPr marL="2057400" indent="-228600">
              <a:defRPr sz="24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Helvetica" pitchFamily="2" charset="0"/>
                <a:ea typeface="ＭＳ Ｐゴシック" panose="020B0600070205080204" pitchFamily="34" charset="-128"/>
              </a:defRPr>
            </a:lvl9pPr>
          </a:lstStyle>
          <a:p>
            <a:fld id="{68A5BF82-6F43-9A40-998E-84FCFAA87530}" type="slidenum">
              <a:rPr lang="en-US" altLang="en-US">
                <a:latin typeface="Times New Roman" panose="02020603050405020304" pitchFamily="18" charset="0"/>
              </a:rPr>
              <a:pPr/>
              <a:t>57</a:t>
            </a:fld>
            <a:endParaRPr lang="en-US" altLang="en-US">
              <a:latin typeface="Times New Roman" panose="02020603050405020304" pitchFamily="18" charset="0"/>
            </a:endParaRPr>
          </a:p>
        </p:txBody>
      </p:sp>
      <p:sp>
        <p:nvSpPr>
          <p:cNvPr id="112642" name="Rectangle 2">
            <a:extLst>
              <a:ext uri="{FF2B5EF4-FFF2-40B4-BE49-F238E27FC236}">
                <a16:creationId xmlns:a16="http://schemas.microsoft.com/office/drawing/2014/main" id="{B63527D6-3C4D-EF41-9625-D4000201E9EA}"/>
              </a:ext>
            </a:extLst>
          </p:cNvPr>
          <p:cNvSpPr>
            <a:spLocks noGrp="1" noRot="1" noChangeAspect="1" noChangeArrowheads="1" noTextEdit="1"/>
          </p:cNvSpPr>
          <p:nvPr>
            <p:ph type="sldImg"/>
          </p:nvPr>
        </p:nvSpPr>
        <p:spPr>
          <a:xfrm>
            <a:off x="1150938" y="692150"/>
            <a:ext cx="4556125" cy="3416300"/>
          </a:xfrm>
          <a:ln/>
        </p:spPr>
      </p:sp>
      <p:sp>
        <p:nvSpPr>
          <p:cNvPr id="112643" name="Rectangle 3">
            <a:extLst>
              <a:ext uri="{FF2B5EF4-FFF2-40B4-BE49-F238E27FC236}">
                <a16:creationId xmlns:a16="http://schemas.microsoft.com/office/drawing/2014/main" id="{F7BF8050-648C-4748-ADDF-8879D9AA0B2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a:extLst>
              <a:ext uri="{FF2B5EF4-FFF2-40B4-BE49-F238E27FC236}">
                <a16:creationId xmlns:a16="http://schemas.microsoft.com/office/drawing/2014/main" id="{9501A953-CD23-044F-90EB-2E0F154FE3AF}"/>
              </a:ext>
            </a:extLst>
          </p:cNvPr>
          <p:cNvSpPr>
            <a:spLocks noGrp="1" noRot="1" noChangeAspect="1" noTextEdit="1"/>
          </p:cNvSpPr>
          <p:nvPr>
            <p:ph type="sldImg"/>
          </p:nvPr>
        </p:nvSpPr>
        <p:spPr>
          <a:xfrm>
            <a:off x="1150938" y="692150"/>
            <a:ext cx="4556125" cy="3416300"/>
          </a:xfrm>
          <a:ln/>
        </p:spPr>
      </p:sp>
      <p:sp>
        <p:nvSpPr>
          <p:cNvPr id="116738" name="Notes Placeholder 2">
            <a:extLst>
              <a:ext uri="{FF2B5EF4-FFF2-40B4-BE49-F238E27FC236}">
                <a16:creationId xmlns:a16="http://schemas.microsoft.com/office/drawing/2014/main" id="{382B899B-8C1D-224B-8EBD-8343F803A8D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5D468246-3C35-724F-A8F7-E9E3FB4863A3}"/>
              </a:ext>
            </a:extLst>
          </p:cNvPr>
          <p:cNvSpPr>
            <a:spLocks noGrp="1" noRot="1" noChangeAspect="1" noChangeArrowheads="1" noTextEdit="1"/>
          </p:cNvSpPr>
          <p:nvPr>
            <p:ph type="sldImg"/>
          </p:nvPr>
        </p:nvSpPr>
        <p:spPr>
          <a:xfrm>
            <a:off x="1150938" y="692150"/>
            <a:ext cx="4556125" cy="3416300"/>
          </a:xfrm>
          <a:ln/>
        </p:spPr>
      </p:sp>
      <p:sp>
        <p:nvSpPr>
          <p:cNvPr id="119810" name="Rectangle 3">
            <a:extLst>
              <a:ext uri="{FF2B5EF4-FFF2-40B4-BE49-F238E27FC236}">
                <a16:creationId xmlns:a16="http://schemas.microsoft.com/office/drawing/2014/main" id="{9986E1CC-C088-5B47-B64E-0C1479AB41F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6E1A834C-479A-6B4D-AFC8-E89610505083}"/>
              </a:ext>
            </a:extLst>
          </p:cNvPr>
          <p:cNvSpPr>
            <a:spLocks noGrp="1" noRot="1" noChangeAspect="1" noChangeArrowheads="1" noTextEdit="1"/>
          </p:cNvSpPr>
          <p:nvPr>
            <p:ph type="sldImg"/>
          </p:nvPr>
        </p:nvSpPr>
        <p:spPr>
          <a:xfrm>
            <a:off x="1150938" y="692150"/>
            <a:ext cx="4556125" cy="3416300"/>
          </a:xfrm>
          <a:ln/>
        </p:spPr>
      </p:sp>
      <p:sp>
        <p:nvSpPr>
          <p:cNvPr id="121858" name="Rectangle 3">
            <a:extLst>
              <a:ext uri="{FF2B5EF4-FFF2-40B4-BE49-F238E27FC236}">
                <a16:creationId xmlns:a16="http://schemas.microsoft.com/office/drawing/2014/main" id="{1C8C8EAF-5BA9-E74F-9F28-6316FC6CB8F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35D15FEB-465C-044B-86B7-CB8DF035E7DB}"/>
              </a:ext>
            </a:extLst>
          </p:cNvPr>
          <p:cNvSpPr>
            <a:spLocks noGrp="1" noRot="1" noChangeAspect="1" noChangeArrowheads="1" noTextEdit="1"/>
          </p:cNvSpPr>
          <p:nvPr>
            <p:ph type="sldImg"/>
          </p:nvPr>
        </p:nvSpPr>
        <p:spPr>
          <a:xfrm>
            <a:off x="1150938" y="692150"/>
            <a:ext cx="4556125" cy="3416300"/>
          </a:xfrm>
          <a:ln/>
        </p:spPr>
      </p:sp>
      <p:sp>
        <p:nvSpPr>
          <p:cNvPr id="123906" name="Rectangle 3">
            <a:extLst>
              <a:ext uri="{FF2B5EF4-FFF2-40B4-BE49-F238E27FC236}">
                <a16:creationId xmlns:a16="http://schemas.microsoft.com/office/drawing/2014/main" id="{9C6E5498-8F9C-6848-8988-AEDE058FCF2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749C7A75-EB1F-A34D-9257-931ACB620F94}"/>
              </a:ext>
            </a:extLst>
          </p:cNvPr>
          <p:cNvSpPr>
            <a:spLocks noGrp="1" noRot="1" noChangeAspect="1" noChangeArrowheads="1" noTextEdit="1"/>
          </p:cNvSpPr>
          <p:nvPr>
            <p:ph type="sldImg"/>
          </p:nvPr>
        </p:nvSpPr>
        <p:spPr>
          <a:xfrm>
            <a:off x="1150938" y="692150"/>
            <a:ext cx="4556125" cy="3416300"/>
          </a:xfrm>
          <a:ln/>
        </p:spPr>
      </p:sp>
      <p:sp>
        <p:nvSpPr>
          <p:cNvPr id="125954" name="Rectangle 3">
            <a:extLst>
              <a:ext uri="{FF2B5EF4-FFF2-40B4-BE49-F238E27FC236}">
                <a16:creationId xmlns:a16="http://schemas.microsoft.com/office/drawing/2014/main" id="{3EEE26A7-D08C-C744-9545-55260B3A051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496217D3-DDF6-434A-B5DF-C502A34386F5}"/>
              </a:ext>
            </a:extLst>
          </p:cNvPr>
          <p:cNvSpPr>
            <a:spLocks noGrp="1" noRot="1" noChangeAspect="1" noChangeArrowheads="1" noTextEdit="1"/>
          </p:cNvSpPr>
          <p:nvPr>
            <p:ph type="sldImg"/>
          </p:nvPr>
        </p:nvSpPr>
        <p:spPr>
          <a:xfrm>
            <a:off x="1150938" y="692150"/>
            <a:ext cx="4556125" cy="3416300"/>
          </a:xfrm>
          <a:ln/>
        </p:spPr>
      </p:sp>
      <p:sp>
        <p:nvSpPr>
          <p:cNvPr id="128002" name="Rectangle 3">
            <a:extLst>
              <a:ext uri="{FF2B5EF4-FFF2-40B4-BE49-F238E27FC236}">
                <a16:creationId xmlns:a16="http://schemas.microsoft.com/office/drawing/2014/main" id="{521C7D5B-3201-3E4F-97F8-3C86E99CE2E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pitchFamily="2"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888796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2363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34427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47800"/>
            <a:ext cx="4191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447800"/>
            <a:ext cx="4191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7811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206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50243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3485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60978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1611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92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52400"/>
            <a:ext cx="213360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152400"/>
            <a:ext cx="624840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4365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77416F6-EDA2-9649-89AA-6CFD5F289E98}"/>
              </a:ext>
            </a:extLst>
          </p:cNvPr>
          <p:cNvSpPr>
            <a:spLocks noGrp="1" noChangeArrowheads="1"/>
          </p:cNvSpPr>
          <p:nvPr>
            <p:ph type="title"/>
          </p:nvPr>
        </p:nvSpPr>
        <p:spPr bwMode="auto">
          <a:xfrm>
            <a:off x="685800" y="152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D7FB60D-94B3-0F41-8936-EDAE2FAF3CEF}"/>
              </a:ext>
            </a:extLst>
          </p:cNvPr>
          <p:cNvSpPr>
            <a:spLocks noGrp="1" noChangeArrowheads="1"/>
          </p:cNvSpPr>
          <p:nvPr>
            <p:ph type="body" idx="1"/>
          </p:nvPr>
        </p:nvSpPr>
        <p:spPr bwMode="auto">
          <a:xfrm>
            <a:off x="381000" y="1447800"/>
            <a:ext cx="8534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0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4000" b="1">
          <a:solidFill>
            <a:schemeClr val="tx2"/>
          </a:solidFill>
          <a:latin typeface="Helvetica" charset="0"/>
        </a:defRPr>
      </a:lvl6pPr>
      <a:lvl7pPr marL="914400" algn="ctr" rtl="0" eaLnBrk="0" fontAlgn="base" hangingPunct="0">
        <a:spcBef>
          <a:spcPct val="0"/>
        </a:spcBef>
        <a:spcAft>
          <a:spcPct val="0"/>
        </a:spcAft>
        <a:defRPr sz="4000" b="1">
          <a:solidFill>
            <a:schemeClr val="tx2"/>
          </a:solidFill>
          <a:latin typeface="Helvetica" charset="0"/>
        </a:defRPr>
      </a:lvl7pPr>
      <a:lvl8pPr marL="1371600" algn="ctr" rtl="0" eaLnBrk="0" fontAlgn="base" hangingPunct="0">
        <a:spcBef>
          <a:spcPct val="0"/>
        </a:spcBef>
        <a:spcAft>
          <a:spcPct val="0"/>
        </a:spcAft>
        <a:defRPr sz="4000" b="1">
          <a:solidFill>
            <a:schemeClr val="tx2"/>
          </a:solidFill>
          <a:latin typeface="Helvetica" charset="0"/>
        </a:defRPr>
      </a:lvl8pPr>
      <a:lvl9pPr marL="1828800" algn="ctr" rtl="0" eaLnBrk="0" fontAlgn="base" hangingPunct="0">
        <a:spcBef>
          <a:spcPct val="0"/>
        </a:spcBef>
        <a:spcAft>
          <a:spcPct val="0"/>
        </a:spcAft>
        <a:defRPr sz="4000" b="1">
          <a:solidFill>
            <a:schemeClr val="tx2"/>
          </a:solidFill>
          <a:latin typeface="Helvetica" charset="0"/>
        </a:defRPr>
      </a:lvl9pPr>
    </p:titleStyle>
    <p:bodyStyle>
      <a:lvl1pPr marL="342900" indent="-342900" algn="l" rtl="0" eaLnBrk="0" fontAlgn="base" hangingPunct="0">
        <a:spcBef>
          <a:spcPct val="20000"/>
        </a:spcBef>
        <a:spcAft>
          <a:spcPct val="0"/>
        </a:spcAft>
        <a:buSzPct val="125000"/>
        <a:buChar char="•"/>
        <a:defRPr sz="2800" b="1">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SzPct val="100000"/>
        <a:buChar char="»"/>
        <a:defRPr sz="2400" b="1">
          <a:solidFill>
            <a:schemeClr val="tx1"/>
          </a:solidFill>
          <a:latin typeface="+mn-lt"/>
          <a:ea typeface="ＭＳ Ｐゴシック" charset="-128"/>
        </a:defRPr>
      </a:lvl2pPr>
      <a:lvl3pPr marL="11430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3pPr>
      <a:lvl4pPr marL="16002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4pPr>
      <a:lvl5pPr marL="20574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5pPr>
      <a:lvl6pPr marL="2514600" indent="-228600" algn="l" rtl="0" eaLnBrk="0" fontAlgn="base" hangingPunct="0">
        <a:spcBef>
          <a:spcPct val="20000"/>
        </a:spcBef>
        <a:spcAft>
          <a:spcPct val="0"/>
        </a:spcAft>
        <a:buSzPct val="100000"/>
        <a:buChar char="•"/>
        <a:defRPr b="1">
          <a:solidFill>
            <a:schemeClr val="tx1"/>
          </a:solidFill>
          <a:latin typeface="+mn-lt"/>
          <a:ea typeface="ＭＳ Ｐゴシック" charset="-128"/>
        </a:defRPr>
      </a:lvl6pPr>
      <a:lvl7pPr marL="2971800" indent="-228600" algn="l" rtl="0" eaLnBrk="0" fontAlgn="base" hangingPunct="0">
        <a:spcBef>
          <a:spcPct val="20000"/>
        </a:spcBef>
        <a:spcAft>
          <a:spcPct val="0"/>
        </a:spcAft>
        <a:buSzPct val="100000"/>
        <a:buChar char="•"/>
        <a:defRPr b="1">
          <a:solidFill>
            <a:schemeClr val="tx1"/>
          </a:solidFill>
          <a:latin typeface="+mn-lt"/>
          <a:ea typeface="ＭＳ Ｐゴシック" charset="-128"/>
        </a:defRPr>
      </a:lvl7pPr>
      <a:lvl8pPr marL="3429000" indent="-228600" algn="l" rtl="0" eaLnBrk="0" fontAlgn="base" hangingPunct="0">
        <a:spcBef>
          <a:spcPct val="20000"/>
        </a:spcBef>
        <a:spcAft>
          <a:spcPct val="0"/>
        </a:spcAft>
        <a:buSzPct val="100000"/>
        <a:buChar char="•"/>
        <a:defRPr b="1">
          <a:solidFill>
            <a:schemeClr val="tx1"/>
          </a:solidFill>
          <a:latin typeface="+mn-lt"/>
          <a:ea typeface="ＭＳ Ｐゴシック" charset="-128"/>
        </a:defRPr>
      </a:lvl8pPr>
      <a:lvl9pPr marL="3886200" indent="-228600" algn="l" rtl="0" eaLnBrk="0" fontAlgn="base" hangingPunct="0">
        <a:spcBef>
          <a:spcPct val="20000"/>
        </a:spcBef>
        <a:spcAft>
          <a:spcPct val="0"/>
        </a:spcAft>
        <a:buSzPct val="100000"/>
        <a:buChar char="•"/>
        <a:defRPr b="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hemeOverride" Target="../theme/themeOverride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5.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8.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hemeOverride" Target="../theme/themeOverride9.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www.ansci.wisc.edu/jjp1/ansci_repro/lec/lec_15a_b_behavior/elk_phonation.html"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ansci.wisc.edu/jjp1/ansci_repro/lec/lec_15a_b_behavior/human_behavior.html" TargetMode="External"/><Relationship Id="rId2" Type="http://schemas.openxmlformats.org/officeDocument/2006/relationships/hyperlink" Target="https://mediaspace.wisc.edu/media/Human+Courtship+Behavior/0_t7jom6wa" TargetMode="External"/><Relationship Id="rId1" Type="http://schemas.openxmlformats.org/officeDocument/2006/relationships/slideLayout" Target="../slideLayouts/slideLayout6.xml"/><Relationship Id="rId4" Type="http://schemas.openxmlformats.org/officeDocument/2006/relationships/hyperlink" Target="http://www.ansci.wisc.edu/jjp1/ansci_repro/lec/lec_15a_b_behavior/human_behavior_2017.ht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hemeOverride" Target="../theme/themeOverride10.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hemeOverride" Target="../theme/themeOverride11.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hemeOverride" Target="../theme/themeOverride12.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hemeOverride" Target="../theme/themeOverride13.xml"/><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hemeOverride" Target="../theme/themeOverride14.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hemeOverride" Target="../theme/themeOverride15.xml"/><Relationship Id="rId4" Type="http://schemas.openxmlformats.org/officeDocument/2006/relationships/image" Target="../media/image23.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5">
            <a:extLst>
              <a:ext uri="{FF2B5EF4-FFF2-40B4-BE49-F238E27FC236}">
                <a16:creationId xmlns:a16="http://schemas.microsoft.com/office/drawing/2014/main" id="{4F8ED0B7-F245-2346-80BF-E0EDD380C4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813" y="990600"/>
            <a:ext cx="7316787"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6">
            <a:extLst>
              <a:ext uri="{FF2B5EF4-FFF2-40B4-BE49-F238E27FC236}">
                <a16:creationId xmlns:a16="http://schemas.microsoft.com/office/drawing/2014/main" id="{6E691C14-63DF-674D-A55C-D4ED19B65D56}"/>
              </a:ext>
            </a:extLst>
          </p:cNvPr>
          <p:cNvSpPr>
            <a:spLocks noChangeArrowheads="1"/>
          </p:cNvSpPr>
          <p:nvPr/>
        </p:nvSpPr>
        <p:spPr bwMode="auto">
          <a:xfrm>
            <a:off x="0" y="304800"/>
            <a:ext cx="5105400" cy="16002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endParaRPr lang="en-US" altLang="en-US" sz="2400"/>
          </a:p>
        </p:txBody>
      </p:sp>
      <p:sp>
        <p:nvSpPr>
          <p:cNvPr id="4100" name="Rectangle 2">
            <a:extLst>
              <a:ext uri="{FF2B5EF4-FFF2-40B4-BE49-F238E27FC236}">
                <a16:creationId xmlns:a16="http://schemas.microsoft.com/office/drawing/2014/main" id="{83F6221E-3F35-9748-B05D-EC56AD0FCC70}"/>
              </a:ext>
            </a:extLst>
          </p:cNvPr>
          <p:cNvSpPr>
            <a:spLocks noGrp="1" noChangeArrowheads="1"/>
          </p:cNvSpPr>
          <p:nvPr>
            <p:ph type="title"/>
          </p:nvPr>
        </p:nvSpPr>
        <p:spPr>
          <a:xfrm>
            <a:off x="533400" y="990600"/>
            <a:ext cx="5257800" cy="914400"/>
          </a:xfrm>
          <a:solidFill>
            <a:srgbClr val="114FFB"/>
          </a:solidFill>
        </p:spPr>
        <p:txBody>
          <a:bodyPr/>
          <a:lstStyle/>
          <a:p>
            <a:pPr marL="762000" indent="-762000" algn="l">
              <a:tabLst>
                <a:tab pos="2054225" algn="l"/>
              </a:tabLst>
            </a:pPr>
            <a:r>
              <a:rPr lang="en-US" altLang="en-US" sz="2800">
                <a:solidFill>
                  <a:srgbClr val="FAFD00"/>
                </a:solidFill>
                <a:ea typeface="ＭＳ Ｐゴシック" panose="020B0600070205080204" pitchFamily="34" charset="-128"/>
              </a:rPr>
              <a:t>Sexual Behavior</a:t>
            </a:r>
            <a:br>
              <a:rPr lang="en-US" altLang="en-US" sz="2800">
                <a:solidFill>
                  <a:srgbClr val="FAFD00"/>
                </a:solidFill>
                <a:ea typeface="ＭＳ Ｐゴシック" panose="020B0600070205080204" pitchFamily="34" charset="-128"/>
              </a:rPr>
            </a:br>
            <a:r>
              <a:rPr lang="en-US" altLang="en-US" sz="2800">
                <a:solidFill>
                  <a:srgbClr val="FAFD00"/>
                </a:solidFill>
                <a:ea typeface="ＭＳ Ｐゴシック" panose="020B0600070205080204" pitchFamily="34" charset="-128"/>
              </a:rPr>
              <a:t>a. General Behavior</a:t>
            </a:r>
          </a:p>
        </p:txBody>
      </p:sp>
      <p:sp>
        <p:nvSpPr>
          <p:cNvPr id="5127" name="Rectangle 7">
            <a:extLst>
              <a:ext uri="{FF2B5EF4-FFF2-40B4-BE49-F238E27FC236}">
                <a16:creationId xmlns:a16="http://schemas.microsoft.com/office/drawing/2014/main" id="{E2853F4B-EFD4-4348-BE50-B2911BF28E35}"/>
              </a:ext>
            </a:extLst>
          </p:cNvPr>
          <p:cNvSpPr>
            <a:spLocks noChangeArrowheads="1"/>
          </p:cNvSpPr>
          <p:nvPr/>
        </p:nvSpPr>
        <p:spPr bwMode="auto">
          <a:xfrm>
            <a:off x="381000" y="152400"/>
            <a:ext cx="7772400" cy="838200"/>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p>
            <a:pPr algn="ctr">
              <a:defRPr/>
            </a:pPr>
            <a:r>
              <a:rPr lang="en-US" sz="4000" dirty="0">
                <a:solidFill>
                  <a:srgbClr val="FAFD00"/>
                </a:solidFill>
                <a:latin typeface="Helvetica" charset="0"/>
                <a:ea typeface="+mn-ea"/>
              </a:rPr>
              <a:t>Animal Science 434</a:t>
            </a:r>
          </a:p>
        </p:txBody>
      </p:sp>
    </p:spTree>
  </p:cSld>
  <p:clrMapOvr>
    <a:overrideClrMapping bg1="lt1" tx1="dk1" bg2="lt2" tx2="dk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F593D2F9-FE83-4E4D-A444-4BC057C16AF3}"/>
              </a:ext>
            </a:extLst>
          </p:cNvPr>
          <p:cNvSpPr>
            <a:spLocks noGrp="1" noChangeArrowheads="1"/>
          </p:cNvSpPr>
          <p:nvPr>
            <p:ph type="title"/>
          </p:nvPr>
        </p:nvSpPr>
        <p:spPr>
          <a:xfrm>
            <a:off x="685800" y="152400"/>
            <a:ext cx="7772400" cy="838200"/>
          </a:xfrm>
        </p:spPr>
        <p:txBody>
          <a:bodyPr/>
          <a:lstStyle/>
          <a:p>
            <a:r>
              <a:rPr lang="en-US" altLang="en-US">
                <a:ea typeface="ＭＳ Ｐゴシック" panose="020B0600070205080204" pitchFamily="34" charset="-128"/>
              </a:rPr>
              <a:t>Reproductive  Behavior</a:t>
            </a:r>
          </a:p>
        </p:txBody>
      </p:sp>
      <p:sp>
        <p:nvSpPr>
          <p:cNvPr id="6146" name="Rectangle 3">
            <a:extLst>
              <a:ext uri="{FF2B5EF4-FFF2-40B4-BE49-F238E27FC236}">
                <a16:creationId xmlns:a16="http://schemas.microsoft.com/office/drawing/2014/main" id="{CFB360E8-0A04-6345-B06A-5B553A50879C}"/>
              </a:ext>
            </a:extLst>
          </p:cNvPr>
          <p:cNvSpPr>
            <a:spLocks noGrp="1" noChangeArrowheads="1"/>
          </p:cNvSpPr>
          <p:nvPr>
            <p:ph type="body" idx="1"/>
          </p:nvPr>
        </p:nvSpPr>
        <p:spPr>
          <a:xfrm>
            <a:off x="381000" y="1066800"/>
            <a:ext cx="8534400" cy="5029200"/>
          </a:xfrm>
        </p:spPr>
        <p:txBody>
          <a:bodyPr/>
          <a:lstStyle/>
          <a:p>
            <a:r>
              <a:rPr lang="en-US" altLang="en-US">
                <a:ea typeface="ＭＳ Ｐゴシック" panose="020B0600070205080204" pitchFamily="34" charset="-128"/>
              </a:rPr>
              <a:t>Very strong drive and can take precedence over other activities</a:t>
            </a:r>
          </a:p>
          <a:p>
            <a:r>
              <a:rPr lang="en-US" altLang="en-US">
                <a:ea typeface="ＭＳ Ｐゴシック" panose="020B0600070205080204" pitchFamily="34" charset="-128"/>
              </a:rPr>
              <a:t>Purpose</a:t>
            </a:r>
          </a:p>
          <a:p>
            <a:pPr lvl="1"/>
            <a:r>
              <a:rPr lang="en-US" altLang="en-US">
                <a:ea typeface="ＭＳ Ｐゴシック" panose="020B0600070205080204" pitchFamily="34" charset="-128"/>
              </a:rPr>
              <a:t>Promote copulation</a:t>
            </a:r>
          </a:p>
          <a:p>
            <a:pPr lvl="1"/>
            <a:r>
              <a:rPr lang="en-US" altLang="en-US">
                <a:ea typeface="ＭＳ Ｐゴシック" panose="020B0600070205080204" pitchFamily="34" charset="-128"/>
              </a:rPr>
              <a:t>Assure sperm and oocyte meet</a:t>
            </a:r>
            <a:endParaRPr lang="en-US" altLang="en-US">
              <a:solidFill>
                <a:srgbClr val="0000FF"/>
              </a:solidFill>
              <a:ea typeface="ＭＳ Ｐゴシック" panose="020B0600070205080204" pitchFamily="34" charset="-128"/>
            </a:endParaRPr>
          </a:p>
          <a:p>
            <a:pPr lvl="1"/>
            <a:r>
              <a:rPr lang="en-US" altLang="en-US">
                <a:solidFill>
                  <a:srgbClr val="0000FF"/>
                </a:solidFill>
                <a:ea typeface="ＭＳ Ｐゴシック" panose="020B0600070205080204" pitchFamily="34" charset="-128"/>
              </a:rPr>
              <a:t>Primates – Social bonding (family groups)</a:t>
            </a:r>
          </a:p>
          <a:p>
            <a:r>
              <a:rPr lang="en-US" altLang="en-US">
                <a:ea typeface="ＭＳ Ｐゴシック" panose="020B0600070205080204" pitchFamily="34" charset="-128"/>
              </a:rPr>
              <a:t>Goal is to achieve pregnancy and parturition</a:t>
            </a:r>
          </a:p>
          <a:p>
            <a:pPr lvl="1"/>
            <a:r>
              <a:rPr lang="en-US" altLang="en-US">
                <a:ea typeface="ＭＳ Ｐゴシック" panose="020B0600070205080204" pitchFamily="34" charset="-128"/>
              </a:rPr>
              <a:t>or social bonding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a:extLst>
              <a:ext uri="{FF2B5EF4-FFF2-40B4-BE49-F238E27FC236}">
                <a16:creationId xmlns:a16="http://schemas.microsoft.com/office/drawing/2014/main" id="{4F805F79-6190-4D43-8812-5BFD07A891CA}"/>
              </a:ext>
            </a:extLst>
          </p:cNvPr>
          <p:cNvSpPr>
            <a:spLocks noGrp="1" noChangeArrowheads="1"/>
          </p:cNvSpPr>
          <p:nvPr>
            <p:ph type="title"/>
          </p:nvPr>
        </p:nvSpPr>
        <p:spPr>
          <a:xfrm>
            <a:off x="152400" y="152400"/>
            <a:ext cx="8839200" cy="1143000"/>
          </a:xfrm>
          <a:noFill/>
        </p:spPr>
        <p:txBody>
          <a:bodyPr/>
          <a:lstStyle/>
          <a:p>
            <a:r>
              <a:rPr lang="en-US" altLang="en-US">
                <a:ea typeface="ＭＳ Ｐゴシック" panose="020B0600070205080204" pitchFamily="34" charset="-128"/>
              </a:rPr>
              <a:t>Stages of Reproductive Behavior</a:t>
            </a:r>
          </a:p>
        </p:txBody>
      </p:sp>
      <p:sp>
        <p:nvSpPr>
          <p:cNvPr id="8194" name="Rectangle 3">
            <a:extLst>
              <a:ext uri="{FF2B5EF4-FFF2-40B4-BE49-F238E27FC236}">
                <a16:creationId xmlns:a16="http://schemas.microsoft.com/office/drawing/2014/main" id="{404472B9-6C0C-1C46-ADCD-9D75E12A656C}"/>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precopulatory</a:t>
            </a:r>
          </a:p>
          <a:p>
            <a:r>
              <a:rPr lang="en-US" altLang="en-US">
                <a:ea typeface="ＭＳ Ｐゴシック" panose="020B0600070205080204" pitchFamily="34" charset="-128"/>
              </a:rPr>
              <a:t>copulatory</a:t>
            </a:r>
          </a:p>
          <a:p>
            <a:r>
              <a:rPr lang="en-US" altLang="en-US">
                <a:ea typeface="ＭＳ Ｐゴシック" panose="020B0600070205080204" pitchFamily="34" charset="-128"/>
              </a:rPr>
              <a:t>post copulatory</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8BC9CA3D-A5EE-A046-B7F5-7DB97BD375C9}"/>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Precopulatory Stage</a:t>
            </a:r>
          </a:p>
        </p:txBody>
      </p:sp>
      <p:sp>
        <p:nvSpPr>
          <p:cNvPr id="10242" name="Rectangle 3">
            <a:extLst>
              <a:ext uri="{FF2B5EF4-FFF2-40B4-BE49-F238E27FC236}">
                <a16:creationId xmlns:a16="http://schemas.microsoft.com/office/drawing/2014/main" id="{329962AC-7D2E-3E4B-A7FB-CFA1BC29C7FC}"/>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Search for sexual partner</a:t>
            </a:r>
          </a:p>
          <a:p>
            <a:pPr lvl="1"/>
            <a:r>
              <a:rPr lang="en-US" altLang="en-US">
                <a:ea typeface="ＭＳ Ｐゴシック" panose="020B0600070205080204" pitchFamily="34" charset="-128"/>
              </a:rPr>
              <a:t>in female, generally limited to estrus</a:t>
            </a:r>
          </a:p>
          <a:p>
            <a:pPr lvl="2"/>
            <a:r>
              <a:rPr lang="en-US" altLang="en-US">
                <a:ea typeface="ＭＳ Ｐゴシック" panose="020B0600070205080204" pitchFamily="34" charset="-128"/>
              </a:rPr>
              <a:t>increased physical activity</a:t>
            </a:r>
          </a:p>
          <a:p>
            <a:pPr lvl="2"/>
            <a:r>
              <a:rPr lang="en-US" altLang="en-US">
                <a:ea typeface="ＭＳ Ｐゴシック" panose="020B0600070205080204" pitchFamily="34" charset="-128"/>
              </a:rPr>
              <a:t>In primates can occur at any time</a:t>
            </a:r>
          </a:p>
          <a:p>
            <a:pPr lvl="1"/>
            <a:r>
              <a:rPr lang="en-US" altLang="en-US">
                <a:ea typeface="ＭＳ Ｐゴシック" panose="020B0600070205080204" pitchFamily="34" charset="-128"/>
              </a:rPr>
              <a:t>in male can occur at any time</a:t>
            </a:r>
          </a:p>
          <a:p>
            <a:pPr lvl="1"/>
            <a:r>
              <a:rPr lang="en-US" altLang="en-US">
                <a:ea typeface="ＭＳ Ｐゴシック" panose="020B0600070205080204" pitchFamily="34" charset="-128"/>
              </a:rPr>
              <a:t>involves all of the senses</a:t>
            </a:r>
          </a:p>
          <a:p>
            <a:pPr lvl="2"/>
            <a:r>
              <a:rPr lang="en-US" altLang="en-US">
                <a:ea typeface="ＭＳ Ｐゴシック" panose="020B0600070205080204" pitchFamily="34" charset="-128"/>
              </a:rPr>
              <a:t>sight</a:t>
            </a:r>
          </a:p>
          <a:p>
            <a:pPr lvl="2"/>
            <a:r>
              <a:rPr lang="en-US" altLang="en-US">
                <a:ea typeface="ＭＳ Ｐゴシック" panose="020B0600070205080204" pitchFamily="34" charset="-128"/>
              </a:rPr>
              <a:t>smell</a:t>
            </a:r>
          </a:p>
          <a:p>
            <a:pPr lvl="2"/>
            <a:r>
              <a:rPr lang="en-US" altLang="en-US">
                <a:ea typeface="ＭＳ Ｐゴシック" panose="020B0600070205080204" pitchFamily="34" charset="-128"/>
              </a:rPr>
              <a:t>hearing</a:t>
            </a:r>
          </a:p>
          <a:p>
            <a:pPr lvl="2"/>
            <a:r>
              <a:rPr lang="en-US" altLang="en-US">
                <a:ea typeface="ＭＳ Ｐゴシック" panose="020B0600070205080204" pitchFamily="34" charset="-128"/>
              </a:rPr>
              <a:t>tactile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026">
            <a:extLst>
              <a:ext uri="{FF2B5EF4-FFF2-40B4-BE49-F238E27FC236}">
                <a16:creationId xmlns:a16="http://schemas.microsoft.com/office/drawing/2014/main" id="{01D01F13-9708-3E4B-8CC2-56A66FC012BA}"/>
              </a:ext>
            </a:extLst>
          </p:cNvPr>
          <p:cNvSpPr>
            <a:spLocks noGrp="1" noChangeArrowheads="1"/>
          </p:cNvSpPr>
          <p:nvPr>
            <p:ph type="title"/>
          </p:nvPr>
        </p:nvSpPr>
        <p:spPr/>
        <p:txBody>
          <a:bodyPr/>
          <a:lstStyle/>
          <a:p>
            <a:r>
              <a:rPr lang="en-US" altLang="en-US">
                <a:ea typeface="ＭＳ Ｐゴシック" panose="020B0600070205080204" pitchFamily="34" charset="-128"/>
              </a:rPr>
              <a:t>Search For Partner</a:t>
            </a:r>
          </a:p>
        </p:txBody>
      </p:sp>
      <p:pic>
        <p:nvPicPr>
          <p:cNvPr id="12290" name="Picture 1028" descr="antelope_6">
            <a:extLst>
              <a:ext uri="{FF2B5EF4-FFF2-40B4-BE49-F238E27FC236}">
                <a16:creationId xmlns:a16="http://schemas.microsoft.com/office/drawing/2014/main" id="{FD9CE6A4-0502-994C-B87D-351A51BB8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1282700"/>
            <a:ext cx="9145588" cy="55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026">
            <a:extLst>
              <a:ext uri="{FF2B5EF4-FFF2-40B4-BE49-F238E27FC236}">
                <a16:creationId xmlns:a16="http://schemas.microsoft.com/office/drawing/2014/main" id="{34B8EDED-7309-9E44-8A0B-242A4ABB0D2E}"/>
              </a:ext>
            </a:extLst>
          </p:cNvPr>
          <p:cNvSpPr>
            <a:spLocks noGrp="1" noChangeArrowheads="1"/>
          </p:cNvSpPr>
          <p:nvPr>
            <p:ph type="title"/>
          </p:nvPr>
        </p:nvSpPr>
        <p:spPr/>
        <p:txBody>
          <a:bodyPr/>
          <a:lstStyle/>
          <a:p>
            <a:r>
              <a:rPr lang="en-US" altLang="en-US">
                <a:ea typeface="ＭＳ Ｐゴシック" panose="020B0600070205080204" pitchFamily="34" charset="-128"/>
              </a:rPr>
              <a:t>Search For Partner</a:t>
            </a:r>
          </a:p>
        </p:txBody>
      </p:sp>
      <p:pic>
        <p:nvPicPr>
          <p:cNvPr id="14338" name="Picture 1028" descr="antelope_6">
            <a:extLst>
              <a:ext uri="{FF2B5EF4-FFF2-40B4-BE49-F238E27FC236}">
                <a16:creationId xmlns:a16="http://schemas.microsoft.com/office/drawing/2014/main" id="{A699C48C-1673-0E41-9EE0-E5E0E96C3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82700"/>
            <a:ext cx="9145588" cy="557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Oval 3">
            <a:extLst>
              <a:ext uri="{FF2B5EF4-FFF2-40B4-BE49-F238E27FC236}">
                <a16:creationId xmlns:a16="http://schemas.microsoft.com/office/drawing/2014/main" id="{0A32B6AD-76BC-7146-80E3-85623B7A752A}"/>
              </a:ext>
            </a:extLst>
          </p:cNvPr>
          <p:cNvSpPr>
            <a:spLocks noChangeArrowheads="1"/>
          </p:cNvSpPr>
          <p:nvPr/>
        </p:nvSpPr>
        <p:spPr bwMode="auto">
          <a:xfrm>
            <a:off x="4800600" y="3505200"/>
            <a:ext cx="762000" cy="838200"/>
          </a:xfrm>
          <a:prstGeom prst="ellipse">
            <a:avLst/>
          </a:prstGeom>
          <a:noFill/>
          <a:ln w="762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endParaRPr lang="en-US" alt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026">
            <a:extLst>
              <a:ext uri="{FF2B5EF4-FFF2-40B4-BE49-F238E27FC236}">
                <a16:creationId xmlns:a16="http://schemas.microsoft.com/office/drawing/2014/main" id="{67E11397-8085-124E-ABBF-5F34006DDF0A}"/>
              </a:ext>
            </a:extLst>
          </p:cNvPr>
          <p:cNvSpPr>
            <a:spLocks noGrp="1" noChangeArrowheads="1"/>
          </p:cNvSpPr>
          <p:nvPr>
            <p:ph type="title"/>
          </p:nvPr>
        </p:nvSpPr>
        <p:spPr/>
        <p:txBody>
          <a:bodyPr/>
          <a:lstStyle/>
          <a:p>
            <a:r>
              <a:rPr lang="en-US" altLang="en-US">
                <a:ea typeface="ＭＳ Ｐゴシック" panose="020B0600070205080204" pitchFamily="34" charset="-128"/>
              </a:rPr>
              <a:t>Search for Partner</a:t>
            </a:r>
          </a:p>
        </p:txBody>
      </p:sp>
      <p:pic>
        <p:nvPicPr>
          <p:cNvPr id="16386" name="Picture 1028" descr="antelope_5">
            <a:extLst>
              <a:ext uri="{FF2B5EF4-FFF2-40B4-BE49-F238E27FC236}">
                <a16:creationId xmlns:a16="http://schemas.microsoft.com/office/drawing/2014/main" id="{30DF559E-AD31-B84B-969D-C55E5D9C62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1773238"/>
            <a:ext cx="9145588" cy="50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026">
            <a:extLst>
              <a:ext uri="{FF2B5EF4-FFF2-40B4-BE49-F238E27FC236}">
                <a16:creationId xmlns:a16="http://schemas.microsoft.com/office/drawing/2014/main" id="{EA091B64-C361-EC43-A5F1-862B1193F363}"/>
              </a:ext>
            </a:extLst>
          </p:cNvPr>
          <p:cNvSpPr>
            <a:spLocks noGrp="1" noChangeArrowheads="1"/>
          </p:cNvSpPr>
          <p:nvPr>
            <p:ph type="title"/>
          </p:nvPr>
        </p:nvSpPr>
        <p:spPr/>
        <p:txBody>
          <a:bodyPr/>
          <a:lstStyle/>
          <a:p>
            <a:r>
              <a:rPr lang="en-US" altLang="en-US">
                <a:ea typeface="ＭＳ Ｐゴシック" panose="020B0600070205080204" pitchFamily="34" charset="-128"/>
              </a:rPr>
              <a:t>Search for Partner</a:t>
            </a:r>
          </a:p>
        </p:txBody>
      </p:sp>
      <p:pic>
        <p:nvPicPr>
          <p:cNvPr id="18434" name="Picture 1027" descr="antelope_5">
            <a:extLst>
              <a:ext uri="{FF2B5EF4-FFF2-40B4-BE49-F238E27FC236}">
                <a16:creationId xmlns:a16="http://schemas.microsoft.com/office/drawing/2014/main" id="{CA51B3C4-B1BC-314A-AEDF-3A10E5401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1773238"/>
            <a:ext cx="9145588" cy="50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Oval 1028">
            <a:extLst>
              <a:ext uri="{FF2B5EF4-FFF2-40B4-BE49-F238E27FC236}">
                <a16:creationId xmlns:a16="http://schemas.microsoft.com/office/drawing/2014/main" id="{DE3C2C4F-FA5D-8E46-9BA6-60572CBFDECD}"/>
              </a:ext>
            </a:extLst>
          </p:cNvPr>
          <p:cNvSpPr>
            <a:spLocks noChangeArrowheads="1"/>
          </p:cNvSpPr>
          <p:nvPr/>
        </p:nvSpPr>
        <p:spPr bwMode="auto">
          <a:xfrm>
            <a:off x="4319588" y="3810000"/>
            <a:ext cx="381000" cy="533400"/>
          </a:xfrm>
          <a:prstGeom prst="ellipse">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endParaRPr lang="en-US" altLang="en-US" sz="2400"/>
          </a:p>
        </p:txBody>
      </p:sp>
      <p:sp>
        <p:nvSpPr>
          <p:cNvPr id="18436" name="Oval 1029">
            <a:extLst>
              <a:ext uri="{FF2B5EF4-FFF2-40B4-BE49-F238E27FC236}">
                <a16:creationId xmlns:a16="http://schemas.microsoft.com/office/drawing/2014/main" id="{B0150EF0-CB69-FF44-9303-AA96E56E1DCD}"/>
              </a:ext>
            </a:extLst>
          </p:cNvPr>
          <p:cNvSpPr>
            <a:spLocks noChangeArrowheads="1"/>
          </p:cNvSpPr>
          <p:nvPr/>
        </p:nvSpPr>
        <p:spPr bwMode="auto">
          <a:xfrm>
            <a:off x="304800" y="4343400"/>
            <a:ext cx="685800" cy="762000"/>
          </a:xfrm>
          <a:prstGeom prst="ellipse">
            <a:avLst/>
          </a:prstGeom>
          <a:noFill/>
          <a:ln w="38100">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endParaRPr lang="en-US" alt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1E555BCC-3063-0B46-A05F-CCAAEAEC3183}"/>
              </a:ext>
            </a:extLst>
          </p:cNvPr>
          <p:cNvSpPr>
            <a:spLocks noGrp="1" noChangeArrowheads="1"/>
          </p:cNvSpPr>
          <p:nvPr>
            <p:ph type="title"/>
          </p:nvPr>
        </p:nvSpPr>
        <p:spPr>
          <a:xfrm>
            <a:off x="685800" y="152400"/>
            <a:ext cx="7772400" cy="838200"/>
          </a:xfrm>
        </p:spPr>
        <p:txBody>
          <a:bodyPr/>
          <a:lstStyle/>
          <a:p>
            <a:r>
              <a:rPr lang="en-US" altLang="en-US">
                <a:ea typeface="ＭＳ Ｐゴシック" panose="020B0600070205080204" pitchFamily="34" charset="-128"/>
              </a:rPr>
              <a:t>Search for Partner</a:t>
            </a:r>
          </a:p>
        </p:txBody>
      </p:sp>
      <p:pic>
        <p:nvPicPr>
          <p:cNvPr id="20482" name="Picture 3" descr="elk_bull_1">
            <a:extLst>
              <a:ext uri="{FF2B5EF4-FFF2-40B4-BE49-F238E27FC236}">
                <a16:creationId xmlns:a16="http://schemas.microsoft.com/office/drawing/2014/main" id="{E4D7969D-150D-1845-A227-8EE6BE297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835025"/>
            <a:ext cx="8683625" cy="602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B5335B8C-8A7C-9645-B3AB-09EC092C7917}"/>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Precopulatory Stage (cont.)</a:t>
            </a:r>
          </a:p>
        </p:txBody>
      </p:sp>
      <p:sp>
        <p:nvSpPr>
          <p:cNvPr id="22530" name="Rectangle 3">
            <a:extLst>
              <a:ext uri="{FF2B5EF4-FFF2-40B4-BE49-F238E27FC236}">
                <a16:creationId xmlns:a16="http://schemas.microsoft.com/office/drawing/2014/main" id="{2084D4F2-D6BB-2546-AD2D-B81C92F8250F}"/>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Courtship</a:t>
            </a:r>
          </a:p>
          <a:p>
            <a:pPr lvl="1"/>
            <a:r>
              <a:rPr lang="en-US" altLang="en-US">
                <a:ea typeface="ＭＳ Ｐゴシック" panose="020B0600070205080204" pitchFamily="34" charset="-128"/>
              </a:rPr>
              <a:t>species specific events</a:t>
            </a:r>
          </a:p>
          <a:p>
            <a:pPr lvl="2"/>
            <a:r>
              <a:rPr lang="en-US" altLang="en-US" sz="2400">
                <a:ea typeface="ＭＳ Ｐゴシック" panose="020B0600070205080204" pitchFamily="34" charset="-128"/>
              </a:rPr>
              <a:t>sniffing of the vulva by male</a:t>
            </a:r>
          </a:p>
          <a:p>
            <a:pPr lvl="2"/>
            <a:r>
              <a:rPr lang="en-US" altLang="en-US" sz="2400">
                <a:ea typeface="ＭＳ Ｐゴシック" panose="020B0600070205080204" pitchFamily="34" charset="-128"/>
              </a:rPr>
              <a:t>urination by the female</a:t>
            </a:r>
          </a:p>
          <a:p>
            <a:pPr lvl="2"/>
            <a:r>
              <a:rPr lang="en-US" altLang="en-US" sz="2400">
                <a:ea typeface="ＭＳ Ｐゴシック" panose="020B0600070205080204" pitchFamily="34" charset="-128"/>
              </a:rPr>
              <a:t>flemen lip curl</a:t>
            </a:r>
          </a:p>
          <a:p>
            <a:pPr lvl="2"/>
            <a:r>
              <a:rPr lang="en-US" altLang="en-US" sz="2400">
                <a:ea typeface="ＭＳ Ｐゴシック" panose="020B0600070205080204" pitchFamily="34" charset="-128"/>
              </a:rPr>
              <a:t>chin resting on female rump</a:t>
            </a:r>
          </a:p>
          <a:p>
            <a:pPr lvl="2"/>
            <a:r>
              <a:rPr lang="en-US" altLang="en-US" sz="2400">
                <a:ea typeface="ＭＳ Ｐゴシック" panose="020B0600070205080204" pitchFamily="34" charset="-128"/>
              </a:rPr>
              <a:t>increased phonation</a:t>
            </a:r>
          </a:p>
          <a:p>
            <a:pPr lvl="2"/>
            <a:r>
              <a:rPr lang="en-US" altLang="en-US" sz="2400">
                <a:ea typeface="ＭＳ Ｐゴシック" panose="020B0600070205080204" pitchFamily="34" charset="-128"/>
              </a:rPr>
              <a:t>male checks for female lordosis</a:t>
            </a:r>
          </a:p>
          <a:p>
            <a:pPr lvl="1"/>
            <a:r>
              <a:rPr lang="en-US" altLang="en-US">
                <a:ea typeface="ＭＳ Ｐゴシック" panose="020B0600070205080204" pitchFamily="34" charset="-128"/>
              </a:rPr>
              <a:t>human</a:t>
            </a:r>
          </a:p>
          <a:p>
            <a:pPr lvl="2"/>
            <a:r>
              <a:rPr lang="en-US" altLang="en-US">
                <a:ea typeface="ＭＳ Ｐゴシック" panose="020B0600070205080204" pitchFamily="34" charset="-128"/>
              </a:rPr>
              <a:t>eye contact, touching, detection of pheromones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0C051B50-C592-8040-9F9A-F8DC1C8D684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7800"/>
            <a:ext cx="9121775" cy="652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579" name="Rectangle 3">
            <a:extLst>
              <a:ext uri="{FF2B5EF4-FFF2-40B4-BE49-F238E27FC236}">
                <a16:creationId xmlns:a16="http://schemas.microsoft.com/office/drawing/2014/main" id="{B0D19687-166A-3C49-BEB2-1B56C456A5D4}"/>
              </a:ext>
            </a:extLst>
          </p:cNvPr>
          <p:cNvSpPr>
            <a:spLocks noChangeArrowheads="1"/>
          </p:cNvSpPr>
          <p:nvPr/>
        </p:nvSpPr>
        <p:spPr bwMode="auto">
          <a:xfrm>
            <a:off x="2921000" y="3344863"/>
            <a:ext cx="21875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3600">
                <a:solidFill>
                  <a:srgbClr val="FFFFFF"/>
                </a:solidFill>
              </a:rPr>
              <a:t>Urination</a:t>
            </a:r>
          </a:p>
        </p:txBody>
      </p:sp>
    </p:spTree>
  </p:cSld>
  <p:clrMapOvr>
    <a:overrideClrMapping bg1="lt1" tx1="dk1" bg2="lt2" tx2="dk2" accent1="accent1" accent2="accent2" accent3="accent3" accent4="accent4" accent5="accent5" accent6="accent6" hlink="hlink" folHlink="folHlink"/>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C8523D02-6870-DB41-BA16-312D27D600F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8150" y="26988"/>
            <a:ext cx="6119813"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6627" name="Rectangle 3">
            <a:extLst>
              <a:ext uri="{FF2B5EF4-FFF2-40B4-BE49-F238E27FC236}">
                <a16:creationId xmlns:a16="http://schemas.microsoft.com/office/drawing/2014/main" id="{2634A354-A1C5-8448-9013-00489B7405FE}"/>
              </a:ext>
            </a:extLst>
          </p:cNvPr>
          <p:cNvSpPr>
            <a:spLocks noChangeArrowheads="1"/>
          </p:cNvSpPr>
          <p:nvPr/>
        </p:nvSpPr>
        <p:spPr bwMode="auto">
          <a:xfrm>
            <a:off x="409575" y="1122363"/>
            <a:ext cx="21113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3600">
                <a:solidFill>
                  <a:srgbClr val="FFFFFF"/>
                </a:solidFill>
              </a:rPr>
              <a:t>Lordosis</a:t>
            </a:r>
          </a:p>
        </p:txBody>
      </p:sp>
    </p:spTree>
  </p:cSld>
  <p:clrMapOvr>
    <a:overrideClrMapping bg1="lt1" tx1="dk1" bg2="lt2" tx2="dk2" accent1="accent1" accent2="accent2" accent3="accent3" accent4="accent4" accent5="accent5" accent6="accent6" hlink="hlink" folHlink="folHlink"/>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B68FF358-73E8-1545-9A5D-BB9F4F572A1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0" y="0"/>
            <a:ext cx="4422775"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291" name="Rectangle 3">
            <a:extLst>
              <a:ext uri="{FF2B5EF4-FFF2-40B4-BE49-F238E27FC236}">
                <a16:creationId xmlns:a16="http://schemas.microsoft.com/office/drawing/2014/main" id="{B2C87C80-83A1-8C40-A9C5-D72C2532D606}"/>
              </a:ext>
            </a:extLst>
          </p:cNvPr>
          <p:cNvSpPr>
            <a:spLocks noChangeArrowheads="1"/>
          </p:cNvSpPr>
          <p:nvPr/>
        </p:nvSpPr>
        <p:spPr bwMode="auto">
          <a:xfrm>
            <a:off x="366713" y="838200"/>
            <a:ext cx="2451100" cy="1736725"/>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ctr">
              <a:defRPr/>
            </a:pPr>
            <a:r>
              <a:rPr lang="en-US" sz="3600">
                <a:solidFill>
                  <a:srgbClr val="FFFFFF"/>
                </a:solidFill>
                <a:latin typeface="Helvetica" charset="0"/>
                <a:ea typeface="+mn-ea"/>
              </a:rPr>
              <a:t>Winking of the Vulva</a:t>
            </a:r>
          </a:p>
        </p:txBody>
      </p:sp>
    </p:spTree>
  </p:cSld>
  <p:clrMapOvr>
    <a:overrideClrMapping bg1="lt1" tx1="dk1" bg2="lt2" tx2="dk2" accent1="accent1" accent2="accent2" accent3="accent3" accent4="accent4" accent5="accent5" accent6="accent6" hlink="hlink" folHlink="folHlink"/>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F7A9D26D-ABB8-8D40-9339-79D28525916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15900"/>
            <a:ext cx="8216900" cy="64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0723" name="Rectangle 3">
            <a:extLst>
              <a:ext uri="{FF2B5EF4-FFF2-40B4-BE49-F238E27FC236}">
                <a16:creationId xmlns:a16="http://schemas.microsoft.com/office/drawing/2014/main" id="{D61A84CF-8A4A-7A49-A215-0F30A8E1DE6E}"/>
              </a:ext>
            </a:extLst>
          </p:cNvPr>
          <p:cNvSpPr>
            <a:spLocks noChangeArrowheads="1"/>
          </p:cNvSpPr>
          <p:nvPr/>
        </p:nvSpPr>
        <p:spPr bwMode="auto">
          <a:xfrm>
            <a:off x="1457325" y="155575"/>
            <a:ext cx="40417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3600"/>
              <a:t>Sniffing the Vulva</a:t>
            </a:r>
          </a:p>
        </p:txBody>
      </p:sp>
    </p:spTree>
  </p:cSld>
  <p:clrMapOvr>
    <a:overrideClrMapping bg1="lt1" tx1="dk1" bg2="lt2" tx2="dk2" accent1="accent1" accent2="accent2" accent3="accent3" accent4="accent4" accent5="accent5" accent6="accent6" hlink="hlink" folHlink="folHlink"/>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FA946811-6EA8-3A42-B156-C98513E13F4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00" y="666750"/>
            <a:ext cx="8866188"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4339" name="Rectangle 3">
            <a:extLst>
              <a:ext uri="{FF2B5EF4-FFF2-40B4-BE49-F238E27FC236}">
                <a16:creationId xmlns:a16="http://schemas.microsoft.com/office/drawing/2014/main" id="{2B4A7040-3CCD-7147-8AD8-C43AC1E2105F}"/>
              </a:ext>
            </a:extLst>
          </p:cNvPr>
          <p:cNvSpPr>
            <a:spLocks noChangeArrowheads="1"/>
          </p:cNvSpPr>
          <p:nvPr/>
        </p:nvSpPr>
        <p:spPr bwMode="auto">
          <a:xfrm>
            <a:off x="1263650" y="46038"/>
            <a:ext cx="6581775" cy="638175"/>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AFD00"/>
                </a:solidFill>
                <a:latin typeface="Helvetica" charset="0"/>
                <a:ea typeface="+mn-ea"/>
              </a:rPr>
              <a:t>Biting To Check For Lordosis</a:t>
            </a:r>
          </a:p>
        </p:txBody>
      </p:sp>
    </p:spTree>
  </p:cSld>
  <p:clrMapOvr>
    <a:overrideClrMapping bg1="lt1" tx1="dk1" bg2="lt2" tx2="dk2" accent1="accent1" accent2="accent2" accent3="accent3" accent4="accent4" accent5="accent5" accent6="accent6" hlink="hlink" folHlink="folHlink"/>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D3E701E9-8E48-CC4F-B4B6-7A4CCD19A721}"/>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19138"/>
            <a:ext cx="9131300" cy="612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5363" name="Rectangle 3">
            <a:extLst>
              <a:ext uri="{FF2B5EF4-FFF2-40B4-BE49-F238E27FC236}">
                <a16:creationId xmlns:a16="http://schemas.microsoft.com/office/drawing/2014/main" id="{2DC37039-2DB2-F940-ADF2-59E41F8C0DA4}"/>
              </a:ext>
            </a:extLst>
          </p:cNvPr>
          <p:cNvSpPr>
            <a:spLocks noChangeArrowheads="1"/>
          </p:cNvSpPr>
          <p:nvPr/>
        </p:nvSpPr>
        <p:spPr bwMode="auto">
          <a:xfrm>
            <a:off x="2411413" y="69850"/>
            <a:ext cx="4398962" cy="638175"/>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AFD00"/>
                </a:solidFill>
                <a:latin typeface="Helvetica" charset="0"/>
                <a:ea typeface="+mn-ea"/>
              </a:rPr>
              <a:t>Unresponsive Mare</a:t>
            </a:r>
          </a:p>
        </p:txBody>
      </p:sp>
    </p:spTree>
  </p:cSld>
  <p:clrMapOvr>
    <a:overrideClrMapping bg1="lt1" tx1="dk1" bg2="lt2" tx2="dk2" accent1="accent1" accent2="accent2" accent3="accent3" accent4="accent4" accent5="accent5" accent6="accent6" hlink="hlink" folHlink="folHlink"/>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5ABBF10C-9008-5648-A877-63430027F1F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58825"/>
            <a:ext cx="9131300" cy="606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6387" name="Rectangle 3">
            <a:extLst>
              <a:ext uri="{FF2B5EF4-FFF2-40B4-BE49-F238E27FC236}">
                <a16:creationId xmlns:a16="http://schemas.microsoft.com/office/drawing/2014/main" id="{FE47FAEB-2E50-8247-ADC5-7FC464780BD5}"/>
              </a:ext>
            </a:extLst>
          </p:cNvPr>
          <p:cNvSpPr>
            <a:spLocks noChangeArrowheads="1"/>
          </p:cNvSpPr>
          <p:nvPr/>
        </p:nvSpPr>
        <p:spPr bwMode="auto">
          <a:xfrm>
            <a:off x="2632075" y="73025"/>
            <a:ext cx="4041775" cy="638175"/>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AFD00"/>
                </a:solidFill>
                <a:latin typeface="Helvetica" charset="0"/>
                <a:ea typeface="+mn-ea"/>
              </a:rPr>
              <a:t>Sniffing the Vulva</a:t>
            </a:r>
          </a:p>
        </p:txBody>
      </p:sp>
    </p:spTree>
  </p:cSld>
  <p:clrMapOvr>
    <a:overrideClrMapping bg1="lt1" tx1="dk1" bg2="lt2" tx2="dk2" accent1="accent1" accent2="accent2" accent3="accent3" accent4="accent4" accent5="accent5" accent6="accent6" hlink="hlink" folHlink="folHlink"/>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7AED4BAB-6354-EF42-AF71-BE21D89978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76288"/>
            <a:ext cx="9131300" cy="606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411" name="Rectangle 3">
            <a:extLst>
              <a:ext uri="{FF2B5EF4-FFF2-40B4-BE49-F238E27FC236}">
                <a16:creationId xmlns:a16="http://schemas.microsoft.com/office/drawing/2014/main" id="{A2F7EA01-F546-2142-BCC8-8F99783361DB}"/>
              </a:ext>
            </a:extLst>
          </p:cNvPr>
          <p:cNvSpPr>
            <a:spLocks noChangeArrowheads="1"/>
          </p:cNvSpPr>
          <p:nvPr/>
        </p:nvSpPr>
        <p:spPr bwMode="auto">
          <a:xfrm>
            <a:off x="2051050" y="85725"/>
            <a:ext cx="5032375" cy="638175"/>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AFD00"/>
                </a:solidFill>
                <a:latin typeface="Helvetica" charset="0"/>
                <a:ea typeface="+mn-ea"/>
              </a:rPr>
              <a:t>Checking for Lordosis</a:t>
            </a:r>
          </a:p>
        </p:txBody>
      </p:sp>
    </p:spTree>
  </p:cSld>
  <p:clrMapOvr>
    <a:overrideClrMapping bg1="lt1" tx1="dk1" bg2="lt2" tx2="dk2" accent1="accent1" accent2="accent2" accent3="accent3" accent4="accent4" accent5="accent5" accent6="accent6" hlink="hlink" folHlink="folHlink"/>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026">
            <a:extLst>
              <a:ext uri="{FF2B5EF4-FFF2-40B4-BE49-F238E27FC236}">
                <a16:creationId xmlns:a16="http://schemas.microsoft.com/office/drawing/2014/main" id="{8DD39209-31F5-8B41-9B4B-0F575F99ADFE}"/>
              </a:ext>
            </a:extLst>
          </p:cNvPr>
          <p:cNvSpPr>
            <a:spLocks noGrp="1" noChangeArrowheads="1"/>
          </p:cNvSpPr>
          <p:nvPr>
            <p:ph type="title"/>
          </p:nvPr>
        </p:nvSpPr>
        <p:spPr>
          <a:xfrm>
            <a:off x="685800" y="152400"/>
            <a:ext cx="7772400" cy="685800"/>
          </a:xfrm>
        </p:spPr>
        <p:txBody>
          <a:bodyPr/>
          <a:lstStyle/>
          <a:p>
            <a:r>
              <a:rPr lang="en-US" altLang="en-US">
                <a:ea typeface="ＭＳ Ｐゴシック" panose="020B0600070205080204" pitchFamily="34" charset="-128"/>
              </a:rPr>
              <a:t>Sniffing Vulva</a:t>
            </a:r>
          </a:p>
        </p:txBody>
      </p:sp>
      <p:pic>
        <p:nvPicPr>
          <p:cNvPr id="40962" name="Picture 1028" descr="tail_lick_cow">
            <a:extLst>
              <a:ext uri="{FF2B5EF4-FFF2-40B4-BE49-F238E27FC236}">
                <a16:creationId xmlns:a16="http://schemas.microsoft.com/office/drawing/2014/main" id="{538DFA93-212F-9644-973A-5097E6A17C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35025"/>
            <a:ext cx="8226425" cy="602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026">
            <a:extLst>
              <a:ext uri="{FF2B5EF4-FFF2-40B4-BE49-F238E27FC236}">
                <a16:creationId xmlns:a16="http://schemas.microsoft.com/office/drawing/2014/main" id="{7911F709-0E3B-CE45-9B08-9C1319D25B1A}"/>
              </a:ext>
            </a:extLst>
          </p:cNvPr>
          <p:cNvSpPr>
            <a:spLocks noGrp="1" noChangeArrowheads="1"/>
          </p:cNvSpPr>
          <p:nvPr>
            <p:ph type="title"/>
          </p:nvPr>
        </p:nvSpPr>
        <p:spPr>
          <a:xfrm>
            <a:off x="685800" y="152400"/>
            <a:ext cx="7772400" cy="609600"/>
          </a:xfrm>
        </p:spPr>
        <p:txBody>
          <a:bodyPr/>
          <a:lstStyle/>
          <a:p>
            <a:r>
              <a:rPr lang="en-US" altLang="en-US">
                <a:ea typeface="ＭＳ Ｐゴシック" panose="020B0600070205080204" pitchFamily="34" charset="-128"/>
              </a:rPr>
              <a:t>Chin Rest</a:t>
            </a:r>
          </a:p>
        </p:txBody>
      </p:sp>
      <p:pic>
        <p:nvPicPr>
          <p:cNvPr id="43010" name="Picture 1027" descr="cow_head_rest">
            <a:extLst>
              <a:ext uri="{FF2B5EF4-FFF2-40B4-BE49-F238E27FC236}">
                <a16:creationId xmlns:a16="http://schemas.microsoft.com/office/drawing/2014/main" id="{5E4D9833-EF1E-D948-930C-30C49C49B7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3588"/>
            <a:ext cx="9145588" cy="609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026">
            <a:extLst>
              <a:ext uri="{FF2B5EF4-FFF2-40B4-BE49-F238E27FC236}">
                <a16:creationId xmlns:a16="http://schemas.microsoft.com/office/drawing/2014/main" id="{E3228D6F-EF7C-8841-810A-68A8C2D430BA}"/>
              </a:ext>
            </a:extLst>
          </p:cNvPr>
          <p:cNvSpPr>
            <a:spLocks noGrp="1" noChangeArrowheads="1"/>
          </p:cNvSpPr>
          <p:nvPr>
            <p:ph type="title"/>
          </p:nvPr>
        </p:nvSpPr>
        <p:spPr>
          <a:xfrm>
            <a:off x="685800" y="152400"/>
            <a:ext cx="7772400" cy="685800"/>
          </a:xfrm>
        </p:spPr>
        <p:txBody>
          <a:bodyPr/>
          <a:lstStyle/>
          <a:p>
            <a:r>
              <a:rPr lang="en-US" altLang="en-US">
                <a:ea typeface="ＭＳ Ｐゴシック" panose="020B0600070205080204" pitchFamily="34" charset="-128"/>
              </a:rPr>
              <a:t>Lordosis and Mount</a:t>
            </a:r>
          </a:p>
        </p:txBody>
      </p:sp>
      <p:pic>
        <p:nvPicPr>
          <p:cNvPr id="45058" name="Picture 1027" descr="cow_mount_4">
            <a:extLst>
              <a:ext uri="{FF2B5EF4-FFF2-40B4-BE49-F238E27FC236}">
                <a16:creationId xmlns:a16="http://schemas.microsoft.com/office/drawing/2014/main" id="{892E7AC4-6C3A-B44A-9049-14CC41CF18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763588"/>
            <a:ext cx="9145588" cy="609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0AFB7878-6906-E642-ADE3-31372B08BBED}"/>
              </a:ext>
            </a:extLst>
          </p:cNvPr>
          <p:cNvSpPr>
            <a:spLocks noGrp="1" noChangeArrowheads="1"/>
          </p:cNvSpPr>
          <p:nvPr>
            <p:ph type="title"/>
          </p:nvPr>
        </p:nvSpPr>
        <p:spPr>
          <a:xfrm>
            <a:off x="685800" y="0"/>
            <a:ext cx="7772400" cy="1143000"/>
          </a:xfrm>
        </p:spPr>
        <p:txBody>
          <a:bodyPr/>
          <a:lstStyle/>
          <a:p>
            <a:r>
              <a:rPr lang="en-US" altLang="en-US">
                <a:ea typeface="ＭＳ Ｐゴシック" panose="020B0600070205080204" pitchFamily="34" charset="-128"/>
              </a:rPr>
              <a:t>Phonation of Elk</a:t>
            </a:r>
          </a:p>
        </p:txBody>
      </p:sp>
      <p:pic>
        <p:nvPicPr>
          <p:cNvPr id="47106" name="Picture 3" descr="elk_herd_1">
            <a:extLst>
              <a:ext uri="{FF2B5EF4-FFF2-40B4-BE49-F238E27FC236}">
                <a16:creationId xmlns:a16="http://schemas.microsoft.com/office/drawing/2014/main" id="{4DA4C969-11B5-B744-8A64-C5A4639D27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4088"/>
            <a:ext cx="9145588" cy="590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a:extLst>
              <a:ext uri="{FF2B5EF4-FFF2-40B4-BE49-F238E27FC236}">
                <a16:creationId xmlns:a16="http://schemas.microsoft.com/office/drawing/2014/main" id="{3ED09501-1D54-8B4C-8AB5-4C64F54F36CD}"/>
              </a:ext>
            </a:extLst>
          </p:cNvPr>
          <p:cNvSpPr>
            <a:spLocks noGrp="1"/>
          </p:cNvSpPr>
          <p:nvPr>
            <p:ph type="title"/>
          </p:nvPr>
        </p:nvSpPr>
        <p:spPr/>
        <p:txBody>
          <a:bodyPr/>
          <a:lstStyle/>
          <a:p>
            <a:r>
              <a:rPr lang="en-US" altLang="en-US">
                <a:ea typeface="ＭＳ Ｐゴシック" panose="020B0600070205080204" pitchFamily="34" charset="-128"/>
              </a:rPr>
              <a:t>Listen to Elk Phonation</a:t>
            </a:r>
          </a:p>
        </p:txBody>
      </p:sp>
      <p:sp>
        <p:nvSpPr>
          <p:cNvPr id="49154" name="TextBox 2">
            <a:extLst>
              <a:ext uri="{FF2B5EF4-FFF2-40B4-BE49-F238E27FC236}">
                <a16:creationId xmlns:a16="http://schemas.microsoft.com/office/drawing/2014/main" id="{CB35A1B1-81C6-6647-BA43-E5C08BFEE2F0}"/>
              </a:ext>
            </a:extLst>
          </p:cNvPr>
          <p:cNvSpPr txBox="1">
            <a:spLocks noChangeArrowheads="1"/>
          </p:cNvSpPr>
          <p:nvPr/>
        </p:nvSpPr>
        <p:spPr bwMode="auto">
          <a:xfrm>
            <a:off x="152400" y="2057400"/>
            <a:ext cx="8686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t>Go to</a:t>
            </a:r>
          </a:p>
          <a:p>
            <a:pPr>
              <a:spcBef>
                <a:spcPct val="0"/>
              </a:spcBef>
              <a:buSzTx/>
              <a:buFontTx/>
              <a:buNone/>
            </a:pPr>
            <a:r>
              <a:rPr lang="en-US" altLang="en-US" sz="2400"/>
              <a:t> </a:t>
            </a:r>
          </a:p>
          <a:p>
            <a:pPr>
              <a:spcBef>
                <a:spcPct val="0"/>
              </a:spcBef>
              <a:buSzTx/>
              <a:buFontTx/>
              <a:buNone/>
            </a:pPr>
            <a:r>
              <a:rPr lang="en-US" altLang="en-US" sz="2400">
                <a:hlinkClick r:id="rId2"/>
              </a:rPr>
              <a:t>http://www.ansci.wisc.edu/jjp1/ansci_repro/lec/lec_15a_b_behavior/elk_phonation.html</a:t>
            </a:r>
            <a:endParaRPr lang="en-US" alt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61BFCBDA-56B6-4148-BB95-438986F8BB85}"/>
              </a:ext>
            </a:extLst>
          </p:cNvPr>
          <p:cNvSpPr>
            <a:spLocks noGrp="1" noChangeArrowheads="1"/>
          </p:cNvSpPr>
          <p:nvPr>
            <p:ph type="title"/>
          </p:nvPr>
        </p:nvSpPr>
        <p:spPr/>
        <p:txBody>
          <a:bodyPr/>
          <a:lstStyle/>
          <a:p>
            <a:r>
              <a:rPr lang="en-US" altLang="en-US">
                <a:ea typeface="ＭＳ Ｐゴシック" panose="020B0600070205080204" pitchFamily="34" charset="-128"/>
              </a:rPr>
              <a:t>Human Courtship</a:t>
            </a:r>
          </a:p>
        </p:txBody>
      </p:sp>
      <p:pic>
        <p:nvPicPr>
          <p:cNvPr id="50178" name="Picture 3">
            <a:extLst>
              <a:ext uri="{FF2B5EF4-FFF2-40B4-BE49-F238E27FC236}">
                <a16:creationId xmlns:a16="http://schemas.microsoft.com/office/drawing/2014/main" id="{7A3C8948-9469-4A49-9286-DBCD843C0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731678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4">
            <a:extLst>
              <a:ext uri="{FF2B5EF4-FFF2-40B4-BE49-F238E27FC236}">
                <a16:creationId xmlns:a16="http://schemas.microsoft.com/office/drawing/2014/main" id="{C3C5B001-5EF8-4549-A909-004350FB0887}"/>
              </a:ext>
            </a:extLst>
          </p:cNvPr>
          <p:cNvSpPr>
            <a:spLocks noChangeArrowheads="1"/>
          </p:cNvSpPr>
          <p:nvPr/>
        </p:nvSpPr>
        <p:spPr bwMode="auto">
          <a:xfrm>
            <a:off x="914400" y="1447800"/>
            <a:ext cx="3276600" cy="9144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t>Sight, eye contact, </a:t>
            </a:r>
          </a:p>
          <a:p>
            <a:pPr>
              <a:spcBef>
                <a:spcPct val="0"/>
              </a:spcBef>
              <a:buSzTx/>
              <a:buFontTx/>
              <a:buNone/>
            </a:pPr>
            <a:r>
              <a:rPr lang="en-US" altLang="en-US" sz="2400"/>
              <a:t>touch, pheromones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A4AAC925-E538-7143-A403-49D6CF0F6FF7}"/>
              </a:ext>
            </a:extLst>
          </p:cNvPr>
          <p:cNvSpPr>
            <a:spLocks noGrp="1"/>
          </p:cNvSpPr>
          <p:nvPr>
            <p:ph type="title"/>
          </p:nvPr>
        </p:nvSpPr>
        <p:spPr/>
        <p:txBody>
          <a:bodyPr/>
          <a:lstStyle/>
          <a:p>
            <a:r>
              <a:rPr lang="en-US" altLang="en-US">
                <a:ea typeface="ＭＳ Ｐゴシック" panose="020B0600070205080204" pitchFamily="34" charset="-128"/>
              </a:rPr>
              <a:t>Human Behavior</a:t>
            </a:r>
          </a:p>
        </p:txBody>
      </p:sp>
      <p:sp>
        <p:nvSpPr>
          <p:cNvPr id="52226" name="TextBox 3">
            <a:extLst>
              <a:ext uri="{FF2B5EF4-FFF2-40B4-BE49-F238E27FC236}">
                <a16:creationId xmlns:a16="http://schemas.microsoft.com/office/drawing/2014/main" id="{0D23E95B-DBF1-EF4F-9D4C-A9DE6E7948CB}"/>
              </a:ext>
            </a:extLst>
          </p:cNvPr>
          <p:cNvSpPr txBox="1">
            <a:spLocks noChangeArrowheads="1"/>
          </p:cNvSpPr>
          <p:nvPr/>
        </p:nvSpPr>
        <p:spPr bwMode="auto">
          <a:xfrm>
            <a:off x="457200" y="1981200"/>
            <a:ext cx="8458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t>To view video clip go to</a:t>
            </a:r>
          </a:p>
          <a:p>
            <a:pPr>
              <a:spcBef>
                <a:spcPct val="0"/>
              </a:spcBef>
              <a:buSzTx/>
              <a:buFontTx/>
              <a:buNone/>
            </a:pPr>
            <a:endParaRPr lang="en-US" altLang="en-US" sz="2400"/>
          </a:p>
          <a:p>
            <a:pPr>
              <a:spcBef>
                <a:spcPct val="0"/>
              </a:spcBef>
              <a:buSzTx/>
              <a:buFontTx/>
              <a:buNone/>
            </a:pPr>
            <a:r>
              <a:rPr lang="en-US" altLang="en-US" sz="2400"/>
              <a:t>View in Kaltura</a:t>
            </a:r>
          </a:p>
          <a:p>
            <a:pPr>
              <a:spcBef>
                <a:spcPct val="0"/>
              </a:spcBef>
              <a:buSzTx/>
              <a:buFontTx/>
              <a:buNone/>
            </a:pPr>
            <a:r>
              <a:rPr lang="en-US" altLang="en-US" sz="2400">
                <a:hlinkClick r:id="rId2"/>
              </a:rPr>
              <a:t>https://mediaspace.wisc.edu/media/Human+Courtship+Behavior/0_t7jom6wa</a:t>
            </a:r>
            <a:endParaRPr lang="en-US" altLang="en-US" sz="2400">
              <a:hlinkClick r:id="rId3"/>
            </a:endParaRPr>
          </a:p>
          <a:p>
            <a:pPr>
              <a:spcBef>
                <a:spcPct val="0"/>
              </a:spcBef>
              <a:buSzTx/>
              <a:buFontTx/>
              <a:buNone/>
            </a:pPr>
            <a:endParaRPr lang="en-US" altLang="en-US" sz="2400">
              <a:hlinkClick r:id="rId3"/>
            </a:endParaRPr>
          </a:p>
          <a:p>
            <a:pPr>
              <a:spcBef>
                <a:spcPct val="0"/>
              </a:spcBef>
              <a:buSzTx/>
              <a:buFontTx/>
              <a:buNone/>
            </a:pPr>
            <a:r>
              <a:rPr lang="en-US" altLang="en-US" sz="2400"/>
              <a:t>View in adjustable html page</a:t>
            </a:r>
            <a:endParaRPr lang="en-US" altLang="en-US" sz="2400">
              <a:hlinkClick r:id="rId3"/>
            </a:endParaRPr>
          </a:p>
          <a:p>
            <a:pPr>
              <a:spcBef>
                <a:spcPct val="0"/>
              </a:spcBef>
              <a:buSzTx/>
              <a:buFontTx/>
              <a:buNone/>
            </a:pPr>
            <a:r>
              <a:rPr lang="en-US" altLang="en-US" sz="2400">
                <a:hlinkClick r:id="rId4"/>
              </a:rPr>
              <a:t>http://www.ansci.wisc.edu/jjp1/ansci_repro/lec/lec_15a_b_behavior/human_behavior_2017.html</a:t>
            </a:r>
            <a:endParaRPr lang="en-US" altLang="en-US"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a:extLst>
              <a:ext uri="{FF2B5EF4-FFF2-40B4-BE49-F238E27FC236}">
                <a16:creationId xmlns:a16="http://schemas.microsoft.com/office/drawing/2014/main" id="{ED9B95E9-0792-2641-A242-2E86B3B4A7CD}"/>
              </a:ext>
            </a:extLst>
          </p:cNvPr>
          <p:cNvSpPr>
            <a:spLocks noGrp="1"/>
          </p:cNvSpPr>
          <p:nvPr>
            <p:ph type="title"/>
          </p:nvPr>
        </p:nvSpPr>
        <p:spPr/>
        <p:txBody>
          <a:bodyPr/>
          <a:lstStyle/>
          <a:p>
            <a:r>
              <a:rPr lang="en-US" altLang="en-US">
                <a:ea typeface="ＭＳ Ｐゴシック" panose="020B0600070205080204" pitchFamily="34" charset="-128"/>
              </a:rPr>
              <a:t>Human Courtship</a:t>
            </a:r>
          </a:p>
        </p:txBody>
      </p:sp>
      <p:pic>
        <p:nvPicPr>
          <p:cNvPr id="53250" name="Picture 2" descr="reakfest 2">
            <a:extLst>
              <a:ext uri="{FF2B5EF4-FFF2-40B4-BE49-F238E27FC236}">
                <a16:creationId xmlns:a16="http://schemas.microsoft.com/office/drawing/2014/main" id="{222DA51D-BF85-F54E-930F-520B50ADBC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25" y="1435100"/>
            <a:ext cx="5862638" cy="384175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3251" name="TextBox 2">
            <a:extLst>
              <a:ext uri="{FF2B5EF4-FFF2-40B4-BE49-F238E27FC236}">
                <a16:creationId xmlns:a16="http://schemas.microsoft.com/office/drawing/2014/main" id="{83D28185-500D-744C-ACAC-71CD91DC5EF5}"/>
              </a:ext>
            </a:extLst>
          </p:cNvPr>
          <p:cNvSpPr txBox="1">
            <a:spLocks noChangeArrowheads="1"/>
          </p:cNvSpPr>
          <p:nvPr/>
        </p:nvSpPr>
        <p:spPr bwMode="auto">
          <a:xfrm>
            <a:off x="6232525" y="1435100"/>
            <a:ext cx="2895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742950" indent="-285750">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solidFill>
                  <a:srgbClr val="114FFB"/>
                </a:solidFill>
              </a:rPr>
              <a:t>What do you see in this image?</a:t>
            </a:r>
          </a:p>
        </p:txBody>
      </p:sp>
      <p:sp>
        <p:nvSpPr>
          <p:cNvPr id="53252" name="TextBox 3">
            <a:extLst>
              <a:ext uri="{FF2B5EF4-FFF2-40B4-BE49-F238E27FC236}">
                <a16:creationId xmlns:a16="http://schemas.microsoft.com/office/drawing/2014/main" id="{7F543C84-80B6-3146-A0D0-58817ADA66AB}"/>
              </a:ext>
            </a:extLst>
          </p:cNvPr>
          <p:cNvSpPr txBox="1">
            <a:spLocks noChangeArrowheads="1"/>
          </p:cNvSpPr>
          <p:nvPr/>
        </p:nvSpPr>
        <p:spPr bwMode="auto">
          <a:xfrm>
            <a:off x="212725" y="6324600"/>
            <a:ext cx="8915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742950" indent="-285750">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000" i="1"/>
              <a:t>Wisconsin State Journal, Amber Arnold (photographer), Oct 29, 2017.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B91D3AAE-698B-F44F-8E14-7E4DDA7D05DA}"/>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Precopulatory Stage (cont.)</a:t>
            </a:r>
          </a:p>
        </p:txBody>
      </p:sp>
      <p:sp>
        <p:nvSpPr>
          <p:cNvPr id="55298" name="Rectangle 3">
            <a:extLst>
              <a:ext uri="{FF2B5EF4-FFF2-40B4-BE49-F238E27FC236}">
                <a16:creationId xmlns:a16="http://schemas.microsoft.com/office/drawing/2014/main" id="{7BCDBB2F-0367-604A-8845-87ED53E48FB1}"/>
              </a:ext>
            </a:extLst>
          </p:cNvPr>
          <p:cNvSpPr>
            <a:spLocks noGrp="1" noChangeArrowheads="1"/>
          </p:cNvSpPr>
          <p:nvPr>
            <p:ph type="body" idx="1"/>
          </p:nvPr>
        </p:nvSpPr>
        <p:spPr>
          <a:noFill/>
        </p:spPr>
        <p:txBody>
          <a:bodyPr/>
          <a:lstStyle/>
          <a:p>
            <a:r>
              <a:rPr lang="en-US" altLang="en-US">
                <a:solidFill>
                  <a:schemeClr val="bg2"/>
                </a:solidFill>
                <a:ea typeface="ＭＳ Ｐゴシック" panose="020B0600070205080204" pitchFamily="34" charset="-128"/>
              </a:rPr>
              <a:t>Search for sexual partner</a:t>
            </a:r>
          </a:p>
          <a:p>
            <a:r>
              <a:rPr lang="en-US" altLang="en-US">
                <a:solidFill>
                  <a:schemeClr val="bg2"/>
                </a:solidFill>
                <a:ea typeface="ＭＳ Ｐゴシック" panose="020B0600070205080204" pitchFamily="34" charset="-128"/>
              </a:rPr>
              <a:t>Courtship</a:t>
            </a:r>
            <a:endParaRPr lang="en-US" altLang="en-US">
              <a:ea typeface="ＭＳ Ｐゴシック" panose="020B0600070205080204" pitchFamily="34" charset="-128"/>
            </a:endParaRPr>
          </a:p>
          <a:p>
            <a:r>
              <a:rPr lang="en-US" altLang="en-US">
                <a:ea typeface="ＭＳ Ｐゴシック" panose="020B0600070205080204" pitchFamily="34" charset="-128"/>
              </a:rPr>
              <a:t>Sexual arousal</a:t>
            </a:r>
          </a:p>
          <a:p>
            <a:pPr lvl="1"/>
            <a:r>
              <a:rPr lang="en-US" altLang="en-US">
                <a:ea typeface="ＭＳ Ｐゴシック" panose="020B0600070205080204" pitchFamily="34" charset="-128"/>
              </a:rPr>
              <a:t>Female</a:t>
            </a:r>
          </a:p>
          <a:p>
            <a:pPr lvl="2"/>
            <a:r>
              <a:rPr lang="en-US" altLang="en-US">
                <a:ea typeface="ＭＳ Ｐゴシック" panose="020B0600070205080204" pitchFamily="34" charset="-128"/>
              </a:rPr>
              <a:t>Lordosis</a:t>
            </a:r>
          </a:p>
          <a:p>
            <a:pPr lvl="2"/>
            <a:r>
              <a:rPr lang="en-US" altLang="en-US">
                <a:ea typeface="ＭＳ Ｐゴシック" panose="020B0600070205080204" pitchFamily="34" charset="-128"/>
              </a:rPr>
              <a:t>Presents hindquarters to male</a:t>
            </a:r>
          </a:p>
          <a:p>
            <a:pPr lvl="2"/>
            <a:r>
              <a:rPr lang="en-US" altLang="en-US">
                <a:ea typeface="ＭＳ Ｐゴシック" panose="020B0600070205080204" pitchFamily="34" charset="-128"/>
              </a:rPr>
              <a:t>Vaginal Secretions</a:t>
            </a:r>
          </a:p>
          <a:p>
            <a:pPr lvl="1"/>
            <a:r>
              <a:rPr lang="en-US" altLang="en-US">
                <a:ea typeface="ＭＳ Ｐゴシック" panose="020B0600070205080204" pitchFamily="34" charset="-128"/>
              </a:rPr>
              <a:t>Male</a:t>
            </a:r>
          </a:p>
          <a:p>
            <a:pPr lvl="2"/>
            <a:r>
              <a:rPr lang="en-US" altLang="en-US">
                <a:ea typeface="ＭＳ Ｐゴシック" panose="020B0600070205080204" pitchFamily="34" charset="-128"/>
              </a:rPr>
              <a:t>Erection</a:t>
            </a:r>
          </a:p>
          <a:p>
            <a:pPr lvl="2"/>
            <a:r>
              <a:rPr lang="en-US" altLang="en-US">
                <a:ea typeface="ＭＳ Ｐゴシック" panose="020B0600070205080204" pitchFamily="34" charset="-128"/>
              </a:rPr>
              <a:t>Penile protrusion</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AC43B70A-C39B-1948-A265-DD463BD52F80}"/>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Copulatory Behavior</a:t>
            </a:r>
          </a:p>
        </p:txBody>
      </p:sp>
      <p:sp>
        <p:nvSpPr>
          <p:cNvPr id="57346" name="Rectangle 3">
            <a:extLst>
              <a:ext uri="{FF2B5EF4-FFF2-40B4-BE49-F238E27FC236}">
                <a16:creationId xmlns:a16="http://schemas.microsoft.com/office/drawing/2014/main" id="{4AD0C6CA-C506-D548-B55D-38FBC6646297}"/>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Mounting</a:t>
            </a:r>
          </a:p>
          <a:p>
            <a:r>
              <a:rPr lang="en-US" altLang="en-US">
                <a:ea typeface="ＭＳ Ｐゴシック" panose="020B0600070205080204" pitchFamily="34" charset="-128"/>
              </a:rPr>
              <a:t>Intromission</a:t>
            </a:r>
          </a:p>
          <a:p>
            <a:r>
              <a:rPr lang="en-US" altLang="en-US">
                <a:ea typeface="ＭＳ Ｐゴシック" panose="020B0600070205080204" pitchFamily="34" charset="-128"/>
              </a:rPr>
              <a:t>Ejaculation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DFBA71BB-9F98-8142-A0F0-9D42D8AE7151}"/>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Copulatory Behavior (cont.)</a:t>
            </a:r>
          </a:p>
        </p:txBody>
      </p:sp>
      <p:sp>
        <p:nvSpPr>
          <p:cNvPr id="59394" name="Rectangle 3">
            <a:extLst>
              <a:ext uri="{FF2B5EF4-FFF2-40B4-BE49-F238E27FC236}">
                <a16:creationId xmlns:a16="http://schemas.microsoft.com/office/drawing/2014/main" id="{DE4843F5-2F75-8F45-A720-2A820BF28026}"/>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Varies among species</a:t>
            </a:r>
          </a:p>
          <a:p>
            <a:pPr lvl="1"/>
            <a:r>
              <a:rPr lang="en-US" altLang="en-US">
                <a:ea typeface="ＭＳ Ｐゴシック" panose="020B0600070205080204" pitchFamily="34" charset="-128"/>
              </a:rPr>
              <a:t>short copulators (1 - 3 seconds)</a:t>
            </a:r>
          </a:p>
          <a:p>
            <a:pPr lvl="2"/>
            <a:r>
              <a:rPr lang="en-US" altLang="en-US">
                <a:ea typeface="ＭＳ Ｐゴシック" panose="020B0600070205080204" pitchFamily="34" charset="-128"/>
              </a:rPr>
              <a:t>bull</a:t>
            </a:r>
          </a:p>
          <a:p>
            <a:pPr lvl="2"/>
            <a:r>
              <a:rPr lang="en-US" altLang="en-US">
                <a:ea typeface="ＭＳ Ｐゴシック" panose="020B0600070205080204" pitchFamily="34" charset="-128"/>
              </a:rPr>
              <a:t>ram</a:t>
            </a:r>
          </a:p>
          <a:p>
            <a:pPr lvl="1"/>
            <a:r>
              <a:rPr lang="en-US" altLang="en-US">
                <a:solidFill>
                  <a:schemeClr val="bg2"/>
                </a:solidFill>
                <a:ea typeface="ＭＳ Ｐゴシック" panose="020B0600070205080204" pitchFamily="34" charset="-128"/>
              </a:rPr>
              <a:t>sustained copulator (5 - 20 minutes)</a:t>
            </a:r>
          </a:p>
          <a:p>
            <a:pPr lvl="2"/>
            <a:r>
              <a:rPr lang="en-US" altLang="en-US">
                <a:solidFill>
                  <a:schemeClr val="bg2"/>
                </a:solidFill>
                <a:ea typeface="ＭＳ Ｐゴシック" panose="020B0600070205080204" pitchFamily="34" charset="-128"/>
              </a:rPr>
              <a:t>boar</a:t>
            </a:r>
          </a:p>
          <a:p>
            <a:pPr lvl="1"/>
            <a:r>
              <a:rPr lang="en-US" altLang="en-US">
                <a:solidFill>
                  <a:schemeClr val="bg2"/>
                </a:solidFill>
                <a:ea typeface="ＭＳ Ｐゴシック" panose="020B0600070205080204" pitchFamily="34" charset="-128"/>
              </a:rPr>
              <a:t>intermediate (20 to 60 seconds)</a:t>
            </a:r>
          </a:p>
          <a:p>
            <a:pPr lvl="2"/>
            <a:r>
              <a:rPr lang="en-US" altLang="en-US">
                <a:solidFill>
                  <a:schemeClr val="bg2"/>
                </a:solidFill>
                <a:ea typeface="ＭＳ Ｐゴシック" panose="020B0600070205080204" pitchFamily="34" charset="-128"/>
              </a:rPr>
              <a:t>stallion</a:t>
            </a:r>
            <a:endParaRPr lang="en-US" altLang="en-US">
              <a:ea typeface="ＭＳ Ｐゴシック" panose="020B0600070205080204" pitchFamily="34" charset="-128"/>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593F3E4E-165E-BE4F-9DE8-6AB01AB7485A}"/>
              </a:ext>
            </a:extLst>
          </p:cNvPr>
          <p:cNvSpPr>
            <a:spLocks noGrp="1" noChangeArrowheads="1"/>
          </p:cNvSpPr>
          <p:nvPr>
            <p:ph type="title"/>
          </p:nvPr>
        </p:nvSpPr>
        <p:spPr>
          <a:xfrm>
            <a:off x="685800" y="76200"/>
            <a:ext cx="7772400" cy="914400"/>
          </a:xfrm>
          <a:effectLst>
            <a:outerShdw blurRad="63500" dist="35921" dir="2700000" algn="ctr" rotWithShape="0">
              <a:schemeClr val="tx2"/>
            </a:outerShdw>
          </a:effectLst>
        </p:spPr>
        <p:txBody>
          <a:bodyPr/>
          <a:lstStyle/>
          <a:p>
            <a:pPr>
              <a:defRPr/>
            </a:pPr>
            <a:r>
              <a:rPr lang="en-US">
                <a:solidFill>
                  <a:srgbClr val="FAFD00"/>
                </a:solidFill>
              </a:rPr>
              <a:t>Short Copulator</a:t>
            </a:r>
          </a:p>
        </p:txBody>
      </p:sp>
      <p:pic>
        <p:nvPicPr>
          <p:cNvPr id="61443" name="Picture 5">
            <a:extLst>
              <a:ext uri="{FF2B5EF4-FFF2-40B4-BE49-F238E27FC236}">
                <a16:creationId xmlns:a16="http://schemas.microsoft.com/office/drawing/2014/main" id="{31910F56-B015-D344-919E-1E841769A1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914400"/>
            <a:ext cx="8231188"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A4DEB6A8-ECB7-8248-80D6-497FE80AB749}"/>
              </a:ext>
            </a:extLst>
          </p:cNvPr>
          <p:cNvSpPr>
            <a:spLocks noGrp="1" noChangeArrowheads="1"/>
          </p:cNvSpPr>
          <p:nvPr>
            <p:ph type="title"/>
          </p:nvPr>
        </p:nvSpPr>
        <p:spPr>
          <a:xfrm>
            <a:off x="685800" y="76200"/>
            <a:ext cx="7772400" cy="914400"/>
          </a:xfrm>
          <a:effectLst>
            <a:outerShdw blurRad="63500" dist="35921" dir="2700000" algn="ctr" rotWithShape="0">
              <a:schemeClr val="tx2"/>
            </a:outerShdw>
          </a:effectLst>
        </p:spPr>
        <p:txBody>
          <a:bodyPr/>
          <a:lstStyle/>
          <a:p>
            <a:pPr>
              <a:defRPr/>
            </a:pPr>
            <a:r>
              <a:rPr lang="en-US">
                <a:solidFill>
                  <a:srgbClr val="FAFD00"/>
                </a:solidFill>
              </a:rPr>
              <a:t>Short Copulator</a:t>
            </a:r>
          </a:p>
        </p:txBody>
      </p:sp>
      <p:pic>
        <p:nvPicPr>
          <p:cNvPr id="63491" name="Picture 3">
            <a:extLst>
              <a:ext uri="{FF2B5EF4-FFF2-40B4-BE49-F238E27FC236}">
                <a16:creationId xmlns:a16="http://schemas.microsoft.com/office/drawing/2014/main" id="{0C4920B0-474E-124F-903B-A9EF2A1504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990600"/>
            <a:ext cx="8231188"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7C5B4D5A-BAA1-6143-94A7-E44E8A846A37}"/>
              </a:ext>
            </a:extLst>
          </p:cNvPr>
          <p:cNvSpPr>
            <a:spLocks noGrp="1" noChangeArrowheads="1"/>
          </p:cNvSpPr>
          <p:nvPr>
            <p:ph type="title"/>
          </p:nvPr>
        </p:nvSpPr>
        <p:spPr>
          <a:xfrm>
            <a:off x="685800" y="76200"/>
            <a:ext cx="7772400" cy="914400"/>
          </a:xfrm>
          <a:effectLst>
            <a:outerShdw blurRad="63500" dist="35921" dir="2700000" algn="ctr" rotWithShape="0">
              <a:schemeClr val="tx2"/>
            </a:outerShdw>
          </a:effectLst>
        </p:spPr>
        <p:txBody>
          <a:bodyPr/>
          <a:lstStyle/>
          <a:p>
            <a:pPr>
              <a:defRPr/>
            </a:pPr>
            <a:r>
              <a:rPr lang="en-US">
                <a:solidFill>
                  <a:srgbClr val="FAFD00"/>
                </a:solidFill>
              </a:rPr>
              <a:t>Short Copulator</a:t>
            </a:r>
          </a:p>
        </p:txBody>
      </p:sp>
      <p:pic>
        <p:nvPicPr>
          <p:cNvPr id="65539" name="Picture 3">
            <a:extLst>
              <a:ext uri="{FF2B5EF4-FFF2-40B4-BE49-F238E27FC236}">
                <a16:creationId xmlns:a16="http://schemas.microsoft.com/office/drawing/2014/main" id="{371FB6D9-A655-9941-98FE-4C52E2D5820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914400"/>
            <a:ext cx="7007225" cy="5749925"/>
          </a:xfrm>
          <a:prstGeom prst="rect">
            <a:avLst/>
          </a:prstGeom>
          <a:noFill/>
          <a:ln w="5080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C45C9182-01E0-2F4D-928F-5CBDA29C69F6}"/>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Copulatory Behavior (cont.)</a:t>
            </a:r>
          </a:p>
        </p:txBody>
      </p:sp>
      <p:sp>
        <p:nvSpPr>
          <p:cNvPr id="67586" name="Rectangle 3">
            <a:extLst>
              <a:ext uri="{FF2B5EF4-FFF2-40B4-BE49-F238E27FC236}">
                <a16:creationId xmlns:a16="http://schemas.microsoft.com/office/drawing/2014/main" id="{027C796E-F91D-8F47-BA57-7E7B997E0ED2}"/>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Varies among species</a:t>
            </a:r>
          </a:p>
          <a:p>
            <a:pPr lvl="1"/>
            <a:r>
              <a:rPr lang="en-US" altLang="en-US">
                <a:solidFill>
                  <a:schemeClr val="bg2"/>
                </a:solidFill>
                <a:ea typeface="ＭＳ Ｐゴシック" panose="020B0600070205080204" pitchFamily="34" charset="-128"/>
              </a:rPr>
              <a:t>short copulators (1 - 3 seconds)</a:t>
            </a:r>
          </a:p>
          <a:p>
            <a:pPr lvl="2"/>
            <a:r>
              <a:rPr lang="en-US" altLang="en-US">
                <a:solidFill>
                  <a:schemeClr val="bg2"/>
                </a:solidFill>
                <a:ea typeface="ＭＳ Ｐゴシック" panose="020B0600070205080204" pitchFamily="34" charset="-128"/>
              </a:rPr>
              <a:t>bull</a:t>
            </a:r>
          </a:p>
          <a:p>
            <a:pPr lvl="2"/>
            <a:r>
              <a:rPr lang="en-US" altLang="en-US">
                <a:solidFill>
                  <a:schemeClr val="bg2"/>
                </a:solidFill>
                <a:ea typeface="ＭＳ Ｐゴシック" panose="020B0600070205080204" pitchFamily="34" charset="-128"/>
              </a:rPr>
              <a:t>ram</a:t>
            </a:r>
            <a:endParaRPr lang="en-US" altLang="en-US">
              <a:ea typeface="ＭＳ Ｐゴシック" panose="020B0600070205080204" pitchFamily="34" charset="-128"/>
            </a:endParaRPr>
          </a:p>
          <a:p>
            <a:pPr lvl="1"/>
            <a:r>
              <a:rPr lang="en-US" altLang="en-US">
                <a:ea typeface="ＭＳ Ｐゴシック" panose="020B0600070205080204" pitchFamily="34" charset="-128"/>
              </a:rPr>
              <a:t>sustained copulator (5 - 20 minutes)</a:t>
            </a:r>
          </a:p>
          <a:p>
            <a:pPr lvl="2"/>
            <a:r>
              <a:rPr lang="en-US" altLang="en-US">
                <a:ea typeface="ＭＳ Ｐゴシック" panose="020B0600070205080204" pitchFamily="34" charset="-128"/>
              </a:rPr>
              <a:t>boar</a:t>
            </a:r>
          </a:p>
          <a:p>
            <a:pPr lvl="1"/>
            <a:r>
              <a:rPr lang="en-US" altLang="en-US">
                <a:solidFill>
                  <a:schemeClr val="bg2"/>
                </a:solidFill>
                <a:ea typeface="ＭＳ Ｐゴシック" panose="020B0600070205080204" pitchFamily="34" charset="-128"/>
              </a:rPr>
              <a:t>intermediate (20 to 60 seconds)</a:t>
            </a:r>
          </a:p>
          <a:p>
            <a:pPr lvl="2"/>
            <a:r>
              <a:rPr lang="en-US" altLang="en-US">
                <a:solidFill>
                  <a:schemeClr val="bg2"/>
                </a:solidFill>
                <a:ea typeface="ＭＳ Ｐゴシック" panose="020B0600070205080204" pitchFamily="34" charset="-128"/>
              </a:rPr>
              <a:t>stallion</a:t>
            </a:r>
            <a:endParaRPr lang="en-US" altLang="en-US">
              <a:ea typeface="ＭＳ Ｐゴシック" panose="020B0600070205080204" pitchFamily="34" charset="-128"/>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8BFBDFA8-A16F-9342-89BD-48170205A3D5}"/>
              </a:ext>
            </a:extLst>
          </p:cNvPr>
          <p:cNvSpPr>
            <a:spLocks noGrp="1" noChangeArrowheads="1"/>
          </p:cNvSpPr>
          <p:nvPr>
            <p:ph type="title"/>
          </p:nvPr>
        </p:nvSpPr>
        <p:spPr>
          <a:xfrm>
            <a:off x="0" y="2667000"/>
            <a:ext cx="4648200" cy="914400"/>
          </a:xfrm>
          <a:effectLst>
            <a:outerShdw blurRad="63500" dist="35921" dir="2700000" algn="ctr" rotWithShape="0">
              <a:schemeClr val="tx2"/>
            </a:outerShdw>
          </a:effectLst>
        </p:spPr>
        <p:txBody>
          <a:bodyPr/>
          <a:lstStyle/>
          <a:p>
            <a:pPr>
              <a:defRPr/>
            </a:pPr>
            <a:r>
              <a:rPr lang="en-US">
                <a:solidFill>
                  <a:srgbClr val="FAFD00"/>
                </a:solidFill>
              </a:rPr>
              <a:t>Sustained Copulator</a:t>
            </a:r>
          </a:p>
        </p:txBody>
      </p:sp>
      <p:pic>
        <p:nvPicPr>
          <p:cNvPr id="69635" name="Picture 3">
            <a:extLst>
              <a:ext uri="{FF2B5EF4-FFF2-40B4-BE49-F238E27FC236}">
                <a16:creationId xmlns:a16="http://schemas.microsoft.com/office/drawing/2014/main" id="{0B210A0B-2A30-A848-8CFF-E0D9B9586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52400"/>
            <a:ext cx="3952875" cy="640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E6EF38B3-5980-E847-8696-D2A34B2E8CE5}"/>
              </a:ext>
            </a:extLst>
          </p:cNvPr>
          <p:cNvSpPr>
            <a:spLocks noGrp="1" noChangeArrowheads="1"/>
          </p:cNvSpPr>
          <p:nvPr>
            <p:ph type="title"/>
          </p:nvPr>
        </p:nvSpPr>
        <p:spPr>
          <a:xfrm>
            <a:off x="381000" y="152400"/>
            <a:ext cx="8763000" cy="914400"/>
          </a:xfrm>
          <a:effectLst>
            <a:outerShdw blurRad="63500" dist="35921" dir="2700000" algn="ctr" rotWithShape="0">
              <a:schemeClr val="tx2"/>
            </a:outerShdw>
          </a:effectLst>
        </p:spPr>
        <p:txBody>
          <a:bodyPr/>
          <a:lstStyle/>
          <a:p>
            <a:pPr>
              <a:defRPr/>
            </a:pPr>
            <a:r>
              <a:rPr lang="en-US">
                <a:solidFill>
                  <a:srgbClr val="FAFD00"/>
                </a:solidFill>
              </a:rPr>
              <a:t>Sustained Copulator</a:t>
            </a:r>
          </a:p>
        </p:txBody>
      </p:sp>
      <p:pic>
        <p:nvPicPr>
          <p:cNvPr id="71683" name="Picture 4">
            <a:extLst>
              <a:ext uri="{FF2B5EF4-FFF2-40B4-BE49-F238E27FC236}">
                <a16:creationId xmlns:a16="http://schemas.microsoft.com/office/drawing/2014/main" id="{CF0D6CB6-10AC-A347-980E-9B3484AE57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066800"/>
            <a:ext cx="8231188"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5FEDA6FA-165B-2148-BBF3-1128241EA516}"/>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Copulatory Behavior (cont.)</a:t>
            </a:r>
          </a:p>
        </p:txBody>
      </p:sp>
      <p:sp>
        <p:nvSpPr>
          <p:cNvPr id="73730" name="Rectangle 3">
            <a:extLst>
              <a:ext uri="{FF2B5EF4-FFF2-40B4-BE49-F238E27FC236}">
                <a16:creationId xmlns:a16="http://schemas.microsoft.com/office/drawing/2014/main" id="{320764D3-92A3-E342-80B0-7D57C3C0CCBD}"/>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Varies among species</a:t>
            </a:r>
          </a:p>
          <a:p>
            <a:pPr lvl="1"/>
            <a:r>
              <a:rPr lang="en-US" altLang="en-US">
                <a:solidFill>
                  <a:schemeClr val="bg2"/>
                </a:solidFill>
                <a:ea typeface="ＭＳ Ｐゴシック" panose="020B0600070205080204" pitchFamily="34" charset="-128"/>
              </a:rPr>
              <a:t>short copulators (1 - 3 seconds)</a:t>
            </a:r>
          </a:p>
          <a:p>
            <a:pPr lvl="2"/>
            <a:r>
              <a:rPr lang="en-US" altLang="en-US">
                <a:solidFill>
                  <a:schemeClr val="bg2"/>
                </a:solidFill>
                <a:ea typeface="ＭＳ Ｐゴシック" panose="020B0600070205080204" pitchFamily="34" charset="-128"/>
              </a:rPr>
              <a:t>bull</a:t>
            </a:r>
          </a:p>
          <a:p>
            <a:pPr lvl="2"/>
            <a:r>
              <a:rPr lang="en-US" altLang="en-US">
                <a:solidFill>
                  <a:schemeClr val="bg2"/>
                </a:solidFill>
                <a:ea typeface="ＭＳ Ｐゴシック" panose="020B0600070205080204" pitchFamily="34" charset="-128"/>
              </a:rPr>
              <a:t>ram</a:t>
            </a:r>
          </a:p>
          <a:p>
            <a:pPr lvl="1"/>
            <a:r>
              <a:rPr lang="en-US" altLang="en-US">
                <a:solidFill>
                  <a:schemeClr val="bg2"/>
                </a:solidFill>
                <a:ea typeface="ＭＳ Ｐゴシック" panose="020B0600070205080204" pitchFamily="34" charset="-128"/>
              </a:rPr>
              <a:t>sustained copulator (5 - 20 minutes)</a:t>
            </a:r>
          </a:p>
          <a:p>
            <a:pPr lvl="2"/>
            <a:r>
              <a:rPr lang="en-US" altLang="en-US">
                <a:solidFill>
                  <a:schemeClr val="bg2"/>
                </a:solidFill>
                <a:ea typeface="ＭＳ Ｐゴシック" panose="020B0600070205080204" pitchFamily="34" charset="-128"/>
              </a:rPr>
              <a:t>boar</a:t>
            </a:r>
            <a:endParaRPr lang="en-US" altLang="en-US">
              <a:ea typeface="ＭＳ Ｐゴシック" panose="020B0600070205080204" pitchFamily="34" charset="-128"/>
            </a:endParaRPr>
          </a:p>
          <a:p>
            <a:pPr lvl="1"/>
            <a:r>
              <a:rPr lang="en-US" altLang="en-US">
                <a:ea typeface="ＭＳ Ｐゴシック" panose="020B0600070205080204" pitchFamily="34" charset="-128"/>
              </a:rPr>
              <a:t>intermediate (20 to 60 seconds)</a:t>
            </a:r>
          </a:p>
          <a:p>
            <a:pPr lvl="2"/>
            <a:r>
              <a:rPr lang="en-US" altLang="en-US">
                <a:ea typeface="ＭＳ Ｐゴシック" panose="020B0600070205080204" pitchFamily="34" charset="-128"/>
              </a:rPr>
              <a:t>Stallion</a:t>
            </a:r>
          </a:p>
          <a:p>
            <a:pPr lvl="2"/>
            <a:r>
              <a:rPr lang="en-US" altLang="en-US">
                <a:ea typeface="ＭＳ Ｐゴシック" panose="020B0600070205080204" pitchFamily="34" charset="-128"/>
              </a:rPr>
              <a:t>human</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8C1D1CD-6D6B-CC46-9387-819A25C6F67E}"/>
              </a:ext>
            </a:extLst>
          </p:cNvPr>
          <p:cNvSpPr>
            <a:spLocks noGrp="1" noChangeArrowheads="1"/>
          </p:cNvSpPr>
          <p:nvPr>
            <p:ph type="title"/>
          </p:nvPr>
        </p:nvSpPr>
        <p:spPr>
          <a:xfrm>
            <a:off x="685800" y="76200"/>
            <a:ext cx="7772400" cy="914400"/>
          </a:xfrm>
          <a:effectLst>
            <a:outerShdw blurRad="63500" dist="35921" dir="2700000" algn="ctr" rotWithShape="0">
              <a:schemeClr val="tx2"/>
            </a:outerShdw>
          </a:effectLst>
        </p:spPr>
        <p:txBody>
          <a:bodyPr/>
          <a:lstStyle/>
          <a:p>
            <a:pPr>
              <a:defRPr/>
            </a:pPr>
            <a:r>
              <a:rPr lang="en-US">
                <a:solidFill>
                  <a:srgbClr val="FAFD00"/>
                </a:solidFill>
              </a:rPr>
              <a:t>Intermediate Copulator</a:t>
            </a:r>
          </a:p>
        </p:txBody>
      </p:sp>
      <p:pic>
        <p:nvPicPr>
          <p:cNvPr id="75779" name="Picture 3">
            <a:extLst>
              <a:ext uri="{FF2B5EF4-FFF2-40B4-BE49-F238E27FC236}">
                <a16:creationId xmlns:a16="http://schemas.microsoft.com/office/drawing/2014/main" id="{8F1F8CCB-9BC8-CC4B-8E8C-F481464CC8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613" y="1041400"/>
            <a:ext cx="8231187"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1E79D7C4-2D15-D24D-BB3D-1C71BB29CF2B}"/>
              </a:ext>
            </a:extLst>
          </p:cNvPr>
          <p:cNvSpPr>
            <a:spLocks noGrp="1" noChangeArrowheads="1"/>
          </p:cNvSpPr>
          <p:nvPr>
            <p:ph type="title"/>
          </p:nvPr>
        </p:nvSpPr>
        <p:spPr>
          <a:xfrm>
            <a:off x="685800" y="152400"/>
            <a:ext cx="7772400" cy="533400"/>
          </a:xfrm>
          <a:noFill/>
        </p:spPr>
        <p:txBody>
          <a:bodyPr/>
          <a:lstStyle/>
          <a:p>
            <a:r>
              <a:rPr lang="en-US" altLang="en-US">
                <a:ea typeface="ＭＳ Ｐゴシック" panose="020B0600070205080204" pitchFamily="34" charset="-128"/>
              </a:rPr>
              <a:t>Postcopulatory Behavior</a:t>
            </a:r>
          </a:p>
        </p:txBody>
      </p:sp>
      <p:sp>
        <p:nvSpPr>
          <p:cNvPr id="77826" name="Rectangle 3">
            <a:extLst>
              <a:ext uri="{FF2B5EF4-FFF2-40B4-BE49-F238E27FC236}">
                <a16:creationId xmlns:a16="http://schemas.microsoft.com/office/drawing/2014/main" id="{74DBDADC-DA59-FF4C-A99D-ACE8DF2832D3}"/>
              </a:ext>
            </a:extLst>
          </p:cNvPr>
          <p:cNvSpPr>
            <a:spLocks noGrp="1" noChangeArrowheads="1"/>
          </p:cNvSpPr>
          <p:nvPr>
            <p:ph type="body" idx="1"/>
          </p:nvPr>
        </p:nvSpPr>
        <p:spPr>
          <a:xfrm>
            <a:off x="457200" y="838200"/>
            <a:ext cx="8534400" cy="5029200"/>
          </a:xfrm>
          <a:noFill/>
        </p:spPr>
        <p:txBody>
          <a:bodyPr/>
          <a:lstStyle/>
          <a:p>
            <a:r>
              <a:rPr lang="en-US" altLang="en-US">
                <a:ea typeface="ＭＳ Ｐゴシック" panose="020B0600070205080204" pitchFamily="34" charset="-128"/>
              </a:rPr>
              <a:t>Male</a:t>
            </a:r>
          </a:p>
          <a:p>
            <a:pPr lvl="1"/>
            <a:r>
              <a:rPr lang="en-US" altLang="en-US">
                <a:ea typeface="ＭＳ Ｐゴシック" panose="020B0600070205080204" pitchFamily="34" charset="-128"/>
              </a:rPr>
              <a:t>Dismounting</a:t>
            </a:r>
          </a:p>
          <a:p>
            <a:pPr lvl="1"/>
            <a:r>
              <a:rPr lang="en-US" altLang="en-US">
                <a:ea typeface="ＭＳ Ｐゴシック" panose="020B0600070205080204" pitchFamily="34" charset="-128"/>
              </a:rPr>
              <a:t>Refractory period - all males have this</a:t>
            </a:r>
          </a:p>
          <a:p>
            <a:pPr lvl="2"/>
            <a:r>
              <a:rPr lang="en-US" altLang="en-US" sz="2400">
                <a:ea typeface="ＭＳ Ｐゴシック" panose="020B0600070205080204" pitchFamily="34" charset="-128"/>
              </a:rPr>
              <a:t>time when copulation will not occur</a:t>
            </a:r>
          </a:p>
          <a:p>
            <a:pPr lvl="2"/>
            <a:r>
              <a:rPr lang="en-US" altLang="en-US" sz="2400">
                <a:solidFill>
                  <a:srgbClr val="114FFB"/>
                </a:solidFill>
                <a:ea typeface="ＭＳ Ｐゴシック" panose="020B0600070205080204" pitchFamily="34" charset="-128"/>
              </a:rPr>
              <a:t>Dependent on:</a:t>
            </a:r>
          </a:p>
          <a:p>
            <a:pPr lvl="3"/>
            <a:r>
              <a:rPr lang="en-US" altLang="en-US">
                <a:solidFill>
                  <a:srgbClr val="114FFB"/>
                </a:solidFill>
                <a:ea typeface="ＭＳ Ｐゴシック" panose="020B0600070205080204" pitchFamily="34" charset="-128"/>
              </a:rPr>
              <a:t>Species dependent</a:t>
            </a:r>
          </a:p>
          <a:p>
            <a:pPr lvl="3"/>
            <a:r>
              <a:rPr lang="en-US" altLang="en-US">
                <a:solidFill>
                  <a:srgbClr val="114FFB"/>
                </a:solidFill>
                <a:ea typeface="ＭＳ Ｐゴシック" panose="020B0600070205080204" pitchFamily="34" charset="-128"/>
              </a:rPr>
              <a:t>sexual rest prior to copulation</a:t>
            </a:r>
          </a:p>
          <a:p>
            <a:pPr lvl="3"/>
            <a:r>
              <a:rPr lang="en-US" altLang="en-US">
                <a:solidFill>
                  <a:srgbClr val="114FFB"/>
                </a:solidFill>
                <a:ea typeface="ＭＳ Ｐゴシック" panose="020B0600070205080204" pitchFamily="34" charset="-128"/>
              </a:rPr>
              <a:t>age of male</a:t>
            </a:r>
          </a:p>
          <a:p>
            <a:pPr lvl="3"/>
            <a:r>
              <a:rPr lang="en-US" altLang="en-US">
                <a:solidFill>
                  <a:srgbClr val="114FFB"/>
                </a:solidFill>
                <a:ea typeface="ＭＳ Ｐゴシック" panose="020B0600070205080204" pitchFamily="34" charset="-128"/>
              </a:rPr>
              <a:t>degree of female novelty</a:t>
            </a:r>
          </a:p>
          <a:p>
            <a:pPr lvl="3"/>
            <a:r>
              <a:rPr lang="en-US" altLang="en-US">
                <a:solidFill>
                  <a:srgbClr val="114FFB"/>
                </a:solidFill>
                <a:ea typeface="ＭＳ Ｐゴシック" panose="020B0600070205080204" pitchFamily="34" charset="-128"/>
              </a:rPr>
              <a:t>number of previous ejaculates</a:t>
            </a:r>
            <a:endParaRPr lang="en-US" altLang="en-US" sz="1800">
              <a:ea typeface="ＭＳ Ｐゴシック" panose="020B0600070205080204" pitchFamily="34" charset="-128"/>
            </a:endParaRPr>
          </a:p>
          <a:p>
            <a:pPr lvl="2"/>
            <a:r>
              <a:rPr lang="en-US" altLang="en-US" sz="2400">
                <a:solidFill>
                  <a:schemeClr val="hlink"/>
                </a:solidFill>
                <a:ea typeface="ＭＳ Ｐゴシック" panose="020B0600070205080204" pitchFamily="34" charset="-128"/>
              </a:rPr>
              <a:t>for semen collection try to minimize</a:t>
            </a:r>
            <a:endParaRPr lang="en-US" altLang="en-US" sz="2400">
              <a:ea typeface="ＭＳ Ｐゴシック" panose="020B0600070205080204" pitchFamily="34" charset="-128"/>
            </a:endParaRPr>
          </a:p>
          <a:p>
            <a:pPr lvl="1"/>
            <a:r>
              <a:rPr lang="en-US" altLang="en-US">
                <a:ea typeface="ＭＳ Ｐゴシック" panose="020B0600070205080204" pitchFamily="34" charset="-128"/>
              </a:rPr>
              <a:t>Memory</a:t>
            </a:r>
          </a:p>
          <a:p>
            <a:pPr lvl="2"/>
            <a:r>
              <a:rPr lang="en-US" altLang="en-US" sz="2400">
                <a:ea typeface="ＭＳ Ｐゴシック" panose="020B0600070205080204" pitchFamily="34" charset="-128"/>
              </a:rPr>
              <a:t>a bad experience will carry over</a:t>
            </a:r>
          </a:p>
          <a:p>
            <a:r>
              <a:rPr lang="en-US" altLang="en-US">
                <a:ea typeface="ＭＳ Ｐゴシック" panose="020B0600070205080204" pitchFamily="34" charset="-128"/>
              </a:rPr>
              <a:t>Female - will often mate again immediately</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B57C8BFE-84A2-A346-8C96-3DE179D1B006}"/>
              </a:ext>
            </a:extLst>
          </p:cNvPr>
          <p:cNvSpPr>
            <a:spLocks noGrp="1" noChangeArrowheads="1"/>
          </p:cNvSpPr>
          <p:nvPr>
            <p:ph type="title"/>
          </p:nvPr>
        </p:nvSpPr>
        <p:spPr>
          <a:xfrm>
            <a:off x="0" y="152400"/>
            <a:ext cx="9131300" cy="1143000"/>
          </a:xfrm>
          <a:noFill/>
        </p:spPr>
        <p:txBody>
          <a:bodyPr/>
          <a:lstStyle/>
          <a:p>
            <a:r>
              <a:rPr lang="en-US" altLang="en-US">
                <a:ea typeface="ＭＳ Ｐゴシック" panose="020B0600070205080204" pitchFamily="34" charset="-128"/>
              </a:rPr>
              <a:t>Endocrine Effects on Sexual Behavior</a:t>
            </a:r>
          </a:p>
        </p:txBody>
      </p:sp>
      <p:sp>
        <p:nvSpPr>
          <p:cNvPr id="79874" name="Rectangle 3">
            <a:extLst>
              <a:ext uri="{FF2B5EF4-FFF2-40B4-BE49-F238E27FC236}">
                <a16:creationId xmlns:a16="http://schemas.microsoft.com/office/drawing/2014/main" id="{DE628266-EC05-484A-8E12-CB0CCF704D31}"/>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Prenatal steroid exposure</a:t>
            </a:r>
          </a:p>
          <a:p>
            <a:pPr lvl="1"/>
            <a:r>
              <a:rPr lang="en-US" altLang="en-US">
                <a:ea typeface="ＭＳ Ｐゴシック" panose="020B0600070205080204" pitchFamily="34" charset="-128"/>
              </a:rPr>
              <a:t>Feminization – No steroid exposure</a:t>
            </a:r>
          </a:p>
          <a:p>
            <a:pPr lvl="1"/>
            <a:r>
              <a:rPr lang="en-US" altLang="en-US">
                <a:ea typeface="ＭＳ Ｐゴシック" panose="020B0600070205080204" pitchFamily="34" charset="-128"/>
              </a:rPr>
              <a:t>Masculinization (defeminization) – estradiol or testosterone</a:t>
            </a:r>
          </a:p>
          <a:p>
            <a:r>
              <a:rPr lang="en-US" altLang="en-US">
                <a:ea typeface="ＭＳ Ｐゴシック" panose="020B0600070205080204" pitchFamily="34" charset="-128"/>
              </a:rPr>
              <a:t>Postnatal Behavior</a:t>
            </a:r>
          </a:p>
          <a:p>
            <a:pPr lvl="1"/>
            <a:r>
              <a:rPr lang="en-US" altLang="en-US">
                <a:ea typeface="ＭＳ Ｐゴシック" panose="020B0600070205080204" pitchFamily="34" charset="-128"/>
              </a:rPr>
              <a:t>castrated female</a:t>
            </a:r>
          </a:p>
          <a:p>
            <a:pPr lvl="2"/>
            <a:r>
              <a:rPr lang="en-US" altLang="en-US">
                <a:ea typeface="ＭＳ Ｐゴシック" panose="020B0600070205080204" pitchFamily="34" charset="-128"/>
              </a:rPr>
              <a:t>no steroids - no estrus behavior</a:t>
            </a:r>
          </a:p>
          <a:p>
            <a:pPr lvl="2"/>
            <a:r>
              <a:rPr lang="en-US" altLang="en-US">
                <a:ea typeface="ＭＳ Ｐゴシック" panose="020B0600070205080204" pitchFamily="34" charset="-128"/>
              </a:rPr>
              <a:t>plus estradiol - estrus behavior</a:t>
            </a:r>
          </a:p>
          <a:p>
            <a:pPr lvl="2"/>
            <a:r>
              <a:rPr lang="en-US" altLang="en-US">
                <a:ea typeface="ＭＳ Ｐゴシック" panose="020B0600070205080204" pitchFamily="34" charset="-128"/>
              </a:rPr>
              <a:t>plus progesterone and then estradiol - maximum estrus behavior</a:t>
            </a:r>
          </a:p>
          <a:p>
            <a:pPr lvl="2"/>
            <a:r>
              <a:rPr lang="en-US" altLang="en-US">
                <a:ea typeface="ＭＳ Ｐゴシック" panose="020B0600070205080204" pitchFamily="34" charset="-128"/>
              </a:rPr>
              <a:t>plus testosterone - male-like behavior</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6C996683-6C1F-F446-B8FD-917384841AC0}"/>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Sexual Behavior (cont.)</a:t>
            </a:r>
          </a:p>
        </p:txBody>
      </p:sp>
      <p:sp>
        <p:nvSpPr>
          <p:cNvPr id="81922" name="Rectangle 3">
            <a:extLst>
              <a:ext uri="{FF2B5EF4-FFF2-40B4-BE49-F238E27FC236}">
                <a16:creationId xmlns:a16="http://schemas.microsoft.com/office/drawing/2014/main" id="{736AECC1-F9F8-804B-A2AC-3A98A2E5EDB2}"/>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Postnatal Behavior</a:t>
            </a:r>
          </a:p>
          <a:p>
            <a:pPr lvl="1"/>
            <a:r>
              <a:rPr lang="en-US" altLang="en-US">
                <a:ea typeface="ＭＳ Ｐゴシック" panose="020B0600070205080204" pitchFamily="34" charset="-128"/>
              </a:rPr>
              <a:t>castrated male</a:t>
            </a:r>
          </a:p>
          <a:p>
            <a:pPr lvl="2"/>
            <a:r>
              <a:rPr lang="en-US" altLang="en-US">
                <a:ea typeface="ＭＳ Ｐゴシック" panose="020B0600070205080204" pitchFamily="34" charset="-128"/>
              </a:rPr>
              <a:t>no steroids - decreased sexual behavior</a:t>
            </a:r>
          </a:p>
          <a:p>
            <a:pPr lvl="2"/>
            <a:r>
              <a:rPr lang="en-US" altLang="en-US">
                <a:ea typeface="ＭＳ Ｐゴシック" panose="020B0600070205080204" pitchFamily="34" charset="-128"/>
              </a:rPr>
              <a:t>plus testosterone - sex behavior restored</a:t>
            </a:r>
          </a:p>
          <a:p>
            <a:pPr lvl="2"/>
            <a:r>
              <a:rPr lang="en-US" altLang="en-US">
                <a:ea typeface="ＭＳ Ｐゴシック" panose="020B0600070205080204" pitchFamily="34" charset="-128"/>
              </a:rPr>
              <a:t>plus dihydrotestosterone - decreased sex behavior</a:t>
            </a:r>
          </a:p>
          <a:p>
            <a:pPr lvl="2"/>
            <a:r>
              <a:rPr lang="en-US" altLang="en-US">
                <a:ea typeface="ＭＳ Ｐゴシック" panose="020B0600070205080204" pitchFamily="34" charset="-128"/>
              </a:rPr>
              <a:t>plus estradiol - sex behavior restored</a:t>
            </a:r>
          </a:p>
        </p:txBody>
      </p:sp>
      <p:sp>
        <p:nvSpPr>
          <p:cNvPr id="2" name="TextBox 1">
            <a:extLst>
              <a:ext uri="{FF2B5EF4-FFF2-40B4-BE49-F238E27FC236}">
                <a16:creationId xmlns:a16="http://schemas.microsoft.com/office/drawing/2014/main" id="{121A73CE-98DF-4943-8C5E-D6C4443BEEE9}"/>
              </a:ext>
            </a:extLst>
          </p:cNvPr>
          <p:cNvSpPr txBox="1">
            <a:spLocks noChangeArrowheads="1"/>
          </p:cNvSpPr>
          <p:nvPr/>
        </p:nvSpPr>
        <p:spPr bwMode="auto">
          <a:xfrm>
            <a:off x="0" y="4419600"/>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742950" indent="-285750">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lgn="ctr">
              <a:spcBef>
                <a:spcPct val="0"/>
              </a:spcBef>
              <a:buSzTx/>
              <a:buFontTx/>
              <a:buNone/>
            </a:pPr>
            <a:r>
              <a:rPr lang="en-US" altLang="en-US">
                <a:solidFill>
                  <a:srgbClr val="114FFB"/>
                </a:solidFill>
              </a:rPr>
              <a:t>What does this tell you about hormonal receptors required to control behavior in the male?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0A5C6116-EC5F-4A46-A804-C824DB6B8E0F}"/>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Aromatization</a:t>
            </a:r>
          </a:p>
        </p:txBody>
      </p:sp>
      <p:sp>
        <p:nvSpPr>
          <p:cNvPr id="83970" name="Rectangle 3">
            <a:extLst>
              <a:ext uri="{FF2B5EF4-FFF2-40B4-BE49-F238E27FC236}">
                <a16:creationId xmlns:a16="http://schemas.microsoft.com/office/drawing/2014/main" id="{96F15BF8-56D7-C74D-AEEA-E2EAE15780E7}"/>
              </a:ext>
            </a:extLst>
          </p:cNvPr>
          <p:cNvSpPr>
            <a:spLocks noChangeArrowheads="1"/>
          </p:cNvSpPr>
          <p:nvPr/>
        </p:nvSpPr>
        <p:spPr bwMode="auto">
          <a:xfrm>
            <a:off x="463550" y="2219325"/>
            <a:ext cx="27336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3200"/>
              <a:t>Testosterone</a:t>
            </a:r>
          </a:p>
        </p:txBody>
      </p:sp>
      <p:sp>
        <p:nvSpPr>
          <p:cNvPr id="83971" name="Rectangle 4">
            <a:extLst>
              <a:ext uri="{FF2B5EF4-FFF2-40B4-BE49-F238E27FC236}">
                <a16:creationId xmlns:a16="http://schemas.microsoft.com/office/drawing/2014/main" id="{B91CC495-145E-4449-9AD4-D59CE7BCE1E2}"/>
              </a:ext>
            </a:extLst>
          </p:cNvPr>
          <p:cNvSpPr>
            <a:spLocks noChangeArrowheads="1"/>
          </p:cNvSpPr>
          <p:nvPr/>
        </p:nvSpPr>
        <p:spPr bwMode="auto">
          <a:xfrm>
            <a:off x="657225" y="5103813"/>
            <a:ext cx="41560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3200"/>
              <a:t>Dihydrotestosterone</a:t>
            </a:r>
          </a:p>
        </p:txBody>
      </p:sp>
      <p:sp>
        <p:nvSpPr>
          <p:cNvPr id="83972" name="Rectangle 5">
            <a:extLst>
              <a:ext uri="{FF2B5EF4-FFF2-40B4-BE49-F238E27FC236}">
                <a16:creationId xmlns:a16="http://schemas.microsoft.com/office/drawing/2014/main" id="{05F4C7AC-3CD1-4E41-9DB8-A871D9661542}"/>
              </a:ext>
            </a:extLst>
          </p:cNvPr>
          <p:cNvSpPr>
            <a:spLocks noChangeArrowheads="1"/>
          </p:cNvSpPr>
          <p:nvPr/>
        </p:nvSpPr>
        <p:spPr bwMode="auto">
          <a:xfrm>
            <a:off x="6580188" y="2219325"/>
            <a:ext cx="1919287"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3200"/>
              <a:t>Estradiol</a:t>
            </a:r>
          </a:p>
        </p:txBody>
      </p:sp>
      <p:sp>
        <p:nvSpPr>
          <p:cNvPr id="83973" name="Rectangle 6">
            <a:extLst>
              <a:ext uri="{FF2B5EF4-FFF2-40B4-BE49-F238E27FC236}">
                <a16:creationId xmlns:a16="http://schemas.microsoft.com/office/drawing/2014/main" id="{8E8C33FE-D404-334E-A7DC-13B36E43D998}"/>
              </a:ext>
            </a:extLst>
          </p:cNvPr>
          <p:cNvSpPr>
            <a:spLocks noChangeArrowheads="1"/>
          </p:cNvSpPr>
          <p:nvPr/>
        </p:nvSpPr>
        <p:spPr bwMode="auto">
          <a:xfrm>
            <a:off x="3516313" y="2619375"/>
            <a:ext cx="22145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3200"/>
              <a:t>aromatase</a:t>
            </a:r>
          </a:p>
        </p:txBody>
      </p:sp>
      <p:sp>
        <p:nvSpPr>
          <p:cNvPr id="83974" name="Line 7">
            <a:extLst>
              <a:ext uri="{FF2B5EF4-FFF2-40B4-BE49-F238E27FC236}">
                <a16:creationId xmlns:a16="http://schemas.microsoft.com/office/drawing/2014/main" id="{6FD85E6D-C39A-8744-80AE-FFBE24906C39}"/>
              </a:ext>
            </a:extLst>
          </p:cNvPr>
          <p:cNvSpPr>
            <a:spLocks noChangeShapeType="1"/>
          </p:cNvSpPr>
          <p:nvPr/>
        </p:nvSpPr>
        <p:spPr bwMode="auto">
          <a:xfrm>
            <a:off x="3271838" y="2503488"/>
            <a:ext cx="3124200" cy="0"/>
          </a:xfrm>
          <a:prstGeom prst="line">
            <a:avLst/>
          </a:prstGeom>
          <a:noFill/>
          <a:ln w="508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3975" name="Line 8">
            <a:extLst>
              <a:ext uri="{FF2B5EF4-FFF2-40B4-BE49-F238E27FC236}">
                <a16:creationId xmlns:a16="http://schemas.microsoft.com/office/drawing/2014/main" id="{D0EE061B-0E1D-B243-BFF9-0D82850E6191}"/>
              </a:ext>
            </a:extLst>
          </p:cNvPr>
          <p:cNvSpPr>
            <a:spLocks noChangeShapeType="1"/>
          </p:cNvSpPr>
          <p:nvPr/>
        </p:nvSpPr>
        <p:spPr bwMode="auto">
          <a:xfrm>
            <a:off x="2071688" y="2792413"/>
            <a:ext cx="473075" cy="2295525"/>
          </a:xfrm>
          <a:prstGeom prst="line">
            <a:avLst/>
          </a:prstGeom>
          <a:noFill/>
          <a:ln w="508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DD671135-7B3B-4E41-9EF4-02709322952D}"/>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Sexual Behavior (cont.)</a:t>
            </a:r>
          </a:p>
        </p:txBody>
      </p:sp>
      <p:sp>
        <p:nvSpPr>
          <p:cNvPr id="86018" name="Rectangle 3">
            <a:extLst>
              <a:ext uri="{FF2B5EF4-FFF2-40B4-BE49-F238E27FC236}">
                <a16:creationId xmlns:a16="http://schemas.microsoft.com/office/drawing/2014/main" id="{4403C6BA-E747-654F-9AD1-230D2098B69E}"/>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both male and female sexual behavior is dependent on estradiol receptors in brain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CCEBB891-1D8C-DA48-86AE-02B8B6ECFFA6}"/>
              </a:ext>
            </a:extLst>
          </p:cNvPr>
          <p:cNvSpPr>
            <a:spLocks noGrp="1" noChangeArrowheads="1"/>
          </p:cNvSpPr>
          <p:nvPr>
            <p:ph type="title"/>
          </p:nvPr>
        </p:nvSpPr>
        <p:spPr>
          <a:xfrm>
            <a:off x="381000" y="0"/>
            <a:ext cx="8610600" cy="838200"/>
          </a:xfrm>
          <a:noFill/>
        </p:spPr>
        <p:txBody>
          <a:bodyPr/>
          <a:lstStyle/>
          <a:p>
            <a:r>
              <a:rPr lang="en-US" altLang="en-US">
                <a:ea typeface="ＭＳ Ｐゴシック" panose="020B0600070205080204" pitchFamily="34" charset="-128"/>
              </a:rPr>
              <a:t>Control of Reproductive Behavior</a:t>
            </a:r>
          </a:p>
        </p:txBody>
      </p:sp>
      <p:sp>
        <p:nvSpPr>
          <p:cNvPr id="88066" name="Rectangle 3">
            <a:extLst>
              <a:ext uri="{FF2B5EF4-FFF2-40B4-BE49-F238E27FC236}">
                <a16:creationId xmlns:a16="http://schemas.microsoft.com/office/drawing/2014/main" id="{73DD5033-C0F5-DC4C-B34F-BCBFD13E0F32}"/>
              </a:ext>
            </a:extLst>
          </p:cNvPr>
          <p:cNvSpPr>
            <a:spLocks noGrp="1" noChangeArrowheads="1"/>
          </p:cNvSpPr>
          <p:nvPr>
            <p:ph type="body" idx="1"/>
          </p:nvPr>
        </p:nvSpPr>
        <p:spPr>
          <a:xfrm>
            <a:off x="381000" y="838200"/>
            <a:ext cx="8534400" cy="5029200"/>
          </a:xfrm>
          <a:noFill/>
        </p:spPr>
        <p:txBody>
          <a:bodyPr/>
          <a:lstStyle/>
          <a:p>
            <a:r>
              <a:rPr lang="en-US" altLang="en-US">
                <a:ea typeface="ＭＳ Ｐゴシック" panose="020B0600070205080204" pitchFamily="34" charset="-128"/>
              </a:rPr>
              <a:t>Sensory systems</a:t>
            </a:r>
          </a:p>
          <a:p>
            <a:pPr lvl="1"/>
            <a:r>
              <a:rPr lang="en-US" altLang="en-US">
                <a:ea typeface="ＭＳ Ｐゴシック" panose="020B0600070205080204" pitchFamily="34" charset="-128"/>
              </a:rPr>
              <a:t>Olfactory, visual, auditory, tactile</a:t>
            </a:r>
          </a:p>
          <a:p>
            <a:r>
              <a:rPr lang="en-US" altLang="en-US">
                <a:ea typeface="ＭＳ Ｐゴシック" panose="020B0600070205080204" pitchFamily="34" charset="-128"/>
              </a:rPr>
              <a:t>Hypothalamus</a:t>
            </a:r>
          </a:p>
          <a:p>
            <a:pPr lvl="1"/>
            <a:r>
              <a:rPr lang="en-US" altLang="en-US">
                <a:ea typeface="ＭＳ Ｐゴシック" panose="020B0600070205080204" pitchFamily="34" charset="-128"/>
              </a:rPr>
              <a:t>Estradiol  receptors, increase response to sensory neurons</a:t>
            </a:r>
          </a:p>
          <a:p>
            <a:r>
              <a:rPr lang="en-US" altLang="en-US">
                <a:ea typeface="ＭＳ Ｐゴシック" panose="020B0600070205080204" pitchFamily="34" charset="-128"/>
              </a:rPr>
              <a:t>Midbrain</a:t>
            </a:r>
          </a:p>
          <a:p>
            <a:pPr lvl="1"/>
            <a:r>
              <a:rPr lang="en-US" altLang="en-US">
                <a:ea typeface="ＭＳ Ｐゴシック" panose="020B0600070205080204" pitchFamily="34" charset="-128"/>
              </a:rPr>
              <a:t>Signals from hypothalamus</a:t>
            </a:r>
          </a:p>
          <a:p>
            <a:pPr lvl="1"/>
            <a:r>
              <a:rPr lang="en-US" altLang="en-US">
                <a:ea typeface="ＭＳ Ｐゴシック" panose="020B0600070205080204" pitchFamily="34" charset="-128"/>
              </a:rPr>
              <a:t>Speeds up nerve impulses</a:t>
            </a:r>
          </a:p>
          <a:p>
            <a:r>
              <a:rPr lang="en-US" altLang="en-US">
                <a:ea typeface="ＭＳ Ｐゴシック" panose="020B0600070205080204" pitchFamily="34" charset="-128"/>
              </a:rPr>
              <a:t>Medulla</a:t>
            </a:r>
          </a:p>
          <a:p>
            <a:pPr lvl="1"/>
            <a:r>
              <a:rPr lang="en-US" altLang="en-US">
                <a:ea typeface="ＭＳ Ｐゴシック" panose="020B0600070205080204" pitchFamily="34" charset="-128"/>
              </a:rPr>
              <a:t>Coordinates lordosis and mounting</a:t>
            </a:r>
          </a:p>
          <a:p>
            <a:r>
              <a:rPr lang="en-US" altLang="en-US">
                <a:ea typeface="ＭＳ Ｐゴシック" panose="020B0600070205080204" pitchFamily="34" charset="-128"/>
              </a:rPr>
              <a:t>Spinal Chord</a:t>
            </a:r>
          </a:p>
          <a:p>
            <a:pPr lvl="1"/>
            <a:r>
              <a:rPr lang="en-US" altLang="en-US">
                <a:ea typeface="ＭＳ Ｐゴシック" panose="020B0600070205080204" pitchFamily="34" charset="-128"/>
              </a:rPr>
              <a:t>Sends signals to specific muscles</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A48C9A0D-E3BD-4441-B540-33D7A35B63DA}"/>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Sensory Inputs for Reproductive Behavior</a:t>
            </a:r>
          </a:p>
        </p:txBody>
      </p:sp>
      <p:sp>
        <p:nvSpPr>
          <p:cNvPr id="90114" name="Rectangle 3">
            <a:extLst>
              <a:ext uri="{FF2B5EF4-FFF2-40B4-BE49-F238E27FC236}">
                <a16:creationId xmlns:a16="http://schemas.microsoft.com/office/drawing/2014/main" id="{E7BFD3B1-C6ED-364A-A917-5B60C07C03D4}"/>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specific importance varies with species</a:t>
            </a:r>
          </a:p>
          <a:p>
            <a:r>
              <a:rPr lang="en-US" altLang="en-US">
                <a:ea typeface="ＭＳ Ｐゴシック" panose="020B0600070205080204" pitchFamily="34" charset="-128"/>
              </a:rPr>
              <a:t>olfaction</a:t>
            </a:r>
          </a:p>
          <a:p>
            <a:pPr lvl="1"/>
            <a:r>
              <a:rPr lang="en-US" altLang="en-US">
                <a:ea typeface="ＭＳ Ｐゴシック" panose="020B0600070205080204" pitchFamily="34" charset="-128"/>
              </a:rPr>
              <a:t>pheromone</a:t>
            </a:r>
          </a:p>
          <a:p>
            <a:pPr lvl="2"/>
            <a:r>
              <a:rPr lang="en-US" altLang="en-US">
                <a:ea typeface="ＭＳ Ｐゴシック" panose="020B0600070205080204" pitchFamily="34" charset="-128"/>
              </a:rPr>
              <a:t>volatile substance which elicit specific behavior in the recipient</a:t>
            </a:r>
          </a:p>
          <a:p>
            <a:pPr lvl="2"/>
            <a:r>
              <a:rPr lang="en-US" altLang="en-US">
                <a:ea typeface="ＭＳ Ｐゴシック" panose="020B0600070205080204" pitchFamily="34" charset="-128"/>
              </a:rPr>
              <a:t>males produce</a:t>
            </a:r>
          </a:p>
          <a:p>
            <a:pPr lvl="3"/>
            <a:r>
              <a:rPr lang="en-US" altLang="en-US" sz="1800">
                <a:ea typeface="ＭＳ Ｐゴシック" panose="020B0600070205080204" pitchFamily="34" charset="-128"/>
              </a:rPr>
              <a:t>boars</a:t>
            </a:r>
          </a:p>
          <a:p>
            <a:pPr lvl="3"/>
            <a:r>
              <a:rPr lang="en-US" altLang="en-US" sz="1800">
                <a:ea typeface="ＭＳ Ｐゴシック" panose="020B0600070205080204" pitchFamily="34" charset="-128"/>
              </a:rPr>
              <a:t>humans</a:t>
            </a:r>
          </a:p>
          <a:p>
            <a:pPr lvl="2"/>
            <a:r>
              <a:rPr lang="en-US" altLang="en-US">
                <a:ea typeface="ＭＳ Ｐゴシック" panose="020B0600070205080204" pitchFamily="34" charset="-128"/>
              </a:rPr>
              <a:t>females produce during estrus</a:t>
            </a:r>
          </a:p>
          <a:p>
            <a:pPr lvl="3"/>
            <a:r>
              <a:rPr lang="en-US" altLang="en-US" sz="1800">
                <a:ea typeface="ＭＳ Ｐゴシック" panose="020B0600070205080204" pitchFamily="34" charset="-128"/>
              </a:rPr>
              <a:t>dogs and rats can sense cow pheromones</a:t>
            </a:r>
          </a:p>
          <a:p>
            <a:pPr lvl="2"/>
            <a:r>
              <a:rPr lang="en-US" altLang="en-US">
                <a:ea typeface="ＭＳ Ｐゴシック" panose="020B0600070205080204" pitchFamily="34" charset="-128"/>
              </a:rPr>
              <a:t>flehmen response</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61" name="Group 24">
            <a:extLst>
              <a:ext uri="{FF2B5EF4-FFF2-40B4-BE49-F238E27FC236}">
                <a16:creationId xmlns:a16="http://schemas.microsoft.com/office/drawing/2014/main" id="{6695F435-EE76-D04A-A72C-08A23925602C}"/>
              </a:ext>
            </a:extLst>
          </p:cNvPr>
          <p:cNvGrpSpPr>
            <a:grpSpLocks/>
          </p:cNvGrpSpPr>
          <p:nvPr/>
        </p:nvGrpSpPr>
        <p:grpSpPr bwMode="auto">
          <a:xfrm>
            <a:off x="74613" y="0"/>
            <a:ext cx="8469312" cy="6845300"/>
            <a:chOff x="47" y="0"/>
            <a:chExt cx="5335" cy="4312"/>
          </a:xfrm>
        </p:grpSpPr>
        <p:pic>
          <p:nvPicPr>
            <p:cNvPr id="92162" name="Picture 2">
              <a:extLst>
                <a:ext uri="{FF2B5EF4-FFF2-40B4-BE49-F238E27FC236}">
                  <a16:creationId xmlns:a16="http://schemas.microsoft.com/office/drawing/2014/main" id="{334A7362-942F-E04C-A985-96F5F83CEF1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 y="0"/>
              <a:ext cx="4758" cy="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2163" name="Freeform 4">
              <a:extLst>
                <a:ext uri="{FF2B5EF4-FFF2-40B4-BE49-F238E27FC236}">
                  <a16:creationId xmlns:a16="http://schemas.microsoft.com/office/drawing/2014/main" id="{9D15CA34-28CE-5746-A211-2279CFF6EA57}"/>
                </a:ext>
              </a:extLst>
            </p:cNvPr>
            <p:cNvSpPr>
              <a:spLocks/>
            </p:cNvSpPr>
            <p:nvPr/>
          </p:nvSpPr>
          <p:spPr bwMode="auto">
            <a:xfrm>
              <a:off x="1920" y="2136"/>
              <a:ext cx="492" cy="256"/>
            </a:xfrm>
            <a:custGeom>
              <a:avLst/>
              <a:gdLst>
                <a:gd name="T0" fmla="*/ 0 w 448"/>
                <a:gd name="T1" fmla="*/ 683 h 232"/>
                <a:gd name="T2" fmla="*/ 123 w 448"/>
                <a:gd name="T3" fmla="*/ 615 h 232"/>
                <a:gd name="T4" fmla="*/ 228 w 448"/>
                <a:gd name="T5" fmla="*/ 543 h 232"/>
                <a:gd name="T6" fmla="*/ 267 w 448"/>
                <a:gd name="T7" fmla="*/ 425 h 232"/>
                <a:gd name="T8" fmla="*/ 393 w 448"/>
                <a:gd name="T9" fmla="*/ 307 h 232"/>
                <a:gd name="T10" fmla="*/ 549 w 448"/>
                <a:gd name="T11" fmla="*/ 258 h 232"/>
                <a:gd name="T12" fmla="*/ 684 w 448"/>
                <a:gd name="T13" fmla="*/ 226 h 232"/>
                <a:gd name="T14" fmla="*/ 751 w 448"/>
                <a:gd name="T15" fmla="*/ 168 h 232"/>
                <a:gd name="T16" fmla="*/ 828 w 448"/>
                <a:gd name="T17" fmla="*/ 108 h 232"/>
                <a:gd name="T18" fmla="*/ 896 w 448"/>
                <a:gd name="T19" fmla="*/ 47 h 232"/>
                <a:gd name="T20" fmla="*/ 965 w 448"/>
                <a:gd name="T21" fmla="*/ 4 h 232"/>
                <a:gd name="T22" fmla="*/ 1086 w 448"/>
                <a:gd name="T23" fmla="*/ 0 h 232"/>
                <a:gd name="T24" fmla="*/ 1254 w 448"/>
                <a:gd name="T25" fmla="*/ 0 h 232"/>
                <a:gd name="T26" fmla="*/ 1200 w 448"/>
                <a:gd name="T27" fmla="*/ 57 h 232"/>
                <a:gd name="T28" fmla="*/ 1110 w 448"/>
                <a:gd name="T29" fmla="*/ 83 h 232"/>
                <a:gd name="T30" fmla="*/ 1035 w 448"/>
                <a:gd name="T31" fmla="*/ 108 h 232"/>
                <a:gd name="T32" fmla="*/ 965 w 448"/>
                <a:gd name="T33" fmla="*/ 154 h 232"/>
                <a:gd name="T34" fmla="*/ 861 w 448"/>
                <a:gd name="T35" fmla="*/ 274 h 232"/>
                <a:gd name="T36" fmla="*/ 798 w 448"/>
                <a:gd name="T37" fmla="*/ 319 h 232"/>
                <a:gd name="T38" fmla="*/ 709 w 448"/>
                <a:gd name="T39" fmla="*/ 366 h 232"/>
                <a:gd name="T40" fmla="*/ 605 w 448"/>
                <a:gd name="T41" fmla="*/ 366 h 232"/>
                <a:gd name="T42" fmla="*/ 539 w 448"/>
                <a:gd name="T43" fmla="*/ 390 h 232"/>
                <a:gd name="T44" fmla="*/ 434 w 448"/>
                <a:gd name="T45" fmla="*/ 439 h 232"/>
                <a:gd name="T46" fmla="*/ 371 w 448"/>
                <a:gd name="T47" fmla="*/ 508 h 232"/>
                <a:gd name="T48" fmla="*/ 281 w 448"/>
                <a:gd name="T49" fmla="*/ 555 h 232"/>
                <a:gd name="T50" fmla="*/ 212 w 448"/>
                <a:gd name="T51" fmla="*/ 600 h 232"/>
                <a:gd name="T52" fmla="*/ 146 w 448"/>
                <a:gd name="T53" fmla="*/ 650 h 232"/>
                <a:gd name="T54" fmla="*/ 0 w 448"/>
                <a:gd name="T55" fmla="*/ 683 h 23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48"/>
                <a:gd name="T85" fmla="*/ 0 h 232"/>
                <a:gd name="T86" fmla="*/ 448 w 448"/>
                <a:gd name="T87" fmla="*/ 232 h 23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48" h="232">
                  <a:moveTo>
                    <a:pt x="0" y="232"/>
                  </a:moveTo>
                  <a:lnTo>
                    <a:pt x="44" y="208"/>
                  </a:lnTo>
                  <a:lnTo>
                    <a:pt x="80" y="184"/>
                  </a:lnTo>
                  <a:lnTo>
                    <a:pt x="96" y="144"/>
                  </a:lnTo>
                  <a:lnTo>
                    <a:pt x="140" y="104"/>
                  </a:lnTo>
                  <a:lnTo>
                    <a:pt x="196" y="88"/>
                  </a:lnTo>
                  <a:lnTo>
                    <a:pt x="244" y="76"/>
                  </a:lnTo>
                  <a:lnTo>
                    <a:pt x="268" y="56"/>
                  </a:lnTo>
                  <a:lnTo>
                    <a:pt x="296" y="36"/>
                  </a:lnTo>
                  <a:lnTo>
                    <a:pt x="320" y="16"/>
                  </a:lnTo>
                  <a:lnTo>
                    <a:pt x="344" y="4"/>
                  </a:lnTo>
                  <a:lnTo>
                    <a:pt x="388" y="0"/>
                  </a:lnTo>
                  <a:lnTo>
                    <a:pt x="448" y="0"/>
                  </a:lnTo>
                  <a:lnTo>
                    <a:pt x="428" y="20"/>
                  </a:lnTo>
                  <a:lnTo>
                    <a:pt x="396" y="28"/>
                  </a:lnTo>
                  <a:lnTo>
                    <a:pt x="368" y="36"/>
                  </a:lnTo>
                  <a:lnTo>
                    <a:pt x="344" y="52"/>
                  </a:lnTo>
                  <a:lnTo>
                    <a:pt x="308" y="92"/>
                  </a:lnTo>
                  <a:lnTo>
                    <a:pt x="284" y="108"/>
                  </a:lnTo>
                  <a:lnTo>
                    <a:pt x="252" y="124"/>
                  </a:lnTo>
                  <a:lnTo>
                    <a:pt x="216" y="124"/>
                  </a:lnTo>
                  <a:lnTo>
                    <a:pt x="192" y="132"/>
                  </a:lnTo>
                  <a:lnTo>
                    <a:pt x="156" y="148"/>
                  </a:lnTo>
                  <a:lnTo>
                    <a:pt x="132" y="172"/>
                  </a:lnTo>
                  <a:lnTo>
                    <a:pt x="100" y="188"/>
                  </a:lnTo>
                  <a:lnTo>
                    <a:pt x="76" y="204"/>
                  </a:lnTo>
                  <a:lnTo>
                    <a:pt x="52" y="220"/>
                  </a:lnTo>
                  <a:lnTo>
                    <a:pt x="0" y="232"/>
                  </a:lnTo>
                  <a:close/>
                </a:path>
              </a:pathLst>
            </a:custGeom>
            <a:solidFill>
              <a:schemeClr val="hlink"/>
            </a:solidFill>
            <a:ln w="12700">
              <a:solidFill>
                <a:schemeClr val="tx1"/>
              </a:solidFill>
              <a:round/>
              <a:headEnd/>
              <a:tailEnd/>
            </a:ln>
          </p:spPr>
          <p:txBody>
            <a:bodyPr wrap="none" anchor="ctr"/>
            <a:lstStyle/>
            <a:p>
              <a:endParaRPr lang="en-US"/>
            </a:p>
          </p:txBody>
        </p:sp>
        <p:sp>
          <p:nvSpPr>
            <p:cNvPr id="92164" name="Text Box 5">
              <a:extLst>
                <a:ext uri="{FF2B5EF4-FFF2-40B4-BE49-F238E27FC236}">
                  <a16:creationId xmlns:a16="http://schemas.microsoft.com/office/drawing/2014/main" id="{3D9EAC08-89B7-3F4B-B975-DBF2918EC493}"/>
                </a:ext>
              </a:extLst>
            </p:cNvPr>
            <p:cNvSpPr txBox="1">
              <a:spLocks noChangeArrowheads="1"/>
            </p:cNvSpPr>
            <p:nvPr/>
          </p:nvSpPr>
          <p:spPr bwMode="auto">
            <a:xfrm>
              <a:off x="2549" y="2540"/>
              <a:ext cx="1322" cy="51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lgn="ctr">
                <a:spcBef>
                  <a:spcPct val="0"/>
                </a:spcBef>
                <a:buSzTx/>
                <a:buFontTx/>
                <a:buNone/>
              </a:pPr>
              <a:r>
                <a:rPr lang="en-US" altLang="en-US" sz="2400"/>
                <a:t>Vomeronasal</a:t>
              </a:r>
            </a:p>
            <a:p>
              <a:pPr algn="ctr">
                <a:spcBef>
                  <a:spcPct val="0"/>
                </a:spcBef>
                <a:buSzTx/>
                <a:buFontTx/>
                <a:buNone/>
              </a:pPr>
              <a:r>
                <a:rPr lang="en-US" altLang="en-US" sz="2400"/>
                <a:t>Organ</a:t>
              </a:r>
            </a:p>
          </p:txBody>
        </p:sp>
        <p:sp>
          <p:nvSpPr>
            <p:cNvPr id="92165" name="Freeform 7">
              <a:extLst>
                <a:ext uri="{FF2B5EF4-FFF2-40B4-BE49-F238E27FC236}">
                  <a16:creationId xmlns:a16="http://schemas.microsoft.com/office/drawing/2014/main" id="{F29FD07F-B5F4-F043-8DF6-ACC34932EA73}"/>
                </a:ext>
              </a:extLst>
            </p:cNvPr>
            <p:cNvSpPr>
              <a:spLocks/>
            </p:cNvSpPr>
            <p:nvPr/>
          </p:nvSpPr>
          <p:spPr bwMode="auto">
            <a:xfrm>
              <a:off x="1392" y="314"/>
              <a:ext cx="1104" cy="682"/>
            </a:xfrm>
            <a:custGeom>
              <a:avLst/>
              <a:gdLst>
                <a:gd name="T0" fmla="*/ 0 w 1072"/>
                <a:gd name="T1" fmla="*/ 872 h 660"/>
                <a:gd name="T2" fmla="*/ 43 w 1072"/>
                <a:gd name="T3" fmla="*/ 867 h 660"/>
                <a:gd name="T4" fmla="*/ 138 w 1072"/>
                <a:gd name="T5" fmla="*/ 850 h 660"/>
                <a:gd name="T6" fmla="*/ 199 w 1072"/>
                <a:gd name="T7" fmla="*/ 808 h 660"/>
                <a:gd name="T8" fmla="*/ 243 w 1072"/>
                <a:gd name="T9" fmla="*/ 764 h 660"/>
                <a:gd name="T10" fmla="*/ 277 w 1072"/>
                <a:gd name="T11" fmla="*/ 734 h 660"/>
                <a:gd name="T12" fmla="*/ 310 w 1072"/>
                <a:gd name="T13" fmla="*/ 683 h 660"/>
                <a:gd name="T14" fmla="*/ 336 w 1072"/>
                <a:gd name="T15" fmla="*/ 556 h 660"/>
                <a:gd name="T16" fmla="*/ 399 w 1072"/>
                <a:gd name="T17" fmla="*/ 493 h 660"/>
                <a:gd name="T18" fmla="*/ 464 w 1072"/>
                <a:gd name="T19" fmla="*/ 447 h 660"/>
                <a:gd name="T20" fmla="*/ 553 w 1072"/>
                <a:gd name="T21" fmla="*/ 397 h 660"/>
                <a:gd name="T22" fmla="*/ 647 w 1072"/>
                <a:gd name="T23" fmla="*/ 362 h 660"/>
                <a:gd name="T24" fmla="*/ 740 w 1072"/>
                <a:gd name="T25" fmla="*/ 333 h 660"/>
                <a:gd name="T26" fmla="*/ 846 w 1072"/>
                <a:gd name="T27" fmla="*/ 282 h 660"/>
                <a:gd name="T28" fmla="*/ 1001 w 1072"/>
                <a:gd name="T29" fmla="*/ 121 h 660"/>
                <a:gd name="T30" fmla="*/ 1072 w 1072"/>
                <a:gd name="T31" fmla="*/ 74 h 660"/>
                <a:gd name="T32" fmla="*/ 1215 w 1072"/>
                <a:gd name="T33" fmla="*/ 35 h 660"/>
                <a:gd name="T34" fmla="*/ 1389 w 1072"/>
                <a:gd name="T35" fmla="*/ 0 h 660"/>
                <a:gd name="T36" fmla="*/ 1481 w 1072"/>
                <a:gd name="T37" fmla="*/ 4 h 660"/>
                <a:gd name="T38" fmla="*/ 1481 w 1072"/>
                <a:gd name="T39" fmla="*/ 39 h 660"/>
                <a:gd name="T40" fmla="*/ 1447 w 1072"/>
                <a:gd name="T41" fmla="*/ 70 h 660"/>
                <a:gd name="T42" fmla="*/ 1210 w 1072"/>
                <a:gd name="T43" fmla="*/ 131 h 660"/>
                <a:gd name="T44" fmla="*/ 1150 w 1072"/>
                <a:gd name="T45" fmla="*/ 161 h 660"/>
                <a:gd name="T46" fmla="*/ 1110 w 1072"/>
                <a:gd name="T47" fmla="*/ 224 h 660"/>
                <a:gd name="T48" fmla="*/ 1029 w 1072"/>
                <a:gd name="T49" fmla="*/ 374 h 660"/>
                <a:gd name="T50" fmla="*/ 929 w 1072"/>
                <a:gd name="T51" fmla="*/ 459 h 660"/>
                <a:gd name="T52" fmla="*/ 791 w 1072"/>
                <a:gd name="T53" fmla="*/ 510 h 660"/>
                <a:gd name="T54" fmla="*/ 682 w 1072"/>
                <a:gd name="T55" fmla="*/ 522 h 660"/>
                <a:gd name="T56" fmla="*/ 570 w 1072"/>
                <a:gd name="T57" fmla="*/ 539 h 660"/>
                <a:gd name="T58" fmla="*/ 492 w 1072"/>
                <a:gd name="T59" fmla="*/ 619 h 660"/>
                <a:gd name="T60" fmla="*/ 425 w 1072"/>
                <a:gd name="T61" fmla="*/ 717 h 660"/>
                <a:gd name="T62" fmla="*/ 376 w 1072"/>
                <a:gd name="T63" fmla="*/ 734 h 660"/>
                <a:gd name="T64" fmla="*/ 343 w 1072"/>
                <a:gd name="T65" fmla="*/ 734 h 660"/>
                <a:gd name="T66" fmla="*/ 271 w 1072"/>
                <a:gd name="T67" fmla="*/ 804 h 660"/>
                <a:gd name="T68" fmla="*/ 187 w 1072"/>
                <a:gd name="T69" fmla="*/ 861 h 660"/>
                <a:gd name="T70" fmla="*/ 87 w 1072"/>
                <a:gd name="T71" fmla="*/ 923 h 660"/>
                <a:gd name="T72" fmla="*/ 43 w 1072"/>
                <a:gd name="T73" fmla="*/ 949 h 660"/>
                <a:gd name="T74" fmla="*/ 31 w 1072"/>
                <a:gd name="T75" fmla="*/ 913 h 6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72"/>
                <a:gd name="T115" fmla="*/ 0 h 660"/>
                <a:gd name="T116" fmla="*/ 1072 w 1072"/>
                <a:gd name="T117" fmla="*/ 660 h 6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72" h="660">
                  <a:moveTo>
                    <a:pt x="0" y="608"/>
                  </a:moveTo>
                  <a:lnTo>
                    <a:pt x="32" y="604"/>
                  </a:lnTo>
                  <a:lnTo>
                    <a:pt x="100" y="592"/>
                  </a:lnTo>
                  <a:lnTo>
                    <a:pt x="144" y="564"/>
                  </a:lnTo>
                  <a:lnTo>
                    <a:pt x="176" y="532"/>
                  </a:lnTo>
                  <a:lnTo>
                    <a:pt x="200" y="512"/>
                  </a:lnTo>
                  <a:lnTo>
                    <a:pt x="224" y="476"/>
                  </a:lnTo>
                  <a:lnTo>
                    <a:pt x="244" y="388"/>
                  </a:lnTo>
                  <a:lnTo>
                    <a:pt x="288" y="344"/>
                  </a:lnTo>
                  <a:lnTo>
                    <a:pt x="336" y="312"/>
                  </a:lnTo>
                  <a:lnTo>
                    <a:pt x="400" y="276"/>
                  </a:lnTo>
                  <a:lnTo>
                    <a:pt x="468" y="252"/>
                  </a:lnTo>
                  <a:lnTo>
                    <a:pt x="536" y="232"/>
                  </a:lnTo>
                  <a:lnTo>
                    <a:pt x="612" y="196"/>
                  </a:lnTo>
                  <a:lnTo>
                    <a:pt x="724" y="84"/>
                  </a:lnTo>
                  <a:lnTo>
                    <a:pt x="776" y="52"/>
                  </a:lnTo>
                  <a:lnTo>
                    <a:pt x="880" y="24"/>
                  </a:lnTo>
                  <a:lnTo>
                    <a:pt x="1004" y="0"/>
                  </a:lnTo>
                  <a:lnTo>
                    <a:pt x="1072" y="4"/>
                  </a:lnTo>
                  <a:lnTo>
                    <a:pt x="1072" y="28"/>
                  </a:lnTo>
                  <a:lnTo>
                    <a:pt x="1048" y="48"/>
                  </a:lnTo>
                  <a:lnTo>
                    <a:pt x="876" y="92"/>
                  </a:lnTo>
                  <a:lnTo>
                    <a:pt x="832" y="112"/>
                  </a:lnTo>
                  <a:lnTo>
                    <a:pt x="804" y="156"/>
                  </a:lnTo>
                  <a:lnTo>
                    <a:pt x="744" y="260"/>
                  </a:lnTo>
                  <a:lnTo>
                    <a:pt x="672" y="320"/>
                  </a:lnTo>
                  <a:lnTo>
                    <a:pt x="572" y="356"/>
                  </a:lnTo>
                  <a:lnTo>
                    <a:pt x="492" y="364"/>
                  </a:lnTo>
                  <a:lnTo>
                    <a:pt x="412" y="376"/>
                  </a:lnTo>
                  <a:lnTo>
                    <a:pt x="356" y="432"/>
                  </a:lnTo>
                  <a:lnTo>
                    <a:pt x="308" y="500"/>
                  </a:lnTo>
                  <a:lnTo>
                    <a:pt x="272" y="512"/>
                  </a:lnTo>
                  <a:lnTo>
                    <a:pt x="248" y="512"/>
                  </a:lnTo>
                  <a:lnTo>
                    <a:pt x="196" y="560"/>
                  </a:lnTo>
                  <a:lnTo>
                    <a:pt x="136" y="600"/>
                  </a:lnTo>
                  <a:lnTo>
                    <a:pt x="64" y="644"/>
                  </a:lnTo>
                  <a:lnTo>
                    <a:pt x="32" y="660"/>
                  </a:lnTo>
                  <a:lnTo>
                    <a:pt x="20" y="636"/>
                  </a:lnTo>
                </a:path>
              </a:pathLst>
            </a:custGeom>
            <a:solidFill>
              <a:schemeClr val="hlink"/>
            </a:solidFill>
            <a:ln w="12700">
              <a:solidFill>
                <a:schemeClr val="tx1"/>
              </a:solidFill>
              <a:round/>
              <a:headEnd/>
              <a:tailEnd/>
            </a:ln>
          </p:spPr>
          <p:txBody>
            <a:bodyPr wrap="none" anchor="ctr"/>
            <a:lstStyle/>
            <a:p>
              <a:endParaRPr lang="en-US"/>
            </a:p>
          </p:txBody>
        </p:sp>
        <p:sp>
          <p:nvSpPr>
            <p:cNvPr id="92166" name="Freeform 8">
              <a:extLst>
                <a:ext uri="{FF2B5EF4-FFF2-40B4-BE49-F238E27FC236}">
                  <a16:creationId xmlns:a16="http://schemas.microsoft.com/office/drawing/2014/main" id="{203C4104-A84A-C544-9192-D87E87A22BD5}"/>
                </a:ext>
              </a:extLst>
            </p:cNvPr>
            <p:cNvSpPr>
              <a:spLocks/>
            </p:cNvSpPr>
            <p:nvPr/>
          </p:nvSpPr>
          <p:spPr bwMode="auto">
            <a:xfrm>
              <a:off x="1687" y="480"/>
              <a:ext cx="480" cy="288"/>
            </a:xfrm>
            <a:custGeom>
              <a:avLst/>
              <a:gdLst>
                <a:gd name="T0" fmla="*/ 0 w 416"/>
                <a:gd name="T1" fmla="*/ 3556 h 224"/>
                <a:gd name="T2" fmla="*/ 404 w 416"/>
                <a:gd name="T3" fmla="*/ 2344 h 224"/>
                <a:gd name="T4" fmla="*/ 983 w 416"/>
                <a:gd name="T5" fmla="*/ 1590 h 224"/>
                <a:gd name="T6" fmla="*/ 1626 w 416"/>
                <a:gd name="T7" fmla="*/ 1012 h 224"/>
                <a:gd name="T8" fmla="*/ 2007 w 416"/>
                <a:gd name="T9" fmla="*/ 0 h 224"/>
                <a:gd name="T10" fmla="*/ 0 60000 65536"/>
                <a:gd name="T11" fmla="*/ 0 60000 65536"/>
                <a:gd name="T12" fmla="*/ 0 60000 65536"/>
                <a:gd name="T13" fmla="*/ 0 60000 65536"/>
                <a:gd name="T14" fmla="*/ 0 60000 65536"/>
                <a:gd name="T15" fmla="*/ 0 w 416"/>
                <a:gd name="T16" fmla="*/ 0 h 224"/>
                <a:gd name="T17" fmla="*/ 416 w 416"/>
                <a:gd name="T18" fmla="*/ 224 h 224"/>
              </a:gdLst>
              <a:ahLst/>
              <a:cxnLst>
                <a:cxn ang="T10">
                  <a:pos x="T0" y="T1"/>
                </a:cxn>
                <a:cxn ang="T11">
                  <a:pos x="T2" y="T3"/>
                </a:cxn>
                <a:cxn ang="T12">
                  <a:pos x="T4" y="T5"/>
                </a:cxn>
                <a:cxn ang="T13">
                  <a:pos x="T6" y="T7"/>
                </a:cxn>
                <a:cxn ang="T14">
                  <a:pos x="T8" y="T9"/>
                </a:cxn>
              </a:cxnLst>
              <a:rect l="T15" t="T16" r="T17" b="T18"/>
              <a:pathLst>
                <a:path w="416" h="224">
                  <a:moveTo>
                    <a:pt x="0" y="224"/>
                  </a:moveTo>
                  <a:cubicBezTo>
                    <a:pt x="25" y="196"/>
                    <a:pt x="50" y="168"/>
                    <a:pt x="84" y="148"/>
                  </a:cubicBezTo>
                  <a:cubicBezTo>
                    <a:pt x="118" y="127"/>
                    <a:pt x="162" y="114"/>
                    <a:pt x="204" y="100"/>
                  </a:cubicBezTo>
                  <a:cubicBezTo>
                    <a:pt x="246" y="86"/>
                    <a:pt x="300" y="80"/>
                    <a:pt x="336" y="64"/>
                  </a:cubicBezTo>
                  <a:cubicBezTo>
                    <a:pt x="371" y="47"/>
                    <a:pt x="393" y="23"/>
                    <a:pt x="416" y="0"/>
                  </a:cubicBezTo>
                </a:path>
              </a:pathLst>
            </a:custGeom>
            <a:noFill/>
            <a:ln w="38100">
              <a:solidFill>
                <a:schemeClr val="bg1"/>
              </a:solidFill>
              <a:prstDash val="sysDot"/>
              <a:round/>
              <a:headEnd/>
              <a:tailEnd type="stealth" w="med" len="lg"/>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167" name="Text Box 10">
              <a:extLst>
                <a:ext uri="{FF2B5EF4-FFF2-40B4-BE49-F238E27FC236}">
                  <a16:creationId xmlns:a16="http://schemas.microsoft.com/office/drawing/2014/main" id="{6F7AD41A-07DE-3F46-86E8-112BB5B6F633}"/>
                </a:ext>
              </a:extLst>
            </p:cNvPr>
            <p:cNvSpPr txBox="1">
              <a:spLocks noChangeArrowheads="1"/>
            </p:cNvSpPr>
            <p:nvPr/>
          </p:nvSpPr>
          <p:spPr bwMode="auto">
            <a:xfrm>
              <a:off x="47" y="46"/>
              <a:ext cx="1958" cy="2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t>Vomeronasal Organ</a:t>
              </a:r>
            </a:p>
          </p:txBody>
        </p:sp>
        <p:sp>
          <p:nvSpPr>
            <p:cNvPr id="92168" name="Text Box 11">
              <a:extLst>
                <a:ext uri="{FF2B5EF4-FFF2-40B4-BE49-F238E27FC236}">
                  <a16:creationId xmlns:a16="http://schemas.microsoft.com/office/drawing/2014/main" id="{2A64B8D6-7B42-3A49-9B0D-AF361297BE8C}"/>
                </a:ext>
              </a:extLst>
            </p:cNvPr>
            <p:cNvSpPr txBox="1">
              <a:spLocks noChangeArrowheads="1"/>
            </p:cNvSpPr>
            <p:nvPr/>
          </p:nvSpPr>
          <p:spPr bwMode="auto">
            <a:xfrm>
              <a:off x="1783" y="962"/>
              <a:ext cx="1791" cy="2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t>Nasopalatine Duct</a:t>
              </a:r>
            </a:p>
          </p:txBody>
        </p:sp>
        <p:sp>
          <p:nvSpPr>
            <p:cNvPr id="92169" name="Text Box 12">
              <a:extLst>
                <a:ext uri="{FF2B5EF4-FFF2-40B4-BE49-F238E27FC236}">
                  <a16:creationId xmlns:a16="http://schemas.microsoft.com/office/drawing/2014/main" id="{D182B081-8A2A-074B-A74F-89907F60CB29}"/>
                </a:ext>
              </a:extLst>
            </p:cNvPr>
            <p:cNvSpPr txBox="1">
              <a:spLocks noChangeArrowheads="1"/>
            </p:cNvSpPr>
            <p:nvPr/>
          </p:nvSpPr>
          <p:spPr bwMode="auto">
            <a:xfrm>
              <a:off x="551" y="769"/>
              <a:ext cx="681" cy="2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t>Fluids</a:t>
              </a:r>
            </a:p>
          </p:txBody>
        </p:sp>
        <p:sp>
          <p:nvSpPr>
            <p:cNvPr id="92170" name="Text Box 13">
              <a:extLst>
                <a:ext uri="{FF2B5EF4-FFF2-40B4-BE49-F238E27FC236}">
                  <a16:creationId xmlns:a16="http://schemas.microsoft.com/office/drawing/2014/main" id="{3E4F0681-71A8-874C-B613-6C5A0BFEB848}"/>
                </a:ext>
              </a:extLst>
            </p:cNvPr>
            <p:cNvSpPr txBox="1">
              <a:spLocks noChangeArrowheads="1"/>
            </p:cNvSpPr>
            <p:nvPr/>
          </p:nvSpPr>
          <p:spPr bwMode="auto">
            <a:xfrm>
              <a:off x="1006" y="1247"/>
              <a:ext cx="681" cy="28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a:t>Fluids</a:t>
              </a:r>
            </a:p>
          </p:txBody>
        </p:sp>
        <p:sp>
          <p:nvSpPr>
            <p:cNvPr id="92171" name="Rectangle 16">
              <a:extLst>
                <a:ext uri="{FF2B5EF4-FFF2-40B4-BE49-F238E27FC236}">
                  <a16:creationId xmlns:a16="http://schemas.microsoft.com/office/drawing/2014/main" id="{561B4C8C-2E9E-4846-910A-961A54C7F96A}"/>
                </a:ext>
              </a:extLst>
            </p:cNvPr>
            <p:cNvSpPr>
              <a:spLocks noChangeArrowheads="1"/>
            </p:cNvSpPr>
            <p:nvPr/>
          </p:nvSpPr>
          <p:spPr bwMode="auto">
            <a:xfrm>
              <a:off x="1968" y="66"/>
              <a:ext cx="257" cy="142"/>
            </a:xfrm>
            <a:prstGeom prst="rect">
              <a:avLst/>
            </a:prstGeom>
            <a:solidFill>
              <a:schemeClr val="bg1"/>
            </a:solidFill>
            <a:ln w="12700">
              <a:solidFill>
                <a:schemeClr val="bg1"/>
              </a:solidFill>
              <a:miter lim="800000"/>
              <a:headEnd/>
              <a:tailEnd/>
            </a:ln>
          </p:spPr>
          <p:txBody>
            <a:bodyPr wrap="none" anchor="ct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endParaRPr lang="en-US" altLang="en-US" sz="2400"/>
            </a:p>
          </p:txBody>
        </p:sp>
        <p:sp>
          <p:nvSpPr>
            <p:cNvPr id="92172" name="Freeform 17">
              <a:extLst>
                <a:ext uri="{FF2B5EF4-FFF2-40B4-BE49-F238E27FC236}">
                  <a16:creationId xmlns:a16="http://schemas.microsoft.com/office/drawing/2014/main" id="{30CF9BC4-6A0B-3D40-B0A8-95330E8C84F1}"/>
                </a:ext>
              </a:extLst>
            </p:cNvPr>
            <p:cNvSpPr>
              <a:spLocks/>
            </p:cNvSpPr>
            <p:nvPr/>
          </p:nvSpPr>
          <p:spPr bwMode="auto">
            <a:xfrm>
              <a:off x="1564" y="166"/>
              <a:ext cx="916" cy="602"/>
            </a:xfrm>
            <a:custGeom>
              <a:avLst/>
              <a:gdLst>
                <a:gd name="T0" fmla="*/ 20 w 916"/>
                <a:gd name="T1" fmla="*/ 602 h 602"/>
                <a:gd name="T2" fmla="*/ 4 w 916"/>
                <a:gd name="T3" fmla="*/ 530 h 602"/>
                <a:gd name="T4" fmla="*/ 16 w 916"/>
                <a:gd name="T5" fmla="*/ 458 h 602"/>
                <a:gd name="T6" fmla="*/ 96 w 916"/>
                <a:gd name="T7" fmla="*/ 410 h 602"/>
                <a:gd name="T8" fmla="*/ 336 w 916"/>
                <a:gd name="T9" fmla="*/ 266 h 602"/>
                <a:gd name="T10" fmla="*/ 360 w 916"/>
                <a:gd name="T11" fmla="*/ 246 h 602"/>
                <a:gd name="T12" fmla="*/ 364 w 916"/>
                <a:gd name="T13" fmla="*/ 202 h 602"/>
                <a:gd name="T14" fmla="*/ 412 w 916"/>
                <a:gd name="T15" fmla="*/ 202 h 602"/>
                <a:gd name="T16" fmla="*/ 444 w 916"/>
                <a:gd name="T17" fmla="*/ 202 h 602"/>
                <a:gd name="T18" fmla="*/ 472 w 916"/>
                <a:gd name="T19" fmla="*/ 186 h 602"/>
                <a:gd name="T20" fmla="*/ 752 w 916"/>
                <a:gd name="T21" fmla="*/ 30 h 602"/>
                <a:gd name="T22" fmla="*/ 788 w 916"/>
                <a:gd name="T23" fmla="*/ 6 h 602"/>
                <a:gd name="T24" fmla="*/ 824 w 916"/>
                <a:gd name="T25" fmla="*/ 14 h 602"/>
                <a:gd name="T26" fmla="*/ 864 w 916"/>
                <a:gd name="T27" fmla="*/ 42 h 602"/>
                <a:gd name="T28" fmla="*/ 916 w 916"/>
                <a:gd name="T29" fmla="*/ 102 h 60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16"/>
                <a:gd name="T46" fmla="*/ 0 h 602"/>
                <a:gd name="T47" fmla="*/ 916 w 916"/>
                <a:gd name="T48" fmla="*/ 602 h 60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16" h="602">
                  <a:moveTo>
                    <a:pt x="20" y="602"/>
                  </a:moveTo>
                  <a:cubicBezTo>
                    <a:pt x="12" y="578"/>
                    <a:pt x="4" y="554"/>
                    <a:pt x="4" y="530"/>
                  </a:cubicBezTo>
                  <a:cubicBezTo>
                    <a:pt x="3" y="506"/>
                    <a:pt x="0" y="477"/>
                    <a:pt x="16" y="458"/>
                  </a:cubicBezTo>
                  <a:cubicBezTo>
                    <a:pt x="31" y="438"/>
                    <a:pt x="42" y="442"/>
                    <a:pt x="96" y="410"/>
                  </a:cubicBezTo>
                  <a:cubicBezTo>
                    <a:pt x="149" y="377"/>
                    <a:pt x="292" y="293"/>
                    <a:pt x="336" y="266"/>
                  </a:cubicBezTo>
                  <a:cubicBezTo>
                    <a:pt x="379" y="238"/>
                    <a:pt x="355" y="256"/>
                    <a:pt x="360" y="246"/>
                  </a:cubicBezTo>
                  <a:cubicBezTo>
                    <a:pt x="364" y="235"/>
                    <a:pt x="355" y="209"/>
                    <a:pt x="364" y="202"/>
                  </a:cubicBezTo>
                  <a:cubicBezTo>
                    <a:pt x="372" y="194"/>
                    <a:pt x="398" y="202"/>
                    <a:pt x="412" y="202"/>
                  </a:cubicBezTo>
                  <a:cubicBezTo>
                    <a:pt x="425" y="202"/>
                    <a:pt x="434" y="204"/>
                    <a:pt x="444" y="202"/>
                  </a:cubicBezTo>
                  <a:cubicBezTo>
                    <a:pt x="454" y="199"/>
                    <a:pt x="420" y="214"/>
                    <a:pt x="472" y="186"/>
                  </a:cubicBezTo>
                  <a:cubicBezTo>
                    <a:pt x="523" y="157"/>
                    <a:pt x="699" y="59"/>
                    <a:pt x="752" y="30"/>
                  </a:cubicBezTo>
                  <a:cubicBezTo>
                    <a:pt x="804" y="0"/>
                    <a:pt x="776" y="8"/>
                    <a:pt x="788" y="6"/>
                  </a:cubicBezTo>
                  <a:cubicBezTo>
                    <a:pt x="800" y="3"/>
                    <a:pt x="811" y="8"/>
                    <a:pt x="824" y="14"/>
                  </a:cubicBezTo>
                  <a:cubicBezTo>
                    <a:pt x="836" y="19"/>
                    <a:pt x="848" y="27"/>
                    <a:pt x="864" y="42"/>
                  </a:cubicBezTo>
                  <a:cubicBezTo>
                    <a:pt x="879" y="56"/>
                    <a:pt x="897" y="79"/>
                    <a:pt x="916" y="102"/>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173" name="Freeform 18">
              <a:extLst>
                <a:ext uri="{FF2B5EF4-FFF2-40B4-BE49-F238E27FC236}">
                  <a16:creationId xmlns:a16="http://schemas.microsoft.com/office/drawing/2014/main" id="{8576B588-A201-8549-8117-00051B66CA91}"/>
                </a:ext>
              </a:extLst>
            </p:cNvPr>
            <p:cNvSpPr>
              <a:spLocks/>
            </p:cNvSpPr>
            <p:nvPr/>
          </p:nvSpPr>
          <p:spPr bwMode="auto">
            <a:xfrm>
              <a:off x="1120" y="1016"/>
              <a:ext cx="260" cy="70"/>
            </a:xfrm>
            <a:custGeom>
              <a:avLst/>
              <a:gdLst>
                <a:gd name="T0" fmla="*/ 0 w 260"/>
                <a:gd name="T1" fmla="*/ 40 h 70"/>
                <a:gd name="T2" fmla="*/ 52 w 260"/>
                <a:gd name="T3" fmla="*/ 60 h 70"/>
                <a:gd name="T4" fmla="*/ 168 w 260"/>
                <a:gd name="T5" fmla="*/ 68 h 70"/>
                <a:gd name="T6" fmla="*/ 212 w 260"/>
                <a:gd name="T7" fmla="*/ 44 h 70"/>
                <a:gd name="T8" fmla="*/ 240 w 260"/>
                <a:gd name="T9" fmla="*/ 28 h 70"/>
                <a:gd name="T10" fmla="*/ 260 w 260"/>
                <a:gd name="T11" fmla="*/ 0 h 70"/>
                <a:gd name="T12" fmla="*/ 0 60000 65536"/>
                <a:gd name="T13" fmla="*/ 0 60000 65536"/>
                <a:gd name="T14" fmla="*/ 0 60000 65536"/>
                <a:gd name="T15" fmla="*/ 0 60000 65536"/>
                <a:gd name="T16" fmla="*/ 0 60000 65536"/>
                <a:gd name="T17" fmla="*/ 0 60000 65536"/>
                <a:gd name="T18" fmla="*/ 0 w 260"/>
                <a:gd name="T19" fmla="*/ 0 h 70"/>
                <a:gd name="T20" fmla="*/ 260 w 260"/>
                <a:gd name="T21" fmla="*/ 70 h 70"/>
              </a:gdLst>
              <a:ahLst/>
              <a:cxnLst>
                <a:cxn ang="T12">
                  <a:pos x="T0" y="T1"/>
                </a:cxn>
                <a:cxn ang="T13">
                  <a:pos x="T2" y="T3"/>
                </a:cxn>
                <a:cxn ang="T14">
                  <a:pos x="T4" y="T5"/>
                </a:cxn>
                <a:cxn ang="T15">
                  <a:pos x="T6" y="T7"/>
                </a:cxn>
                <a:cxn ang="T16">
                  <a:pos x="T8" y="T9"/>
                </a:cxn>
                <a:cxn ang="T17">
                  <a:pos x="T10" y="T11"/>
                </a:cxn>
              </a:cxnLst>
              <a:rect l="T18" t="T19" r="T20" b="T21"/>
              <a:pathLst>
                <a:path w="260" h="70">
                  <a:moveTo>
                    <a:pt x="0" y="40"/>
                  </a:moveTo>
                  <a:cubicBezTo>
                    <a:pt x="12" y="47"/>
                    <a:pt x="24" y="55"/>
                    <a:pt x="52" y="60"/>
                  </a:cubicBezTo>
                  <a:cubicBezTo>
                    <a:pt x="80" y="64"/>
                    <a:pt x="141" y="70"/>
                    <a:pt x="168" y="68"/>
                  </a:cubicBezTo>
                  <a:cubicBezTo>
                    <a:pt x="194" y="65"/>
                    <a:pt x="200" y="50"/>
                    <a:pt x="212" y="44"/>
                  </a:cubicBezTo>
                  <a:cubicBezTo>
                    <a:pt x="223" y="37"/>
                    <a:pt x="232" y="35"/>
                    <a:pt x="240" y="28"/>
                  </a:cubicBezTo>
                  <a:cubicBezTo>
                    <a:pt x="248" y="20"/>
                    <a:pt x="254" y="10"/>
                    <a:pt x="260" y="0"/>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174" name="Freeform 19">
              <a:extLst>
                <a:ext uri="{FF2B5EF4-FFF2-40B4-BE49-F238E27FC236}">
                  <a16:creationId xmlns:a16="http://schemas.microsoft.com/office/drawing/2014/main" id="{870B1365-2BED-3640-A92E-B4DCB652008F}"/>
                </a:ext>
              </a:extLst>
            </p:cNvPr>
            <p:cNvSpPr>
              <a:spLocks/>
            </p:cNvSpPr>
            <p:nvPr/>
          </p:nvSpPr>
          <p:spPr bwMode="auto">
            <a:xfrm>
              <a:off x="1317" y="1028"/>
              <a:ext cx="43" cy="212"/>
            </a:xfrm>
            <a:custGeom>
              <a:avLst/>
              <a:gdLst>
                <a:gd name="T0" fmla="*/ 19 w 43"/>
                <a:gd name="T1" fmla="*/ 212 h 212"/>
                <a:gd name="T2" fmla="*/ 3 w 43"/>
                <a:gd name="T3" fmla="*/ 168 h 212"/>
                <a:gd name="T4" fmla="*/ 3 w 43"/>
                <a:gd name="T5" fmla="*/ 108 h 212"/>
                <a:gd name="T6" fmla="*/ 11 w 43"/>
                <a:gd name="T7" fmla="*/ 60 h 212"/>
                <a:gd name="T8" fmla="*/ 23 w 43"/>
                <a:gd name="T9" fmla="*/ 28 h 212"/>
                <a:gd name="T10" fmla="*/ 43 w 43"/>
                <a:gd name="T11" fmla="*/ 0 h 212"/>
                <a:gd name="T12" fmla="*/ 0 60000 65536"/>
                <a:gd name="T13" fmla="*/ 0 60000 65536"/>
                <a:gd name="T14" fmla="*/ 0 60000 65536"/>
                <a:gd name="T15" fmla="*/ 0 60000 65536"/>
                <a:gd name="T16" fmla="*/ 0 60000 65536"/>
                <a:gd name="T17" fmla="*/ 0 60000 65536"/>
                <a:gd name="T18" fmla="*/ 0 w 43"/>
                <a:gd name="T19" fmla="*/ 0 h 212"/>
                <a:gd name="T20" fmla="*/ 43 w 43"/>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43" h="212">
                  <a:moveTo>
                    <a:pt x="19" y="212"/>
                  </a:moveTo>
                  <a:cubicBezTo>
                    <a:pt x="12" y="198"/>
                    <a:pt x="5" y="185"/>
                    <a:pt x="3" y="168"/>
                  </a:cubicBezTo>
                  <a:cubicBezTo>
                    <a:pt x="0" y="150"/>
                    <a:pt x="1" y="126"/>
                    <a:pt x="3" y="108"/>
                  </a:cubicBezTo>
                  <a:cubicBezTo>
                    <a:pt x="4" y="90"/>
                    <a:pt x="7" y="73"/>
                    <a:pt x="11" y="60"/>
                  </a:cubicBezTo>
                  <a:cubicBezTo>
                    <a:pt x="14" y="46"/>
                    <a:pt x="17" y="37"/>
                    <a:pt x="23" y="28"/>
                  </a:cubicBezTo>
                  <a:cubicBezTo>
                    <a:pt x="28" y="18"/>
                    <a:pt x="35" y="9"/>
                    <a:pt x="43" y="0"/>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2175" name="Line 20">
              <a:extLst>
                <a:ext uri="{FF2B5EF4-FFF2-40B4-BE49-F238E27FC236}">
                  <a16:creationId xmlns:a16="http://schemas.microsoft.com/office/drawing/2014/main" id="{1D4AAB1C-2BA7-0A46-81E6-CB8F26F9FE77}"/>
                </a:ext>
              </a:extLst>
            </p:cNvPr>
            <p:cNvSpPr>
              <a:spLocks noChangeShapeType="1"/>
            </p:cNvSpPr>
            <p:nvPr/>
          </p:nvSpPr>
          <p:spPr bwMode="auto">
            <a:xfrm flipV="1">
              <a:off x="1356" y="992"/>
              <a:ext cx="48" cy="48"/>
            </a:xfrm>
            <a:prstGeom prst="line">
              <a:avLst/>
            </a:prstGeom>
            <a:noFill/>
            <a:ln w="12700">
              <a:solidFill>
                <a:schemeClr val="accent2"/>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176" name="Line 21">
              <a:extLst>
                <a:ext uri="{FF2B5EF4-FFF2-40B4-BE49-F238E27FC236}">
                  <a16:creationId xmlns:a16="http://schemas.microsoft.com/office/drawing/2014/main" id="{8ADF287B-6633-0846-B5C2-C990DD01E47E}"/>
                </a:ext>
              </a:extLst>
            </p:cNvPr>
            <p:cNvSpPr>
              <a:spLocks noChangeShapeType="1"/>
            </p:cNvSpPr>
            <p:nvPr/>
          </p:nvSpPr>
          <p:spPr bwMode="auto">
            <a:xfrm flipH="1" flipV="1">
              <a:off x="1504" y="992"/>
              <a:ext cx="272" cy="64"/>
            </a:xfrm>
            <a:prstGeom prst="line">
              <a:avLst/>
            </a:prstGeom>
            <a:noFill/>
            <a:ln w="19050">
              <a:solidFill>
                <a:schemeClr val="accent2"/>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177" name="Line 22">
              <a:extLst>
                <a:ext uri="{FF2B5EF4-FFF2-40B4-BE49-F238E27FC236}">
                  <a16:creationId xmlns:a16="http://schemas.microsoft.com/office/drawing/2014/main" id="{3EF21BEA-9C17-5D48-AF72-2942C0EB89D7}"/>
                </a:ext>
              </a:extLst>
            </p:cNvPr>
            <p:cNvSpPr>
              <a:spLocks noChangeShapeType="1"/>
            </p:cNvSpPr>
            <p:nvPr/>
          </p:nvSpPr>
          <p:spPr bwMode="auto">
            <a:xfrm flipH="1" flipV="1">
              <a:off x="1672" y="852"/>
              <a:ext cx="104" cy="204"/>
            </a:xfrm>
            <a:prstGeom prst="line">
              <a:avLst/>
            </a:prstGeom>
            <a:noFill/>
            <a:ln w="19050">
              <a:solidFill>
                <a:schemeClr val="accent2"/>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2">
            <a:extLst>
              <a:ext uri="{FF2B5EF4-FFF2-40B4-BE49-F238E27FC236}">
                <a16:creationId xmlns:a16="http://schemas.microsoft.com/office/drawing/2014/main" id="{9ECA4297-8BF4-B541-BDD8-23F3509C4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143000"/>
            <a:ext cx="5638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Picture 2">
            <a:extLst>
              <a:ext uri="{FF2B5EF4-FFF2-40B4-BE49-F238E27FC236}">
                <a16:creationId xmlns:a16="http://schemas.microsoft.com/office/drawing/2014/main" id="{7EF61D7A-EAEB-6847-90D5-73FA31C9B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8600" y="71438"/>
            <a:ext cx="6145213" cy="671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0E21CA2E-C5B5-7542-ABE8-0415107A826D}"/>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Sensory Inputs for Reproductive Behavior (cont.)</a:t>
            </a:r>
          </a:p>
        </p:txBody>
      </p:sp>
      <p:sp>
        <p:nvSpPr>
          <p:cNvPr id="98306" name="Rectangle 3">
            <a:extLst>
              <a:ext uri="{FF2B5EF4-FFF2-40B4-BE49-F238E27FC236}">
                <a16:creationId xmlns:a16="http://schemas.microsoft.com/office/drawing/2014/main" id="{6B6674B2-5562-6941-BDB7-B9CE8E52A2B1}"/>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Auditory</a:t>
            </a:r>
          </a:p>
          <a:p>
            <a:pPr lvl="1"/>
            <a:r>
              <a:rPr lang="en-US" altLang="en-US">
                <a:ea typeface="ＭＳ Ｐゴシック" panose="020B0600070205080204" pitchFamily="34" charset="-128"/>
              </a:rPr>
              <a:t>cows bellow</a:t>
            </a:r>
          </a:p>
          <a:p>
            <a:pPr lvl="1"/>
            <a:r>
              <a:rPr lang="en-US" altLang="en-US">
                <a:ea typeface="ＭＳ Ｐゴシック" panose="020B0600070205080204" pitchFamily="34" charset="-128"/>
              </a:rPr>
              <a:t>sows grunt</a:t>
            </a:r>
          </a:p>
          <a:p>
            <a:pPr lvl="1"/>
            <a:r>
              <a:rPr lang="en-US" altLang="en-US">
                <a:ea typeface="ＭＳ Ｐゴシック" panose="020B0600070205080204" pitchFamily="34" charset="-128"/>
              </a:rPr>
              <a:t>good for long-range signaling</a:t>
            </a:r>
          </a:p>
          <a:p>
            <a:r>
              <a:rPr lang="en-US" altLang="en-US">
                <a:ea typeface="ＭＳ Ｐゴシック" panose="020B0600070205080204" pitchFamily="34" charset="-128"/>
              </a:rPr>
              <a:t>Visual</a:t>
            </a:r>
          </a:p>
          <a:p>
            <a:pPr lvl="1"/>
            <a:r>
              <a:rPr lang="en-US" altLang="en-US">
                <a:ea typeface="ＭＳ Ｐゴシック" panose="020B0600070205080204" pitchFamily="34" charset="-128"/>
              </a:rPr>
              <a:t>posturing</a:t>
            </a:r>
          </a:p>
          <a:p>
            <a:pPr lvl="1"/>
            <a:r>
              <a:rPr lang="en-US" altLang="en-US">
                <a:ea typeface="ＭＳ Ｐゴシック" panose="020B0600070205080204" pitchFamily="34" charset="-128"/>
              </a:rPr>
              <a:t>males observing other males or females mounting</a:t>
            </a:r>
          </a:p>
          <a:p>
            <a:pPr lvl="1"/>
            <a:r>
              <a:rPr lang="en-US" altLang="en-US">
                <a:ea typeface="ＭＳ Ｐゴシック" panose="020B0600070205080204" pitchFamily="34" charset="-128"/>
              </a:rPr>
              <a:t>valuable for close encounters</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BF00773D-1BB6-494B-83FB-013784ED2494}"/>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Sensory Inputs for Reproductive Behavior (cont.)</a:t>
            </a:r>
          </a:p>
        </p:txBody>
      </p:sp>
      <p:sp>
        <p:nvSpPr>
          <p:cNvPr id="100354" name="Rectangle 3">
            <a:extLst>
              <a:ext uri="{FF2B5EF4-FFF2-40B4-BE49-F238E27FC236}">
                <a16:creationId xmlns:a16="http://schemas.microsoft.com/office/drawing/2014/main" id="{7AE5D558-2F38-E840-8987-48FA33437687}"/>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Tactile</a:t>
            </a:r>
          </a:p>
          <a:p>
            <a:pPr lvl="1"/>
            <a:r>
              <a:rPr lang="en-US" altLang="en-US">
                <a:ea typeface="ＭＳ Ｐゴシック" panose="020B0600070205080204" pitchFamily="34" charset="-128"/>
              </a:rPr>
              <a:t>biting on neck or whithers of mare</a:t>
            </a:r>
          </a:p>
          <a:p>
            <a:pPr lvl="1"/>
            <a:r>
              <a:rPr lang="en-US" altLang="en-US">
                <a:ea typeface="ＭＳ Ｐゴシック" panose="020B0600070205080204" pitchFamily="34" charset="-128"/>
              </a:rPr>
              <a:t>chin resting on cow</a:t>
            </a:r>
          </a:p>
          <a:p>
            <a:pPr lvl="1"/>
            <a:r>
              <a:rPr lang="en-US" altLang="en-US">
                <a:ea typeface="ＭＳ Ｐゴシック" panose="020B0600070205080204" pitchFamily="34" charset="-128"/>
              </a:rPr>
              <a:t>boar nudging of sow flank</a:t>
            </a:r>
          </a:p>
          <a:p>
            <a:pPr lvl="1"/>
            <a:r>
              <a:rPr lang="en-US" altLang="en-US">
                <a:ea typeface="ＭＳ Ｐゴシック" panose="020B0600070205080204" pitchFamily="34" charset="-128"/>
              </a:rPr>
              <a:t>final stimulus before copulation</a:t>
            </a:r>
          </a:p>
          <a:p>
            <a:pPr lvl="1"/>
            <a:r>
              <a:rPr lang="en-US" altLang="en-US">
                <a:ea typeface="ＭＳ Ｐゴシック" panose="020B0600070205080204" pitchFamily="34" charset="-128"/>
              </a:rPr>
              <a:t>leads to erection</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69109742-7E17-AE49-94DB-B7D1C172B6CC}"/>
              </a:ext>
            </a:extLst>
          </p:cNvPr>
          <p:cNvSpPr>
            <a:spLocks noGrp="1" noChangeArrowheads="1"/>
          </p:cNvSpPr>
          <p:nvPr>
            <p:ph type="title"/>
          </p:nvPr>
        </p:nvSpPr>
        <p:spPr>
          <a:xfrm>
            <a:off x="152400" y="152400"/>
            <a:ext cx="8763000" cy="1066800"/>
          </a:xfrm>
          <a:noFill/>
        </p:spPr>
        <p:txBody>
          <a:bodyPr/>
          <a:lstStyle/>
          <a:p>
            <a:r>
              <a:rPr lang="en-US" altLang="en-US">
                <a:ea typeface="ＭＳ Ｐゴシック" panose="020B0600070205080204" pitchFamily="34" charset="-128"/>
              </a:rPr>
              <a:t>Erection, Emission and Ejaculation</a:t>
            </a:r>
          </a:p>
        </p:txBody>
      </p:sp>
      <p:sp>
        <p:nvSpPr>
          <p:cNvPr id="102402" name="Rectangle 3">
            <a:extLst>
              <a:ext uri="{FF2B5EF4-FFF2-40B4-BE49-F238E27FC236}">
                <a16:creationId xmlns:a16="http://schemas.microsoft.com/office/drawing/2014/main" id="{55188AB0-2896-3644-A3C2-23599DD4BA1E}"/>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Erection</a:t>
            </a:r>
          </a:p>
          <a:p>
            <a:pPr lvl="1"/>
            <a:r>
              <a:rPr lang="en-US" altLang="en-US">
                <a:ea typeface="ＭＳ Ｐゴシック" panose="020B0600070205080204" pitchFamily="34" charset="-128"/>
              </a:rPr>
              <a:t>Vasodilatation, inhibit vasoconstriction, relax retractor penis muscle</a:t>
            </a:r>
          </a:p>
          <a:p>
            <a:r>
              <a:rPr lang="en-US" altLang="en-US">
                <a:solidFill>
                  <a:srgbClr val="BDBDBD"/>
                </a:solidFill>
                <a:ea typeface="ＭＳ Ｐゴシック" panose="020B0600070205080204" pitchFamily="34" charset="-128"/>
              </a:rPr>
              <a:t>Emission</a:t>
            </a:r>
          </a:p>
          <a:p>
            <a:pPr lvl="1"/>
            <a:r>
              <a:rPr lang="en-US" altLang="en-US">
                <a:solidFill>
                  <a:srgbClr val="BDBDBD"/>
                </a:solidFill>
                <a:ea typeface="ＭＳ Ｐゴシック" panose="020B0600070205080204" pitchFamily="34" charset="-128"/>
              </a:rPr>
              <a:t>Contraction of cauda epididymis and vas deferens</a:t>
            </a:r>
          </a:p>
          <a:p>
            <a:pPr lvl="2"/>
            <a:r>
              <a:rPr lang="en-US" altLang="en-US" sz="2400">
                <a:solidFill>
                  <a:srgbClr val="BDBDBD"/>
                </a:solidFill>
                <a:ea typeface="ＭＳ Ｐゴシック" panose="020B0600070205080204" pitchFamily="34" charset="-128"/>
              </a:rPr>
              <a:t>Oxytocin</a:t>
            </a:r>
            <a:r>
              <a:rPr lang="en-US" altLang="en-US">
                <a:solidFill>
                  <a:srgbClr val="BDBDBD"/>
                </a:solidFill>
                <a:ea typeface="ＭＳ Ｐゴシック" panose="020B0600070205080204" pitchFamily="34" charset="-128"/>
              </a:rPr>
              <a:t> </a:t>
            </a:r>
            <a:r>
              <a:rPr lang="en-US" altLang="en-US" sz="2400">
                <a:solidFill>
                  <a:srgbClr val="BDBDBD"/>
                </a:solidFill>
                <a:ea typeface="ＭＳ Ｐゴシック" panose="020B0600070205080204" pitchFamily="34" charset="-128"/>
              </a:rPr>
              <a:t>from posterior pituitary</a:t>
            </a:r>
          </a:p>
          <a:p>
            <a:pPr lvl="2"/>
            <a:r>
              <a:rPr lang="en-US" altLang="en-US" sz="2400">
                <a:solidFill>
                  <a:srgbClr val="BDBDBD"/>
                </a:solidFill>
                <a:ea typeface="ＭＳ Ｐゴシック" panose="020B0600070205080204" pitchFamily="34" charset="-128"/>
              </a:rPr>
              <a:t>Sympathetic neurons</a:t>
            </a:r>
            <a:endParaRPr lang="en-US" altLang="en-US">
              <a:solidFill>
                <a:srgbClr val="BDBDBD"/>
              </a:solidFill>
              <a:ea typeface="ＭＳ Ｐゴシック" panose="020B0600070205080204" pitchFamily="34" charset="-128"/>
            </a:endParaRPr>
          </a:p>
          <a:p>
            <a:pPr lvl="1"/>
            <a:r>
              <a:rPr lang="en-US" altLang="en-US">
                <a:solidFill>
                  <a:srgbClr val="BDBDBD"/>
                </a:solidFill>
                <a:ea typeface="ＭＳ Ｐゴシック" panose="020B0600070205080204" pitchFamily="34" charset="-128"/>
              </a:rPr>
              <a:t>Release of accessory gland fluid</a:t>
            </a:r>
          </a:p>
          <a:p>
            <a:pPr lvl="2"/>
            <a:r>
              <a:rPr lang="en-US" altLang="en-US" sz="2400">
                <a:solidFill>
                  <a:srgbClr val="BDBDBD"/>
                </a:solidFill>
                <a:ea typeface="ＭＳ Ｐゴシック" panose="020B0600070205080204" pitchFamily="34" charset="-128"/>
              </a:rPr>
              <a:t>Sympathetic neurons</a:t>
            </a:r>
            <a:endParaRPr lang="en-US" altLang="en-US">
              <a:solidFill>
                <a:srgbClr val="BDBDBD"/>
              </a:solidFill>
              <a:ea typeface="ＭＳ Ｐゴシック" panose="020B0600070205080204" pitchFamily="34" charset="-128"/>
            </a:endParaRPr>
          </a:p>
          <a:p>
            <a:r>
              <a:rPr lang="en-US" altLang="en-US">
                <a:solidFill>
                  <a:srgbClr val="BDBDBD"/>
                </a:solidFill>
                <a:ea typeface="ＭＳ Ｐゴシック" panose="020B0600070205080204" pitchFamily="34" charset="-128"/>
              </a:rPr>
              <a:t>Ejaculation</a:t>
            </a:r>
          </a:p>
          <a:p>
            <a:pPr lvl="1"/>
            <a:r>
              <a:rPr lang="en-US" altLang="en-US">
                <a:solidFill>
                  <a:srgbClr val="BDBDBD"/>
                </a:solidFill>
                <a:ea typeface="ＭＳ Ｐゴシック" panose="020B0600070205080204" pitchFamily="34" charset="-128"/>
              </a:rPr>
              <a:t>Contraction of smooth and striated muscles</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CEAD85E1-25CB-E842-B79A-DC829EB618ED}"/>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Erection</a:t>
            </a:r>
          </a:p>
        </p:txBody>
      </p:sp>
      <p:sp>
        <p:nvSpPr>
          <p:cNvPr id="27651" name="Rectangle 3">
            <a:extLst>
              <a:ext uri="{FF2B5EF4-FFF2-40B4-BE49-F238E27FC236}">
                <a16:creationId xmlns:a16="http://schemas.microsoft.com/office/drawing/2014/main" id="{38CC3C12-3C10-F840-A190-2FD5543DA308}"/>
              </a:ext>
            </a:extLst>
          </p:cNvPr>
          <p:cNvSpPr>
            <a:spLocks noChangeArrowheads="1"/>
          </p:cNvSpPr>
          <p:nvPr/>
        </p:nvSpPr>
        <p:spPr bwMode="auto">
          <a:xfrm>
            <a:off x="1651000" y="981075"/>
            <a:ext cx="139700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Sensory</a:t>
            </a:r>
          </a:p>
        </p:txBody>
      </p:sp>
      <p:sp>
        <p:nvSpPr>
          <p:cNvPr id="27652" name="Rectangle 4">
            <a:extLst>
              <a:ext uri="{FF2B5EF4-FFF2-40B4-BE49-F238E27FC236}">
                <a16:creationId xmlns:a16="http://schemas.microsoft.com/office/drawing/2014/main" id="{258ED42B-5314-0345-8BFC-6558A01E3713}"/>
              </a:ext>
            </a:extLst>
          </p:cNvPr>
          <p:cNvSpPr>
            <a:spLocks noChangeArrowheads="1"/>
          </p:cNvSpPr>
          <p:nvPr/>
        </p:nvSpPr>
        <p:spPr bwMode="auto">
          <a:xfrm>
            <a:off x="276225" y="2817813"/>
            <a:ext cx="2405063" cy="458787"/>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Sympathetic (-)</a:t>
            </a:r>
          </a:p>
        </p:txBody>
      </p:sp>
      <p:sp>
        <p:nvSpPr>
          <p:cNvPr id="27653" name="Rectangle 5">
            <a:extLst>
              <a:ext uri="{FF2B5EF4-FFF2-40B4-BE49-F238E27FC236}">
                <a16:creationId xmlns:a16="http://schemas.microsoft.com/office/drawing/2014/main" id="{B8AA6A49-7243-2F4F-AA80-E634CDAFD0FD}"/>
              </a:ext>
            </a:extLst>
          </p:cNvPr>
          <p:cNvSpPr>
            <a:spLocks noChangeArrowheads="1"/>
          </p:cNvSpPr>
          <p:nvPr/>
        </p:nvSpPr>
        <p:spPr bwMode="auto">
          <a:xfrm>
            <a:off x="11113" y="4117975"/>
            <a:ext cx="3654425"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Inhibit vasoconstriction</a:t>
            </a:r>
          </a:p>
        </p:txBody>
      </p:sp>
      <p:sp>
        <p:nvSpPr>
          <p:cNvPr id="27654" name="Rectangle 6">
            <a:extLst>
              <a:ext uri="{FF2B5EF4-FFF2-40B4-BE49-F238E27FC236}">
                <a16:creationId xmlns:a16="http://schemas.microsoft.com/office/drawing/2014/main" id="{3CB9106D-1FB2-8F47-99E2-5EA572846DD2}"/>
              </a:ext>
            </a:extLst>
          </p:cNvPr>
          <p:cNvSpPr>
            <a:spLocks noChangeArrowheads="1"/>
          </p:cNvSpPr>
          <p:nvPr/>
        </p:nvSpPr>
        <p:spPr bwMode="auto">
          <a:xfrm>
            <a:off x="3003550" y="2817813"/>
            <a:ext cx="2987675" cy="828675"/>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rgbClr val="8901F3"/>
                </a:solidFill>
                <a:latin typeface="Helvetica" charset="0"/>
                <a:ea typeface="Helvetica" charset="0"/>
                <a:cs typeface="Helvetica" charset="0"/>
              </a:rPr>
              <a:t>relaxation of penile</a:t>
            </a:r>
          </a:p>
          <a:p>
            <a:pPr algn="ctr">
              <a:defRPr/>
            </a:pPr>
            <a:r>
              <a:rPr lang="en-US">
                <a:solidFill>
                  <a:srgbClr val="8901F3"/>
                </a:solidFill>
                <a:latin typeface="Helvetica" charset="0"/>
                <a:ea typeface="Helvetica" charset="0"/>
                <a:cs typeface="Helvetica" charset="0"/>
              </a:rPr>
              <a:t>retractor muscle</a:t>
            </a:r>
          </a:p>
        </p:txBody>
      </p:sp>
      <p:sp>
        <p:nvSpPr>
          <p:cNvPr id="27655" name="Rectangle 7">
            <a:extLst>
              <a:ext uri="{FF2B5EF4-FFF2-40B4-BE49-F238E27FC236}">
                <a16:creationId xmlns:a16="http://schemas.microsoft.com/office/drawing/2014/main" id="{CA99E30A-FA25-4348-9150-457B08402713}"/>
              </a:ext>
            </a:extLst>
          </p:cNvPr>
          <p:cNvSpPr>
            <a:spLocks noChangeArrowheads="1"/>
          </p:cNvSpPr>
          <p:nvPr/>
        </p:nvSpPr>
        <p:spPr bwMode="auto">
          <a:xfrm>
            <a:off x="6092825" y="2817813"/>
            <a:ext cx="3116263" cy="458787"/>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Parasympathetic (+)</a:t>
            </a:r>
          </a:p>
        </p:txBody>
      </p:sp>
      <p:sp>
        <p:nvSpPr>
          <p:cNvPr id="27656" name="Rectangle 8">
            <a:extLst>
              <a:ext uri="{FF2B5EF4-FFF2-40B4-BE49-F238E27FC236}">
                <a16:creationId xmlns:a16="http://schemas.microsoft.com/office/drawing/2014/main" id="{8E88AF91-69DC-AC41-BB54-CF5F046796C2}"/>
              </a:ext>
            </a:extLst>
          </p:cNvPr>
          <p:cNvSpPr>
            <a:spLocks noChangeArrowheads="1"/>
          </p:cNvSpPr>
          <p:nvPr/>
        </p:nvSpPr>
        <p:spPr bwMode="auto">
          <a:xfrm>
            <a:off x="4183063" y="3983038"/>
            <a:ext cx="2784475" cy="1196975"/>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dirty="0">
                <a:solidFill>
                  <a:srgbClr val="8901F3"/>
                </a:solidFill>
                <a:latin typeface="Helvetica" charset="0"/>
                <a:ea typeface="Helvetica" charset="0"/>
                <a:cs typeface="Helvetica" charset="0"/>
              </a:rPr>
              <a:t>contraction of </a:t>
            </a:r>
          </a:p>
          <a:p>
            <a:pPr algn="ctr">
              <a:defRPr/>
            </a:pPr>
            <a:r>
              <a:rPr lang="en-US" dirty="0" err="1">
                <a:solidFill>
                  <a:srgbClr val="8901F3"/>
                </a:solidFill>
                <a:latin typeface="Helvetica" charset="0"/>
                <a:ea typeface="Helvetica" charset="0"/>
                <a:cs typeface="Helvetica" charset="0"/>
              </a:rPr>
              <a:t>ischiocavernosus</a:t>
            </a:r>
            <a:endParaRPr lang="en-US" dirty="0">
              <a:solidFill>
                <a:srgbClr val="8901F3"/>
              </a:solidFill>
              <a:latin typeface="Helvetica" charset="0"/>
              <a:ea typeface="Helvetica" charset="0"/>
              <a:cs typeface="Helvetica" charset="0"/>
            </a:endParaRPr>
          </a:p>
          <a:p>
            <a:pPr algn="ctr">
              <a:defRPr/>
            </a:pPr>
            <a:r>
              <a:rPr lang="en-US" dirty="0">
                <a:solidFill>
                  <a:srgbClr val="8901F3"/>
                </a:solidFill>
                <a:latin typeface="Helvetica" charset="0"/>
                <a:ea typeface="Helvetica" charset="0"/>
                <a:cs typeface="Helvetica" charset="0"/>
              </a:rPr>
              <a:t>muscle</a:t>
            </a:r>
          </a:p>
        </p:txBody>
      </p:sp>
      <p:sp>
        <p:nvSpPr>
          <p:cNvPr id="27657" name="Rectangle 9">
            <a:extLst>
              <a:ext uri="{FF2B5EF4-FFF2-40B4-BE49-F238E27FC236}">
                <a16:creationId xmlns:a16="http://schemas.microsoft.com/office/drawing/2014/main" id="{3906EC90-14C7-AD4A-A4DE-8B14F955FE63}"/>
              </a:ext>
            </a:extLst>
          </p:cNvPr>
          <p:cNvSpPr>
            <a:spLocks noChangeArrowheads="1"/>
          </p:cNvSpPr>
          <p:nvPr/>
        </p:nvSpPr>
        <p:spPr bwMode="auto">
          <a:xfrm>
            <a:off x="4722813" y="5448300"/>
            <a:ext cx="1704975" cy="1196975"/>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rgbClr val="8901F3"/>
                </a:solidFill>
                <a:latin typeface="Helvetica" charset="0"/>
                <a:ea typeface="Helvetica" charset="0"/>
                <a:cs typeface="Helvetica" charset="0"/>
              </a:rPr>
              <a:t>decreased</a:t>
            </a:r>
          </a:p>
          <a:p>
            <a:pPr algn="ctr">
              <a:defRPr/>
            </a:pPr>
            <a:r>
              <a:rPr lang="en-US">
                <a:solidFill>
                  <a:srgbClr val="8901F3"/>
                </a:solidFill>
                <a:latin typeface="Helvetica" charset="0"/>
                <a:ea typeface="Helvetica" charset="0"/>
                <a:cs typeface="Helvetica" charset="0"/>
              </a:rPr>
              <a:t>venous</a:t>
            </a:r>
          </a:p>
          <a:p>
            <a:pPr algn="ctr">
              <a:defRPr/>
            </a:pPr>
            <a:r>
              <a:rPr lang="en-US">
                <a:solidFill>
                  <a:srgbClr val="8901F3"/>
                </a:solidFill>
                <a:latin typeface="Helvetica" charset="0"/>
                <a:ea typeface="Helvetica" charset="0"/>
                <a:cs typeface="Helvetica" charset="0"/>
              </a:rPr>
              <a:t>outflow</a:t>
            </a:r>
          </a:p>
        </p:txBody>
      </p:sp>
      <p:sp>
        <p:nvSpPr>
          <p:cNvPr id="27658" name="Rectangle 10">
            <a:extLst>
              <a:ext uri="{FF2B5EF4-FFF2-40B4-BE49-F238E27FC236}">
                <a16:creationId xmlns:a16="http://schemas.microsoft.com/office/drawing/2014/main" id="{A8A61184-FF60-984F-A08B-C88B17F6D534}"/>
              </a:ext>
            </a:extLst>
          </p:cNvPr>
          <p:cNvSpPr>
            <a:spLocks noChangeArrowheads="1"/>
          </p:cNvSpPr>
          <p:nvPr/>
        </p:nvSpPr>
        <p:spPr bwMode="auto">
          <a:xfrm>
            <a:off x="7204075" y="4027488"/>
            <a:ext cx="1658938" cy="828675"/>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rgbClr val="8901F3"/>
                </a:solidFill>
                <a:latin typeface="Helvetica" charset="0"/>
                <a:ea typeface="Helvetica" charset="0"/>
                <a:cs typeface="Helvetica" charset="0"/>
              </a:rPr>
              <a:t>dilation of</a:t>
            </a:r>
          </a:p>
          <a:p>
            <a:pPr algn="ctr">
              <a:defRPr/>
            </a:pPr>
            <a:r>
              <a:rPr lang="en-US">
                <a:solidFill>
                  <a:srgbClr val="8901F3"/>
                </a:solidFill>
                <a:latin typeface="Helvetica" charset="0"/>
                <a:ea typeface="Helvetica" charset="0"/>
                <a:cs typeface="Helvetica" charset="0"/>
              </a:rPr>
              <a:t>vessels</a:t>
            </a:r>
          </a:p>
        </p:txBody>
      </p:sp>
      <p:sp>
        <p:nvSpPr>
          <p:cNvPr id="27659" name="Rectangle 11">
            <a:extLst>
              <a:ext uri="{FF2B5EF4-FFF2-40B4-BE49-F238E27FC236}">
                <a16:creationId xmlns:a16="http://schemas.microsoft.com/office/drawing/2014/main" id="{988AD147-2880-E54F-954E-5D118A64FFDA}"/>
              </a:ext>
            </a:extLst>
          </p:cNvPr>
          <p:cNvSpPr>
            <a:spLocks noChangeArrowheads="1"/>
          </p:cNvSpPr>
          <p:nvPr/>
        </p:nvSpPr>
        <p:spPr bwMode="auto">
          <a:xfrm>
            <a:off x="6965950" y="5391150"/>
            <a:ext cx="2133600" cy="1196975"/>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rgbClr val="8901F3"/>
                </a:solidFill>
                <a:latin typeface="Helvetica" charset="0"/>
                <a:ea typeface="Helvetica" charset="0"/>
                <a:cs typeface="Helvetica" charset="0"/>
              </a:rPr>
              <a:t>engorgement</a:t>
            </a:r>
          </a:p>
          <a:p>
            <a:pPr algn="ctr">
              <a:defRPr/>
            </a:pPr>
            <a:r>
              <a:rPr lang="en-US">
                <a:solidFill>
                  <a:srgbClr val="8901F3"/>
                </a:solidFill>
                <a:latin typeface="Helvetica" charset="0"/>
                <a:ea typeface="Helvetica" charset="0"/>
                <a:cs typeface="Helvetica" charset="0"/>
              </a:rPr>
              <a:t>of corpus</a:t>
            </a:r>
          </a:p>
          <a:p>
            <a:pPr algn="ctr">
              <a:defRPr/>
            </a:pPr>
            <a:r>
              <a:rPr lang="en-US">
                <a:solidFill>
                  <a:srgbClr val="8901F3"/>
                </a:solidFill>
                <a:latin typeface="Helvetica" charset="0"/>
                <a:ea typeface="Helvetica" charset="0"/>
                <a:cs typeface="Helvetica" charset="0"/>
              </a:rPr>
              <a:t>cavernosum</a:t>
            </a:r>
          </a:p>
        </p:txBody>
      </p:sp>
      <p:sp>
        <p:nvSpPr>
          <p:cNvPr id="27660" name="Rectangle 12">
            <a:extLst>
              <a:ext uri="{FF2B5EF4-FFF2-40B4-BE49-F238E27FC236}">
                <a16:creationId xmlns:a16="http://schemas.microsoft.com/office/drawing/2014/main" id="{762D46DD-9D94-F14A-9EA7-FF32B21325B1}"/>
              </a:ext>
            </a:extLst>
          </p:cNvPr>
          <p:cNvSpPr>
            <a:spLocks noChangeArrowheads="1"/>
          </p:cNvSpPr>
          <p:nvPr/>
        </p:nvSpPr>
        <p:spPr bwMode="auto">
          <a:xfrm>
            <a:off x="6092825" y="981075"/>
            <a:ext cx="134620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Psychic</a:t>
            </a:r>
          </a:p>
        </p:txBody>
      </p:sp>
      <p:sp>
        <p:nvSpPr>
          <p:cNvPr id="104460" name="Line 13">
            <a:extLst>
              <a:ext uri="{FF2B5EF4-FFF2-40B4-BE49-F238E27FC236}">
                <a16:creationId xmlns:a16="http://schemas.microsoft.com/office/drawing/2014/main" id="{D4AE046D-1E8D-EC48-B771-9B38D81D1451}"/>
              </a:ext>
            </a:extLst>
          </p:cNvPr>
          <p:cNvSpPr>
            <a:spLocks noChangeShapeType="1"/>
          </p:cNvSpPr>
          <p:nvPr/>
        </p:nvSpPr>
        <p:spPr bwMode="auto">
          <a:xfrm>
            <a:off x="2330450" y="1377950"/>
            <a:ext cx="0" cy="531813"/>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1" name="Line 14">
            <a:extLst>
              <a:ext uri="{FF2B5EF4-FFF2-40B4-BE49-F238E27FC236}">
                <a16:creationId xmlns:a16="http://schemas.microsoft.com/office/drawing/2014/main" id="{15AAE6AF-51AB-B540-AC7A-25F78A81E8ED}"/>
              </a:ext>
            </a:extLst>
          </p:cNvPr>
          <p:cNvSpPr>
            <a:spLocks noChangeShapeType="1"/>
          </p:cNvSpPr>
          <p:nvPr/>
        </p:nvSpPr>
        <p:spPr bwMode="auto">
          <a:xfrm>
            <a:off x="2355850" y="1935163"/>
            <a:ext cx="1831975"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62" name="Line 15">
            <a:extLst>
              <a:ext uri="{FF2B5EF4-FFF2-40B4-BE49-F238E27FC236}">
                <a16:creationId xmlns:a16="http://schemas.microsoft.com/office/drawing/2014/main" id="{E4C3AA06-5E7B-FF49-A49C-45781D75BCED}"/>
              </a:ext>
            </a:extLst>
          </p:cNvPr>
          <p:cNvSpPr>
            <a:spLocks noChangeShapeType="1"/>
          </p:cNvSpPr>
          <p:nvPr/>
        </p:nvSpPr>
        <p:spPr bwMode="auto">
          <a:xfrm>
            <a:off x="6784975" y="1366838"/>
            <a:ext cx="0" cy="531812"/>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3" name="Line 16">
            <a:extLst>
              <a:ext uri="{FF2B5EF4-FFF2-40B4-BE49-F238E27FC236}">
                <a16:creationId xmlns:a16="http://schemas.microsoft.com/office/drawing/2014/main" id="{B67347E2-2EF8-1F48-B707-25B8EC5491AF}"/>
              </a:ext>
            </a:extLst>
          </p:cNvPr>
          <p:cNvSpPr>
            <a:spLocks noChangeShapeType="1"/>
          </p:cNvSpPr>
          <p:nvPr/>
        </p:nvSpPr>
        <p:spPr bwMode="auto">
          <a:xfrm>
            <a:off x="4929188" y="1938338"/>
            <a:ext cx="1831975" cy="0"/>
          </a:xfrm>
          <a:prstGeom prst="line">
            <a:avLst/>
          </a:prstGeom>
          <a:noFill/>
          <a:ln w="508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4" name="Line 17">
            <a:extLst>
              <a:ext uri="{FF2B5EF4-FFF2-40B4-BE49-F238E27FC236}">
                <a16:creationId xmlns:a16="http://schemas.microsoft.com/office/drawing/2014/main" id="{E18FFCD6-8F82-574C-BDBB-5F3448A8285F}"/>
              </a:ext>
            </a:extLst>
          </p:cNvPr>
          <p:cNvSpPr>
            <a:spLocks noChangeShapeType="1"/>
          </p:cNvSpPr>
          <p:nvPr/>
        </p:nvSpPr>
        <p:spPr bwMode="auto">
          <a:xfrm>
            <a:off x="4527550" y="1765300"/>
            <a:ext cx="0" cy="63658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65" name="Line 18">
            <a:extLst>
              <a:ext uri="{FF2B5EF4-FFF2-40B4-BE49-F238E27FC236}">
                <a16:creationId xmlns:a16="http://schemas.microsoft.com/office/drawing/2014/main" id="{86DF714D-D0D5-D84A-B707-E0606B1A2439}"/>
              </a:ext>
            </a:extLst>
          </p:cNvPr>
          <p:cNvSpPr>
            <a:spLocks noChangeShapeType="1"/>
          </p:cNvSpPr>
          <p:nvPr/>
        </p:nvSpPr>
        <p:spPr bwMode="auto">
          <a:xfrm>
            <a:off x="1055688" y="2517775"/>
            <a:ext cx="6732587"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6" name="Line 19">
            <a:extLst>
              <a:ext uri="{FF2B5EF4-FFF2-40B4-BE49-F238E27FC236}">
                <a16:creationId xmlns:a16="http://schemas.microsoft.com/office/drawing/2014/main" id="{C8A9DF4D-7C66-DE4D-A209-86F637EC343E}"/>
              </a:ext>
            </a:extLst>
          </p:cNvPr>
          <p:cNvSpPr>
            <a:spLocks noChangeShapeType="1"/>
          </p:cNvSpPr>
          <p:nvPr/>
        </p:nvSpPr>
        <p:spPr bwMode="auto">
          <a:xfrm flipH="1">
            <a:off x="1016000" y="2513013"/>
            <a:ext cx="14288" cy="382587"/>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67" name="Line 20">
            <a:extLst>
              <a:ext uri="{FF2B5EF4-FFF2-40B4-BE49-F238E27FC236}">
                <a16:creationId xmlns:a16="http://schemas.microsoft.com/office/drawing/2014/main" id="{421DF085-0B7F-C846-B570-F78AC4C68A83}"/>
              </a:ext>
            </a:extLst>
          </p:cNvPr>
          <p:cNvSpPr>
            <a:spLocks noChangeShapeType="1"/>
          </p:cNvSpPr>
          <p:nvPr/>
        </p:nvSpPr>
        <p:spPr bwMode="auto">
          <a:xfrm flipH="1">
            <a:off x="4530725" y="2546350"/>
            <a:ext cx="14288" cy="382588"/>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68" name="Line 21">
            <a:extLst>
              <a:ext uri="{FF2B5EF4-FFF2-40B4-BE49-F238E27FC236}">
                <a16:creationId xmlns:a16="http://schemas.microsoft.com/office/drawing/2014/main" id="{F68B8A38-8A41-7E4C-BF72-71563A964AE4}"/>
              </a:ext>
            </a:extLst>
          </p:cNvPr>
          <p:cNvSpPr>
            <a:spLocks noChangeShapeType="1"/>
          </p:cNvSpPr>
          <p:nvPr/>
        </p:nvSpPr>
        <p:spPr bwMode="auto">
          <a:xfrm flipH="1">
            <a:off x="7816850" y="2516188"/>
            <a:ext cx="14288" cy="382587"/>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69" name="Line 22">
            <a:extLst>
              <a:ext uri="{FF2B5EF4-FFF2-40B4-BE49-F238E27FC236}">
                <a16:creationId xmlns:a16="http://schemas.microsoft.com/office/drawing/2014/main" id="{99297C05-4401-1049-B3D9-D4D0739F7B55}"/>
              </a:ext>
            </a:extLst>
          </p:cNvPr>
          <p:cNvSpPr>
            <a:spLocks noChangeShapeType="1"/>
          </p:cNvSpPr>
          <p:nvPr/>
        </p:nvSpPr>
        <p:spPr bwMode="auto">
          <a:xfrm>
            <a:off x="1016000" y="3319463"/>
            <a:ext cx="0" cy="74136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70" name="Line 23">
            <a:extLst>
              <a:ext uri="{FF2B5EF4-FFF2-40B4-BE49-F238E27FC236}">
                <a16:creationId xmlns:a16="http://schemas.microsoft.com/office/drawing/2014/main" id="{A9B5AD44-A8F2-6945-9797-8FC74A362A96}"/>
              </a:ext>
            </a:extLst>
          </p:cNvPr>
          <p:cNvSpPr>
            <a:spLocks noChangeShapeType="1"/>
          </p:cNvSpPr>
          <p:nvPr/>
        </p:nvSpPr>
        <p:spPr bwMode="auto">
          <a:xfrm flipH="1">
            <a:off x="5827713" y="3335338"/>
            <a:ext cx="1687512" cy="681037"/>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71" name="Line 24">
            <a:extLst>
              <a:ext uri="{FF2B5EF4-FFF2-40B4-BE49-F238E27FC236}">
                <a16:creationId xmlns:a16="http://schemas.microsoft.com/office/drawing/2014/main" id="{B1985924-B2C2-A346-B822-5D18E6A36050}"/>
              </a:ext>
            </a:extLst>
          </p:cNvPr>
          <p:cNvSpPr>
            <a:spLocks noChangeShapeType="1"/>
          </p:cNvSpPr>
          <p:nvPr/>
        </p:nvSpPr>
        <p:spPr bwMode="auto">
          <a:xfrm>
            <a:off x="7859713" y="3319463"/>
            <a:ext cx="0" cy="66675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72" name="Line 25">
            <a:extLst>
              <a:ext uri="{FF2B5EF4-FFF2-40B4-BE49-F238E27FC236}">
                <a16:creationId xmlns:a16="http://schemas.microsoft.com/office/drawing/2014/main" id="{765690F8-4946-3648-9179-34DAE98A18DA}"/>
              </a:ext>
            </a:extLst>
          </p:cNvPr>
          <p:cNvSpPr>
            <a:spLocks noChangeShapeType="1"/>
          </p:cNvSpPr>
          <p:nvPr/>
        </p:nvSpPr>
        <p:spPr bwMode="auto">
          <a:xfrm>
            <a:off x="5557838" y="5127625"/>
            <a:ext cx="0" cy="322263"/>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73" name="Line 26">
            <a:extLst>
              <a:ext uri="{FF2B5EF4-FFF2-40B4-BE49-F238E27FC236}">
                <a16:creationId xmlns:a16="http://schemas.microsoft.com/office/drawing/2014/main" id="{472C3DF6-C93E-9E46-A7A8-80BEAD6CA527}"/>
              </a:ext>
            </a:extLst>
          </p:cNvPr>
          <p:cNvSpPr>
            <a:spLocks noChangeShapeType="1"/>
          </p:cNvSpPr>
          <p:nvPr/>
        </p:nvSpPr>
        <p:spPr bwMode="auto">
          <a:xfrm>
            <a:off x="7904163" y="4829175"/>
            <a:ext cx="0" cy="620713"/>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4474" name="TextBox 26">
            <a:extLst>
              <a:ext uri="{FF2B5EF4-FFF2-40B4-BE49-F238E27FC236}">
                <a16:creationId xmlns:a16="http://schemas.microsoft.com/office/drawing/2014/main" id="{BC3045EE-A062-1240-B0B4-F0F6E4B7D29E}"/>
              </a:ext>
            </a:extLst>
          </p:cNvPr>
          <p:cNvSpPr txBox="1">
            <a:spLocks noChangeArrowheads="1"/>
          </p:cNvSpPr>
          <p:nvPr/>
        </p:nvSpPr>
        <p:spPr bwMode="auto">
          <a:xfrm>
            <a:off x="228600" y="1447800"/>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u="sng">
                <a:solidFill>
                  <a:srgbClr val="FF0000"/>
                </a:solidFill>
              </a:rPr>
              <a:t>Inhibit</a:t>
            </a:r>
          </a:p>
        </p:txBody>
      </p:sp>
      <p:sp>
        <p:nvSpPr>
          <p:cNvPr id="104475" name="TextBox 27">
            <a:extLst>
              <a:ext uri="{FF2B5EF4-FFF2-40B4-BE49-F238E27FC236}">
                <a16:creationId xmlns:a16="http://schemas.microsoft.com/office/drawing/2014/main" id="{63387283-1C5E-8540-AA59-58222D73B373}"/>
              </a:ext>
            </a:extLst>
          </p:cNvPr>
          <p:cNvSpPr txBox="1">
            <a:spLocks noChangeArrowheads="1"/>
          </p:cNvSpPr>
          <p:nvPr/>
        </p:nvSpPr>
        <p:spPr bwMode="auto">
          <a:xfrm>
            <a:off x="7467600" y="1447800"/>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r>
              <a:rPr lang="en-US" altLang="en-US" sz="2400" u="sng">
                <a:solidFill>
                  <a:srgbClr val="FF0000"/>
                </a:solidFill>
              </a:rPr>
              <a:t>Stimulate</a:t>
            </a:r>
          </a:p>
        </p:txBody>
      </p:sp>
      <p:cxnSp>
        <p:nvCxnSpPr>
          <p:cNvPr id="104476" name="Straight Arrow Connector 29">
            <a:extLst>
              <a:ext uri="{FF2B5EF4-FFF2-40B4-BE49-F238E27FC236}">
                <a16:creationId xmlns:a16="http://schemas.microsoft.com/office/drawing/2014/main" id="{05159D9C-65BE-9C4E-AAE9-C4DD52044EAE}"/>
              </a:ext>
            </a:extLst>
          </p:cNvPr>
          <p:cNvCxnSpPr>
            <a:cxnSpLocks noChangeShapeType="1"/>
            <a:stCxn id="104474" idx="2"/>
          </p:cNvCxnSpPr>
          <p:nvPr/>
        </p:nvCxnSpPr>
        <p:spPr bwMode="auto">
          <a:xfrm rot="16200000" flipH="1">
            <a:off x="622300" y="2070101"/>
            <a:ext cx="528637" cy="207962"/>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04477" name="Straight Arrow Connector 31">
            <a:extLst>
              <a:ext uri="{FF2B5EF4-FFF2-40B4-BE49-F238E27FC236}">
                <a16:creationId xmlns:a16="http://schemas.microsoft.com/office/drawing/2014/main" id="{81112198-53F8-9D45-96B4-25075090EDA2}"/>
              </a:ext>
            </a:extLst>
          </p:cNvPr>
          <p:cNvCxnSpPr>
            <a:cxnSpLocks noChangeShapeType="1"/>
            <a:stCxn id="104475" idx="2"/>
          </p:cNvCxnSpPr>
          <p:nvPr/>
        </p:nvCxnSpPr>
        <p:spPr bwMode="auto">
          <a:xfrm rot="5400000">
            <a:off x="7777956" y="1959770"/>
            <a:ext cx="523875" cy="423862"/>
          </a:xfrm>
          <a:prstGeom prst="straightConnector1">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6">
            <a:extLst>
              <a:ext uri="{FF2B5EF4-FFF2-40B4-BE49-F238E27FC236}">
                <a16:creationId xmlns:a16="http://schemas.microsoft.com/office/drawing/2014/main" id="{AB43780D-6320-C444-A121-99F1876FB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52" r="1643"/>
          <a:stretch>
            <a:fillRect/>
          </a:stretch>
        </p:blipFill>
        <p:spPr bwMode="auto">
          <a:xfrm>
            <a:off x="4419600" y="381000"/>
            <a:ext cx="4467225" cy="57912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8">
            <a:extLst>
              <a:ext uri="{FF2B5EF4-FFF2-40B4-BE49-F238E27FC236}">
                <a16:creationId xmlns:a16="http://schemas.microsoft.com/office/drawing/2014/main" id="{1F36634E-01A8-764E-A9CC-2E27962004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3676650" cy="28194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ED287F7C-7BC1-B446-92E8-CDAAC919629D}"/>
              </a:ext>
            </a:extLst>
          </p:cNvPr>
          <p:cNvSpPr>
            <a:spLocks noGrp="1"/>
          </p:cNvSpPr>
          <p:nvPr>
            <p:ph type="title"/>
          </p:nvPr>
        </p:nvSpPr>
        <p:spPr>
          <a:xfrm>
            <a:off x="0" y="0"/>
            <a:ext cx="9067800" cy="685800"/>
          </a:xfrm>
        </p:spPr>
        <p:txBody>
          <a:bodyPr/>
          <a:lstStyle/>
          <a:p>
            <a:r>
              <a:rPr lang="en-US" altLang="en-US">
                <a:ea typeface="ＭＳ Ｐゴシック" panose="020B0600070205080204" pitchFamily="34" charset="-128"/>
              </a:rPr>
              <a:t>Arterial Supply</a:t>
            </a:r>
          </a:p>
        </p:txBody>
      </p:sp>
      <p:pic>
        <p:nvPicPr>
          <p:cNvPr id="107522" name="Picture 3" descr="arterial_supply_male.jpg">
            <a:extLst>
              <a:ext uri="{FF2B5EF4-FFF2-40B4-BE49-F238E27FC236}">
                <a16:creationId xmlns:a16="http://schemas.microsoft.com/office/drawing/2014/main" id="{FDDB8EE2-98A9-EE4C-BA04-779FB87F75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5938" y="722313"/>
            <a:ext cx="8323262" cy="598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Content Placeholder 3">
            <a:extLst>
              <a:ext uri="{FF2B5EF4-FFF2-40B4-BE49-F238E27FC236}">
                <a16:creationId xmlns:a16="http://schemas.microsoft.com/office/drawing/2014/main" id="{11654504-10F7-5541-A51B-77F514EFCB8B}"/>
              </a:ext>
            </a:extLst>
          </p:cNvPr>
          <p:cNvSpPr>
            <a:spLocks noGrp="1"/>
          </p:cNvSpPr>
          <p:nvPr>
            <p:ph idx="1"/>
          </p:nvPr>
        </p:nvSpPr>
        <p:spPr/>
        <p:txBody>
          <a:bodyPr/>
          <a:lstStyle/>
          <a:p>
            <a:r>
              <a:rPr lang="en-US" altLang="en-US">
                <a:ea typeface="ＭＳ Ｐゴシック" panose="020B0600070205080204" pitchFamily="34" charset="-128"/>
              </a:rPr>
              <a:t>Corpus Cavernosum (CC)</a:t>
            </a:r>
          </a:p>
          <a:p>
            <a:pPr marL="798513" lvl="1" indent="-341313">
              <a:buFont typeface="Arial" panose="020B0604020202020204" pitchFamily="34" charset="0"/>
              <a:buChar char="•"/>
            </a:pPr>
            <a:r>
              <a:rPr lang="en-US" altLang="en-US">
                <a:ea typeface="ＭＳ Ｐゴシック" panose="020B0600070205080204" pitchFamily="34" charset="-128"/>
              </a:rPr>
              <a:t>Internal Pudendal Artery</a:t>
            </a:r>
          </a:p>
          <a:p>
            <a:pPr marL="798513" lvl="1" indent="-341313">
              <a:buFont typeface="Arial" panose="020B0604020202020204" pitchFamily="34" charset="0"/>
              <a:buChar char="•"/>
            </a:pPr>
            <a:r>
              <a:rPr lang="en-US" altLang="en-US">
                <a:ea typeface="ＭＳ Ｐゴシック" panose="020B0600070205080204" pitchFamily="34" charset="-128"/>
              </a:rPr>
              <a:t>Helical arterioles to </a:t>
            </a:r>
            <a:br>
              <a:rPr lang="en-US" altLang="en-US">
                <a:ea typeface="ＭＳ Ｐゴシック" panose="020B0600070205080204" pitchFamily="34" charset="-128"/>
              </a:rPr>
            </a:br>
            <a:r>
              <a:rPr lang="en-US" altLang="en-US">
                <a:ea typeface="ＭＳ Ｐゴシック" panose="020B0600070205080204" pitchFamily="34" charset="-128"/>
              </a:rPr>
              <a:t>corporal sinuspoids</a:t>
            </a:r>
          </a:p>
          <a:p>
            <a:r>
              <a:rPr lang="en-US" altLang="en-US">
                <a:ea typeface="ＭＳ Ｐゴシック" panose="020B0600070205080204" pitchFamily="34" charset="-128"/>
              </a:rPr>
              <a:t>Subtunical veins</a:t>
            </a:r>
          </a:p>
          <a:p>
            <a:pPr marL="798513" lvl="1" indent="-341313">
              <a:buFont typeface="Arial" panose="020B0604020202020204" pitchFamily="34" charset="0"/>
              <a:buChar char="•"/>
            </a:pPr>
            <a:r>
              <a:rPr lang="en-US" altLang="en-US">
                <a:ea typeface="ＭＳ Ｐゴシック" panose="020B0600070205080204" pitchFamily="34" charset="-128"/>
              </a:rPr>
              <a:t>Drain CC</a:t>
            </a:r>
          </a:p>
          <a:p>
            <a:r>
              <a:rPr lang="en-US" altLang="en-US">
                <a:ea typeface="ＭＳ Ｐゴシック" panose="020B0600070205080204" pitchFamily="34" charset="-128"/>
              </a:rPr>
              <a:t>Relaxed state</a:t>
            </a:r>
          </a:p>
          <a:p>
            <a:pPr marL="798513" lvl="1" indent="-341313">
              <a:buFont typeface="Arial" panose="020B0604020202020204" pitchFamily="34" charset="0"/>
              <a:buChar char="•"/>
            </a:pPr>
            <a:r>
              <a:rPr lang="en-US" altLang="en-US">
                <a:ea typeface="ＭＳ Ｐゴシック" panose="020B0600070205080204" pitchFamily="34" charset="-128"/>
              </a:rPr>
              <a:t>Sympathetic nerves active</a:t>
            </a:r>
          </a:p>
          <a:p>
            <a:pPr marL="798513" lvl="1" indent="-341313">
              <a:buFont typeface="Arial" panose="020B0604020202020204" pitchFamily="34" charset="0"/>
              <a:buChar char="•"/>
            </a:pPr>
            <a:r>
              <a:rPr lang="en-US" altLang="en-US">
                <a:ea typeface="ＭＳ Ｐゴシック" panose="020B0600070205080204" pitchFamily="34" charset="-128"/>
              </a:rPr>
              <a:t>Norepinehrine (NE) released</a:t>
            </a:r>
          </a:p>
          <a:p>
            <a:pPr marL="798513" lvl="1" indent="-341313">
              <a:buFont typeface="Arial" panose="020B0604020202020204" pitchFamily="34" charset="0"/>
              <a:buChar char="•"/>
            </a:pPr>
            <a:r>
              <a:rPr lang="en-US" altLang="en-US">
                <a:ea typeface="ＭＳ Ｐゴシック" panose="020B0600070205080204" pitchFamily="34" charset="-128"/>
              </a:rPr>
              <a:t>Arterioles contract</a:t>
            </a:r>
          </a:p>
          <a:p>
            <a:pPr marL="798513" lvl="1" indent="-341313">
              <a:buFont typeface="Arial" panose="020B0604020202020204" pitchFamily="34" charset="0"/>
              <a:buChar char="•"/>
            </a:pPr>
            <a:r>
              <a:rPr lang="en-US" altLang="en-US">
                <a:ea typeface="ＭＳ Ｐゴシック" panose="020B0600070205080204" pitchFamily="34" charset="-128"/>
              </a:rPr>
              <a:t>Smooth muscle of Corpus Spongiosum (CS)</a:t>
            </a:r>
            <a:br>
              <a:rPr lang="en-US" altLang="en-US">
                <a:ea typeface="ＭＳ Ｐゴシック" panose="020B0600070205080204" pitchFamily="34" charset="-128"/>
              </a:rPr>
            </a:br>
            <a:r>
              <a:rPr lang="en-US" altLang="en-US">
                <a:ea typeface="ＭＳ Ｐゴシック" panose="020B0600070205080204" pitchFamily="34" charset="-128"/>
              </a:rPr>
              <a:t>contract</a:t>
            </a:r>
          </a:p>
          <a:p>
            <a:endParaRPr lang="en-US" altLang="en-US">
              <a:ea typeface="ＭＳ Ｐゴシック" panose="020B0600070205080204" pitchFamily="34" charset="-128"/>
            </a:endParaRPr>
          </a:p>
        </p:txBody>
      </p:sp>
      <p:sp>
        <p:nvSpPr>
          <p:cNvPr id="108546" name="Title 2">
            <a:extLst>
              <a:ext uri="{FF2B5EF4-FFF2-40B4-BE49-F238E27FC236}">
                <a16:creationId xmlns:a16="http://schemas.microsoft.com/office/drawing/2014/main" id="{DC8DD64D-04C6-6444-A2FA-15393F268E4D}"/>
              </a:ext>
            </a:extLst>
          </p:cNvPr>
          <p:cNvSpPr>
            <a:spLocks noGrp="1"/>
          </p:cNvSpPr>
          <p:nvPr>
            <p:ph type="title"/>
          </p:nvPr>
        </p:nvSpPr>
        <p:spPr/>
        <p:txBody>
          <a:bodyPr/>
          <a:lstStyle/>
          <a:p>
            <a:r>
              <a:rPr lang="en-US" altLang="en-US">
                <a:ea typeface="ＭＳ Ｐゴシック" panose="020B0600070205080204" pitchFamily="34" charset="-128"/>
              </a:rPr>
              <a:t>Flaccid State of Penis</a:t>
            </a:r>
          </a:p>
        </p:txBody>
      </p:sp>
      <p:pic>
        <p:nvPicPr>
          <p:cNvPr id="5" name="Picture 7">
            <a:extLst>
              <a:ext uri="{FF2B5EF4-FFF2-40B4-BE49-F238E27FC236}">
                <a16:creationId xmlns:a16="http://schemas.microsoft.com/office/drawing/2014/main" id="{336548AE-76C4-DD45-BA59-9FCB89698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63" r="1437" b="1151"/>
          <a:stretch>
            <a:fillRect/>
          </a:stretch>
        </p:blipFill>
        <p:spPr bwMode="auto">
          <a:xfrm>
            <a:off x="5595938" y="990600"/>
            <a:ext cx="3548062" cy="451326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a:extLst>
              <a:ext uri="{FF2B5EF4-FFF2-40B4-BE49-F238E27FC236}">
                <a16:creationId xmlns:a16="http://schemas.microsoft.com/office/drawing/2014/main" id="{7A64BB32-C57D-104A-94C4-B79AA53A23A9}"/>
              </a:ext>
            </a:extLst>
          </p:cNvPr>
          <p:cNvSpPr>
            <a:spLocks noGrp="1"/>
          </p:cNvSpPr>
          <p:nvPr>
            <p:ph type="title"/>
          </p:nvPr>
        </p:nvSpPr>
        <p:spPr/>
        <p:txBody>
          <a:bodyPr/>
          <a:lstStyle/>
          <a:p>
            <a:r>
              <a:rPr lang="en-US" altLang="en-US">
                <a:ea typeface="ＭＳ Ｐゴシック" panose="020B0600070205080204" pitchFamily="34" charset="-128"/>
              </a:rPr>
              <a:t>Erect State of Penis</a:t>
            </a:r>
          </a:p>
        </p:txBody>
      </p:sp>
      <p:sp>
        <p:nvSpPr>
          <p:cNvPr id="109570" name="Content Placeholder 2">
            <a:extLst>
              <a:ext uri="{FF2B5EF4-FFF2-40B4-BE49-F238E27FC236}">
                <a16:creationId xmlns:a16="http://schemas.microsoft.com/office/drawing/2014/main" id="{991CFA22-149D-EB47-AF14-0720B125BB08}"/>
              </a:ext>
            </a:extLst>
          </p:cNvPr>
          <p:cNvSpPr>
            <a:spLocks noGrp="1"/>
          </p:cNvSpPr>
          <p:nvPr>
            <p:ph idx="1"/>
          </p:nvPr>
        </p:nvSpPr>
        <p:spPr>
          <a:xfrm>
            <a:off x="381000" y="1295400"/>
            <a:ext cx="5181600" cy="5029200"/>
          </a:xfrm>
        </p:spPr>
        <p:txBody>
          <a:bodyPr/>
          <a:lstStyle/>
          <a:p>
            <a:r>
              <a:rPr lang="en-US" altLang="en-US">
                <a:ea typeface="ＭＳ Ｐゴシック" panose="020B0600070205080204" pitchFamily="34" charset="-128"/>
              </a:rPr>
              <a:t>Sympathetic nerves inhibited</a:t>
            </a:r>
          </a:p>
          <a:p>
            <a:r>
              <a:rPr lang="en-US" altLang="en-US">
                <a:ea typeface="ＭＳ Ｐゴシック" panose="020B0600070205080204" pitchFamily="34" charset="-128"/>
              </a:rPr>
              <a:t>Parasympathetic nerves stimulate</a:t>
            </a:r>
          </a:p>
          <a:p>
            <a:pPr lvl="1"/>
            <a:r>
              <a:rPr lang="en-US" altLang="en-US">
                <a:ea typeface="ＭＳ Ｐゴシック" panose="020B0600070205080204" pitchFamily="34" charset="-128"/>
              </a:rPr>
              <a:t>Nitric Oxide (NO)</a:t>
            </a:r>
          </a:p>
          <a:p>
            <a:pPr lvl="1"/>
            <a:r>
              <a:rPr lang="en-US" altLang="en-US">
                <a:ea typeface="ＭＳ Ｐゴシック" panose="020B0600070205080204" pitchFamily="34" charset="-128"/>
              </a:rPr>
              <a:t>Helical arterioles dilate and </a:t>
            </a:r>
            <a:br>
              <a:rPr lang="en-US" altLang="en-US">
                <a:ea typeface="ＭＳ Ｐゴシック" panose="020B0600070205080204" pitchFamily="34" charset="-128"/>
              </a:rPr>
            </a:br>
            <a:r>
              <a:rPr lang="en-US" altLang="en-US">
                <a:ea typeface="ＭＳ Ｐゴシック" panose="020B0600070205080204" pitchFamily="34" charset="-128"/>
              </a:rPr>
              <a:t>corporal sinusoids swell</a:t>
            </a:r>
          </a:p>
          <a:p>
            <a:pPr lvl="1"/>
            <a:r>
              <a:rPr lang="en-US" altLang="en-US">
                <a:ea typeface="ＭＳ Ｐゴシック" panose="020B0600070205080204" pitchFamily="34" charset="-128"/>
              </a:rPr>
              <a:t>Smooth muscle of Corpus Spongiosum (CS) relax</a:t>
            </a:r>
          </a:p>
          <a:p>
            <a:pPr lvl="1"/>
            <a:r>
              <a:rPr lang="en-US" altLang="en-US">
                <a:ea typeface="ＭＳ Ｐゴシック" panose="020B0600070205080204" pitchFamily="34" charset="-128"/>
              </a:rPr>
              <a:t>Sub-tunical Veins compressed</a:t>
            </a:r>
          </a:p>
          <a:p>
            <a:pPr lvl="1"/>
            <a:r>
              <a:rPr lang="en-US" altLang="en-US">
                <a:ea typeface="ＭＳ Ｐゴシック" panose="020B0600070205080204" pitchFamily="34" charset="-128"/>
              </a:rPr>
              <a:t>Ischiocavernosus muscle contracts</a:t>
            </a:r>
          </a:p>
          <a:p>
            <a:pPr lvl="1"/>
            <a:endParaRPr lang="en-US" altLang="en-US">
              <a:ea typeface="ＭＳ Ｐゴシック" panose="020B0600070205080204" pitchFamily="34" charset="-128"/>
            </a:endParaRPr>
          </a:p>
        </p:txBody>
      </p:sp>
      <p:pic>
        <p:nvPicPr>
          <p:cNvPr id="4" name="Picture 7">
            <a:extLst>
              <a:ext uri="{FF2B5EF4-FFF2-40B4-BE49-F238E27FC236}">
                <a16:creationId xmlns:a16="http://schemas.microsoft.com/office/drawing/2014/main" id="{CE63E996-2030-8546-82EA-68BAB77D30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63" r="1437" b="1151"/>
          <a:stretch>
            <a:fillRect/>
          </a:stretch>
        </p:blipFill>
        <p:spPr bwMode="auto">
          <a:xfrm>
            <a:off x="5595938" y="990600"/>
            <a:ext cx="3548062" cy="451326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a:extLst>
              <a:ext uri="{FF2B5EF4-FFF2-40B4-BE49-F238E27FC236}">
                <a16:creationId xmlns:a16="http://schemas.microsoft.com/office/drawing/2014/main" id="{37EF26FA-5301-C743-8901-641DC459CE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900" y="304800"/>
            <a:ext cx="6934200" cy="6154738"/>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07DF2F0E-DD4E-3F4D-9E16-08782E4E6794}"/>
              </a:ext>
            </a:extLst>
          </p:cNvPr>
          <p:cNvSpPr>
            <a:spLocks noGrp="1" noChangeArrowheads="1"/>
          </p:cNvSpPr>
          <p:nvPr>
            <p:ph type="title"/>
          </p:nvPr>
        </p:nvSpPr>
        <p:spPr>
          <a:xfrm>
            <a:off x="609600" y="152400"/>
            <a:ext cx="7772400" cy="533400"/>
          </a:xfrm>
        </p:spPr>
        <p:txBody>
          <a:bodyPr/>
          <a:lstStyle/>
          <a:p>
            <a:r>
              <a:rPr lang="en-US" altLang="en-US" sz="3200">
                <a:ea typeface="ＭＳ Ｐゴシック" panose="020B0600070205080204" pitchFamily="34" charset="-128"/>
              </a:rPr>
              <a:t>EVENTS IN ERECTION</a:t>
            </a:r>
          </a:p>
        </p:txBody>
      </p:sp>
      <p:sp>
        <p:nvSpPr>
          <p:cNvPr id="111618" name="Rectangle 5">
            <a:extLst>
              <a:ext uri="{FF2B5EF4-FFF2-40B4-BE49-F238E27FC236}">
                <a16:creationId xmlns:a16="http://schemas.microsoft.com/office/drawing/2014/main" id="{E8361C41-9245-E545-BA3D-9B9F4D37A16C}"/>
              </a:ext>
            </a:extLst>
          </p:cNvPr>
          <p:cNvSpPr>
            <a:spLocks noChangeArrowheads="1"/>
          </p:cNvSpPr>
          <p:nvPr/>
        </p:nvSpPr>
        <p:spPr bwMode="auto">
          <a:xfrm>
            <a:off x="1371600" y="900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endParaRPr lang="en-US" altLang="en-US" sz="2400">
              <a:latin typeface="Calibri" panose="020F0502020204030204" pitchFamily="34" charset="0"/>
            </a:endParaRPr>
          </a:p>
        </p:txBody>
      </p:sp>
      <p:sp>
        <p:nvSpPr>
          <p:cNvPr id="111619" name="Text Box 7">
            <a:extLst>
              <a:ext uri="{FF2B5EF4-FFF2-40B4-BE49-F238E27FC236}">
                <a16:creationId xmlns:a16="http://schemas.microsoft.com/office/drawing/2014/main" id="{C774768F-C210-8F42-BBAE-FA9556E8A511}"/>
              </a:ext>
            </a:extLst>
          </p:cNvPr>
          <p:cNvSpPr txBox="1">
            <a:spLocks noChangeArrowheads="1"/>
          </p:cNvSpPr>
          <p:nvPr/>
        </p:nvSpPr>
        <p:spPr bwMode="auto">
          <a:xfrm>
            <a:off x="304800" y="841375"/>
            <a:ext cx="8534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AutoNum type="arabicPeriod"/>
            </a:pPr>
            <a:r>
              <a:rPr lang="en-US" altLang="en-US" sz="2000">
                <a:solidFill>
                  <a:srgbClr val="FF0000"/>
                </a:solidFill>
              </a:rPr>
              <a:t>SEXUAL AROUSAL</a:t>
            </a:r>
            <a:r>
              <a:rPr lang="en-US" altLang="en-US" sz="2000">
                <a:solidFill>
                  <a:schemeClr val="tx2"/>
                </a:solidFill>
              </a:rPr>
              <a:t>: </a:t>
            </a:r>
            <a:r>
              <a:rPr lang="en-US" altLang="en-US" sz="2000">
                <a:solidFill>
                  <a:schemeClr val="tx2"/>
                </a:solidFill>
                <a:latin typeface="Times New Roman" panose="02020603050405020304" pitchFamily="18" charset="0"/>
              </a:rPr>
              <a:t> </a:t>
            </a:r>
            <a:r>
              <a:rPr lang="en-US" altLang="en-US" sz="2000">
                <a:solidFill>
                  <a:schemeClr val="tx2"/>
                </a:solidFill>
              </a:rPr>
              <a:t>AFFERENTS FROM HIGHER CNS &amp; GENITALIA TO LUMBAR SPINAL “ERECTION CENTER” IN LUMBAR SPINAL CORD (IN BOTH MALES AND FEMALES).</a:t>
            </a:r>
            <a:br>
              <a:rPr lang="en-US" altLang="en-US" sz="2000">
                <a:solidFill>
                  <a:schemeClr val="tx2"/>
                </a:solidFill>
              </a:rPr>
            </a:br>
            <a:endParaRPr lang="en-US" altLang="en-US" sz="2000">
              <a:solidFill>
                <a:schemeClr val="tx2"/>
              </a:solidFill>
            </a:endParaRPr>
          </a:p>
          <a:p>
            <a:pPr>
              <a:spcBef>
                <a:spcPct val="0"/>
              </a:spcBef>
              <a:buSzTx/>
              <a:buFontTx/>
              <a:buAutoNum type="arabicPeriod"/>
            </a:pPr>
            <a:r>
              <a:rPr lang="en-US" altLang="en-US" sz="2000">
                <a:solidFill>
                  <a:srgbClr val="FF0000"/>
                </a:solidFill>
              </a:rPr>
              <a:t>PARASYMPATHETIC MOTOR NERVES</a:t>
            </a:r>
            <a:r>
              <a:rPr lang="en-US" altLang="en-US" sz="2000">
                <a:solidFill>
                  <a:schemeClr val="tx2"/>
                </a:solidFill>
              </a:rPr>
              <a:t> TO </a:t>
            </a:r>
            <a:r>
              <a:rPr lang="en-US" altLang="en-US" sz="2000" i="1">
                <a:solidFill>
                  <a:srgbClr val="FF0000"/>
                </a:solidFill>
              </a:rPr>
              <a:t>PUDENDAL</a:t>
            </a:r>
            <a:r>
              <a:rPr lang="en-US" altLang="en-US" sz="2000">
                <a:solidFill>
                  <a:srgbClr val="FF0000"/>
                </a:solidFill>
              </a:rPr>
              <a:t> </a:t>
            </a:r>
            <a:r>
              <a:rPr lang="en-US" altLang="en-US" sz="2000" i="1">
                <a:solidFill>
                  <a:srgbClr val="FF0000"/>
                </a:solidFill>
              </a:rPr>
              <a:t>ARTERIOLES</a:t>
            </a:r>
            <a:r>
              <a:rPr lang="en-US" altLang="en-US" sz="2000">
                <a:solidFill>
                  <a:schemeClr val="tx2"/>
                </a:solidFill>
              </a:rPr>
              <a:t> OF PENIS [or CLITORIS] </a:t>
            </a:r>
            <a:r>
              <a:rPr lang="en-US" altLang="en-US" sz="2000"/>
              <a:t>GENERATE </a:t>
            </a:r>
            <a:r>
              <a:rPr lang="en-US" altLang="en-US" sz="2000" i="1"/>
              <a:t>NITRIC OXIDE</a:t>
            </a:r>
            <a:r>
              <a:rPr lang="en-US" altLang="en-US" sz="2000">
                <a:solidFill>
                  <a:srgbClr val="FF0000"/>
                </a:solidFill>
              </a:rPr>
              <a:t> (</a:t>
            </a:r>
            <a:r>
              <a:rPr lang="en-US" altLang="en-US" sz="2000" i="1">
                <a:solidFill>
                  <a:srgbClr val="FF0000"/>
                </a:solidFill>
              </a:rPr>
              <a:t>NO</a:t>
            </a:r>
            <a:r>
              <a:rPr lang="en-US" altLang="en-US" sz="2000">
                <a:solidFill>
                  <a:srgbClr val="FF0000"/>
                </a:solidFill>
              </a:rPr>
              <a:t>)</a:t>
            </a:r>
            <a:r>
              <a:rPr lang="en-US" altLang="en-US" sz="2000">
                <a:solidFill>
                  <a:schemeClr val="tx2"/>
                </a:solidFill>
              </a:rPr>
              <a:t> IN ARTERIOLE SMOOTH MUSCLE </a:t>
            </a:r>
            <a:r>
              <a:rPr lang="en-US" altLang="en-US" sz="2000">
                <a:solidFill>
                  <a:schemeClr val="tx2"/>
                </a:solidFill>
                <a:sym typeface="Wingdings" pitchFamily="2" charset="2"/>
              </a:rPr>
              <a:t> </a:t>
            </a:r>
            <a:br>
              <a:rPr lang="en-US" altLang="en-US" sz="2000">
                <a:solidFill>
                  <a:schemeClr val="tx2"/>
                </a:solidFill>
                <a:sym typeface="Wingdings" pitchFamily="2" charset="2"/>
              </a:rPr>
            </a:br>
            <a:endParaRPr lang="en-US" altLang="en-US" sz="2000">
              <a:solidFill>
                <a:schemeClr val="tx2"/>
              </a:solidFill>
              <a:sym typeface="Wingdings" pitchFamily="2" charset="2"/>
            </a:endParaRPr>
          </a:p>
          <a:p>
            <a:pPr>
              <a:spcBef>
                <a:spcPct val="0"/>
              </a:spcBef>
              <a:buSzTx/>
              <a:buFontTx/>
              <a:buAutoNum type="arabicPeriod"/>
            </a:pPr>
            <a:r>
              <a:rPr lang="en-US" altLang="en-US" sz="2000">
                <a:solidFill>
                  <a:schemeClr val="tx2"/>
                </a:solidFill>
                <a:sym typeface="Wingdings" pitchFamily="2" charset="2"/>
              </a:rPr>
              <a:t>RELAXATION OF ARTERIOLES  </a:t>
            </a:r>
            <a:r>
              <a:rPr lang="en-US" altLang="en-US" sz="2000">
                <a:solidFill>
                  <a:schemeClr val="tx2"/>
                </a:solidFill>
              </a:rPr>
              <a:t>MAJOR </a:t>
            </a:r>
            <a:r>
              <a:rPr lang="en-US" altLang="en-US" sz="2000">
                <a:solidFill>
                  <a:srgbClr val="FF0000"/>
                </a:solidFill>
              </a:rPr>
              <a:t>VASODILATION</a:t>
            </a:r>
            <a:r>
              <a:rPr lang="en-US" altLang="en-US" sz="2000">
                <a:solidFill>
                  <a:schemeClr val="tx2"/>
                </a:solidFill>
              </a:rPr>
              <a:t> </a:t>
            </a:r>
            <a:r>
              <a:rPr lang="en-US" altLang="en-US" sz="2000">
                <a:solidFill>
                  <a:schemeClr val="tx2"/>
                </a:solidFill>
                <a:sym typeface="Wingdings" pitchFamily="2" charset="2"/>
              </a:rPr>
              <a:t></a:t>
            </a:r>
            <a:br>
              <a:rPr lang="en-US" altLang="en-US" sz="2000">
                <a:solidFill>
                  <a:schemeClr val="tx2"/>
                </a:solidFill>
                <a:sym typeface="Wingdings" pitchFamily="2" charset="2"/>
              </a:rPr>
            </a:br>
            <a:endParaRPr lang="en-US" altLang="en-US" sz="2000">
              <a:solidFill>
                <a:schemeClr val="tx2"/>
              </a:solidFill>
              <a:sym typeface="Wingdings" pitchFamily="2" charset="2"/>
            </a:endParaRPr>
          </a:p>
          <a:p>
            <a:pPr>
              <a:spcBef>
                <a:spcPct val="0"/>
              </a:spcBef>
              <a:buSzTx/>
              <a:buFontTx/>
              <a:buAutoNum type="arabicPeriod"/>
            </a:pPr>
            <a:r>
              <a:rPr lang="en-US" altLang="en-US" sz="2000">
                <a:solidFill>
                  <a:schemeClr val="tx2"/>
                </a:solidFill>
              </a:rPr>
              <a:t>INCREASED BLOOD FLOW FILLS TISSUES (</a:t>
            </a:r>
            <a:r>
              <a:rPr lang="en-US" altLang="en-US" sz="2000" i="1">
                <a:solidFill>
                  <a:srgbClr val="FF0000"/>
                </a:solidFill>
              </a:rPr>
              <a:t>CORPUS CAVERNOSUM &amp; SPONGIOSUM</a:t>
            </a:r>
            <a:r>
              <a:rPr lang="en-US" altLang="en-US" sz="2000">
                <a:solidFill>
                  <a:schemeClr val="tx2"/>
                </a:solidFill>
              </a:rPr>
              <a:t>)</a:t>
            </a:r>
            <a:r>
              <a:rPr lang="en-US" altLang="en-US" sz="2000">
                <a:solidFill>
                  <a:schemeClr val="tx2"/>
                </a:solidFill>
                <a:sym typeface="Wingdings" pitchFamily="2" charset="2"/>
              </a:rPr>
              <a:t></a:t>
            </a:r>
            <a:br>
              <a:rPr lang="en-US" altLang="en-US" sz="2000">
                <a:solidFill>
                  <a:schemeClr val="tx2"/>
                </a:solidFill>
                <a:sym typeface="Wingdings" pitchFamily="2" charset="2"/>
              </a:rPr>
            </a:br>
            <a:endParaRPr lang="en-US" altLang="en-US" sz="2000">
              <a:solidFill>
                <a:schemeClr val="tx2"/>
              </a:solidFill>
              <a:sym typeface="Wingdings" pitchFamily="2" charset="2"/>
            </a:endParaRPr>
          </a:p>
          <a:p>
            <a:pPr>
              <a:spcBef>
                <a:spcPct val="0"/>
              </a:spcBef>
              <a:buSzTx/>
              <a:buFontTx/>
              <a:buAutoNum type="arabicPeriod"/>
            </a:pPr>
            <a:r>
              <a:rPr lang="en-US" altLang="en-US" sz="2000">
                <a:solidFill>
                  <a:schemeClr val="tx2"/>
                </a:solidFill>
              </a:rPr>
              <a:t>SWELLING BLOCKS </a:t>
            </a:r>
            <a:r>
              <a:rPr lang="en-US" altLang="en-US" sz="2000" i="1">
                <a:solidFill>
                  <a:srgbClr val="FF0000"/>
                </a:solidFill>
              </a:rPr>
              <a:t>SUB-TUNICA VEINS</a:t>
            </a:r>
            <a:r>
              <a:rPr lang="en-US" altLang="en-US" sz="2000">
                <a:solidFill>
                  <a:schemeClr val="tx2"/>
                </a:solidFill>
              </a:rPr>
              <a:t>’ OUTFLOW  </a:t>
            </a:r>
            <a:r>
              <a:rPr lang="en-US" altLang="en-US" sz="2000">
                <a:solidFill>
                  <a:schemeClr val="tx2"/>
                </a:solidFill>
                <a:sym typeface="Wingdings" pitchFamily="2" charset="2"/>
              </a:rPr>
              <a:t></a:t>
            </a:r>
            <a:br>
              <a:rPr lang="en-US" altLang="en-US" sz="2000">
                <a:solidFill>
                  <a:schemeClr val="tx2"/>
                </a:solidFill>
                <a:sym typeface="Wingdings" pitchFamily="2" charset="2"/>
              </a:rPr>
            </a:br>
            <a:endParaRPr lang="en-US" altLang="en-US" sz="2000">
              <a:solidFill>
                <a:schemeClr val="tx2"/>
              </a:solidFill>
              <a:sym typeface="Wingdings" pitchFamily="2" charset="2"/>
            </a:endParaRPr>
          </a:p>
          <a:p>
            <a:pPr>
              <a:spcBef>
                <a:spcPct val="0"/>
              </a:spcBef>
              <a:buSzTx/>
              <a:buFontTx/>
              <a:buAutoNum type="arabicPeriod"/>
            </a:pPr>
            <a:r>
              <a:rPr lang="en-US" altLang="en-US" sz="2000">
                <a:solidFill>
                  <a:schemeClr val="tx2"/>
                </a:solidFill>
                <a:sym typeface="Wingdings" pitchFamily="2" charset="2"/>
              </a:rPr>
              <a:t>RAPID RISE IN </a:t>
            </a:r>
            <a:r>
              <a:rPr lang="en-US" altLang="en-US" sz="2000">
                <a:solidFill>
                  <a:srgbClr val="FF0000"/>
                </a:solidFill>
                <a:sym typeface="Wingdings" pitchFamily="2" charset="2"/>
              </a:rPr>
              <a:t>Corpus Cavernosum</a:t>
            </a:r>
            <a:r>
              <a:rPr lang="en-US" altLang="en-US" sz="2000">
                <a:solidFill>
                  <a:schemeClr val="tx2"/>
                </a:solidFill>
                <a:sym typeface="Wingdings" pitchFamily="2" charset="2"/>
              </a:rPr>
              <a:t> TISSUE PRESSURE </a:t>
            </a:r>
            <a:br>
              <a:rPr lang="en-US" altLang="en-US" sz="2000">
                <a:solidFill>
                  <a:schemeClr val="tx2"/>
                </a:solidFill>
                <a:sym typeface="Wingdings" pitchFamily="2" charset="2"/>
              </a:rPr>
            </a:br>
            <a:endParaRPr lang="en-US" altLang="en-US" sz="2000">
              <a:solidFill>
                <a:schemeClr val="tx2"/>
              </a:solidFill>
              <a:sym typeface="Wingdings" pitchFamily="2" charset="2"/>
            </a:endParaRPr>
          </a:p>
          <a:p>
            <a:pPr>
              <a:spcBef>
                <a:spcPct val="0"/>
              </a:spcBef>
              <a:buSzTx/>
              <a:buFontTx/>
              <a:buAutoNum type="arabicPeriod"/>
            </a:pPr>
            <a:r>
              <a:rPr lang="en-US" altLang="en-US" sz="2000">
                <a:solidFill>
                  <a:schemeClr val="tx2"/>
                </a:solidFill>
                <a:sym typeface="Wingdings" pitchFamily="2" charset="2"/>
              </a:rPr>
              <a:t>ERECTION</a:t>
            </a:r>
            <a:br>
              <a:rPr lang="en-US" altLang="en-US" sz="2000">
                <a:solidFill>
                  <a:schemeClr val="tx2"/>
                </a:solidFill>
                <a:sym typeface="Wingdings" pitchFamily="2" charset="2"/>
              </a:rPr>
            </a:br>
            <a:endParaRPr lang="en-US" altLang="en-US" sz="2000">
              <a:solidFill>
                <a:schemeClr val="tx2"/>
              </a:solidFill>
              <a:sym typeface="Wingdings" pitchFamily="2" charset="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a:extLst>
              <a:ext uri="{FF2B5EF4-FFF2-40B4-BE49-F238E27FC236}">
                <a16:creationId xmlns:a16="http://schemas.microsoft.com/office/drawing/2014/main" id="{E9060708-6202-E049-B2EA-E07CB73156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1266825"/>
            <a:ext cx="7258050" cy="432435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ext Box 7">
            <a:extLst>
              <a:ext uri="{FF2B5EF4-FFF2-40B4-BE49-F238E27FC236}">
                <a16:creationId xmlns:a16="http://schemas.microsoft.com/office/drawing/2014/main" id="{FF7C0A4F-4AD4-8D4F-9666-A89A20853C30}"/>
              </a:ext>
            </a:extLst>
          </p:cNvPr>
          <p:cNvSpPr txBox="1">
            <a:spLocks noChangeArrowheads="1"/>
          </p:cNvSpPr>
          <p:nvPr/>
        </p:nvSpPr>
        <p:spPr bwMode="auto">
          <a:xfrm>
            <a:off x="4343400" y="381000"/>
            <a:ext cx="441960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lgn="ctr">
              <a:spcBef>
                <a:spcPct val="0"/>
              </a:spcBef>
              <a:buSzTx/>
              <a:buFontTx/>
              <a:buNone/>
            </a:pPr>
            <a:r>
              <a:rPr lang="en-US" altLang="en-US" sz="2400" i="1">
                <a:solidFill>
                  <a:srgbClr val="FF0000"/>
                </a:solidFill>
              </a:rPr>
              <a:t>NE</a:t>
            </a:r>
            <a:r>
              <a:rPr lang="en-US" altLang="en-US" sz="2000"/>
              <a:t> RELEASED FROM </a:t>
            </a:r>
            <a:r>
              <a:rPr lang="en-US" altLang="en-US" sz="2400" i="1">
                <a:solidFill>
                  <a:srgbClr val="FF0000"/>
                </a:solidFill>
              </a:rPr>
              <a:t>S</a:t>
            </a:r>
            <a:r>
              <a:rPr lang="en-US" altLang="en-US" sz="2000"/>
              <a:t> NERVE</a:t>
            </a:r>
          </a:p>
          <a:p>
            <a:pPr algn="ctr">
              <a:spcBef>
                <a:spcPct val="0"/>
              </a:spcBef>
              <a:buSzTx/>
              <a:buFontTx/>
              <a:buNone/>
            </a:pPr>
            <a:r>
              <a:rPr lang="en-US" altLang="en-US" sz="2000">
                <a:sym typeface="Wingdings" pitchFamily="2" charset="2"/>
              </a:rPr>
              <a:t></a:t>
            </a:r>
          </a:p>
          <a:p>
            <a:pPr algn="ctr">
              <a:spcBef>
                <a:spcPct val="0"/>
              </a:spcBef>
              <a:buSzTx/>
              <a:buFontTx/>
              <a:buNone/>
            </a:pPr>
            <a:r>
              <a:rPr lang="en-US" altLang="en-US" sz="2000">
                <a:sym typeface="Wingdings" pitchFamily="2" charset="2"/>
              </a:rPr>
              <a:t>NE BINDS TO Na+ CHANNEL</a:t>
            </a:r>
          </a:p>
          <a:p>
            <a:pPr algn="ctr">
              <a:spcBef>
                <a:spcPct val="0"/>
              </a:spcBef>
              <a:buSzTx/>
              <a:buFontTx/>
              <a:buNone/>
            </a:pPr>
            <a:r>
              <a:rPr lang="en-US" altLang="en-US" sz="2400">
                <a:latin typeface="Times New Roman" panose="02020603050405020304" pitchFamily="18" charset="0"/>
                <a:sym typeface="Wingdings" pitchFamily="2" charset="2"/>
              </a:rPr>
              <a:t></a:t>
            </a:r>
            <a:endParaRPr lang="en-US" altLang="en-US" sz="2000">
              <a:sym typeface="Wingdings" pitchFamily="2" charset="2"/>
            </a:endParaRPr>
          </a:p>
          <a:p>
            <a:pPr algn="ctr">
              <a:spcBef>
                <a:spcPct val="0"/>
              </a:spcBef>
              <a:buSzTx/>
              <a:buFontTx/>
              <a:buNone/>
            </a:pPr>
            <a:r>
              <a:rPr lang="en-US" altLang="en-US" sz="2000">
                <a:sym typeface="Wingdings" pitchFamily="2" charset="2"/>
              </a:rPr>
              <a:t>Na+ IONS ENTER</a:t>
            </a:r>
          </a:p>
          <a:p>
            <a:pPr algn="ctr">
              <a:spcBef>
                <a:spcPct val="0"/>
              </a:spcBef>
              <a:buSzTx/>
              <a:buFontTx/>
              <a:buNone/>
            </a:pPr>
            <a:r>
              <a:rPr lang="en-US" altLang="en-US" sz="2400">
                <a:latin typeface="Times New Roman" panose="02020603050405020304" pitchFamily="18" charset="0"/>
                <a:sym typeface="Wingdings" pitchFamily="2" charset="2"/>
              </a:rPr>
              <a:t></a:t>
            </a:r>
            <a:endParaRPr lang="en-US" altLang="en-US" sz="2000">
              <a:sym typeface="Wingdings" pitchFamily="2" charset="2"/>
            </a:endParaRPr>
          </a:p>
          <a:p>
            <a:pPr algn="ctr">
              <a:spcBef>
                <a:spcPct val="0"/>
              </a:spcBef>
              <a:buSzTx/>
              <a:buFontTx/>
              <a:buNone/>
            </a:pPr>
            <a:r>
              <a:rPr lang="en-US" altLang="en-US" sz="2000">
                <a:sym typeface="Wingdings" pitchFamily="2" charset="2"/>
              </a:rPr>
              <a:t>CELL DEPOLARIZES</a:t>
            </a:r>
          </a:p>
          <a:p>
            <a:pPr algn="ctr">
              <a:spcBef>
                <a:spcPct val="0"/>
              </a:spcBef>
              <a:buSzTx/>
              <a:buFontTx/>
              <a:buNone/>
            </a:pPr>
            <a:r>
              <a:rPr lang="en-US" altLang="en-US" sz="2400">
                <a:latin typeface="Times New Roman" panose="02020603050405020304" pitchFamily="18" charset="0"/>
                <a:sym typeface="Wingdings" pitchFamily="2" charset="2"/>
              </a:rPr>
              <a:t></a:t>
            </a:r>
            <a:endParaRPr lang="en-US" altLang="en-US" sz="2000">
              <a:sym typeface="Wingdings" pitchFamily="2" charset="2"/>
            </a:endParaRPr>
          </a:p>
          <a:p>
            <a:pPr algn="ctr">
              <a:spcBef>
                <a:spcPct val="0"/>
              </a:spcBef>
              <a:buSzTx/>
              <a:buFontTx/>
              <a:buNone/>
            </a:pPr>
            <a:r>
              <a:rPr lang="en-US" altLang="en-US" sz="2000">
                <a:sym typeface="Wingdings" pitchFamily="2" charset="2"/>
              </a:rPr>
              <a:t>ACTION POTENTIAL</a:t>
            </a:r>
          </a:p>
          <a:p>
            <a:pPr algn="ctr">
              <a:spcBef>
                <a:spcPct val="0"/>
              </a:spcBef>
              <a:buSzTx/>
              <a:buFontTx/>
              <a:buNone/>
            </a:pPr>
            <a:r>
              <a:rPr lang="en-US" altLang="en-US" sz="2400">
                <a:latin typeface="Times New Roman" panose="02020603050405020304" pitchFamily="18" charset="0"/>
                <a:sym typeface="Wingdings" pitchFamily="2" charset="2"/>
              </a:rPr>
              <a:t></a:t>
            </a:r>
            <a:endParaRPr lang="en-US" altLang="en-US" sz="2000">
              <a:sym typeface="Wingdings" pitchFamily="2" charset="2"/>
            </a:endParaRPr>
          </a:p>
          <a:p>
            <a:pPr algn="ctr">
              <a:spcBef>
                <a:spcPct val="0"/>
              </a:spcBef>
              <a:buSzTx/>
              <a:buFontTx/>
              <a:buNone/>
            </a:pPr>
            <a:r>
              <a:rPr lang="en-US" altLang="en-US" sz="2000">
                <a:sym typeface="Wingdings" pitchFamily="2" charset="2"/>
              </a:rPr>
              <a:t>Ca++ CHANNELS OPEN</a:t>
            </a:r>
          </a:p>
          <a:p>
            <a:pPr algn="ctr">
              <a:spcBef>
                <a:spcPct val="0"/>
              </a:spcBef>
              <a:buSzTx/>
              <a:buFontTx/>
              <a:buNone/>
            </a:pPr>
            <a:r>
              <a:rPr lang="en-US" altLang="en-US" sz="2400">
                <a:latin typeface="Times New Roman" panose="02020603050405020304" pitchFamily="18" charset="0"/>
                <a:sym typeface="Wingdings" pitchFamily="2" charset="2"/>
              </a:rPr>
              <a:t></a:t>
            </a:r>
            <a:endParaRPr lang="en-US" altLang="en-US" sz="2000">
              <a:sym typeface="Wingdings" pitchFamily="2" charset="2"/>
            </a:endParaRPr>
          </a:p>
          <a:p>
            <a:pPr algn="ctr">
              <a:spcBef>
                <a:spcPct val="0"/>
              </a:spcBef>
              <a:buSzTx/>
              <a:buFontTx/>
              <a:buNone/>
            </a:pPr>
            <a:r>
              <a:rPr lang="en-US" altLang="en-US" sz="2000">
                <a:sym typeface="Wingdings" pitchFamily="2" charset="2"/>
              </a:rPr>
              <a:t>MUSCLE CONTRACTS</a:t>
            </a:r>
          </a:p>
          <a:p>
            <a:pPr algn="ctr">
              <a:spcBef>
                <a:spcPct val="0"/>
              </a:spcBef>
              <a:buSzTx/>
              <a:buFontTx/>
              <a:buNone/>
            </a:pPr>
            <a:r>
              <a:rPr lang="en-US" altLang="en-US" sz="2400">
                <a:latin typeface="Times New Roman" panose="02020603050405020304" pitchFamily="18" charset="0"/>
                <a:sym typeface="Wingdings" pitchFamily="2" charset="2"/>
              </a:rPr>
              <a:t></a:t>
            </a:r>
            <a:endParaRPr lang="en-US" altLang="en-US" sz="2000">
              <a:sym typeface="Wingdings" pitchFamily="2" charset="2"/>
            </a:endParaRPr>
          </a:p>
          <a:p>
            <a:pPr algn="ctr">
              <a:spcBef>
                <a:spcPct val="0"/>
              </a:spcBef>
              <a:buSzTx/>
              <a:buFontTx/>
              <a:buNone/>
            </a:pPr>
            <a:r>
              <a:rPr lang="en-US" altLang="en-US" sz="2000">
                <a:sym typeface="Wingdings" pitchFamily="2" charset="2"/>
              </a:rPr>
              <a:t>ARTERIOLE CONSTRICTS</a:t>
            </a:r>
          </a:p>
          <a:p>
            <a:pPr algn="ctr">
              <a:spcBef>
                <a:spcPct val="0"/>
              </a:spcBef>
              <a:buSzTx/>
              <a:buFontTx/>
              <a:buNone/>
            </a:pPr>
            <a:r>
              <a:rPr lang="en-US" altLang="en-US" sz="2400">
                <a:latin typeface="Times New Roman" panose="02020603050405020304" pitchFamily="18" charset="0"/>
                <a:sym typeface="Wingdings" pitchFamily="2" charset="2"/>
              </a:rPr>
              <a:t></a:t>
            </a:r>
            <a:endParaRPr lang="en-US" altLang="en-US" sz="2000">
              <a:sym typeface="Wingdings" pitchFamily="2" charset="2"/>
            </a:endParaRPr>
          </a:p>
          <a:p>
            <a:pPr algn="ctr">
              <a:spcBef>
                <a:spcPct val="0"/>
              </a:spcBef>
              <a:buSzTx/>
              <a:buFontTx/>
              <a:buNone/>
            </a:pPr>
            <a:r>
              <a:rPr lang="en-US" altLang="en-US" sz="2000" i="1" u="sng">
                <a:solidFill>
                  <a:srgbClr val="FF0000"/>
                </a:solidFill>
                <a:sym typeface="Wingdings" pitchFamily="2" charset="2"/>
              </a:rPr>
              <a:t>LOW BLOOD FLOW</a:t>
            </a:r>
          </a:p>
          <a:p>
            <a:pPr algn="ctr">
              <a:spcBef>
                <a:spcPct val="0"/>
              </a:spcBef>
              <a:buSzTx/>
              <a:buFontTx/>
              <a:buNone/>
            </a:pPr>
            <a:endParaRPr lang="en-US" altLang="en-US" sz="2000">
              <a:sym typeface="Wingdings" pitchFamily="2" charset="2"/>
            </a:endParaRPr>
          </a:p>
        </p:txBody>
      </p:sp>
      <p:pic>
        <p:nvPicPr>
          <p:cNvPr id="35843" name="Picture 8">
            <a:extLst>
              <a:ext uri="{FF2B5EF4-FFF2-40B4-BE49-F238E27FC236}">
                <a16:creationId xmlns:a16="http://schemas.microsoft.com/office/drawing/2014/main" id="{0BD0141B-6447-0D4E-B741-C1E13AD5A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2192"/>
          <a:stretch>
            <a:fillRect/>
          </a:stretch>
        </p:blipFill>
        <p:spPr bwMode="auto">
          <a:xfrm>
            <a:off x="381000" y="381000"/>
            <a:ext cx="3990975" cy="6037263"/>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a:extLst>
              <a:ext uri="{FF2B5EF4-FFF2-40B4-BE49-F238E27FC236}">
                <a16:creationId xmlns:a16="http://schemas.microsoft.com/office/drawing/2014/main" id="{88805EDF-16B3-9E4A-AB6F-37E80E5683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85800"/>
            <a:ext cx="4548188" cy="5715000"/>
          </a:xfrm>
          <a:prstGeom prst="rect">
            <a:avLst/>
          </a:prstGeom>
          <a:noFill/>
          <a:ln>
            <a:noFill/>
          </a:ln>
          <a:effectLst>
            <a:outerShdw blurRad="292100"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4" name="Text Box 8">
            <a:extLst>
              <a:ext uri="{FF2B5EF4-FFF2-40B4-BE49-F238E27FC236}">
                <a16:creationId xmlns:a16="http://schemas.microsoft.com/office/drawing/2014/main" id="{FCB513D6-EF40-9746-AC1B-7A1B1974E35A}"/>
              </a:ext>
            </a:extLst>
          </p:cNvPr>
          <p:cNvSpPr txBox="1">
            <a:spLocks noChangeArrowheads="1"/>
          </p:cNvSpPr>
          <p:nvPr/>
        </p:nvSpPr>
        <p:spPr bwMode="auto">
          <a:xfrm>
            <a:off x="5181600" y="685800"/>
            <a:ext cx="37338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lgn="ctr">
              <a:spcBef>
                <a:spcPct val="0"/>
              </a:spcBef>
              <a:buSzTx/>
              <a:buFontTx/>
              <a:buNone/>
            </a:pPr>
            <a:r>
              <a:rPr lang="en-US" altLang="en-US" sz="1800" i="1">
                <a:solidFill>
                  <a:srgbClr val="FF0000"/>
                </a:solidFill>
              </a:rPr>
              <a:t>NO</a:t>
            </a:r>
            <a:r>
              <a:rPr lang="en-US" altLang="en-US" sz="1800" i="1"/>
              <a:t> </a:t>
            </a:r>
            <a:r>
              <a:rPr lang="en-US" altLang="en-US" sz="1800"/>
              <a:t>GAS DIFFUSES INTO CELL</a:t>
            </a:r>
          </a:p>
          <a:p>
            <a:pPr algn="ctr">
              <a:spcBef>
                <a:spcPct val="0"/>
              </a:spcBef>
              <a:buSzTx/>
              <a:buFontTx/>
              <a:buNone/>
            </a:pPr>
            <a:r>
              <a:rPr lang="en-US" altLang="en-US" sz="1800">
                <a:sym typeface="Wingdings" pitchFamily="2" charset="2"/>
              </a:rPr>
              <a:t></a:t>
            </a:r>
          </a:p>
          <a:p>
            <a:pPr algn="ctr">
              <a:spcBef>
                <a:spcPct val="0"/>
              </a:spcBef>
              <a:buSzTx/>
              <a:buFontTx/>
              <a:buNone/>
            </a:pPr>
            <a:r>
              <a:rPr lang="en-US" altLang="en-US" sz="1800" i="1">
                <a:solidFill>
                  <a:srgbClr val="008200"/>
                </a:solidFill>
              </a:rPr>
              <a:t>GUANYLATE CYCLASE </a:t>
            </a:r>
            <a:r>
              <a:rPr lang="en-US" altLang="en-US" sz="1800"/>
              <a:t>ENZYME ACTIVATED</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i="1">
                <a:solidFill>
                  <a:srgbClr val="008200"/>
                </a:solidFill>
              </a:rPr>
              <a:t>CYCLIC GMP </a:t>
            </a:r>
            <a:r>
              <a:rPr lang="en-US" altLang="en-US" sz="1800" i="1"/>
              <a:t>(</a:t>
            </a:r>
            <a:r>
              <a:rPr lang="en-US" altLang="en-US" sz="1800" i="1">
                <a:solidFill>
                  <a:srgbClr val="FF0000"/>
                </a:solidFill>
              </a:rPr>
              <a:t>cGMP</a:t>
            </a:r>
            <a:r>
              <a:rPr lang="en-US" altLang="en-US" sz="1800" i="1"/>
              <a:t>) </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a:t>K+ CHANNEL OPENS</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a:t>K+ IONS LEAVE</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a:t>INSIDE MORE NEGATIVE</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a:t>Ca++ CHANNELS CLOSE</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a:t>MUSCLE RELAXATION</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a:t>ARTERIOLE DILATES</a:t>
            </a:r>
          </a:p>
          <a:p>
            <a:pPr algn="ctr">
              <a:spcBef>
                <a:spcPct val="0"/>
              </a:spcBef>
              <a:buSzTx/>
              <a:buFontTx/>
              <a:buNone/>
            </a:pPr>
            <a:r>
              <a:rPr lang="en-US" altLang="en-US" sz="1800">
                <a:latin typeface="Times New Roman" panose="02020603050405020304" pitchFamily="18" charset="0"/>
                <a:sym typeface="Wingdings" pitchFamily="2" charset="2"/>
              </a:rPr>
              <a:t></a:t>
            </a:r>
          </a:p>
          <a:p>
            <a:pPr algn="ctr">
              <a:spcBef>
                <a:spcPct val="0"/>
              </a:spcBef>
              <a:buSzTx/>
              <a:buFontTx/>
              <a:buNone/>
            </a:pPr>
            <a:r>
              <a:rPr lang="en-US" altLang="en-US" sz="1800" i="1" u="sng">
                <a:solidFill>
                  <a:srgbClr val="FF0000"/>
                </a:solidFill>
              </a:rPr>
              <a:t>HIGH BLOOD FLOW</a:t>
            </a:r>
          </a:p>
        </p:txBody>
      </p:sp>
      <p:sp>
        <p:nvSpPr>
          <p:cNvPr id="115715" name="TextBox 3">
            <a:extLst>
              <a:ext uri="{FF2B5EF4-FFF2-40B4-BE49-F238E27FC236}">
                <a16:creationId xmlns:a16="http://schemas.microsoft.com/office/drawing/2014/main" id="{5A6FD767-6B1C-7541-9CDA-B5285986A84F}"/>
              </a:ext>
            </a:extLst>
          </p:cNvPr>
          <p:cNvSpPr txBox="1">
            <a:spLocks noChangeArrowheads="1"/>
          </p:cNvSpPr>
          <p:nvPr/>
        </p:nvSpPr>
        <p:spPr bwMode="auto">
          <a:xfrm>
            <a:off x="-455613" y="900113"/>
            <a:ext cx="185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37931725" indent="-37474525">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buFontTx/>
              <a:buNone/>
            </a:pPr>
            <a:endParaRPr lang="en-US" altLang="en-US" sz="24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a:extLst>
              <a:ext uri="{FF2B5EF4-FFF2-40B4-BE49-F238E27FC236}">
                <a16:creationId xmlns:a16="http://schemas.microsoft.com/office/drawing/2014/main" id="{0CD3924B-5911-DA40-9F8A-830D48EFF011}"/>
              </a:ext>
            </a:extLst>
          </p:cNvPr>
          <p:cNvSpPr>
            <a:spLocks noGrp="1"/>
          </p:cNvSpPr>
          <p:nvPr>
            <p:ph type="title"/>
          </p:nvPr>
        </p:nvSpPr>
        <p:spPr/>
        <p:txBody>
          <a:bodyPr/>
          <a:lstStyle/>
          <a:p>
            <a:r>
              <a:rPr lang="en-US" altLang="en-US">
                <a:ea typeface="ＭＳ Ｐゴシック" panose="020B0600070205080204" pitchFamily="34" charset="-128"/>
              </a:rPr>
              <a:t>Sildenafil - Viagra</a:t>
            </a:r>
          </a:p>
        </p:txBody>
      </p:sp>
      <p:sp>
        <p:nvSpPr>
          <p:cNvPr id="117762" name="Content Placeholder 2">
            <a:extLst>
              <a:ext uri="{FF2B5EF4-FFF2-40B4-BE49-F238E27FC236}">
                <a16:creationId xmlns:a16="http://schemas.microsoft.com/office/drawing/2014/main" id="{B74B24E3-5704-BB46-885E-0C6EB63F0024}"/>
              </a:ext>
            </a:extLst>
          </p:cNvPr>
          <p:cNvSpPr>
            <a:spLocks noGrp="1"/>
          </p:cNvSpPr>
          <p:nvPr>
            <p:ph idx="1"/>
          </p:nvPr>
        </p:nvSpPr>
        <p:spPr/>
        <p:txBody>
          <a:bodyPr/>
          <a:lstStyle/>
          <a:p>
            <a:r>
              <a:rPr lang="en-US" altLang="en-US">
                <a:ea typeface="ＭＳ Ｐゴシック" panose="020B0600070205080204" pitchFamily="34" charset="-128"/>
              </a:rPr>
              <a:t>cGMP is broken down by phosphodiesterase 5 (PDE</a:t>
            </a:r>
            <a:r>
              <a:rPr lang="en-US" altLang="en-US" baseline="-25000">
                <a:ea typeface="ＭＳ Ｐゴシック" panose="020B0600070205080204" pitchFamily="34" charset="-128"/>
              </a:rPr>
              <a:t>5</a:t>
            </a:r>
            <a:r>
              <a:rPr lang="en-US" altLang="en-US">
                <a:ea typeface="ＭＳ Ｐゴシック" panose="020B0600070205080204" pitchFamily="34" charset="-128"/>
              </a:rPr>
              <a:t>)</a:t>
            </a:r>
          </a:p>
          <a:p>
            <a:r>
              <a:rPr lang="en-US" altLang="en-US">
                <a:ea typeface="ＭＳ Ｐゴシック" panose="020B0600070205080204" pitchFamily="34" charset="-128"/>
              </a:rPr>
              <a:t>Sildenafil is and inhibitor of PDE</a:t>
            </a:r>
            <a:r>
              <a:rPr lang="en-US" altLang="en-US" baseline="-25000">
                <a:ea typeface="ＭＳ Ｐゴシック" panose="020B0600070205080204" pitchFamily="34" charset="-128"/>
              </a:rPr>
              <a:t>5</a:t>
            </a:r>
          </a:p>
          <a:p>
            <a:pPr lvl="1"/>
            <a:r>
              <a:rPr lang="en-US" altLang="en-US">
                <a:ea typeface="ＭＳ Ｐゴシック" panose="020B0600070205080204" pitchFamily="34" charset="-128"/>
              </a:rPr>
              <a:t>cGMP remains elevated and thereby the erection</a:t>
            </a:r>
          </a:p>
          <a:p>
            <a:pPr lvl="1"/>
            <a:r>
              <a:rPr lang="en-US" altLang="en-US">
                <a:ea typeface="ＭＳ Ｐゴシック" panose="020B0600070205080204" pitchFamily="34" charset="-128"/>
              </a:rPr>
              <a:t>Side effect – erection over 4 hours</a:t>
            </a:r>
          </a:p>
          <a:p>
            <a:pPr lvl="2"/>
            <a:r>
              <a:rPr lang="en-US" altLang="en-US" sz="3200">
                <a:solidFill>
                  <a:srgbClr val="114FFB"/>
                </a:solidFill>
                <a:ea typeface="ＭＳ Ｐゴシック" panose="020B0600070205080204" pitchFamily="34" charset="-128"/>
              </a:rPr>
              <a:t>Go to Emergency Room – you could not ever have another erection!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AE375CC1-FFF6-0948-8144-CA517AC6CFE0}"/>
              </a:ext>
            </a:extLst>
          </p:cNvPr>
          <p:cNvSpPr>
            <a:spLocks noGrp="1" noChangeArrowheads="1"/>
          </p:cNvSpPr>
          <p:nvPr>
            <p:ph type="title"/>
          </p:nvPr>
        </p:nvSpPr>
        <p:spPr>
          <a:xfrm>
            <a:off x="457200" y="47625"/>
            <a:ext cx="8229600" cy="1143000"/>
          </a:xfrm>
          <a:noFill/>
        </p:spPr>
        <p:txBody>
          <a:bodyPr/>
          <a:lstStyle/>
          <a:p>
            <a:r>
              <a:rPr lang="en-US" altLang="en-US">
                <a:ea typeface="ＭＳ Ｐゴシック" panose="020B0600070205080204" pitchFamily="34" charset="-128"/>
              </a:rPr>
              <a:t>Emission and Ejaculation</a:t>
            </a:r>
          </a:p>
        </p:txBody>
      </p:sp>
      <p:sp>
        <p:nvSpPr>
          <p:cNvPr id="28675" name="Rectangle 3">
            <a:extLst>
              <a:ext uri="{FF2B5EF4-FFF2-40B4-BE49-F238E27FC236}">
                <a16:creationId xmlns:a16="http://schemas.microsoft.com/office/drawing/2014/main" id="{92ED4771-06FC-394E-8106-B9DE099F60FC}"/>
              </a:ext>
            </a:extLst>
          </p:cNvPr>
          <p:cNvSpPr>
            <a:spLocks noChangeArrowheads="1"/>
          </p:cNvSpPr>
          <p:nvPr/>
        </p:nvSpPr>
        <p:spPr bwMode="auto">
          <a:xfrm>
            <a:off x="1651000" y="981075"/>
            <a:ext cx="139700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Sensory</a:t>
            </a:r>
          </a:p>
        </p:txBody>
      </p:sp>
      <p:sp>
        <p:nvSpPr>
          <p:cNvPr id="28676" name="Rectangle 4">
            <a:extLst>
              <a:ext uri="{FF2B5EF4-FFF2-40B4-BE49-F238E27FC236}">
                <a16:creationId xmlns:a16="http://schemas.microsoft.com/office/drawing/2014/main" id="{CA364702-420A-354C-9677-180DE74E653D}"/>
              </a:ext>
            </a:extLst>
          </p:cNvPr>
          <p:cNvSpPr>
            <a:spLocks noChangeArrowheads="1"/>
          </p:cNvSpPr>
          <p:nvPr/>
        </p:nvSpPr>
        <p:spPr bwMode="auto">
          <a:xfrm>
            <a:off x="6092825" y="981075"/>
            <a:ext cx="134620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Psychic</a:t>
            </a:r>
          </a:p>
        </p:txBody>
      </p:sp>
      <p:sp>
        <p:nvSpPr>
          <p:cNvPr id="118788" name="Line 5">
            <a:extLst>
              <a:ext uri="{FF2B5EF4-FFF2-40B4-BE49-F238E27FC236}">
                <a16:creationId xmlns:a16="http://schemas.microsoft.com/office/drawing/2014/main" id="{AB8E8173-0B05-1C4E-A888-62F765AA3AA1}"/>
              </a:ext>
            </a:extLst>
          </p:cNvPr>
          <p:cNvSpPr>
            <a:spLocks noChangeShapeType="1"/>
          </p:cNvSpPr>
          <p:nvPr/>
        </p:nvSpPr>
        <p:spPr bwMode="auto">
          <a:xfrm>
            <a:off x="2355850" y="1935163"/>
            <a:ext cx="1831975"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789" name="Line 6">
            <a:extLst>
              <a:ext uri="{FF2B5EF4-FFF2-40B4-BE49-F238E27FC236}">
                <a16:creationId xmlns:a16="http://schemas.microsoft.com/office/drawing/2014/main" id="{5F82CA0F-1943-2B44-A5AA-FE59C394F3A4}"/>
              </a:ext>
            </a:extLst>
          </p:cNvPr>
          <p:cNvSpPr>
            <a:spLocks noChangeShapeType="1"/>
          </p:cNvSpPr>
          <p:nvPr/>
        </p:nvSpPr>
        <p:spPr bwMode="auto">
          <a:xfrm>
            <a:off x="6784975" y="1366838"/>
            <a:ext cx="0" cy="531812"/>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790" name="Line 7">
            <a:extLst>
              <a:ext uri="{FF2B5EF4-FFF2-40B4-BE49-F238E27FC236}">
                <a16:creationId xmlns:a16="http://schemas.microsoft.com/office/drawing/2014/main" id="{F177FD0E-3B77-824F-83D2-A4E74AECFBA7}"/>
              </a:ext>
            </a:extLst>
          </p:cNvPr>
          <p:cNvSpPr>
            <a:spLocks noChangeShapeType="1"/>
          </p:cNvSpPr>
          <p:nvPr/>
        </p:nvSpPr>
        <p:spPr bwMode="auto">
          <a:xfrm>
            <a:off x="4929188" y="1938338"/>
            <a:ext cx="1831975" cy="0"/>
          </a:xfrm>
          <a:prstGeom prst="line">
            <a:avLst/>
          </a:prstGeom>
          <a:noFill/>
          <a:ln w="508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791" name="Line 8">
            <a:extLst>
              <a:ext uri="{FF2B5EF4-FFF2-40B4-BE49-F238E27FC236}">
                <a16:creationId xmlns:a16="http://schemas.microsoft.com/office/drawing/2014/main" id="{C35F89AE-6BB1-E947-A86A-B58D2401ADC6}"/>
              </a:ext>
            </a:extLst>
          </p:cNvPr>
          <p:cNvSpPr>
            <a:spLocks noChangeShapeType="1"/>
          </p:cNvSpPr>
          <p:nvPr/>
        </p:nvSpPr>
        <p:spPr bwMode="auto">
          <a:xfrm>
            <a:off x="4527550" y="1765300"/>
            <a:ext cx="0" cy="636588"/>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792" name="Line 9">
            <a:extLst>
              <a:ext uri="{FF2B5EF4-FFF2-40B4-BE49-F238E27FC236}">
                <a16:creationId xmlns:a16="http://schemas.microsoft.com/office/drawing/2014/main" id="{8805D2F3-BF4D-A14A-A6F2-45885591FBC8}"/>
              </a:ext>
            </a:extLst>
          </p:cNvPr>
          <p:cNvSpPr>
            <a:spLocks noChangeShapeType="1"/>
          </p:cNvSpPr>
          <p:nvPr/>
        </p:nvSpPr>
        <p:spPr bwMode="auto">
          <a:xfrm>
            <a:off x="2330450" y="1377950"/>
            <a:ext cx="0" cy="531813"/>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82" name="Rectangle 10">
            <a:extLst>
              <a:ext uri="{FF2B5EF4-FFF2-40B4-BE49-F238E27FC236}">
                <a16:creationId xmlns:a16="http://schemas.microsoft.com/office/drawing/2014/main" id="{26F0EBC5-3CE5-FF42-AB2C-A62EF3569A8E}"/>
              </a:ext>
            </a:extLst>
          </p:cNvPr>
          <p:cNvSpPr>
            <a:spLocks noChangeArrowheads="1"/>
          </p:cNvSpPr>
          <p:nvPr/>
        </p:nvSpPr>
        <p:spPr bwMode="auto">
          <a:xfrm>
            <a:off x="1471613" y="2835275"/>
            <a:ext cx="201295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Sympathetic</a:t>
            </a:r>
          </a:p>
        </p:txBody>
      </p:sp>
      <p:sp>
        <p:nvSpPr>
          <p:cNvPr id="28683" name="Rectangle 11">
            <a:extLst>
              <a:ext uri="{FF2B5EF4-FFF2-40B4-BE49-F238E27FC236}">
                <a16:creationId xmlns:a16="http://schemas.microsoft.com/office/drawing/2014/main" id="{9ACC6BBE-6E4E-B846-BF4B-C9BA6151B0B6}"/>
              </a:ext>
            </a:extLst>
          </p:cNvPr>
          <p:cNvSpPr>
            <a:spLocks noChangeArrowheads="1"/>
          </p:cNvSpPr>
          <p:nvPr/>
        </p:nvSpPr>
        <p:spPr bwMode="auto">
          <a:xfrm>
            <a:off x="23813" y="3754438"/>
            <a:ext cx="4903787" cy="1936750"/>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rgbClr val="8901F3"/>
                </a:solidFill>
                <a:latin typeface="Helvetica" charset="0"/>
                <a:ea typeface="Helvetica" charset="0"/>
                <a:cs typeface="Helvetica" charset="0"/>
              </a:rPr>
              <a:t>smooth muscle contraction of</a:t>
            </a:r>
          </a:p>
          <a:p>
            <a:pPr algn="ctr">
              <a:defRPr/>
            </a:pPr>
            <a:r>
              <a:rPr lang="en-US">
                <a:solidFill>
                  <a:srgbClr val="8901F3"/>
                </a:solidFill>
                <a:latin typeface="Helvetica" charset="0"/>
                <a:ea typeface="Helvetica" charset="0"/>
                <a:cs typeface="Helvetica" charset="0"/>
              </a:rPr>
              <a:t>prostate, seminal vesicles,</a:t>
            </a:r>
          </a:p>
          <a:p>
            <a:pPr algn="ctr">
              <a:defRPr/>
            </a:pPr>
            <a:r>
              <a:rPr lang="en-US">
                <a:solidFill>
                  <a:srgbClr val="8901F3"/>
                </a:solidFill>
                <a:latin typeface="Helvetica" charset="0"/>
                <a:ea typeface="Helvetica" charset="0"/>
                <a:cs typeface="Helvetica" charset="0"/>
              </a:rPr>
              <a:t>vas deferens, cauda epididymis,</a:t>
            </a:r>
          </a:p>
          <a:p>
            <a:pPr algn="ctr">
              <a:defRPr/>
            </a:pPr>
            <a:r>
              <a:rPr lang="en-US">
                <a:solidFill>
                  <a:srgbClr val="8901F3"/>
                </a:solidFill>
                <a:latin typeface="Helvetica" charset="0"/>
                <a:ea typeface="Helvetica" charset="0"/>
                <a:cs typeface="Helvetica" charset="0"/>
              </a:rPr>
              <a:t>closure of the sphincter</a:t>
            </a:r>
          </a:p>
          <a:p>
            <a:pPr algn="ctr">
              <a:defRPr/>
            </a:pPr>
            <a:r>
              <a:rPr lang="en-US">
                <a:solidFill>
                  <a:srgbClr val="8901F3"/>
                </a:solidFill>
                <a:latin typeface="Helvetica" charset="0"/>
                <a:ea typeface="Helvetica" charset="0"/>
                <a:cs typeface="Helvetica" charset="0"/>
              </a:rPr>
              <a:t>to the bladder</a:t>
            </a:r>
          </a:p>
        </p:txBody>
      </p:sp>
      <p:sp>
        <p:nvSpPr>
          <p:cNvPr id="28684" name="Rectangle 12">
            <a:extLst>
              <a:ext uri="{FF2B5EF4-FFF2-40B4-BE49-F238E27FC236}">
                <a16:creationId xmlns:a16="http://schemas.microsoft.com/office/drawing/2014/main" id="{874283D9-2EE4-0143-81F1-092A2895C1B1}"/>
              </a:ext>
            </a:extLst>
          </p:cNvPr>
          <p:cNvSpPr>
            <a:spLocks noChangeArrowheads="1"/>
          </p:cNvSpPr>
          <p:nvPr/>
        </p:nvSpPr>
        <p:spPr bwMode="auto">
          <a:xfrm>
            <a:off x="1717675" y="6151563"/>
            <a:ext cx="1517650" cy="458787"/>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emission</a:t>
            </a:r>
          </a:p>
        </p:txBody>
      </p:sp>
      <p:sp>
        <p:nvSpPr>
          <p:cNvPr id="28685" name="Rectangle 13">
            <a:extLst>
              <a:ext uri="{FF2B5EF4-FFF2-40B4-BE49-F238E27FC236}">
                <a16:creationId xmlns:a16="http://schemas.microsoft.com/office/drawing/2014/main" id="{E514E99E-7EF2-BC42-8CAA-ED6FA11A3859}"/>
              </a:ext>
            </a:extLst>
          </p:cNvPr>
          <p:cNvSpPr>
            <a:spLocks noChangeArrowheads="1"/>
          </p:cNvSpPr>
          <p:nvPr/>
        </p:nvSpPr>
        <p:spPr bwMode="auto">
          <a:xfrm>
            <a:off x="5799138" y="2774950"/>
            <a:ext cx="2646362"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chemeClr val="bg2">
                    <a:lumMod val="75000"/>
                  </a:schemeClr>
                </a:solidFill>
                <a:latin typeface="Helvetica" charset="0"/>
                <a:ea typeface="Helvetica" charset="0"/>
                <a:cs typeface="Helvetica" charset="0"/>
              </a:rPr>
              <a:t>Parasympathetic</a:t>
            </a:r>
          </a:p>
        </p:txBody>
      </p:sp>
      <p:sp>
        <p:nvSpPr>
          <p:cNvPr id="28686" name="Rectangle 14">
            <a:extLst>
              <a:ext uri="{FF2B5EF4-FFF2-40B4-BE49-F238E27FC236}">
                <a16:creationId xmlns:a16="http://schemas.microsoft.com/office/drawing/2014/main" id="{954C2EA9-B46E-1540-8DB8-F64FF3FD614F}"/>
              </a:ext>
            </a:extLst>
          </p:cNvPr>
          <p:cNvSpPr>
            <a:spLocks noChangeArrowheads="1"/>
          </p:cNvSpPr>
          <p:nvPr/>
        </p:nvSpPr>
        <p:spPr bwMode="auto">
          <a:xfrm>
            <a:off x="5014913" y="3757613"/>
            <a:ext cx="4202112" cy="1196975"/>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chemeClr val="bg2">
                    <a:lumMod val="75000"/>
                  </a:schemeClr>
                </a:solidFill>
                <a:latin typeface="Helvetica" charset="0"/>
                <a:ea typeface="Helvetica" charset="0"/>
                <a:cs typeface="Helvetica" charset="0"/>
              </a:rPr>
              <a:t>striated muscle contraction</a:t>
            </a:r>
          </a:p>
          <a:p>
            <a:pPr algn="ctr">
              <a:defRPr/>
            </a:pPr>
            <a:r>
              <a:rPr lang="en-US">
                <a:solidFill>
                  <a:schemeClr val="bg2">
                    <a:lumMod val="75000"/>
                  </a:schemeClr>
                </a:solidFill>
                <a:latin typeface="Helvetica" charset="0"/>
                <a:ea typeface="Helvetica" charset="0"/>
                <a:cs typeface="Helvetica" charset="0"/>
              </a:rPr>
              <a:t>of bulbospongiosus and</a:t>
            </a:r>
          </a:p>
          <a:p>
            <a:pPr algn="ctr">
              <a:defRPr/>
            </a:pPr>
            <a:r>
              <a:rPr lang="en-US">
                <a:solidFill>
                  <a:schemeClr val="bg2">
                    <a:lumMod val="75000"/>
                  </a:schemeClr>
                </a:solidFill>
                <a:latin typeface="Helvetica" charset="0"/>
                <a:ea typeface="Helvetica" charset="0"/>
                <a:cs typeface="Helvetica" charset="0"/>
              </a:rPr>
              <a:t>pelvic urethral</a:t>
            </a:r>
          </a:p>
        </p:txBody>
      </p:sp>
      <p:sp>
        <p:nvSpPr>
          <p:cNvPr id="28687" name="Rectangle 15">
            <a:extLst>
              <a:ext uri="{FF2B5EF4-FFF2-40B4-BE49-F238E27FC236}">
                <a16:creationId xmlns:a16="http://schemas.microsoft.com/office/drawing/2014/main" id="{EADA6A49-8F50-324B-81F7-B69E003FA4BA}"/>
              </a:ext>
            </a:extLst>
          </p:cNvPr>
          <p:cNvSpPr>
            <a:spLocks noChangeArrowheads="1"/>
          </p:cNvSpPr>
          <p:nvPr/>
        </p:nvSpPr>
        <p:spPr bwMode="auto">
          <a:xfrm>
            <a:off x="6223000" y="6157913"/>
            <a:ext cx="1790700" cy="458787"/>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chemeClr val="bg2">
                    <a:lumMod val="75000"/>
                  </a:schemeClr>
                </a:solidFill>
                <a:latin typeface="Helvetica" charset="0"/>
                <a:ea typeface="Helvetica" charset="0"/>
                <a:cs typeface="Helvetica" charset="0"/>
              </a:rPr>
              <a:t>ejaculation</a:t>
            </a:r>
          </a:p>
        </p:txBody>
      </p:sp>
      <p:sp>
        <p:nvSpPr>
          <p:cNvPr id="118799" name="Line 16">
            <a:extLst>
              <a:ext uri="{FF2B5EF4-FFF2-40B4-BE49-F238E27FC236}">
                <a16:creationId xmlns:a16="http://schemas.microsoft.com/office/drawing/2014/main" id="{9F3BEA73-8B99-5C46-BAAE-96B57321F856}"/>
              </a:ext>
            </a:extLst>
          </p:cNvPr>
          <p:cNvSpPr>
            <a:spLocks noChangeShapeType="1"/>
          </p:cNvSpPr>
          <p:nvPr/>
        </p:nvSpPr>
        <p:spPr bwMode="auto">
          <a:xfrm flipH="1">
            <a:off x="2749550" y="2438400"/>
            <a:ext cx="1778000" cy="3683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800" name="Line 17">
            <a:extLst>
              <a:ext uri="{FF2B5EF4-FFF2-40B4-BE49-F238E27FC236}">
                <a16:creationId xmlns:a16="http://schemas.microsoft.com/office/drawing/2014/main" id="{AFA58BE3-183B-304D-ACA7-3526132699FD}"/>
              </a:ext>
            </a:extLst>
          </p:cNvPr>
          <p:cNvSpPr>
            <a:spLocks noChangeShapeType="1"/>
          </p:cNvSpPr>
          <p:nvPr/>
        </p:nvSpPr>
        <p:spPr bwMode="auto">
          <a:xfrm>
            <a:off x="4537075" y="2438400"/>
            <a:ext cx="2370138" cy="3683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801" name="Line 18">
            <a:extLst>
              <a:ext uri="{FF2B5EF4-FFF2-40B4-BE49-F238E27FC236}">
                <a16:creationId xmlns:a16="http://schemas.microsoft.com/office/drawing/2014/main" id="{795D9D74-1F62-A445-8130-598098D88713}"/>
              </a:ext>
            </a:extLst>
          </p:cNvPr>
          <p:cNvSpPr>
            <a:spLocks noChangeShapeType="1"/>
          </p:cNvSpPr>
          <p:nvPr/>
        </p:nvSpPr>
        <p:spPr bwMode="auto">
          <a:xfrm>
            <a:off x="2390775" y="3275013"/>
            <a:ext cx="0" cy="561975"/>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802" name="Line 19">
            <a:extLst>
              <a:ext uri="{FF2B5EF4-FFF2-40B4-BE49-F238E27FC236}">
                <a16:creationId xmlns:a16="http://schemas.microsoft.com/office/drawing/2014/main" id="{7811753C-E71F-7A42-B352-9C69A7E72B41}"/>
              </a:ext>
            </a:extLst>
          </p:cNvPr>
          <p:cNvSpPr>
            <a:spLocks noChangeShapeType="1"/>
          </p:cNvSpPr>
          <p:nvPr/>
        </p:nvSpPr>
        <p:spPr bwMode="auto">
          <a:xfrm>
            <a:off x="2420938" y="5695950"/>
            <a:ext cx="0" cy="487363"/>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803" name="Line 20">
            <a:extLst>
              <a:ext uri="{FF2B5EF4-FFF2-40B4-BE49-F238E27FC236}">
                <a16:creationId xmlns:a16="http://schemas.microsoft.com/office/drawing/2014/main" id="{8712DB39-1D00-4C4B-9F98-27100FEC766F}"/>
              </a:ext>
            </a:extLst>
          </p:cNvPr>
          <p:cNvSpPr>
            <a:spLocks noChangeShapeType="1"/>
          </p:cNvSpPr>
          <p:nvPr/>
        </p:nvSpPr>
        <p:spPr bwMode="auto">
          <a:xfrm>
            <a:off x="7007225" y="3186113"/>
            <a:ext cx="0" cy="57626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8804" name="Line 21">
            <a:extLst>
              <a:ext uri="{FF2B5EF4-FFF2-40B4-BE49-F238E27FC236}">
                <a16:creationId xmlns:a16="http://schemas.microsoft.com/office/drawing/2014/main" id="{8352B5DE-4740-8D4E-A1FE-B22470025646}"/>
              </a:ext>
            </a:extLst>
          </p:cNvPr>
          <p:cNvSpPr>
            <a:spLocks noChangeShapeType="1"/>
          </p:cNvSpPr>
          <p:nvPr/>
        </p:nvSpPr>
        <p:spPr bwMode="auto">
          <a:xfrm>
            <a:off x="7023100" y="5307013"/>
            <a:ext cx="0" cy="8763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a:extLst>
              <a:ext uri="{FF2B5EF4-FFF2-40B4-BE49-F238E27FC236}">
                <a16:creationId xmlns:a16="http://schemas.microsoft.com/office/drawing/2014/main" id="{74DC396A-55DB-E743-8217-9955E69F43A1}"/>
              </a:ext>
            </a:extLst>
          </p:cNvPr>
          <p:cNvSpPr>
            <a:spLocks noGrp="1" noChangeArrowheads="1"/>
          </p:cNvSpPr>
          <p:nvPr>
            <p:ph type="title"/>
          </p:nvPr>
        </p:nvSpPr>
        <p:spPr>
          <a:xfrm>
            <a:off x="152400" y="152400"/>
            <a:ext cx="8763000" cy="1066800"/>
          </a:xfrm>
          <a:noFill/>
        </p:spPr>
        <p:txBody>
          <a:bodyPr/>
          <a:lstStyle/>
          <a:p>
            <a:r>
              <a:rPr lang="en-US" altLang="en-US">
                <a:ea typeface="ＭＳ Ｐゴシック" panose="020B0600070205080204" pitchFamily="34" charset="-128"/>
              </a:rPr>
              <a:t>Erection, Emission and Ejaculation</a:t>
            </a:r>
          </a:p>
        </p:txBody>
      </p:sp>
      <p:sp>
        <p:nvSpPr>
          <p:cNvPr id="120834" name="Rectangle 3">
            <a:extLst>
              <a:ext uri="{FF2B5EF4-FFF2-40B4-BE49-F238E27FC236}">
                <a16:creationId xmlns:a16="http://schemas.microsoft.com/office/drawing/2014/main" id="{B2F98B24-76A9-FA46-90F7-FA3AD24542E0}"/>
              </a:ext>
            </a:extLst>
          </p:cNvPr>
          <p:cNvSpPr>
            <a:spLocks noGrp="1" noChangeArrowheads="1"/>
          </p:cNvSpPr>
          <p:nvPr>
            <p:ph type="body" idx="1"/>
          </p:nvPr>
        </p:nvSpPr>
        <p:spPr/>
        <p:txBody>
          <a:bodyPr/>
          <a:lstStyle/>
          <a:p>
            <a:r>
              <a:rPr lang="en-US" altLang="en-US">
                <a:solidFill>
                  <a:srgbClr val="BDBDBD"/>
                </a:solidFill>
                <a:ea typeface="ＭＳ Ｐゴシック" panose="020B0600070205080204" pitchFamily="34" charset="-128"/>
              </a:rPr>
              <a:t>Erection</a:t>
            </a:r>
          </a:p>
          <a:p>
            <a:pPr lvl="1"/>
            <a:r>
              <a:rPr lang="en-US" altLang="en-US">
                <a:solidFill>
                  <a:srgbClr val="BDBDBD"/>
                </a:solidFill>
                <a:ea typeface="ＭＳ Ｐゴシック" panose="020B0600070205080204" pitchFamily="34" charset="-128"/>
              </a:rPr>
              <a:t>Vasodilatation, inhibit vasoconstriction, relax retractor penis muscle</a:t>
            </a:r>
          </a:p>
          <a:p>
            <a:r>
              <a:rPr lang="en-US" altLang="en-US">
                <a:ea typeface="ＭＳ Ｐゴシック" panose="020B0600070205080204" pitchFamily="34" charset="-128"/>
              </a:rPr>
              <a:t>Emission</a:t>
            </a:r>
          </a:p>
          <a:p>
            <a:pPr lvl="1"/>
            <a:r>
              <a:rPr lang="en-US" altLang="en-US">
                <a:ea typeface="ＭＳ Ｐゴシック" panose="020B0600070205080204" pitchFamily="34" charset="-128"/>
              </a:rPr>
              <a:t>Contraction of cauda epididymis and vas deferens</a:t>
            </a:r>
          </a:p>
          <a:p>
            <a:pPr lvl="2"/>
            <a:r>
              <a:rPr lang="en-US" altLang="en-US" sz="2400">
                <a:solidFill>
                  <a:srgbClr val="114FFB"/>
                </a:solidFill>
                <a:ea typeface="ＭＳ Ｐゴシック" panose="020B0600070205080204" pitchFamily="34" charset="-128"/>
              </a:rPr>
              <a:t>Oxytocin</a:t>
            </a:r>
            <a:r>
              <a:rPr lang="en-US" altLang="en-US">
                <a:solidFill>
                  <a:srgbClr val="114FFB"/>
                </a:solidFill>
                <a:ea typeface="ＭＳ Ｐゴシック" panose="020B0600070205080204" pitchFamily="34" charset="-128"/>
              </a:rPr>
              <a:t> </a:t>
            </a:r>
            <a:r>
              <a:rPr lang="en-US" altLang="en-US" sz="2400">
                <a:solidFill>
                  <a:srgbClr val="114FFB"/>
                </a:solidFill>
                <a:ea typeface="ＭＳ Ｐゴシック" panose="020B0600070205080204" pitchFamily="34" charset="-128"/>
              </a:rPr>
              <a:t>from posterior pituitary</a:t>
            </a:r>
          </a:p>
          <a:p>
            <a:pPr lvl="2"/>
            <a:r>
              <a:rPr lang="en-US" altLang="en-US" sz="2400">
                <a:solidFill>
                  <a:srgbClr val="114FFB"/>
                </a:solidFill>
                <a:ea typeface="ＭＳ Ｐゴシック" panose="020B0600070205080204" pitchFamily="34" charset="-128"/>
              </a:rPr>
              <a:t>Sympathetic neurons</a:t>
            </a:r>
            <a:endParaRPr lang="en-US" altLang="en-US">
              <a:ea typeface="ＭＳ Ｐゴシック" panose="020B0600070205080204" pitchFamily="34" charset="-128"/>
            </a:endParaRPr>
          </a:p>
          <a:p>
            <a:pPr lvl="1"/>
            <a:r>
              <a:rPr lang="en-US" altLang="en-US">
                <a:ea typeface="ＭＳ Ｐゴシック" panose="020B0600070205080204" pitchFamily="34" charset="-128"/>
              </a:rPr>
              <a:t>Release of accessory gland fluid</a:t>
            </a:r>
          </a:p>
          <a:p>
            <a:pPr lvl="2"/>
            <a:r>
              <a:rPr lang="en-US" altLang="en-US" sz="2400">
                <a:solidFill>
                  <a:srgbClr val="114FFB"/>
                </a:solidFill>
                <a:ea typeface="ＭＳ Ｐゴシック" panose="020B0600070205080204" pitchFamily="34" charset="-128"/>
              </a:rPr>
              <a:t>Sympathetic neurons</a:t>
            </a:r>
            <a:endParaRPr lang="en-US" altLang="en-US">
              <a:ea typeface="ＭＳ Ｐゴシック" panose="020B0600070205080204" pitchFamily="34" charset="-128"/>
            </a:endParaRPr>
          </a:p>
          <a:p>
            <a:r>
              <a:rPr lang="en-US" altLang="en-US">
                <a:ea typeface="ＭＳ Ｐゴシック" panose="020B0600070205080204" pitchFamily="34" charset="-128"/>
              </a:rPr>
              <a:t>Ejaculation</a:t>
            </a:r>
          </a:p>
          <a:p>
            <a:pPr lvl="1"/>
            <a:r>
              <a:rPr lang="en-US" altLang="en-US">
                <a:ea typeface="ＭＳ Ｐゴシック" panose="020B0600070205080204" pitchFamily="34" charset="-128"/>
              </a:rPr>
              <a:t>Contraction of smooth and striated muscles</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8B676AFF-3E10-664C-BF3E-135B8AAB8923}"/>
              </a:ext>
            </a:extLst>
          </p:cNvPr>
          <p:cNvSpPr>
            <a:spLocks noGrp="1" noChangeArrowheads="1"/>
          </p:cNvSpPr>
          <p:nvPr>
            <p:ph type="title"/>
          </p:nvPr>
        </p:nvSpPr>
        <p:spPr>
          <a:xfrm>
            <a:off x="457200" y="47625"/>
            <a:ext cx="8229600" cy="1143000"/>
          </a:xfrm>
          <a:noFill/>
        </p:spPr>
        <p:txBody>
          <a:bodyPr/>
          <a:lstStyle/>
          <a:p>
            <a:r>
              <a:rPr lang="en-US" altLang="en-US">
                <a:ea typeface="ＭＳ Ｐゴシック" panose="020B0600070205080204" pitchFamily="34" charset="-128"/>
              </a:rPr>
              <a:t>Emission and Ejaculation</a:t>
            </a:r>
          </a:p>
        </p:txBody>
      </p:sp>
      <p:sp>
        <p:nvSpPr>
          <p:cNvPr id="28675" name="Rectangle 3">
            <a:extLst>
              <a:ext uri="{FF2B5EF4-FFF2-40B4-BE49-F238E27FC236}">
                <a16:creationId xmlns:a16="http://schemas.microsoft.com/office/drawing/2014/main" id="{B0BBF995-3B76-2249-B36F-19670BAAC904}"/>
              </a:ext>
            </a:extLst>
          </p:cNvPr>
          <p:cNvSpPr>
            <a:spLocks noChangeArrowheads="1"/>
          </p:cNvSpPr>
          <p:nvPr/>
        </p:nvSpPr>
        <p:spPr bwMode="auto">
          <a:xfrm>
            <a:off x="1651000" y="981075"/>
            <a:ext cx="139700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Sensory</a:t>
            </a:r>
          </a:p>
        </p:txBody>
      </p:sp>
      <p:sp>
        <p:nvSpPr>
          <p:cNvPr id="28676" name="Rectangle 4">
            <a:extLst>
              <a:ext uri="{FF2B5EF4-FFF2-40B4-BE49-F238E27FC236}">
                <a16:creationId xmlns:a16="http://schemas.microsoft.com/office/drawing/2014/main" id="{428ED336-1426-CF4E-B16E-2F66647F8CF2}"/>
              </a:ext>
            </a:extLst>
          </p:cNvPr>
          <p:cNvSpPr>
            <a:spLocks noChangeArrowheads="1"/>
          </p:cNvSpPr>
          <p:nvPr/>
        </p:nvSpPr>
        <p:spPr bwMode="auto">
          <a:xfrm>
            <a:off x="6092825" y="981075"/>
            <a:ext cx="134620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Psychic</a:t>
            </a:r>
          </a:p>
        </p:txBody>
      </p:sp>
      <p:sp>
        <p:nvSpPr>
          <p:cNvPr id="122884" name="Line 5">
            <a:extLst>
              <a:ext uri="{FF2B5EF4-FFF2-40B4-BE49-F238E27FC236}">
                <a16:creationId xmlns:a16="http://schemas.microsoft.com/office/drawing/2014/main" id="{62CA5071-870F-1C44-8722-E00FCCF554D8}"/>
              </a:ext>
            </a:extLst>
          </p:cNvPr>
          <p:cNvSpPr>
            <a:spLocks noChangeShapeType="1"/>
          </p:cNvSpPr>
          <p:nvPr/>
        </p:nvSpPr>
        <p:spPr bwMode="auto">
          <a:xfrm>
            <a:off x="2355850" y="1935163"/>
            <a:ext cx="1831975"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2885" name="Line 6">
            <a:extLst>
              <a:ext uri="{FF2B5EF4-FFF2-40B4-BE49-F238E27FC236}">
                <a16:creationId xmlns:a16="http://schemas.microsoft.com/office/drawing/2014/main" id="{C7D78BE1-F8F6-1849-B076-EB3727239308}"/>
              </a:ext>
            </a:extLst>
          </p:cNvPr>
          <p:cNvSpPr>
            <a:spLocks noChangeShapeType="1"/>
          </p:cNvSpPr>
          <p:nvPr/>
        </p:nvSpPr>
        <p:spPr bwMode="auto">
          <a:xfrm>
            <a:off x="6784975" y="1366838"/>
            <a:ext cx="0" cy="531812"/>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2886" name="Line 7">
            <a:extLst>
              <a:ext uri="{FF2B5EF4-FFF2-40B4-BE49-F238E27FC236}">
                <a16:creationId xmlns:a16="http://schemas.microsoft.com/office/drawing/2014/main" id="{DE636AF2-5FC6-8A43-A6E7-529AF7C4E75C}"/>
              </a:ext>
            </a:extLst>
          </p:cNvPr>
          <p:cNvSpPr>
            <a:spLocks noChangeShapeType="1"/>
          </p:cNvSpPr>
          <p:nvPr/>
        </p:nvSpPr>
        <p:spPr bwMode="auto">
          <a:xfrm>
            <a:off x="4929188" y="1938338"/>
            <a:ext cx="1831975" cy="0"/>
          </a:xfrm>
          <a:prstGeom prst="line">
            <a:avLst/>
          </a:prstGeom>
          <a:noFill/>
          <a:ln w="508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22887" name="Line 8">
            <a:extLst>
              <a:ext uri="{FF2B5EF4-FFF2-40B4-BE49-F238E27FC236}">
                <a16:creationId xmlns:a16="http://schemas.microsoft.com/office/drawing/2014/main" id="{E5BCFEEB-7514-7848-B385-1E15C25CADB4}"/>
              </a:ext>
            </a:extLst>
          </p:cNvPr>
          <p:cNvSpPr>
            <a:spLocks noChangeShapeType="1"/>
          </p:cNvSpPr>
          <p:nvPr/>
        </p:nvSpPr>
        <p:spPr bwMode="auto">
          <a:xfrm>
            <a:off x="4527550" y="1765300"/>
            <a:ext cx="0" cy="636588"/>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2888" name="Line 9">
            <a:extLst>
              <a:ext uri="{FF2B5EF4-FFF2-40B4-BE49-F238E27FC236}">
                <a16:creationId xmlns:a16="http://schemas.microsoft.com/office/drawing/2014/main" id="{57E893F6-8167-9541-A5D2-33D9BD619E92}"/>
              </a:ext>
            </a:extLst>
          </p:cNvPr>
          <p:cNvSpPr>
            <a:spLocks noChangeShapeType="1"/>
          </p:cNvSpPr>
          <p:nvPr/>
        </p:nvSpPr>
        <p:spPr bwMode="auto">
          <a:xfrm>
            <a:off x="2330450" y="1377950"/>
            <a:ext cx="0" cy="531813"/>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82" name="Rectangle 10">
            <a:extLst>
              <a:ext uri="{FF2B5EF4-FFF2-40B4-BE49-F238E27FC236}">
                <a16:creationId xmlns:a16="http://schemas.microsoft.com/office/drawing/2014/main" id="{D9B0A168-F18E-EE49-9B8C-4E7EE6AEA290}"/>
              </a:ext>
            </a:extLst>
          </p:cNvPr>
          <p:cNvSpPr>
            <a:spLocks noChangeArrowheads="1"/>
          </p:cNvSpPr>
          <p:nvPr/>
        </p:nvSpPr>
        <p:spPr bwMode="auto">
          <a:xfrm>
            <a:off x="1471613" y="2835275"/>
            <a:ext cx="2012950"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chemeClr val="bg2">
                    <a:lumMod val="75000"/>
                  </a:schemeClr>
                </a:solidFill>
                <a:latin typeface="Helvetica" charset="0"/>
                <a:ea typeface="Helvetica" charset="0"/>
                <a:cs typeface="Helvetica" charset="0"/>
              </a:rPr>
              <a:t>Sympathetic</a:t>
            </a:r>
          </a:p>
        </p:txBody>
      </p:sp>
      <p:sp>
        <p:nvSpPr>
          <p:cNvPr id="28683" name="Rectangle 11">
            <a:extLst>
              <a:ext uri="{FF2B5EF4-FFF2-40B4-BE49-F238E27FC236}">
                <a16:creationId xmlns:a16="http://schemas.microsoft.com/office/drawing/2014/main" id="{2970C909-00E6-A04C-B98F-41B34EBD9850}"/>
              </a:ext>
            </a:extLst>
          </p:cNvPr>
          <p:cNvSpPr>
            <a:spLocks noChangeArrowheads="1"/>
          </p:cNvSpPr>
          <p:nvPr/>
        </p:nvSpPr>
        <p:spPr bwMode="auto">
          <a:xfrm>
            <a:off x="23813" y="3754438"/>
            <a:ext cx="4903787" cy="1936750"/>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chemeClr val="bg2">
                    <a:lumMod val="75000"/>
                  </a:schemeClr>
                </a:solidFill>
                <a:latin typeface="Helvetica" charset="0"/>
                <a:ea typeface="Helvetica" charset="0"/>
                <a:cs typeface="Helvetica" charset="0"/>
              </a:rPr>
              <a:t>smooth muscle contraction of</a:t>
            </a:r>
          </a:p>
          <a:p>
            <a:pPr algn="ctr">
              <a:defRPr/>
            </a:pPr>
            <a:r>
              <a:rPr lang="en-US">
                <a:solidFill>
                  <a:schemeClr val="bg2">
                    <a:lumMod val="75000"/>
                  </a:schemeClr>
                </a:solidFill>
                <a:latin typeface="Helvetica" charset="0"/>
                <a:ea typeface="Helvetica" charset="0"/>
                <a:cs typeface="Helvetica" charset="0"/>
              </a:rPr>
              <a:t>prostate, seminal vesicles,</a:t>
            </a:r>
          </a:p>
          <a:p>
            <a:pPr algn="ctr">
              <a:defRPr/>
            </a:pPr>
            <a:r>
              <a:rPr lang="en-US">
                <a:solidFill>
                  <a:schemeClr val="bg2">
                    <a:lumMod val="75000"/>
                  </a:schemeClr>
                </a:solidFill>
                <a:latin typeface="Helvetica" charset="0"/>
                <a:ea typeface="Helvetica" charset="0"/>
                <a:cs typeface="Helvetica" charset="0"/>
              </a:rPr>
              <a:t>vas deferens, cauda epididymis,</a:t>
            </a:r>
          </a:p>
          <a:p>
            <a:pPr algn="ctr">
              <a:defRPr/>
            </a:pPr>
            <a:r>
              <a:rPr lang="en-US">
                <a:solidFill>
                  <a:schemeClr val="bg2">
                    <a:lumMod val="75000"/>
                  </a:schemeClr>
                </a:solidFill>
                <a:latin typeface="Helvetica" charset="0"/>
                <a:ea typeface="Helvetica" charset="0"/>
                <a:cs typeface="Helvetica" charset="0"/>
              </a:rPr>
              <a:t>closure of the sphincter</a:t>
            </a:r>
          </a:p>
          <a:p>
            <a:pPr algn="ctr">
              <a:defRPr/>
            </a:pPr>
            <a:r>
              <a:rPr lang="en-US">
                <a:solidFill>
                  <a:schemeClr val="bg2">
                    <a:lumMod val="75000"/>
                  </a:schemeClr>
                </a:solidFill>
                <a:latin typeface="Helvetica" charset="0"/>
                <a:ea typeface="Helvetica" charset="0"/>
                <a:cs typeface="Helvetica" charset="0"/>
              </a:rPr>
              <a:t>to the bladder</a:t>
            </a:r>
          </a:p>
        </p:txBody>
      </p:sp>
      <p:sp>
        <p:nvSpPr>
          <p:cNvPr id="28684" name="Rectangle 12">
            <a:extLst>
              <a:ext uri="{FF2B5EF4-FFF2-40B4-BE49-F238E27FC236}">
                <a16:creationId xmlns:a16="http://schemas.microsoft.com/office/drawing/2014/main" id="{ABC928FC-82E1-7441-BD1B-CFC98E8C90CE}"/>
              </a:ext>
            </a:extLst>
          </p:cNvPr>
          <p:cNvSpPr>
            <a:spLocks noChangeArrowheads="1"/>
          </p:cNvSpPr>
          <p:nvPr/>
        </p:nvSpPr>
        <p:spPr bwMode="auto">
          <a:xfrm>
            <a:off x="1717675" y="6151563"/>
            <a:ext cx="1517650" cy="458787"/>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chemeClr val="bg2">
                    <a:lumMod val="75000"/>
                  </a:schemeClr>
                </a:solidFill>
                <a:latin typeface="Helvetica" charset="0"/>
                <a:ea typeface="Helvetica" charset="0"/>
                <a:cs typeface="Helvetica" charset="0"/>
              </a:rPr>
              <a:t>emission</a:t>
            </a:r>
          </a:p>
        </p:txBody>
      </p:sp>
      <p:sp>
        <p:nvSpPr>
          <p:cNvPr id="28685" name="Rectangle 13">
            <a:extLst>
              <a:ext uri="{FF2B5EF4-FFF2-40B4-BE49-F238E27FC236}">
                <a16:creationId xmlns:a16="http://schemas.microsoft.com/office/drawing/2014/main" id="{A2A58488-AE20-614B-95DD-9E6AF98CE40E}"/>
              </a:ext>
            </a:extLst>
          </p:cNvPr>
          <p:cNvSpPr>
            <a:spLocks noChangeArrowheads="1"/>
          </p:cNvSpPr>
          <p:nvPr/>
        </p:nvSpPr>
        <p:spPr bwMode="auto">
          <a:xfrm>
            <a:off x="5799138" y="2774950"/>
            <a:ext cx="2646362" cy="458788"/>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Parasympathetic</a:t>
            </a:r>
          </a:p>
        </p:txBody>
      </p:sp>
      <p:sp>
        <p:nvSpPr>
          <p:cNvPr id="28686" name="Rectangle 14">
            <a:extLst>
              <a:ext uri="{FF2B5EF4-FFF2-40B4-BE49-F238E27FC236}">
                <a16:creationId xmlns:a16="http://schemas.microsoft.com/office/drawing/2014/main" id="{4F5540FF-2E1E-2F43-BF04-25D2B0CE8907}"/>
              </a:ext>
            </a:extLst>
          </p:cNvPr>
          <p:cNvSpPr>
            <a:spLocks noChangeArrowheads="1"/>
          </p:cNvSpPr>
          <p:nvPr/>
        </p:nvSpPr>
        <p:spPr bwMode="auto">
          <a:xfrm>
            <a:off x="5014913" y="3757613"/>
            <a:ext cx="4202112" cy="1196975"/>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a:solidFill>
                  <a:srgbClr val="8901F3"/>
                </a:solidFill>
                <a:latin typeface="Helvetica" charset="0"/>
                <a:ea typeface="Helvetica" charset="0"/>
                <a:cs typeface="Helvetica" charset="0"/>
              </a:rPr>
              <a:t>striated muscle contraction</a:t>
            </a:r>
          </a:p>
          <a:p>
            <a:pPr algn="ctr">
              <a:defRPr/>
            </a:pPr>
            <a:r>
              <a:rPr lang="en-US">
                <a:solidFill>
                  <a:srgbClr val="8901F3"/>
                </a:solidFill>
                <a:latin typeface="Helvetica" charset="0"/>
                <a:ea typeface="Helvetica" charset="0"/>
                <a:cs typeface="Helvetica" charset="0"/>
              </a:rPr>
              <a:t>of bulbospongiosus and</a:t>
            </a:r>
          </a:p>
          <a:p>
            <a:pPr algn="ctr">
              <a:defRPr/>
            </a:pPr>
            <a:r>
              <a:rPr lang="en-US">
                <a:solidFill>
                  <a:srgbClr val="8901F3"/>
                </a:solidFill>
                <a:latin typeface="Helvetica" charset="0"/>
                <a:ea typeface="Helvetica" charset="0"/>
                <a:cs typeface="Helvetica" charset="0"/>
              </a:rPr>
              <a:t>pelvic urethral</a:t>
            </a:r>
          </a:p>
        </p:txBody>
      </p:sp>
      <p:sp>
        <p:nvSpPr>
          <p:cNvPr id="28687" name="Rectangle 15">
            <a:extLst>
              <a:ext uri="{FF2B5EF4-FFF2-40B4-BE49-F238E27FC236}">
                <a16:creationId xmlns:a16="http://schemas.microsoft.com/office/drawing/2014/main" id="{BD8BF9E3-64A5-D648-ADC0-83E83CC1E9FB}"/>
              </a:ext>
            </a:extLst>
          </p:cNvPr>
          <p:cNvSpPr>
            <a:spLocks noChangeArrowheads="1"/>
          </p:cNvSpPr>
          <p:nvPr/>
        </p:nvSpPr>
        <p:spPr bwMode="auto">
          <a:xfrm>
            <a:off x="6223000" y="6157913"/>
            <a:ext cx="1790700" cy="458787"/>
          </a:xfrm>
          <a:prstGeom prst="rect">
            <a:avLst/>
          </a:prstGeom>
          <a:noFill/>
          <a:ln>
            <a:noFill/>
          </a:ln>
          <a:effectLst>
            <a:outerShdw blurRad="63500"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a:solidFill>
                  <a:srgbClr val="8901F3"/>
                </a:solidFill>
                <a:latin typeface="Helvetica" charset="0"/>
                <a:ea typeface="Helvetica" charset="0"/>
                <a:cs typeface="Helvetica" charset="0"/>
              </a:rPr>
              <a:t>ejaculation</a:t>
            </a:r>
          </a:p>
        </p:txBody>
      </p:sp>
      <p:sp>
        <p:nvSpPr>
          <p:cNvPr id="122895" name="Line 16">
            <a:extLst>
              <a:ext uri="{FF2B5EF4-FFF2-40B4-BE49-F238E27FC236}">
                <a16:creationId xmlns:a16="http://schemas.microsoft.com/office/drawing/2014/main" id="{69DF3B56-0A1D-3344-9D55-DA3810687DF1}"/>
              </a:ext>
            </a:extLst>
          </p:cNvPr>
          <p:cNvSpPr>
            <a:spLocks noChangeShapeType="1"/>
          </p:cNvSpPr>
          <p:nvPr/>
        </p:nvSpPr>
        <p:spPr bwMode="auto">
          <a:xfrm flipH="1">
            <a:off x="2749550" y="2438400"/>
            <a:ext cx="1778000" cy="3683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2896" name="Line 17">
            <a:extLst>
              <a:ext uri="{FF2B5EF4-FFF2-40B4-BE49-F238E27FC236}">
                <a16:creationId xmlns:a16="http://schemas.microsoft.com/office/drawing/2014/main" id="{9A442FC9-6238-6541-8518-B240E71B992C}"/>
              </a:ext>
            </a:extLst>
          </p:cNvPr>
          <p:cNvSpPr>
            <a:spLocks noChangeShapeType="1"/>
          </p:cNvSpPr>
          <p:nvPr/>
        </p:nvSpPr>
        <p:spPr bwMode="auto">
          <a:xfrm>
            <a:off x="4537075" y="2438400"/>
            <a:ext cx="2370138" cy="3683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2897" name="Line 18">
            <a:extLst>
              <a:ext uri="{FF2B5EF4-FFF2-40B4-BE49-F238E27FC236}">
                <a16:creationId xmlns:a16="http://schemas.microsoft.com/office/drawing/2014/main" id="{55DFDD61-4B82-0648-A430-06A092AC8A3C}"/>
              </a:ext>
            </a:extLst>
          </p:cNvPr>
          <p:cNvSpPr>
            <a:spLocks noChangeShapeType="1"/>
          </p:cNvSpPr>
          <p:nvPr/>
        </p:nvSpPr>
        <p:spPr bwMode="auto">
          <a:xfrm>
            <a:off x="2390775" y="3275013"/>
            <a:ext cx="0" cy="561975"/>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2898" name="Line 19">
            <a:extLst>
              <a:ext uri="{FF2B5EF4-FFF2-40B4-BE49-F238E27FC236}">
                <a16:creationId xmlns:a16="http://schemas.microsoft.com/office/drawing/2014/main" id="{A3BE58AC-0B55-8245-9D8C-1261DA1CE66D}"/>
              </a:ext>
            </a:extLst>
          </p:cNvPr>
          <p:cNvSpPr>
            <a:spLocks noChangeShapeType="1"/>
          </p:cNvSpPr>
          <p:nvPr/>
        </p:nvSpPr>
        <p:spPr bwMode="auto">
          <a:xfrm>
            <a:off x="2420938" y="5695950"/>
            <a:ext cx="0" cy="487363"/>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2899" name="Line 20">
            <a:extLst>
              <a:ext uri="{FF2B5EF4-FFF2-40B4-BE49-F238E27FC236}">
                <a16:creationId xmlns:a16="http://schemas.microsoft.com/office/drawing/2014/main" id="{1932BFC9-52A2-1048-846F-71B035827727}"/>
              </a:ext>
            </a:extLst>
          </p:cNvPr>
          <p:cNvSpPr>
            <a:spLocks noChangeShapeType="1"/>
          </p:cNvSpPr>
          <p:nvPr/>
        </p:nvSpPr>
        <p:spPr bwMode="auto">
          <a:xfrm>
            <a:off x="7007225" y="3186113"/>
            <a:ext cx="0" cy="576262"/>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2900" name="Line 21">
            <a:extLst>
              <a:ext uri="{FF2B5EF4-FFF2-40B4-BE49-F238E27FC236}">
                <a16:creationId xmlns:a16="http://schemas.microsoft.com/office/drawing/2014/main" id="{454FC492-ABBC-0242-88AE-C867F6499805}"/>
              </a:ext>
            </a:extLst>
          </p:cNvPr>
          <p:cNvSpPr>
            <a:spLocks noChangeShapeType="1"/>
          </p:cNvSpPr>
          <p:nvPr/>
        </p:nvSpPr>
        <p:spPr bwMode="auto">
          <a:xfrm>
            <a:off x="7023100" y="5307013"/>
            <a:ext cx="0" cy="8763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44B39984-4B90-BA4D-A8FF-A2AE2D3F6DE9}"/>
              </a:ext>
            </a:extLst>
          </p:cNvPr>
          <p:cNvSpPr>
            <a:spLocks noGrp="1" noChangeArrowheads="1"/>
          </p:cNvSpPr>
          <p:nvPr>
            <p:ph type="title"/>
          </p:nvPr>
        </p:nvSpPr>
        <p:spPr>
          <a:noFill/>
        </p:spPr>
        <p:txBody>
          <a:bodyPr/>
          <a:lstStyle/>
          <a:p>
            <a:r>
              <a:rPr lang="en-US" altLang="en-US">
                <a:ea typeface="ＭＳ Ｐゴシック" panose="020B0600070205080204" pitchFamily="34" charset="-128"/>
              </a:rPr>
              <a:t>Homosexual Behavior</a:t>
            </a:r>
          </a:p>
        </p:txBody>
      </p:sp>
      <p:sp>
        <p:nvSpPr>
          <p:cNvPr id="124930" name="Rectangle 3">
            <a:extLst>
              <a:ext uri="{FF2B5EF4-FFF2-40B4-BE49-F238E27FC236}">
                <a16:creationId xmlns:a16="http://schemas.microsoft.com/office/drawing/2014/main" id="{726CF7DF-E11C-4049-8D33-85C87E0722E1}"/>
              </a:ext>
            </a:extLst>
          </p:cNvPr>
          <p:cNvSpPr>
            <a:spLocks noGrp="1" noChangeArrowheads="1"/>
          </p:cNvSpPr>
          <p:nvPr>
            <p:ph type="body" idx="1"/>
          </p:nvPr>
        </p:nvSpPr>
        <p:spPr>
          <a:noFill/>
        </p:spPr>
        <p:txBody>
          <a:bodyPr/>
          <a:lstStyle/>
          <a:p>
            <a:r>
              <a:rPr lang="en-US" altLang="en-US">
                <a:ea typeface="ＭＳ Ｐゴシック" panose="020B0600070205080204" pitchFamily="34" charset="-128"/>
              </a:rPr>
              <a:t>common in farm animals</a:t>
            </a:r>
          </a:p>
          <a:p>
            <a:r>
              <a:rPr lang="en-US" altLang="en-US">
                <a:ea typeface="ＭＳ Ｐゴシック" panose="020B0600070205080204" pitchFamily="34" charset="-128"/>
              </a:rPr>
              <a:t>useful to detect when females in heat</a:t>
            </a:r>
          </a:p>
          <a:p>
            <a:pPr lvl="1"/>
            <a:r>
              <a:rPr lang="en-US" altLang="en-US">
                <a:ea typeface="ＭＳ Ｐゴシック" panose="020B0600070205080204" pitchFamily="34" charset="-128"/>
              </a:rPr>
              <a:t>selection by man may have enhanced this</a:t>
            </a:r>
          </a:p>
          <a:p>
            <a:r>
              <a:rPr lang="en-US" altLang="en-US">
                <a:ea typeface="ＭＳ Ｐゴシック" panose="020B0600070205080204" pitchFamily="34" charset="-128"/>
              </a:rPr>
              <a:t>can collect bulls off of other bulls as mounts</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2">
            <a:extLst>
              <a:ext uri="{FF2B5EF4-FFF2-40B4-BE49-F238E27FC236}">
                <a16:creationId xmlns:a16="http://schemas.microsoft.com/office/drawing/2014/main" id="{5F88DDD8-DCD9-F245-B215-A6D1914FFE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04800"/>
            <a:ext cx="3843338"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8" name="TextBox 1">
            <a:extLst>
              <a:ext uri="{FF2B5EF4-FFF2-40B4-BE49-F238E27FC236}">
                <a16:creationId xmlns:a16="http://schemas.microsoft.com/office/drawing/2014/main" id="{6A119B31-3E8C-7B46-A46F-AC7E2AB3BDAA}"/>
              </a:ext>
            </a:extLst>
          </p:cNvPr>
          <p:cNvSpPr txBox="1">
            <a:spLocks noChangeArrowheads="1"/>
          </p:cNvSpPr>
          <p:nvPr/>
        </p:nvSpPr>
        <p:spPr bwMode="auto">
          <a:xfrm>
            <a:off x="0" y="609600"/>
            <a:ext cx="4876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742950" indent="-285750">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lgn="ctr">
              <a:spcBef>
                <a:spcPct val="0"/>
              </a:spcBef>
              <a:buSzTx/>
              <a:buFontTx/>
              <a:buNone/>
            </a:pPr>
            <a:r>
              <a:rPr lang="en-US" altLang="en-US" sz="3200"/>
              <a:t>Same Sex / Homosexual Behavior in Humans</a:t>
            </a:r>
          </a:p>
        </p:txBody>
      </p:sp>
      <p:sp>
        <p:nvSpPr>
          <p:cNvPr id="126979" name="TextBox 2">
            <a:extLst>
              <a:ext uri="{FF2B5EF4-FFF2-40B4-BE49-F238E27FC236}">
                <a16:creationId xmlns:a16="http://schemas.microsoft.com/office/drawing/2014/main" id="{F570B04F-2602-BF45-8C3D-87F99D74EE31}"/>
              </a:ext>
            </a:extLst>
          </p:cNvPr>
          <p:cNvSpPr txBox="1">
            <a:spLocks noChangeArrowheads="1"/>
          </p:cNvSpPr>
          <p:nvPr/>
        </p:nvSpPr>
        <p:spPr bwMode="auto">
          <a:xfrm>
            <a:off x="152400" y="1992313"/>
            <a:ext cx="48006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SzPct val="125000"/>
              <a:buChar char="•"/>
              <a:defRPr sz="2800" b="1">
                <a:solidFill>
                  <a:schemeClr val="tx1"/>
                </a:solidFill>
                <a:latin typeface="Helvetica" pitchFamily="2" charset="0"/>
                <a:ea typeface="ＭＳ Ｐゴシック" panose="020B0600070205080204" pitchFamily="34" charset="-128"/>
              </a:defRPr>
            </a:lvl1pPr>
            <a:lvl2pPr marL="742950" indent="-285750">
              <a:spcBef>
                <a:spcPct val="20000"/>
              </a:spcBef>
              <a:buSzPct val="100000"/>
              <a:buChar char="»"/>
              <a:defRPr sz="2400" b="1">
                <a:solidFill>
                  <a:schemeClr val="tx1"/>
                </a:solidFill>
                <a:latin typeface="Helvetica" pitchFamily="2" charset="0"/>
                <a:ea typeface="ＭＳ Ｐゴシック" panose="020B0600070205080204" pitchFamily="34" charset="-128"/>
              </a:defRPr>
            </a:lvl2pPr>
            <a:lvl3pPr marL="11430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itchFamily="2" charset="0"/>
                <a:ea typeface="ＭＳ Ｐゴシック" panose="020B0600070205080204" pitchFamily="34" charset="-128"/>
              </a:defRPr>
            </a:lvl9pPr>
          </a:lstStyle>
          <a:p>
            <a:pPr>
              <a:spcBef>
                <a:spcPct val="0"/>
              </a:spcBef>
              <a:buSzTx/>
            </a:pPr>
            <a:r>
              <a:rPr lang="en-US" altLang="en-US" sz="3200">
                <a:solidFill>
                  <a:srgbClr val="9437FF"/>
                </a:solidFill>
              </a:rPr>
              <a:t>Learned behavior</a:t>
            </a:r>
          </a:p>
          <a:p>
            <a:pPr>
              <a:spcBef>
                <a:spcPct val="0"/>
              </a:spcBef>
              <a:buSzTx/>
            </a:pPr>
            <a:r>
              <a:rPr lang="en-US" altLang="en-US" sz="3200">
                <a:solidFill>
                  <a:srgbClr val="9437FF"/>
                </a:solidFill>
              </a:rPr>
              <a:t>Genetic</a:t>
            </a:r>
          </a:p>
          <a:p>
            <a:pPr>
              <a:spcBef>
                <a:spcPct val="0"/>
              </a:spcBef>
              <a:buSzTx/>
            </a:pPr>
            <a:r>
              <a:rPr lang="en-US" altLang="en-US" sz="3200">
                <a:solidFill>
                  <a:srgbClr val="9437FF"/>
                </a:solidFill>
              </a:rPr>
              <a:t>Hormonal Exposure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5953"/>
                                        </p:tgtEl>
                                        <p:attrNameLst>
                                          <p:attrName>style.visibility</p:attrName>
                                        </p:attrNameLst>
                                      </p:cBhvr>
                                      <p:to>
                                        <p:strVal val="visible"/>
                                      </p:to>
                                    </p:set>
                                    <p:animEffect transition="in" filter="dissolve">
                                      <p:cBhvr>
                                        <p:cTn id="7" dur="500"/>
                                        <p:tgtEl>
                                          <p:spTgt spid="1259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Content Placeholder 4" descr="elephant_maternal.jpg">
            <a:extLst>
              <a:ext uri="{FF2B5EF4-FFF2-40B4-BE49-F238E27FC236}">
                <a16:creationId xmlns:a16="http://schemas.microsoft.com/office/drawing/2014/main" id="{CEFBC115-3357-BE42-9656-1920529B908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1450" y="127000"/>
            <a:ext cx="8801100" cy="6604000"/>
          </a:xfrm>
        </p:spPr>
      </p:pic>
      <p:sp>
        <p:nvSpPr>
          <p:cNvPr id="129026" name="Title 1">
            <a:extLst>
              <a:ext uri="{FF2B5EF4-FFF2-40B4-BE49-F238E27FC236}">
                <a16:creationId xmlns:a16="http://schemas.microsoft.com/office/drawing/2014/main" id="{B292E2C1-B631-FD46-A6D4-DB7058A7C69E}"/>
              </a:ext>
            </a:extLst>
          </p:cNvPr>
          <p:cNvSpPr>
            <a:spLocks noGrp="1"/>
          </p:cNvSpPr>
          <p:nvPr>
            <p:ph type="title"/>
          </p:nvPr>
        </p:nvSpPr>
        <p:spPr/>
        <p:txBody>
          <a:bodyPr/>
          <a:lstStyle/>
          <a:p>
            <a:r>
              <a:rPr lang="en-US" altLang="en-US">
                <a:solidFill>
                  <a:schemeClr val="bg1"/>
                </a:solidFill>
                <a:ea typeface="ＭＳ Ｐゴシック" panose="020B0600070205080204" pitchFamily="34" charset="-128"/>
              </a:rPr>
              <a:t>Maternal Behavior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Content Placeholder 5" descr="primate_maternal.jpg">
            <a:extLst>
              <a:ext uri="{FF2B5EF4-FFF2-40B4-BE49-F238E27FC236}">
                <a16:creationId xmlns:a16="http://schemas.microsoft.com/office/drawing/2014/main" id="{BAE4473C-EBF8-7F42-A979-AC21E8E7BAB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1450" y="127000"/>
            <a:ext cx="8801100" cy="6604000"/>
          </a:xfrm>
        </p:spPr>
      </p:pic>
      <p:sp>
        <p:nvSpPr>
          <p:cNvPr id="130050" name="Title 1">
            <a:extLst>
              <a:ext uri="{FF2B5EF4-FFF2-40B4-BE49-F238E27FC236}">
                <a16:creationId xmlns:a16="http://schemas.microsoft.com/office/drawing/2014/main" id="{3CF66F3E-B29B-F147-BBBA-234ED9D6801C}"/>
              </a:ext>
            </a:extLst>
          </p:cNvPr>
          <p:cNvSpPr>
            <a:spLocks noGrp="1"/>
          </p:cNvSpPr>
          <p:nvPr>
            <p:ph type="title"/>
          </p:nvPr>
        </p:nvSpPr>
        <p:spPr>
          <a:xfrm>
            <a:off x="152400" y="381000"/>
            <a:ext cx="2667000" cy="1143000"/>
          </a:xfrm>
        </p:spPr>
        <p:txBody>
          <a:bodyPr/>
          <a:lstStyle/>
          <a:p>
            <a:r>
              <a:rPr lang="en-US" altLang="en-US">
                <a:solidFill>
                  <a:schemeClr val="bg1"/>
                </a:solidFill>
                <a:ea typeface="ＭＳ Ｐゴシック" panose="020B0600070205080204" pitchFamily="34" charset="-128"/>
              </a:rPr>
              <a:t>Maternal Behavior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a:extLst>
              <a:ext uri="{FF2B5EF4-FFF2-40B4-BE49-F238E27FC236}">
                <a16:creationId xmlns:a16="http://schemas.microsoft.com/office/drawing/2014/main" id="{78DD4448-BE2C-F54D-8D3C-A40A7366C996}"/>
              </a:ext>
            </a:extLst>
          </p:cNvPr>
          <p:cNvSpPr>
            <a:spLocks noGrp="1"/>
          </p:cNvSpPr>
          <p:nvPr>
            <p:ph type="title"/>
          </p:nvPr>
        </p:nvSpPr>
        <p:spPr/>
        <p:txBody>
          <a:bodyPr/>
          <a:lstStyle/>
          <a:p>
            <a:r>
              <a:rPr lang="en-US" altLang="en-US">
                <a:ea typeface="ＭＳ Ｐゴシック" panose="020B0600070205080204" pitchFamily="34" charset="-128"/>
              </a:rPr>
              <a:t>Maternal Behavior</a:t>
            </a:r>
          </a:p>
        </p:txBody>
      </p:sp>
      <p:sp>
        <p:nvSpPr>
          <p:cNvPr id="131074" name="Content Placeholder 2">
            <a:extLst>
              <a:ext uri="{FF2B5EF4-FFF2-40B4-BE49-F238E27FC236}">
                <a16:creationId xmlns:a16="http://schemas.microsoft.com/office/drawing/2014/main" id="{44350C70-99F9-3440-9988-5C1BD7850F31}"/>
              </a:ext>
            </a:extLst>
          </p:cNvPr>
          <p:cNvSpPr>
            <a:spLocks noGrp="1"/>
          </p:cNvSpPr>
          <p:nvPr>
            <p:ph idx="1"/>
          </p:nvPr>
        </p:nvSpPr>
        <p:spPr/>
        <p:txBody>
          <a:bodyPr/>
          <a:lstStyle/>
          <a:p>
            <a:r>
              <a:rPr lang="en-US" altLang="en-US">
                <a:ea typeface="ＭＳ Ｐゴシック" panose="020B0600070205080204" pitchFamily="34" charset="-128"/>
              </a:rPr>
              <a:t>Prepartum</a:t>
            </a:r>
          </a:p>
          <a:p>
            <a:pPr lvl="1"/>
            <a:r>
              <a:rPr lang="en-US" altLang="en-US">
                <a:ea typeface="ＭＳ Ｐゴシック" panose="020B0600070205080204" pitchFamily="34" charset="-128"/>
              </a:rPr>
              <a:t>High estrogen, low progesterone (leading to parturition)</a:t>
            </a:r>
          </a:p>
          <a:p>
            <a:pPr lvl="1"/>
            <a:r>
              <a:rPr lang="en-US" altLang="en-US">
                <a:ea typeface="ＭＳ Ｐゴシック" panose="020B0600070205080204" pitchFamily="34" charset="-128"/>
              </a:rPr>
              <a:t>Prolactin (crosses blood brain barrier)</a:t>
            </a:r>
          </a:p>
          <a:p>
            <a:r>
              <a:rPr lang="en-US" altLang="en-US">
                <a:ea typeface="ＭＳ Ｐゴシック" panose="020B0600070205080204" pitchFamily="34" charset="-128"/>
              </a:rPr>
              <a:t>Postpartum</a:t>
            </a:r>
          </a:p>
          <a:p>
            <a:pPr lvl="1"/>
            <a:r>
              <a:rPr lang="en-US" altLang="en-US">
                <a:ea typeface="ＭＳ Ｐゴシック" panose="020B0600070205080204" pitchFamily="34" charset="-128"/>
              </a:rPr>
              <a:t>Prolactin (mostly lactation, promotes paternal and alloparental care)</a:t>
            </a:r>
          </a:p>
          <a:p>
            <a:pPr lvl="1"/>
            <a:r>
              <a:rPr lang="en-US" altLang="en-US">
                <a:ea typeface="ＭＳ Ｐゴシック" panose="020B0600070205080204" pitchFamily="34" charset="-128"/>
              </a:rPr>
              <a:t>Oxytocin (does not cross blood brain barrier)</a:t>
            </a:r>
          </a:p>
          <a:p>
            <a:pPr lvl="2"/>
            <a:r>
              <a:rPr lang="en-US" altLang="en-US">
                <a:ea typeface="ＭＳ Ｐゴシック" panose="020B0600070205080204" pitchFamily="34" charset="-128"/>
              </a:rPr>
              <a:t>Intracerebral production - social bonding</a:t>
            </a:r>
          </a:p>
          <a:p>
            <a:pPr lvl="1"/>
            <a:r>
              <a:rPr lang="en-US" altLang="en-US">
                <a:ea typeface="ＭＳ Ｐゴシック" panose="020B0600070205080204" pitchFamily="34" charset="-128"/>
              </a:rPr>
              <a:t>Opiods (decreases promote social bonding)</a:t>
            </a:r>
          </a:p>
          <a:p>
            <a:pPr lvl="1"/>
            <a:r>
              <a:rPr lang="en-US" altLang="en-US">
                <a:ea typeface="ＭＳ Ｐゴシック" panose="020B0600070205080204" pitchFamily="34" charset="-128"/>
              </a:rPr>
              <a:t>Serotonin (low levels associated with increased maternal behavior, opposite infant rejection)</a:t>
            </a:r>
          </a:p>
        </p:txBody>
      </p:sp>
    </p:spTree>
  </p:cSld>
  <p:clrMapOvr>
    <a:masterClrMapping/>
  </p:clrMapOvr>
</p:sld>
</file>

<file path=ppt/theme/theme1.xml><?xml version="1.0" encoding="utf-8"?>
<a:theme xmlns:a="http://schemas.openxmlformats.org/drawingml/2006/main" name="Microsoft PowerPoint 4">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Microsoft PowerPoint 4">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Helvetica"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Helvetica" charset="0"/>
          </a:defRPr>
        </a:defPPr>
      </a:lstStyle>
    </a:lnDef>
  </a:objectDefaults>
  <a:extraClrSchemeLst>
    <a:extraClrScheme>
      <a:clrScheme name="Microsoft PowerPoint 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PowerPoint 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PowerPoint 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PowerPoint 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PowerPoint 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PowerPoint 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2.xml><?xml version="1.0" encoding="utf-8"?>
<a:themeOverride xmlns:a="http://schemas.openxmlformats.org/drawingml/2006/main">
  <a:clrScheme name="">
    <a:dk1>
      <a:srgbClr val="000000"/>
    </a:dk1>
    <a:lt1>
      <a:srgbClr val="000000"/>
    </a:lt1>
    <a:dk2>
      <a:srgbClr val="000000"/>
    </a:dk2>
    <a:lt2>
      <a:srgbClr val="919191"/>
    </a:lt2>
    <a:accent1>
      <a:srgbClr val="618FFD"/>
    </a:accent1>
    <a:accent2>
      <a:srgbClr val="00AE00"/>
    </a:accent2>
    <a:accent3>
      <a:srgbClr val="AAAAAA"/>
    </a:accent3>
    <a:accent4>
      <a:srgbClr val="000000"/>
    </a:accent4>
    <a:accent5>
      <a:srgbClr val="B7C6FE"/>
    </a:accent5>
    <a:accent6>
      <a:srgbClr val="009D00"/>
    </a:accent6>
    <a:hlink>
      <a:srgbClr val="FC0128"/>
    </a:hlink>
    <a:folHlink>
      <a:srgbClr val="CECECE"/>
    </a:folHlink>
  </a:clrScheme>
</a:themeOverride>
</file>

<file path=ppt/theme/themeOverride3.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4.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5.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6.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7.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8.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9.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10.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11.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12.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13.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14.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ppt/theme/themeOverride15.xml><?xml version="1.0" encoding="utf-8"?>
<a:themeOverride xmlns:a="http://schemas.openxmlformats.org/drawingml/2006/main">
  <a:clrScheme name="">
    <a:dk1>
      <a:srgbClr val="000000"/>
    </a:dk1>
    <a:lt1>
      <a:srgbClr val="114FFB"/>
    </a:lt1>
    <a:dk2>
      <a:srgbClr val="000000"/>
    </a:dk2>
    <a:lt2>
      <a:srgbClr val="919191"/>
    </a:lt2>
    <a:accent1>
      <a:srgbClr val="618FFD"/>
    </a:accent1>
    <a:accent2>
      <a:srgbClr val="00AE00"/>
    </a:accent2>
    <a:accent3>
      <a:srgbClr val="AAB2FD"/>
    </a:accent3>
    <a:accent4>
      <a:srgbClr val="000000"/>
    </a:accent4>
    <a:accent5>
      <a:srgbClr val="B7C6FE"/>
    </a:accent5>
    <a:accent6>
      <a:srgbClr val="009D00"/>
    </a:accent6>
    <a:hlink>
      <a:srgbClr val="FC0128"/>
    </a:hlink>
    <a:folHlink>
      <a:srgbClr val="CECECE"/>
    </a:folHlink>
  </a:clrScheme>
</a:themeOverride>
</file>

<file path=docProps/app.xml><?xml version="1.0" encoding="utf-8"?>
<Properties xmlns="http://schemas.openxmlformats.org/officeDocument/2006/extended-properties" xmlns:vt="http://schemas.openxmlformats.org/officeDocument/2006/docPropsVTypes">
  <Template>Macintosh HD:Applications:Microsoft Office:Microsoft PowerPoint 4:</Template>
  <TotalTime>2215</TotalTime>
  <Pages>45</Pages>
  <Words>1456</Words>
  <Application>Microsoft Macintosh PowerPoint</Application>
  <PresentationFormat>On-screen Show (4:3)</PresentationFormat>
  <Paragraphs>371</Paragraphs>
  <Slides>69</Slides>
  <Notes>56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Arial</vt:lpstr>
      <vt:lpstr>Calibri</vt:lpstr>
      <vt:lpstr>Helvetica</vt:lpstr>
      <vt:lpstr>Times</vt:lpstr>
      <vt:lpstr>Times New Roman</vt:lpstr>
      <vt:lpstr>Microsoft PowerPoint 4</vt:lpstr>
      <vt:lpstr>Sexual Behavior a. General Behavior</vt:lpstr>
      <vt:lpstr>Reproductive  Behavior</vt:lpstr>
      <vt:lpstr>Stages of Reproductive Behavior</vt:lpstr>
      <vt:lpstr>Precopulatory Stage</vt:lpstr>
      <vt:lpstr>Search For Partner</vt:lpstr>
      <vt:lpstr>Search For Partner</vt:lpstr>
      <vt:lpstr>Search for Partner</vt:lpstr>
      <vt:lpstr>Search for Partner</vt:lpstr>
      <vt:lpstr>Search for Partner</vt:lpstr>
      <vt:lpstr>Precopulatory Stage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Sniffing Vulva</vt:lpstr>
      <vt:lpstr>Chin Rest</vt:lpstr>
      <vt:lpstr>Lordosis and Mount</vt:lpstr>
      <vt:lpstr>Phonation of Elk</vt:lpstr>
      <vt:lpstr>Listen to Elk Phonation</vt:lpstr>
      <vt:lpstr>Human Courtship</vt:lpstr>
      <vt:lpstr>Human Behavior</vt:lpstr>
      <vt:lpstr>Human Courtship</vt:lpstr>
      <vt:lpstr>Precopulatory Stage (cont.)</vt:lpstr>
      <vt:lpstr>Copulatory Behavior</vt:lpstr>
      <vt:lpstr>Copulatory Behavior (cont.)</vt:lpstr>
      <vt:lpstr>Short Copulator</vt:lpstr>
      <vt:lpstr>Short Copulator</vt:lpstr>
      <vt:lpstr>Short Copulator</vt:lpstr>
      <vt:lpstr>Copulatory Behavior (cont.)</vt:lpstr>
      <vt:lpstr>Sustained Copulator</vt:lpstr>
      <vt:lpstr>Sustained Copulator</vt:lpstr>
      <vt:lpstr>Copulatory Behavior (cont.)</vt:lpstr>
      <vt:lpstr>Intermediate Copulator</vt:lpstr>
      <vt:lpstr>Postcopulatory Behavior</vt:lpstr>
      <vt:lpstr>Endocrine Effects on Sexual Behavior</vt:lpstr>
      <vt:lpstr>Sexual Behavior (cont.)</vt:lpstr>
      <vt:lpstr>Aromatization</vt:lpstr>
      <vt:lpstr>Sexual Behavior (cont.)</vt:lpstr>
      <vt:lpstr>Control of Reproductive Behavior</vt:lpstr>
      <vt:lpstr>Sensory Inputs for Reproductive Behavior</vt:lpstr>
      <vt:lpstr>PowerPoint Presentation</vt:lpstr>
      <vt:lpstr>PowerPoint Presentation</vt:lpstr>
      <vt:lpstr>PowerPoint Presentation</vt:lpstr>
      <vt:lpstr>Sensory Inputs for Reproductive Behavior (cont.)</vt:lpstr>
      <vt:lpstr>Sensory Inputs for Reproductive Behavior (cont.)</vt:lpstr>
      <vt:lpstr>Erection, Emission and Ejaculation</vt:lpstr>
      <vt:lpstr>Erection</vt:lpstr>
      <vt:lpstr>PowerPoint Presentation</vt:lpstr>
      <vt:lpstr>Arterial Supply</vt:lpstr>
      <vt:lpstr>Flaccid State of Penis</vt:lpstr>
      <vt:lpstr>Erect State of Penis</vt:lpstr>
      <vt:lpstr>PowerPoint Presentation</vt:lpstr>
      <vt:lpstr>EVENTS IN ERECTION</vt:lpstr>
      <vt:lpstr>PowerPoint Presentation</vt:lpstr>
      <vt:lpstr>PowerPoint Presentation</vt:lpstr>
      <vt:lpstr>PowerPoint Presentation</vt:lpstr>
      <vt:lpstr>Sildenafil - Viagra</vt:lpstr>
      <vt:lpstr>Emission and Ejaculation</vt:lpstr>
      <vt:lpstr>Erection, Emission and Ejaculation</vt:lpstr>
      <vt:lpstr>Emission and Ejaculation</vt:lpstr>
      <vt:lpstr>Homosexual Behavior</vt:lpstr>
      <vt:lpstr>PowerPoint Presentation</vt:lpstr>
      <vt:lpstr>Maternal Behavior</vt:lpstr>
      <vt:lpstr>Maternal Behavior</vt:lpstr>
      <vt:lpstr>Maternal Behavior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 14 </dc:title>
  <dc:subject>sexual behavior</dc:subject>
  <dc:creator>John Parrish</dc:creator>
  <cp:keywords/>
  <dc:description/>
  <cp:lastModifiedBy>JOHN J PARRISH</cp:lastModifiedBy>
  <cp:revision>74</cp:revision>
  <cp:lastPrinted>2013-10-24T16:03:15Z</cp:lastPrinted>
  <dcterms:created xsi:type="dcterms:W3CDTF">2013-10-28T15:34:55Z</dcterms:created>
  <dcterms:modified xsi:type="dcterms:W3CDTF">2021-11-04T13:33:56Z</dcterms:modified>
</cp:coreProperties>
</file>