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tif" ContentType="image/tif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17"/>
  </p:notesMasterIdLst>
  <p:sldIdLst>
    <p:sldId id="270" r:id="rId3"/>
    <p:sldId id="274" r:id="rId4"/>
    <p:sldId id="288" r:id="rId5"/>
    <p:sldId id="272" r:id="rId6"/>
    <p:sldId id="280" r:id="rId7"/>
    <p:sldId id="281" r:id="rId8"/>
    <p:sldId id="282" r:id="rId9"/>
    <p:sldId id="283" r:id="rId10"/>
    <p:sldId id="259" r:id="rId11"/>
    <p:sldId id="284" r:id="rId12"/>
    <p:sldId id="285" r:id="rId13"/>
    <p:sldId id="286" r:id="rId14"/>
    <p:sldId id="287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57"/>
    <p:restoredTop sz="94627"/>
  </p:normalViewPr>
  <p:slideViewPr>
    <p:cSldViewPr snapToGrid="0" snapToObjects="1">
      <p:cViewPr varScale="1">
        <p:scale>
          <a:sx n="187" d="100"/>
          <a:sy n="187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02C4A-0C71-2C4C-BC2C-B4F9BA65853C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C9C383-012A-5049-9526-8E727F296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79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2240-CB8C-BB4B-837D-7B6CB9044287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770B-FB65-4845-9B9E-E300C88BD3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2240-CB8C-BB4B-837D-7B6CB9044287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770B-FB65-4845-9B9E-E300C88BD3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2240-CB8C-BB4B-837D-7B6CB9044287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770B-FB65-4845-9B9E-E300C88BD3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2240-CB8C-BB4B-837D-7B6CB9044287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770B-FB65-4845-9B9E-E300C88BD3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2240-CB8C-BB4B-837D-7B6CB9044287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770B-FB65-4845-9B9E-E300C88BD3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2240-CB8C-BB4B-837D-7B6CB9044287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770B-FB65-4845-9B9E-E300C88BD3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2240-CB8C-BB4B-837D-7B6CB9044287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770B-FB65-4845-9B9E-E300C88BD3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2240-CB8C-BB4B-837D-7B6CB9044287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770B-FB65-4845-9B9E-E300C88BD3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2240-CB8C-BB4B-837D-7B6CB9044287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770B-FB65-4845-9B9E-E300C88BD3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2240-CB8C-BB4B-837D-7B6CB9044287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770B-FB65-4845-9B9E-E300C88BD3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2240-CB8C-BB4B-837D-7B6CB9044287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770B-FB65-4845-9B9E-E300C88BD3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1148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1148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28600"/>
            <a:ext cx="20955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1341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A2240-CB8C-BB4B-837D-7B6CB9044287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0770B-FB65-4845-9B9E-E300C88BD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1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82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98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t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Relationship Id="rId3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970" y="1533427"/>
            <a:ext cx="7772400" cy="1510896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latin typeface="+mn-lt"/>
              </a:rPr>
              <a:t>Scrotal Insulation and Sperm Production in the Boar</a:t>
            </a:r>
            <a:endParaRPr lang="en-US" sz="48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8131" y="3300358"/>
            <a:ext cx="8746709" cy="3555507"/>
          </a:xfrm>
        </p:spPr>
        <p:txBody>
          <a:bodyPr>
            <a:normAutofit fontScale="92500" lnSpcReduction="10000"/>
          </a:bodyPr>
          <a:lstStyle/>
          <a:p>
            <a:r>
              <a:rPr lang="en-US" sz="3300" i="1" dirty="0" smtClean="0"/>
              <a:t>JJ </a:t>
            </a:r>
            <a:r>
              <a:rPr lang="en-US" sz="3300" i="1" dirty="0"/>
              <a:t>Parrish, </a:t>
            </a:r>
            <a:r>
              <a:rPr lang="en-US" sz="3300" i="1" dirty="0" smtClean="0"/>
              <a:t>KL </a:t>
            </a:r>
            <a:r>
              <a:rPr lang="en-US" sz="3300" i="1" dirty="0" err="1" smtClean="0"/>
              <a:t>Willenburg</a:t>
            </a:r>
            <a:r>
              <a:rPr lang="en-US" sz="3300" i="1" dirty="0"/>
              <a:t>, </a:t>
            </a:r>
            <a:r>
              <a:rPr lang="en-US" sz="3300" i="1" dirty="0" smtClean="0"/>
              <a:t>KM Gibbs</a:t>
            </a:r>
            <a:r>
              <a:rPr lang="en-US" sz="3300" i="1" dirty="0"/>
              <a:t>, </a:t>
            </a:r>
            <a:r>
              <a:rPr lang="en-US" sz="3300" i="1" dirty="0" smtClean="0"/>
              <a:t>K </a:t>
            </a:r>
            <a:r>
              <a:rPr lang="en-US" sz="3300" i="1" dirty="0" err="1"/>
              <a:t>Yagoda</a:t>
            </a:r>
            <a:r>
              <a:rPr lang="en-US" sz="3300" i="1" dirty="0"/>
              <a:t>, </a:t>
            </a:r>
            <a:r>
              <a:rPr lang="en-US" sz="3300" i="1" dirty="0" smtClean="0"/>
              <a:t>MM </a:t>
            </a:r>
            <a:r>
              <a:rPr lang="en-US" sz="3300" i="1" dirty="0" err="1" smtClean="0"/>
              <a:t>Krautkramer</a:t>
            </a:r>
            <a:r>
              <a:rPr lang="en-US" sz="3300" i="1" dirty="0"/>
              <a:t>, </a:t>
            </a:r>
            <a:r>
              <a:rPr lang="en-US" sz="3300" i="1" dirty="0" smtClean="0"/>
              <a:t>TM </a:t>
            </a:r>
            <a:r>
              <a:rPr lang="en-US" sz="3300" i="1" dirty="0" err="1" smtClean="0"/>
              <a:t>Loether</a:t>
            </a:r>
            <a:r>
              <a:rPr lang="en-US" sz="3300" i="1" dirty="0"/>
              <a:t>, </a:t>
            </a:r>
            <a:r>
              <a:rPr lang="en-US" sz="3300" i="1" dirty="0" smtClean="0"/>
              <a:t>FCS </a:t>
            </a:r>
            <a:r>
              <a:rPr lang="en-US" sz="3300" i="1" dirty="0"/>
              <a:t>Alves de </a:t>
            </a:r>
            <a:r>
              <a:rPr lang="en-US" sz="3300" i="1" dirty="0" err="1"/>
              <a:t>Melo</a:t>
            </a:r>
            <a:endParaRPr lang="en-US" sz="3300" i="1" dirty="0"/>
          </a:p>
          <a:p>
            <a:endParaRPr lang="en-US" dirty="0" smtClean="0"/>
          </a:p>
          <a:p>
            <a:r>
              <a:rPr lang="en-US" dirty="0" smtClean="0"/>
              <a:t>University </a:t>
            </a:r>
            <a:r>
              <a:rPr lang="en-US" dirty="0"/>
              <a:t>of </a:t>
            </a:r>
            <a:r>
              <a:rPr lang="en-US" dirty="0" smtClean="0"/>
              <a:t>Wisconsin-Madison </a:t>
            </a:r>
          </a:p>
          <a:p>
            <a:r>
              <a:rPr lang="en-US" dirty="0" smtClean="0"/>
              <a:t>and</a:t>
            </a:r>
            <a:endParaRPr lang="en-US" dirty="0"/>
          </a:p>
          <a:p>
            <a:r>
              <a:rPr lang="en-US" dirty="0" smtClean="0"/>
              <a:t>Federal </a:t>
            </a:r>
            <a:r>
              <a:rPr lang="en-US" dirty="0"/>
              <a:t>University of </a:t>
            </a:r>
            <a:r>
              <a:rPr lang="en-US" dirty="0" err="1"/>
              <a:t>Viçosa</a:t>
            </a:r>
            <a:r>
              <a:rPr lang="en-US" dirty="0"/>
              <a:t>, Brazil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8" y="35445"/>
            <a:ext cx="2158365" cy="14497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1327" y="379337"/>
            <a:ext cx="2542666" cy="27438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3727" y="531737"/>
            <a:ext cx="2542666" cy="27438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6127" y="684137"/>
            <a:ext cx="2542666" cy="27438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358" y="407759"/>
            <a:ext cx="780901" cy="84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6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087" y="1833843"/>
            <a:ext cx="3593909" cy="29791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62" y="1833844"/>
            <a:ext cx="4821186" cy="297916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smtClean="0">
                <a:solidFill>
                  <a:srgbClr val="FFFF00"/>
                </a:solidFill>
                <a:latin typeface="Calibri" panose="020F0502020204030204"/>
              </a:rPr>
              <a:t>Boar Anatomy</a:t>
            </a:r>
            <a:endParaRPr lang="en-US" b="1" dirty="0">
              <a:solidFill>
                <a:srgbClr val="FFFF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8484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77284" y="317659"/>
            <a:ext cx="7886700" cy="9941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smtClean="0">
                <a:solidFill>
                  <a:srgbClr val="FFFF00"/>
                </a:solidFill>
                <a:latin typeface="Calibri" panose="020F0502020204030204"/>
              </a:rPr>
              <a:t>Pampiniform</a:t>
            </a:r>
            <a:r>
              <a:rPr lang="en-US" b="1" dirty="0" smtClean="0">
                <a:solidFill>
                  <a:srgbClr val="FFFF00"/>
                </a:solidFill>
                <a:latin typeface="Calibri" panose="020F0502020204030204"/>
              </a:rPr>
              <a:t> Plexus</a:t>
            </a:r>
            <a:endParaRPr lang="en-US" b="1" dirty="0">
              <a:solidFill>
                <a:srgbClr val="FFFF00"/>
              </a:solidFill>
              <a:latin typeface="Calibri" panose="020F050202020403020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9" y="2376736"/>
            <a:ext cx="4802720" cy="32018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7" r="7781"/>
          <a:stretch/>
        </p:blipFill>
        <p:spPr>
          <a:xfrm rot="18928895" flipV="1">
            <a:off x="5697697" y="2370651"/>
            <a:ext cx="2744000" cy="32296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75998" y="1330356"/>
            <a:ext cx="2401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Angiography</a:t>
            </a:r>
            <a:endParaRPr lang="en-US" sz="2800" b="1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6361" y="1388201"/>
            <a:ext cx="2082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Ultrasound</a:t>
            </a:r>
            <a:endParaRPr lang="en-US" sz="2800" b="1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72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80190"/>
            <a:ext cx="8165592" cy="5538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843910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Durations and description of stages were from </a:t>
            </a:r>
            <a:r>
              <a:rPr lang="en-US" sz="1200" b="1" dirty="0" err="1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Swierstra</a:t>
            </a:r>
            <a:r>
              <a:rPr lang="en-US" sz="1200" b="1" dirty="0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 (1968); specific cellular associations are from </a:t>
            </a:r>
            <a:r>
              <a:rPr lang="en-US" sz="1200" b="1" dirty="0" err="1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Frankenhuis</a:t>
            </a:r>
            <a:r>
              <a:rPr lang="en-US" sz="1200" b="1" dirty="0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 et al. (1982) and Costa et al. (2013). 2, secondary spermatocyte; A,  </a:t>
            </a:r>
            <a:r>
              <a:rPr lang="en-US" sz="1200" b="1" dirty="0" err="1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spermatogonium</a:t>
            </a:r>
            <a:r>
              <a:rPr lang="en-US" sz="1200" b="1" dirty="0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 type A; B, </a:t>
            </a:r>
            <a:r>
              <a:rPr lang="en-US" sz="1200" b="1" dirty="0" err="1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spermatogonium</a:t>
            </a:r>
            <a:r>
              <a:rPr lang="en-US" sz="1200" b="1" dirty="0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 type B; D, </a:t>
            </a:r>
            <a:r>
              <a:rPr lang="en-US" sz="1200" b="1" dirty="0" err="1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diplotene</a:t>
            </a:r>
            <a:r>
              <a:rPr lang="en-US" sz="1200" b="1" dirty="0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 primary spermatocyte; ERS, elongating round spermatid; ES, elongating spermatid; L, </a:t>
            </a:r>
            <a:r>
              <a:rPr lang="en-US" sz="1200" b="1" dirty="0" err="1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leptotene</a:t>
            </a:r>
            <a:r>
              <a:rPr lang="en-US" sz="1200" b="1" dirty="0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 primary spermatocyte; Z, </a:t>
            </a:r>
            <a:r>
              <a:rPr lang="en-US" sz="1200" b="1" dirty="0" err="1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zygotene</a:t>
            </a:r>
            <a:r>
              <a:rPr lang="en-US" sz="1200" b="1" dirty="0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 primary spermatocyte; P, </a:t>
            </a:r>
            <a:r>
              <a:rPr lang="en-US" sz="1200" b="1" dirty="0" err="1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pachytene</a:t>
            </a:r>
            <a:r>
              <a:rPr lang="en-US" sz="1200" b="1" dirty="0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 primary spermatocyte; PL, </a:t>
            </a:r>
            <a:r>
              <a:rPr lang="en-US" sz="1200" b="1" dirty="0" err="1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preleptotene</a:t>
            </a:r>
            <a:r>
              <a:rPr lang="en-US" sz="1200" b="1" dirty="0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 primary spermatocyte; RS, round spermatid; ( ), estimated days to ejaculation (assuming an </a:t>
            </a:r>
            <a:r>
              <a:rPr lang="en-US" sz="1200" b="1" dirty="0" err="1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epididymal</a:t>
            </a:r>
            <a:r>
              <a:rPr lang="en-US" sz="1200" b="1" dirty="0">
                <a:solidFill>
                  <a:prstClr val="black"/>
                </a:solidFill>
                <a:latin typeface="Times New Roman" charset="0"/>
                <a:ea typeface="Calibri" charset="0"/>
                <a:cs typeface="Times New Roman" charset="0"/>
              </a:rPr>
              <a:t> transit time of 10 days).</a:t>
            </a:r>
            <a:endParaRPr lang="en-US" sz="1200" b="1" dirty="0">
              <a:solidFill>
                <a:prstClr val="black"/>
              </a:solidFill>
              <a:ea typeface="Calibri" charset="0"/>
              <a:cs typeface="Times New Roman" charset="0"/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97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324612"/>
            <a:ext cx="8503920" cy="620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7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4628"/>
          </a:xfrm>
        </p:spPr>
        <p:txBody>
          <a:bodyPr/>
          <a:lstStyle/>
          <a:p>
            <a:pPr algn="ctr"/>
            <a:r>
              <a:rPr lang="en-US" b="1" dirty="0" smtClean="0"/>
              <a:t>Temperature Monitors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2350"/>
            <a:ext cx="4672584" cy="42123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584" y="1532843"/>
            <a:ext cx="3414370" cy="42318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94831" y="6017281"/>
            <a:ext cx="6954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Location of Temperature </a:t>
            </a:r>
            <a:r>
              <a:rPr lang="en-US" sz="2400" b="1" smtClean="0"/>
              <a:t>Monitor on/in Scrotum</a:t>
            </a:r>
            <a:endParaRPr lang="en-US" sz="2400" b="1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212771" y="4023360"/>
            <a:ext cx="2166998" cy="1993921"/>
          </a:xfrm>
          <a:prstGeom prst="straightConnector1">
            <a:avLst/>
          </a:prstGeom>
          <a:ln w="76200">
            <a:solidFill>
              <a:schemeClr val="tx1"/>
            </a:solidFill>
            <a:headEnd w="med" len="med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93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619" y="365126"/>
            <a:ext cx="9094381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Effect of Insulation on Scrotal Temperatures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690689"/>
            <a:ext cx="76744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113213" algn="ctr"/>
                <a:tab pos="6624638" algn="ctr"/>
              </a:tabLst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Control</a:t>
            </a:r>
            <a:r>
              <a:rPr lang="en-US" sz="2400" b="1" baseline="30000" dirty="0" err="1" smtClean="0"/>
              <a:t>b</a:t>
            </a:r>
            <a:r>
              <a:rPr lang="en-US" sz="2400" b="1" dirty="0" smtClean="0"/>
              <a:t>	Full Insulation</a:t>
            </a:r>
          </a:p>
          <a:p>
            <a:pPr>
              <a:tabLst>
                <a:tab pos="4113213" algn="ctr"/>
                <a:tab pos="6624638" algn="ctr"/>
              </a:tabLst>
            </a:pPr>
            <a:endParaRPr lang="en-US" sz="2400" b="1" dirty="0" smtClean="0"/>
          </a:p>
          <a:p>
            <a:pPr>
              <a:tabLst>
                <a:tab pos="4113213" algn="ctr"/>
                <a:tab pos="6624638" algn="ctr"/>
              </a:tabLst>
            </a:pPr>
            <a:r>
              <a:rPr lang="en-US" sz="2400" b="1" dirty="0" smtClean="0"/>
              <a:t>Surface </a:t>
            </a:r>
            <a:r>
              <a:rPr lang="en-US" sz="2400" b="1" dirty="0" err="1" smtClean="0"/>
              <a:t>Measurement</a:t>
            </a:r>
            <a:r>
              <a:rPr lang="en-US" sz="2400" b="1" baseline="30000" dirty="0" err="1" smtClean="0"/>
              <a:t>a</a:t>
            </a:r>
            <a:r>
              <a:rPr lang="en-US" sz="2400" b="1" dirty="0" smtClean="0"/>
              <a:t>	32.1 ± 0.4°C	34.0 ± 0.3°C</a:t>
            </a:r>
          </a:p>
          <a:p>
            <a:pPr>
              <a:tabLst>
                <a:tab pos="4113213" algn="ctr"/>
                <a:tab pos="6624638" algn="ctr"/>
              </a:tabLst>
            </a:pPr>
            <a:r>
              <a:rPr lang="en-US" sz="2400" b="1" dirty="0"/>
              <a:t>	</a:t>
            </a:r>
            <a:r>
              <a:rPr lang="en-US" sz="2400" b="1" dirty="0" smtClean="0"/>
              <a:t>N=5	N=5</a:t>
            </a:r>
          </a:p>
          <a:p>
            <a:pPr>
              <a:tabLst>
                <a:tab pos="4113213" algn="ctr"/>
                <a:tab pos="6624638" algn="ctr"/>
              </a:tabLst>
            </a:pPr>
            <a:endParaRPr lang="en-US" sz="2400" b="1" dirty="0" smtClean="0"/>
          </a:p>
          <a:p>
            <a:pPr>
              <a:tabLst>
                <a:tab pos="4113213" algn="ctr"/>
                <a:tab pos="6624638" algn="ctr"/>
              </a:tabLst>
            </a:pPr>
            <a:r>
              <a:rPr lang="en-US" sz="2400" b="1" dirty="0" smtClean="0"/>
              <a:t>Below Scrotal </a:t>
            </a:r>
            <a:r>
              <a:rPr lang="en-US" sz="2400" b="1" dirty="0" err="1" smtClean="0"/>
              <a:t>Skin</a:t>
            </a:r>
            <a:r>
              <a:rPr lang="en-US" sz="2400" b="1" baseline="30000" dirty="0" err="1" smtClean="0"/>
              <a:t>a</a:t>
            </a:r>
            <a:r>
              <a:rPr lang="en-US" sz="2400" b="1" dirty="0" smtClean="0"/>
              <a:t>	34.9 ± 0.3°C	38.0 ± 0.1°C</a:t>
            </a:r>
          </a:p>
          <a:p>
            <a:pPr>
              <a:tabLst>
                <a:tab pos="4113213" algn="ctr"/>
                <a:tab pos="6624638" algn="ctr"/>
              </a:tabLst>
            </a:pPr>
            <a:r>
              <a:rPr lang="en-US" sz="2400" b="1" dirty="0"/>
              <a:t>	</a:t>
            </a:r>
            <a:r>
              <a:rPr lang="en-US" sz="2400" b="1" dirty="0" smtClean="0"/>
              <a:t>N=6	N=3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8812" y="4609044"/>
            <a:ext cx="8402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baseline="30000" dirty="0" err="1" smtClean="0"/>
              <a:t>a</a:t>
            </a:r>
            <a:r>
              <a:rPr lang="en-US" b="1" dirty="0" err="1" smtClean="0"/>
              <a:t>Surface</a:t>
            </a:r>
            <a:r>
              <a:rPr lang="en-US" b="1" dirty="0" smtClean="0"/>
              <a:t> measurement with old style USB device; Below skin with new </a:t>
            </a:r>
            <a:r>
              <a:rPr lang="en-US" b="1" dirty="0" err="1" smtClean="0"/>
              <a:t>iButton</a:t>
            </a:r>
            <a:r>
              <a:rPr lang="en-US" b="1" dirty="0" smtClean="0"/>
              <a:t> device</a:t>
            </a:r>
          </a:p>
          <a:p>
            <a:r>
              <a:rPr lang="en-US" b="1" baseline="30000" dirty="0" err="1" smtClean="0"/>
              <a:t>b</a:t>
            </a:r>
            <a:r>
              <a:rPr lang="en-US" b="1" dirty="0" err="1" smtClean="0"/>
              <a:t>Control</a:t>
            </a:r>
            <a:r>
              <a:rPr lang="en-US" b="1" dirty="0" smtClean="0"/>
              <a:t> for surface used sham sack with no insulation; Control for below skin had not sack present.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3722914" y="2248444"/>
            <a:ext cx="1554480" cy="65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202407" y="2231875"/>
            <a:ext cx="1929222" cy="32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04948" y="1676400"/>
            <a:ext cx="81904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04947" y="4370253"/>
            <a:ext cx="81904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42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+mn-lt"/>
              </a:rPr>
              <a:t>Experimental Procedures</a:t>
            </a:r>
            <a:endParaRPr lang="en-US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5 control (sham), 5 insulated boars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48 </a:t>
            </a:r>
            <a:r>
              <a:rPr lang="en-US" b="1" dirty="0" err="1" smtClean="0">
                <a:solidFill>
                  <a:srgbClr val="FFFF00"/>
                </a:solidFill>
              </a:rPr>
              <a:t>hr</a:t>
            </a:r>
            <a:r>
              <a:rPr lang="en-US" b="1" dirty="0" smtClean="0">
                <a:solidFill>
                  <a:srgbClr val="FFFF00"/>
                </a:solidFill>
              </a:rPr>
              <a:t> insulation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Semen collected MWF 2 weeks pre- through 6 weeks post-insulation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Semen evaluation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Motility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Morphology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Sperm Nuclear Shape (Fourier Harmonic Analysis)</a:t>
            </a:r>
          </a:p>
        </p:txBody>
      </p:sp>
    </p:spTree>
    <p:extLst>
      <p:ext uri="{BB962C8B-B14F-4D97-AF65-F5344CB8AC3E}">
        <p14:creationId xmlns:p14="http://schemas.microsoft.com/office/powerpoint/2010/main" val="70212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Normalization of Data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(Sample value) – (Pre-insulation value)</a:t>
            </a:r>
          </a:p>
          <a:p>
            <a:r>
              <a:rPr lang="en-US" altLang="en-US">
                <a:ea typeface="ＭＳ Ｐゴシック" charset="-128"/>
              </a:rPr>
              <a:t>Normalized for each boar</a:t>
            </a:r>
          </a:p>
          <a:p>
            <a:r>
              <a:rPr lang="en-US" altLang="en-US">
                <a:ea typeface="ＭＳ Ｐゴシック" charset="-128"/>
              </a:rPr>
              <a:t>On day 0, all graphed data should be 0</a:t>
            </a:r>
          </a:p>
          <a:p>
            <a:r>
              <a:rPr lang="en-US" altLang="en-US">
                <a:ea typeface="ＭＳ Ｐゴシック" charset="-128"/>
              </a:rPr>
              <a:t>Data</a:t>
            </a:r>
          </a:p>
          <a:p>
            <a:pPr lvl="1"/>
            <a:r>
              <a:rPr lang="en-US" altLang="en-US"/>
              <a:t>Primary Abnormalities</a:t>
            </a:r>
          </a:p>
          <a:p>
            <a:pPr lvl="1"/>
            <a:r>
              <a:rPr lang="en-US" altLang="en-US"/>
              <a:t>Secondary Abnormalities</a:t>
            </a:r>
          </a:p>
          <a:p>
            <a:pPr lvl="1"/>
            <a:r>
              <a:rPr lang="en-US" altLang="en-US"/>
              <a:t>Tertiary Abnormalities</a:t>
            </a:r>
          </a:p>
          <a:p>
            <a:pPr lvl="1"/>
            <a:r>
              <a:rPr lang="en-US" altLang="en-US"/>
              <a:t>Motile Sperm</a:t>
            </a:r>
          </a:p>
        </p:txBody>
      </p:sp>
    </p:spTree>
    <p:extLst>
      <p:ext uri="{BB962C8B-B14F-4D97-AF65-F5344CB8AC3E}">
        <p14:creationId xmlns:p14="http://schemas.microsoft.com/office/powerpoint/2010/main" val="82307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254000"/>
            <a:ext cx="7495032" cy="63276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33287" y="598139"/>
            <a:ext cx="749396" cy="5252644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5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266700"/>
            <a:ext cx="7501128" cy="630326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620126" y="598138"/>
            <a:ext cx="2376097" cy="5271033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8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266700"/>
            <a:ext cx="7491984" cy="63002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345119" y="598139"/>
            <a:ext cx="2076307" cy="5252644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41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027814" y="1282995"/>
            <a:ext cx="7620377" cy="5299992"/>
            <a:chOff x="1027814" y="1282995"/>
            <a:chExt cx="7620377" cy="5299992"/>
          </a:xfrm>
        </p:grpSpPr>
        <p:sp>
          <p:nvSpPr>
            <p:cNvPr id="29" name="Rectangle 28"/>
            <p:cNvSpPr/>
            <p:nvPr/>
          </p:nvSpPr>
          <p:spPr>
            <a:xfrm>
              <a:off x="1027814" y="1282995"/>
              <a:ext cx="779720" cy="1325525"/>
            </a:xfrm>
            <a:prstGeom prst="rect">
              <a:avLst/>
            </a:prstGeom>
            <a:solidFill>
              <a:srgbClr val="AFABAB">
                <a:alpha val="8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27814" y="2615609"/>
              <a:ext cx="7620377" cy="813391"/>
            </a:xfrm>
            <a:prstGeom prst="rect">
              <a:avLst/>
            </a:prstGeom>
            <a:solidFill>
              <a:srgbClr val="AFABAB">
                <a:alpha val="8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027814" y="3429000"/>
              <a:ext cx="7620377" cy="909084"/>
            </a:xfrm>
            <a:prstGeom prst="rect">
              <a:avLst/>
            </a:prstGeom>
            <a:solidFill>
              <a:srgbClr val="AFABAB">
                <a:alpha val="8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332074" y="5998212"/>
              <a:ext cx="44798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</a:rPr>
                <a:t>Overall Effects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31356" y="1282995"/>
            <a:ext cx="7616835" cy="5299992"/>
            <a:chOff x="1031357" y="1282995"/>
            <a:chExt cx="7616835" cy="5299992"/>
          </a:xfrm>
        </p:grpSpPr>
        <p:grpSp>
          <p:nvGrpSpPr>
            <p:cNvPr id="3" name="Group 2"/>
            <p:cNvGrpSpPr/>
            <p:nvPr/>
          </p:nvGrpSpPr>
          <p:grpSpPr>
            <a:xfrm>
              <a:off x="1031357" y="1282995"/>
              <a:ext cx="7616835" cy="3055089"/>
              <a:chOff x="1031357" y="1282995"/>
              <a:chExt cx="7616835" cy="3055089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1031358" y="3429000"/>
                <a:ext cx="7616834" cy="909084"/>
              </a:xfrm>
              <a:prstGeom prst="rect">
                <a:avLst/>
              </a:prstGeom>
              <a:solidFill>
                <a:srgbClr val="F902C7">
                  <a:alpha val="5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031357" y="2608520"/>
                <a:ext cx="7616834" cy="820479"/>
              </a:xfrm>
              <a:prstGeom prst="rect">
                <a:avLst/>
              </a:prstGeom>
              <a:solidFill>
                <a:srgbClr val="F902C7">
                  <a:alpha val="5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031357" y="1282995"/>
                <a:ext cx="776177" cy="1325525"/>
              </a:xfrm>
              <a:prstGeom prst="rect">
                <a:avLst/>
              </a:prstGeom>
              <a:solidFill>
                <a:srgbClr val="F902C7">
                  <a:alpha val="5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2332074" y="5998212"/>
              <a:ext cx="4479851" cy="58477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F902C7"/>
                  </a:solidFill>
                </a:rPr>
                <a:t>Morphology</a:t>
              </a:r>
              <a:endParaRPr lang="en-US" sz="3200" b="1" dirty="0">
                <a:solidFill>
                  <a:srgbClr val="F902C7"/>
                </a:solidFill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80190"/>
            <a:ext cx="8165592" cy="5538216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1803990" y="3429000"/>
            <a:ext cx="5897526" cy="3153987"/>
            <a:chOff x="1807534" y="3429000"/>
            <a:chExt cx="5897526" cy="3153987"/>
          </a:xfrm>
        </p:grpSpPr>
        <p:sp>
          <p:nvSpPr>
            <p:cNvPr id="5" name="Rectangle 4"/>
            <p:cNvSpPr/>
            <p:nvPr/>
          </p:nvSpPr>
          <p:spPr>
            <a:xfrm>
              <a:off x="1807534" y="3429000"/>
              <a:ext cx="5897526" cy="909084"/>
            </a:xfrm>
            <a:prstGeom prst="rect">
              <a:avLst/>
            </a:prstGeom>
            <a:solidFill>
              <a:srgbClr val="FCF502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332074" y="5998212"/>
              <a:ext cx="4479851" cy="58477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FCF502"/>
                  </a:solidFill>
                </a:rPr>
                <a:t>Motility</a:t>
              </a:r>
              <a:endParaRPr lang="en-US" sz="3200" b="1" dirty="0">
                <a:solidFill>
                  <a:srgbClr val="FCF50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29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Bull Spermatogenesis</a:t>
            </a:r>
          </a:p>
        </p:txBody>
      </p:sp>
      <p:pic>
        <p:nvPicPr>
          <p:cNvPr id="97283" name="Picture 2" descr="bull_spermatogenesis_new2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806450"/>
            <a:ext cx="5405437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73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ntitled 1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untitled 1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8901F3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8901F3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untitled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titled 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279</Words>
  <Application>Microsoft Macintosh PowerPoint</Application>
  <PresentationFormat>On-screen Show (4:3)</PresentationFormat>
  <Paragraphs>44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Calibri Light</vt:lpstr>
      <vt:lpstr>ＭＳ Ｐゴシック</vt:lpstr>
      <vt:lpstr>Arial</vt:lpstr>
      <vt:lpstr>Calibri</vt:lpstr>
      <vt:lpstr>Helvetica</vt:lpstr>
      <vt:lpstr>Times New Roman</vt:lpstr>
      <vt:lpstr>Office Theme</vt:lpstr>
      <vt:lpstr>untitled 1</vt:lpstr>
      <vt:lpstr>Scrotal Insulation and Sperm Production in the Boar</vt:lpstr>
      <vt:lpstr>PowerPoint Presentation</vt:lpstr>
      <vt:lpstr>PowerPoint Presentation</vt:lpstr>
      <vt:lpstr>PowerPoint Presentation</vt:lpstr>
      <vt:lpstr>PowerPoint Presentation</vt:lpstr>
      <vt:lpstr>Temperature Monitors</vt:lpstr>
      <vt:lpstr>Effect of Insulation on Scrotal Temperatures</vt:lpstr>
      <vt:lpstr>Experimental Procedures</vt:lpstr>
      <vt:lpstr>Normalization of Data</vt:lpstr>
      <vt:lpstr>PowerPoint Presentation</vt:lpstr>
      <vt:lpstr>PowerPoint Presentation</vt:lpstr>
      <vt:lpstr>PowerPoint Presentation</vt:lpstr>
      <vt:lpstr>PowerPoint Presentation</vt:lpstr>
      <vt:lpstr>Bull Spermatogenesis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Scrotal Insulation and Sperm Production in the Boar</dc:title>
  <dc:creator>Microsoft Office User</dc:creator>
  <cp:lastModifiedBy>Microsoft Office User</cp:lastModifiedBy>
  <cp:revision>5</cp:revision>
  <dcterms:created xsi:type="dcterms:W3CDTF">2017-10-27T17:52:31Z</dcterms:created>
  <dcterms:modified xsi:type="dcterms:W3CDTF">2017-10-27T18:51:21Z</dcterms:modified>
</cp:coreProperties>
</file>