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85" r:id="rId5"/>
    <p:sldId id="261" r:id="rId6"/>
    <p:sldId id="263" r:id="rId7"/>
    <p:sldId id="286" r:id="rId8"/>
    <p:sldId id="265" r:id="rId9"/>
    <p:sldId id="266" r:id="rId10"/>
    <p:sldId id="310" r:id="rId11"/>
    <p:sldId id="268" r:id="rId12"/>
    <p:sldId id="269" r:id="rId13"/>
    <p:sldId id="287" r:id="rId14"/>
    <p:sldId id="270" r:id="rId15"/>
    <p:sldId id="271" r:id="rId16"/>
    <p:sldId id="272" r:id="rId17"/>
    <p:sldId id="273" r:id="rId18"/>
    <p:sldId id="276" r:id="rId19"/>
    <p:sldId id="277" r:id="rId20"/>
    <p:sldId id="278" r:id="rId21"/>
    <p:sldId id="281" r:id="rId22"/>
    <p:sldId id="282" r:id="rId23"/>
    <p:sldId id="283" r:id="rId24"/>
    <p:sldId id="299" r:id="rId25"/>
    <p:sldId id="296" r:id="rId26"/>
    <p:sldId id="295" r:id="rId27"/>
    <p:sldId id="297" r:id="rId28"/>
    <p:sldId id="298" r:id="rId29"/>
    <p:sldId id="293" r:id="rId30"/>
    <p:sldId id="294" r:id="rId31"/>
    <p:sldId id="284" r:id="rId32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901F3"/>
    <a:srgbClr val="FF9300"/>
    <a:srgbClr val="00FF00"/>
    <a:srgbClr val="FFFF00"/>
    <a:srgbClr val="000000"/>
    <a:srgbClr val="114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91"/>
    <p:restoredTop sz="94690"/>
  </p:normalViewPr>
  <p:slideViewPr>
    <p:cSldViewPr>
      <p:cViewPr>
        <p:scale>
          <a:sx n="170" d="100"/>
          <a:sy n="170" d="100"/>
        </p:scale>
        <p:origin x="872" y="192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82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0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52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6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2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3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60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0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34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8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28600"/>
            <a:ext cx="20955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1341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1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5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microsoft.com/office/2007/relationships/hdphoto" Target="../media/hdphoto6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3886200"/>
            <a:ext cx="7086600" cy="1752600"/>
          </a:xfrm>
          <a:noFill/>
        </p:spPr>
        <p:txBody>
          <a:bodyPr/>
          <a:lstStyle/>
          <a:p>
            <a:pPr marL="2457450" indent="-2457450" algn="l"/>
            <a:r>
              <a:rPr lang="en-US" altLang="en-US">
                <a:ea typeface="ＭＳ Ｐゴシック" charset="-128"/>
              </a:rPr>
              <a:t>Epididymis, Ejaculation and Semen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0"/>
            <a:ext cx="618807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477000" y="762000"/>
            <a:ext cx="914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800600" y="228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191000" y="1066800"/>
            <a:ext cx="533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2689225" y="1665288"/>
            <a:ext cx="777875" cy="479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612900" y="2786063"/>
            <a:ext cx="912813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467100" y="4116388"/>
            <a:ext cx="969963" cy="568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612900" y="6565900"/>
            <a:ext cx="1181100" cy="179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4065588" y="161925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Head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821113" y="879475"/>
            <a:ext cx="9096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Neck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2324100" y="1385888"/>
            <a:ext cx="1146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Middle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1254125" y="2597150"/>
            <a:ext cx="1400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Annulus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3381375" y="3905250"/>
            <a:ext cx="1468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Principal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778000" y="6456363"/>
            <a:ext cx="1638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End Piece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6281738" y="635000"/>
            <a:ext cx="12985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Acrosome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182563" y="307975"/>
            <a:ext cx="3390900" cy="601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2"/>
                </a:solidFill>
              </a:rPr>
              <a:t>Sperm Structure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From Different Species</a:t>
            </a:r>
          </a:p>
        </p:txBody>
      </p:sp>
      <p:pic>
        <p:nvPicPr>
          <p:cNvPr id="1945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914400"/>
            <a:ext cx="7670800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7526338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833563" y="5165725"/>
            <a:ext cx="11684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Nucleus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2941638" y="4275138"/>
            <a:ext cx="1854200" cy="898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84150" y="171450"/>
            <a:ext cx="1879600" cy="1244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7" tIns="44450" rIns="90487" bIns="44450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000">
                <a:solidFill>
                  <a:schemeClr val="tx2"/>
                </a:solidFill>
              </a:rPr>
              <a:t>Sperm Head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086600" y="4495800"/>
            <a:ext cx="1370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Nucleus</a:t>
            </a:r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 flipH="1" flipV="1">
            <a:off x="5334000" y="4343400"/>
            <a:ext cx="1752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304800" y="4114800"/>
            <a:ext cx="2738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(Equatorial Segment)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871538"/>
            <a:ext cx="898525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308225" y="966788"/>
            <a:ext cx="2857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Plasma Membrane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H="1">
            <a:off x="2001838" y="1304925"/>
            <a:ext cx="358775" cy="31908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4419600" y="1423988"/>
            <a:ext cx="228600" cy="423862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6675" y="549275"/>
            <a:ext cx="1671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Acrosome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687388" y="960438"/>
            <a:ext cx="0" cy="130333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87325" y="3567113"/>
            <a:ext cx="1366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/>
              <a:t>Nucleus</a:t>
            </a: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V="1">
            <a:off x="984250" y="2711450"/>
            <a:ext cx="1035050" cy="85248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21908" y="5341943"/>
            <a:ext cx="3194784" cy="119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 err="1" smtClean="0"/>
              <a:t>Acrosomal</a:t>
            </a:r>
            <a:r>
              <a:rPr lang="en-US" altLang="en-US" dirty="0" smtClean="0"/>
              <a:t> Enzymes</a:t>
            </a:r>
          </a:p>
          <a:p>
            <a:pPr marL="461962" indent="-342900">
              <a:buFont typeface="Wingdings" charset="2"/>
              <a:buChar char="Ø"/>
            </a:pPr>
            <a:r>
              <a:rPr lang="en-US" altLang="en-US" dirty="0" err="1" smtClean="0">
                <a:solidFill>
                  <a:srgbClr val="FF9300"/>
                </a:solidFill>
              </a:rPr>
              <a:t>Acrosin</a:t>
            </a:r>
            <a:endParaRPr lang="en-US" altLang="en-US" dirty="0" smtClean="0">
              <a:solidFill>
                <a:srgbClr val="FF9300"/>
              </a:solidFill>
            </a:endParaRPr>
          </a:p>
          <a:p>
            <a:pPr marL="461962" indent="-342900">
              <a:buFont typeface="Wingdings" charset="2"/>
              <a:buChar char="Ø"/>
            </a:pPr>
            <a:r>
              <a:rPr lang="en-US" altLang="en-US" dirty="0" smtClean="0">
                <a:solidFill>
                  <a:srgbClr val="FF9300"/>
                </a:solidFill>
              </a:rPr>
              <a:t>Hyaluronidase</a:t>
            </a:r>
            <a:endParaRPr lang="en-US" altLang="en-US" dirty="0">
              <a:solidFill>
                <a:srgbClr val="FF9300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613223" y="4572000"/>
            <a:ext cx="307455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mtClean="0"/>
              <a:t>Acrosome Reaction</a:t>
            </a: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0"/>
            <a:ext cx="519112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587500" y="4551363"/>
            <a:ext cx="1146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Middle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410200" y="2514600"/>
            <a:ext cx="16002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299305" y="2417763"/>
            <a:ext cx="3071353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Laminated columns</a:t>
            </a: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/>
              <a:t>(flexibility)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486400" y="14478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465763" y="1427163"/>
            <a:ext cx="16716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Capitulum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514600" y="55626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352800" y="6096000"/>
            <a:ext cx="1524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881313" y="6075363"/>
            <a:ext cx="207803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Course outer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fibers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019800" y="3505200"/>
            <a:ext cx="1219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6324600" y="373380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984738" y="3484563"/>
            <a:ext cx="298318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Mitochondrial helix</a:t>
            </a:r>
          </a:p>
          <a:p>
            <a:pPr algn="ctr"/>
            <a:r>
              <a:rPr lang="en-US" altLang="en-US" dirty="0"/>
              <a:t>(energy)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819400" y="2286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2895600" y="533400"/>
            <a:ext cx="60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 rot="-1320000">
            <a:off x="2119313" y="442913"/>
            <a:ext cx="2314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Posterior head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6843661" y="5638800"/>
            <a:ext cx="16193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err="1">
                <a:solidFill>
                  <a:schemeClr val="tx1"/>
                </a:solidFill>
              </a:rPr>
              <a:t>Axoneme</a:t>
            </a:r>
            <a:endParaRPr lang="en-US" altLang="en-US" dirty="0">
              <a:solidFill>
                <a:schemeClr val="tx1"/>
              </a:solidFill>
            </a:endParaRPr>
          </a:p>
          <a:p>
            <a:pPr algn="ctr"/>
            <a:r>
              <a:rPr lang="en-US" altLang="en-US" dirty="0">
                <a:solidFill>
                  <a:schemeClr val="tx1"/>
                </a:solidFill>
              </a:rPr>
              <a:t>(9 + 9 + 2</a:t>
            </a:r>
            <a:r>
              <a:rPr lang="en-US" altLang="en-US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altLang="en-US" dirty="0" smtClean="0"/>
              <a:t>[Bending]</a:t>
            </a:r>
            <a:endParaRPr lang="en-US" altLang="en-US" dirty="0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 flipH="1">
            <a:off x="5791200" y="5943600"/>
            <a:ext cx="1066800" cy="304800"/>
          </a:xfrm>
          <a:prstGeom prst="line">
            <a:avLst/>
          </a:prstGeom>
          <a:noFill/>
          <a:ln w="762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28600"/>
            <a:ext cx="796290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93700" y="1660525"/>
            <a:ext cx="12684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Midpiece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1512888" y="354013"/>
            <a:ext cx="1038225" cy="3035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2579688" y="3395663"/>
            <a:ext cx="936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6661150" y="1287463"/>
            <a:ext cx="1196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Annulus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5062538" y="1624013"/>
            <a:ext cx="1406525" cy="61277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5881688" y="2362200"/>
            <a:ext cx="2957512" cy="423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1"/>
          <p:cNvSpPr>
            <a:spLocks noChangeArrowheads="1"/>
          </p:cNvSpPr>
          <p:nvPr/>
        </p:nvSpPr>
        <p:spPr bwMode="auto">
          <a:xfrm>
            <a:off x="7891463" y="1676400"/>
            <a:ext cx="1254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chemeClr val="tx1"/>
                </a:solidFill>
              </a:rPr>
              <a:t>Principal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31754" name="Text Box 12"/>
          <p:cNvSpPr txBox="1">
            <a:spLocks noChangeArrowheads="1"/>
          </p:cNvSpPr>
          <p:nvPr/>
        </p:nvSpPr>
        <p:spPr bwMode="auto">
          <a:xfrm>
            <a:off x="6019800" y="3124200"/>
            <a:ext cx="2368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Fibrous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Sheath or helix</a:t>
            </a:r>
          </a:p>
        </p:txBody>
      </p:sp>
      <p:sp>
        <p:nvSpPr>
          <p:cNvPr id="31755" name="Line 13"/>
          <p:cNvSpPr>
            <a:spLocks noChangeShapeType="1"/>
          </p:cNvSpPr>
          <p:nvPr/>
        </p:nvSpPr>
        <p:spPr bwMode="auto">
          <a:xfrm flipH="1">
            <a:off x="5715000" y="3429000"/>
            <a:ext cx="838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4"/>
          <p:cNvSpPr>
            <a:spLocks noChangeShapeType="1"/>
          </p:cNvSpPr>
          <p:nvPr/>
        </p:nvSpPr>
        <p:spPr bwMode="auto">
          <a:xfrm>
            <a:off x="8839200" y="2362200"/>
            <a:ext cx="0" cy="320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0"/>
            <a:ext cx="4611688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Sperm Tail</a:t>
            </a:r>
            <a:endParaRPr lang="en-US" altLang="en-US" dirty="0">
              <a:ea typeface="ＭＳ Ｐゴシック" charset="-128"/>
            </a:endParaRPr>
          </a:p>
        </p:txBody>
      </p:sp>
      <p:pic>
        <p:nvPicPr>
          <p:cNvPr id="35843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2675"/>
            <a:ext cx="913130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833563" y="5981700"/>
            <a:ext cx="2382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Middle Piece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184900" y="5967413"/>
            <a:ext cx="23717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Principal Piece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5200" y="1101756"/>
            <a:ext cx="251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mtClean="0"/>
              <a:t>Mitochondrion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91000" y="1489277"/>
            <a:ext cx="2133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Dense Fibers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1336" y="1873770"/>
            <a:ext cx="1066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PM</a:t>
            </a:r>
            <a:endParaRPr lang="en-US"/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3276600" y="1489277"/>
            <a:ext cx="457200" cy="389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6279421" y="1828906"/>
            <a:ext cx="654779" cy="1220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6138472" y="1873770"/>
            <a:ext cx="186128" cy="3360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4343400" y="1889924"/>
            <a:ext cx="304800" cy="31987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4452079" y="2131934"/>
            <a:ext cx="310421" cy="161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21" name="Rectangle 20"/>
          <p:cNvSpPr/>
          <p:nvPr/>
        </p:nvSpPr>
        <p:spPr bwMode="auto">
          <a:xfrm>
            <a:off x="5638800" y="1993137"/>
            <a:ext cx="297305" cy="1804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5417070" y="2119217"/>
            <a:ext cx="443459" cy="966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3013023" y="1828906"/>
            <a:ext cx="1216077" cy="4046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42" name="Rectangle 41"/>
          <p:cNvSpPr/>
          <p:nvPr/>
        </p:nvSpPr>
        <p:spPr bwMode="auto">
          <a:xfrm>
            <a:off x="7696200" y="4724400"/>
            <a:ext cx="990600" cy="20647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05700" y="4724400"/>
            <a:ext cx="1371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Fibrous Rib</a:t>
            </a:r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 bwMode="auto">
          <a:xfrm flipH="1" flipV="1">
            <a:off x="7871085" y="4397408"/>
            <a:ext cx="306049" cy="4594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50" name="Rectangle 49"/>
          <p:cNvSpPr/>
          <p:nvPr/>
        </p:nvSpPr>
        <p:spPr bwMode="auto">
          <a:xfrm>
            <a:off x="4762500" y="4191000"/>
            <a:ext cx="1173605" cy="43611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14390" y="4031615"/>
            <a:ext cx="13292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Long.</a:t>
            </a:r>
            <a:br>
              <a:rPr lang="en-US" dirty="0" smtClean="0"/>
            </a:br>
            <a:r>
              <a:rPr lang="en-US" dirty="0" smtClean="0"/>
              <a:t>Column</a:t>
            </a:r>
            <a:endParaRPr lang="en-US" dirty="0"/>
          </a:p>
        </p:txBody>
      </p:sp>
      <p:cxnSp>
        <p:nvCxnSpPr>
          <p:cNvPr id="55" name="Straight Arrow Connector 54"/>
          <p:cNvCxnSpPr/>
          <p:nvPr/>
        </p:nvCxnSpPr>
        <p:spPr bwMode="auto">
          <a:xfrm flipV="1">
            <a:off x="5349303" y="3455233"/>
            <a:ext cx="391930" cy="6482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515" y="0"/>
            <a:ext cx="6880485" cy="6880485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71800"/>
            <a:ext cx="2286000" cy="685800"/>
          </a:xfrm>
          <a:noFill/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Axoneme</a:t>
            </a:r>
            <a:endParaRPr lang="en-US" altLang="en-US" sz="36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077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1063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Microtubule Sliding in Sperm Tail</a:t>
            </a:r>
          </a:p>
        </p:txBody>
      </p:sp>
      <p:pic>
        <p:nvPicPr>
          <p:cNvPr id="39939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7850"/>
            <a:ext cx="91313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540500" y="1287463"/>
            <a:ext cx="546100" cy="27876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03200" y="1204913"/>
            <a:ext cx="32972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Glucose-6-phosphate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7142163" y="1728788"/>
            <a:ext cx="19081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Anerobic</a:t>
            </a:r>
          </a:p>
          <a:p>
            <a:pPr algn="ctr"/>
            <a:r>
              <a:rPr lang="en-US" altLang="en-US"/>
              <a:t>Metabolism</a:t>
            </a:r>
          </a:p>
          <a:p>
            <a:pPr algn="ctr"/>
            <a:r>
              <a:rPr lang="en-US" altLang="en-US"/>
              <a:t>(Glycolysis)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60338" y="2162175"/>
            <a:ext cx="3381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Fructose-6-phosphate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2130425" y="1700213"/>
            <a:ext cx="3116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hlink"/>
                </a:solidFill>
              </a:rPr>
              <a:t>Phosphohexoisomerase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6513" y="3641725"/>
            <a:ext cx="36306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Lactate + 2 ATP + 2 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361950" y="5000625"/>
            <a:ext cx="2992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Tricarboxcylic Acid</a:t>
            </a:r>
          </a:p>
          <a:p>
            <a:pPr algn="ctr"/>
            <a:r>
              <a:rPr lang="en-US" altLang="en-US"/>
              <a:t>Cycle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1719263" y="1603375"/>
            <a:ext cx="0" cy="542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1733550" y="2589213"/>
            <a:ext cx="0" cy="976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1733550" y="4052888"/>
            <a:ext cx="0" cy="39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100013" y="4619625"/>
            <a:ext cx="3521075" cy="1382713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6261100" y="1127125"/>
            <a:ext cx="433388" cy="3078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5310188" y="1190625"/>
            <a:ext cx="15843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/>
              <a:t>Glucose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5356225" y="2162175"/>
            <a:ext cx="14684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6540500" y="4260850"/>
            <a:ext cx="546100" cy="2370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6156325" y="4040188"/>
            <a:ext cx="522288" cy="2749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4086225" y="5434013"/>
            <a:ext cx="2586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36 ATP/Glucose</a:t>
            </a:r>
          </a:p>
          <a:p>
            <a:r>
              <a:rPr lang="en-US" altLang="en-US"/>
              <a:t>36 ATP/Fructose</a:t>
            </a: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4251325" y="4343400"/>
            <a:ext cx="18240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Fatty Acids</a:t>
            </a: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H="1">
            <a:off x="3481388" y="4681538"/>
            <a:ext cx="792162" cy="273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 flipH="1">
            <a:off x="1838325" y="1858963"/>
            <a:ext cx="29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 flipH="1">
            <a:off x="3630613" y="1455738"/>
            <a:ext cx="16589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H="1">
            <a:off x="3646488" y="2382838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Rectangle 25"/>
          <p:cNvSpPr>
            <a:spLocks noChangeArrowheads="1"/>
          </p:cNvSpPr>
          <p:nvPr/>
        </p:nvSpPr>
        <p:spPr bwMode="auto">
          <a:xfrm>
            <a:off x="7231063" y="4760913"/>
            <a:ext cx="1857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Aerobic</a:t>
            </a:r>
          </a:p>
          <a:p>
            <a:pPr algn="ctr"/>
            <a:r>
              <a:rPr lang="en-US" altLang="en-US"/>
              <a:t>Metabolism</a:t>
            </a:r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3505200" y="9144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3581400" y="25908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ChangeArrowheads="1"/>
          </p:cNvSpPr>
          <p:nvPr/>
        </p:nvSpPr>
        <p:spPr bwMode="auto">
          <a:xfrm>
            <a:off x="6540500" y="1287463"/>
            <a:ext cx="546100" cy="27876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4036" name="Rectangle 1028"/>
          <p:cNvSpPr>
            <a:spLocks noChangeArrowheads="1"/>
          </p:cNvSpPr>
          <p:nvPr/>
        </p:nvSpPr>
        <p:spPr bwMode="auto">
          <a:xfrm>
            <a:off x="203200" y="1204913"/>
            <a:ext cx="32972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Glucose-6-phosphate</a:t>
            </a:r>
          </a:p>
        </p:txBody>
      </p:sp>
      <p:sp>
        <p:nvSpPr>
          <p:cNvPr id="44037" name="Rectangle 1029"/>
          <p:cNvSpPr>
            <a:spLocks noChangeArrowheads="1"/>
          </p:cNvSpPr>
          <p:nvPr/>
        </p:nvSpPr>
        <p:spPr bwMode="auto">
          <a:xfrm>
            <a:off x="7142163" y="1728788"/>
            <a:ext cx="19081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Anerobic</a:t>
            </a:r>
          </a:p>
          <a:p>
            <a:pPr algn="ctr"/>
            <a:r>
              <a:rPr lang="en-US" altLang="en-US"/>
              <a:t>Metabolism</a:t>
            </a:r>
          </a:p>
          <a:p>
            <a:pPr algn="ctr"/>
            <a:r>
              <a:rPr lang="en-US" altLang="en-US"/>
              <a:t>(Glycolysis)</a:t>
            </a:r>
          </a:p>
        </p:txBody>
      </p:sp>
      <p:sp>
        <p:nvSpPr>
          <p:cNvPr id="44038" name="Rectangle 1030"/>
          <p:cNvSpPr>
            <a:spLocks noChangeArrowheads="1"/>
          </p:cNvSpPr>
          <p:nvPr/>
        </p:nvSpPr>
        <p:spPr bwMode="auto">
          <a:xfrm>
            <a:off x="160338" y="2162175"/>
            <a:ext cx="3381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Fructose-6-phosphate</a:t>
            </a:r>
          </a:p>
        </p:txBody>
      </p:sp>
      <p:sp>
        <p:nvSpPr>
          <p:cNvPr id="44039" name="Rectangle 1031"/>
          <p:cNvSpPr>
            <a:spLocks noChangeArrowheads="1"/>
          </p:cNvSpPr>
          <p:nvPr/>
        </p:nvSpPr>
        <p:spPr bwMode="auto">
          <a:xfrm>
            <a:off x="2130425" y="1700213"/>
            <a:ext cx="3116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hlink"/>
                </a:solidFill>
              </a:rPr>
              <a:t>Phosphohexoisomerase</a:t>
            </a:r>
          </a:p>
        </p:txBody>
      </p:sp>
      <p:sp>
        <p:nvSpPr>
          <p:cNvPr id="44040" name="Rectangle 1032"/>
          <p:cNvSpPr>
            <a:spLocks noChangeArrowheads="1"/>
          </p:cNvSpPr>
          <p:nvPr/>
        </p:nvSpPr>
        <p:spPr bwMode="auto">
          <a:xfrm>
            <a:off x="36513" y="3641725"/>
            <a:ext cx="36306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Lactate + 2 ATP + 2 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44041" name="Rectangle 1033"/>
          <p:cNvSpPr>
            <a:spLocks noChangeArrowheads="1"/>
          </p:cNvSpPr>
          <p:nvPr/>
        </p:nvSpPr>
        <p:spPr bwMode="auto">
          <a:xfrm>
            <a:off x="361950" y="5000625"/>
            <a:ext cx="2992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Tricarboxcylic Acid</a:t>
            </a:r>
          </a:p>
          <a:p>
            <a:pPr algn="ctr"/>
            <a:r>
              <a:rPr lang="en-US" altLang="en-US"/>
              <a:t>Cycle</a:t>
            </a:r>
          </a:p>
        </p:txBody>
      </p:sp>
      <p:sp>
        <p:nvSpPr>
          <p:cNvPr id="44042" name="Line 1034"/>
          <p:cNvSpPr>
            <a:spLocks noChangeShapeType="1"/>
          </p:cNvSpPr>
          <p:nvPr/>
        </p:nvSpPr>
        <p:spPr bwMode="auto">
          <a:xfrm>
            <a:off x="1719263" y="1603375"/>
            <a:ext cx="0" cy="542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1035"/>
          <p:cNvSpPr>
            <a:spLocks noChangeShapeType="1"/>
          </p:cNvSpPr>
          <p:nvPr/>
        </p:nvSpPr>
        <p:spPr bwMode="auto">
          <a:xfrm>
            <a:off x="1733550" y="2589213"/>
            <a:ext cx="0" cy="976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036"/>
          <p:cNvSpPr>
            <a:spLocks noChangeShapeType="1"/>
          </p:cNvSpPr>
          <p:nvPr/>
        </p:nvSpPr>
        <p:spPr bwMode="auto">
          <a:xfrm>
            <a:off x="1733550" y="4052888"/>
            <a:ext cx="0" cy="39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Oval 1037"/>
          <p:cNvSpPr>
            <a:spLocks noChangeArrowheads="1"/>
          </p:cNvSpPr>
          <p:nvPr/>
        </p:nvSpPr>
        <p:spPr bwMode="auto">
          <a:xfrm>
            <a:off x="100013" y="4619625"/>
            <a:ext cx="3521075" cy="1382713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6" name="Rectangle 1038"/>
          <p:cNvSpPr>
            <a:spLocks noChangeArrowheads="1"/>
          </p:cNvSpPr>
          <p:nvPr/>
        </p:nvSpPr>
        <p:spPr bwMode="auto">
          <a:xfrm>
            <a:off x="6261100" y="1127125"/>
            <a:ext cx="433388" cy="3078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Rectangle 1039"/>
          <p:cNvSpPr>
            <a:spLocks noChangeArrowheads="1"/>
          </p:cNvSpPr>
          <p:nvPr/>
        </p:nvSpPr>
        <p:spPr bwMode="auto">
          <a:xfrm>
            <a:off x="5310188" y="1190625"/>
            <a:ext cx="15843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/>
              <a:t>Glucose</a:t>
            </a:r>
          </a:p>
        </p:txBody>
      </p:sp>
      <p:sp>
        <p:nvSpPr>
          <p:cNvPr id="44048" name="Rectangle 1040"/>
          <p:cNvSpPr>
            <a:spLocks noChangeArrowheads="1"/>
          </p:cNvSpPr>
          <p:nvPr/>
        </p:nvSpPr>
        <p:spPr bwMode="auto">
          <a:xfrm>
            <a:off x="5356225" y="2162175"/>
            <a:ext cx="14684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</a:t>
            </a:r>
          </a:p>
        </p:txBody>
      </p:sp>
      <p:sp>
        <p:nvSpPr>
          <p:cNvPr id="44049" name="Rectangle 1041"/>
          <p:cNvSpPr>
            <a:spLocks noChangeArrowheads="1"/>
          </p:cNvSpPr>
          <p:nvPr/>
        </p:nvSpPr>
        <p:spPr bwMode="auto">
          <a:xfrm>
            <a:off x="6540500" y="4260850"/>
            <a:ext cx="546100" cy="2370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0" name="Rectangle 1042"/>
          <p:cNvSpPr>
            <a:spLocks noChangeArrowheads="1"/>
          </p:cNvSpPr>
          <p:nvPr/>
        </p:nvSpPr>
        <p:spPr bwMode="auto">
          <a:xfrm>
            <a:off x="6156325" y="4040188"/>
            <a:ext cx="522288" cy="2749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1" name="Rectangle 1043"/>
          <p:cNvSpPr>
            <a:spLocks noChangeArrowheads="1"/>
          </p:cNvSpPr>
          <p:nvPr/>
        </p:nvSpPr>
        <p:spPr bwMode="auto">
          <a:xfrm>
            <a:off x="4086225" y="5434013"/>
            <a:ext cx="2586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36 ATP/Glucose</a:t>
            </a:r>
          </a:p>
          <a:p>
            <a:r>
              <a:rPr lang="en-US" altLang="en-US"/>
              <a:t>36 ATP/Fructose</a:t>
            </a:r>
          </a:p>
        </p:txBody>
      </p:sp>
      <p:sp>
        <p:nvSpPr>
          <p:cNvPr id="44052" name="Rectangle 1044"/>
          <p:cNvSpPr>
            <a:spLocks noChangeArrowheads="1"/>
          </p:cNvSpPr>
          <p:nvPr/>
        </p:nvSpPr>
        <p:spPr bwMode="auto">
          <a:xfrm>
            <a:off x="4251325" y="4343400"/>
            <a:ext cx="18240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Fatty Acids</a:t>
            </a:r>
          </a:p>
        </p:txBody>
      </p:sp>
      <p:sp>
        <p:nvSpPr>
          <p:cNvPr id="44053" name="Line 1045"/>
          <p:cNvSpPr>
            <a:spLocks noChangeShapeType="1"/>
          </p:cNvSpPr>
          <p:nvPr/>
        </p:nvSpPr>
        <p:spPr bwMode="auto">
          <a:xfrm flipH="1">
            <a:off x="3481388" y="4681538"/>
            <a:ext cx="792162" cy="273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4" name="Line 1046"/>
          <p:cNvSpPr>
            <a:spLocks noChangeShapeType="1"/>
          </p:cNvSpPr>
          <p:nvPr/>
        </p:nvSpPr>
        <p:spPr bwMode="auto">
          <a:xfrm flipH="1">
            <a:off x="1838325" y="1858963"/>
            <a:ext cx="29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5" name="Line 1047"/>
          <p:cNvSpPr>
            <a:spLocks noChangeShapeType="1"/>
          </p:cNvSpPr>
          <p:nvPr/>
        </p:nvSpPr>
        <p:spPr bwMode="auto">
          <a:xfrm flipH="1">
            <a:off x="3630613" y="1455738"/>
            <a:ext cx="16589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6" name="Line 1048"/>
          <p:cNvSpPr>
            <a:spLocks noChangeShapeType="1"/>
          </p:cNvSpPr>
          <p:nvPr/>
        </p:nvSpPr>
        <p:spPr bwMode="auto">
          <a:xfrm flipH="1">
            <a:off x="3646488" y="2382838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Rectangle 1049"/>
          <p:cNvSpPr>
            <a:spLocks noChangeArrowheads="1"/>
          </p:cNvSpPr>
          <p:nvPr/>
        </p:nvSpPr>
        <p:spPr bwMode="auto">
          <a:xfrm>
            <a:off x="7231063" y="4760913"/>
            <a:ext cx="1857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Aerobic</a:t>
            </a:r>
          </a:p>
          <a:p>
            <a:pPr algn="ctr"/>
            <a:r>
              <a:rPr lang="en-US" altLang="en-US"/>
              <a:t>Metabolism</a:t>
            </a:r>
          </a:p>
        </p:txBody>
      </p:sp>
      <p:sp>
        <p:nvSpPr>
          <p:cNvPr id="44058" name="Text Box 1050"/>
          <p:cNvSpPr txBox="1">
            <a:spLocks noChangeArrowheads="1"/>
          </p:cNvSpPr>
          <p:nvPr/>
        </p:nvSpPr>
        <p:spPr bwMode="auto">
          <a:xfrm>
            <a:off x="3505200" y="9144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4059" name="Text Box 1051"/>
          <p:cNvSpPr txBox="1">
            <a:spLocks noChangeArrowheads="1"/>
          </p:cNvSpPr>
          <p:nvPr/>
        </p:nvSpPr>
        <p:spPr bwMode="auto">
          <a:xfrm>
            <a:off x="3581400" y="25908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4060" name="Freeform 1053"/>
          <p:cNvSpPr>
            <a:spLocks/>
          </p:cNvSpPr>
          <p:nvPr/>
        </p:nvSpPr>
        <p:spPr bwMode="auto">
          <a:xfrm>
            <a:off x="2514600" y="787400"/>
            <a:ext cx="3048000" cy="431800"/>
          </a:xfrm>
          <a:custGeom>
            <a:avLst/>
            <a:gdLst>
              <a:gd name="T0" fmla="*/ 0 w 1920"/>
              <a:gd name="T1" fmla="*/ 2147483647 h 272"/>
              <a:gd name="T2" fmla="*/ 2147483647 w 1920"/>
              <a:gd name="T3" fmla="*/ 2147483647 h 272"/>
              <a:gd name="T4" fmla="*/ 2147483647 w 1920"/>
              <a:gd name="T5" fmla="*/ 2147483647 h 272"/>
              <a:gd name="T6" fmla="*/ 2147483647 w 1920"/>
              <a:gd name="T7" fmla="*/ 2147483647 h 272"/>
              <a:gd name="T8" fmla="*/ 2147483647 w 1920"/>
              <a:gd name="T9" fmla="*/ 2147483647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0"/>
              <a:gd name="T16" fmla="*/ 0 h 272"/>
              <a:gd name="T17" fmla="*/ 1920 w 1920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0" h="272">
                <a:moveTo>
                  <a:pt x="0" y="272"/>
                </a:moveTo>
                <a:cubicBezTo>
                  <a:pt x="20" y="244"/>
                  <a:pt x="40" y="216"/>
                  <a:pt x="144" y="176"/>
                </a:cubicBezTo>
                <a:cubicBezTo>
                  <a:pt x="248" y="136"/>
                  <a:pt x="424" y="56"/>
                  <a:pt x="624" y="32"/>
                </a:cubicBezTo>
                <a:cubicBezTo>
                  <a:pt x="824" y="8"/>
                  <a:pt x="1128" y="0"/>
                  <a:pt x="1344" y="32"/>
                </a:cubicBezTo>
                <a:cubicBezTo>
                  <a:pt x="1560" y="64"/>
                  <a:pt x="1740" y="144"/>
                  <a:pt x="1920" y="224"/>
                </a:cubicBezTo>
              </a:path>
            </a:pathLst>
          </a:custGeom>
          <a:noFill/>
          <a:ln w="28575">
            <a:solidFill>
              <a:srgbClr val="00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90" name="Text Box 1054"/>
          <p:cNvSpPr txBox="1">
            <a:spLocks noChangeArrowheads="1"/>
          </p:cNvSpPr>
          <p:nvPr/>
        </p:nvSpPr>
        <p:spPr bwMode="auto">
          <a:xfrm>
            <a:off x="990600" y="762000"/>
            <a:ext cx="1593850" cy="366713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FF00"/>
                </a:solidFill>
              </a:rPr>
              <a:t>phosphatase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ATP Utilization in Sperm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motility (60%)</a:t>
            </a:r>
          </a:p>
          <a:p>
            <a:r>
              <a:rPr lang="en-US" altLang="en-US">
                <a:ea typeface="ＭＳ Ｐゴシック" charset="-128"/>
              </a:rPr>
              <a:t>substrate cycling (40%)</a:t>
            </a:r>
          </a:p>
          <a:p>
            <a:pPr lvl="1"/>
            <a:r>
              <a:rPr lang="en-US" altLang="en-US"/>
              <a:t>wasted</a:t>
            </a:r>
          </a:p>
          <a:p>
            <a:r>
              <a:rPr lang="en-US" altLang="en-US">
                <a:ea typeface="ＭＳ Ｐゴシック" charset="-128"/>
              </a:rPr>
              <a:t>maintenance of ionic gradients</a:t>
            </a:r>
          </a:p>
          <a:p>
            <a:pPr lvl="1"/>
            <a:r>
              <a:rPr lang="en-US" altLang="en-US"/>
              <a:t>very small amount</a:t>
            </a:r>
          </a:p>
          <a:p>
            <a:r>
              <a:rPr lang="en-US" altLang="en-US">
                <a:ea typeface="ＭＳ Ｐゴシック" charset="-128"/>
              </a:rPr>
              <a:t>transcription and translation</a:t>
            </a:r>
          </a:p>
          <a:p>
            <a:pPr lvl="1"/>
            <a:r>
              <a:rPr lang="en-US" altLang="en-US"/>
              <a:t>none after condensation of nucleus and loss of residual body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Temperature dependent</a:t>
            </a:r>
          </a:p>
          <a:p>
            <a:pPr lvl="1"/>
            <a:r>
              <a:rPr lang="en-US" altLang="en-US"/>
              <a:t>ATP production increases as temperature increases</a:t>
            </a:r>
          </a:p>
          <a:p>
            <a:r>
              <a:rPr lang="en-US" altLang="en-US">
                <a:ea typeface="ＭＳ Ｐゴシック" charset="-128"/>
              </a:rPr>
              <a:t>ATP dependent processes are temperature dependent</a:t>
            </a:r>
          </a:p>
          <a:p>
            <a:pPr lvl="1"/>
            <a:r>
              <a:rPr lang="en-US" altLang="en-US"/>
              <a:t>motility increases with increasing temperature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228600"/>
            <a:ext cx="8666162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Effect of Temperature on Motility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522288" y="2532063"/>
            <a:ext cx="628650" cy="2360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3570288" y="6237288"/>
            <a:ext cx="2286000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50181" name="Picture 7" descr="velocity_grap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1235075"/>
            <a:ext cx="7051675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0"/>
            <a:ext cx="530066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22275"/>
            <a:ext cx="3302000" cy="127317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Transport of Sperm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092325" y="1739900"/>
            <a:ext cx="1209675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265363" y="1819275"/>
            <a:ext cx="1044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Caput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451100" y="2935288"/>
            <a:ext cx="865188" cy="642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2314575" y="2909888"/>
            <a:ext cx="1062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Rete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Testis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2286000" y="4549775"/>
            <a:ext cx="1181100" cy="568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1389063" y="4478338"/>
            <a:ext cx="2111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Seminiferous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Tubule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6126163" y="6103938"/>
            <a:ext cx="941387" cy="6715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6918325" y="3622675"/>
            <a:ext cx="911225" cy="8366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6797675" y="2443163"/>
            <a:ext cx="777875" cy="582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6184900" y="1174750"/>
            <a:ext cx="94138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6313488" y="773113"/>
            <a:ext cx="158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Vas</a:t>
            </a:r>
          </a:p>
          <a:p>
            <a:r>
              <a:rPr lang="en-US" altLang="en-US">
                <a:solidFill>
                  <a:schemeClr val="tx1"/>
                </a:solidFill>
              </a:rPr>
              <a:t>Efferentia</a:t>
            </a: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6910388" y="2251075"/>
            <a:ext cx="14859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Vas</a:t>
            </a:r>
          </a:p>
          <a:p>
            <a:r>
              <a:rPr lang="en-US" altLang="en-US">
                <a:solidFill>
                  <a:schemeClr val="tx1"/>
                </a:solidFill>
              </a:rPr>
              <a:t>Deferens</a:t>
            </a: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000875" y="3656013"/>
            <a:ext cx="1247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</a:t>
            </a:r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6238875" y="6061075"/>
            <a:ext cx="1112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Cauda</a:t>
            </a:r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 flipH="1">
            <a:off x="5005388" y="1382713"/>
            <a:ext cx="1330325" cy="4445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3" name="Line 19"/>
          <p:cNvSpPr>
            <a:spLocks noChangeShapeType="1"/>
          </p:cNvSpPr>
          <p:nvPr/>
        </p:nvSpPr>
        <p:spPr bwMode="auto">
          <a:xfrm flipH="1">
            <a:off x="6618288" y="2697163"/>
            <a:ext cx="314325" cy="30162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4" name="Line 20"/>
          <p:cNvSpPr>
            <a:spLocks noChangeShapeType="1"/>
          </p:cNvSpPr>
          <p:nvPr/>
        </p:nvSpPr>
        <p:spPr bwMode="auto">
          <a:xfrm flipH="1">
            <a:off x="6604000" y="3862388"/>
            <a:ext cx="433388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 flipH="1" flipV="1">
            <a:off x="5618163" y="6237288"/>
            <a:ext cx="657225" cy="1587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 flipV="1">
            <a:off x="3506788" y="4505325"/>
            <a:ext cx="561975" cy="23812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V="1">
            <a:off x="3521075" y="4475163"/>
            <a:ext cx="1817688" cy="23812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 flipV="1">
            <a:off x="3267075" y="3025775"/>
            <a:ext cx="1743075" cy="13493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3327400" y="2095500"/>
            <a:ext cx="561975" cy="381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1023938" y="5300663"/>
            <a:ext cx="28956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342900" indent="-342900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bulk fluid flow</a:t>
            </a:r>
          </a:p>
          <a:p>
            <a:pPr>
              <a:buFontTx/>
              <a:buChar char="•"/>
            </a:pPr>
            <a:r>
              <a:rPr lang="en-US" altLang="en-US"/>
              <a:t>contractions of</a:t>
            </a:r>
            <a:br>
              <a:rPr lang="en-US" altLang="en-US"/>
            </a:br>
            <a:r>
              <a:rPr lang="en-US" altLang="en-US"/>
              <a:t>of myoid cells</a:t>
            </a: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1276350" y="3611563"/>
            <a:ext cx="23114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fluid flow</a:t>
            </a:r>
          </a:p>
          <a:p>
            <a:pPr>
              <a:buFontTx/>
              <a:buChar char="•"/>
            </a:pPr>
            <a:r>
              <a:rPr lang="en-US" altLang="en-US"/>
              <a:t>RT secretion</a:t>
            </a:r>
          </a:p>
        </p:txBody>
      </p:sp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6791325" y="1414463"/>
            <a:ext cx="18018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fluid flow</a:t>
            </a:r>
          </a:p>
          <a:p>
            <a:pPr>
              <a:buFontTx/>
              <a:buChar char="•"/>
            </a:pPr>
            <a:r>
              <a:rPr lang="en-US" altLang="en-US"/>
              <a:t>cilia</a:t>
            </a:r>
          </a:p>
        </p:txBody>
      </p:sp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1187450" y="2206625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4" name="Rectangle 30"/>
          <p:cNvSpPr>
            <a:spLocks noChangeArrowheads="1"/>
          </p:cNvSpPr>
          <p:nvPr/>
        </p:nvSpPr>
        <p:spPr bwMode="auto">
          <a:xfrm>
            <a:off x="6808788" y="4195763"/>
            <a:ext cx="22939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6181725" y="6383338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6" name="Rectangle 32"/>
          <p:cNvSpPr>
            <a:spLocks noChangeArrowheads="1"/>
          </p:cNvSpPr>
          <p:nvPr/>
        </p:nvSpPr>
        <p:spPr bwMode="auto">
          <a:xfrm>
            <a:off x="6829425" y="2986088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Epididymal Function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en-US">
                <a:ea typeface="ＭＳ Ｐゴシック" charset="-128"/>
              </a:rPr>
              <a:t>Maturation</a:t>
            </a:r>
          </a:p>
          <a:p>
            <a:pPr marL="990600" lvl="1" indent="-533400"/>
            <a:r>
              <a:rPr lang="en-US" altLang="en-US"/>
              <a:t>change in fertility</a:t>
            </a:r>
          </a:p>
          <a:p>
            <a:pPr marL="990600" lvl="1" indent="-533400"/>
            <a:r>
              <a:rPr lang="en-US" altLang="en-US"/>
              <a:t>develop motility</a:t>
            </a:r>
          </a:p>
          <a:p>
            <a:pPr marL="990600" lvl="1" indent="-533400"/>
            <a:r>
              <a:rPr lang="en-US" altLang="en-US"/>
              <a:t>nuclear condensation</a:t>
            </a:r>
          </a:p>
          <a:p>
            <a:pPr marL="990600" lvl="1" indent="-533400"/>
            <a:r>
              <a:rPr lang="en-US" altLang="en-US"/>
              <a:t>cytoplasmic droplet</a:t>
            </a:r>
          </a:p>
          <a:p>
            <a:pPr marL="609600" indent="-609600">
              <a:buFontTx/>
              <a:buAutoNum type="arabicPeriod"/>
            </a:pPr>
            <a:r>
              <a:rPr lang="en-US" altLang="en-US">
                <a:ea typeface="ＭＳ Ｐゴシック" charset="-128"/>
              </a:rPr>
              <a:t>Concentration</a:t>
            </a:r>
          </a:p>
          <a:p>
            <a:pPr marL="990600" lvl="1" indent="-533400"/>
            <a:r>
              <a:rPr lang="en-US" altLang="en-US"/>
              <a:t>remove water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Epididymal Function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Times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Secretion</a:t>
            </a:r>
          </a:p>
          <a:p>
            <a:pPr marL="990600" lvl="1" indent="-533400"/>
            <a:r>
              <a:rPr lang="en-US" altLang="en-US"/>
              <a:t>T        DHT</a:t>
            </a:r>
          </a:p>
          <a:p>
            <a:pPr marL="990600" lvl="1" indent="-533400"/>
            <a:r>
              <a:rPr lang="en-US" altLang="en-US"/>
              <a:t>energy substrates (GPC, free fatty acids, carnitine)</a:t>
            </a:r>
          </a:p>
          <a:p>
            <a:pPr marL="990600" lvl="1" indent="-533400"/>
            <a:r>
              <a:rPr lang="en-US" altLang="en-US"/>
              <a:t>glycoproteins, lipids, enzymes</a:t>
            </a:r>
          </a:p>
          <a:p>
            <a:pPr marL="609600" indent="-609600">
              <a:buFont typeface="Helvetica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Transport</a:t>
            </a:r>
          </a:p>
          <a:p>
            <a:pPr marL="990600" lvl="1" indent="-533400"/>
            <a:r>
              <a:rPr lang="en-US" altLang="en-US"/>
              <a:t>smooth muscle contraction</a:t>
            </a:r>
          </a:p>
          <a:p>
            <a:pPr marL="609600" indent="-609600">
              <a:buFont typeface="Helvetica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Storage</a:t>
            </a:r>
          </a:p>
          <a:p>
            <a:pPr marL="990600" lvl="1" indent="-533400"/>
            <a:r>
              <a:rPr lang="en-US" altLang="en-US"/>
              <a:t>cauda</a:t>
            </a: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1828800" y="1981200"/>
            <a:ext cx="482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25" y="228600"/>
            <a:ext cx="868045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Hormonal Control of Epididymis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382000" cy="449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Caput</a:t>
            </a:r>
          </a:p>
          <a:p>
            <a:pPr lvl="1"/>
            <a:r>
              <a:rPr lang="en-US" altLang="en-US"/>
              <a:t>tubal testosterone</a:t>
            </a:r>
          </a:p>
          <a:p>
            <a:r>
              <a:rPr lang="en-US" altLang="en-US">
                <a:ea typeface="ＭＳ Ｐゴシック" charset="-128"/>
              </a:rPr>
              <a:t>Corpus</a:t>
            </a:r>
          </a:p>
          <a:p>
            <a:pPr lvl="1"/>
            <a:r>
              <a:rPr lang="en-US" altLang="en-US"/>
              <a:t>tubal dihydrotestosterone (DHT)</a:t>
            </a:r>
          </a:p>
          <a:p>
            <a:pPr lvl="1"/>
            <a:r>
              <a:rPr lang="en-US" altLang="en-US"/>
              <a:t>vascular testosterone</a:t>
            </a:r>
          </a:p>
          <a:p>
            <a:r>
              <a:rPr lang="en-US" altLang="en-US">
                <a:ea typeface="ＭＳ Ｐゴシック" charset="-128"/>
              </a:rPr>
              <a:t>Cauda</a:t>
            </a:r>
          </a:p>
          <a:p>
            <a:pPr lvl="1"/>
            <a:r>
              <a:rPr lang="en-US" altLang="en-US"/>
              <a:t>tubal DHT</a:t>
            </a:r>
          </a:p>
          <a:p>
            <a:pPr lvl="1"/>
            <a:r>
              <a:rPr lang="en-US" altLang="en-US"/>
              <a:t>vascular testosterone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81000" y="1504950"/>
            <a:ext cx="6015038" cy="579438"/>
          </a:xfrm>
          <a:prstGeom prst="rect">
            <a:avLst/>
          </a:prstGeom>
          <a:noFill/>
          <a:ln>
            <a:noFill/>
          </a:ln>
          <a:effectLst>
            <a:outerShdw blurRad="12700"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4488" indent="-344488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3200">
                <a:solidFill>
                  <a:schemeClr val="hlink"/>
                </a:solidFill>
              </a:rPr>
              <a:t>Absolute need for Androgen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93663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Ejaculate Characteristics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549275" y="944563"/>
            <a:ext cx="8062913" cy="57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Species	Time lapse for	Composition of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Bull	1 second	single fraction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Ram	1 second	single fraction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Boar	5 - 25 minutes	fractionated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sperm-free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sperm-rich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coagulum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Stallion	30 - 60 seconds	fractionated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sperm-free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sperm-rich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mucus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Human	10 - 30 seconds	single fraction 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but coagulated</a:t>
            </a:r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>
            <a:off x="654050" y="1457325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628650" y="922338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641350" y="6719888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9538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Components of Semen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963" y="533400"/>
            <a:ext cx="8382000" cy="5257800"/>
          </a:xfrm>
          <a:noFill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water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sperm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substrates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fructose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sorbitol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inositol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glycerol phosphatidyl choline (GPC)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citric acid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inorganic salts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sodium, potassium, calcium, magnesium, chloride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proteins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Initial Semen Evaluation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color</a:t>
            </a:r>
          </a:p>
          <a:p>
            <a:r>
              <a:rPr lang="en-US" altLang="en-US">
                <a:ea typeface="ＭＳ Ｐゴシック" charset="-128"/>
              </a:rPr>
              <a:t>volume</a:t>
            </a:r>
          </a:p>
          <a:p>
            <a:r>
              <a:rPr lang="en-US" altLang="en-US">
                <a:ea typeface="ＭＳ Ｐゴシック" charset="-128"/>
              </a:rPr>
              <a:t>concentration</a:t>
            </a:r>
          </a:p>
          <a:p>
            <a:r>
              <a:rPr lang="en-US" altLang="en-US">
                <a:ea typeface="ＭＳ Ｐゴシック" charset="-128"/>
              </a:rPr>
              <a:t>motility</a:t>
            </a:r>
          </a:p>
          <a:p>
            <a:r>
              <a:rPr lang="en-US" altLang="en-US">
                <a:ea typeface="ＭＳ Ｐゴシック" charset="-128"/>
              </a:rPr>
              <a:t>viability</a:t>
            </a:r>
          </a:p>
          <a:p>
            <a:r>
              <a:rPr lang="en-US" altLang="en-US">
                <a:ea typeface="ＭＳ Ｐゴシック" charset="-128"/>
              </a:rPr>
              <a:t>morphology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Semen Color and Volume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Color</a:t>
            </a:r>
          </a:p>
          <a:p>
            <a:pPr lvl="1"/>
            <a:r>
              <a:rPr lang="en-US" altLang="en-US" dirty="0"/>
              <a:t>White to cream color - good</a:t>
            </a:r>
          </a:p>
          <a:p>
            <a:pPr lvl="1"/>
            <a:r>
              <a:rPr lang="en-US" altLang="en-US" dirty="0"/>
              <a:t>Yellow – urine present</a:t>
            </a:r>
          </a:p>
          <a:p>
            <a:pPr lvl="1"/>
            <a:r>
              <a:rPr lang="en-US" altLang="en-US" dirty="0"/>
              <a:t>Clear or thin in appearance – few sperm</a:t>
            </a:r>
          </a:p>
          <a:p>
            <a:r>
              <a:rPr lang="en-US" altLang="en-US" dirty="0">
                <a:ea typeface="ＭＳ Ｐゴシック" charset="-128"/>
              </a:rPr>
              <a:t>Volume</a:t>
            </a:r>
          </a:p>
          <a:p>
            <a:pPr lvl="1"/>
            <a:r>
              <a:rPr lang="en-US" altLang="en-US" dirty="0"/>
              <a:t>Weight, 1 ml = 1 gm</a:t>
            </a:r>
          </a:p>
          <a:p>
            <a:r>
              <a:rPr lang="en-US" altLang="en-US" dirty="0">
                <a:ea typeface="ＭＳ Ｐゴシック" charset="-128"/>
              </a:rPr>
              <a:t>Concentration</a:t>
            </a:r>
          </a:p>
          <a:p>
            <a:pPr lvl="1"/>
            <a:r>
              <a:rPr lang="en-US" altLang="en-US" dirty="0"/>
              <a:t>Hemocytometer – gold standard</a:t>
            </a:r>
          </a:p>
          <a:p>
            <a:pPr lvl="1"/>
            <a:r>
              <a:rPr lang="en-US" altLang="en-US" dirty="0"/>
              <a:t>Spectrophotometer, photometer, </a:t>
            </a:r>
            <a:r>
              <a:rPr lang="en-US" altLang="en-US" dirty="0" err="1" smtClean="0"/>
              <a:t>fluorometer</a:t>
            </a:r>
            <a:r>
              <a:rPr lang="en-US" altLang="en-US" dirty="0" smtClean="0"/>
              <a:t>(measure DNA)</a:t>
            </a: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Motility Evaluation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Also a viability evaluation</a:t>
            </a:r>
          </a:p>
          <a:p>
            <a:r>
              <a:rPr lang="en-US" altLang="en-US">
                <a:ea typeface="ＭＳ Ｐゴシック" charset="-128"/>
              </a:rPr>
              <a:t>Visual estimation – Nearest 5% estimate</a:t>
            </a:r>
          </a:p>
          <a:p>
            <a:pPr lvl="1"/>
            <a:r>
              <a:rPr lang="en-US" altLang="en-US"/>
              <a:t>Total motility – all the moving sperm</a:t>
            </a:r>
          </a:p>
          <a:p>
            <a:pPr lvl="1"/>
            <a:r>
              <a:rPr lang="en-US" altLang="en-US"/>
              <a:t>Progressive motility – those sperm moving in a straight line</a:t>
            </a:r>
          </a:p>
          <a:p>
            <a:r>
              <a:rPr lang="en-US" altLang="en-US">
                <a:ea typeface="ＭＳ Ｐゴシック" charset="-128"/>
              </a:rPr>
              <a:t>CASA – Computer aided sperm analysis</a:t>
            </a:r>
          </a:p>
          <a:p>
            <a:pPr lvl="1"/>
            <a:r>
              <a:rPr lang="en-US" altLang="en-US"/>
              <a:t>Tracts individual sperm and computes a variety of statistics on the sample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charset="-128"/>
              </a:rPr>
              <a:t>Sample preparation is key to usefulness of data obtained!!!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charset="-128"/>
              </a:rPr>
              <a:t>Fluorescent Sperm Viability Assay</a:t>
            </a:r>
          </a:p>
        </p:txBody>
      </p:sp>
      <p:pic>
        <p:nvPicPr>
          <p:cNvPr id="76803" name="Content Placeholder 3" descr="sperm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000" y="1524000"/>
            <a:ext cx="4318000" cy="3175000"/>
          </a:xfrm>
        </p:spPr>
      </p:pic>
      <p:sp>
        <p:nvSpPr>
          <p:cNvPr id="5" name="TextBox 4"/>
          <p:cNvSpPr txBox="1"/>
          <p:nvPr/>
        </p:nvSpPr>
        <p:spPr>
          <a:xfrm>
            <a:off x="4876800" y="1600200"/>
            <a:ext cx="4038600" cy="2370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chemeClr val="tx1"/>
                </a:solidFill>
              </a:rPr>
              <a:t>Sybr14 / PI</a:t>
            </a:r>
          </a:p>
          <a:p>
            <a:pPr>
              <a:buFont typeface="Arial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Green = viable</a:t>
            </a:r>
          </a:p>
          <a:p>
            <a:pPr>
              <a:buFont typeface="Arial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Red = dead</a:t>
            </a:r>
          </a:p>
          <a:p>
            <a:r>
              <a:rPr lang="en-US" altLang="en-US">
                <a:solidFill>
                  <a:schemeClr val="tx1"/>
                </a:solidFill>
              </a:rPr>
              <a:t/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Adaptable to Microscopy or Flow cytometry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Morphology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Variety of sample preparations and methods for evaluation</a:t>
            </a:r>
          </a:p>
          <a:p>
            <a:pPr lvl="1"/>
            <a:r>
              <a:rPr lang="en-US" altLang="en-US"/>
              <a:t>Stain vs. no stain</a:t>
            </a:r>
          </a:p>
          <a:p>
            <a:pPr lvl="1"/>
            <a:r>
              <a:rPr lang="en-US" altLang="en-US"/>
              <a:t>Wet mount vs. dried or fixed</a:t>
            </a:r>
          </a:p>
          <a:p>
            <a:pPr lvl="1"/>
            <a:r>
              <a:rPr lang="en-US" altLang="en-US"/>
              <a:t>Magnification of observation</a:t>
            </a:r>
          </a:p>
          <a:p>
            <a:pPr lvl="1"/>
            <a:r>
              <a:rPr lang="en-US" altLang="en-US"/>
              <a:t>Computer systems require training samples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Morphology Classifications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Scheme A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Primary – Head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Secondary – Tail abnormalities</a:t>
            </a:r>
          </a:p>
          <a:p>
            <a:r>
              <a:rPr lang="en-US" altLang="en-US">
                <a:ea typeface="ＭＳ Ｐゴシック" charset="-128"/>
              </a:rPr>
              <a:t>Scheme B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Primary – Head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Secondary – Tail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Tertiary – Cytoplasmic droplets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Content Placeholder 7" descr="pig morphologyprint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65088"/>
            <a:ext cx="7923213" cy="6259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Content Placeholder 3" descr="pig morphology2prin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3" y="76200"/>
            <a:ext cx="8053387" cy="6518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Ejaculate Characteristics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160338" y="1287463"/>
            <a:ext cx="8853487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Species	Ejaculate	Sperm	Total Sperm	%	%</a:t>
            </a:r>
            <a:br>
              <a:rPr lang="en-US" altLang="en-US">
                <a:solidFill>
                  <a:schemeClr val="tx2"/>
                </a:solidFill>
              </a:rPr>
            </a:br>
            <a:r>
              <a:rPr lang="en-US" altLang="en-US">
                <a:solidFill>
                  <a:schemeClr val="tx2"/>
                </a:solidFill>
              </a:rPr>
              <a:t>	Volume	Conc.	 (x10</a:t>
            </a:r>
            <a:r>
              <a:rPr lang="en-US" altLang="en-US" baseline="30000">
                <a:solidFill>
                  <a:schemeClr val="tx2"/>
                </a:solidFill>
              </a:rPr>
              <a:t>9</a:t>
            </a:r>
            <a:r>
              <a:rPr lang="en-US" altLang="en-US">
                <a:solidFill>
                  <a:schemeClr val="tx2"/>
                </a:solidFill>
              </a:rPr>
              <a:t>) 	Motile	Normal</a:t>
            </a:r>
            <a:br>
              <a:rPr lang="en-US" altLang="en-US">
                <a:solidFill>
                  <a:schemeClr val="tx2"/>
                </a:solidFill>
              </a:rPr>
            </a:br>
            <a:r>
              <a:rPr lang="en-US" altLang="en-US">
                <a:solidFill>
                  <a:schemeClr val="tx2"/>
                </a:solidFill>
              </a:rPr>
              <a:t>		(x10</a:t>
            </a:r>
            <a:r>
              <a:rPr lang="en-US" altLang="en-US" baseline="30000">
                <a:solidFill>
                  <a:schemeClr val="tx2"/>
                </a:solidFill>
              </a:rPr>
              <a:t>9</a:t>
            </a:r>
            <a:r>
              <a:rPr lang="en-US" altLang="en-US">
                <a:solidFill>
                  <a:schemeClr val="tx2"/>
                </a:solidFill>
              </a:rPr>
              <a:t>/ml) 	 /Ejaculate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Bull	8.0	1.5	12	75	95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Ram	1.0	3.0	3	95	95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Boar	200	.25	50	70	90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Stallion	80	.15	12	70	40-90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Man	2-6	.15	.9	65	30-70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304800" y="2514600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268288" y="1189038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304800" y="5257800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titled 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untitled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untitled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47671632</TotalTime>
  <Pages>29</Pages>
  <Words>530</Words>
  <Application>Microsoft Macintosh PowerPoint</Application>
  <PresentationFormat>On-screen Show (4:3)</PresentationFormat>
  <Paragraphs>224</Paragraphs>
  <Slides>31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Helvetica</vt:lpstr>
      <vt:lpstr>ＭＳ Ｐゴシック</vt:lpstr>
      <vt:lpstr>Times</vt:lpstr>
      <vt:lpstr>Wingdings</vt:lpstr>
      <vt:lpstr>Arial</vt:lpstr>
      <vt:lpstr>untitled 1</vt:lpstr>
      <vt:lpstr>Animal Science 434</vt:lpstr>
      <vt:lpstr>PowerPoint Presentation</vt:lpstr>
      <vt:lpstr>Sperm From Different Species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Sperm Tail</vt:lpstr>
      <vt:lpstr>Axoneme</vt:lpstr>
      <vt:lpstr>Microtubule Sliding in Sperm Tail</vt:lpstr>
      <vt:lpstr>Sperm Metabolism</vt:lpstr>
      <vt:lpstr>Sperm Metabolism</vt:lpstr>
      <vt:lpstr>ATP Utilization in Sperm</vt:lpstr>
      <vt:lpstr>Sperm Metabolism</vt:lpstr>
      <vt:lpstr>Effect of Temperature on Motility</vt:lpstr>
      <vt:lpstr>Transport of Sperm</vt:lpstr>
      <vt:lpstr>Epididymal Function</vt:lpstr>
      <vt:lpstr>Epididymal Function</vt:lpstr>
      <vt:lpstr>Hormonal Control of Epididymis</vt:lpstr>
      <vt:lpstr>Ejaculate Characteristics</vt:lpstr>
      <vt:lpstr>Components of Semen</vt:lpstr>
      <vt:lpstr>Initial Semen Evaluation</vt:lpstr>
      <vt:lpstr>Semen Color and Volume</vt:lpstr>
      <vt:lpstr>Motility Evaluation</vt:lpstr>
      <vt:lpstr>Fluorescent Sperm Viability Assay</vt:lpstr>
      <vt:lpstr>Morphology</vt:lpstr>
      <vt:lpstr>Morphology Classifications</vt:lpstr>
      <vt:lpstr>PowerPoint Presentation</vt:lpstr>
      <vt:lpstr>PowerPoint Presentation</vt:lpstr>
      <vt:lpstr>Ejaculate Characteristics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13</dc:title>
  <dc:subject>epididymis, ejac, semen</dc:subject>
  <dc:creator>John Parrish</dc:creator>
  <cp:keywords/>
  <dc:description/>
  <cp:lastModifiedBy>Microsoft Office User</cp:lastModifiedBy>
  <cp:revision>59</cp:revision>
  <cp:lastPrinted>2013-10-20T18:29:13Z</cp:lastPrinted>
  <dcterms:created xsi:type="dcterms:W3CDTF">2013-10-20T18:45:25Z</dcterms:created>
  <dcterms:modified xsi:type="dcterms:W3CDTF">2017-10-28T19:23:52Z</dcterms:modified>
</cp:coreProperties>
</file>