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58"/>
  </p:notesMasterIdLst>
  <p:handoutMasterIdLst>
    <p:handoutMasterId r:id="rId5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317" r:id="rId12"/>
    <p:sldId id="318" r:id="rId13"/>
    <p:sldId id="319" r:id="rId14"/>
    <p:sldId id="269" r:id="rId15"/>
    <p:sldId id="270" r:id="rId16"/>
    <p:sldId id="320" r:id="rId17"/>
    <p:sldId id="272" r:id="rId18"/>
    <p:sldId id="273" r:id="rId19"/>
    <p:sldId id="274" r:id="rId20"/>
    <p:sldId id="277" r:id="rId21"/>
    <p:sldId id="278" r:id="rId22"/>
    <p:sldId id="279" r:id="rId23"/>
    <p:sldId id="280" r:id="rId24"/>
    <p:sldId id="316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315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14" r:id="rId51"/>
    <p:sldId id="306" r:id="rId52"/>
    <p:sldId id="307" r:id="rId53"/>
    <p:sldId id="309" r:id="rId54"/>
    <p:sldId id="310" r:id="rId55"/>
    <p:sldId id="311" r:id="rId56"/>
    <p:sldId id="312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7"/>
    <p:restoredTop sz="94643"/>
  </p:normalViewPr>
  <p:slideViewPr>
    <p:cSldViewPr>
      <p:cViewPr varScale="1">
        <p:scale>
          <a:sx n="169" d="100"/>
          <a:sy n="169" d="100"/>
        </p:scale>
        <p:origin x="5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12360A-F87E-7042-B297-9961486A8F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BDEF2F-817B-8E44-8D9A-1DCBAFAB05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F60B684-3BB3-E144-A4A1-5299492A585B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74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DE6C218-2818-FA4A-A35B-8D5B7A864ABF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945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946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82B2214-0C68-0846-8E13-BDD549B4C7B0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2150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E4769B3-B6B0-A444-83BF-35D7663C3134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355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35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 dirty="0" smtClean="0">
                <a:latin typeface="Arial" charset="0"/>
                <a:ea typeface="ＭＳ Ｐゴシック" charset="-128"/>
              </a:rPr>
              <a:t>FSH is lower and </a:t>
            </a:r>
            <a:r>
              <a:rPr lang="en-US" altLang="en-US" sz="2400" dirty="0" err="1" smtClean="0">
                <a:latin typeface="Arial" charset="0"/>
                <a:ea typeface="ＭＳ Ｐゴシック" charset="-128"/>
              </a:rPr>
              <a:t>bluntedthan</a:t>
            </a:r>
            <a:r>
              <a:rPr lang="en-US" altLang="en-US" sz="2400" dirty="0" smtClean="0">
                <a:latin typeface="Arial" charset="0"/>
                <a:ea typeface="ＭＳ Ｐゴシック" charset="-128"/>
              </a:rPr>
              <a:t> LH due to inhibin production</a:t>
            </a:r>
            <a:r>
              <a:rPr lang="en-US" altLang="en-US" sz="2400" baseline="0" dirty="0" smtClean="0">
                <a:latin typeface="Arial" charset="0"/>
                <a:ea typeface="ＭＳ Ｐゴシック" charset="-128"/>
              </a:rPr>
              <a:t> and longer half/life than LH.</a:t>
            </a:r>
            <a:endParaRPr lang="en-US" altLang="en-US" sz="2400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C16689C-9524-D14C-9308-6F028A94B1F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5603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E6E34A4-850D-8345-A1A7-3DEAF5A901B2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765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765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5BA0E05-DB78-5743-87C3-E522CE45D37D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969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15AD0D6-9AA8-EF43-BE40-49602466C58F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3174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1B1E162-682F-AA44-9B1B-644E218508D9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379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37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F269D26-EBEA-5245-B9C3-CC389E84F87A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5843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465A2DD-FFC1-2445-B057-7810F1570449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4198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19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B53934B-38B7-0444-9D36-99441233C480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4403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C8D0BC8-026B-9B4E-BDC5-08AB719D4088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813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813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9FA5DF4-838F-DD4A-9800-B4C7F8CB14D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017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01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1EB0B69-2BA0-B640-9EAD-B2DDE45B5FB6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222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222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40A69BD-56E8-7C40-A667-7FF459A09A0A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5837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14642BD-8D9E-814A-8E71-F17E22F0CC29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6041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04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5032618-238E-B44C-823D-2D0B6E1132D6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6246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24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2EC024C-E717-7B40-8B86-BE0D99115538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6451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45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5D3DAE4-79A7-E24F-B616-4A88C42FA370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6758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75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AF62023-F307-DA4D-8D32-9DD0CAFF26C0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6963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96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956EDFC-DC82-7B49-AC6A-F9511DAAFB65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71683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168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50FB803-E03E-8348-BA39-3E9DE7F898D4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7373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EB6E100-B32C-774C-87DA-3429486C3DC1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7577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57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4A6F038-BE51-E24B-AB63-B9442484329F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7782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782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8B935FA-56F5-8E41-948B-0877ECA28A54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7987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98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E62545B-0B94-5D45-8769-FE3F4AED6771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81923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F0B2198-CE89-9748-9A50-FE6C444DEFD1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8397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39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1B55E86-7510-F245-86FF-B30014D2CB24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8601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6C96547-7EDA-0F40-8EEE-CE5B432E0EDB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8806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9918C35-5211-F441-A524-5BAAA4CFD809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9113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114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2BF8D1C-83EE-F041-A2D4-2D33263AB84A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9318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31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5BFE44F-DFCC-BF41-A82B-7DCCDA409F3E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9523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52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2C792DB-44A6-DE48-A21C-B3BC257C8ED1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97283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728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8652141-FEC8-0144-A2C9-67ED2CEFAF4F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9933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933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5E2E7C5-6852-9E4C-9875-57448E67F45B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10137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13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D6F8FCC-0AB9-FF42-9B97-8C491EC9F8A2}" type="slidenum">
              <a:rPr lang="en-US" altLang="en-US" sz="1200"/>
              <a:pPr/>
              <a:t>43</a:t>
            </a:fld>
            <a:endParaRPr lang="en-US" altLang="en-US" sz="1200"/>
          </a:p>
        </p:txBody>
      </p:sp>
      <p:sp>
        <p:nvSpPr>
          <p:cNvPr id="10342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342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BD9CC0E-A7EF-B44F-A58A-E6AA1DE0F7F9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10547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54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715D87E-5589-5645-8A22-B40382D3D491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107523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89223BD-A4CD-9047-8681-167DC413E403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10957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95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60198EE-5940-F049-B489-E5A0BADF9168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11161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F6492C6-12A2-7047-BD21-608D09C8BBFB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11366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F9D1C35-2E01-BE40-B984-0F30A700E82D}" type="slidenum">
              <a:rPr lang="en-US" altLang="en-US" sz="1200"/>
              <a:pPr/>
              <a:t>49</a:t>
            </a:fld>
            <a:endParaRPr lang="en-US" altLang="en-US" sz="1200"/>
          </a:p>
        </p:txBody>
      </p:sp>
      <p:sp>
        <p:nvSpPr>
          <p:cNvPr id="11571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8C78E64-1084-1940-B01B-F019F5687C91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11878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87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BF92CE9-E9ED-FF4B-A7F3-533D42BB7C4A}" type="slidenum">
              <a:rPr lang="en-US" altLang="en-US" sz="1200"/>
              <a:pPr/>
              <a:t>52</a:t>
            </a:fld>
            <a:endParaRPr lang="en-US" altLang="en-US" sz="1200"/>
          </a:p>
        </p:txBody>
      </p:sp>
      <p:sp>
        <p:nvSpPr>
          <p:cNvPr id="12083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08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B34885F-F2AD-2145-9D80-6F5AF5ED14E8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24931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493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B8C6779-8853-3043-8496-E4EE7966C94F}" type="slidenum">
              <a:rPr lang="en-US" altLang="en-US" sz="1200"/>
              <a:pPr/>
              <a:t>54</a:t>
            </a:fld>
            <a:endParaRPr lang="en-US" altLang="en-US" sz="1200"/>
          </a:p>
        </p:txBody>
      </p:sp>
      <p:sp>
        <p:nvSpPr>
          <p:cNvPr id="126979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69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AC4D476-0DB6-F84B-BAA1-DF576B101C5C}" type="slidenum">
              <a:rPr lang="en-US" altLang="en-US" sz="1200"/>
              <a:pPr/>
              <a:t>55</a:t>
            </a:fld>
            <a:endParaRPr lang="en-US" altLang="en-US" sz="1200"/>
          </a:p>
        </p:txBody>
      </p:sp>
      <p:sp>
        <p:nvSpPr>
          <p:cNvPr id="129027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902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The more apoptosis the more inefficient spermatogenesis</a:t>
            </a:r>
            <a:r>
              <a:rPr lang="en-US" altLang="en-US" baseline="0" dirty="0" smtClean="0">
                <a:ea typeface="ＭＳ Ｐゴシック" charset="-128"/>
              </a:rPr>
              <a:t> will be.</a:t>
            </a:r>
            <a:endParaRPr lang="en-US" altLang="en-US" dirty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3121EDF-E775-0D42-A656-15D51C214C1B}" type="slidenum">
              <a:rPr lang="en-US" altLang="en-US" sz="1200"/>
              <a:pPr/>
              <a:t>56</a:t>
            </a:fld>
            <a:endParaRPr lang="en-US" altLang="en-US" sz="1200"/>
          </a:p>
        </p:txBody>
      </p:sp>
      <p:sp>
        <p:nvSpPr>
          <p:cNvPr id="131075" name="Rectangle 2"/>
          <p:cNvSpPr>
            <a:spLocks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310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Here is what</a:t>
            </a:r>
            <a:r>
              <a:rPr lang="en-US" altLang="en-US" baseline="0" dirty="0" smtClean="0">
                <a:ea typeface="ＭＳ Ｐゴシック" charset="-128"/>
              </a:rPr>
              <a:t> happens in normal situation and then when you inhibit apoptosis.</a:t>
            </a:r>
            <a:endParaRPr lang="en-US" altLang="en-US" dirty="0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8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4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81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6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9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063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825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999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51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06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33418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11430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21.png"/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Animal Science 434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/>
            <a:r>
              <a:rPr lang="en-US" altLang="en-US">
                <a:ea typeface="ＭＳ Ｐゴシック" charset="-128"/>
              </a:rPr>
              <a:t>Spermatogenesis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Production of Fertile Sperm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hormonal regulation of the testis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mitotic division of spermatogonia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meiotic divisions of spermatocytes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morphologic transformation of spermatids into spermatozoa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514600"/>
            <a:ext cx="53340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Hormonal Regulation of the Testis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95300"/>
            <a:ext cx="8267700" cy="5892800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Freeform 3"/>
          <p:cNvSpPr>
            <a:spLocks/>
          </p:cNvSpPr>
          <p:nvPr/>
        </p:nvSpPr>
        <p:spPr bwMode="auto">
          <a:xfrm>
            <a:off x="2324100" y="1657350"/>
            <a:ext cx="2368550" cy="3543300"/>
          </a:xfrm>
          <a:custGeom>
            <a:avLst/>
            <a:gdLst>
              <a:gd name="T0" fmla="*/ 0 w 1492"/>
              <a:gd name="T1" fmla="*/ 856853125 h 2232"/>
              <a:gd name="T2" fmla="*/ 10080625 w 1492"/>
              <a:gd name="T3" fmla="*/ 514111875 h 2232"/>
              <a:gd name="T4" fmla="*/ 282257500 w 1492"/>
              <a:gd name="T5" fmla="*/ 2147483647 h 2232"/>
              <a:gd name="T6" fmla="*/ 423386250 w 1492"/>
              <a:gd name="T7" fmla="*/ 2147483647 h 2232"/>
              <a:gd name="T8" fmla="*/ 413305625 w 1492"/>
              <a:gd name="T9" fmla="*/ 2147483647 h 2232"/>
              <a:gd name="T10" fmla="*/ 473789375 w 1492"/>
              <a:gd name="T11" fmla="*/ 2147483647 h 2232"/>
              <a:gd name="T12" fmla="*/ 524192500 w 1492"/>
              <a:gd name="T13" fmla="*/ 2147483647 h 2232"/>
              <a:gd name="T14" fmla="*/ 645160000 w 1492"/>
              <a:gd name="T15" fmla="*/ 2147483647 h 2232"/>
              <a:gd name="T16" fmla="*/ 766127500 w 1492"/>
              <a:gd name="T17" fmla="*/ 2147483647 h 2232"/>
              <a:gd name="T18" fmla="*/ 887095000 w 1492"/>
              <a:gd name="T19" fmla="*/ 2147483647 h 2232"/>
              <a:gd name="T20" fmla="*/ 1038304375 w 1492"/>
              <a:gd name="T21" fmla="*/ 2147483647 h 2232"/>
              <a:gd name="T22" fmla="*/ 1129030000 w 1492"/>
              <a:gd name="T23" fmla="*/ 2147483647 h 2232"/>
              <a:gd name="T24" fmla="*/ 1280239375 w 1492"/>
              <a:gd name="T25" fmla="*/ 2147483647 h 2232"/>
              <a:gd name="T26" fmla="*/ 1360884375 w 1492"/>
              <a:gd name="T27" fmla="*/ 2147483647 h 2232"/>
              <a:gd name="T28" fmla="*/ 1451610000 w 1492"/>
              <a:gd name="T29" fmla="*/ 2147483647 h 2232"/>
              <a:gd name="T30" fmla="*/ 1612900000 w 1492"/>
              <a:gd name="T31" fmla="*/ 2147483647 h 2232"/>
              <a:gd name="T32" fmla="*/ 1754028750 w 1492"/>
              <a:gd name="T33" fmla="*/ 2147483647 h 2232"/>
              <a:gd name="T34" fmla="*/ 1844754375 w 1492"/>
              <a:gd name="T35" fmla="*/ 2147483647 h 2232"/>
              <a:gd name="T36" fmla="*/ 1895157500 w 1492"/>
              <a:gd name="T37" fmla="*/ 2147483647 h 2232"/>
              <a:gd name="T38" fmla="*/ 1975802500 w 1492"/>
              <a:gd name="T39" fmla="*/ 2147483647 h 2232"/>
              <a:gd name="T40" fmla="*/ 2086689375 w 1492"/>
              <a:gd name="T41" fmla="*/ 2147483647 h 2232"/>
              <a:gd name="T42" fmla="*/ 2147483647 w 1492"/>
              <a:gd name="T43" fmla="*/ 2147483647 h 2232"/>
              <a:gd name="T44" fmla="*/ 2147483647 w 1492"/>
              <a:gd name="T45" fmla="*/ 2147483647 h 2232"/>
              <a:gd name="T46" fmla="*/ 2147483647 w 1492"/>
              <a:gd name="T47" fmla="*/ 2147483647 h 2232"/>
              <a:gd name="T48" fmla="*/ 2147483647 w 1492"/>
              <a:gd name="T49" fmla="*/ 2147483647 h 2232"/>
              <a:gd name="T50" fmla="*/ 2147483647 w 1492"/>
              <a:gd name="T51" fmla="*/ 2147483647 h 2232"/>
              <a:gd name="T52" fmla="*/ 2147483647 w 1492"/>
              <a:gd name="T53" fmla="*/ 2147483647 h 2232"/>
              <a:gd name="T54" fmla="*/ 2147483647 w 1492"/>
              <a:gd name="T55" fmla="*/ 2147483647 h 2232"/>
              <a:gd name="T56" fmla="*/ 2147483647 w 1492"/>
              <a:gd name="T57" fmla="*/ 2147483647 h 2232"/>
              <a:gd name="T58" fmla="*/ 2147483647 w 1492"/>
              <a:gd name="T59" fmla="*/ 2147483647 h 2232"/>
              <a:gd name="T60" fmla="*/ 2147483647 w 1492"/>
              <a:gd name="T61" fmla="*/ 2147483647 h 2232"/>
              <a:gd name="T62" fmla="*/ 2147483647 w 1492"/>
              <a:gd name="T63" fmla="*/ 2147483647 h 2232"/>
              <a:gd name="T64" fmla="*/ 2147483647 w 1492"/>
              <a:gd name="T65" fmla="*/ 2147483647 h 2232"/>
              <a:gd name="T66" fmla="*/ 2147483647 w 1492"/>
              <a:gd name="T67" fmla="*/ 2147483647 h 2232"/>
              <a:gd name="T68" fmla="*/ 2147483647 w 1492"/>
              <a:gd name="T69" fmla="*/ 2147483647 h 2232"/>
              <a:gd name="T70" fmla="*/ 2147483647 w 1492"/>
              <a:gd name="T71" fmla="*/ 2147483647 h 2232"/>
              <a:gd name="T72" fmla="*/ 2147483647 w 1492"/>
              <a:gd name="T73" fmla="*/ 2147483647 h 2232"/>
              <a:gd name="T74" fmla="*/ 2147483647 w 1492"/>
              <a:gd name="T75" fmla="*/ 2147483647 h 2232"/>
              <a:gd name="T76" fmla="*/ 2147483647 w 1492"/>
              <a:gd name="T77" fmla="*/ 2147483647 h 2232"/>
              <a:gd name="T78" fmla="*/ 2147483647 w 1492"/>
              <a:gd name="T79" fmla="*/ 2147483647 h 2232"/>
              <a:gd name="T80" fmla="*/ 2147483647 w 1492"/>
              <a:gd name="T81" fmla="*/ 0 h 223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492"/>
              <a:gd name="T124" fmla="*/ 0 h 2232"/>
              <a:gd name="T125" fmla="*/ 1492 w 1492"/>
              <a:gd name="T126" fmla="*/ 2232 h 223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492" h="2232">
                <a:moveTo>
                  <a:pt x="0" y="340"/>
                </a:moveTo>
                <a:lnTo>
                  <a:pt x="4" y="204"/>
                </a:lnTo>
                <a:lnTo>
                  <a:pt x="112" y="2136"/>
                </a:lnTo>
                <a:lnTo>
                  <a:pt x="168" y="2060"/>
                </a:lnTo>
                <a:lnTo>
                  <a:pt x="164" y="2160"/>
                </a:lnTo>
                <a:lnTo>
                  <a:pt x="188" y="2108"/>
                </a:lnTo>
                <a:lnTo>
                  <a:pt x="208" y="2204"/>
                </a:lnTo>
                <a:lnTo>
                  <a:pt x="256" y="2140"/>
                </a:lnTo>
                <a:lnTo>
                  <a:pt x="304" y="2164"/>
                </a:lnTo>
                <a:lnTo>
                  <a:pt x="352" y="2112"/>
                </a:lnTo>
                <a:lnTo>
                  <a:pt x="412" y="2196"/>
                </a:lnTo>
                <a:lnTo>
                  <a:pt x="448" y="2144"/>
                </a:lnTo>
                <a:lnTo>
                  <a:pt x="508" y="2200"/>
                </a:lnTo>
                <a:lnTo>
                  <a:pt x="540" y="2148"/>
                </a:lnTo>
                <a:lnTo>
                  <a:pt x="576" y="2180"/>
                </a:lnTo>
                <a:lnTo>
                  <a:pt x="640" y="2120"/>
                </a:lnTo>
                <a:lnTo>
                  <a:pt x="696" y="2192"/>
                </a:lnTo>
                <a:lnTo>
                  <a:pt x="732" y="2140"/>
                </a:lnTo>
                <a:lnTo>
                  <a:pt x="752" y="2220"/>
                </a:lnTo>
                <a:lnTo>
                  <a:pt x="784" y="2156"/>
                </a:lnTo>
                <a:lnTo>
                  <a:pt x="828" y="2180"/>
                </a:lnTo>
                <a:lnTo>
                  <a:pt x="860" y="2140"/>
                </a:lnTo>
                <a:lnTo>
                  <a:pt x="884" y="2172"/>
                </a:lnTo>
                <a:lnTo>
                  <a:pt x="924" y="2076"/>
                </a:lnTo>
                <a:lnTo>
                  <a:pt x="940" y="2152"/>
                </a:lnTo>
                <a:lnTo>
                  <a:pt x="976" y="2112"/>
                </a:lnTo>
                <a:lnTo>
                  <a:pt x="1016" y="2192"/>
                </a:lnTo>
                <a:lnTo>
                  <a:pt x="1052" y="2092"/>
                </a:lnTo>
                <a:lnTo>
                  <a:pt x="1080" y="2192"/>
                </a:lnTo>
                <a:lnTo>
                  <a:pt x="1124" y="2128"/>
                </a:lnTo>
                <a:lnTo>
                  <a:pt x="1152" y="2184"/>
                </a:lnTo>
                <a:lnTo>
                  <a:pt x="1192" y="2088"/>
                </a:lnTo>
                <a:lnTo>
                  <a:pt x="1212" y="2232"/>
                </a:lnTo>
                <a:lnTo>
                  <a:pt x="1240" y="2116"/>
                </a:lnTo>
                <a:lnTo>
                  <a:pt x="1260" y="2192"/>
                </a:lnTo>
                <a:lnTo>
                  <a:pt x="1296" y="2116"/>
                </a:lnTo>
                <a:lnTo>
                  <a:pt x="1308" y="2188"/>
                </a:lnTo>
                <a:lnTo>
                  <a:pt x="1332" y="2128"/>
                </a:lnTo>
                <a:lnTo>
                  <a:pt x="1356" y="2196"/>
                </a:lnTo>
                <a:lnTo>
                  <a:pt x="1384" y="2092"/>
                </a:lnTo>
                <a:lnTo>
                  <a:pt x="1492" y="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2532" name="Freeform 4"/>
          <p:cNvSpPr>
            <a:spLocks/>
          </p:cNvSpPr>
          <p:nvPr/>
        </p:nvSpPr>
        <p:spPr bwMode="auto">
          <a:xfrm>
            <a:off x="4692650" y="1517650"/>
            <a:ext cx="190500" cy="2971800"/>
          </a:xfrm>
          <a:custGeom>
            <a:avLst/>
            <a:gdLst>
              <a:gd name="T0" fmla="*/ 0 w 120"/>
              <a:gd name="T1" fmla="*/ 221773750 h 1872"/>
              <a:gd name="T2" fmla="*/ 10080625 w 120"/>
              <a:gd name="T3" fmla="*/ 0 h 1872"/>
              <a:gd name="T4" fmla="*/ 302418750 w 120"/>
              <a:gd name="T5" fmla="*/ 2147483647 h 1872"/>
              <a:gd name="T6" fmla="*/ 0 60000 65536"/>
              <a:gd name="T7" fmla="*/ 0 60000 65536"/>
              <a:gd name="T8" fmla="*/ 0 60000 65536"/>
              <a:gd name="T9" fmla="*/ 0 w 120"/>
              <a:gd name="T10" fmla="*/ 0 h 1872"/>
              <a:gd name="T11" fmla="*/ 120 w 120"/>
              <a:gd name="T12" fmla="*/ 1872 h 18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" h="1872">
                <a:moveTo>
                  <a:pt x="0" y="88"/>
                </a:moveTo>
                <a:lnTo>
                  <a:pt x="4" y="0"/>
                </a:lnTo>
                <a:lnTo>
                  <a:pt x="120" y="1872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4884738" y="1531938"/>
            <a:ext cx="3192462" cy="3667125"/>
          </a:xfrm>
          <a:custGeom>
            <a:avLst/>
            <a:gdLst>
              <a:gd name="T0" fmla="*/ 0 w 2011"/>
              <a:gd name="T1" fmla="*/ 2147483647 h 2310"/>
              <a:gd name="T2" fmla="*/ 80644987 w 2011"/>
              <a:gd name="T3" fmla="*/ 2147483647 h 2310"/>
              <a:gd name="T4" fmla="*/ 120967481 w 2011"/>
              <a:gd name="T5" fmla="*/ 2147483647 h 2310"/>
              <a:gd name="T6" fmla="*/ 136088416 w 2011"/>
              <a:gd name="T7" fmla="*/ 2147483647 h 2310"/>
              <a:gd name="T8" fmla="*/ 189010895 w 2011"/>
              <a:gd name="T9" fmla="*/ 2147483647 h 2310"/>
              <a:gd name="T10" fmla="*/ 229333389 w 2011"/>
              <a:gd name="T11" fmla="*/ 2147483647 h 2310"/>
              <a:gd name="T12" fmla="*/ 362902443 w 2011"/>
              <a:gd name="T13" fmla="*/ 2147483647 h 2310"/>
              <a:gd name="T14" fmla="*/ 511590845 w 2011"/>
              <a:gd name="T15" fmla="*/ 2147483647 h 2310"/>
              <a:gd name="T16" fmla="*/ 592235832 w 2011"/>
              <a:gd name="T17" fmla="*/ 2147483647 h 2310"/>
              <a:gd name="T18" fmla="*/ 672880820 w 2011"/>
              <a:gd name="T19" fmla="*/ 2147483647 h 2310"/>
              <a:gd name="T20" fmla="*/ 766127380 w 2011"/>
              <a:gd name="T21" fmla="*/ 2147483647 h 2310"/>
              <a:gd name="T22" fmla="*/ 861893303 w 2011"/>
              <a:gd name="T23" fmla="*/ 2147483647 h 2310"/>
              <a:gd name="T24" fmla="*/ 955138275 w 2011"/>
              <a:gd name="T25" fmla="*/ 2147483647 h 2310"/>
              <a:gd name="T26" fmla="*/ 1023183277 w 2011"/>
              <a:gd name="T27" fmla="*/ 2147483647 h 2310"/>
              <a:gd name="T28" fmla="*/ 1088707329 w 2011"/>
              <a:gd name="T29" fmla="*/ 2147483647 h 2310"/>
              <a:gd name="T30" fmla="*/ 1144150758 w 2011"/>
              <a:gd name="T31" fmla="*/ 2147483647 h 2310"/>
              <a:gd name="T32" fmla="*/ 1224795746 w 2011"/>
              <a:gd name="T33" fmla="*/ 2147483647 h 2310"/>
              <a:gd name="T34" fmla="*/ 1265118239 w 2011"/>
              <a:gd name="T35" fmla="*/ 2147483647 h 2310"/>
              <a:gd name="T36" fmla="*/ 1305440733 w 2011"/>
              <a:gd name="T37" fmla="*/ 2147483647 h 2310"/>
              <a:gd name="T38" fmla="*/ 1370964785 w 2011"/>
              <a:gd name="T39" fmla="*/ 2147483647 h 2310"/>
              <a:gd name="T40" fmla="*/ 1439008200 w 2011"/>
              <a:gd name="T41" fmla="*/ 2147483647 h 2310"/>
              <a:gd name="T42" fmla="*/ 1507053201 w 2011"/>
              <a:gd name="T43" fmla="*/ 2147483647 h 2310"/>
              <a:gd name="T44" fmla="*/ 1721265655 w 2011"/>
              <a:gd name="T45" fmla="*/ 0 h 2310"/>
              <a:gd name="T46" fmla="*/ 2016124684 w 2011"/>
              <a:gd name="T47" fmla="*/ 2147483647 h 2310"/>
              <a:gd name="T48" fmla="*/ 2111890607 w 2011"/>
              <a:gd name="T49" fmla="*/ 2147483647 h 2310"/>
              <a:gd name="T50" fmla="*/ 2147483647 w 2011"/>
              <a:gd name="T51" fmla="*/ 2147483647 h 2310"/>
              <a:gd name="T52" fmla="*/ 2147483647 w 2011"/>
              <a:gd name="T53" fmla="*/ 2147483647 h 2310"/>
              <a:gd name="T54" fmla="*/ 2147483647 w 2011"/>
              <a:gd name="T55" fmla="*/ 2147483647 h 2310"/>
              <a:gd name="T56" fmla="*/ 2147483647 w 2011"/>
              <a:gd name="T57" fmla="*/ 2147483647 h 2310"/>
              <a:gd name="T58" fmla="*/ 2147483647 w 2011"/>
              <a:gd name="T59" fmla="*/ 2147483647 h 2310"/>
              <a:gd name="T60" fmla="*/ 2147483647 w 2011"/>
              <a:gd name="T61" fmla="*/ 2147483647 h 2310"/>
              <a:gd name="T62" fmla="*/ 2147483647 w 2011"/>
              <a:gd name="T63" fmla="*/ 2147483647 h 2310"/>
              <a:gd name="T64" fmla="*/ 2147483647 w 2011"/>
              <a:gd name="T65" fmla="*/ 2147483647 h 2310"/>
              <a:gd name="T66" fmla="*/ 2147483647 w 2011"/>
              <a:gd name="T67" fmla="*/ 2147483647 h 2310"/>
              <a:gd name="T68" fmla="*/ 2147483647 w 2011"/>
              <a:gd name="T69" fmla="*/ 2147483647 h 2310"/>
              <a:gd name="T70" fmla="*/ 2147483647 w 2011"/>
              <a:gd name="T71" fmla="*/ 2147483647 h 2310"/>
              <a:gd name="T72" fmla="*/ 2147483647 w 2011"/>
              <a:gd name="T73" fmla="*/ 2147483647 h 2310"/>
              <a:gd name="T74" fmla="*/ 2147483647 w 2011"/>
              <a:gd name="T75" fmla="*/ 2147483647 h 2310"/>
              <a:gd name="T76" fmla="*/ 2147483647 w 2011"/>
              <a:gd name="T77" fmla="*/ 2147483647 h 2310"/>
              <a:gd name="T78" fmla="*/ 2147483647 w 2011"/>
              <a:gd name="T79" fmla="*/ 2147483647 h 2310"/>
              <a:gd name="T80" fmla="*/ 2147483647 w 2011"/>
              <a:gd name="T81" fmla="*/ 2147483647 h 2310"/>
              <a:gd name="T82" fmla="*/ 2147483647 w 2011"/>
              <a:gd name="T83" fmla="*/ 2147483647 h 2310"/>
              <a:gd name="T84" fmla="*/ 2147483647 w 2011"/>
              <a:gd name="T85" fmla="*/ 2147483647 h 2310"/>
              <a:gd name="T86" fmla="*/ 2147483647 w 2011"/>
              <a:gd name="T87" fmla="*/ 2147483647 h 2310"/>
              <a:gd name="T88" fmla="*/ 2147483647 w 2011"/>
              <a:gd name="T89" fmla="*/ 2147483647 h 2310"/>
              <a:gd name="T90" fmla="*/ 2147483647 w 2011"/>
              <a:gd name="T91" fmla="*/ 2147483647 h 2310"/>
              <a:gd name="T92" fmla="*/ 2147483647 w 2011"/>
              <a:gd name="T93" fmla="*/ 2147483647 h 2310"/>
              <a:gd name="T94" fmla="*/ 2147483647 w 2011"/>
              <a:gd name="T95" fmla="*/ 2147483647 h 2310"/>
              <a:gd name="T96" fmla="*/ 2147483647 w 2011"/>
              <a:gd name="T97" fmla="*/ 2147483647 h 2310"/>
              <a:gd name="T98" fmla="*/ 2147483647 w 2011"/>
              <a:gd name="T99" fmla="*/ 2147483647 h 2310"/>
              <a:gd name="T100" fmla="*/ 2147483647 w 2011"/>
              <a:gd name="T101" fmla="*/ 2147483647 h 2310"/>
              <a:gd name="T102" fmla="*/ 2147483647 w 2011"/>
              <a:gd name="T103" fmla="*/ 297378438 h 2310"/>
              <a:gd name="T104" fmla="*/ 2147483647 w 2011"/>
              <a:gd name="T105" fmla="*/ 2147483647 h 2310"/>
              <a:gd name="T106" fmla="*/ 2147483647 w 2011"/>
              <a:gd name="T107" fmla="*/ 2147483647 h 2310"/>
              <a:gd name="T108" fmla="*/ 2147483647 w 2011"/>
              <a:gd name="T109" fmla="*/ 2147483647 h 2310"/>
              <a:gd name="T110" fmla="*/ 2147483647 w 2011"/>
              <a:gd name="T111" fmla="*/ 2147483647 h 2310"/>
              <a:gd name="T112" fmla="*/ 2147483647 w 2011"/>
              <a:gd name="T113" fmla="*/ 2147483647 h 2310"/>
              <a:gd name="T114" fmla="*/ 2147483647 w 2011"/>
              <a:gd name="T115" fmla="*/ 2147483647 h 2310"/>
              <a:gd name="T116" fmla="*/ 2147483647 w 2011"/>
              <a:gd name="T117" fmla="*/ 2147483647 h 231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11"/>
              <a:gd name="T178" fmla="*/ 0 h 2310"/>
              <a:gd name="T179" fmla="*/ 2011 w 2011"/>
              <a:gd name="T180" fmla="*/ 2310 h 231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11" h="2310">
                <a:moveTo>
                  <a:pt x="0" y="1872"/>
                </a:moveTo>
                <a:lnTo>
                  <a:pt x="32" y="2203"/>
                </a:lnTo>
                <a:lnTo>
                  <a:pt x="48" y="2160"/>
                </a:lnTo>
                <a:lnTo>
                  <a:pt x="54" y="2240"/>
                </a:lnTo>
                <a:lnTo>
                  <a:pt x="75" y="2192"/>
                </a:lnTo>
                <a:lnTo>
                  <a:pt x="91" y="2278"/>
                </a:lnTo>
                <a:lnTo>
                  <a:pt x="144" y="2235"/>
                </a:lnTo>
                <a:lnTo>
                  <a:pt x="203" y="2262"/>
                </a:lnTo>
                <a:lnTo>
                  <a:pt x="235" y="2187"/>
                </a:lnTo>
                <a:lnTo>
                  <a:pt x="267" y="2278"/>
                </a:lnTo>
                <a:lnTo>
                  <a:pt x="304" y="2224"/>
                </a:lnTo>
                <a:lnTo>
                  <a:pt x="342" y="2262"/>
                </a:lnTo>
                <a:lnTo>
                  <a:pt x="379" y="2166"/>
                </a:lnTo>
                <a:lnTo>
                  <a:pt x="406" y="2310"/>
                </a:lnTo>
                <a:lnTo>
                  <a:pt x="432" y="2203"/>
                </a:lnTo>
                <a:lnTo>
                  <a:pt x="454" y="2278"/>
                </a:lnTo>
                <a:lnTo>
                  <a:pt x="486" y="2198"/>
                </a:lnTo>
                <a:lnTo>
                  <a:pt x="502" y="2278"/>
                </a:lnTo>
                <a:lnTo>
                  <a:pt x="518" y="2230"/>
                </a:lnTo>
                <a:lnTo>
                  <a:pt x="544" y="2272"/>
                </a:lnTo>
                <a:lnTo>
                  <a:pt x="571" y="2160"/>
                </a:lnTo>
                <a:lnTo>
                  <a:pt x="598" y="1750"/>
                </a:lnTo>
                <a:lnTo>
                  <a:pt x="683" y="0"/>
                </a:lnTo>
                <a:lnTo>
                  <a:pt x="800" y="1894"/>
                </a:lnTo>
                <a:lnTo>
                  <a:pt x="838" y="2187"/>
                </a:lnTo>
                <a:lnTo>
                  <a:pt x="854" y="2240"/>
                </a:lnTo>
                <a:lnTo>
                  <a:pt x="880" y="2203"/>
                </a:lnTo>
                <a:lnTo>
                  <a:pt x="902" y="2278"/>
                </a:lnTo>
                <a:lnTo>
                  <a:pt x="950" y="2235"/>
                </a:lnTo>
                <a:lnTo>
                  <a:pt x="987" y="2246"/>
                </a:lnTo>
                <a:lnTo>
                  <a:pt x="1030" y="2187"/>
                </a:lnTo>
                <a:lnTo>
                  <a:pt x="1078" y="2256"/>
                </a:lnTo>
                <a:lnTo>
                  <a:pt x="1110" y="2171"/>
                </a:lnTo>
                <a:lnTo>
                  <a:pt x="1152" y="2240"/>
                </a:lnTo>
                <a:lnTo>
                  <a:pt x="1179" y="2214"/>
                </a:lnTo>
                <a:lnTo>
                  <a:pt x="1222" y="2272"/>
                </a:lnTo>
                <a:lnTo>
                  <a:pt x="1254" y="2187"/>
                </a:lnTo>
                <a:lnTo>
                  <a:pt x="1280" y="2272"/>
                </a:lnTo>
                <a:lnTo>
                  <a:pt x="1328" y="2224"/>
                </a:lnTo>
                <a:lnTo>
                  <a:pt x="1360" y="2267"/>
                </a:lnTo>
                <a:lnTo>
                  <a:pt x="1392" y="2187"/>
                </a:lnTo>
                <a:lnTo>
                  <a:pt x="1419" y="2278"/>
                </a:lnTo>
                <a:lnTo>
                  <a:pt x="1451" y="2208"/>
                </a:lnTo>
                <a:lnTo>
                  <a:pt x="1472" y="2272"/>
                </a:lnTo>
                <a:lnTo>
                  <a:pt x="1499" y="2208"/>
                </a:lnTo>
                <a:lnTo>
                  <a:pt x="1510" y="2278"/>
                </a:lnTo>
                <a:lnTo>
                  <a:pt x="1542" y="2224"/>
                </a:lnTo>
                <a:lnTo>
                  <a:pt x="1558" y="2267"/>
                </a:lnTo>
                <a:lnTo>
                  <a:pt x="1616" y="2155"/>
                </a:lnTo>
                <a:lnTo>
                  <a:pt x="1648" y="2192"/>
                </a:lnTo>
                <a:lnTo>
                  <a:pt x="1659" y="1771"/>
                </a:lnTo>
                <a:lnTo>
                  <a:pt x="1702" y="118"/>
                </a:lnTo>
                <a:lnTo>
                  <a:pt x="1819" y="2192"/>
                </a:lnTo>
                <a:lnTo>
                  <a:pt x="1851" y="2144"/>
                </a:lnTo>
                <a:lnTo>
                  <a:pt x="1867" y="2235"/>
                </a:lnTo>
                <a:lnTo>
                  <a:pt x="1894" y="2208"/>
                </a:lnTo>
                <a:lnTo>
                  <a:pt x="1920" y="2283"/>
                </a:lnTo>
                <a:lnTo>
                  <a:pt x="1958" y="2224"/>
                </a:lnTo>
                <a:lnTo>
                  <a:pt x="2011" y="2278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2534" name="Group 6"/>
          <p:cNvGrpSpPr>
            <a:grpSpLocks/>
          </p:cNvGrpSpPr>
          <p:nvPr/>
        </p:nvGrpSpPr>
        <p:grpSpPr bwMode="auto">
          <a:xfrm>
            <a:off x="1981200" y="1447800"/>
            <a:ext cx="673100" cy="482600"/>
            <a:chOff x="1248" y="912"/>
            <a:chExt cx="424" cy="304"/>
          </a:xfrm>
        </p:grpSpPr>
        <p:sp>
          <p:nvSpPr>
            <p:cNvPr id="22562" name="Rectangle 7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72" name="Text Box 8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5" name="Group 9"/>
          <p:cNvGrpSpPr>
            <a:grpSpLocks/>
          </p:cNvGrpSpPr>
          <p:nvPr/>
        </p:nvGrpSpPr>
        <p:grpSpPr bwMode="auto">
          <a:xfrm>
            <a:off x="4330700" y="1028700"/>
            <a:ext cx="673100" cy="482600"/>
            <a:chOff x="1248" y="912"/>
            <a:chExt cx="424" cy="304"/>
          </a:xfrm>
        </p:grpSpPr>
        <p:sp>
          <p:nvSpPr>
            <p:cNvPr id="22560" name="Rectangle 10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75" name="Text Box 11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6" name="Group 12"/>
          <p:cNvGrpSpPr>
            <a:grpSpLocks/>
          </p:cNvGrpSpPr>
          <p:nvPr/>
        </p:nvGrpSpPr>
        <p:grpSpPr bwMode="auto">
          <a:xfrm>
            <a:off x="5613400" y="1016000"/>
            <a:ext cx="673100" cy="482600"/>
            <a:chOff x="1248" y="912"/>
            <a:chExt cx="424" cy="304"/>
          </a:xfrm>
        </p:grpSpPr>
        <p:sp>
          <p:nvSpPr>
            <p:cNvPr id="22558" name="Rectangle 13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78" name="Text Box 14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7" name="Group 15"/>
          <p:cNvGrpSpPr>
            <a:grpSpLocks/>
          </p:cNvGrpSpPr>
          <p:nvPr/>
        </p:nvGrpSpPr>
        <p:grpSpPr bwMode="auto">
          <a:xfrm>
            <a:off x="7226300" y="1206500"/>
            <a:ext cx="673100" cy="482600"/>
            <a:chOff x="1248" y="912"/>
            <a:chExt cx="424" cy="304"/>
          </a:xfrm>
        </p:grpSpPr>
        <p:sp>
          <p:nvSpPr>
            <p:cNvPr id="22556" name="Rectangle 16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1" name="Text Box 17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8" name="Group 18"/>
          <p:cNvGrpSpPr>
            <a:grpSpLocks/>
          </p:cNvGrpSpPr>
          <p:nvPr/>
        </p:nvGrpSpPr>
        <p:grpSpPr bwMode="auto">
          <a:xfrm>
            <a:off x="3530600" y="2489200"/>
            <a:ext cx="1047750" cy="457200"/>
            <a:chOff x="528" y="3648"/>
            <a:chExt cx="660" cy="288"/>
          </a:xfrm>
        </p:grpSpPr>
        <p:sp>
          <p:nvSpPr>
            <p:cNvPr id="22554" name="Rectangle 19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4" name="Text Box 20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grpSp>
        <p:nvGrpSpPr>
          <p:cNvPr id="22539" name="Group 21"/>
          <p:cNvGrpSpPr>
            <a:grpSpLocks/>
          </p:cNvGrpSpPr>
          <p:nvPr/>
        </p:nvGrpSpPr>
        <p:grpSpPr bwMode="auto">
          <a:xfrm>
            <a:off x="1498600" y="2971800"/>
            <a:ext cx="1047750" cy="457200"/>
            <a:chOff x="528" y="3648"/>
            <a:chExt cx="660" cy="288"/>
          </a:xfrm>
        </p:grpSpPr>
        <p:sp>
          <p:nvSpPr>
            <p:cNvPr id="22552" name="Rectangle 22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7" name="Text Box 23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grpSp>
        <p:nvGrpSpPr>
          <p:cNvPr id="22540" name="Group 24"/>
          <p:cNvGrpSpPr>
            <a:grpSpLocks/>
          </p:cNvGrpSpPr>
          <p:nvPr/>
        </p:nvGrpSpPr>
        <p:grpSpPr bwMode="auto">
          <a:xfrm>
            <a:off x="4978400" y="3225800"/>
            <a:ext cx="1047750" cy="457200"/>
            <a:chOff x="528" y="3648"/>
            <a:chExt cx="660" cy="288"/>
          </a:xfrm>
        </p:grpSpPr>
        <p:sp>
          <p:nvSpPr>
            <p:cNvPr id="22550" name="Rectangle 25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0" name="Text Box 26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grpSp>
        <p:nvGrpSpPr>
          <p:cNvPr id="22541" name="Group 27"/>
          <p:cNvGrpSpPr>
            <a:grpSpLocks/>
          </p:cNvGrpSpPr>
          <p:nvPr/>
        </p:nvGrpSpPr>
        <p:grpSpPr bwMode="auto">
          <a:xfrm>
            <a:off x="6502400" y="3225800"/>
            <a:ext cx="1047750" cy="457200"/>
            <a:chOff x="528" y="3648"/>
            <a:chExt cx="660" cy="288"/>
          </a:xfrm>
        </p:grpSpPr>
        <p:sp>
          <p:nvSpPr>
            <p:cNvPr id="22548" name="Rectangle 28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3" name="Text Box 29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sp>
        <p:nvSpPr>
          <p:cNvPr id="22542" name="Text Box 30"/>
          <p:cNvSpPr txBox="1">
            <a:spLocks noChangeArrowheads="1"/>
          </p:cNvSpPr>
          <p:nvPr/>
        </p:nvSpPr>
        <p:spPr bwMode="auto">
          <a:xfrm>
            <a:off x="2238375" y="4021138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3" name="Text Box 31"/>
          <p:cNvSpPr txBox="1">
            <a:spLocks noChangeArrowheads="1"/>
          </p:cNvSpPr>
          <p:nvPr/>
        </p:nvSpPr>
        <p:spPr bwMode="auto">
          <a:xfrm>
            <a:off x="4608513" y="3840163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4" name="Text Box 32"/>
          <p:cNvSpPr txBox="1">
            <a:spLocks noChangeArrowheads="1"/>
          </p:cNvSpPr>
          <p:nvPr/>
        </p:nvSpPr>
        <p:spPr bwMode="auto">
          <a:xfrm>
            <a:off x="5910263" y="3967163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5" name="Text Box 33"/>
          <p:cNvSpPr txBox="1">
            <a:spLocks noChangeArrowheads="1"/>
          </p:cNvSpPr>
          <p:nvPr/>
        </p:nvSpPr>
        <p:spPr bwMode="auto">
          <a:xfrm>
            <a:off x="7874000" y="3857625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6" name="Freeform 34"/>
          <p:cNvSpPr>
            <a:spLocks/>
          </p:cNvSpPr>
          <p:nvPr/>
        </p:nvSpPr>
        <p:spPr bwMode="auto">
          <a:xfrm>
            <a:off x="1719263" y="2895600"/>
            <a:ext cx="6324600" cy="2032000"/>
          </a:xfrm>
          <a:custGeom>
            <a:avLst/>
            <a:gdLst>
              <a:gd name="T0" fmla="*/ 52924075 w 3984"/>
              <a:gd name="T1" fmla="*/ 2147483647 h 1280"/>
              <a:gd name="T2" fmla="*/ 267136563 w 3984"/>
              <a:gd name="T3" fmla="*/ 2084170013 h 1280"/>
              <a:gd name="T4" fmla="*/ 483870000 w 3984"/>
              <a:gd name="T5" fmla="*/ 778729075 h 1280"/>
              <a:gd name="T6" fmla="*/ 710684063 w 3984"/>
              <a:gd name="T7" fmla="*/ 2003525013 h 1280"/>
              <a:gd name="T8" fmla="*/ 846772500 w 3984"/>
              <a:gd name="T9" fmla="*/ 2147483647 h 1280"/>
              <a:gd name="T10" fmla="*/ 1008062500 w 3984"/>
              <a:gd name="T11" fmla="*/ 2147483647 h 1280"/>
              <a:gd name="T12" fmla="*/ 1181954075 w 3984"/>
              <a:gd name="T13" fmla="*/ 2147483647 h 1280"/>
              <a:gd name="T14" fmla="*/ 1302921575 w 3984"/>
              <a:gd name="T15" fmla="*/ 2147483647 h 1280"/>
              <a:gd name="T16" fmla="*/ 1491932500 w 3984"/>
              <a:gd name="T17" fmla="*/ 2147483647 h 1280"/>
              <a:gd name="T18" fmla="*/ 1557456563 w 3984"/>
              <a:gd name="T19" fmla="*/ 2147483647 h 1280"/>
              <a:gd name="T20" fmla="*/ 1746469075 w 3984"/>
              <a:gd name="T21" fmla="*/ 2147483647 h 1280"/>
              <a:gd name="T22" fmla="*/ 1854835000 w 3984"/>
              <a:gd name="T23" fmla="*/ 2147483647 h 1280"/>
              <a:gd name="T24" fmla="*/ 2028726575 w 3984"/>
              <a:gd name="T25" fmla="*/ 2147483647 h 1280"/>
              <a:gd name="T26" fmla="*/ 2147483647 w 3984"/>
              <a:gd name="T27" fmla="*/ 2147483647 h 1280"/>
              <a:gd name="T28" fmla="*/ 2147483647 w 3984"/>
              <a:gd name="T29" fmla="*/ 2147483647 h 1280"/>
              <a:gd name="T30" fmla="*/ 2147483647 w 3984"/>
              <a:gd name="T31" fmla="*/ 2147483647 h 1280"/>
              <a:gd name="T32" fmla="*/ 2147483647 w 3984"/>
              <a:gd name="T33" fmla="*/ 2147483647 h 1280"/>
              <a:gd name="T34" fmla="*/ 2147483647 w 3984"/>
              <a:gd name="T35" fmla="*/ 2147483647 h 1280"/>
              <a:gd name="T36" fmla="*/ 2147483647 w 3984"/>
              <a:gd name="T37" fmla="*/ 2147483647 h 1280"/>
              <a:gd name="T38" fmla="*/ 2147483647 w 3984"/>
              <a:gd name="T39" fmla="*/ 2147483647 h 1280"/>
              <a:gd name="T40" fmla="*/ 2147483647 w 3984"/>
              <a:gd name="T41" fmla="*/ 2147483647 h 1280"/>
              <a:gd name="T42" fmla="*/ 2147483647 w 3984"/>
              <a:gd name="T43" fmla="*/ 2147483647 h 1280"/>
              <a:gd name="T44" fmla="*/ 2147483647 w 3984"/>
              <a:gd name="T45" fmla="*/ 2147483647 h 1280"/>
              <a:gd name="T46" fmla="*/ 2147483647 w 3984"/>
              <a:gd name="T47" fmla="*/ 2147483647 h 1280"/>
              <a:gd name="T48" fmla="*/ 2147483647 w 3984"/>
              <a:gd name="T49" fmla="*/ 2147483647 h 1280"/>
              <a:gd name="T50" fmla="*/ 2147483647 w 3984"/>
              <a:gd name="T51" fmla="*/ 2147483647 h 1280"/>
              <a:gd name="T52" fmla="*/ 2147483647 w 3984"/>
              <a:gd name="T53" fmla="*/ 471270013 h 1280"/>
              <a:gd name="T54" fmla="*/ 2147483647 w 3984"/>
              <a:gd name="T55" fmla="*/ 0 h 1280"/>
              <a:gd name="T56" fmla="*/ 2147483647 w 3984"/>
              <a:gd name="T57" fmla="*/ 2147483647 h 1280"/>
              <a:gd name="T58" fmla="*/ 2147483647 w 3984"/>
              <a:gd name="T59" fmla="*/ 2147483647 h 1280"/>
              <a:gd name="T60" fmla="*/ 2147483647 w 3984"/>
              <a:gd name="T61" fmla="*/ 2147483647 h 1280"/>
              <a:gd name="T62" fmla="*/ 2147483647 w 3984"/>
              <a:gd name="T63" fmla="*/ 2147483647 h 1280"/>
              <a:gd name="T64" fmla="*/ 2147483647 w 3984"/>
              <a:gd name="T65" fmla="*/ 2147483647 h 1280"/>
              <a:gd name="T66" fmla="*/ 2147483647 w 3984"/>
              <a:gd name="T67" fmla="*/ 2147483647 h 1280"/>
              <a:gd name="T68" fmla="*/ 2147483647 w 3984"/>
              <a:gd name="T69" fmla="*/ 2147483647 h 1280"/>
              <a:gd name="T70" fmla="*/ 2147483647 w 3984"/>
              <a:gd name="T71" fmla="*/ 2147483647 h 1280"/>
              <a:gd name="T72" fmla="*/ 2147483647 w 3984"/>
              <a:gd name="T73" fmla="*/ 1653222500 h 1280"/>
              <a:gd name="T74" fmla="*/ 2147483647 w 3984"/>
              <a:gd name="T75" fmla="*/ 2056447500 h 1280"/>
              <a:gd name="T76" fmla="*/ 2147483647 w 3984"/>
              <a:gd name="T77" fmla="*/ 2147483647 h 1280"/>
              <a:gd name="T78" fmla="*/ 2147483647 w 3984"/>
              <a:gd name="T79" fmla="*/ 2147483647 h 1280"/>
              <a:gd name="T80" fmla="*/ 2147483647 w 3984"/>
              <a:gd name="T81" fmla="*/ 2147483647 h 1280"/>
              <a:gd name="T82" fmla="*/ 2147483647 w 3984"/>
              <a:gd name="T83" fmla="*/ 2147483647 h 1280"/>
              <a:gd name="T84" fmla="*/ 2147483647 w 3984"/>
              <a:gd name="T85" fmla="*/ 2147483647 h 1280"/>
              <a:gd name="T86" fmla="*/ 2147483647 w 3984"/>
              <a:gd name="T87" fmla="*/ 2147483647 h 1280"/>
              <a:gd name="T88" fmla="*/ 2147483647 w 3984"/>
              <a:gd name="T89" fmla="*/ 2147483647 h 1280"/>
              <a:gd name="T90" fmla="*/ 2147483647 w 3984"/>
              <a:gd name="T91" fmla="*/ 2147483647 h 1280"/>
              <a:gd name="T92" fmla="*/ 2147483647 w 3984"/>
              <a:gd name="T93" fmla="*/ 2147483647 h 1280"/>
              <a:gd name="T94" fmla="*/ 2147483647 w 3984"/>
              <a:gd name="T95" fmla="*/ 2147483647 h 1280"/>
              <a:gd name="T96" fmla="*/ 2147483647 w 3984"/>
              <a:gd name="T97" fmla="*/ 2147483647 h 1280"/>
              <a:gd name="T98" fmla="*/ 2147483647 w 3984"/>
              <a:gd name="T99" fmla="*/ 2147483647 h 1280"/>
              <a:gd name="T100" fmla="*/ 2147483647 w 3984"/>
              <a:gd name="T101" fmla="*/ 2147483647 h 1280"/>
              <a:gd name="T102" fmla="*/ 2147483647 w 3984"/>
              <a:gd name="T103" fmla="*/ 1706146575 h 1280"/>
              <a:gd name="T104" fmla="*/ 2147483647 w 3984"/>
              <a:gd name="T105" fmla="*/ 1963202513 h 1280"/>
              <a:gd name="T106" fmla="*/ 2147483647 w 3984"/>
              <a:gd name="T107" fmla="*/ 2147483647 h 1280"/>
              <a:gd name="T108" fmla="*/ 2147483647 w 3984"/>
              <a:gd name="T109" fmla="*/ 2147483647 h 1280"/>
              <a:gd name="T110" fmla="*/ 2147483647 w 3984"/>
              <a:gd name="T111" fmla="*/ 2147483647 h 1280"/>
              <a:gd name="T112" fmla="*/ 2147483647 w 3984"/>
              <a:gd name="T113" fmla="*/ 2147483647 h 1280"/>
              <a:gd name="T114" fmla="*/ 2147483647 w 3984"/>
              <a:gd name="T115" fmla="*/ 2147483647 h 128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984"/>
              <a:gd name="T175" fmla="*/ 0 h 1280"/>
              <a:gd name="T176" fmla="*/ 3984 w 3984"/>
              <a:gd name="T177" fmla="*/ 1280 h 128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984" h="1280">
                <a:moveTo>
                  <a:pt x="0" y="1232"/>
                </a:moveTo>
                <a:lnTo>
                  <a:pt x="21" y="1205"/>
                </a:lnTo>
                <a:lnTo>
                  <a:pt x="48" y="1221"/>
                </a:lnTo>
                <a:lnTo>
                  <a:pt x="106" y="827"/>
                </a:lnTo>
                <a:lnTo>
                  <a:pt x="133" y="565"/>
                </a:lnTo>
                <a:lnTo>
                  <a:pt x="192" y="309"/>
                </a:lnTo>
                <a:lnTo>
                  <a:pt x="224" y="539"/>
                </a:lnTo>
                <a:lnTo>
                  <a:pt x="282" y="795"/>
                </a:lnTo>
                <a:lnTo>
                  <a:pt x="309" y="1083"/>
                </a:lnTo>
                <a:lnTo>
                  <a:pt x="336" y="1115"/>
                </a:lnTo>
                <a:lnTo>
                  <a:pt x="352" y="1189"/>
                </a:lnTo>
                <a:lnTo>
                  <a:pt x="400" y="1237"/>
                </a:lnTo>
                <a:lnTo>
                  <a:pt x="432" y="1189"/>
                </a:lnTo>
                <a:lnTo>
                  <a:pt x="469" y="1259"/>
                </a:lnTo>
                <a:lnTo>
                  <a:pt x="512" y="1115"/>
                </a:lnTo>
                <a:lnTo>
                  <a:pt x="517" y="1205"/>
                </a:lnTo>
                <a:lnTo>
                  <a:pt x="576" y="1141"/>
                </a:lnTo>
                <a:lnTo>
                  <a:pt x="592" y="1232"/>
                </a:lnTo>
                <a:lnTo>
                  <a:pt x="602" y="1189"/>
                </a:lnTo>
                <a:lnTo>
                  <a:pt x="618" y="1259"/>
                </a:lnTo>
                <a:lnTo>
                  <a:pt x="677" y="1136"/>
                </a:lnTo>
                <a:lnTo>
                  <a:pt x="693" y="1264"/>
                </a:lnTo>
                <a:lnTo>
                  <a:pt x="720" y="1184"/>
                </a:lnTo>
                <a:lnTo>
                  <a:pt x="736" y="1253"/>
                </a:lnTo>
                <a:lnTo>
                  <a:pt x="784" y="1163"/>
                </a:lnTo>
                <a:lnTo>
                  <a:pt x="805" y="1259"/>
                </a:lnTo>
                <a:lnTo>
                  <a:pt x="837" y="1157"/>
                </a:lnTo>
                <a:lnTo>
                  <a:pt x="858" y="1264"/>
                </a:lnTo>
                <a:lnTo>
                  <a:pt x="901" y="1141"/>
                </a:lnTo>
                <a:lnTo>
                  <a:pt x="944" y="1259"/>
                </a:lnTo>
                <a:lnTo>
                  <a:pt x="970" y="1168"/>
                </a:lnTo>
                <a:lnTo>
                  <a:pt x="1013" y="1259"/>
                </a:lnTo>
                <a:lnTo>
                  <a:pt x="1045" y="1152"/>
                </a:lnTo>
                <a:lnTo>
                  <a:pt x="1077" y="1248"/>
                </a:lnTo>
                <a:lnTo>
                  <a:pt x="1109" y="1152"/>
                </a:lnTo>
                <a:lnTo>
                  <a:pt x="1162" y="1248"/>
                </a:lnTo>
                <a:lnTo>
                  <a:pt x="1189" y="1173"/>
                </a:lnTo>
                <a:lnTo>
                  <a:pt x="1205" y="1237"/>
                </a:lnTo>
                <a:lnTo>
                  <a:pt x="1226" y="1125"/>
                </a:lnTo>
                <a:lnTo>
                  <a:pt x="1253" y="1248"/>
                </a:lnTo>
                <a:lnTo>
                  <a:pt x="1253" y="1184"/>
                </a:lnTo>
                <a:lnTo>
                  <a:pt x="1285" y="1232"/>
                </a:lnTo>
                <a:lnTo>
                  <a:pt x="1322" y="1163"/>
                </a:lnTo>
                <a:lnTo>
                  <a:pt x="1328" y="1259"/>
                </a:lnTo>
                <a:lnTo>
                  <a:pt x="1354" y="1205"/>
                </a:lnTo>
                <a:lnTo>
                  <a:pt x="1397" y="1248"/>
                </a:lnTo>
                <a:lnTo>
                  <a:pt x="1418" y="1184"/>
                </a:lnTo>
                <a:lnTo>
                  <a:pt x="1445" y="1259"/>
                </a:lnTo>
                <a:lnTo>
                  <a:pt x="1477" y="1136"/>
                </a:lnTo>
                <a:lnTo>
                  <a:pt x="1514" y="1237"/>
                </a:lnTo>
                <a:lnTo>
                  <a:pt x="1557" y="1227"/>
                </a:lnTo>
                <a:lnTo>
                  <a:pt x="1594" y="1077"/>
                </a:lnTo>
                <a:lnTo>
                  <a:pt x="1621" y="677"/>
                </a:lnTo>
                <a:lnTo>
                  <a:pt x="1664" y="187"/>
                </a:lnTo>
                <a:lnTo>
                  <a:pt x="1685" y="267"/>
                </a:lnTo>
                <a:lnTo>
                  <a:pt x="1696" y="0"/>
                </a:lnTo>
                <a:lnTo>
                  <a:pt x="1728" y="405"/>
                </a:lnTo>
                <a:lnTo>
                  <a:pt x="1776" y="1035"/>
                </a:lnTo>
                <a:lnTo>
                  <a:pt x="1829" y="1131"/>
                </a:lnTo>
                <a:lnTo>
                  <a:pt x="1845" y="1200"/>
                </a:lnTo>
                <a:lnTo>
                  <a:pt x="1861" y="1173"/>
                </a:lnTo>
                <a:lnTo>
                  <a:pt x="1898" y="1227"/>
                </a:lnTo>
                <a:lnTo>
                  <a:pt x="1952" y="1088"/>
                </a:lnTo>
                <a:lnTo>
                  <a:pt x="1984" y="1211"/>
                </a:lnTo>
                <a:lnTo>
                  <a:pt x="2021" y="1136"/>
                </a:lnTo>
                <a:lnTo>
                  <a:pt x="2037" y="1221"/>
                </a:lnTo>
                <a:lnTo>
                  <a:pt x="2058" y="1163"/>
                </a:lnTo>
                <a:lnTo>
                  <a:pt x="2085" y="1237"/>
                </a:lnTo>
                <a:lnTo>
                  <a:pt x="2133" y="1109"/>
                </a:lnTo>
                <a:lnTo>
                  <a:pt x="2165" y="1248"/>
                </a:lnTo>
                <a:lnTo>
                  <a:pt x="2240" y="1040"/>
                </a:lnTo>
                <a:lnTo>
                  <a:pt x="2272" y="1115"/>
                </a:lnTo>
                <a:lnTo>
                  <a:pt x="2384" y="464"/>
                </a:lnTo>
                <a:lnTo>
                  <a:pt x="2394" y="656"/>
                </a:lnTo>
                <a:lnTo>
                  <a:pt x="2416" y="581"/>
                </a:lnTo>
                <a:lnTo>
                  <a:pt x="2453" y="816"/>
                </a:lnTo>
                <a:lnTo>
                  <a:pt x="2464" y="779"/>
                </a:lnTo>
                <a:lnTo>
                  <a:pt x="2522" y="1120"/>
                </a:lnTo>
                <a:lnTo>
                  <a:pt x="2554" y="1152"/>
                </a:lnTo>
                <a:lnTo>
                  <a:pt x="2634" y="1264"/>
                </a:lnTo>
                <a:lnTo>
                  <a:pt x="2677" y="1216"/>
                </a:lnTo>
                <a:lnTo>
                  <a:pt x="2709" y="1259"/>
                </a:lnTo>
                <a:lnTo>
                  <a:pt x="2741" y="1205"/>
                </a:lnTo>
                <a:lnTo>
                  <a:pt x="2762" y="1248"/>
                </a:lnTo>
                <a:lnTo>
                  <a:pt x="2789" y="1195"/>
                </a:lnTo>
                <a:lnTo>
                  <a:pt x="2821" y="1232"/>
                </a:lnTo>
                <a:lnTo>
                  <a:pt x="2853" y="1168"/>
                </a:lnTo>
                <a:lnTo>
                  <a:pt x="2874" y="1237"/>
                </a:lnTo>
                <a:lnTo>
                  <a:pt x="2912" y="1168"/>
                </a:lnTo>
                <a:lnTo>
                  <a:pt x="2922" y="1280"/>
                </a:lnTo>
                <a:lnTo>
                  <a:pt x="2949" y="1189"/>
                </a:lnTo>
                <a:lnTo>
                  <a:pt x="2965" y="1248"/>
                </a:lnTo>
                <a:lnTo>
                  <a:pt x="2992" y="1189"/>
                </a:lnTo>
                <a:lnTo>
                  <a:pt x="3024" y="1232"/>
                </a:lnTo>
                <a:lnTo>
                  <a:pt x="3045" y="1104"/>
                </a:lnTo>
                <a:lnTo>
                  <a:pt x="3077" y="1216"/>
                </a:lnTo>
                <a:lnTo>
                  <a:pt x="3093" y="1173"/>
                </a:lnTo>
                <a:lnTo>
                  <a:pt x="3125" y="1232"/>
                </a:lnTo>
                <a:lnTo>
                  <a:pt x="3152" y="1157"/>
                </a:lnTo>
                <a:lnTo>
                  <a:pt x="3184" y="1264"/>
                </a:lnTo>
                <a:lnTo>
                  <a:pt x="3237" y="1189"/>
                </a:lnTo>
                <a:lnTo>
                  <a:pt x="3285" y="1232"/>
                </a:lnTo>
                <a:lnTo>
                  <a:pt x="3344" y="928"/>
                </a:lnTo>
                <a:lnTo>
                  <a:pt x="3402" y="677"/>
                </a:lnTo>
                <a:lnTo>
                  <a:pt x="3450" y="469"/>
                </a:lnTo>
                <a:lnTo>
                  <a:pt x="3504" y="779"/>
                </a:lnTo>
                <a:lnTo>
                  <a:pt x="3605" y="1120"/>
                </a:lnTo>
                <a:lnTo>
                  <a:pt x="3632" y="1168"/>
                </a:lnTo>
                <a:lnTo>
                  <a:pt x="3664" y="1237"/>
                </a:lnTo>
                <a:lnTo>
                  <a:pt x="3706" y="1269"/>
                </a:lnTo>
                <a:lnTo>
                  <a:pt x="3765" y="1195"/>
                </a:lnTo>
                <a:lnTo>
                  <a:pt x="3824" y="1259"/>
                </a:lnTo>
                <a:lnTo>
                  <a:pt x="3845" y="1227"/>
                </a:lnTo>
                <a:lnTo>
                  <a:pt x="3898" y="1269"/>
                </a:lnTo>
                <a:lnTo>
                  <a:pt x="3952" y="1237"/>
                </a:lnTo>
                <a:lnTo>
                  <a:pt x="3984" y="1275"/>
                </a:lnTo>
              </a:path>
            </a:pathLst>
          </a:custGeom>
          <a:noFill/>
          <a:ln w="38100">
            <a:solidFill>
              <a:srgbClr val="8901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2547" name="Freeform 35"/>
          <p:cNvSpPr>
            <a:spLocks/>
          </p:cNvSpPr>
          <p:nvPr/>
        </p:nvSpPr>
        <p:spPr bwMode="auto">
          <a:xfrm>
            <a:off x="1727200" y="2209800"/>
            <a:ext cx="596900" cy="2959100"/>
          </a:xfrm>
          <a:custGeom>
            <a:avLst/>
            <a:gdLst>
              <a:gd name="T0" fmla="*/ 0 w 376"/>
              <a:gd name="T1" fmla="*/ 2147483647 h 1864"/>
              <a:gd name="T2" fmla="*/ 80645000 w 376"/>
              <a:gd name="T3" fmla="*/ 2147483647 h 1864"/>
              <a:gd name="T4" fmla="*/ 161290000 w 376"/>
              <a:gd name="T5" fmla="*/ 2147483647 h 1864"/>
              <a:gd name="T6" fmla="*/ 221773750 w 376"/>
              <a:gd name="T7" fmla="*/ 2147483647 h 1864"/>
              <a:gd name="T8" fmla="*/ 302418750 w 376"/>
              <a:gd name="T9" fmla="*/ 2147483647 h 1864"/>
              <a:gd name="T10" fmla="*/ 352821875 w 376"/>
              <a:gd name="T11" fmla="*/ 2147483647 h 1864"/>
              <a:gd name="T12" fmla="*/ 433466875 w 376"/>
              <a:gd name="T13" fmla="*/ 2147483647 h 1864"/>
              <a:gd name="T14" fmla="*/ 463708750 w 376"/>
              <a:gd name="T15" fmla="*/ 2147483647 h 1864"/>
              <a:gd name="T16" fmla="*/ 534273125 w 376"/>
              <a:gd name="T17" fmla="*/ 2147483647 h 1864"/>
              <a:gd name="T18" fmla="*/ 574595625 w 376"/>
              <a:gd name="T19" fmla="*/ 2147483647 h 1864"/>
              <a:gd name="T20" fmla="*/ 715724375 w 376"/>
              <a:gd name="T21" fmla="*/ 2147483647 h 1864"/>
              <a:gd name="T22" fmla="*/ 766127500 w 376"/>
              <a:gd name="T23" fmla="*/ 2147483647 h 1864"/>
              <a:gd name="T24" fmla="*/ 776208125 w 376"/>
              <a:gd name="T25" fmla="*/ 2147483647 h 1864"/>
              <a:gd name="T26" fmla="*/ 947578750 w 376"/>
              <a:gd name="T27" fmla="*/ 0 h 1864"/>
              <a:gd name="T28" fmla="*/ 887095000 w 376"/>
              <a:gd name="T29" fmla="*/ 0 h 186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76"/>
              <a:gd name="T46" fmla="*/ 0 h 1864"/>
              <a:gd name="T47" fmla="*/ 376 w 376"/>
              <a:gd name="T48" fmla="*/ 1864 h 186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76" h="1864">
                <a:moveTo>
                  <a:pt x="0" y="1792"/>
                </a:moveTo>
                <a:lnTo>
                  <a:pt x="32" y="1828"/>
                </a:lnTo>
                <a:lnTo>
                  <a:pt x="64" y="1748"/>
                </a:lnTo>
                <a:lnTo>
                  <a:pt x="88" y="1864"/>
                </a:lnTo>
                <a:lnTo>
                  <a:pt x="120" y="1780"/>
                </a:lnTo>
                <a:lnTo>
                  <a:pt x="140" y="1840"/>
                </a:lnTo>
                <a:lnTo>
                  <a:pt x="172" y="1780"/>
                </a:lnTo>
                <a:lnTo>
                  <a:pt x="184" y="1836"/>
                </a:lnTo>
                <a:lnTo>
                  <a:pt x="212" y="1788"/>
                </a:lnTo>
                <a:lnTo>
                  <a:pt x="228" y="1828"/>
                </a:lnTo>
                <a:lnTo>
                  <a:pt x="284" y="1724"/>
                </a:lnTo>
                <a:lnTo>
                  <a:pt x="304" y="1768"/>
                </a:lnTo>
                <a:lnTo>
                  <a:pt x="308" y="1336"/>
                </a:lnTo>
                <a:lnTo>
                  <a:pt x="376" y="0"/>
                </a:lnTo>
                <a:lnTo>
                  <a:pt x="352" y="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143000"/>
            <a:ext cx="6931025" cy="4432300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054350" y="5111750"/>
            <a:ext cx="3111500" cy="3683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148013" y="5103813"/>
            <a:ext cx="2924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Time of Day (24 hr)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590800" y="5943600"/>
            <a:ext cx="4452938" cy="5794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>
                <a:latin typeface="Helvetica" charset="0"/>
              </a:rPr>
              <a:t>Pulses are important 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1588"/>
            <a:ext cx="517207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09800" y="285750"/>
            <a:ext cx="17557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b="1">
                <a:solidFill>
                  <a:schemeClr val="bg2"/>
                </a:solidFill>
                <a:latin typeface="Helvetica" charset="0"/>
              </a:rPr>
              <a:t>Hypothalamus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667000" y="609600"/>
            <a:ext cx="828675" cy="363538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b="1">
                <a:latin typeface="Helvetica" charset="0"/>
              </a:rPr>
              <a:t>GnRH</a:t>
            </a:r>
            <a:endParaRPr lang="en-US" altLang="en-US" sz="1800" b="1">
              <a:solidFill>
                <a:schemeClr val="bg2"/>
              </a:solidFill>
              <a:latin typeface="Helvetica" charset="0"/>
            </a:endParaRPr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875088" y="3868738"/>
            <a:ext cx="1430337" cy="727075"/>
            <a:chOff x="2441" y="2437"/>
            <a:chExt cx="901" cy="458"/>
          </a:xfrm>
        </p:grpSpPr>
        <p:sp>
          <p:nvSpPr>
            <p:cNvPr id="15366" name="Rectangle 6"/>
            <p:cNvSpPr>
              <a:spLocks noChangeArrowheads="1"/>
            </p:cNvSpPr>
            <p:nvPr/>
          </p:nvSpPr>
          <p:spPr bwMode="auto">
            <a:xfrm>
              <a:off x="2696" y="2437"/>
              <a:ext cx="263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E</a:t>
              </a:r>
              <a:r>
                <a:rPr lang="en-US" altLang="en-US" sz="1800" b="1" baseline="-25000">
                  <a:solidFill>
                    <a:schemeClr val="hlink"/>
                  </a:solidFill>
                  <a:latin typeface="Helvetica" charset="0"/>
                </a:rPr>
                <a:t>2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2756" y="2666"/>
              <a:ext cx="586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Inhibin</a:t>
              </a:r>
            </a:p>
          </p:txBody>
        </p:sp>
        <p:sp>
          <p:nvSpPr>
            <p:cNvPr id="26680" name="Line 8"/>
            <p:cNvSpPr>
              <a:spLocks noChangeShapeType="1"/>
            </p:cNvSpPr>
            <p:nvPr/>
          </p:nvSpPr>
          <p:spPr bwMode="auto">
            <a:xfrm flipV="1">
              <a:off x="2441" y="2591"/>
              <a:ext cx="260" cy="14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1" name="Line 9"/>
            <p:cNvSpPr>
              <a:spLocks noChangeShapeType="1"/>
            </p:cNvSpPr>
            <p:nvPr/>
          </p:nvSpPr>
          <p:spPr bwMode="auto">
            <a:xfrm flipV="1">
              <a:off x="2496" y="2784"/>
              <a:ext cx="269" cy="3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30" name="Group 10"/>
          <p:cNvGrpSpPr>
            <a:grpSpLocks/>
          </p:cNvGrpSpPr>
          <p:nvPr/>
        </p:nvGrpSpPr>
        <p:grpSpPr bwMode="auto">
          <a:xfrm>
            <a:off x="3886200" y="4648200"/>
            <a:ext cx="739775" cy="1277938"/>
            <a:chOff x="2448" y="2928"/>
            <a:chExt cx="466" cy="805"/>
          </a:xfrm>
        </p:grpSpPr>
        <p:sp>
          <p:nvSpPr>
            <p:cNvPr id="15371" name="Rectangle 11"/>
            <p:cNvSpPr>
              <a:spLocks noChangeArrowheads="1"/>
            </p:cNvSpPr>
            <p:nvPr/>
          </p:nvSpPr>
          <p:spPr bwMode="auto">
            <a:xfrm>
              <a:off x="2496" y="3504"/>
              <a:ext cx="418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ABP</a:t>
              </a:r>
            </a:p>
          </p:txBody>
        </p:sp>
        <p:sp>
          <p:nvSpPr>
            <p:cNvPr id="26677" name="Line 12"/>
            <p:cNvSpPr>
              <a:spLocks noChangeShapeType="1"/>
            </p:cNvSpPr>
            <p:nvPr/>
          </p:nvSpPr>
          <p:spPr bwMode="auto">
            <a:xfrm>
              <a:off x="2448" y="2928"/>
              <a:ext cx="240" cy="6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4724400" y="4572000"/>
            <a:ext cx="892175" cy="5556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 b="1">
                <a:solidFill>
                  <a:schemeClr val="folHlink"/>
                </a:solidFill>
                <a:latin typeface="Helvetica" charset="0"/>
              </a:rPr>
              <a:t>Sertoli</a:t>
            </a:r>
          </a:p>
          <a:p>
            <a:pPr algn="ctr">
              <a:lnSpc>
                <a:spcPct val="85000"/>
              </a:lnSpc>
            </a:pPr>
            <a:r>
              <a:rPr lang="en-US" altLang="en-US" sz="1800" b="1">
                <a:solidFill>
                  <a:schemeClr val="folHlink"/>
                </a:solidFill>
                <a:latin typeface="Helvetica" charset="0"/>
              </a:rPr>
              <a:t>Cells</a:t>
            </a: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1447800" y="4038600"/>
            <a:ext cx="917575" cy="6381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 b="1">
                <a:solidFill>
                  <a:schemeClr val="hlink"/>
                </a:solidFill>
                <a:latin typeface="Helvetica" charset="0"/>
              </a:rPr>
              <a:t>Leydig</a:t>
            </a:r>
          </a:p>
          <a:p>
            <a:pPr algn="ctr"/>
            <a:r>
              <a:rPr lang="en-US" altLang="en-US" sz="1800" b="1">
                <a:solidFill>
                  <a:schemeClr val="hlink"/>
                </a:solidFill>
                <a:latin typeface="Helvetica" charset="0"/>
              </a:rPr>
              <a:t>Cells</a:t>
            </a: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5638800" y="5638800"/>
            <a:ext cx="1790700" cy="6985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rgbClr val="777777"/>
                </a:solidFill>
                <a:latin typeface="Helvetica" charset="0"/>
              </a:rPr>
              <a:t>Seminiferous</a:t>
            </a:r>
          </a:p>
          <a:p>
            <a:pPr algn="ctr"/>
            <a:r>
              <a:rPr lang="en-US" altLang="en-US" sz="2000" b="1">
                <a:solidFill>
                  <a:srgbClr val="777777"/>
                </a:solidFill>
                <a:latin typeface="Helvetica" charset="0"/>
              </a:rPr>
              <a:t>Tubule</a:t>
            </a:r>
          </a:p>
        </p:txBody>
      </p:sp>
      <p:sp>
        <p:nvSpPr>
          <p:cNvPr id="26634" name="Rectangle 16"/>
          <p:cNvSpPr>
            <a:spLocks noChangeArrowheads="1"/>
          </p:cNvSpPr>
          <p:nvPr/>
        </p:nvSpPr>
        <p:spPr bwMode="auto">
          <a:xfrm>
            <a:off x="2971800" y="1600200"/>
            <a:ext cx="1095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 b="1">
                <a:solidFill>
                  <a:schemeClr val="bg2"/>
                </a:solidFill>
                <a:latin typeface="Helvetica" charset="0"/>
              </a:rPr>
              <a:t>Ant.</a:t>
            </a:r>
          </a:p>
          <a:p>
            <a:pPr algn="ctr"/>
            <a:r>
              <a:rPr lang="en-US" altLang="en-US" sz="1800" b="1">
                <a:solidFill>
                  <a:schemeClr val="bg2"/>
                </a:solidFill>
                <a:latin typeface="Helvetica" charset="0"/>
              </a:rPr>
              <a:t>Pituitary</a:t>
            </a: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5715000" y="0"/>
            <a:ext cx="3094038" cy="17319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1" u="sng">
                <a:solidFill>
                  <a:schemeClr val="hlink"/>
                </a:solidFill>
                <a:latin typeface="Helvetica" charset="0"/>
              </a:rPr>
              <a:t>FSH on Sertoli Cells</a:t>
            </a:r>
            <a:endParaRPr lang="en-US" altLang="en-US" b="1">
              <a:solidFill>
                <a:schemeClr val="hlink"/>
              </a:solidFill>
              <a:latin typeface="Helvetica" charset="0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estradiol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inhibin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ABP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tight junctions</a:t>
            </a:r>
          </a:p>
        </p:txBody>
      </p:sp>
      <p:grpSp>
        <p:nvGrpSpPr>
          <p:cNvPr id="26636" name="Group 18"/>
          <p:cNvGrpSpPr>
            <a:grpSpLocks/>
          </p:cNvGrpSpPr>
          <p:nvPr/>
        </p:nvGrpSpPr>
        <p:grpSpPr bwMode="auto">
          <a:xfrm>
            <a:off x="3429000" y="2438400"/>
            <a:ext cx="793750" cy="1905000"/>
            <a:chOff x="2160" y="1536"/>
            <a:chExt cx="500" cy="1200"/>
          </a:xfrm>
        </p:grpSpPr>
        <p:sp>
          <p:nvSpPr>
            <p:cNvPr id="15379" name="Text Box 19"/>
            <p:cNvSpPr txBox="1">
              <a:spLocks noChangeArrowheads="1"/>
            </p:cNvSpPr>
            <p:nvPr/>
          </p:nvSpPr>
          <p:spPr bwMode="auto">
            <a:xfrm>
              <a:off x="2160" y="1872"/>
              <a:ext cx="50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hlink"/>
                  </a:solidFill>
                  <a:latin typeface="Helvetica" charset="0"/>
                </a:rPr>
                <a:t>FSH</a:t>
              </a:r>
            </a:p>
          </p:txBody>
        </p:sp>
        <p:sp>
          <p:nvSpPr>
            <p:cNvPr id="26674" name="Freeform 20"/>
            <p:cNvSpPr>
              <a:spLocks/>
            </p:cNvSpPr>
            <p:nvPr/>
          </p:nvSpPr>
          <p:spPr bwMode="auto">
            <a:xfrm>
              <a:off x="2304" y="1536"/>
              <a:ext cx="69" cy="309"/>
            </a:xfrm>
            <a:custGeom>
              <a:avLst/>
              <a:gdLst>
                <a:gd name="T0" fmla="*/ 0 w 69"/>
                <a:gd name="T1" fmla="*/ 0 h 309"/>
                <a:gd name="T2" fmla="*/ 69 w 69"/>
                <a:gd name="T3" fmla="*/ 309 h 309"/>
                <a:gd name="T4" fmla="*/ 0 60000 65536"/>
                <a:gd name="T5" fmla="*/ 0 60000 65536"/>
                <a:gd name="T6" fmla="*/ 0 w 69"/>
                <a:gd name="T7" fmla="*/ 0 h 309"/>
                <a:gd name="T8" fmla="*/ 69 w 69"/>
                <a:gd name="T9" fmla="*/ 309 h 30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309">
                  <a:moveTo>
                    <a:pt x="0" y="0"/>
                  </a:moveTo>
                  <a:cubicBezTo>
                    <a:pt x="28" y="128"/>
                    <a:pt x="57" y="257"/>
                    <a:pt x="69" y="309"/>
                  </a:cubicBezTo>
                </a:path>
              </a:pathLst>
            </a:cu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75" name="Freeform 21"/>
            <p:cNvSpPr>
              <a:spLocks/>
            </p:cNvSpPr>
            <p:nvPr/>
          </p:nvSpPr>
          <p:spPr bwMode="auto">
            <a:xfrm>
              <a:off x="2363" y="2183"/>
              <a:ext cx="48" cy="553"/>
            </a:xfrm>
            <a:custGeom>
              <a:avLst/>
              <a:gdLst>
                <a:gd name="T0" fmla="*/ 37 w 48"/>
                <a:gd name="T1" fmla="*/ 0 h 553"/>
                <a:gd name="T2" fmla="*/ 46 w 48"/>
                <a:gd name="T3" fmla="*/ 153 h 553"/>
                <a:gd name="T4" fmla="*/ 23 w 48"/>
                <a:gd name="T5" fmla="*/ 405 h 553"/>
                <a:gd name="T6" fmla="*/ 0 w 48"/>
                <a:gd name="T7" fmla="*/ 553 h 5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553"/>
                <a:gd name="T14" fmla="*/ 48 w 48"/>
                <a:gd name="T15" fmla="*/ 553 h 5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553">
                  <a:moveTo>
                    <a:pt x="37" y="0"/>
                  </a:moveTo>
                  <a:cubicBezTo>
                    <a:pt x="42" y="42"/>
                    <a:pt x="48" y="85"/>
                    <a:pt x="46" y="153"/>
                  </a:cubicBezTo>
                  <a:cubicBezTo>
                    <a:pt x="43" y="220"/>
                    <a:pt x="30" y="338"/>
                    <a:pt x="23" y="405"/>
                  </a:cubicBezTo>
                  <a:cubicBezTo>
                    <a:pt x="15" y="471"/>
                    <a:pt x="3" y="528"/>
                    <a:pt x="0" y="553"/>
                  </a:cubicBezTo>
                </a:path>
              </a:pathLst>
            </a:cu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6637" name="Group 22"/>
          <p:cNvGrpSpPr>
            <a:grpSpLocks/>
          </p:cNvGrpSpPr>
          <p:nvPr/>
        </p:nvGrpSpPr>
        <p:grpSpPr bwMode="auto">
          <a:xfrm>
            <a:off x="2847975" y="2362200"/>
            <a:ext cx="590550" cy="1447800"/>
            <a:chOff x="1794" y="1488"/>
            <a:chExt cx="372" cy="912"/>
          </a:xfrm>
        </p:grpSpPr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1794" y="1899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0000FF"/>
                  </a:solidFill>
                  <a:latin typeface="Helvetica" charset="0"/>
                </a:rPr>
                <a:t>LH</a:t>
              </a:r>
            </a:p>
          </p:txBody>
        </p:sp>
        <p:sp>
          <p:nvSpPr>
            <p:cNvPr id="26671" name="Line 24"/>
            <p:cNvSpPr>
              <a:spLocks noChangeShapeType="1"/>
            </p:cNvSpPr>
            <p:nvPr/>
          </p:nvSpPr>
          <p:spPr bwMode="auto">
            <a:xfrm>
              <a:off x="1980" y="1488"/>
              <a:ext cx="0" cy="43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2" name="Line 25"/>
            <p:cNvSpPr>
              <a:spLocks noChangeShapeType="1"/>
            </p:cNvSpPr>
            <p:nvPr/>
          </p:nvSpPr>
          <p:spPr bwMode="auto">
            <a:xfrm>
              <a:off x="1991" y="2160"/>
              <a:ext cx="0" cy="24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38" name="Line 26"/>
          <p:cNvSpPr>
            <a:spLocks noChangeShapeType="1"/>
          </p:cNvSpPr>
          <p:nvPr/>
        </p:nvSpPr>
        <p:spPr bwMode="auto">
          <a:xfrm flipH="1" flipV="1">
            <a:off x="4191000" y="4648200"/>
            <a:ext cx="6096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39" name="Group 27"/>
          <p:cNvGrpSpPr>
            <a:grpSpLocks/>
          </p:cNvGrpSpPr>
          <p:nvPr/>
        </p:nvGrpSpPr>
        <p:grpSpPr bwMode="auto">
          <a:xfrm>
            <a:off x="3886200" y="765175"/>
            <a:ext cx="4468813" cy="1762125"/>
            <a:chOff x="2448" y="482"/>
            <a:chExt cx="2815" cy="1110"/>
          </a:xfrm>
        </p:grpSpPr>
        <p:sp>
          <p:nvSpPr>
            <p:cNvPr id="26666" name="Arc 28"/>
            <p:cNvSpPr>
              <a:spLocks/>
            </p:cNvSpPr>
            <p:nvPr/>
          </p:nvSpPr>
          <p:spPr bwMode="auto">
            <a:xfrm>
              <a:off x="2448" y="482"/>
              <a:ext cx="1009" cy="781"/>
            </a:xfrm>
            <a:custGeom>
              <a:avLst/>
              <a:gdLst>
                <a:gd name="T0" fmla="*/ 0 w 21600"/>
                <a:gd name="T1" fmla="*/ 0 h 21567"/>
                <a:gd name="T2" fmla="*/ 2 w 21600"/>
                <a:gd name="T3" fmla="*/ 1 h 21567"/>
                <a:gd name="T4" fmla="*/ 0 w 21600"/>
                <a:gd name="T5" fmla="*/ 1 h 215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7"/>
                <a:gd name="T11" fmla="*/ 21600 w 21600"/>
                <a:gd name="T12" fmla="*/ 21567 h 215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7" fill="none" extrusionOk="0">
                  <a:moveTo>
                    <a:pt x="1190" y="-1"/>
                  </a:moveTo>
                  <a:cubicBezTo>
                    <a:pt x="12639" y="631"/>
                    <a:pt x="21600" y="10100"/>
                    <a:pt x="21600" y="21567"/>
                  </a:cubicBezTo>
                </a:path>
                <a:path w="21600" h="21567" stroke="0" extrusionOk="0">
                  <a:moveTo>
                    <a:pt x="1190" y="-1"/>
                  </a:moveTo>
                  <a:cubicBezTo>
                    <a:pt x="12639" y="631"/>
                    <a:pt x="21600" y="10100"/>
                    <a:pt x="21600" y="21567"/>
                  </a:cubicBezTo>
                  <a:lnTo>
                    <a:pt x="0" y="21567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67" name="Arc 29"/>
            <p:cNvSpPr>
              <a:spLocks/>
            </p:cNvSpPr>
            <p:nvPr/>
          </p:nvSpPr>
          <p:spPr bwMode="auto">
            <a:xfrm>
              <a:off x="2640" y="1248"/>
              <a:ext cx="811" cy="95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68" name="Rectangle 30"/>
            <p:cNvSpPr>
              <a:spLocks noChangeArrowheads="1"/>
            </p:cNvSpPr>
            <p:nvPr/>
          </p:nvSpPr>
          <p:spPr bwMode="auto">
            <a:xfrm>
              <a:off x="3504" y="1152"/>
              <a:ext cx="175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Negative Feedback of</a:t>
              </a:r>
            </a:p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Estradiol and Inhibin</a:t>
              </a:r>
            </a:p>
          </p:txBody>
        </p:sp>
        <p:sp>
          <p:nvSpPr>
            <p:cNvPr id="26669" name="Arc 31"/>
            <p:cNvSpPr>
              <a:spLocks/>
            </p:cNvSpPr>
            <p:nvPr/>
          </p:nvSpPr>
          <p:spPr bwMode="auto">
            <a:xfrm>
              <a:off x="3264" y="1248"/>
              <a:ext cx="190" cy="274"/>
            </a:xfrm>
            <a:custGeom>
              <a:avLst/>
              <a:gdLst>
                <a:gd name="T0" fmla="*/ 0 w 21600"/>
                <a:gd name="T1" fmla="*/ 0 h 20824"/>
                <a:gd name="T2" fmla="*/ 0 w 21600"/>
                <a:gd name="T3" fmla="*/ 0 h 20824"/>
                <a:gd name="T4" fmla="*/ 0 w 21600"/>
                <a:gd name="T5" fmla="*/ 0 h 20824"/>
                <a:gd name="T6" fmla="*/ 0 60000 65536"/>
                <a:gd name="T7" fmla="*/ 0 60000 65536"/>
                <a:gd name="T8" fmla="*/ 0 60000 65536"/>
                <a:gd name="T9" fmla="*/ 0 w 21600"/>
                <a:gd name="T10" fmla="*/ 0 h 20824"/>
                <a:gd name="T11" fmla="*/ 21600 w 21600"/>
                <a:gd name="T12" fmla="*/ 20824 h 208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0824" fill="none" extrusionOk="0">
                  <a:moveTo>
                    <a:pt x="21600" y="0"/>
                  </a:moveTo>
                  <a:cubicBezTo>
                    <a:pt x="21600" y="9720"/>
                    <a:pt x="15107" y="18243"/>
                    <a:pt x="5736" y="20824"/>
                  </a:cubicBezTo>
                </a:path>
                <a:path w="21600" h="20824" stroke="0" extrusionOk="0">
                  <a:moveTo>
                    <a:pt x="21600" y="0"/>
                  </a:moveTo>
                  <a:cubicBezTo>
                    <a:pt x="21600" y="9720"/>
                    <a:pt x="15107" y="18243"/>
                    <a:pt x="5736" y="2082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3049588" y="5481638"/>
            <a:ext cx="711200" cy="4794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1600" b="1">
                <a:solidFill>
                  <a:srgbClr val="00C587"/>
                </a:solidFill>
                <a:latin typeface="Helvetica" charset="0"/>
              </a:rPr>
              <a:t>Germ</a:t>
            </a:r>
          </a:p>
          <a:p>
            <a:pPr algn="ctr">
              <a:lnSpc>
                <a:spcPct val="80000"/>
              </a:lnSpc>
            </a:pPr>
            <a:r>
              <a:rPr lang="en-US" altLang="en-US" sz="1600" b="1">
                <a:solidFill>
                  <a:srgbClr val="00C587"/>
                </a:solidFill>
                <a:latin typeface="Helvetica" charset="0"/>
              </a:rPr>
              <a:t>Cells</a:t>
            </a:r>
          </a:p>
        </p:txBody>
      </p:sp>
      <p:sp>
        <p:nvSpPr>
          <p:cNvPr id="26641" name="Line 33"/>
          <p:cNvSpPr>
            <a:spLocks noChangeShapeType="1"/>
          </p:cNvSpPr>
          <p:nvPr/>
        </p:nvSpPr>
        <p:spPr bwMode="auto">
          <a:xfrm>
            <a:off x="3048000" y="914400"/>
            <a:ext cx="228600" cy="838200"/>
          </a:xfrm>
          <a:prstGeom prst="line">
            <a:avLst/>
          </a:prstGeom>
          <a:noFill/>
          <a:ln w="38100">
            <a:solidFill>
              <a:srgbClr val="ED181E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42" name="Group 34"/>
          <p:cNvGrpSpPr>
            <a:grpSpLocks/>
          </p:cNvGrpSpPr>
          <p:nvPr/>
        </p:nvGrpSpPr>
        <p:grpSpPr bwMode="auto">
          <a:xfrm>
            <a:off x="4648200" y="2743200"/>
            <a:ext cx="758825" cy="1592263"/>
            <a:chOff x="2928" y="1728"/>
            <a:chExt cx="478" cy="1003"/>
          </a:xfrm>
        </p:grpSpPr>
        <p:sp>
          <p:nvSpPr>
            <p:cNvPr id="26664" name="Arc 35"/>
            <p:cNvSpPr>
              <a:spLocks/>
            </p:cNvSpPr>
            <p:nvPr/>
          </p:nvSpPr>
          <p:spPr bwMode="auto">
            <a:xfrm>
              <a:off x="2928" y="1728"/>
              <a:ext cx="237" cy="8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65" name="Arc 36"/>
            <p:cNvSpPr>
              <a:spLocks/>
            </p:cNvSpPr>
            <p:nvPr/>
          </p:nvSpPr>
          <p:spPr bwMode="auto">
            <a:xfrm rot="-981559">
              <a:off x="3216" y="1728"/>
              <a:ext cx="190" cy="1003"/>
            </a:xfrm>
            <a:custGeom>
              <a:avLst/>
              <a:gdLst>
                <a:gd name="T0" fmla="*/ 0 w 21600"/>
                <a:gd name="T1" fmla="*/ 0 h 21103"/>
                <a:gd name="T2" fmla="*/ 0 w 21600"/>
                <a:gd name="T3" fmla="*/ 2 h 21103"/>
                <a:gd name="T4" fmla="*/ 0 w 21600"/>
                <a:gd name="T5" fmla="*/ 0 h 211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103"/>
                <a:gd name="T11" fmla="*/ 21600 w 21600"/>
                <a:gd name="T12" fmla="*/ 21103 h 211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103" fill="none" extrusionOk="0">
                  <a:moveTo>
                    <a:pt x="21600" y="0"/>
                  </a:moveTo>
                  <a:cubicBezTo>
                    <a:pt x="21600" y="10154"/>
                    <a:pt x="14526" y="18938"/>
                    <a:pt x="4605" y="21103"/>
                  </a:cubicBezTo>
                </a:path>
                <a:path w="21600" h="21103" stroke="0" extrusionOk="0">
                  <a:moveTo>
                    <a:pt x="21600" y="0"/>
                  </a:moveTo>
                  <a:cubicBezTo>
                    <a:pt x="21600" y="10154"/>
                    <a:pt x="14526" y="18938"/>
                    <a:pt x="4605" y="2110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6643" name="Group 37"/>
          <p:cNvGrpSpPr>
            <a:grpSpLocks/>
          </p:cNvGrpSpPr>
          <p:nvPr/>
        </p:nvGrpSpPr>
        <p:grpSpPr bwMode="auto">
          <a:xfrm>
            <a:off x="2381250" y="4648200"/>
            <a:ext cx="438150" cy="1371600"/>
            <a:chOff x="1500" y="2928"/>
            <a:chExt cx="276" cy="864"/>
          </a:xfrm>
        </p:grpSpPr>
        <p:sp>
          <p:nvSpPr>
            <p:cNvPr id="15398" name="Rectangle 38"/>
            <p:cNvSpPr>
              <a:spLocks noChangeArrowheads="1"/>
            </p:cNvSpPr>
            <p:nvPr/>
          </p:nvSpPr>
          <p:spPr bwMode="auto">
            <a:xfrm>
              <a:off x="1500" y="3059"/>
              <a:ext cx="202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rgbClr val="0000FF"/>
                  </a:solidFill>
                  <a:latin typeface="Helvetica" charset="0"/>
                </a:rPr>
                <a:t>T</a:t>
              </a:r>
            </a:p>
          </p:txBody>
        </p:sp>
        <p:sp>
          <p:nvSpPr>
            <p:cNvPr id="26663" name="Line 39"/>
            <p:cNvSpPr>
              <a:spLocks noChangeShapeType="1"/>
            </p:cNvSpPr>
            <p:nvPr/>
          </p:nvSpPr>
          <p:spPr bwMode="auto">
            <a:xfrm flipH="1">
              <a:off x="1584" y="2928"/>
              <a:ext cx="192" cy="864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44" name="Freeform 40"/>
          <p:cNvSpPr>
            <a:spLocks/>
          </p:cNvSpPr>
          <p:nvPr/>
        </p:nvSpPr>
        <p:spPr bwMode="auto">
          <a:xfrm>
            <a:off x="2743200" y="4876800"/>
            <a:ext cx="457200" cy="317500"/>
          </a:xfrm>
          <a:custGeom>
            <a:avLst/>
            <a:gdLst>
              <a:gd name="T0" fmla="*/ 0 w 288"/>
              <a:gd name="T1" fmla="*/ 0 h 200"/>
              <a:gd name="T2" fmla="*/ 120967500 w 288"/>
              <a:gd name="T3" fmla="*/ 362902500 h 200"/>
              <a:gd name="T4" fmla="*/ 362902500 w 288"/>
              <a:gd name="T5" fmla="*/ 483870000 h 200"/>
              <a:gd name="T6" fmla="*/ 604837500 w 288"/>
              <a:gd name="T7" fmla="*/ 483870000 h 200"/>
              <a:gd name="T8" fmla="*/ 725805000 w 288"/>
              <a:gd name="T9" fmla="*/ 362902500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200"/>
              <a:gd name="T17" fmla="*/ 288 w 288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200">
                <a:moveTo>
                  <a:pt x="0" y="0"/>
                </a:moveTo>
                <a:cubicBezTo>
                  <a:pt x="12" y="56"/>
                  <a:pt x="24" y="112"/>
                  <a:pt x="48" y="144"/>
                </a:cubicBezTo>
                <a:cubicBezTo>
                  <a:pt x="72" y="176"/>
                  <a:pt x="112" y="184"/>
                  <a:pt x="144" y="192"/>
                </a:cubicBezTo>
                <a:cubicBezTo>
                  <a:pt x="176" y="200"/>
                  <a:pt x="216" y="200"/>
                  <a:pt x="240" y="192"/>
                </a:cubicBezTo>
                <a:cubicBezTo>
                  <a:pt x="264" y="184"/>
                  <a:pt x="276" y="164"/>
                  <a:pt x="288" y="144"/>
                </a:cubicBez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6645" name="Freeform 41"/>
          <p:cNvSpPr>
            <a:spLocks/>
          </p:cNvSpPr>
          <p:nvPr/>
        </p:nvSpPr>
        <p:spPr bwMode="auto">
          <a:xfrm>
            <a:off x="2819400" y="4800600"/>
            <a:ext cx="457200" cy="76200"/>
          </a:xfrm>
          <a:custGeom>
            <a:avLst/>
            <a:gdLst>
              <a:gd name="T0" fmla="*/ 0 w 288"/>
              <a:gd name="T1" fmla="*/ 0 h 48"/>
              <a:gd name="T2" fmla="*/ 241935000 w 288"/>
              <a:gd name="T3" fmla="*/ 120967500 h 48"/>
              <a:gd name="T4" fmla="*/ 725805000 w 288"/>
              <a:gd name="T5" fmla="*/ 0 h 48"/>
              <a:gd name="T6" fmla="*/ 0 60000 65536"/>
              <a:gd name="T7" fmla="*/ 0 60000 65536"/>
              <a:gd name="T8" fmla="*/ 0 60000 65536"/>
              <a:gd name="T9" fmla="*/ 0 w 288"/>
              <a:gd name="T10" fmla="*/ 0 h 48"/>
              <a:gd name="T11" fmla="*/ 288 w 2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48">
                <a:moveTo>
                  <a:pt x="0" y="0"/>
                </a:moveTo>
                <a:cubicBezTo>
                  <a:pt x="24" y="24"/>
                  <a:pt x="48" y="48"/>
                  <a:pt x="96" y="48"/>
                </a:cubicBezTo>
                <a:cubicBezTo>
                  <a:pt x="144" y="48"/>
                  <a:pt x="216" y="24"/>
                  <a:pt x="288" y="0"/>
                </a:cubicBez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6646" name="Group 42"/>
          <p:cNvGrpSpPr>
            <a:grpSpLocks/>
          </p:cNvGrpSpPr>
          <p:nvPr/>
        </p:nvGrpSpPr>
        <p:grpSpPr bwMode="auto">
          <a:xfrm>
            <a:off x="2667000" y="2743200"/>
            <a:ext cx="6135688" cy="3517900"/>
            <a:chOff x="1680" y="1728"/>
            <a:chExt cx="3865" cy="2216"/>
          </a:xfrm>
        </p:grpSpPr>
        <p:sp>
          <p:nvSpPr>
            <p:cNvPr id="15403" name="Rectangle 43"/>
            <p:cNvSpPr>
              <a:spLocks noChangeArrowheads="1"/>
            </p:cNvSpPr>
            <p:nvPr/>
          </p:nvSpPr>
          <p:spPr bwMode="auto">
            <a:xfrm>
              <a:off x="4128" y="2064"/>
              <a:ext cx="434" cy="591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ABP</a:t>
              </a:r>
              <a:endParaRPr lang="en-US" altLang="en-US" sz="1800" b="1">
                <a:solidFill>
                  <a:schemeClr val="bg2"/>
                </a:solidFill>
                <a:latin typeface="Helvetica" charset="0"/>
              </a:endParaRPr>
            </a:p>
            <a:p>
              <a:pPr algn="ctr"/>
              <a:r>
                <a:rPr lang="en-US" altLang="en-US" sz="1800" b="1">
                  <a:solidFill>
                    <a:schemeClr val="bg2"/>
                  </a:solidFill>
                  <a:latin typeface="Helvetica" charset="0"/>
                </a:rPr>
                <a:t>+</a:t>
              </a:r>
            </a:p>
            <a:p>
              <a:pPr algn="ctr"/>
              <a:r>
                <a:rPr lang="en-US" altLang="en-US" sz="1800" b="1">
                  <a:solidFill>
                    <a:srgbClr val="0000FF"/>
                  </a:solidFill>
                  <a:latin typeface="Helvetica" charset="0"/>
                </a:rPr>
                <a:t>T</a:t>
              </a:r>
              <a:endParaRPr lang="en-US" altLang="en-US" sz="1800" b="1">
                <a:solidFill>
                  <a:schemeClr val="folHlink"/>
                </a:solidFill>
                <a:latin typeface="Helvetica" charset="0"/>
              </a:endParaRPr>
            </a:p>
          </p:txBody>
        </p:sp>
        <p:sp>
          <p:nvSpPr>
            <p:cNvPr id="26658" name="Line 44"/>
            <p:cNvSpPr>
              <a:spLocks noChangeShapeType="1"/>
            </p:cNvSpPr>
            <p:nvPr/>
          </p:nvSpPr>
          <p:spPr bwMode="auto">
            <a:xfrm flipV="1">
              <a:off x="4656" y="2016"/>
              <a:ext cx="336" cy="21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9" name="Rectangle 45"/>
            <p:cNvSpPr>
              <a:spLocks noChangeArrowheads="1"/>
            </p:cNvSpPr>
            <p:nvPr/>
          </p:nvSpPr>
          <p:spPr bwMode="auto">
            <a:xfrm>
              <a:off x="5040" y="1728"/>
              <a:ext cx="505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To</a:t>
              </a:r>
            </a:p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Epid.</a:t>
              </a:r>
            </a:p>
          </p:txBody>
        </p:sp>
        <p:sp>
          <p:nvSpPr>
            <p:cNvPr id="26660" name="Line 46"/>
            <p:cNvSpPr>
              <a:spLocks noChangeShapeType="1"/>
            </p:cNvSpPr>
            <p:nvPr/>
          </p:nvSpPr>
          <p:spPr bwMode="auto">
            <a:xfrm flipV="1">
              <a:off x="2928" y="2736"/>
              <a:ext cx="1152" cy="864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61" name="Freeform 47"/>
            <p:cNvSpPr>
              <a:spLocks/>
            </p:cNvSpPr>
            <p:nvPr/>
          </p:nvSpPr>
          <p:spPr bwMode="auto">
            <a:xfrm>
              <a:off x="1680" y="3408"/>
              <a:ext cx="1392" cy="536"/>
            </a:xfrm>
            <a:custGeom>
              <a:avLst/>
              <a:gdLst>
                <a:gd name="T0" fmla="*/ 0 w 1392"/>
                <a:gd name="T1" fmla="*/ 0 h 536"/>
                <a:gd name="T2" fmla="*/ 528 w 1392"/>
                <a:gd name="T3" fmla="*/ 432 h 536"/>
                <a:gd name="T4" fmla="*/ 1056 w 1392"/>
                <a:gd name="T5" fmla="*/ 528 h 536"/>
                <a:gd name="T6" fmla="*/ 1248 w 1392"/>
                <a:gd name="T7" fmla="*/ 384 h 536"/>
                <a:gd name="T8" fmla="*/ 1344 w 1392"/>
                <a:gd name="T9" fmla="*/ 240 h 536"/>
                <a:gd name="T10" fmla="*/ 1392 w 1392"/>
                <a:gd name="T11" fmla="*/ 96 h 5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92"/>
                <a:gd name="T19" fmla="*/ 0 h 536"/>
                <a:gd name="T20" fmla="*/ 1392 w 1392"/>
                <a:gd name="T21" fmla="*/ 536 h 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92" h="536">
                  <a:moveTo>
                    <a:pt x="0" y="0"/>
                  </a:moveTo>
                  <a:cubicBezTo>
                    <a:pt x="176" y="172"/>
                    <a:pt x="352" y="344"/>
                    <a:pt x="528" y="432"/>
                  </a:cubicBezTo>
                  <a:cubicBezTo>
                    <a:pt x="704" y="520"/>
                    <a:pt x="936" y="536"/>
                    <a:pt x="1056" y="528"/>
                  </a:cubicBezTo>
                  <a:cubicBezTo>
                    <a:pt x="1176" y="520"/>
                    <a:pt x="1200" y="432"/>
                    <a:pt x="1248" y="384"/>
                  </a:cubicBezTo>
                  <a:cubicBezTo>
                    <a:pt x="1296" y="336"/>
                    <a:pt x="1320" y="288"/>
                    <a:pt x="1344" y="240"/>
                  </a:cubicBezTo>
                  <a:cubicBezTo>
                    <a:pt x="1368" y="192"/>
                    <a:pt x="1380" y="144"/>
                    <a:pt x="1392" y="96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6647" name="Group 48"/>
          <p:cNvGrpSpPr>
            <a:grpSpLocks/>
          </p:cNvGrpSpPr>
          <p:nvPr/>
        </p:nvGrpSpPr>
        <p:grpSpPr bwMode="auto">
          <a:xfrm>
            <a:off x="152400" y="533400"/>
            <a:ext cx="2681288" cy="5029200"/>
            <a:chOff x="96" y="336"/>
            <a:chExt cx="1689" cy="3168"/>
          </a:xfrm>
        </p:grpSpPr>
        <p:sp>
          <p:nvSpPr>
            <p:cNvPr id="26653" name="Arc 49"/>
            <p:cNvSpPr>
              <a:spLocks/>
            </p:cNvSpPr>
            <p:nvPr/>
          </p:nvSpPr>
          <p:spPr bwMode="auto">
            <a:xfrm>
              <a:off x="720" y="336"/>
              <a:ext cx="670" cy="1479"/>
            </a:xfrm>
            <a:custGeom>
              <a:avLst/>
              <a:gdLst>
                <a:gd name="T0" fmla="*/ 0 w 21600"/>
                <a:gd name="T1" fmla="*/ 7 h 21599"/>
                <a:gd name="T2" fmla="*/ 1 w 21600"/>
                <a:gd name="T3" fmla="*/ 0 h 21599"/>
                <a:gd name="T4" fmla="*/ 1 w 21600"/>
                <a:gd name="T5" fmla="*/ 7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-1" y="21598"/>
                  </a:moveTo>
                  <a:cubicBezTo>
                    <a:pt x="-1" y="9682"/>
                    <a:pt x="9651" y="16"/>
                    <a:pt x="21567" y="-1"/>
                  </a:cubicBezTo>
                </a:path>
                <a:path w="21600" h="21599" stroke="0" extrusionOk="0">
                  <a:moveTo>
                    <a:pt x="-1" y="21598"/>
                  </a:moveTo>
                  <a:cubicBezTo>
                    <a:pt x="-1" y="9682"/>
                    <a:pt x="9651" y="16"/>
                    <a:pt x="21567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54" name="Arc 50"/>
            <p:cNvSpPr>
              <a:spLocks/>
            </p:cNvSpPr>
            <p:nvPr/>
          </p:nvSpPr>
          <p:spPr bwMode="auto">
            <a:xfrm>
              <a:off x="720" y="1200"/>
              <a:ext cx="1065" cy="632"/>
            </a:xfrm>
            <a:custGeom>
              <a:avLst/>
              <a:gdLst>
                <a:gd name="T0" fmla="*/ 0 w 21600"/>
                <a:gd name="T1" fmla="*/ 1 h 21599"/>
                <a:gd name="T2" fmla="*/ 3 w 21600"/>
                <a:gd name="T3" fmla="*/ 0 h 21599"/>
                <a:gd name="T4" fmla="*/ 3 w 21600"/>
                <a:gd name="T5" fmla="*/ 1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-1" y="21598"/>
                  </a:moveTo>
                  <a:cubicBezTo>
                    <a:pt x="-1" y="9677"/>
                    <a:pt x="9658" y="10"/>
                    <a:pt x="21579" y="-1"/>
                  </a:cubicBezTo>
                </a:path>
                <a:path w="21600" h="21599" stroke="0" extrusionOk="0">
                  <a:moveTo>
                    <a:pt x="-1" y="21598"/>
                  </a:moveTo>
                  <a:cubicBezTo>
                    <a:pt x="-1" y="9677"/>
                    <a:pt x="9658" y="10"/>
                    <a:pt x="21579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411" name="Text Box 51"/>
            <p:cNvSpPr txBox="1">
              <a:spLocks noChangeArrowheads="1"/>
            </p:cNvSpPr>
            <p:nvPr/>
          </p:nvSpPr>
          <p:spPr bwMode="auto">
            <a:xfrm>
              <a:off x="96" y="1824"/>
              <a:ext cx="1296" cy="67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b="1">
                  <a:solidFill>
                    <a:srgbClr val="0000FF"/>
                  </a:solidFill>
                  <a:latin typeface="Helvetica" charset="0"/>
                </a:rPr>
                <a:t>Negative Feedback of Androgens</a:t>
              </a:r>
            </a:p>
          </p:txBody>
        </p:sp>
        <p:sp>
          <p:nvSpPr>
            <p:cNvPr id="26656" name="Freeform 52"/>
            <p:cNvSpPr>
              <a:spLocks/>
            </p:cNvSpPr>
            <p:nvPr/>
          </p:nvSpPr>
          <p:spPr bwMode="auto">
            <a:xfrm>
              <a:off x="720" y="2496"/>
              <a:ext cx="480" cy="1008"/>
            </a:xfrm>
            <a:custGeom>
              <a:avLst/>
              <a:gdLst>
                <a:gd name="T0" fmla="*/ 480 w 480"/>
                <a:gd name="T1" fmla="*/ 1008 h 1008"/>
                <a:gd name="T2" fmla="*/ 96 w 480"/>
                <a:gd name="T3" fmla="*/ 768 h 1008"/>
                <a:gd name="T4" fmla="*/ 0 w 480"/>
                <a:gd name="T5" fmla="*/ 0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1008"/>
                  </a:moveTo>
                  <a:cubicBezTo>
                    <a:pt x="328" y="972"/>
                    <a:pt x="176" y="936"/>
                    <a:pt x="96" y="768"/>
                  </a:cubicBezTo>
                  <a:cubicBezTo>
                    <a:pt x="16" y="600"/>
                    <a:pt x="8" y="300"/>
                    <a:pt x="0" y="0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5413" name="Line 53"/>
          <p:cNvSpPr>
            <a:spLocks noChangeShapeType="1"/>
          </p:cNvSpPr>
          <p:nvPr/>
        </p:nvSpPr>
        <p:spPr bwMode="auto">
          <a:xfrm flipV="1">
            <a:off x="3390900" y="5175250"/>
            <a:ext cx="0" cy="298450"/>
          </a:xfrm>
          <a:prstGeom prst="line">
            <a:avLst/>
          </a:prstGeom>
          <a:noFill/>
          <a:ln w="38100">
            <a:solidFill>
              <a:srgbClr val="00C587"/>
            </a:solidFill>
            <a:round/>
            <a:headEnd/>
            <a:tailEnd type="stealth" w="med" len="lg"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49" name="Group 54"/>
          <p:cNvGrpSpPr>
            <a:grpSpLocks/>
          </p:cNvGrpSpPr>
          <p:nvPr/>
        </p:nvGrpSpPr>
        <p:grpSpPr bwMode="auto">
          <a:xfrm>
            <a:off x="3581400" y="4584700"/>
            <a:ext cx="450850" cy="1011238"/>
            <a:chOff x="2256" y="2888"/>
            <a:chExt cx="284" cy="637"/>
          </a:xfrm>
        </p:grpSpPr>
        <p:sp>
          <p:nvSpPr>
            <p:cNvPr id="15415" name="Text Box 55"/>
            <p:cNvSpPr txBox="1">
              <a:spLocks noChangeArrowheads="1"/>
            </p:cNvSpPr>
            <p:nvPr/>
          </p:nvSpPr>
          <p:spPr bwMode="auto">
            <a:xfrm>
              <a:off x="2256" y="3294"/>
              <a:ext cx="284" cy="23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TJ</a:t>
              </a:r>
            </a:p>
          </p:txBody>
        </p:sp>
        <p:sp>
          <p:nvSpPr>
            <p:cNvPr id="26651" name="Line 56"/>
            <p:cNvSpPr>
              <a:spLocks noChangeShapeType="1"/>
            </p:cNvSpPr>
            <p:nvPr/>
          </p:nvSpPr>
          <p:spPr bwMode="auto">
            <a:xfrm flipH="1" flipV="1">
              <a:off x="2340" y="2976"/>
              <a:ext cx="35" cy="32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2" name="Line 57"/>
            <p:cNvSpPr>
              <a:spLocks noChangeShapeType="1"/>
            </p:cNvSpPr>
            <p:nvPr/>
          </p:nvSpPr>
          <p:spPr bwMode="auto">
            <a:xfrm flipV="1">
              <a:off x="2308" y="2888"/>
              <a:ext cx="52" cy="5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8763" y="2754313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Spermatogenesis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58177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733800" y="6232525"/>
            <a:ext cx="159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2"/>
                </a:solidFill>
              </a:rPr>
              <a:t>Myoid Cells</a:t>
            </a:r>
            <a:endParaRPr lang="en-US" altLang="en-US" sz="2000">
              <a:solidFill>
                <a:schemeClr val="bg2"/>
              </a:solidFill>
            </a:endParaRP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2895600" y="5638800"/>
            <a:ext cx="91440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V="1">
            <a:off x="5257800" y="5943600"/>
            <a:ext cx="8382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581400" y="4876800"/>
            <a:ext cx="177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Sertoli Cell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09600"/>
          </a:xfrm>
        </p:spPr>
        <p:txBody>
          <a:bodyPr/>
          <a:lstStyle/>
          <a:p>
            <a:r>
              <a:rPr lang="en-US" altLang="en-US">
                <a:solidFill>
                  <a:schemeClr val="bg2"/>
                </a:solidFill>
                <a:ea typeface="ＭＳ Ｐゴシック" charset="-128"/>
              </a:rPr>
              <a:t>Sertoli Cell</a:t>
            </a:r>
          </a:p>
        </p:txBody>
      </p:sp>
      <p:pic>
        <p:nvPicPr>
          <p:cNvPr id="3277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762000"/>
            <a:ext cx="4419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58177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5486400"/>
            <a:ext cx="31686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Every 13.5 Days</a:t>
            </a:r>
          </a:p>
          <a:p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a new group of cells</a:t>
            </a:r>
          </a:p>
          <a:p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initiate the cycle </a:t>
            </a: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 flipV="1">
            <a:off x="1524000" y="4953000"/>
            <a:ext cx="83820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886325" y="0"/>
            <a:ext cx="42576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Every 13.5 Days sperm are released from this point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6324600" y="1676400"/>
            <a:ext cx="2079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Spermatozoa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680200" y="2349500"/>
            <a:ext cx="22240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Secondary</a:t>
            </a:r>
          </a:p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Spermatocyte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7010400" y="3552825"/>
            <a:ext cx="22240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Primary</a:t>
            </a:r>
          </a:p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Spermatocyte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304800" y="1979613"/>
            <a:ext cx="1689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Round</a:t>
            </a:r>
          </a:p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Spermatid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2057400" y="2667000"/>
            <a:ext cx="6858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3505200" y="6083300"/>
            <a:ext cx="2322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Spermatogonia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3276600" y="5257800"/>
            <a:ext cx="609600" cy="914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H="1">
            <a:off x="5257800" y="5638800"/>
            <a:ext cx="38100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V="1">
            <a:off x="6705600" y="3962400"/>
            <a:ext cx="7620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 flipV="1">
            <a:off x="6324600" y="3200400"/>
            <a:ext cx="6096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V="1">
            <a:off x="4953000" y="2133600"/>
            <a:ext cx="1371600" cy="114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" y="914400"/>
            <a:ext cx="9044609" cy="5334000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2"/>
          <p:cNvSpPr>
            <a:spLocks noChangeArrowheads="1"/>
          </p:cNvSpPr>
          <p:nvPr/>
        </p:nvSpPr>
        <p:spPr bwMode="auto">
          <a:xfrm>
            <a:off x="2514600" y="152400"/>
            <a:ext cx="3598741" cy="5822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 dirty="0" smtClean="0">
                <a:solidFill>
                  <a:schemeClr val="tx2"/>
                </a:solidFill>
                <a:latin typeface="Helvetica" charset="0"/>
              </a:rPr>
              <a:t>Spermatogenesis</a:t>
            </a:r>
            <a:endParaRPr lang="en-US" altLang="en-US" sz="3200" b="1" dirty="0">
              <a:solidFill>
                <a:schemeClr val="tx2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3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65" y="76200"/>
            <a:ext cx="5657318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bg2"/>
                </a:solidFill>
              </a:rPr>
              <a:t>Spermatogonia</a:t>
            </a:r>
            <a:endParaRPr lang="en-US" b="1" dirty="0" smtClean="0">
              <a:solidFill>
                <a:schemeClr val="bg2"/>
              </a:solidFill>
            </a:endParaRPr>
          </a:p>
          <a:p>
            <a:r>
              <a:rPr lang="en-US" b="1" dirty="0" smtClean="0">
                <a:solidFill>
                  <a:schemeClr val="bg2"/>
                </a:solidFill>
              </a:rPr>
              <a:t>A</a:t>
            </a:r>
            <a:r>
              <a:rPr lang="en-US" b="1" baseline="-25000" dirty="0" smtClean="0">
                <a:solidFill>
                  <a:schemeClr val="bg2"/>
                </a:solidFill>
              </a:rPr>
              <a:t>1 </a:t>
            </a:r>
            <a:r>
              <a:rPr lang="en-US" b="1" dirty="0" smtClean="0">
                <a:solidFill>
                  <a:schemeClr val="bg2"/>
                </a:solidFill>
              </a:rPr>
              <a:t>(</a:t>
            </a:r>
            <a:r>
              <a:rPr lang="en-US" b="1" dirty="0" smtClean="0">
                <a:solidFill>
                  <a:schemeClr val="bg1"/>
                </a:solidFill>
              </a:rPr>
              <a:t>1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br>
              <a:rPr lang="en-US" b="1" dirty="0" smtClean="0">
                <a:solidFill>
                  <a:schemeClr val="bg2"/>
                </a:solidFill>
              </a:rPr>
            </a:br>
            <a:endParaRPr lang="en-US" b="1" dirty="0" smtClean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A</a:t>
            </a:r>
            <a:r>
              <a:rPr lang="en-US" b="1" baseline="-25000" dirty="0" smtClean="0">
                <a:solidFill>
                  <a:schemeClr val="bg2"/>
                </a:solidFill>
              </a:rPr>
              <a:t>2</a:t>
            </a:r>
            <a:r>
              <a:rPr lang="en-US" b="1" dirty="0" smtClean="0">
                <a:solidFill>
                  <a:schemeClr val="bg2"/>
                </a:solidFill>
              </a:rPr>
              <a:t>(</a:t>
            </a:r>
            <a:r>
              <a:rPr lang="en-US" b="1" dirty="0" smtClean="0">
                <a:solidFill>
                  <a:schemeClr val="bg1"/>
                </a:solidFill>
              </a:rPr>
              <a:t>2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br>
              <a:rPr lang="en-US" b="1" dirty="0" smtClean="0">
                <a:solidFill>
                  <a:schemeClr val="bg2"/>
                </a:solidFill>
              </a:rPr>
            </a:br>
            <a:endParaRPr lang="en-US" b="1" baseline="-25000" dirty="0" smtClean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	A</a:t>
            </a:r>
            <a:r>
              <a:rPr lang="en-US" b="1" baseline="-25000" dirty="0" smtClean="0">
                <a:solidFill>
                  <a:schemeClr val="bg2"/>
                </a:solidFill>
              </a:rPr>
              <a:t>3</a:t>
            </a:r>
            <a:r>
              <a:rPr lang="en-US" b="1" dirty="0" smtClean="0">
                <a:solidFill>
                  <a:schemeClr val="bg2"/>
                </a:solidFill>
              </a:rPr>
              <a:t>(</a:t>
            </a:r>
            <a:r>
              <a:rPr lang="en-US" b="1" dirty="0" smtClean="0">
                <a:solidFill>
                  <a:schemeClr val="bg1"/>
                </a:solidFill>
              </a:rPr>
              <a:t>4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br>
              <a:rPr lang="en-US" b="1" dirty="0" smtClean="0">
                <a:solidFill>
                  <a:schemeClr val="bg2"/>
                </a:solidFill>
              </a:rPr>
            </a:br>
            <a:endParaRPr lang="en-US" b="1" dirty="0" smtClean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		A</a:t>
            </a:r>
            <a:r>
              <a:rPr lang="en-US" b="1" baseline="-25000" dirty="0" smtClean="0">
                <a:solidFill>
                  <a:schemeClr val="bg2"/>
                </a:solidFill>
              </a:rPr>
              <a:t>4</a:t>
            </a:r>
            <a:r>
              <a:rPr lang="en-US" b="1" dirty="0" smtClean="0">
                <a:solidFill>
                  <a:schemeClr val="bg2"/>
                </a:solidFill>
              </a:rPr>
              <a:t>(</a:t>
            </a:r>
            <a:r>
              <a:rPr lang="en-US" b="1" dirty="0" smtClean="0">
                <a:solidFill>
                  <a:schemeClr val="bg1"/>
                </a:solidFill>
              </a:rPr>
              <a:t>8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br>
              <a:rPr lang="en-US" b="1" dirty="0" smtClean="0">
                <a:solidFill>
                  <a:schemeClr val="bg2"/>
                </a:solidFill>
              </a:rPr>
            </a:br>
            <a:endParaRPr lang="en-US" b="1" baseline="-25000" dirty="0" smtClean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			I (</a:t>
            </a:r>
            <a:r>
              <a:rPr lang="en-US" b="1" dirty="0" smtClean="0">
                <a:solidFill>
                  <a:schemeClr val="bg1"/>
                </a:solidFill>
              </a:rPr>
              <a:t>16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br>
              <a:rPr lang="en-US" b="1" dirty="0" smtClean="0">
                <a:solidFill>
                  <a:schemeClr val="bg2"/>
                </a:solidFill>
              </a:rPr>
            </a:br>
            <a:endParaRPr lang="en-US" b="1" dirty="0" smtClean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				B (</a:t>
            </a:r>
            <a:r>
              <a:rPr lang="en-US" b="1" dirty="0" smtClean="0">
                <a:solidFill>
                  <a:schemeClr val="bg1"/>
                </a:solidFill>
              </a:rPr>
              <a:t>32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4321076"/>
            <a:ext cx="56396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Spermatocyte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P (</a:t>
            </a:r>
            <a:r>
              <a:rPr lang="en-US" b="1" dirty="0" smtClean="0">
                <a:solidFill>
                  <a:schemeClr val="bg1"/>
                </a:solidFill>
              </a:rPr>
              <a:t>64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br>
              <a:rPr lang="en-US" b="1" dirty="0" smtClean="0">
                <a:solidFill>
                  <a:schemeClr val="bg2"/>
                </a:solidFill>
              </a:rPr>
            </a:br>
            <a:endParaRPr lang="en-US" b="1" dirty="0" smtClean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S  (</a:t>
            </a:r>
            <a:r>
              <a:rPr lang="en-US" b="1" dirty="0" smtClean="0">
                <a:solidFill>
                  <a:schemeClr val="bg1"/>
                </a:solidFill>
              </a:rPr>
              <a:t>128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br>
              <a:rPr lang="en-US" b="1" dirty="0" smtClean="0">
                <a:solidFill>
                  <a:schemeClr val="bg2"/>
                </a:solidFill>
              </a:rPr>
            </a:br>
            <a:endParaRPr lang="en-US" b="1" dirty="0" smtClean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	Round Spermatid (</a:t>
            </a:r>
            <a:r>
              <a:rPr lang="en-US" b="1" dirty="0" smtClean="0">
                <a:solidFill>
                  <a:schemeClr val="bg1"/>
                </a:solidFill>
              </a:rPr>
              <a:t>256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38200" y="950843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716156" y="1600200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673627" y="2309190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3561521" y="2958547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449418" y="3634409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030357" y="5145156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2020956" y="5878294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2461591" y="4191000"/>
            <a:ext cx="2123662" cy="3048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6105938" y="609600"/>
            <a:ext cx="599662" cy="4419600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19900" y="747741"/>
            <a:ext cx="2171700" cy="304698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Proliferation</a:t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err="1" smtClean="0">
                <a:solidFill>
                  <a:schemeClr val="tx2"/>
                </a:solidFill>
              </a:rPr>
              <a:t>Spermato</a:t>
            </a:r>
            <a:r>
              <a:rPr lang="en-US" b="1" dirty="0" smtClean="0">
                <a:solidFill>
                  <a:schemeClr val="tx2"/>
                </a:solidFill>
              </a:rPr>
              <a:t>-cytogenesis</a:t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Mitosis</a:t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Basal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019800" y="457200"/>
            <a:ext cx="304800" cy="46879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486400" y="5029200"/>
            <a:ext cx="599662" cy="1755912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10200" y="4724400"/>
            <a:ext cx="371062" cy="2060712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2200" y="5278129"/>
            <a:ext cx="1676400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tx2"/>
                </a:solidFill>
              </a:rPr>
              <a:t>Meiosis</a:t>
            </a:r>
            <a:br>
              <a:rPr lang="en-US" b="1" smtClean="0">
                <a:solidFill>
                  <a:schemeClr val="tx2"/>
                </a:solidFill>
              </a:rPr>
            </a:b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err="1" smtClean="0">
                <a:solidFill>
                  <a:schemeClr val="tx2"/>
                </a:solidFill>
              </a:rPr>
              <a:t>Adluminal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1" name="Rectangle 62"/>
          <p:cNvSpPr>
            <a:spLocks noChangeArrowheads="1"/>
          </p:cNvSpPr>
          <p:nvPr/>
        </p:nvSpPr>
        <p:spPr bwMode="auto">
          <a:xfrm>
            <a:off x="2770585" y="-18958"/>
            <a:ext cx="3598741" cy="5822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 dirty="0" smtClean="0">
                <a:solidFill>
                  <a:schemeClr val="tx2"/>
                </a:solidFill>
                <a:latin typeface="Helvetica" charset="0"/>
              </a:rPr>
              <a:t>Spermatogenesis</a:t>
            </a:r>
            <a:endParaRPr lang="en-US" altLang="en-US" sz="3200" b="1" dirty="0">
              <a:solidFill>
                <a:schemeClr val="tx2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533400"/>
            <a:ext cx="563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b="1" dirty="0" smtClean="0">
                <a:solidFill>
                  <a:schemeClr val="bg2"/>
                </a:solidFill>
              </a:rPr>
              <a:t>	Round Spermatid (</a:t>
            </a:r>
            <a:r>
              <a:rPr lang="en-US" b="1" dirty="0" smtClean="0">
                <a:solidFill>
                  <a:schemeClr val="bg1"/>
                </a:solidFill>
              </a:rPr>
              <a:t>256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10200" y="4797288"/>
            <a:ext cx="371062" cy="2060712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2057400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Spermatozoa (</a:t>
            </a:r>
            <a:r>
              <a:rPr lang="en-US" b="1" dirty="0" smtClean="0">
                <a:solidFill>
                  <a:schemeClr val="bg1"/>
                </a:solidFill>
              </a:rPr>
              <a:t>256</a:t>
            </a:r>
            <a:r>
              <a:rPr lang="en-US" b="1" dirty="0" smtClean="0">
                <a:solidFill>
                  <a:schemeClr val="bg2"/>
                </a:solidFill>
              </a:rPr>
              <a:t>)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3747297" y="990600"/>
            <a:ext cx="3068" cy="101155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5492254" y="791816"/>
            <a:ext cx="527546" cy="1570384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416054" y="559904"/>
            <a:ext cx="326438" cy="1842979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7220" y="607512"/>
            <a:ext cx="2828671" cy="193899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Differentiation</a:t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err="1" smtClean="0">
                <a:solidFill>
                  <a:schemeClr val="tx2"/>
                </a:solidFill>
              </a:rPr>
              <a:t>Spermiogenesis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err="1" smtClean="0">
                <a:solidFill>
                  <a:schemeClr val="tx2"/>
                </a:solidFill>
              </a:rPr>
              <a:t>Adluminal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2897" y="35769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2"/>
                </a:solidFill>
              </a:rPr>
              <a:t>Rete </a:t>
            </a:r>
            <a:r>
              <a:rPr lang="en-US" b="1" dirty="0" smtClean="0">
                <a:solidFill>
                  <a:schemeClr val="bg2"/>
                </a:solidFill>
              </a:rPr>
              <a:t>Testis</a:t>
            </a:r>
            <a:endParaRPr lang="en-US" b="1" dirty="0">
              <a:solidFill>
                <a:schemeClr val="bg2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3744229" y="2569841"/>
            <a:ext cx="3068" cy="1011559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3941106" y="2760845"/>
            <a:ext cx="1992305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tx2"/>
                </a:solidFill>
              </a:rPr>
              <a:t>Spermiation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Mitotic Divisions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319213"/>
            <a:ext cx="7772400" cy="41148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species dependent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between 2 and 6 divisions (4 to 64 potential daughter cells produced)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classifications vary among species and investigators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A</a:t>
            </a:r>
            <a:r>
              <a:rPr lang="en-US" altLang="en-US" sz="2400" baseline="-25000"/>
              <a:t>1</a:t>
            </a:r>
            <a:r>
              <a:rPr lang="en-US" altLang="en-US" sz="2400"/>
              <a:t>, A</a:t>
            </a:r>
            <a:r>
              <a:rPr lang="en-US" altLang="en-US" sz="2400" baseline="-25000"/>
              <a:t>2</a:t>
            </a:r>
            <a:r>
              <a:rPr lang="en-US" altLang="en-US" sz="2400"/>
              <a:t>, A</a:t>
            </a:r>
            <a:r>
              <a:rPr lang="en-US" altLang="en-US" sz="2400" baseline="-25000"/>
              <a:t>3</a:t>
            </a:r>
            <a:r>
              <a:rPr lang="en-US" altLang="en-US" sz="2400"/>
              <a:t>, A</a:t>
            </a:r>
            <a:r>
              <a:rPr lang="en-US" altLang="en-US" sz="2400" baseline="-25000"/>
              <a:t>4</a:t>
            </a:r>
            <a:r>
              <a:rPr lang="en-US" altLang="en-US" sz="2400"/>
              <a:t>, B</a:t>
            </a:r>
            <a:r>
              <a:rPr lang="en-US" altLang="en-US" sz="2400" baseline="-25000"/>
              <a:t> 1</a:t>
            </a:r>
            <a:r>
              <a:rPr lang="en-US" altLang="en-US" sz="2400"/>
              <a:t>, B</a:t>
            </a:r>
            <a:r>
              <a:rPr lang="en-US" altLang="en-US" sz="2400" baseline="-25000"/>
              <a:t>2</a:t>
            </a:r>
            <a:r>
              <a:rPr lang="en-US" altLang="en-US" sz="2400"/>
              <a:t>, P</a:t>
            </a:r>
            <a:endParaRPr lang="en-US" altLang="en-US" sz="2400" baseline="-25000"/>
          </a:p>
          <a:p>
            <a:pPr lvl="1">
              <a:lnSpc>
                <a:spcPct val="90000"/>
              </a:lnSpc>
            </a:pPr>
            <a:r>
              <a:rPr lang="en-US" altLang="en-US" sz="2400"/>
              <a:t>A</a:t>
            </a:r>
            <a:r>
              <a:rPr lang="en-US" altLang="en-US" sz="2400" baseline="-25000"/>
              <a:t>d</a:t>
            </a:r>
            <a:r>
              <a:rPr lang="en-US" altLang="en-US" sz="2400"/>
              <a:t>, A</a:t>
            </a:r>
            <a:r>
              <a:rPr lang="en-US" altLang="en-US" sz="2400" baseline="-25000"/>
              <a:t>p</a:t>
            </a:r>
            <a:r>
              <a:rPr lang="en-US" altLang="en-US" sz="2400"/>
              <a:t>, B, P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A</a:t>
            </a:r>
            <a:r>
              <a:rPr lang="en-US" altLang="en-US" sz="2400" baseline="-25000"/>
              <a:t>s</a:t>
            </a:r>
            <a:r>
              <a:rPr lang="en-US" altLang="en-US" sz="2400"/>
              <a:t>, A</a:t>
            </a:r>
            <a:r>
              <a:rPr lang="en-US" altLang="en-US" sz="2400" baseline="-25000"/>
              <a:t>0</a:t>
            </a:r>
            <a:r>
              <a:rPr lang="en-US" altLang="en-US" sz="2400"/>
              <a:t>, A</a:t>
            </a:r>
            <a:r>
              <a:rPr lang="en-US" altLang="en-US" sz="2400" baseline="-25000"/>
              <a:t>1</a:t>
            </a:r>
            <a:r>
              <a:rPr lang="en-US" altLang="en-US" sz="2400"/>
              <a:t>,</a:t>
            </a:r>
            <a:r>
              <a:rPr lang="en-US" altLang="en-US" sz="2400" baseline="-25000"/>
              <a:t> </a:t>
            </a:r>
            <a:r>
              <a:rPr lang="en-US" altLang="en-US" sz="2400"/>
              <a:t>A</a:t>
            </a:r>
            <a:r>
              <a:rPr lang="en-US" altLang="en-US" sz="2400" baseline="-25000"/>
              <a:t>2</a:t>
            </a:r>
            <a:r>
              <a:rPr lang="en-US" altLang="en-US" sz="2400"/>
              <a:t>, I, B, P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cytoplasmic bridges form between daughter cells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581025"/>
            <a:ext cx="9155113" cy="5303838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88900" y="2981325"/>
            <a:ext cx="8564563" cy="3511550"/>
            <a:chOff x="56" y="1878"/>
            <a:chExt cx="5395" cy="2212"/>
          </a:xfrm>
        </p:grpSpPr>
        <p:sp>
          <p:nvSpPr>
            <p:cNvPr id="31748" name="Rectangle 4"/>
            <p:cNvSpPr>
              <a:spLocks noChangeArrowheads="1"/>
            </p:cNvSpPr>
            <p:nvPr/>
          </p:nvSpPr>
          <p:spPr bwMode="auto">
            <a:xfrm>
              <a:off x="56" y="3804"/>
              <a:ext cx="5395" cy="286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 dirty="0">
                  <a:latin typeface="Helvetica" charset="0"/>
                </a:rPr>
                <a:t>Degenerating </a:t>
              </a:r>
              <a:r>
                <a:rPr lang="en-US" altLang="en-US" b="1" dirty="0" err="1">
                  <a:latin typeface="Helvetica" charset="0"/>
                </a:rPr>
                <a:t>Spermatogonia</a:t>
              </a:r>
              <a:r>
                <a:rPr lang="en-US" altLang="en-US" b="1" dirty="0">
                  <a:latin typeface="Helvetica" charset="0"/>
                </a:rPr>
                <a:t> (</a:t>
              </a:r>
              <a:r>
                <a:rPr lang="en-US" altLang="en-US" b="1" dirty="0">
                  <a:solidFill>
                    <a:schemeClr val="accent2"/>
                  </a:solidFill>
                  <a:latin typeface="Helvetica" charset="0"/>
                </a:rPr>
                <a:t>Apoptosis, as high as 75%</a:t>
              </a:r>
              <a:r>
                <a:rPr lang="en-US" altLang="en-US" b="1" dirty="0">
                  <a:latin typeface="Helvetica" charset="0"/>
                </a:rPr>
                <a:t>)</a:t>
              </a:r>
            </a:p>
          </p:txBody>
        </p:sp>
        <p:sp>
          <p:nvSpPr>
            <p:cNvPr id="43015" name="Line 5"/>
            <p:cNvSpPr>
              <a:spLocks noChangeShapeType="1"/>
            </p:cNvSpPr>
            <p:nvPr/>
          </p:nvSpPr>
          <p:spPr bwMode="auto">
            <a:xfrm flipV="1">
              <a:off x="544" y="1878"/>
              <a:ext cx="229" cy="197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0163" y="44450"/>
            <a:ext cx="9053512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solidFill>
                  <a:schemeClr val="tx2"/>
                </a:solidFill>
                <a:latin typeface="Helvetica" charset="0"/>
              </a:rPr>
              <a:t>Cytoplasmic Bridges Present Among Daughter Cells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0" y="762000"/>
            <a:ext cx="2759075" cy="11874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rgbClr val="8901F3"/>
                </a:solidFill>
                <a:latin typeface="Helvetica" charset="0"/>
              </a:rPr>
              <a:t>All develop surrounded by 1 Sertoli cell 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738827"/>
              </p:ext>
            </p:extLst>
          </p:nvPr>
        </p:nvGraphicFramePr>
        <p:xfrm>
          <a:off x="152400" y="1828800"/>
          <a:ext cx="8725786" cy="2773680"/>
        </p:xfrm>
        <a:graphic>
          <a:graphicData uri="http://schemas.openxmlformats.org/drawingml/2006/table">
            <a:tbl>
              <a:tblPr firstRow="1" bandRow="1"/>
              <a:tblGrid>
                <a:gridCol w="2750288"/>
                <a:gridCol w="3374066"/>
                <a:gridCol w="2601432"/>
              </a:tblGrid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Citation</a:t>
                      </a:r>
                      <a:endParaRPr lang="en-US" sz="2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800" dirty="0" smtClean="0"/>
                        <a:t>Round Spermatids/</a:t>
                      </a:r>
                    </a:p>
                    <a:p>
                      <a:pPr algn="ctr"/>
                      <a:r>
                        <a:rPr lang="en-US" sz="2800" dirty="0" err="1" smtClean="0"/>
                        <a:t>Sertoli</a:t>
                      </a:r>
                      <a:r>
                        <a:rPr lang="en-US" sz="2800" baseline="0" dirty="0" smtClean="0"/>
                        <a:t> Cell</a:t>
                      </a:r>
                      <a:endParaRPr lang="en-US" sz="2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800" dirty="0" smtClean="0"/>
                        <a:t>% Loss</a:t>
                      </a:r>
                      <a:endParaRPr lang="en-US" sz="2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 smtClean="0"/>
                        <a:t>Theoretical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256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 smtClean="0"/>
                        <a:t>Franca et al., 2005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68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73.4%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 smtClean="0"/>
                        <a:t>Costa et al., 2013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21.5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91.6%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 smtClean="0"/>
                        <a:t>Parrish unpublished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30.4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 smtClean="0"/>
                        <a:t>88.1%</a:t>
                      </a:r>
                      <a:endParaRPr lang="en-US" sz="24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-609600" y="304801"/>
            <a:ext cx="10515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9pPr>
          </a:lstStyle>
          <a:p>
            <a:r>
              <a:rPr lang="en-US" kern="0" dirty="0" smtClean="0">
                <a:solidFill>
                  <a:schemeClr val="bg2"/>
                </a:solidFill>
                <a:latin typeface="+mn-lt"/>
              </a:rPr>
              <a:t>Losses During Spermatogenesis</a:t>
            </a:r>
          </a:p>
          <a:p>
            <a:r>
              <a:rPr lang="en-US" kern="0" dirty="0" smtClean="0">
                <a:solidFill>
                  <a:schemeClr val="bg2"/>
                </a:solidFill>
                <a:latin typeface="+mn-lt"/>
              </a:rPr>
              <a:t>(Boar)</a:t>
            </a:r>
            <a:endParaRPr lang="en-US" kern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1" y="4940595"/>
            <a:ext cx="88391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432FF"/>
                </a:solidFill>
              </a:rPr>
              <a:t>Most losses (approx. 90%) occur during Mitotic </a:t>
            </a:r>
            <a:r>
              <a:rPr lang="en-US" sz="2800" b="1" dirty="0" smtClean="0">
                <a:solidFill>
                  <a:srgbClr val="0432FF"/>
                </a:solidFill>
              </a:rPr>
              <a:t>processes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1" dirty="0" smtClean="0">
                <a:solidFill>
                  <a:srgbClr val="0432FF"/>
                </a:solidFill>
              </a:rPr>
              <a:t>A, I, </a:t>
            </a:r>
            <a:r>
              <a:rPr lang="en-US" sz="2800" b="1" dirty="0" smtClean="0">
                <a:solidFill>
                  <a:srgbClr val="0432FF"/>
                </a:solidFill>
              </a:rPr>
              <a:t>B </a:t>
            </a:r>
            <a:r>
              <a:rPr lang="en-US" sz="2800" b="1" dirty="0" err="1" smtClean="0">
                <a:solidFill>
                  <a:srgbClr val="0432FF"/>
                </a:solidFill>
              </a:rPr>
              <a:t>Spermatogonia</a:t>
            </a:r>
            <a:r>
              <a:rPr lang="en-US" sz="2800" b="1" dirty="0" smtClean="0">
                <a:solidFill>
                  <a:srgbClr val="0432FF"/>
                </a:solidFill>
              </a:rPr>
              <a:t> or Primary Spermatocyte</a:t>
            </a:r>
          </a:p>
        </p:txBody>
      </p:sp>
    </p:spTree>
    <p:extLst>
      <p:ext uri="{BB962C8B-B14F-4D97-AF65-F5344CB8AC3E}">
        <p14:creationId xmlns:p14="http://schemas.microsoft.com/office/powerpoint/2010/main" val="9564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Apoptosis/loss </a:t>
            </a:r>
            <a:r>
              <a:rPr lang="en-US" altLang="en-US" dirty="0">
                <a:ea typeface="ＭＳ Ｐゴシック" charset="-128"/>
              </a:rPr>
              <a:t>of Germ Cells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Season</a:t>
            </a:r>
          </a:p>
          <a:p>
            <a:r>
              <a:rPr lang="en-US" altLang="en-US">
                <a:ea typeface="ＭＳ Ｐゴシック" charset="-128"/>
              </a:rPr>
              <a:t>Disease</a:t>
            </a:r>
          </a:p>
          <a:p>
            <a:r>
              <a:rPr lang="en-US" altLang="en-US">
                <a:ea typeface="ＭＳ Ｐゴシック" charset="-128"/>
              </a:rPr>
              <a:t>Trauma or heat</a:t>
            </a:r>
          </a:p>
          <a:p>
            <a:r>
              <a:rPr lang="en-US" altLang="en-US">
                <a:ea typeface="ＭＳ Ｐゴシック" charset="-128"/>
              </a:rPr>
              <a:t>Hormone levels</a:t>
            </a:r>
          </a:p>
          <a:p>
            <a:r>
              <a:rPr lang="en-US" altLang="en-US">
                <a:ea typeface="ＭＳ Ｐゴシック" charset="-128"/>
              </a:rPr>
              <a:t>Normal part of spermatogenesis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Stem Cell Renewal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To keep spermatogenesis going indefinitely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Replenish testis incase of injury, trauma, or high heat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177800" y="839788"/>
            <a:ext cx="1035050" cy="1049337"/>
            <a:chOff x="112" y="277"/>
            <a:chExt cx="652" cy="661"/>
          </a:xfrm>
        </p:grpSpPr>
        <p:sp>
          <p:nvSpPr>
            <p:cNvPr id="51258" name="Oval 3"/>
            <p:cNvSpPr>
              <a:spLocks noChangeArrowheads="1"/>
            </p:cNvSpPr>
            <p:nvPr/>
          </p:nvSpPr>
          <p:spPr bwMode="auto">
            <a:xfrm>
              <a:off x="112" y="277"/>
              <a:ext cx="652" cy="661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9" name="Oval 4"/>
            <p:cNvSpPr>
              <a:spLocks noChangeArrowheads="1"/>
            </p:cNvSpPr>
            <p:nvPr/>
          </p:nvSpPr>
          <p:spPr bwMode="auto">
            <a:xfrm>
              <a:off x="249" y="405"/>
              <a:ext cx="274" cy="35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60" name="Oval 5"/>
            <p:cNvSpPr>
              <a:spLocks noChangeArrowheads="1"/>
            </p:cNvSpPr>
            <p:nvPr/>
          </p:nvSpPr>
          <p:spPr bwMode="auto">
            <a:xfrm>
              <a:off x="405" y="659"/>
              <a:ext cx="48" cy="3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1203" name="Group 6"/>
          <p:cNvGrpSpPr>
            <a:grpSpLocks/>
          </p:cNvGrpSpPr>
          <p:nvPr/>
        </p:nvGrpSpPr>
        <p:grpSpPr bwMode="auto">
          <a:xfrm>
            <a:off x="3284538" y="896938"/>
            <a:ext cx="1095375" cy="1109662"/>
            <a:chOff x="2069" y="313"/>
            <a:chExt cx="690" cy="699"/>
          </a:xfrm>
        </p:grpSpPr>
        <p:sp>
          <p:nvSpPr>
            <p:cNvPr id="51254" name="Oval 7"/>
            <p:cNvSpPr>
              <a:spLocks noChangeArrowheads="1"/>
            </p:cNvSpPr>
            <p:nvPr/>
          </p:nvSpPr>
          <p:spPr bwMode="auto">
            <a:xfrm>
              <a:off x="2069" y="313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5" name="Oval 8"/>
            <p:cNvSpPr>
              <a:spLocks noChangeArrowheads="1"/>
            </p:cNvSpPr>
            <p:nvPr/>
          </p:nvSpPr>
          <p:spPr bwMode="auto">
            <a:xfrm>
              <a:off x="2348" y="535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6" name="Oval 9"/>
            <p:cNvSpPr>
              <a:spLocks noChangeArrowheads="1"/>
            </p:cNvSpPr>
            <p:nvPr/>
          </p:nvSpPr>
          <p:spPr bwMode="auto">
            <a:xfrm>
              <a:off x="2461" y="601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7" name="Oval 10"/>
            <p:cNvSpPr>
              <a:spLocks noChangeArrowheads="1"/>
            </p:cNvSpPr>
            <p:nvPr/>
          </p:nvSpPr>
          <p:spPr bwMode="auto">
            <a:xfrm>
              <a:off x="2530" y="742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1204" name="Group 11"/>
          <p:cNvGrpSpPr>
            <a:grpSpLocks/>
          </p:cNvGrpSpPr>
          <p:nvPr/>
        </p:nvGrpSpPr>
        <p:grpSpPr bwMode="auto">
          <a:xfrm>
            <a:off x="1614488" y="3294063"/>
            <a:ext cx="1095375" cy="1109662"/>
            <a:chOff x="1017" y="1823"/>
            <a:chExt cx="690" cy="699"/>
          </a:xfrm>
        </p:grpSpPr>
        <p:sp>
          <p:nvSpPr>
            <p:cNvPr id="51250" name="Oval 12"/>
            <p:cNvSpPr>
              <a:spLocks noChangeArrowheads="1"/>
            </p:cNvSpPr>
            <p:nvPr/>
          </p:nvSpPr>
          <p:spPr bwMode="auto">
            <a:xfrm>
              <a:off x="1017" y="1823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1" name="Oval 13"/>
            <p:cNvSpPr>
              <a:spLocks noChangeArrowheads="1"/>
            </p:cNvSpPr>
            <p:nvPr/>
          </p:nvSpPr>
          <p:spPr bwMode="auto">
            <a:xfrm>
              <a:off x="1296" y="2045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2" name="Oval 14"/>
            <p:cNvSpPr>
              <a:spLocks noChangeArrowheads="1"/>
            </p:cNvSpPr>
            <p:nvPr/>
          </p:nvSpPr>
          <p:spPr bwMode="auto">
            <a:xfrm>
              <a:off x="1409" y="2111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3" name="Oval 15"/>
            <p:cNvSpPr>
              <a:spLocks noChangeArrowheads="1"/>
            </p:cNvSpPr>
            <p:nvPr/>
          </p:nvSpPr>
          <p:spPr bwMode="auto">
            <a:xfrm>
              <a:off x="1478" y="2252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1205" name="Group 16"/>
          <p:cNvGrpSpPr>
            <a:grpSpLocks/>
          </p:cNvGrpSpPr>
          <p:nvPr/>
        </p:nvGrpSpPr>
        <p:grpSpPr bwMode="auto">
          <a:xfrm>
            <a:off x="4705350" y="3338513"/>
            <a:ext cx="1095375" cy="1109662"/>
            <a:chOff x="2964" y="1851"/>
            <a:chExt cx="690" cy="699"/>
          </a:xfrm>
        </p:grpSpPr>
        <p:sp>
          <p:nvSpPr>
            <p:cNvPr id="51246" name="Oval 17"/>
            <p:cNvSpPr>
              <a:spLocks noChangeArrowheads="1"/>
            </p:cNvSpPr>
            <p:nvPr/>
          </p:nvSpPr>
          <p:spPr bwMode="auto">
            <a:xfrm>
              <a:off x="2964" y="1851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47" name="Oval 18"/>
            <p:cNvSpPr>
              <a:spLocks noChangeArrowheads="1"/>
            </p:cNvSpPr>
            <p:nvPr/>
          </p:nvSpPr>
          <p:spPr bwMode="auto">
            <a:xfrm>
              <a:off x="3243" y="2073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48" name="Oval 19"/>
            <p:cNvSpPr>
              <a:spLocks noChangeArrowheads="1"/>
            </p:cNvSpPr>
            <p:nvPr/>
          </p:nvSpPr>
          <p:spPr bwMode="auto">
            <a:xfrm>
              <a:off x="3356" y="2139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49" name="Oval 20"/>
            <p:cNvSpPr>
              <a:spLocks noChangeArrowheads="1"/>
            </p:cNvSpPr>
            <p:nvPr/>
          </p:nvSpPr>
          <p:spPr bwMode="auto">
            <a:xfrm>
              <a:off x="3425" y="2280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2749550" y="3792538"/>
            <a:ext cx="571500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A</a:t>
            </a:r>
            <a:r>
              <a:rPr lang="en-US" altLang="en-US" sz="2800" b="1" baseline="-25000">
                <a:latin typeface="Helvetica" charset="0"/>
              </a:rPr>
              <a:t>4</a:t>
            </a: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5978525" y="3751263"/>
            <a:ext cx="571500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A</a:t>
            </a:r>
            <a:r>
              <a:rPr lang="en-US" altLang="en-US" sz="2800" b="1" baseline="-25000">
                <a:latin typeface="Helvetica" charset="0"/>
              </a:rPr>
              <a:t>3</a:t>
            </a:r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3606800" y="2043729"/>
            <a:ext cx="571500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dirty="0" smtClean="0">
                <a:latin typeface="Helvetica" charset="0"/>
              </a:rPr>
              <a:t>A</a:t>
            </a:r>
            <a:r>
              <a:rPr lang="en-US" altLang="en-US" sz="2800" b="1" baseline="-25000" dirty="0" smtClean="0">
                <a:latin typeface="Helvetica" charset="0"/>
              </a:rPr>
              <a:t>1</a:t>
            </a:r>
            <a:endParaRPr lang="en-US" altLang="en-US" sz="2800" b="1" baseline="-25000" dirty="0">
              <a:latin typeface="Helvetica" charset="0"/>
            </a:endParaRPr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 flipH="1">
            <a:off x="3063875" y="3768725"/>
            <a:ext cx="1419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 flipV="1">
            <a:off x="4450557" y="1393824"/>
            <a:ext cx="1527968" cy="238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5" name="Line 29"/>
          <p:cNvSpPr>
            <a:spLocks noChangeShapeType="1"/>
          </p:cNvSpPr>
          <p:nvPr/>
        </p:nvSpPr>
        <p:spPr bwMode="auto">
          <a:xfrm flipH="1">
            <a:off x="5674289" y="2043729"/>
            <a:ext cx="802710" cy="12947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17961" dir="189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3" name="AutoShape 30"/>
          <p:cNvSpPr>
            <a:spLocks noChangeArrowheads="1"/>
          </p:cNvSpPr>
          <p:nvPr/>
        </p:nvSpPr>
        <p:spPr bwMode="auto">
          <a:xfrm>
            <a:off x="218104" y="4743135"/>
            <a:ext cx="1185863" cy="885825"/>
          </a:xfrm>
          <a:prstGeom prst="octagon">
            <a:avLst>
              <a:gd name="adj" fmla="val 29282"/>
            </a:avLst>
          </a:prstGeom>
          <a:solidFill>
            <a:srgbClr val="91919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4" name="AutoShape 31"/>
          <p:cNvSpPr>
            <a:spLocks noChangeArrowheads="1"/>
          </p:cNvSpPr>
          <p:nvPr/>
        </p:nvSpPr>
        <p:spPr bwMode="auto">
          <a:xfrm>
            <a:off x="2310429" y="5638485"/>
            <a:ext cx="1349375" cy="1155700"/>
          </a:xfrm>
          <a:prstGeom prst="hexagon">
            <a:avLst>
              <a:gd name="adj" fmla="val 29184"/>
              <a:gd name="vf" fmla="val 115470"/>
            </a:avLst>
          </a:prstGeom>
          <a:solidFill>
            <a:srgbClr val="91919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5" name="Oval 32"/>
          <p:cNvSpPr>
            <a:spLocks noChangeArrowheads="1"/>
          </p:cNvSpPr>
          <p:nvPr/>
        </p:nvSpPr>
        <p:spPr bwMode="auto">
          <a:xfrm>
            <a:off x="4640879" y="5878197"/>
            <a:ext cx="1169988" cy="885825"/>
          </a:xfrm>
          <a:prstGeom prst="ellipse">
            <a:avLst/>
          </a:prstGeom>
          <a:solidFill>
            <a:srgbClr val="91919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6" name="Oval 33"/>
          <p:cNvSpPr>
            <a:spLocks noChangeArrowheads="1"/>
          </p:cNvSpPr>
          <p:nvPr/>
        </p:nvSpPr>
        <p:spPr bwMode="auto">
          <a:xfrm>
            <a:off x="560388" y="5003800"/>
            <a:ext cx="479425" cy="390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7" name="Oval 34"/>
          <p:cNvSpPr>
            <a:spLocks noChangeArrowheads="1"/>
          </p:cNvSpPr>
          <p:nvPr/>
        </p:nvSpPr>
        <p:spPr bwMode="auto">
          <a:xfrm>
            <a:off x="679450" y="51244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8" name="Oval 35"/>
          <p:cNvSpPr>
            <a:spLocks noChangeArrowheads="1"/>
          </p:cNvSpPr>
          <p:nvPr/>
        </p:nvSpPr>
        <p:spPr bwMode="auto">
          <a:xfrm>
            <a:off x="831850" y="52768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9" name="Oval 36"/>
          <p:cNvSpPr>
            <a:spLocks noChangeArrowheads="1"/>
          </p:cNvSpPr>
          <p:nvPr/>
        </p:nvSpPr>
        <p:spPr bwMode="auto">
          <a:xfrm>
            <a:off x="898525" y="51720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0" name="Oval 37"/>
          <p:cNvSpPr>
            <a:spLocks noChangeArrowheads="1"/>
          </p:cNvSpPr>
          <p:nvPr/>
        </p:nvSpPr>
        <p:spPr bwMode="auto">
          <a:xfrm>
            <a:off x="812800" y="50577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1" name="Oval 38"/>
          <p:cNvSpPr>
            <a:spLocks noChangeArrowheads="1"/>
          </p:cNvSpPr>
          <p:nvPr/>
        </p:nvSpPr>
        <p:spPr bwMode="auto">
          <a:xfrm>
            <a:off x="684213" y="5272088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2" name="Oval 39"/>
          <p:cNvSpPr>
            <a:spLocks noChangeArrowheads="1"/>
          </p:cNvSpPr>
          <p:nvPr/>
        </p:nvSpPr>
        <p:spPr bwMode="auto">
          <a:xfrm>
            <a:off x="2759075" y="6007100"/>
            <a:ext cx="479425" cy="390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3" name="Oval 40"/>
          <p:cNvSpPr>
            <a:spLocks noChangeArrowheads="1"/>
          </p:cNvSpPr>
          <p:nvPr/>
        </p:nvSpPr>
        <p:spPr bwMode="auto">
          <a:xfrm>
            <a:off x="2878138" y="61277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4" name="Oval 41"/>
          <p:cNvSpPr>
            <a:spLocks noChangeArrowheads="1"/>
          </p:cNvSpPr>
          <p:nvPr/>
        </p:nvSpPr>
        <p:spPr bwMode="auto">
          <a:xfrm>
            <a:off x="3030538" y="62801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5" name="Oval 42"/>
          <p:cNvSpPr>
            <a:spLocks noChangeArrowheads="1"/>
          </p:cNvSpPr>
          <p:nvPr/>
        </p:nvSpPr>
        <p:spPr bwMode="auto">
          <a:xfrm>
            <a:off x="3097213" y="61753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6" name="Oval 43"/>
          <p:cNvSpPr>
            <a:spLocks noChangeArrowheads="1"/>
          </p:cNvSpPr>
          <p:nvPr/>
        </p:nvSpPr>
        <p:spPr bwMode="auto">
          <a:xfrm>
            <a:off x="3011488" y="60610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7" name="Oval 44"/>
          <p:cNvSpPr>
            <a:spLocks noChangeArrowheads="1"/>
          </p:cNvSpPr>
          <p:nvPr/>
        </p:nvSpPr>
        <p:spPr bwMode="auto">
          <a:xfrm>
            <a:off x="2882900" y="6275388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8" name="Oval 45"/>
          <p:cNvSpPr>
            <a:spLocks noChangeArrowheads="1"/>
          </p:cNvSpPr>
          <p:nvPr/>
        </p:nvSpPr>
        <p:spPr bwMode="auto">
          <a:xfrm>
            <a:off x="2978150" y="6170613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9" name="Oval 46"/>
          <p:cNvSpPr>
            <a:spLocks noChangeArrowheads="1"/>
          </p:cNvSpPr>
          <p:nvPr/>
        </p:nvSpPr>
        <p:spPr bwMode="auto">
          <a:xfrm>
            <a:off x="3121025" y="6084888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30" name="Oval 47"/>
          <p:cNvSpPr>
            <a:spLocks noChangeArrowheads="1"/>
          </p:cNvSpPr>
          <p:nvPr/>
        </p:nvSpPr>
        <p:spPr bwMode="auto">
          <a:xfrm>
            <a:off x="2806700" y="62134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31" name="Oval 48"/>
          <p:cNvSpPr>
            <a:spLocks noChangeArrowheads="1"/>
          </p:cNvSpPr>
          <p:nvPr/>
        </p:nvSpPr>
        <p:spPr bwMode="auto">
          <a:xfrm>
            <a:off x="3163888" y="62134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32" name="Oval 49"/>
          <p:cNvSpPr>
            <a:spLocks noChangeArrowheads="1"/>
          </p:cNvSpPr>
          <p:nvPr/>
        </p:nvSpPr>
        <p:spPr bwMode="auto">
          <a:xfrm>
            <a:off x="5213350" y="6130925"/>
            <a:ext cx="287338" cy="258763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86" name="Line 50"/>
          <p:cNvSpPr>
            <a:spLocks noChangeShapeType="1"/>
          </p:cNvSpPr>
          <p:nvPr/>
        </p:nvSpPr>
        <p:spPr bwMode="auto">
          <a:xfrm flipH="1">
            <a:off x="1360488" y="4425950"/>
            <a:ext cx="434975" cy="450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87" name="Line 51"/>
          <p:cNvSpPr>
            <a:spLocks noChangeShapeType="1"/>
          </p:cNvSpPr>
          <p:nvPr/>
        </p:nvSpPr>
        <p:spPr bwMode="auto">
          <a:xfrm>
            <a:off x="1432542" y="5597210"/>
            <a:ext cx="882650" cy="255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88" name="Line 52"/>
          <p:cNvSpPr>
            <a:spLocks noChangeShapeType="1"/>
          </p:cNvSpPr>
          <p:nvPr/>
        </p:nvSpPr>
        <p:spPr bwMode="auto">
          <a:xfrm>
            <a:off x="3793154" y="6105210"/>
            <a:ext cx="673100" cy="120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1505567" y="4857435"/>
            <a:ext cx="496887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In</a:t>
            </a:r>
          </a:p>
        </p:txBody>
      </p:sp>
      <p:sp>
        <p:nvSpPr>
          <p:cNvPr id="39990" name="Rectangle 54"/>
          <p:cNvSpPr>
            <a:spLocks noChangeArrowheads="1"/>
          </p:cNvSpPr>
          <p:nvPr/>
        </p:nvSpPr>
        <p:spPr bwMode="auto">
          <a:xfrm>
            <a:off x="3656629" y="5335272"/>
            <a:ext cx="438150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B</a:t>
            </a:r>
          </a:p>
        </p:txBody>
      </p:sp>
      <p:sp>
        <p:nvSpPr>
          <p:cNvPr id="39991" name="Rectangle 55"/>
          <p:cNvSpPr>
            <a:spLocks noChangeArrowheads="1"/>
          </p:cNvSpPr>
          <p:nvPr/>
        </p:nvSpPr>
        <p:spPr bwMode="auto">
          <a:xfrm>
            <a:off x="5852142" y="5635310"/>
            <a:ext cx="417512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P</a:t>
            </a:r>
          </a:p>
        </p:txBody>
      </p:sp>
      <p:sp>
        <p:nvSpPr>
          <p:cNvPr id="39992" name="Line 56"/>
          <p:cNvSpPr>
            <a:spLocks noChangeShapeType="1"/>
          </p:cNvSpPr>
          <p:nvPr/>
        </p:nvSpPr>
        <p:spPr bwMode="auto">
          <a:xfrm>
            <a:off x="1597025" y="1393825"/>
            <a:ext cx="15430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93" name="Rectangle 57"/>
          <p:cNvSpPr>
            <a:spLocks noChangeArrowheads="1"/>
          </p:cNvSpPr>
          <p:nvPr/>
        </p:nvSpPr>
        <p:spPr bwMode="auto">
          <a:xfrm>
            <a:off x="444062" y="1902888"/>
            <a:ext cx="571500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dirty="0" smtClean="0">
                <a:latin typeface="Helvetica" charset="0"/>
              </a:rPr>
              <a:t>A</a:t>
            </a:r>
            <a:r>
              <a:rPr lang="en-US" altLang="en-US" sz="2800" b="1" baseline="-25000" dirty="0" smtClean="0">
                <a:latin typeface="Helvetica" charset="0"/>
              </a:rPr>
              <a:t>0</a:t>
            </a:r>
            <a:endParaRPr lang="en-US" altLang="en-US" sz="2800" b="1" baseline="-25000" dirty="0">
              <a:latin typeface="Helvetica" charset="0"/>
            </a:endParaRPr>
          </a:p>
        </p:txBody>
      </p:sp>
      <p:sp>
        <p:nvSpPr>
          <p:cNvPr id="39994" name="Rectangle 58"/>
          <p:cNvSpPr>
            <a:spLocks noChangeArrowheads="1"/>
          </p:cNvSpPr>
          <p:nvPr/>
        </p:nvSpPr>
        <p:spPr bwMode="auto">
          <a:xfrm>
            <a:off x="3100243" y="-43743"/>
            <a:ext cx="6007388" cy="643766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600" b="1" dirty="0" err="1" smtClean="0">
                <a:solidFill>
                  <a:schemeClr val="tx2"/>
                </a:solidFill>
                <a:latin typeface="Helvetica" charset="0"/>
              </a:rPr>
              <a:t>Spermatogonial</a:t>
            </a:r>
            <a:r>
              <a:rPr lang="en-US" altLang="en-US" sz="3600" b="1" dirty="0" smtClean="0">
                <a:solidFill>
                  <a:schemeClr val="tx2"/>
                </a:solidFill>
                <a:latin typeface="Helvetica" charset="0"/>
              </a:rPr>
              <a:t> Renewal</a:t>
            </a:r>
            <a:endParaRPr lang="en-US" altLang="en-US" sz="3600" b="1" dirty="0">
              <a:solidFill>
                <a:schemeClr val="tx2"/>
              </a:solidFill>
              <a:latin typeface="Helvetica" charset="0"/>
            </a:endParaRPr>
          </a:p>
        </p:txBody>
      </p:sp>
      <p:sp>
        <p:nvSpPr>
          <p:cNvPr id="39995" name="Rectangle 59"/>
          <p:cNvSpPr>
            <a:spLocks noChangeArrowheads="1"/>
          </p:cNvSpPr>
          <p:nvPr/>
        </p:nvSpPr>
        <p:spPr bwMode="auto">
          <a:xfrm>
            <a:off x="1524000" y="403225"/>
            <a:ext cx="1552575" cy="191452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 dirty="0">
                <a:latin typeface="Helvetica" charset="0"/>
              </a:rPr>
              <a:t>Periodic</a:t>
            </a:r>
          </a:p>
          <a:p>
            <a:pPr algn="ctr"/>
            <a:r>
              <a:rPr lang="en-US" altLang="en-US" b="1" dirty="0">
                <a:latin typeface="Helvetica" charset="0"/>
              </a:rPr>
              <a:t>Entry of </a:t>
            </a:r>
            <a:br>
              <a:rPr lang="en-US" altLang="en-US" b="1" dirty="0">
                <a:latin typeface="Helvetica" charset="0"/>
              </a:rPr>
            </a:br>
            <a:endParaRPr lang="en-US" altLang="en-US" b="1" dirty="0">
              <a:latin typeface="Helvetica" charset="0"/>
            </a:endParaRPr>
          </a:p>
          <a:p>
            <a:pPr algn="ctr"/>
            <a:r>
              <a:rPr lang="en-US" altLang="en-US" b="1" dirty="0">
                <a:latin typeface="Helvetica" charset="0"/>
              </a:rPr>
              <a:t>Cells into</a:t>
            </a:r>
          </a:p>
          <a:p>
            <a:pPr algn="ctr"/>
            <a:r>
              <a:rPr lang="en-US" altLang="en-US" b="1" dirty="0">
                <a:latin typeface="Helvetica" charset="0"/>
              </a:rPr>
              <a:t>Mitosis</a:t>
            </a:r>
          </a:p>
        </p:txBody>
      </p:sp>
      <p:sp>
        <p:nvSpPr>
          <p:cNvPr id="39996" name="Rectangle 60"/>
          <p:cNvSpPr>
            <a:spLocks noChangeArrowheads="1"/>
          </p:cNvSpPr>
          <p:nvPr/>
        </p:nvSpPr>
        <p:spPr bwMode="auto">
          <a:xfrm>
            <a:off x="-55206" y="2436814"/>
            <a:ext cx="1570037" cy="8191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Stem Cell</a:t>
            </a:r>
          </a:p>
          <a:p>
            <a:pPr algn="ctr"/>
            <a:r>
              <a:rPr lang="en-US" altLang="en-US" b="1" dirty="0">
                <a:solidFill>
                  <a:schemeClr val="hlink"/>
                </a:solidFill>
                <a:latin typeface="Helvetica" charset="0"/>
              </a:rPr>
              <a:t>Pool</a:t>
            </a:r>
          </a:p>
        </p:txBody>
      </p:sp>
      <p:grpSp>
        <p:nvGrpSpPr>
          <p:cNvPr id="61" name="Group 6"/>
          <p:cNvGrpSpPr>
            <a:grpSpLocks/>
          </p:cNvGrpSpPr>
          <p:nvPr/>
        </p:nvGrpSpPr>
        <p:grpSpPr bwMode="auto">
          <a:xfrm>
            <a:off x="6109494" y="861961"/>
            <a:ext cx="1095375" cy="1109662"/>
            <a:chOff x="2069" y="313"/>
            <a:chExt cx="690" cy="699"/>
          </a:xfrm>
        </p:grpSpPr>
        <p:sp>
          <p:nvSpPr>
            <p:cNvPr id="62" name="Oval 7"/>
            <p:cNvSpPr>
              <a:spLocks noChangeArrowheads="1"/>
            </p:cNvSpPr>
            <p:nvPr/>
          </p:nvSpPr>
          <p:spPr bwMode="auto">
            <a:xfrm>
              <a:off x="2069" y="313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" name="Oval 8"/>
            <p:cNvSpPr>
              <a:spLocks noChangeArrowheads="1"/>
            </p:cNvSpPr>
            <p:nvPr/>
          </p:nvSpPr>
          <p:spPr bwMode="auto">
            <a:xfrm>
              <a:off x="2348" y="535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2461" y="601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5" name="Oval 10"/>
            <p:cNvSpPr>
              <a:spLocks noChangeArrowheads="1"/>
            </p:cNvSpPr>
            <p:nvPr/>
          </p:nvSpPr>
          <p:spPr bwMode="auto">
            <a:xfrm>
              <a:off x="2530" y="742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66" name="Rectangle 26"/>
          <p:cNvSpPr>
            <a:spLocks noChangeArrowheads="1"/>
          </p:cNvSpPr>
          <p:nvPr/>
        </p:nvSpPr>
        <p:spPr bwMode="auto">
          <a:xfrm>
            <a:off x="6493202" y="2006600"/>
            <a:ext cx="571500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A</a:t>
            </a:r>
            <a:r>
              <a:rPr lang="en-US" altLang="en-US" sz="2800" b="1" baseline="-25000">
                <a:latin typeface="Helvetica" charset="0"/>
              </a:rPr>
              <a:t>2</a:t>
            </a:r>
          </a:p>
        </p:txBody>
      </p:sp>
      <p:sp>
        <p:nvSpPr>
          <p:cNvPr id="2" name="Curved Left Arrow 1"/>
          <p:cNvSpPr/>
          <p:nvPr/>
        </p:nvSpPr>
        <p:spPr bwMode="auto">
          <a:xfrm>
            <a:off x="1153991" y="1712579"/>
            <a:ext cx="381000" cy="823912"/>
          </a:xfrm>
          <a:prstGeom prst="curvedLef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2409825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Spermiogenesis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Golgi Phase</a:t>
            </a:r>
          </a:p>
        </p:txBody>
      </p:sp>
      <p:pic>
        <p:nvPicPr>
          <p:cNvPr id="5939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1138"/>
            <a:ext cx="9131300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057400" y="5181600"/>
            <a:ext cx="5410200" cy="13112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chemeClr val="tx2"/>
                </a:solidFill>
                <a:latin typeface="Helvetica" charset="0"/>
              </a:rPr>
              <a:t>Development of Acrosome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chemeClr val="tx2"/>
                </a:solidFill>
                <a:latin typeface="Helvetica" charset="0"/>
              </a:rPr>
              <a:t>Migration of Centrioles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Cap Phase</a:t>
            </a:r>
          </a:p>
        </p:txBody>
      </p:sp>
      <p:pic>
        <p:nvPicPr>
          <p:cNvPr id="6144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2169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685800" y="5486400"/>
            <a:ext cx="5562600" cy="1004888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Acrosome Development Continues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Flagellum Elongates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4450"/>
            <a:ext cx="8686800" cy="620713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Acrosomal Phase</a:t>
            </a:r>
          </a:p>
        </p:txBody>
      </p:sp>
      <p:pic>
        <p:nvPicPr>
          <p:cNvPr id="6349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733425"/>
            <a:ext cx="7370762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3886200" y="5257800"/>
            <a:ext cx="2362200" cy="13335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Acrosome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Manchette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Elongation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Manchette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A series of microtubules</a:t>
            </a:r>
          </a:p>
          <a:p>
            <a:r>
              <a:rPr lang="en-US" altLang="en-US">
                <a:ea typeface="ＭＳ Ｐゴシック" charset="-128"/>
              </a:rPr>
              <a:t>Associated with nuclear elongation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5791200" cy="481013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Maturation Phase</a:t>
            </a:r>
          </a:p>
        </p:txBody>
      </p:sp>
      <p:pic>
        <p:nvPicPr>
          <p:cNvPr id="6656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90575"/>
            <a:ext cx="5922963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6553200" y="2514600"/>
            <a:ext cx="2209800" cy="26479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Manchette disapears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Mitochondria migrate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Dense fibers form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42570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Spermiation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3988" y="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Spermiation</a:t>
            </a:r>
          </a:p>
        </p:txBody>
      </p:sp>
      <p:pic>
        <p:nvPicPr>
          <p:cNvPr id="7065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169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0660" name="Straight Arrow Connector 4"/>
          <p:cNvCxnSpPr>
            <a:cxnSpLocks noChangeShapeType="1"/>
          </p:cNvCxnSpPr>
          <p:nvPr/>
        </p:nvCxnSpPr>
        <p:spPr bwMode="auto">
          <a:xfrm rot="5400000">
            <a:off x="6819900" y="1028700"/>
            <a:ext cx="914400" cy="685800"/>
          </a:xfrm>
          <a:prstGeom prst="straightConnector1">
            <a:avLst/>
          </a:prstGeom>
          <a:noFill/>
          <a:ln w="76200">
            <a:solidFill>
              <a:schemeClr val="accent2"/>
            </a:solidFill>
            <a:round/>
            <a:headEnd/>
            <a:tailEnd type="arrow" w="med" len="med"/>
          </a:ln>
        </p:spPr>
      </p:cxnSp>
      <p:sp>
        <p:nvSpPr>
          <p:cNvPr id="70661" name="TextBox 9"/>
          <p:cNvSpPr txBox="1">
            <a:spLocks noChangeArrowheads="1"/>
          </p:cNvSpPr>
          <p:nvPr/>
        </p:nvSpPr>
        <p:spPr bwMode="auto">
          <a:xfrm>
            <a:off x="6934200" y="76200"/>
            <a:ext cx="20145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/>
              <a:t>Cytoplasmic</a:t>
            </a:r>
          </a:p>
          <a:p>
            <a:pPr algn="ctr"/>
            <a:r>
              <a:rPr lang="en-US" altLang="en-US" b="1"/>
              <a:t>Droplet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42570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Temporal Relationships of Spermatogenesis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062038"/>
            <a:ext cx="90392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41338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Spermatogenesis</a:t>
            </a:r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>
            <a:off x="869950" y="6143625"/>
            <a:ext cx="7678738" cy="47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3817938" y="5929313"/>
            <a:ext cx="1300162" cy="454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latin typeface="Helvetica" charset="0"/>
              </a:rPr>
              <a:t>57 days</a:t>
            </a: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3817938" y="6383338"/>
            <a:ext cx="12811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latin typeface="Helvetica" charset="0"/>
              </a:rPr>
              <a:t>Stallion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1066800"/>
            <a:ext cx="90392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41338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Multiple Generations of Germ Cells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3300"/>
            <a:ext cx="82169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133600" y="168275"/>
            <a:ext cx="4851400" cy="6985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000" b="1">
                <a:solidFill>
                  <a:schemeClr val="tx2"/>
                </a:solidFill>
                <a:latin typeface="Times" charset="0"/>
              </a:rPr>
              <a:t>Bull Spermatogenesis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322263"/>
            <a:ext cx="82169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Stages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Specific cellular associations within a small segment of a seminiferous tubule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r>
              <a:rPr lang="en-US" altLang="en-US">
                <a:solidFill>
                  <a:srgbClr val="919191"/>
                </a:solidFill>
                <a:ea typeface="ＭＳ Ｐゴシック" charset="-128"/>
              </a:rPr>
              <a:t>stages are not the same length in 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3300"/>
            <a:ext cx="82169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143000" y="152400"/>
            <a:ext cx="6657975" cy="6985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000" b="1">
                <a:solidFill>
                  <a:schemeClr val="tx2"/>
                </a:solidFill>
                <a:latin typeface="Times" charset="0"/>
              </a:rPr>
              <a:t>Bull Spermatogenesis - Stages</a:t>
            </a: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1066800" y="762000"/>
            <a:ext cx="22098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 flipH="1">
            <a:off x="2362200" y="762000"/>
            <a:ext cx="11430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3962400" y="762000"/>
            <a:ext cx="2286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4953000" y="762000"/>
            <a:ext cx="3048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Line 8"/>
          <p:cNvSpPr>
            <a:spLocks noChangeShapeType="1"/>
          </p:cNvSpPr>
          <p:nvPr/>
        </p:nvSpPr>
        <p:spPr bwMode="auto">
          <a:xfrm>
            <a:off x="5257800" y="762000"/>
            <a:ext cx="8382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>
            <a:off x="5867400" y="762000"/>
            <a:ext cx="12192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>
            <a:off x="6172200" y="762000"/>
            <a:ext cx="19050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Stages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solidFill>
                  <a:srgbClr val="919191"/>
                </a:solidFill>
                <a:ea typeface="ＭＳ Ｐゴシック" charset="-128"/>
              </a:rPr>
              <a:t>Specific cellular associations within a small segment of a seminiferous tubule</a:t>
            </a:r>
            <a:r>
              <a:rPr lang="en-US" altLang="en-US">
                <a:ea typeface="ＭＳ Ｐゴシック" charset="-128"/>
              </a:rPr>
              <a:t/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stages are not the same length in 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Bull Spermatogenesis</a:t>
            </a:r>
          </a:p>
        </p:txBody>
      </p:sp>
      <p:pic>
        <p:nvPicPr>
          <p:cNvPr id="89091" name="Picture 2" descr="bull_spermatogenesis_new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806450"/>
            <a:ext cx="5405437" cy="58229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Cycle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progression through sequence of all stages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3300"/>
            <a:ext cx="82169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1143000" y="152400"/>
            <a:ext cx="6686550" cy="6985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000" b="1">
                <a:solidFill>
                  <a:schemeClr val="tx2"/>
                </a:solidFill>
                <a:latin typeface="Times" charset="0"/>
              </a:rPr>
              <a:t>Bull Spermatogenesis - Cycles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Cycle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progression through sequence of all stages</a:t>
            </a:r>
          </a:p>
          <a:p>
            <a:r>
              <a:rPr lang="en-US" altLang="en-US">
                <a:ea typeface="ＭＳ Ｐゴシック" charset="-128"/>
              </a:rPr>
              <a:t>4.5 cycles to form spermatozoa</a:t>
            </a:r>
          </a:p>
          <a:p>
            <a:pPr lvl="1"/>
            <a:r>
              <a:rPr lang="en-US" altLang="en-US"/>
              <a:t>some species variation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Duration of Spermatogenesis</a:t>
            </a:r>
          </a:p>
        </p:txBody>
      </p:sp>
      <p:grpSp>
        <p:nvGrpSpPr>
          <p:cNvPr id="96259" name="Group 3"/>
          <p:cNvGrpSpPr>
            <a:grpSpLocks/>
          </p:cNvGrpSpPr>
          <p:nvPr/>
        </p:nvGrpSpPr>
        <p:grpSpPr bwMode="auto">
          <a:xfrm>
            <a:off x="150813" y="1847850"/>
            <a:ext cx="8886825" cy="3216275"/>
            <a:chOff x="95" y="1164"/>
            <a:chExt cx="5598" cy="2026"/>
          </a:xfrm>
        </p:grpSpPr>
        <p:sp>
          <p:nvSpPr>
            <p:cNvPr id="84996" name="Rectangle 4"/>
            <p:cNvSpPr>
              <a:spLocks noChangeArrowheads="1"/>
            </p:cNvSpPr>
            <p:nvPr/>
          </p:nvSpPr>
          <p:spPr bwMode="auto">
            <a:xfrm>
              <a:off x="95" y="1294"/>
              <a:ext cx="5598" cy="1896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1">
                  <a:latin typeface="Helvetica" charset="0"/>
                </a:rPr>
                <a:t>	</a:t>
              </a: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Bull	Ram	Boar	Stallion	Man</a:t>
              </a:r>
              <a:r>
                <a:rPr lang="en-US" altLang="en-US" b="1">
                  <a:latin typeface="Helvetica" charset="0"/>
                </a:rPr>
                <a:t/>
              </a:r>
              <a:br>
                <a:rPr lang="en-US" altLang="en-US" b="1">
                  <a:latin typeface="Helvetica" charset="0"/>
                </a:rPr>
              </a:br>
              <a:endParaRPr lang="en-US" altLang="en-US" b="1">
                <a:latin typeface="Helvetica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cycle (days)</a:t>
              </a:r>
              <a:r>
                <a:rPr lang="en-US" altLang="en-US" b="1">
                  <a:latin typeface="Helvetica" charset="0"/>
                </a:rPr>
                <a:t>	13.5	10.4	8.3	12.2	16				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Spermatogenesis</a:t>
              </a:r>
              <a:r>
                <a:rPr lang="en-US" altLang="en-US" b="1">
                  <a:solidFill>
                    <a:schemeClr val="accent1"/>
                  </a:solidFill>
                  <a:latin typeface="Helvetica" charset="0"/>
                </a:rPr>
                <a:t>	</a:t>
              </a:r>
              <a:r>
                <a:rPr lang="en-US" altLang="en-US" b="1">
                  <a:latin typeface="Helvetica" charset="0"/>
                </a:rPr>
                <a:t>61	47	39	57	75</a:t>
              </a:r>
              <a:r>
                <a:rPr lang="en-US" altLang="en-US" b="1">
                  <a:solidFill>
                    <a:schemeClr val="accent1"/>
                  </a:solidFill>
                  <a:latin typeface="Helvetica" charset="0"/>
                </a:rPr>
                <a:t>				</a:t>
              </a:r>
            </a:p>
            <a:p>
              <a:pPr algn="ctr"/>
              <a:endParaRPr lang="en-US" altLang="en-US" b="1">
                <a:solidFill>
                  <a:schemeClr val="accent1"/>
                </a:solidFill>
                <a:latin typeface="Helvetica" charset="0"/>
              </a:endParaRPr>
            </a:p>
          </p:txBody>
        </p:sp>
        <p:sp>
          <p:nvSpPr>
            <p:cNvPr id="96261" name="Line 5"/>
            <p:cNvSpPr>
              <a:spLocks noChangeShapeType="1"/>
            </p:cNvSpPr>
            <p:nvPr/>
          </p:nvSpPr>
          <p:spPr bwMode="auto">
            <a:xfrm>
              <a:off x="166" y="1717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2" name="Line 6"/>
            <p:cNvSpPr>
              <a:spLocks noChangeShapeType="1"/>
            </p:cNvSpPr>
            <p:nvPr/>
          </p:nvSpPr>
          <p:spPr bwMode="auto">
            <a:xfrm>
              <a:off x="168" y="2905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3" name="Line 7"/>
            <p:cNvSpPr>
              <a:spLocks noChangeShapeType="1"/>
            </p:cNvSpPr>
            <p:nvPr/>
          </p:nvSpPr>
          <p:spPr bwMode="auto">
            <a:xfrm>
              <a:off x="158" y="1164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7050"/>
            <a:ext cx="3413125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sz="3600">
                <a:ea typeface="ＭＳ Ｐゴシック" charset="-128"/>
              </a:rPr>
              <a:t>Coordination of Stages Form Waves</a:t>
            </a:r>
          </a:p>
        </p:txBody>
      </p:sp>
      <p:pic>
        <p:nvPicPr>
          <p:cNvPr id="9830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25" y="152400"/>
            <a:ext cx="5842000" cy="63881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92075" y="2227263"/>
            <a:ext cx="2984500" cy="15494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marL="223838" indent="-22383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b="1">
                <a:latin typeface="Helvetica" charset="0"/>
              </a:rPr>
              <a:t>some portion of seminiferous tubule is always releasing sperm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5" y="2111375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Compartmentalization of Spermatogenesis</a:t>
            </a:r>
            <a:br>
              <a:rPr lang="en-US" altLang="en-US">
                <a:ea typeface="ＭＳ Ｐゴシック" charset="-128"/>
              </a:rPr>
            </a:br>
            <a:r>
              <a:rPr lang="en-US" altLang="en-US">
                <a:ea typeface="ＭＳ Ｐゴシック" charset="-128"/>
              </a:rPr>
              <a:t>and the</a:t>
            </a:r>
            <a:br>
              <a:rPr lang="en-US" altLang="en-US">
                <a:ea typeface="ＭＳ Ｐゴシック" charset="-128"/>
              </a:rPr>
            </a:br>
            <a:r>
              <a:rPr lang="en-US" altLang="en-US">
                <a:ea typeface="ＭＳ Ｐゴシック" charset="-128"/>
              </a:rPr>
              <a:t>Blood Testis Barrier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09800"/>
            <a:ext cx="3197225" cy="4365625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sz="3600">
                <a:ea typeface="ＭＳ Ｐゴシック" charset="-128"/>
              </a:rPr>
              <a:t>Seminiferous Tubule </a:t>
            </a:r>
            <a:br>
              <a:rPr lang="en-US" altLang="en-US" sz="3600">
                <a:ea typeface="ＭＳ Ｐゴシック" charset="-128"/>
              </a:rPr>
            </a:br>
            <a:r>
              <a:rPr lang="en-US" altLang="en-US" sz="3600">
                <a:ea typeface="ＭＳ Ｐゴシック" charset="-128"/>
              </a:rPr>
              <a:t/>
            </a:r>
            <a:br>
              <a:rPr lang="en-US" altLang="en-US" sz="3600">
                <a:ea typeface="ＭＳ Ｐゴシック" charset="-128"/>
              </a:rPr>
            </a:br>
            <a:r>
              <a:rPr lang="en-US" altLang="en-US" sz="3600">
                <a:ea typeface="ＭＳ Ｐゴシック" charset="-128"/>
              </a:rPr>
              <a:t>and</a:t>
            </a:r>
            <a:br>
              <a:rPr lang="en-US" altLang="en-US" sz="3600">
                <a:ea typeface="ＭＳ Ｐゴシック" charset="-128"/>
              </a:rPr>
            </a:br>
            <a:r>
              <a:rPr lang="en-US" altLang="en-US" sz="3600">
                <a:ea typeface="ＭＳ Ｐゴシック" charset="-128"/>
              </a:rPr>
              <a:t/>
            </a:r>
            <a:br>
              <a:rPr lang="en-US" altLang="en-US" sz="3600">
                <a:ea typeface="ＭＳ Ｐゴシック" charset="-128"/>
              </a:rPr>
            </a:br>
            <a:r>
              <a:rPr lang="en-US" altLang="en-US" sz="3600">
                <a:ea typeface="ＭＳ Ｐゴシック" charset="-128"/>
              </a:rPr>
              <a:t>Interstitial Tissue</a:t>
            </a:r>
            <a:br>
              <a:rPr lang="en-US" altLang="en-US" sz="3600">
                <a:ea typeface="ＭＳ Ｐゴシック" charset="-128"/>
              </a:rPr>
            </a:br>
            <a:endParaRPr lang="en-US" altLang="en-US" sz="3600">
              <a:ea typeface="ＭＳ Ｐゴシック" charset="-128"/>
            </a:endParaRPr>
          </a:p>
        </p:txBody>
      </p:sp>
      <p:pic>
        <p:nvPicPr>
          <p:cNvPr id="10240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13" y="0"/>
            <a:ext cx="5932487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95250"/>
            <a:ext cx="8686800" cy="784225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Interstitial Tissue</a:t>
            </a:r>
          </a:p>
        </p:txBody>
      </p:sp>
      <p:pic>
        <p:nvPicPr>
          <p:cNvPr id="1044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275"/>
            <a:ext cx="9039225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2" name="Arc 4"/>
          <p:cNvSpPr>
            <a:spLocks/>
          </p:cNvSpPr>
          <p:nvPr/>
        </p:nvSpPr>
        <p:spPr bwMode="auto">
          <a:xfrm>
            <a:off x="2814638" y="3125788"/>
            <a:ext cx="2438400" cy="674687"/>
          </a:xfrm>
          <a:custGeom>
            <a:avLst/>
            <a:gdLst>
              <a:gd name="T0" fmla="*/ 0 w 21600"/>
              <a:gd name="T1" fmla="*/ 658324083 h 21599"/>
              <a:gd name="T2" fmla="*/ 2147483647 w 21600"/>
              <a:gd name="T3" fmla="*/ 0 h 21599"/>
              <a:gd name="T4" fmla="*/ 2147483647 w 21600"/>
              <a:gd name="T5" fmla="*/ 658324083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75"/>
                  <a:pt x="9662" y="6"/>
                  <a:pt x="21585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75"/>
                  <a:pt x="9662" y="6"/>
                  <a:pt x="21585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endParaRPr lang="en-US" altLang="en-US" b="1">
              <a:solidFill>
                <a:schemeClr val="accent1"/>
              </a:solidFill>
              <a:latin typeface="Helvetica" charset="0"/>
            </a:endParaRPr>
          </a:p>
        </p:txBody>
      </p:sp>
      <p:sp>
        <p:nvSpPr>
          <p:cNvPr id="104453" name="Arc 5"/>
          <p:cNvSpPr>
            <a:spLocks/>
          </p:cNvSpPr>
          <p:nvPr/>
        </p:nvSpPr>
        <p:spPr bwMode="auto">
          <a:xfrm>
            <a:off x="4651375" y="1871663"/>
            <a:ext cx="823913" cy="1106487"/>
          </a:xfrm>
          <a:custGeom>
            <a:avLst/>
            <a:gdLst>
              <a:gd name="T0" fmla="*/ 1198771940 w 21600"/>
              <a:gd name="T1" fmla="*/ 2147483647 h 21600"/>
              <a:gd name="T2" fmla="*/ 0 w 21600"/>
              <a:gd name="T3" fmla="*/ 0 h 21600"/>
              <a:gd name="T4" fmla="*/ 119877194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4454" name="Arc 6"/>
          <p:cNvSpPr>
            <a:spLocks/>
          </p:cNvSpPr>
          <p:nvPr/>
        </p:nvSpPr>
        <p:spPr bwMode="auto">
          <a:xfrm>
            <a:off x="5891213" y="1973263"/>
            <a:ext cx="644525" cy="1019175"/>
          </a:xfrm>
          <a:custGeom>
            <a:avLst/>
            <a:gdLst>
              <a:gd name="T0" fmla="*/ 0 w 21600"/>
              <a:gd name="T1" fmla="*/ 2147483647 h 21599"/>
              <a:gd name="T2" fmla="*/ 572460033 w 21600"/>
              <a:gd name="T3" fmla="*/ 0 h 21599"/>
              <a:gd name="T4" fmla="*/ 573867723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90"/>
                  <a:pt x="9638" y="28"/>
                  <a:pt x="21546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90"/>
                  <a:pt x="9638" y="28"/>
                  <a:pt x="21546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4455" name="Arc 7"/>
          <p:cNvSpPr>
            <a:spLocks/>
          </p:cNvSpPr>
          <p:nvPr/>
        </p:nvSpPr>
        <p:spPr bwMode="auto">
          <a:xfrm>
            <a:off x="6429375" y="3109913"/>
            <a:ext cx="585788" cy="585787"/>
          </a:xfrm>
          <a:custGeom>
            <a:avLst/>
            <a:gdLst>
              <a:gd name="T0" fmla="*/ 0 w 21600"/>
              <a:gd name="T1" fmla="*/ 0 h 21600"/>
              <a:gd name="T2" fmla="*/ 430837908 w 21600"/>
              <a:gd name="T3" fmla="*/ 430835708 h 21600"/>
              <a:gd name="T4" fmla="*/ 0 w 21600"/>
              <a:gd name="T5" fmla="*/ 430835708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2174875" y="4187825"/>
            <a:ext cx="4629150" cy="19764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682625" indent="-2190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solidFill>
                  <a:schemeClr val="hlink"/>
                </a:solidFill>
                <a:latin typeface="Helvetica" charset="0"/>
              </a:rPr>
              <a:t>Vascular System Provides</a:t>
            </a:r>
            <a:endParaRPr lang="en-US" altLang="en-US" b="1">
              <a:latin typeface="Helvetica" charset="0"/>
            </a:endParaRP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Nutrients</a:t>
            </a: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Oxygen</a:t>
            </a: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Growth Factors</a:t>
            </a: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Hormones</a:t>
            </a:r>
          </a:p>
        </p:txBody>
      </p:sp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5257800" y="2971800"/>
            <a:ext cx="1143000" cy="3048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04458" name="Group 10"/>
          <p:cNvGrpSpPr>
            <a:grpSpLocks/>
          </p:cNvGrpSpPr>
          <p:nvPr/>
        </p:nvGrpSpPr>
        <p:grpSpPr bwMode="auto">
          <a:xfrm>
            <a:off x="5348288" y="2790825"/>
            <a:ext cx="990600" cy="701675"/>
            <a:chOff x="4080" y="3360"/>
            <a:chExt cx="624" cy="442"/>
          </a:xfrm>
        </p:grpSpPr>
        <p:sp>
          <p:nvSpPr>
            <p:cNvPr id="104459" name="Rectangle 11"/>
            <p:cNvSpPr>
              <a:spLocks noChangeArrowheads="1"/>
            </p:cNvSpPr>
            <p:nvPr/>
          </p:nvSpPr>
          <p:spPr bwMode="auto">
            <a:xfrm>
              <a:off x="4128" y="3360"/>
              <a:ext cx="528" cy="384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460" name="Text Box 12"/>
            <p:cNvSpPr txBox="1">
              <a:spLocks noChangeArrowheads="1"/>
            </p:cNvSpPr>
            <p:nvPr/>
          </p:nvSpPr>
          <p:spPr bwMode="auto">
            <a:xfrm>
              <a:off x="4080" y="3360"/>
              <a:ext cx="62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Blood Vessel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0"/>
            <a:ext cx="7724775" cy="574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AutoShape 3"/>
          <p:cNvSpPr>
            <a:spLocks noChangeArrowheads="1"/>
          </p:cNvSpPr>
          <p:nvPr/>
        </p:nvSpPr>
        <p:spPr bwMode="auto">
          <a:xfrm>
            <a:off x="3981450" y="6188075"/>
            <a:ext cx="2165350" cy="530225"/>
          </a:xfrm>
          <a:prstGeom prst="roundRect">
            <a:avLst>
              <a:gd name="adj" fmla="val 12495"/>
            </a:avLst>
          </a:prstGeom>
          <a:solidFill>
            <a:schemeClr val="tx1"/>
          </a:solidFill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4014788" y="6230938"/>
            <a:ext cx="2095500" cy="4540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Blood Vessel</a:t>
            </a:r>
          </a:p>
        </p:txBody>
      </p:sp>
      <p:sp>
        <p:nvSpPr>
          <p:cNvPr id="106501" name="Arc 5"/>
          <p:cNvSpPr>
            <a:spLocks/>
          </p:cNvSpPr>
          <p:nvPr/>
        </p:nvSpPr>
        <p:spPr bwMode="auto">
          <a:xfrm>
            <a:off x="2697163" y="5556250"/>
            <a:ext cx="1304925" cy="876300"/>
          </a:xfrm>
          <a:custGeom>
            <a:avLst/>
            <a:gdLst>
              <a:gd name="T0" fmla="*/ 2147483647 w 21600"/>
              <a:gd name="T1" fmla="*/ 1442284482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2" name="Arc 6"/>
          <p:cNvSpPr>
            <a:spLocks/>
          </p:cNvSpPr>
          <p:nvPr/>
        </p:nvSpPr>
        <p:spPr bwMode="auto">
          <a:xfrm>
            <a:off x="5540375" y="5635625"/>
            <a:ext cx="177800" cy="479425"/>
          </a:xfrm>
          <a:custGeom>
            <a:avLst/>
            <a:gdLst>
              <a:gd name="T0" fmla="*/ 12047242 w 21600"/>
              <a:gd name="T1" fmla="*/ 0 h 21600"/>
              <a:gd name="T2" fmla="*/ 0 w 21600"/>
              <a:gd name="T3" fmla="*/ 23618619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3" name="Arc 7"/>
          <p:cNvSpPr>
            <a:spLocks/>
          </p:cNvSpPr>
          <p:nvPr/>
        </p:nvSpPr>
        <p:spPr bwMode="auto">
          <a:xfrm>
            <a:off x="6048375" y="5365750"/>
            <a:ext cx="415925" cy="749300"/>
          </a:xfrm>
          <a:custGeom>
            <a:avLst/>
            <a:gdLst>
              <a:gd name="T0" fmla="*/ 154218886 w 21600"/>
              <a:gd name="T1" fmla="*/ 0 h 21600"/>
              <a:gd name="T2" fmla="*/ 0 w 21600"/>
              <a:gd name="T3" fmla="*/ 901695062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4" name="Arc 8"/>
          <p:cNvSpPr>
            <a:spLocks/>
          </p:cNvSpPr>
          <p:nvPr/>
        </p:nvSpPr>
        <p:spPr bwMode="auto">
          <a:xfrm>
            <a:off x="3871913" y="5556250"/>
            <a:ext cx="733425" cy="574675"/>
          </a:xfrm>
          <a:custGeom>
            <a:avLst/>
            <a:gdLst>
              <a:gd name="T0" fmla="*/ 845589587 w 21600"/>
              <a:gd name="T1" fmla="*/ 406779841 h 21600"/>
              <a:gd name="T2" fmla="*/ 0 w 21600"/>
              <a:gd name="T3" fmla="*/ 0 h 21600"/>
              <a:gd name="T4" fmla="*/ 84558958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5" name="Arc 9"/>
          <p:cNvSpPr>
            <a:spLocks/>
          </p:cNvSpPr>
          <p:nvPr/>
        </p:nvSpPr>
        <p:spPr bwMode="auto">
          <a:xfrm>
            <a:off x="1570038" y="5302250"/>
            <a:ext cx="2400300" cy="1289050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6" name="Group 2"/>
          <p:cNvGrpSpPr>
            <a:grpSpLocks/>
          </p:cNvGrpSpPr>
          <p:nvPr/>
        </p:nvGrpSpPr>
        <p:grpSpPr bwMode="auto">
          <a:xfrm>
            <a:off x="3168650" y="190500"/>
            <a:ext cx="5422900" cy="6646863"/>
            <a:chOff x="1996" y="120"/>
            <a:chExt cx="3416" cy="4187"/>
          </a:xfrm>
        </p:grpSpPr>
        <p:pic>
          <p:nvPicPr>
            <p:cNvPr id="108563" name="Picture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6" y="120"/>
              <a:ext cx="3200" cy="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4" name="Rectangle 4"/>
            <p:cNvSpPr>
              <a:spLocks noChangeArrowheads="1"/>
            </p:cNvSpPr>
            <p:nvPr/>
          </p:nvSpPr>
          <p:spPr bwMode="auto">
            <a:xfrm>
              <a:off x="2367" y="4021"/>
              <a:ext cx="1543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bg2"/>
                  </a:solidFill>
                  <a:latin typeface="Helvetica" charset="0"/>
                </a:rPr>
                <a:t>Tight Junctions</a:t>
              </a:r>
            </a:p>
          </p:txBody>
        </p:sp>
        <p:sp>
          <p:nvSpPr>
            <p:cNvPr id="108565" name="Rectangle 5"/>
            <p:cNvSpPr>
              <a:spLocks noChangeArrowheads="1"/>
            </p:cNvSpPr>
            <p:nvPr/>
          </p:nvSpPr>
          <p:spPr bwMode="auto">
            <a:xfrm>
              <a:off x="4409" y="3974"/>
              <a:ext cx="1003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Myoid Cells</a:t>
              </a:r>
            </a:p>
          </p:txBody>
        </p:sp>
        <p:sp>
          <p:nvSpPr>
            <p:cNvPr id="108566" name="Line 6"/>
            <p:cNvSpPr>
              <a:spLocks noChangeShapeType="1"/>
            </p:cNvSpPr>
            <p:nvPr/>
          </p:nvSpPr>
          <p:spPr bwMode="auto">
            <a:xfrm flipH="1" flipV="1">
              <a:off x="2409" y="3068"/>
              <a:ext cx="640" cy="951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7" name="Line 7"/>
            <p:cNvSpPr>
              <a:spLocks noChangeShapeType="1"/>
            </p:cNvSpPr>
            <p:nvPr/>
          </p:nvSpPr>
          <p:spPr bwMode="auto">
            <a:xfrm flipV="1">
              <a:off x="3066" y="3247"/>
              <a:ext cx="634" cy="763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8547" name="Group 8"/>
          <p:cNvGrpSpPr>
            <a:grpSpLocks/>
          </p:cNvGrpSpPr>
          <p:nvPr/>
        </p:nvGrpSpPr>
        <p:grpSpPr bwMode="auto">
          <a:xfrm>
            <a:off x="2525713" y="4826000"/>
            <a:ext cx="508000" cy="731838"/>
            <a:chOff x="1591" y="3040"/>
            <a:chExt cx="320" cy="461"/>
          </a:xfrm>
        </p:grpSpPr>
        <p:sp>
          <p:nvSpPr>
            <p:cNvPr id="108560" name="Line 9"/>
            <p:cNvSpPr>
              <a:spLocks noChangeShapeType="1"/>
            </p:cNvSpPr>
            <p:nvPr/>
          </p:nvSpPr>
          <p:spPr bwMode="auto">
            <a:xfrm flipH="1">
              <a:off x="1591" y="3501"/>
              <a:ext cx="32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1" name="Line 10"/>
            <p:cNvSpPr>
              <a:spLocks noChangeShapeType="1"/>
            </p:cNvSpPr>
            <p:nvPr/>
          </p:nvSpPr>
          <p:spPr bwMode="auto">
            <a:xfrm flipV="1">
              <a:off x="1591" y="3040"/>
              <a:ext cx="0" cy="46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2" name="Line 11"/>
            <p:cNvSpPr>
              <a:spLocks noChangeShapeType="1"/>
            </p:cNvSpPr>
            <p:nvPr/>
          </p:nvSpPr>
          <p:spPr bwMode="auto">
            <a:xfrm>
              <a:off x="1599" y="3051"/>
              <a:ext cx="286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8548" name="Group 12"/>
          <p:cNvGrpSpPr>
            <a:grpSpLocks/>
          </p:cNvGrpSpPr>
          <p:nvPr/>
        </p:nvGrpSpPr>
        <p:grpSpPr bwMode="auto">
          <a:xfrm>
            <a:off x="2513013" y="1597025"/>
            <a:ext cx="508000" cy="3171825"/>
            <a:chOff x="1583" y="1006"/>
            <a:chExt cx="320" cy="1998"/>
          </a:xfrm>
        </p:grpSpPr>
        <p:sp>
          <p:nvSpPr>
            <p:cNvPr id="108557" name="Line 13"/>
            <p:cNvSpPr>
              <a:spLocks noChangeShapeType="1"/>
            </p:cNvSpPr>
            <p:nvPr/>
          </p:nvSpPr>
          <p:spPr bwMode="auto">
            <a:xfrm flipH="1">
              <a:off x="1583" y="3004"/>
              <a:ext cx="32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8" name="Line 14"/>
            <p:cNvSpPr>
              <a:spLocks noChangeShapeType="1"/>
            </p:cNvSpPr>
            <p:nvPr/>
          </p:nvSpPr>
          <p:spPr bwMode="auto">
            <a:xfrm flipV="1">
              <a:off x="1583" y="1006"/>
              <a:ext cx="0" cy="199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9" name="Line 15"/>
            <p:cNvSpPr>
              <a:spLocks noChangeShapeType="1"/>
            </p:cNvSpPr>
            <p:nvPr/>
          </p:nvSpPr>
          <p:spPr bwMode="auto">
            <a:xfrm>
              <a:off x="1591" y="1016"/>
              <a:ext cx="286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8549" name="Group 16"/>
          <p:cNvGrpSpPr>
            <a:grpSpLocks/>
          </p:cNvGrpSpPr>
          <p:nvPr/>
        </p:nvGrpSpPr>
        <p:grpSpPr bwMode="auto">
          <a:xfrm>
            <a:off x="2514600" y="395288"/>
            <a:ext cx="508000" cy="1146175"/>
            <a:chOff x="1584" y="249"/>
            <a:chExt cx="320" cy="722"/>
          </a:xfrm>
        </p:grpSpPr>
        <p:sp>
          <p:nvSpPr>
            <p:cNvPr id="108554" name="Line 17"/>
            <p:cNvSpPr>
              <a:spLocks noChangeShapeType="1"/>
            </p:cNvSpPr>
            <p:nvPr/>
          </p:nvSpPr>
          <p:spPr bwMode="auto">
            <a:xfrm flipH="1">
              <a:off x="1584" y="971"/>
              <a:ext cx="32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5" name="Line 18"/>
            <p:cNvSpPr>
              <a:spLocks noChangeShapeType="1"/>
            </p:cNvSpPr>
            <p:nvPr/>
          </p:nvSpPr>
          <p:spPr bwMode="auto">
            <a:xfrm flipV="1">
              <a:off x="1584" y="249"/>
              <a:ext cx="0" cy="72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6" name="Line 19"/>
            <p:cNvSpPr>
              <a:spLocks noChangeShapeType="1"/>
            </p:cNvSpPr>
            <p:nvPr/>
          </p:nvSpPr>
          <p:spPr bwMode="auto">
            <a:xfrm>
              <a:off x="1592" y="257"/>
              <a:ext cx="286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8550" name="Rectangle 20"/>
          <p:cNvSpPr>
            <a:spLocks noChangeArrowheads="1"/>
          </p:cNvSpPr>
          <p:nvPr/>
        </p:nvSpPr>
        <p:spPr bwMode="auto">
          <a:xfrm>
            <a:off x="825500" y="555625"/>
            <a:ext cx="1349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Luminal</a:t>
            </a:r>
          </a:p>
        </p:txBody>
      </p:sp>
      <p:sp>
        <p:nvSpPr>
          <p:cNvPr id="108551" name="Rectangle 21"/>
          <p:cNvSpPr>
            <a:spLocks noChangeArrowheads="1"/>
          </p:cNvSpPr>
          <p:nvPr/>
        </p:nvSpPr>
        <p:spPr bwMode="auto">
          <a:xfrm>
            <a:off x="673100" y="2946400"/>
            <a:ext cx="1654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Adluminal</a:t>
            </a:r>
          </a:p>
        </p:txBody>
      </p:sp>
      <p:sp>
        <p:nvSpPr>
          <p:cNvPr id="108552" name="Rectangle 22"/>
          <p:cNvSpPr>
            <a:spLocks noChangeArrowheads="1"/>
          </p:cNvSpPr>
          <p:nvPr/>
        </p:nvSpPr>
        <p:spPr bwMode="auto">
          <a:xfrm>
            <a:off x="1003300" y="5022850"/>
            <a:ext cx="993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Basal</a:t>
            </a:r>
          </a:p>
        </p:txBody>
      </p:sp>
      <p:sp>
        <p:nvSpPr>
          <p:cNvPr id="97303" name="Rectangle 23"/>
          <p:cNvSpPr>
            <a:spLocks noChangeArrowheads="1"/>
          </p:cNvSpPr>
          <p:nvPr/>
        </p:nvSpPr>
        <p:spPr bwMode="auto">
          <a:xfrm>
            <a:off x="207963" y="-58738"/>
            <a:ext cx="2690812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solidFill>
                  <a:srgbClr val="8901F3"/>
                </a:solidFill>
                <a:latin typeface="Helvetica" charset="0"/>
              </a:rPr>
              <a:t>Compartments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062038"/>
            <a:ext cx="90392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41338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Cycles and Stages</a:t>
            </a:r>
          </a:p>
        </p:txBody>
      </p:sp>
      <p:sp>
        <p:nvSpPr>
          <p:cNvPr id="110596" name="Line 4"/>
          <p:cNvSpPr>
            <a:spLocks noChangeShapeType="1"/>
          </p:cNvSpPr>
          <p:nvPr/>
        </p:nvSpPr>
        <p:spPr bwMode="auto">
          <a:xfrm>
            <a:off x="279400" y="3968750"/>
            <a:ext cx="85217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8" y="79375"/>
            <a:ext cx="8686800" cy="720725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Compartmentalization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796925"/>
            <a:ext cx="7772400" cy="4114800"/>
          </a:xfrm>
          <a:effectLst>
            <a:outerShdw blurRad="63500" dist="1796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Basal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mitosis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spermatogonia (A, I, B)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primary spermatocytes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Adluminal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meiosis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primary spermatocytes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secondary spermatocytes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spermatids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spermiogenesis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Lumen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spermiation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Blood Testis Barrier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Sertoli cells and associated tight junctions </a:t>
            </a:r>
          </a:p>
          <a:p>
            <a:r>
              <a:rPr lang="en-US" altLang="en-US">
                <a:ea typeface="ＭＳ Ｐゴシック" charset="-128"/>
              </a:rPr>
              <a:t>first appears at puberty</a:t>
            </a:r>
          </a:p>
          <a:p>
            <a:r>
              <a:rPr lang="en-US" altLang="en-US">
                <a:ea typeface="ＭＳ Ｐゴシック" charset="-128"/>
              </a:rPr>
              <a:t>induced by FSH</a:t>
            </a:r>
          </a:p>
          <a:p>
            <a:r>
              <a:rPr lang="en-US" altLang="en-US">
                <a:ea typeface="ＭＳ Ｐゴシック" charset="-128"/>
              </a:rPr>
              <a:t>after puberty can be maintained by FSH and/or testosterone</a:t>
            </a:r>
          </a:p>
          <a:p>
            <a:r>
              <a:rPr lang="en-US" altLang="en-US">
                <a:ea typeface="ＭＳ Ｐゴシック" charset="-128"/>
              </a:rPr>
              <a:t>essential for meiosis</a:t>
            </a:r>
          </a:p>
        </p:txBody>
      </p:sp>
      <p:grpSp>
        <p:nvGrpSpPr>
          <p:cNvPr id="114692" name="Group 4"/>
          <p:cNvGrpSpPr>
            <a:grpSpLocks/>
          </p:cNvGrpSpPr>
          <p:nvPr/>
        </p:nvGrpSpPr>
        <p:grpSpPr bwMode="auto">
          <a:xfrm>
            <a:off x="1143000" y="5105400"/>
            <a:ext cx="4814888" cy="519113"/>
            <a:chOff x="720" y="3216"/>
            <a:chExt cx="3033" cy="327"/>
          </a:xfrm>
        </p:grpSpPr>
        <p:sp>
          <p:nvSpPr>
            <p:cNvPr id="103429" name="Text Box 5"/>
            <p:cNvSpPr txBox="1">
              <a:spLocks noChangeArrowheads="1"/>
            </p:cNvSpPr>
            <p:nvPr/>
          </p:nvSpPr>
          <p:spPr bwMode="auto">
            <a:xfrm>
              <a:off x="3264" y="3216"/>
              <a:ext cx="489" cy="327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800" b="1">
                  <a:solidFill>
                    <a:schemeClr val="tx2"/>
                  </a:solidFill>
                  <a:latin typeface="Helvetica" charset="0"/>
                </a:rPr>
                <a:t>!!!!!</a:t>
              </a:r>
            </a:p>
          </p:txBody>
        </p:sp>
        <p:sp>
          <p:nvSpPr>
            <p:cNvPr id="103430" name="Line 6"/>
            <p:cNvSpPr>
              <a:spLocks noChangeShapeType="1"/>
            </p:cNvSpPr>
            <p:nvPr/>
          </p:nvSpPr>
          <p:spPr bwMode="auto">
            <a:xfrm>
              <a:off x="720" y="3504"/>
              <a:ext cx="2544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charset="-128"/>
              </a:rPr>
              <a:t>Tight Junction Role in Meiosis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839200" cy="5181600"/>
          </a:xfrm>
        </p:spPr>
        <p:txBody>
          <a:bodyPr/>
          <a:lstStyle/>
          <a:p>
            <a:r>
              <a:rPr lang="en-US" altLang="en-US" dirty="0" err="1">
                <a:ea typeface="ＭＳ Ｐゴシック" charset="-128"/>
              </a:rPr>
              <a:t>Sertoli</a:t>
            </a:r>
            <a:r>
              <a:rPr lang="en-US" altLang="en-US" dirty="0">
                <a:ea typeface="ＭＳ Ｐゴシック" charset="-128"/>
              </a:rPr>
              <a:t> cells can </a:t>
            </a:r>
            <a:r>
              <a:rPr lang="en-US" altLang="en-US" dirty="0" smtClean="0">
                <a:ea typeface="ＭＳ Ｐゴシック" charset="-128"/>
              </a:rPr>
              <a:t>manipulate environment </a:t>
            </a:r>
            <a:r>
              <a:rPr lang="en-US" altLang="en-US" dirty="0">
                <a:ea typeface="ＭＳ Ｐゴシック" charset="-128"/>
              </a:rPr>
              <a:t>around </a:t>
            </a:r>
            <a:r>
              <a:rPr lang="en-US" altLang="en-US" dirty="0" smtClean="0">
                <a:ea typeface="ＭＳ Ｐゴシック" charset="-128"/>
              </a:rPr>
              <a:t>1°spermatocyte</a:t>
            </a:r>
            <a:endParaRPr lang="en-US" altLang="en-US" dirty="0">
              <a:ea typeface="ＭＳ Ｐゴシック" charset="-128"/>
            </a:endParaRPr>
          </a:p>
          <a:p>
            <a:pPr lvl="1"/>
            <a:r>
              <a:rPr lang="en-US" altLang="en-US" dirty="0"/>
              <a:t>Enters meiosis</a:t>
            </a:r>
          </a:p>
          <a:p>
            <a:pPr lvl="1"/>
            <a:r>
              <a:rPr lang="en-US" altLang="en-US" dirty="0"/>
              <a:t>Completes meiosis</a:t>
            </a:r>
          </a:p>
          <a:p>
            <a:r>
              <a:rPr lang="en-US" altLang="en-US" dirty="0">
                <a:ea typeface="ＭＳ Ｐゴシック" charset="-128"/>
              </a:rPr>
              <a:t>Destruction of TJ causes impairment of meiosis</a:t>
            </a:r>
          </a:p>
          <a:p>
            <a:pPr lvl="1"/>
            <a:r>
              <a:rPr lang="en-US" altLang="en-US" dirty="0"/>
              <a:t>Heat, heavy metals, endocrine disruptors, pesticides, lack of FSH or Testosterone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4475" y="149225"/>
            <a:ext cx="8686800" cy="88265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Capacity for Sperm Production</a:t>
            </a: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693738" y="1376363"/>
            <a:ext cx="7883525" cy="44704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Species	Testis	Sperm/gm	DSP</a:t>
            </a:r>
            <a:br>
              <a:rPr lang="en-US" altLang="en-US" b="1">
                <a:solidFill>
                  <a:schemeClr val="tx2"/>
                </a:solidFill>
                <a:latin typeface="Helvetica" charset="0"/>
              </a:rPr>
            </a:b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	Weight (gm)	(X 10</a:t>
            </a:r>
            <a:r>
              <a:rPr lang="en-US" altLang="en-US" b="1" baseline="30000">
                <a:solidFill>
                  <a:schemeClr val="tx2"/>
                </a:solidFill>
                <a:latin typeface="Helvetica" charset="0"/>
              </a:rPr>
              <a:t>6</a:t>
            </a: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)	(X 10</a:t>
            </a:r>
            <a:r>
              <a:rPr lang="en-US" altLang="en-US" b="1" baseline="30000">
                <a:solidFill>
                  <a:schemeClr val="tx2"/>
                </a:solidFill>
                <a:latin typeface="Helvetica" charset="0"/>
              </a:rPr>
              <a:t>9</a:t>
            </a: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)</a:t>
            </a:r>
            <a:r>
              <a:rPr lang="en-US" altLang="en-US" b="1">
                <a:latin typeface="Helvetica" charset="0"/>
              </a:rPr>
              <a:t/>
            </a:r>
            <a:br>
              <a:rPr lang="en-US" altLang="en-US" b="1">
                <a:latin typeface="Helvetica" charset="0"/>
              </a:rPr>
            </a:br>
            <a:endParaRPr lang="en-US" altLang="en-US" b="1">
              <a:latin typeface="Helvetica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Dairy Bull</a:t>
            </a:r>
            <a:r>
              <a:rPr lang="en-US" altLang="en-US" b="1">
                <a:latin typeface="Helvetica" charset="0"/>
              </a:rPr>
              <a:t>	650	18	10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Beef Bull</a:t>
            </a:r>
            <a:r>
              <a:rPr lang="en-US" altLang="en-US" b="1">
                <a:latin typeface="Helvetica" charset="0"/>
              </a:rPr>
              <a:t>	500	18	8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Ram</a:t>
            </a:r>
            <a:r>
              <a:rPr lang="en-US" altLang="en-US" b="1">
                <a:latin typeface="Helvetica" charset="0"/>
              </a:rPr>
              <a:t>	550	26	14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Boar</a:t>
            </a:r>
            <a:r>
              <a:rPr lang="en-US" altLang="en-US" b="1">
                <a:latin typeface="Helvetica" charset="0"/>
              </a:rPr>
              <a:t>	750	30	25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Stallion</a:t>
            </a:r>
            <a:r>
              <a:rPr lang="en-US" altLang="en-US" b="1">
                <a:latin typeface="Helvetica" charset="0"/>
              </a:rPr>
              <a:t>	165	18	3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Man</a:t>
            </a:r>
            <a:r>
              <a:rPr lang="en-US" altLang="en-US" b="1">
                <a:latin typeface="Helvetica" charset="0"/>
              </a:rPr>
              <a:t>	40	4	.045 - .2</a:t>
            </a:r>
            <a:r>
              <a:rPr lang="en-US" altLang="en-US" b="1">
                <a:solidFill>
                  <a:schemeClr val="accent1"/>
                </a:solidFill>
                <a:latin typeface="Helvetica" charset="0"/>
              </a:rPr>
              <a:t>	</a:t>
            </a:r>
          </a:p>
        </p:txBody>
      </p:sp>
      <p:sp>
        <p:nvSpPr>
          <p:cNvPr id="117764" name="Line 4"/>
          <p:cNvSpPr>
            <a:spLocks noChangeShapeType="1"/>
          </p:cNvSpPr>
          <p:nvPr/>
        </p:nvSpPr>
        <p:spPr bwMode="auto">
          <a:xfrm>
            <a:off x="581025" y="1174750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5" name="Line 5"/>
          <p:cNvSpPr>
            <a:spLocks noChangeShapeType="1"/>
          </p:cNvSpPr>
          <p:nvPr/>
        </p:nvSpPr>
        <p:spPr bwMode="auto">
          <a:xfrm>
            <a:off x="558800" y="2327275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6" name="Line 6"/>
          <p:cNvSpPr>
            <a:spLocks noChangeShapeType="1"/>
          </p:cNvSpPr>
          <p:nvPr/>
        </p:nvSpPr>
        <p:spPr bwMode="auto">
          <a:xfrm>
            <a:off x="590550" y="6057900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Duration of Spermatogenesis</a:t>
            </a:r>
          </a:p>
        </p:txBody>
      </p:sp>
      <p:grpSp>
        <p:nvGrpSpPr>
          <p:cNvPr id="119811" name="Group 3"/>
          <p:cNvGrpSpPr>
            <a:grpSpLocks/>
          </p:cNvGrpSpPr>
          <p:nvPr/>
        </p:nvGrpSpPr>
        <p:grpSpPr bwMode="auto">
          <a:xfrm>
            <a:off x="150813" y="1847850"/>
            <a:ext cx="8886825" cy="3216275"/>
            <a:chOff x="95" y="1164"/>
            <a:chExt cx="5598" cy="2026"/>
          </a:xfrm>
        </p:grpSpPr>
        <p:sp>
          <p:nvSpPr>
            <p:cNvPr id="107524" name="Rectangle 4"/>
            <p:cNvSpPr>
              <a:spLocks noChangeArrowheads="1"/>
            </p:cNvSpPr>
            <p:nvPr/>
          </p:nvSpPr>
          <p:spPr bwMode="auto">
            <a:xfrm>
              <a:off x="95" y="1294"/>
              <a:ext cx="5598" cy="1896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1">
                  <a:latin typeface="Helvetica" charset="0"/>
                </a:rPr>
                <a:t>	</a:t>
              </a: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Bull	Ram	Boar	Stallion	Man</a:t>
              </a:r>
              <a:r>
                <a:rPr lang="en-US" altLang="en-US" b="1">
                  <a:latin typeface="Helvetica" charset="0"/>
                </a:rPr>
                <a:t/>
              </a:r>
              <a:br>
                <a:rPr lang="en-US" altLang="en-US" b="1">
                  <a:latin typeface="Helvetica" charset="0"/>
                </a:rPr>
              </a:br>
              <a:endParaRPr lang="en-US" altLang="en-US" b="1">
                <a:latin typeface="Helvetica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cycle (days)</a:t>
              </a:r>
              <a:r>
                <a:rPr lang="en-US" altLang="en-US" b="1">
                  <a:latin typeface="Helvetica" charset="0"/>
                </a:rPr>
                <a:t>	13.5	10.4	8.3	12.2	16				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Spermatogenesis</a:t>
              </a:r>
              <a:r>
                <a:rPr lang="en-US" altLang="en-US" b="1">
                  <a:solidFill>
                    <a:schemeClr val="accent1"/>
                  </a:solidFill>
                  <a:latin typeface="Helvetica" charset="0"/>
                </a:rPr>
                <a:t>	</a:t>
              </a:r>
              <a:r>
                <a:rPr lang="en-US" altLang="en-US" b="1">
                  <a:latin typeface="Helvetica" charset="0"/>
                </a:rPr>
                <a:t>61	47	39	57	75</a:t>
              </a:r>
              <a:r>
                <a:rPr lang="en-US" altLang="en-US" b="1">
                  <a:solidFill>
                    <a:schemeClr val="accent1"/>
                  </a:solidFill>
                  <a:latin typeface="Helvetica" charset="0"/>
                </a:rPr>
                <a:t>				</a:t>
              </a:r>
            </a:p>
            <a:p>
              <a:pPr algn="ctr"/>
              <a:endParaRPr lang="en-US" altLang="en-US" b="1">
                <a:solidFill>
                  <a:schemeClr val="accent1"/>
                </a:solidFill>
                <a:latin typeface="Helvetica" charset="0"/>
              </a:endParaRPr>
            </a:p>
          </p:txBody>
        </p:sp>
        <p:sp>
          <p:nvSpPr>
            <p:cNvPr id="119813" name="Line 5"/>
            <p:cNvSpPr>
              <a:spLocks noChangeShapeType="1"/>
            </p:cNvSpPr>
            <p:nvPr/>
          </p:nvSpPr>
          <p:spPr bwMode="auto">
            <a:xfrm>
              <a:off x="166" y="1717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14" name="Line 6"/>
            <p:cNvSpPr>
              <a:spLocks noChangeShapeType="1"/>
            </p:cNvSpPr>
            <p:nvPr/>
          </p:nvSpPr>
          <p:spPr bwMode="auto">
            <a:xfrm>
              <a:off x="168" y="2905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15" name="Line 7"/>
            <p:cNvSpPr>
              <a:spLocks noChangeShapeType="1"/>
            </p:cNvSpPr>
            <p:nvPr/>
          </p:nvSpPr>
          <p:spPr bwMode="auto">
            <a:xfrm>
              <a:off x="158" y="1164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4475" y="149225"/>
            <a:ext cx="8686800" cy="88265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Capacity for Sperm Production</a:t>
            </a: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693738" y="1376363"/>
            <a:ext cx="7883525" cy="44704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Species	Testis	Sperm/gm	DSP</a:t>
            </a:r>
            <a:br>
              <a:rPr lang="en-US" altLang="en-US" b="1">
                <a:solidFill>
                  <a:schemeClr val="tx2"/>
                </a:solidFill>
                <a:latin typeface="Helvetica" charset="0"/>
              </a:rPr>
            </a:b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	Weight (gm)	(X 10</a:t>
            </a:r>
            <a:r>
              <a:rPr lang="en-US" altLang="en-US" b="1" baseline="30000">
                <a:solidFill>
                  <a:schemeClr val="tx2"/>
                </a:solidFill>
                <a:latin typeface="Helvetica" charset="0"/>
              </a:rPr>
              <a:t>6</a:t>
            </a: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)	(X 10</a:t>
            </a:r>
            <a:r>
              <a:rPr lang="en-US" altLang="en-US" b="1" baseline="30000">
                <a:solidFill>
                  <a:schemeClr val="tx2"/>
                </a:solidFill>
                <a:latin typeface="Helvetica" charset="0"/>
              </a:rPr>
              <a:t>9</a:t>
            </a: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)</a:t>
            </a:r>
            <a:r>
              <a:rPr lang="en-US" altLang="en-US" b="1">
                <a:latin typeface="Helvetica" charset="0"/>
              </a:rPr>
              <a:t/>
            </a:r>
            <a:br>
              <a:rPr lang="en-US" altLang="en-US" b="1">
                <a:latin typeface="Helvetica" charset="0"/>
              </a:rPr>
            </a:br>
            <a:endParaRPr lang="en-US" altLang="en-US" b="1">
              <a:latin typeface="Helvetica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Dairy Bull</a:t>
            </a:r>
            <a:r>
              <a:rPr lang="en-US" altLang="en-US" b="1">
                <a:latin typeface="Helvetica" charset="0"/>
              </a:rPr>
              <a:t>	650	18	10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Beef Bull</a:t>
            </a:r>
            <a:r>
              <a:rPr lang="en-US" altLang="en-US" b="1">
                <a:latin typeface="Helvetica" charset="0"/>
              </a:rPr>
              <a:t>	500	18	8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Ram</a:t>
            </a:r>
            <a:r>
              <a:rPr lang="en-US" altLang="en-US" b="1">
                <a:latin typeface="Helvetica" charset="0"/>
              </a:rPr>
              <a:t>	550	26	14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Boar</a:t>
            </a:r>
            <a:r>
              <a:rPr lang="en-US" altLang="en-US" b="1">
                <a:latin typeface="Helvetica" charset="0"/>
              </a:rPr>
              <a:t>	750	30	25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Stallion</a:t>
            </a:r>
            <a:r>
              <a:rPr lang="en-US" altLang="en-US" b="1">
                <a:latin typeface="Helvetica" charset="0"/>
              </a:rPr>
              <a:t>	165	18	3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Man</a:t>
            </a:r>
            <a:r>
              <a:rPr lang="en-US" altLang="en-US" b="1">
                <a:latin typeface="Helvetica" charset="0"/>
              </a:rPr>
              <a:t>	40	4	.045 - .2</a:t>
            </a:r>
            <a:r>
              <a:rPr lang="en-US" altLang="en-US" b="1">
                <a:solidFill>
                  <a:schemeClr val="accent1"/>
                </a:solidFill>
                <a:latin typeface="Helvetica" charset="0"/>
              </a:rPr>
              <a:t>	</a:t>
            </a: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81025" y="1174750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09" name="Line 5"/>
          <p:cNvSpPr>
            <a:spLocks noChangeShapeType="1"/>
          </p:cNvSpPr>
          <p:nvPr/>
        </p:nvSpPr>
        <p:spPr bwMode="auto">
          <a:xfrm>
            <a:off x="558800" y="2327275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590550" y="6057900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 bwMode="auto">
          <a:xfrm>
            <a:off x="304800" y="4211939"/>
            <a:ext cx="7747000" cy="741061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" y="5287621"/>
            <a:ext cx="7747000" cy="741061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Variation in Sperm Production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Testis Size</a:t>
            </a:r>
          </a:p>
          <a:p>
            <a:r>
              <a:rPr lang="en-US" altLang="en-US">
                <a:ea typeface="ＭＳ Ｐゴシック" charset="-128"/>
              </a:rPr>
              <a:t>Efficiency of spermatogenesis</a:t>
            </a:r>
          </a:p>
          <a:p>
            <a:pPr lvl="1"/>
            <a:r>
              <a:rPr lang="en-US" altLang="en-US"/>
              <a:t>mitotic division</a:t>
            </a:r>
          </a:p>
          <a:p>
            <a:pPr lvl="1"/>
            <a:r>
              <a:rPr lang="en-US" altLang="en-US"/>
              <a:t>degeneration of germ cells</a:t>
            </a:r>
          </a:p>
          <a:p>
            <a:r>
              <a:rPr lang="en-US" altLang="en-US">
                <a:ea typeface="ＭＳ Ｐゴシック" charset="-128"/>
              </a:rPr>
              <a:t>Length of spermatogenesis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Apoptosis of Germ Cells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Season</a:t>
            </a:r>
          </a:p>
          <a:p>
            <a:r>
              <a:rPr lang="en-US" altLang="en-US">
                <a:ea typeface="ＭＳ Ｐゴシック" charset="-128"/>
              </a:rPr>
              <a:t>Disease</a:t>
            </a:r>
          </a:p>
          <a:p>
            <a:r>
              <a:rPr lang="en-US" altLang="en-US">
                <a:ea typeface="ＭＳ Ｐゴシック" charset="-128"/>
              </a:rPr>
              <a:t>Trauma or heat</a:t>
            </a:r>
          </a:p>
          <a:p>
            <a:r>
              <a:rPr lang="en-US" altLang="en-US">
                <a:ea typeface="ＭＳ Ｐゴシック" charset="-128"/>
              </a:rPr>
              <a:t>Hormone levels</a:t>
            </a:r>
          </a:p>
          <a:p>
            <a:r>
              <a:rPr lang="en-US" altLang="en-US">
                <a:ea typeface="ＭＳ Ｐゴシック" charset="-128"/>
              </a:rPr>
              <a:t>Normal part of spermatogenesis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7620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Over Population of Spermatogonia</a:t>
            </a:r>
          </a:p>
        </p:txBody>
      </p:sp>
      <p:sp>
        <p:nvSpPr>
          <p:cNvPr id="130051" name="Oval 3"/>
          <p:cNvSpPr>
            <a:spLocks noChangeArrowheads="1"/>
          </p:cNvSpPr>
          <p:nvPr/>
        </p:nvSpPr>
        <p:spPr bwMode="auto">
          <a:xfrm>
            <a:off x="5119688" y="1817688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2" name="Oval 4"/>
          <p:cNvSpPr>
            <a:spLocks noChangeArrowheads="1"/>
          </p:cNvSpPr>
          <p:nvPr/>
        </p:nvSpPr>
        <p:spPr bwMode="auto">
          <a:xfrm>
            <a:off x="4581525" y="1833563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3" name="Oval 5"/>
          <p:cNvSpPr>
            <a:spLocks noChangeArrowheads="1"/>
          </p:cNvSpPr>
          <p:nvPr/>
        </p:nvSpPr>
        <p:spPr bwMode="auto">
          <a:xfrm>
            <a:off x="4043363" y="1827213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4" name="Oval 6"/>
          <p:cNvSpPr>
            <a:spLocks noChangeArrowheads="1"/>
          </p:cNvSpPr>
          <p:nvPr/>
        </p:nvSpPr>
        <p:spPr bwMode="auto">
          <a:xfrm>
            <a:off x="3505200" y="1830388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5" name="Oval 7"/>
          <p:cNvSpPr>
            <a:spLocks noChangeArrowheads="1"/>
          </p:cNvSpPr>
          <p:nvPr/>
        </p:nvSpPr>
        <p:spPr bwMode="auto">
          <a:xfrm>
            <a:off x="53721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6" name="Oval 8"/>
          <p:cNvSpPr>
            <a:spLocks noChangeArrowheads="1"/>
          </p:cNvSpPr>
          <p:nvPr/>
        </p:nvSpPr>
        <p:spPr bwMode="auto">
          <a:xfrm>
            <a:off x="32385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7" name="Oval 9"/>
          <p:cNvSpPr>
            <a:spLocks noChangeArrowheads="1"/>
          </p:cNvSpPr>
          <p:nvPr/>
        </p:nvSpPr>
        <p:spPr bwMode="auto">
          <a:xfrm>
            <a:off x="37719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8" name="Oval 10"/>
          <p:cNvSpPr>
            <a:spLocks noChangeArrowheads="1"/>
          </p:cNvSpPr>
          <p:nvPr/>
        </p:nvSpPr>
        <p:spPr bwMode="auto">
          <a:xfrm>
            <a:off x="43053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9" name="Oval 11"/>
          <p:cNvSpPr>
            <a:spLocks noChangeArrowheads="1"/>
          </p:cNvSpPr>
          <p:nvPr/>
        </p:nvSpPr>
        <p:spPr bwMode="auto">
          <a:xfrm>
            <a:off x="48387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60" name="Rectangle 12"/>
          <p:cNvSpPr>
            <a:spLocks noChangeArrowheads="1"/>
          </p:cNvSpPr>
          <p:nvPr/>
        </p:nvSpPr>
        <p:spPr bwMode="auto">
          <a:xfrm>
            <a:off x="3048000" y="2819400"/>
            <a:ext cx="3276600" cy="4572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rgbClr val="FFFF00"/>
                </a:solidFill>
                <a:latin typeface="Helvetica" charset="0"/>
              </a:rPr>
              <a:t>Basement Membrane</a:t>
            </a:r>
          </a:p>
        </p:txBody>
      </p:sp>
      <p:sp>
        <p:nvSpPr>
          <p:cNvPr id="130061" name="Freeform 13"/>
          <p:cNvSpPr>
            <a:spLocks/>
          </p:cNvSpPr>
          <p:nvPr/>
        </p:nvSpPr>
        <p:spPr bwMode="auto">
          <a:xfrm>
            <a:off x="2982913" y="1143000"/>
            <a:ext cx="1604962" cy="941388"/>
          </a:xfrm>
          <a:custGeom>
            <a:avLst/>
            <a:gdLst>
              <a:gd name="T0" fmla="*/ 2147483647 w 1011"/>
              <a:gd name="T1" fmla="*/ 299899547 h 593"/>
              <a:gd name="T2" fmla="*/ 1665821969 w 1011"/>
              <a:gd name="T3" fmla="*/ 5040315 h 593"/>
              <a:gd name="T4" fmla="*/ 1078626539 w 1011"/>
              <a:gd name="T5" fmla="*/ 65524097 h 593"/>
              <a:gd name="T6" fmla="*/ 549393891 w 1011"/>
              <a:gd name="T7" fmla="*/ 123488516 h 593"/>
              <a:gd name="T8" fmla="*/ 352821765 w 1011"/>
              <a:gd name="T9" fmla="*/ 181451346 h 593"/>
              <a:gd name="T10" fmla="*/ 40322487 w 1011"/>
              <a:gd name="T11" fmla="*/ 768648858 h 593"/>
              <a:gd name="T12" fmla="*/ 257055857 w 1011"/>
              <a:gd name="T13" fmla="*/ 1494454244 h 593"/>
              <a:gd name="T14" fmla="*/ 569555135 w 1011"/>
              <a:gd name="T15" fmla="*/ 1474292983 h 593"/>
              <a:gd name="T16" fmla="*/ 705643530 w 1011"/>
              <a:gd name="T17" fmla="*/ 1355844783 h 593"/>
              <a:gd name="T18" fmla="*/ 960178438 w 1011"/>
              <a:gd name="T19" fmla="*/ 1239917534 h 593"/>
              <a:gd name="T20" fmla="*/ 1136589321 w 1011"/>
              <a:gd name="T21" fmla="*/ 1043345242 h 593"/>
              <a:gd name="T22" fmla="*/ 1605338237 w 1011"/>
              <a:gd name="T23" fmla="*/ 1121470921 h 593"/>
              <a:gd name="T24" fmla="*/ 1937998759 w 1011"/>
              <a:gd name="T25" fmla="*/ 1081148399 h 593"/>
              <a:gd name="T26" fmla="*/ 2147483647 w 1011"/>
              <a:gd name="T27" fmla="*/ 1101309660 h 593"/>
              <a:gd name="T28" fmla="*/ 2147483647 w 1011"/>
              <a:gd name="T29" fmla="*/ 887095471 h 593"/>
              <a:gd name="T30" fmla="*/ 2147483647 w 1011"/>
              <a:gd name="T31" fmla="*/ 612399088 h 593"/>
              <a:gd name="T32" fmla="*/ 2147483647 w 1011"/>
              <a:gd name="T33" fmla="*/ 554434669 h 593"/>
              <a:gd name="T34" fmla="*/ 2147483647 w 1011"/>
              <a:gd name="T35" fmla="*/ 337701117 h 593"/>
              <a:gd name="T36" fmla="*/ 2147483647 w 1011"/>
              <a:gd name="T37" fmla="*/ 299899547 h 59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11"/>
              <a:gd name="T58" fmla="*/ 0 h 593"/>
              <a:gd name="T59" fmla="*/ 1011 w 1011"/>
              <a:gd name="T60" fmla="*/ 593 h 59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11" h="593">
                <a:moveTo>
                  <a:pt x="987" y="119"/>
                </a:moveTo>
                <a:cubicBezTo>
                  <a:pt x="907" y="0"/>
                  <a:pt x="793" y="8"/>
                  <a:pt x="661" y="2"/>
                </a:cubicBezTo>
                <a:cubicBezTo>
                  <a:pt x="583" y="13"/>
                  <a:pt x="428" y="26"/>
                  <a:pt x="428" y="26"/>
                </a:cubicBezTo>
                <a:cubicBezTo>
                  <a:pt x="359" y="45"/>
                  <a:pt x="288" y="44"/>
                  <a:pt x="218" y="49"/>
                </a:cubicBezTo>
                <a:cubicBezTo>
                  <a:pt x="192" y="57"/>
                  <a:pt x="165" y="63"/>
                  <a:pt x="140" y="72"/>
                </a:cubicBezTo>
                <a:cubicBezTo>
                  <a:pt x="56" y="130"/>
                  <a:pt x="47" y="215"/>
                  <a:pt x="16" y="305"/>
                </a:cubicBezTo>
                <a:cubicBezTo>
                  <a:pt x="23" y="472"/>
                  <a:pt x="0" y="491"/>
                  <a:pt x="102" y="593"/>
                </a:cubicBezTo>
                <a:cubicBezTo>
                  <a:pt x="143" y="590"/>
                  <a:pt x="185" y="591"/>
                  <a:pt x="226" y="585"/>
                </a:cubicBezTo>
                <a:cubicBezTo>
                  <a:pt x="239" y="582"/>
                  <a:pt x="275" y="540"/>
                  <a:pt x="280" y="538"/>
                </a:cubicBezTo>
                <a:cubicBezTo>
                  <a:pt x="304" y="520"/>
                  <a:pt x="351" y="501"/>
                  <a:pt x="381" y="492"/>
                </a:cubicBezTo>
                <a:cubicBezTo>
                  <a:pt x="390" y="463"/>
                  <a:pt x="425" y="430"/>
                  <a:pt x="451" y="414"/>
                </a:cubicBezTo>
                <a:cubicBezTo>
                  <a:pt x="515" y="421"/>
                  <a:pt x="574" y="431"/>
                  <a:pt x="637" y="445"/>
                </a:cubicBezTo>
                <a:cubicBezTo>
                  <a:pt x="700" y="436"/>
                  <a:pt x="709" y="420"/>
                  <a:pt x="769" y="429"/>
                </a:cubicBezTo>
                <a:cubicBezTo>
                  <a:pt x="834" y="450"/>
                  <a:pt x="896" y="443"/>
                  <a:pt x="964" y="437"/>
                </a:cubicBezTo>
                <a:cubicBezTo>
                  <a:pt x="983" y="407"/>
                  <a:pt x="987" y="387"/>
                  <a:pt x="995" y="352"/>
                </a:cubicBezTo>
                <a:cubicBezTo>
                  <a:pt x="997" y="315"/>
                  <a:pt x="997" y="279"/>
                  <a:pt x="1002" y="243"/>
                </a:cubicBezTo>
                <a:cubicBezTo>
                  <a:pt x="1002" y="234"/>
                  <a:pt x="1010" y="228"/>
                  <a:pt x="1010" y="220"/>
                </a:cubicBezTo>
                <a:cubicBezTo>
                  <a:pt x="1010" y="191"/>
                  <a:pt x="1011" y="161"/>
                  <a:pt x="1002" y="134"/>
                </a:cubicBezTo>
                <a:cubicBezTo>
                  <a:pt x="993" y="107"/>
                  <a:pt x="964" y="141"/>
                  <a:pt x="987" y="119"/>
                </a:cubicBezTo>
                <a:close/>
              </a:path>
            </a:pathLst>
          </a:cu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2" name="Freeform 14"/>
          <p:cNvSpPr>
            <a:spLocks/>
          </p:cNvSpPr>
          <p:nvPr/>
        </p:nvSpPr>
        <p:spPr bwMode="auto">
          <a:xfrm>
            <a:off x="4511675" y="1158875"/>
            <a:ext cx="1568450" cy="912813"/>
          </a:xfrm>
          <a:custGeom>
            <a:avLst/>
            <a:gdLst>
              <a:gd name="T0" fmla="*/ 315020325 w 988"/>
              <a:gd name="T1" fmla="*/ 57964419 h 575"/>
              <a:gd name="T2" fmla="*/ 138609388 w 988"/>
              <a:gd name="T3" fmla="*/ 196572295 h 575"/>
              <a:gd name="T4" fmla="*/ 178931888 w 988"/>
              <a:gd name="T5" fmla="*/ 372983329 h 575"/>
              <a:gd name="T6" fmla="*/ 178931888 w 988"/>
              <a:gd name="T7" fmla="*/ 546875000 h 575"/>
              <a:gd name="T8" fmla="*/ 138609388 w 988"/>
              <a:gd name="T9" fmla="*/ 665321614 h 575"/>
              <a:gd name="T10" fmla="*/ 158770638 w 988"/>
              <a:gd name="T11" fmla="*/ 1018143683 h 575"/>
              <a:gd name="T12" fmla="*/ 315020325 w 988"/>
              <a:gd name="T13" fmla="*/ 1038304944 h 575"/>
              <a:gd name="T14" fmla="*/ 569555313 w 988"/>
              <a:gd name="T15" fmla="*/ 1096269363 h 575"/>
              <a:gd name="T16" fmla="*/ 783769388 w 988"/>
              <a:gd name="T17" fmla="*/ 1154232195 h 575"/>
              <a:gd name="T18" fmla="*/ 902215938 w 988"/>
              <a:gd name="T19" fmla="*/ 1194554717 h 575"/>
              <a:gd name="T20" fmla="*/ 1098788125 w 988"/>
              <a:gd name="T21" fmla="*/ 1096269363 h 575"/>
              <a:gd name="T22" fmla="*/ 1527214688 w 988"/>
              <a:gd name="T23" fmla="*/ 997982422 h 575"/>
              <a:gd name="T24" fmla="*/ 1842235013 w 988"/>
              <a:gd name="T25" fmla="*/ 1134070934 h 575"/>
              <a:gd name="T26" fmla="*/ 2096770000 w 988"/>
              <a:gd name="T27" fmla="*/ 1252519136 h 575"/>
              <a:gd name="T28" fmla="*/ 2134573138 w 988"/>
              <a:gd name="T29" fmla="*/ 1370965751 h 575"/>
              <a:gd name="T30" fmla="*/ 2147483647 w 988"/>
              <a:gd name="T31" fmla="*/ 1449091431 h 575"/>
              <a:gd name="T32" fmla="*/ 2147483647 w 988"/>
              <a:gd name="T33" fmla="*/ 1330643229 h 575"/>
              <a:gd name="T34" fmla="*/ 2147483647 w 988"/>
              <a:gd name="T35" fmla="*/ 960180851 h 575"/>
              <a:gd name="T36" fmla="*/ 2147483647 w 988"/>
              <a:gd name="T37" fmla="*/ 899697068 h 575"/>
              <a:gd name="T38" fmla="*/ 2147483647 w 988"/>
              <a:gd name="T39" fmla="*/ 763608556 h 575"/>
              <a:gd name="T40" fmla="*/ 2036286250 w 988"/>
              <a:gd name="T41" fmla="*/ 488910580 h 575"/>
              <a:gd name="T42" fmla="*/ 1900197813 w 988"/>
              <a:gd name="T43" fmla="*/ 372983329 h 575"/>
              <a:gd name="T44" fmla="*/ 1781751263 w 988"/>
              <a:gd name="T45" fmla="*/ 332660807 h 575"/>
              <a:gd name="T46" fmla="*/ 1587698438 w 988"/>
              <a:gd name="T47" fmla="*/ 196572295 h 575"/>
              <a:gd name="T48" fmla="*/ 1469251888 w 988"/>
              <a:gd name="T49" fmla="*/ 136088512 h 575"/>
              <a:gd name="T50" fmla="*/ 1411287500 w 988"/>
              <a:gd name="T51" fmla="*/ 78125680 h 575"/>
              <a:gd name="T52" fmla="*/ 1234876563 w 988"/>
              <a:gd name="T53" fmla="*/ 0 h 575"/>
              <a:gd name="T54" fmla="*/ 413305625 w 988"/>
              <a:gd name="T55" fmla="*/ 20161261 h 575"/>
              <a:gd name="T56" fmla="*/ 274697825 w 988"/>
              <a:gd name="T57" fmla="*/ 98286941 h 575"/>
              <a:gd name="T58" fmla="*/ 315020325 w 988"/>
              <a:gd name="T59" fmla="*/ 57964419 h 5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988"/>
              <a:gd name="T91" fmla="*/ 0 h 575"/>
              <a:gd name="T92" fmla="*/ 988 w 988"/>
              <a:gd name="T93" fmla="*/ 575 h 5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988" h="575">
                <a:moveTo>
                  <a:pt x="125" y="23"/>
                </a:moveTo>
                <a:cubicBezTo>
                  <a:pt x="100" y="40"/>
                  <a:pt x="79" y="60"/>
                  <a:pt x="55" y="78"/>
                </a:cubicBezTo>
                <a:cubicBezTo>
                  <a:pt x="43" y="110"/>
                  <a:pt x="52" y="119"/>
                  <a:pt x="71" y="148"/>
                </a:cubicBezTo>
                <a:cubicBezTo>
                  <a:pt x="81" y="181"/>
                  <a:pt x="82" y="172"/>
                  <a:pt x="71" y="217"/>
                </a:cubicBezTo>
                <a:cubicBezTo>
                  <a:pt x="67" y="233"/>
                  <a:pt x="55" y="264"/>
                  <a:pt x="55" y="264"/>
                </a:cubicBezTo>
                <a:cubicBezTo>
                  <a:pt x="48" y="301"/>
                  <a:pt x="0" y="386"/>
                  <a:pt x="63" y="404"/>
                </a:cubicBezTo>
                <a:cubicBezTo>
                  <a:pt x="83" y="409"/>
                  <a:pt x="104" y="409"/>
                  <a:pt x="125" y="412"/>
                </a:cubicBezTo>
                <a:cubicBezTo>
                  <a:pt x="178" y="437"/>
                  <a:pt x="161" y="445"/>
                  <a:pt x="226" y="435"/>
                </a:cubicBezTo>
                <a:cubicBezTo>
                  <a:pt x="358" y="452"/>
                  <a:pt x="243" y="428"/>
                  <a:pt x="311" y="458"/>
                </a:cubicBezTo>
                <a:cubicBezTo>
                  <a:pt x="326" y="464"/>
                  <a:pt x="358" y="474"/>
                  <a:pt x="358" y="474"/>
                </a:cubicBezTo>
                <a:cubicBezTo>
                  <a:pt x="391" y="465"/>
                  <a:pt x="405" y="448"/>
                  <a:pt x="436" y="435"/>
                </a:cubicBezTo>
                <a:cubicBezTo>
                  <a:pt x="489" y="411"/>
                  <a:pt x="548" y="403"/>
                  <a:pt x="606" y="396"/>
                </a:cubicBezTo>
                <a:cubicBezTo>
                  <a:pt x="668" y="406"/>
                  <a:pt x="679" y="427"/>
                  <a:pt x="731" y="450"/>
                </a:cubicBezTo>
                <a:cubicBezTo>
                  <a:pt x="767" y="466"/>
                  <a:pt x="797" y="475"/>
                  <a:pt x="832" y="497"/>
                </a:cubicBezTo>
                <a:cubicBezTo>
                  <a:pt x="837" y="512"/>
                  <a:pt x="833" y="534"/>
                  <a:pt x="847" y="544"/>
                </a:cubicBezTo>
                <a:cubicBezTo>
                  <a:pt x="862" y="554"/>
                  <a:pt x="894" y="575"/>
                  <a:pt x="894" y="575"/>
                </a:cubicBezTo>
                <a:cubicBezTo>
                  <a:pt x="922" y="564"/>
                  <a:pt x="938" y="544"/>
                  <a:pt x="964" y="528"/>
                </a:cubicBezTo>
                <a:cubicBezTo>
                  <a:pt x="988" y="476"/>
                  <a:pt x="971" y="419"/>
                  <a:pt x="933" y="381"/>
                </a:cubicBezTo>
                <a:cubicBezTo>
                  <a:pt x="930" y="373"/>
                  <a:pt x="929" y="364"/>
                  <a:pt x="925" y="357"/>
                </a:cubicBezTo>
                <a:cubicBezTo>
                  <a:pt x="913" y="337"/>
                  <a:pt x="894" y="323"/>
                  <a:pt x="886" y="303"/>
                </a:cubicBezTo>
                <a:cubicBezTo>
                  <a:pt x="866" y="256"/>
                  <a:pt x="851" y="226"/>
                  <a:pt x="808" y="194"/>
                </a:cubicBezTo>
                <a:cubicBezTo>
                  <a:pt x="789" y="179"/>
                  <a:pt x="774" y="159"/>
                  <a:pt x="754" y="148"/>
                </a:cubicBezTo>
                <a:cubicBezTo>
                  <a:pt x="739" y="139"/>
                  <a:pt x="707" y="132"/>
                  <a:pt x="707" y="132"/>
                </a:cubicBezTo>
                <a:cubicBezTo>
                  <a:pt x="680" y="112"/>
                  <a:pt x="661" y="87"/>
                  <a:pt x="630" y="78"/>
                </a:cubicBezTo>
                <a:cubicBezTo>
                  <a:pt x="615" y="68"/>
                  <a:pt x="597" y="63"/>
                  <a:pt x="583" y="54"/>
                </a:cubicBezTo>
                <a:cubicBezTo>
                  <a:pt x="574" y="47"/>
                  <a:pt x="568" y="37"/>
                  <a:pt x="560" y="31"/>
                </a:cubicBezTo>
                <a:cubicBezTo>
                  <a:pt x="541" y="18"/>
                  <a:pt x="511" y="7"/>
                  <a:pt x="490" y="0"/>
                </a:cubicBezTo>
                <a:cubicBezTo>
                  <a:pt x="381" y="2"/>
                  <a:pt x="272" y="3"/>
                  <a:pt x="164" y="8"/>
                </a:cubicBezTo>
                <a:cubicBezTo>
                  <a:pt x="132" y="9"/>
                  <a:pt x="85" y="18"/>
                  <a:pt x="109" y="39"/>
                </a:cubicBezTo>
                <a:cubicBezTo>
                  <a:pt x="114" y="43"/>
                  <a:pt x="119" y="28"/>
                  <a:pt x="125" y="23"/>
                </a:cubicBezTo>
                <a:close/>
              </a:path>
            </a:pathLst>
          </a:cu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3" name="Oval 15"/>
          <p:cNvSpPr>
            <a:spLocks noChangeArrowheads="1"/>
          </p:cNvSpPr>
          <p:nvPr/>
        </p:nvSpPr>
        <p:spPr bwMode="auto">
          <a:xfrm>
            <a:off x="4038600" y="1371600"/>
            <a:ext cx="3810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4" name="Oval 16"/>
          <p:cNvSpPr>
            <a:spLocks noChangeArrowheads="1"/>
          </p:cNvSpPr>
          <p:nvPr/>
        </p:nvSpPr>
        <p:spPr bwMode="auto">
          <a:xfrm>
            <a:off x="4762500" y="1295400"/>
            <a:ext cx="3810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5" name="Text Box 17"/>
          <p:cNvSpPr txBox="1">
            <a:spLocks noChangeArrowheads="1"/>
          </p:cNvSpPr>
          <p:nvPr/>
        </p:nvSpPr>
        <p:spPr bwMode="auto">
          <a:xfrm>
            <a:off x="2971800" y="1447800"/>
            <a:ext cx="974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b="1">
                <a:latin typeface="Helvetica" charset="0"/>
              </a:rPr>
              <a:t>Sertoli</a:t>
            </a:r>
          </a:p>
        </p:txBody>
      </p:sp>
      <p:sp>
        <p:nvSpPr>
          <p:cNvPr id="130066" name="Text Box 18"/>
          <p:cNvSpPr txBox="1">
            <a:spLocks noChangeArrowheads="1"/>
          </p:cNvSpPr>
          <p:nvPr/>
        </p:nvSpPr>
        <p:spPr bwMode="auto">
          <a:xfrm>
            <a:off x="5003800" y="1473200"/>
            <a:ext cx="974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b="1">
                <a:latin typeface="Helvetica" charset="0"/>
              </a:rPr>
              <a:t>Sertoli</a:t>
            </a:r>
          </a:p>
        </p:txBody>
      </p:sp>
      <p:sp>
        <p:nvSpPr>
          <p:cNvPr id="130067" name="Freeform 19"/>
          <p:cNvSpPr>
            <a:spLocks/>
          </p:cNvSpPr>
          <p:nvPr/>
        </p:nvSpPr>
        <p:spPr bwMode="auto">
          <a:xfrm>
            <a:off x="4508500" y="1344613"/>
            <a:ext cx="106363" cy="422275"/>
          </a:xfrm>
          <a:custGeom>
            <a:avLst/>
            <a:gdLst>
              <a:gd name="T0" fmla="*/ 85685715 w 67"/>
              <a:gd name="T1" fmla="*/ 0 h 266"/>
              <a:gd name="T2" fmla="*/ 103327686 w 67"/>
              <a:gd name="T3" fmla="*/ 410786263 h 266"/>
              <a:gd name="T4" fmla="*/ 85685715 w 67"/>
              <a:gd name="T5" fmla="*/ 546874700 h 266"/>
              <a:gd name="T6" fmla="*/ 65524371 w 67"/>
              <a:gd name="T7" fmla="*/ 665321250 h 266"/>
              <a:gd name="T8" fmla="*/ 0 60000 65536"/>
              <a:gd name="T9" fmla="*/ 0 60000 65536"/>
              <a:gd name="T10" fmla="*/ 0 60000 65536"/>
              <a:gd name="T11" fmla="*/ 0 60000 65536"/>
              <a:gd name="T12" fmla="*/ 0 w 67"/>
              <a:gd name="T13" fmla="*/ 0 h 266"/>
              <a:gd name="T14" fmla="*/ 67 w 67"/>
              <a:gd name="T15" fmla="*/ 266 h 2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" h="266">
                <a:moveTo>
                  <a:pt x="34" y="0"/>
                </a:moveTo>
                <a:cubicBezTo>
                  <a:pt x="67" y="51"/>
                  <a:pt x="60" y="105"/>
                  <a:pt x="41" y="163"/>
                </a:cubicBezTo>
                <a:cubicBezTo>
                  <a:pt x="38" y="181"/>
                  <a:pt x="38" y="199"/>
                  <a:pt x="34" y="217"/>
                </a:cubicBezTo>
                <a:cubicBezTo>
                  <a:pt x="22" y="266"/>
                  <a:pt x="0" y="264"/>
                  <a:pt x="26" y="264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80" name="Text Box 20"/>
          <p:cNvSpPr txBox="1">
            <a:spLocks noChangeArrowheads="1"/>
          </p:cNvSpPr>
          <p:nvPr/>
        </p:nvSpPr>
        <p:spPr bwMode="auto">
          <a:xfrm>
            <a:off x="5486400" y="685800"/>
            <a:ext cx="2282825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rgbClr val="FF0000"/>
                </a:solidFill>
                <a:latin typeface="Helvetica" charset="0"/>
              </a:rPr>
              <a:t>Tight Junction</a:t>
            </a:r>
          </a:p>
        </p:txBody>
      </p:sp>
      <p:sp>
        <p:nvSpPr>
          <p:cNvPr id="130069" name="Line 21"/>
          <p:cNvSpPr>
            <a:spLocks noChangeShapeType="1"/>
          </p:cNvSpPr>
          <p:nvPr/>
        </p:nvSpPr>
        <p:spPr bwMode="auto">
          <a:xfrm flipH="1">
            <a:off x="4719638" y="938213"/>
            <a:ext cx="7620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0070" name="Group 22"/>
          <p:cNvGrpSpPr>
            <a:grpSpLocks/>
          </p:cNvGrpSpPr>
          <p:nvPr/>
        </p:nvGrpSpPr>
        <p:grpSpPr bwMode="auto">
          <a:xfrm>
            <a:off x="228600" y="3860800"/>
            <a:ext cx="3355975" cy="2844800"/>
            <a:chOff x="382" y="2048"/>
            <a:chExt cx="2114" cy="1792"/>
          </a:xfrm>
        </p:grpSpPr>
        <p:sp>
          <p:nvSpPr>
            <p:cNvPr id="130098" name="Freeform 23"/>
            <p:cNvSpPr>
              <a:spLocks/>
            </p:cNvSpPr>
            <p:nvPr/>
          </p:nvSpPr>
          <p:spPr bwMode="auto">
            <a:xfrm>
              <a:off x="382" y="2095"/>
              <a:ext cx="1047" cy="1431"/>
            </a:xfrm>
            <a:custGeom>
              <a:avLst/>
              <a:gdLst>
                <a:gd name="T0" fmla="*/ 138 w 1047"/>
                <a:gd name="T1" fmla="*/ 1190 h 1431"/>
                <a:gd name="T2" fmla="*/ 255 w 1047"/>
                <a:gd name="T3" fmla="*/ 1167 h 1431"/>
                <a:gd name="T4" fmla="*/ 356 w 1047"/>
                <a:gd name="T5" fmla="*/ 1058 h 1431"/>
                <a:gd name="T6" fmla="*/ 340 w 1047"/>
                <a:gd name="T7" fmla="*/ 934 h 1431"/>
                <a:gd name="T8" fmla="*/ 325 w 1047"/>
                <a:gd name="T9" fmla="*/ 879 h 1431"/>
                <a:gd name="T10" fmla="*/ 387 w 1047"/>
                <a:gd name="T11" fmla="*/ 825 h 1431"/>
                <a:gd name="T12" fmla="*/ 635 w 1047"/>
                <a:gd name="T13" fmla="*/ 864 h 1431"/>
                <a:gd name="T14" fmla="*/ 721 w 1047"/>
                <a:gd name="T15" fmla="*/ 965 h 1431"/>
                <a:gd name="T16" fmla="*/ 713 w 1047"/>
                <a:gd name="T17" fmla="*/ 1035 h 1431"/>
                <a:gd name="T18" fmla="*/ 713 w 1047"/>
                <a:gd name="T19" fmla="*/ 1081 h 1431"/>
                <a:gd name="T20" fmla="*/ 760 w 1047"/>
                <a:gd name="T21" fmla="*/ 1097 h 1431"/>
                <a:gd name="T22" fmla="*/ 783 w 1047"/>
                <a:gd name="T23" fmla="*/ 1105 h 1431"/>
                <a:gd name="T24" fmla="*/ 837 w 1047"/>
                <a:gd name="T25" fmla="*/ 1089 h 1431"/>
                <a:gd name="T26" fmla="*/ 884 w 1047"/>
                <a:gd name="T27" fmla="*/ 1058 h 1431"/>
                <a:gd name="T28" fmla="*/ 977 w 1047"/>
                <a:gd name="T29" fmla="*/ 1089 h 1431"/>
                <a:gd name="T30" fmla="*/ 1024 w 1047"/>
                <a:gd name="T31" fmla="*/ 1074 h 1431"/>
                <a:gd name="T32" fmla="*/ 1032 w 1047"/>
                <a:gd name="T33" fmla="*/ 1050 h 1431"/>
                <a:gd name="T34" fmla="*/ 1047 w 1047"/>
                <a:gd name="T35" fmla="*/ 1027 h 1431"/>
                <a:gd name="T36" fmla="*/ 985 w 1047"/>
                <a:gd name="T37" fmla="*/ 701 h 1431"/>
                <a:gd name="T38" fmla="*/ 962 w 1047"/>
                <a:gd name="T39" fmla="*/ 398 h 1431"/>
                <a:gd name="T40" fmla="*/ 985 w 1047"/>
                <a:gd name="T41" fmla="*/ 87 h 1431"/>
                <a:gd name="T42" fmla="*/ 977 w 1047"/>
                <a:gd name="T43" fmla="*/ 25 h 1431"/>
                <a:gd name="T44" fmla="*/ 923 w 1047"/>
                <a:gd name="T45" fmla="*/ 17 h 1431"/>
                <a:gd name="T46" fmla="*/ 799 w 1047"/>
                <a:gd name="T47" fmla="*/ 72 h 1431"/>
                <a:gd name="T48" fmla="*/ 760 w 1047"/>
                <a:gd name="T49" fmla="*/ 126 h 1431"/>
                <a:gd name="T50" fmla="*/ 534 w 1047"/>
                <a:gd name="T51" fmla="*/ 181 h 1431"/>
                <a:gd name="T52" fmla="*/ 402 w 1047"/>
                <a:gd name="T53" fmla="*/ 219 h 1431"/>
                <a:gd name="T54" fmla="*/ 309 w 1047"/>
                <a:gd name="T55" fmla="*/ 289 h 1431"/>
                <a:gd name="T56" fmla="*/ 232 w 1047"/>
                <a:gd name="T57" fmla="*/ 406 h 1431"/>
                <a:gd name="T58" fmla="*/ 193 w 1047"/>
                <a:gd name="T59" fmla="*/ 452 h 1431"/>
                <a:gd name="T60" fmla="*/ 177 w 1047"/>
                <a:gd name="T61" fmla="*/ 483 h 1431"/>
                <a:gd name="T62" fmla="*/ 154 w 1047"/>
                <a:gd name="T63" fmla="*/ 514 h 1431"/>
                <a:gd name="T64" fmla="*/ 68 w 1047"/>
                <a:gd name="T65" fmla="*/ 639 h 1431"/>
                <a:gd name="T66" fmla="*/ 37 w 1047"/>
                <a:gd name="T67" fmla="*/ 693 h 1431"/>
                <a:gd name="T68" fmla="*/ 14 w 1047"/>
                <a:gd name="T69" fmla="*/ 786 h 1431"/>
                <a:gd name="T70" fmla="*/ 53 w 1047"/>
                <a:gd name="T71" fmla="*/ 1105 h 1431"/>
                <a:gd name="T72" fmla="*/ 68 w 1047"/>
                <a:gd name="T73" fmla="*/ 1167 h 1431"/>
                <a:gd name="T74" fmla="*/ 22 w 1047"/>
                <a:gd name="T75" fmla="*/ 1299 h 1431"/>
                <a:gd name="T76" fmla="*/ 30 w 1047"/>
                <a:gd name="T77" fmla="*/ 1415 h 1431"/>
                <a:gd name="T78" fmla="*/ 76 w 1047"/>
                <a:gd name="T79" fmla="*/ 1431 h 1431"/>
                <a:gd name="T80" fmla="*/ 107 w 1047"/>
                <a:gd name="T81" fmla="*/ 1423 h 1431"/>
                <a:gd name="T82" fmla="*/ 115 w 1047"/>
                <a:gd name="T83" fmla="*/ 1400 h 1431"/>
                <a:gd name="T84" fmla="*/ 138 w 1047"/>
                <a:gd name="T85" fmla="*/ 1245 h 1431"/>
                <a:gd name="T86" fmla="*/ 193 w 1047"/>
                <a:gd name="T87" fmla="*/ 1190 h 1431"/>
                <a:gd name="T88" fmla="*/ 169 w 1047"/>
                <a:gd name="T89" fmla="*/ 1175 h 1431"/>
                <a:gd name="T90" fmla="*/ 146 w 1047"/>
                <a:gd name="T91" fmla="*/ 1182 h 1431"/>
                <a:gd name="T92" fmla="*/ 169 w 1047"/>
                <a:gd name="T93" fmla="*/ 1190 h 1431"/>
                <a:gd name="T94" fmla="*/ 138 w 1047"/>
                <a:gd name="T95" fmla="*/ 1190 h 143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47"/>
                <a:gd name="T145" fmla="*/ 0 h 1431"/>
                <a:gd name="T146" fmla="*/ 1047 w 1047"/>
                <a:gd name="T147" fmla="*/ 1431 h 143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47" h="1431">
                  <a:moveTo>
                    <a:pt x="138" y="1190"/>
                  </a:moveTo>
                  <a:cubicBezTo>
                    <a:pt x="175" y="1177"/>
                    <a:pt x="215" y="1175"/>
                    <a:pt x="255" y="1167"/>
                  </a:cubicBezTo>
                  <a:cubicBezTo>
                    <a:pt x="290" y="1131"/>
                    <a:pt x="314" y="1086"/>
                    <a:pt x="356" y="1058"/>
                  </a:cubicBezTo>
                  <a:cubicBezTo>
                    <a:pt x="370" y="1003"/>
                    <a:pt x="385" y="977"/>
                    <a:pt x="340" y="934"/>
                  </a:cubicBezTo>
                  <a:cubicBezTo>
                    <a:pt x="337" y="925"/>
                    <a:pt x="324" y="884"/>
                    <a:pt x="325" y="879"/>
                  </a:cubicBezTo>
                  <a:cubicBezTo>
                    <a:pt x="328" y="853"/>
                    <a:pt x="369" y="837"/>
                    <a:pt x="387" y="825"/>
                  </a:cubicBezTo>
                  <a:cubicBezTo>
                    <a:pt x="473" y="837"/>
                    <a:pt x="546" y="857"/>
                    <a:pt x="635" y="864"/>
                  </a:cubicBezTo>
                  <a:cubicBezTo>
                    <a:pt x="671" y="887"/>
                    <a:pt x="701" y="926"/>
                    <a:pt x="721" y="965"/>
                  </a:cubicBezTo>
                  <a:cubicBezTo>
                    <a:pt x="718" y="988"/>
                    <a:pt x="716" y="1011"/>
                    <a:pt x="713" y="1035"/>
                  </a:cubicBezTo>
                  <a:cubicBezTo>
                    <a:pt x="710" y="1048"/>
                    <a:pt x="693" y="1067"/>
                    <a:pt x="713" y="1081"/>
                  </a:cubicBezTo>
                  <a:cubicBezTo>
                    <a:pt x="726" y="1090"/>
                    <a:pt x="744" y="1091"/>
                    <a:pt x="760" y="1097"/>
                  </a:cubicBezTo>
                  <a:cubicBezTo>
                    <a:pt x="767" y="1099"/>
                    <a:pt x="783" y="1105"/>
                    <a:pt x="783" y="1105"/>
                  </a:cubicBezTo>
                  <a:cubicBezTo>
                    <a:pt x="788" y="1103"/>
                    <a:pt x="829" y="1093"/>
                    <a:pt x="837" y="1089"/>
                  </a:cubicBezTo>
                  <a:cubicBezTo>
                    <a:pt x="895" y="1050"/>
                    <a:pt x="829" y="1076"/>
                    <a:pt x="884" y="1058"/>
                  </a:cubicBezTo>
                  <a:cubicBezTo>
                    <a:pt x="915" y="1080"/>
                    <a:pt x="937" y="1082"/>
                    <a:pt x="977" y="1089"/>
                  </a:cubicBezTo>
                  <a:cubicBezTo>
                    <a:pt x="992" y="1083"/>
                    <a:pt x="1012" y="1085"/>
                    <a:pt x="1024" y="1074"/>
                  </a:cubicBezTo>
                  <a:cubicBezTo>
                    <a:pt x="1030" y="1068"/>
                    <a:pt x="1028" y="1057"/>
                    <a:pt x="1032" y="1050"/>
                  </a:cubicBezTo>
                  <a:cubicBezTo>
                    <a:pt x="1036" y="1041"/>
                    <a:pt x="1042" y="1034"/>
                    <a:pt x="1047" y="1027"/>
                  </a:cubicBezTo>
                  <a:cubicBezTo>
                    <a:pt x="1032" y="916"/>
                    <a:pt x="1021" y="807"/>
                    <a:pt x="985" y="701"/>
                  </a:cubicBezTo>
                  <a:cubicBezTo>
                    <a:pt x="971" y="596"/>
                    <a:pt x="966" y="506"/>
                    <a:pt x="962" y="398"/>
                  </a:cubicBezTo>
                  <a:cubicBezTo>
                    <a:pt x="965" y="316"/>
                    <a:pt x="956" y="173"/>
                    <a:pt x="985" y="87"/>
                  </a:cubicBezTo>
                  <a:cubicBezTo>
                    <a:pt x="982" y="66"/>
                    <a:pt x="984" y="44"/>
                    <a:pt x="977" y="25"/>
                  </a:cubicBezTo>
                  <a:cubicBezTo>
                    <a:pt x="966" y="0"/>
                    <a:pt x="937" y="12"/>
                    <a:pt x="923" y="17"/>
                  </a:cubicBezTo>
                  <a:cubicBezTo>
                    <a:pt x="876" y="30"/>
                    <a:pt x="844" y="60"/>
                    <a:pt x="799" y="72"/>
                  </a:cubicBezTo>
                  <a:cubicBezTo>
                    <a:pt x="786" y="90"/>
                    <a:pt x="778" y="113"/>
                    <a:pt x="760" y="126"/>
                  </a:cubicBezTo>
                  <a:cubicBezTo>
                    <a:pt x="679" y="178"/>
                    <a:pt x="641" y="174"/>
                    <a:pt x="534" y="181"/>
                  </a:cubicBezTo>
                  <a:cubicBezTo>
                    <a:pt x="484" y="187"/>
                    <a:pt x="448" y="205"/>
                    <a:pt x="402" y="219"/>
                  </a:cubicBezTo>
                  <a:cubicBezTo>
                    <a:pt x="372" y="241"/>
                    <a:pt x="335" y="262"/>
                    <a:pt x="309" y="289"/>
                  </a:cubicBezTo>
                  <a:cubicBezTo>
                    <a:pt x="277" y="320"/>
                    <a:pt x="254" y="367"/>
                    <a:pt x="232" y="406"/>
                  </a:cubicBezTo>
                  <a:cubicBezTo>
                    <a:pt x="201" y="459"/>
                    <a:pt x="232" y="397"/>
                    <a:pt x="193" y="452"/>
                  </a:cubicBezTo>
                  <a:cubicBezTo>
                    <a:pt x="186" y="461"/>
                    <a:pt x="183" y="473"/>
                    <a:pt x="177" y="483"/>
                  </a:cubicBezTo>
                  <a:cubicBezTo>
                    <a:pt x="170" y="493"/>
                    <a:pt x="161" y="503"/>
                    <a:pt x="154" y="514"/>
                  </a:cubicBezTo>
                  <a:cubicBezTo>
                    <a:pt x="137" y="564"/>
                    <a:pt x="96" y="595"/>
                    <a:pt x="68" y="639"/>
                  </a:cubicBezTo>
                  <a:cubicBezTo>
                    <a:pt x="42" y="721"/>
                    <a:pt x="89" y="579"/>
                    <a:pt x="37" y="693"/>
                  </a:cubicBezTo>
                  <a:cubicBezTo>
                    <a:pt x="28" y="712"/>
                    <a:pt x="18" y="762"/>
                    <a:pt x="14" y="786"/>
                  </a:cubicBezTo>
                  <a:cubicBezTo>
                    <a:pt x="16" y="856"/>
                    <a:pt x="0" y="1026"/>
                    <a:pt x="53" y="1105"/>
                  </a:cubicBezTo>
                  <a:cubicBezTo>
                    <a:pt x="57" y="1125"/>
                    <a:pt x="68" y="1145"/>
                    <a:pt x="68" y="1167"/>
                  </a:cubicBezTo>
                  <a:cubicBezTo>
                    <a:pt x="68" y="1214"/>
                    <a:pt x="36" y="1256"/>
                    <a:pt x="22" y="1299"/>
                  </a:cubicBezTo>
                  <a:cubicBezTo>
                    <a:pt x="24" y="1337"/>
                    <a:pt x="15" y="1379"/>
                    <a:pt x="30" y="1415"/>
                  </a:cubicBezTo>
                  <a:cubicBezTo>
                    <a:pt x="36" y="1430"/>
                    <a:pt x="76" y="1431"/>
                    <a:pt x="76" y="1431"/>
                  </a:cubicBezTo>
                  <a:cubicBezTo>
                    <a:pt x="86" y="1428"/>
                    <a:pt x="98" y="1429"/>
                    <a:pt x="107" y="1423"/>
                  </a:cubicBezTo>
                  <a:cubicBezTo>
                    <a:pt x="113" y="1417"/>
                    <a:pt x="113" y="1407"/>
                    <a:pt x="115" y="1400"/>
                  </a:cubicBezTo>
                  <a:cubicBezTo>
                    <a:pt x="125" y="1348"/>
                    <a:pt x="128" y="1296"/>
                    <a:pt x="138" y="1245"/>
                  </a:cubicBezTo>
                  <a:cubicBezTo>
                    <a:pt x="142" y="1219"/>
                    <a:pt x="193" y="1190"/>
                    <a:pt x="193" y="1190"/>
                  </a:cubicBezTo>
                  <a:cubicBezTo>
                    <a:pt x="185" y="1185"/>
                    <a:pt x="178" y="1176"/>
                    <a:pt x="169" y="1175"/>
                  </a:cubicBezTo>
                  <a:cubicBezTo>
                    <a:pt x="161" y="1173"/>
                    <a:pt x="146" y="1173"/>
                    <a:pt x="146" y="1182"/>
                  </a:cubicBezTo>
                  <a:cubicBezTo>
                    <a:pt x="146" y="1190"/>
                    <a:pt x="161" y="1187"/>
                    <a:pt x="169" y="1190"/>
                  </a:cubicBezTo>
                  <a:cubicBezTo>
                    <a:pt x="141" y="1209"/>
                    <a:pt x="150" y="1214"/>
                    <a:pt x="138" y="1190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9" name="Freeform 24"/>
            <p:cNvSpPr>
              <a:spLocks/>
            </p:cNvSpPr>
            <p:nvPr/>
          </p:nvSpPr>
          <p:spPr bwMode="auto">
            <a:xfrm>
              <a:off x="1320" y="2048"/>
              <a:ext cx="1134" cy="1493"/>
            </a:xfrm>
            <a:custGeom>
              <a:avLst/>
              <a:gdLst>
                <a:gd name="T0" fmla="*/ 163 w 1134"/>
                <a:gd name="T1" fmla="*/ 88 h 1493"/>
                <a:gd name="T2" fmla="*/ 62 w 1134"/>
                <a:gd name="T3" fmla="*/ 134 h 1493"/>
                <a:gd name="T4" fmla="*/ 31 w 1134"/>
                <a:gd name="T5" fmla="*/ 181 h 1493"/>
                <a:gd name="T6" fmla="*/ 16 w 1134"/>
                <a:gd name="T7" fmla="*/ 228 h 1493"/>
                <a:gd name="T8" fmla="*/ 24 w 1134"/>
                <a:gd name="T9" fmla="*/ 313 h 1493"/>
                <a:gd name="T10" fmla="*/ 47 w 1134"/>
                <a:gd name="T11" fmla="*/ 732 h 1493"/>
                <a:gd name="T12" fmla="*/ 62 w 1134"/>
                <a:gd name="T13" fmla="*/ 872 h 1493"/>
                <a:gd name="T14" fmla="*/ 94 w 1134"/>
                <a:gd name="T15" fmla="*/ 1004 h 1493"/>
                <a:gd name="T16" fmla="*/ 117 w 1134"/>
                <a:gd name="T17" fmla="*/ 1113 h 1493"/>
                <a:gd name="T18" fmla="*/ 195 w 1134"/>
                <a:gd name="T19" fmla="*/ 1144 h 1493"/>
                <a:gd name="T20" fmla="*/ 264 w 1134"/>
                <a:gd name="T21" fmla="*/ 1183 h 1493"/>
                <a:gd name="T22" fmla="*/ 342 w 1134"/>
                <a:gd name="T23" fmla="*/ 1175 h 1493"/>
                <a:gd name="T24" fmla="*/ 389 w 1134"/>
                <a:gd name="T25" fmla="*/ 1105 h 1493"/>
                <a:gd name="T26" fmla="*/ 474 w 1134"/>
                <a:gd name="T27" fmla="*/ 888 h 1493"/>
                <a:gd name="T28" fmla="*/ 653 w 1134"/>
                <a:gd name="T29" fmla="*/ 880 h 1493"/>
                <a:gd name="T30" fmla="*/ 746 w 1134"/>
                <a:gd name="T31" fmla="*/ 911 h 1493"/>
                <a:gd name="T32" fmla="*/ 800 w 1134"/>
                <a:gd name="T33" fmla="*/ 950 h 1493"/>
                <a:gd name="T34" fmla="*/ 831 w 1134"/>
                <a:gd name="T35" fmla="*/ 1128 h 1493"/>
                <a:gd name="T36" fmla="*/ 886 w 1134"/>
                <a:gd name="T37" fmla="*/ 1175 h 1493"/>
                <a:gd name="T38" fmla="*/ 925 w 1134"/>
                <a:gd name="T39" fmla="*/ 1307 h 1493"/>
                <a:gd name="T40" fmla="*/ 956 w 1134"/>
                <a:gd name="T41" fmla="*/ 1377 h 1493"/>
                <a:gd name="T42" fmla="*/ 994 w 1134"/>
                <a:gd name="T43" fmla="*/ 1493 h 1493"/>
                <a:gd name="T44" fmla="*/ 1095 w 1134"/>
                <a:gd name="T45" fmla="*/ 1470 h 1493"/>
                <a:gd name="T46" fmla="*/ 1134 w 1134"/>
                <a:gd name="T47" fmla="*/ 1392 h 1493"/>
                <a:gd name="T48" fmla="*/ 1111 w 1134"/>
                <a:gd name="T49" fmla="*/ 950 h 1493"/>
                <a:gd name="T50" fmla="*/ 1095 w 1134"/>
                <a:gd name="T51" fmla="*/ 802 h 1493"/>
                <a:gd name="T52" fmla="*/ 1041 w 1134"/>
                <a:gd name="T53" fmla="*/ 313 h 1493"/>
                <a:gd name="T54" fmla="*/ 971 w 1134"/>
                <a:gd name="T55" fmla="*/ 189 h 1493"/>
                <a:gd name="T56" fmla="*/ 909 w 1134"/>
                <a:gd name="T57" fmla="*/ 142 h 1493"/>
                <a:gd name="T58" fmla="*/ 699 w 1134"/>
                <a:gd name="T59" fmla="*/ 111 h 1493"/>
                <a:gd name="T60" fmla="*/ 490 w 1134"/>
                <a:gd name="T61" fmla="*/ 57 h 1493"/>
                <a:gd name="T62" fmla="*/ 389 w 1134"/>
                <a:gd name="T63" fmla="*/ 18 h 1493"/>
                <a:gd name="T64" fmla="*/ 342 w 1134"/>
                <a:gd name="T65" fmla="*/ 2 h 1493"/>
                <a:gd name="T66" fmla="*/ 257 w 1134"/>
                <a:gd name="T67" fmla="*/ 18 h 1493"/>
                <a:gd name="T68" fmla="*/ 241 w 1134"/>
                <a:gd name="T69" fmla="*/ 41 h 1493"/>
                <a:gd name="T70" fmla="*/ 187 w 1134"/>
                <a:gd name="T71" fmla="*/ 72 h 1493"/>
                <a:gd name="T72" fmla="*/ 140 w 1134"/>
                <a:gd name="T73" fmla="*/ 95 h 1493"/>
                <a:gd name="T74" fmla="*/ 163 w 1134"/>
                <a:gd name="T75" fmla="*/ 88 h 14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34"/>
                <a:gd name="T115" fmla="*/ 0 h 1493"/>
                <a:gd name="T116" fmla="*/ 1134 w 1134"/>
                <a:gd name="T117" fmla="*/ 1493 h 14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34" h="1493">
                  <a:moveTo>
                    <a:pt x="163" y="88"/>
                  </a:moveTo>
                  <a:cubicBezTo>
                    <a:pt x="120" y="116"/>
                    <a:pt x="109" y="123"/>
                    <a:pt x="62" y="134"/>
                  </a:cubicBezTo>
                  <a:cubicBezTo>
                    <a:pt x="28" y="157"/>
                    <a:pt x="43" y="139"/>
                    <a:pt x="31" y="181"/>
                  </a:cubicBezTo>
                  <a:cubicBezTo>
                    <a:pt x="26" y="196"/>
                    <a:pt x="16" y="228"/>
                    <a:pt x="16" y="228"/>
                  </a:cubicBezTo>
                  <a:cubicBezTo>
                    <a:pt x="24" y="259"/>
                    <a:pt x="33" y="281"/>
                    <a:pt x="24" y="313"/>
                  </a:cubicBezTo>
                  <a:cubicBezTo>
                    <a:pt x="3" y="451"/>
                    <a:pt x="0" y="598"/>
                    <a:pt x="47" y="732"/>
                  </a:cubicBezTo>
                  <a:cubicBezTo>
                    <a:pt x="51" y="775"/>
                    <a:pt x="54" y="827"/>
                    <a:pt x="62" y="872"/>
                  </a:cubicBezTo>
                  <a:cubicBezTo>
                    <a:pt x="69" y="916"/>
                    <a:pt x="86" y="959"/>
                    <a:pt x="94" y="1004"/>
                  </a:cubicBezTo>
                  <a:cubicBezTo>
                    <a:pt x="100" y="1040"/>
                    <a:pt x="93" y="1084"/>
                    <a:pt x="117" y="1113"/>
                  </a:cubicBezTo>
                  <a:cubicBezTo>
                    <a:pt x="133" y="1133"/>
                    <a:pt x="172" y="1138"/>
                    <a:pt x="195" y="1144"/>
                  </a:cubicBezTo>
                  <a:cubicBezTo>
                    <a:pt x="247" y="1179"/>
                    <a:pt x="223" y="1168"/>
                    <a:pt x="264" y="1183"/>
                  </a:cubicBezTo>
                  <a:cubicBezTo>
                    <a:pt x="290" y="1180"/>
                    <a:pt x="317" y="1182"/>
                    <a:pt x="342" y="1175"/>
                  </a:cubicBezTo>
                  <a:cubicBezTo>
                    <a:pt x="365" y="1167"/>
                    <a:pt x="376" y="1122"/>
                    <a:pt x="389" y="1105"/>
                  </a:cubicBezTo>
                  <a:cubicBezTo>
                    <a:pt x="393" y="1005"/>
                    <a:pt x="358" y="895"/>
                    <a:pt x="474" y="888"/>
                  </a:cubicBezTo>
                  <a:cubicBezTo>
                    <a:pt x="533" y="883"/>
                    <a:pt x="593" y="882"/>
                    <a:pt x="653" y="880"/>
                  </a:cubicBezTo>
                  <a:cubicBezTo>
                    <a:pt x="711" y="859"/>
                    <a:pt x="712" y="881"/>
                    <a:pt x="746" y="911"/>
                  </a:cubicBezTo>
                  <a:cubicBezTo>
                    <a:pt x="762" y="925"/>
                    <a:pt x="800" y="950"/>
                    <a:pt x="800" y="950"/>
                  </a:cubicBezTo>
                  <a:cubicBezTo>
                    <a:pt x="832" y="1012"/>
                    <a:pt x="810" y="1060"/>
                    <a:pt x="831" y="1128"/>
                  </a:cubicBezTo>
                  <a:cubicBezTo>
                    <a:pt x="838" y="1151"/>
                    <a:pt x="868" y="1158"/>
                    <a:pt x="886" y="1175"/>
                  </a:cubicBezTo>
                  <a:cubicBezTo>
                    <a:pt x="901" y="1220"/>
                    <a:pt x="896" y="1266"/>
                    <a:pt x="925" y="1307"/>
                  </a:cubicBezTo>
                  <a:cubicBezTo>
                    <a:pt x="932" y="1332"/>
                    <a:pt x="947" y="1351"/>
                    <a:pt x="956" y="1377"/>
                  </a:cubicBezTo>
                  <a:cubicBezTo>
                    <a:pt x="959" y="1425"/>
                    <a:pt x="944" y="1478"/>
                    <a:pt x="994" y="1493"/>
                  </a:cubicBezTo>
                  <a:cubicBezTo>
                    <a:pt x="1027" y="1483"/>
                    <a:pt x="1061" y="1481"/>
                    <a:pt x="1095" y="1470"/>
                  </a:cubicBezTo>
                  <a:cubicBezTo>
                    <a:pt x="1122" y="1443"/>
                    <a:pt x="1123" y="1427"/>
                    <a:pt x="1134" y="1392"/>
                  </a:cubicBezTo>
                  <a:cubicBezTo>
                    <a:pt x="1129" y="1230"/>
                    <a:pt x="1120" y="1105"/>
                    <a:pt x="1111" y="950"/>
                  </a:cubicBezTo>
                  <a:cubicBezTo>
                    <a:pt x="1103" y="819"/>
                    <a:pt x="1115" y="864"/>
                    <a:pt x="1095" y="802"/>
                  </a:cubicBezTo>
                  <a:cubicBezTo>
                    <a:pt x="1088" y="668"/>
                    <a:pt x="1119" y="426"/>
                    <a:pt x="1041" y="313"/>
                  </a:cubicBezTo>
                  <a:cubicBezTo>
                    <a:pt x="1029" y="259"/>
                    <a:pt x="1009" y="227"/>
                    <a:pt x="971" y="189"/>
                  </a:cubicBezTo>
                  <a:cubicBezTo>
                    <a:pt x="961" y="160"/>
                    <a:pt x="939" y="151"/>
                    <a:pt x="909" y="142"/>
                  </a:cubicBezTo>
                  <a:cubicBezTo>
                    <a:pt x="845" y="122"/>
                    <a:pt x="765" y="118"/>
                    <a:pt x="699" y="111"/>
                  </a:cubicBezTo>
                  <a:cubicBezTo>
                    <a:pt x="631" y="87"/>
                    <a:pt x="560" y="70"/>
                    <a:pt x="490" y="57"/>
                  </a:cubicBezTo>
                  <a:cubicBezTo>
                    <a:pt x="455" y="42"/>
                    <a:pt x="424" y="28"/>
                    <a:pt x="389" y="18"/>
                  </a:cubicBezTo>
                  <a:cubicBezTo>
                    <a:pt x="373" y="13"/>
                    <a:pt x="342" y="2"/>
                    <a:pt x="342" y="2"/>
                  </a:cubicBezTo>
                  <a:cubicBezTo>
                    <a:pt x="313" y="5"/>
                    <a:pt x="279" y="0"/>
                    <a:pt x="257" y="18"/>
                  </a:cubicBezTo>
                  <a:cubicBezTo>
                    <a:pt x="249" y="23"/>
                    <a:pt x="247" y="34"/>
                    <a:pt x="241" y="41"/>
                  </a:cubicBezTo>
                  <a:cubicBezTo>
                    <a:pt x="229" y="52"/>
                    <a:pt x="201" y="66"/>
                    <a:pt x="187" y="72"/>
                  </a:cubicBezTo>
                  <a:cubicBezTo>
                    <a:pt x="182" y="74"/>
                    <a:pt x="140" y="84"/>
                    <a:pt x="140" y="95"/>
                  </a:cubicBezTo>
                  <a:cubicBezTo>
                    <a:pt x="140" y="103"/>
                    <a:pt x="155" y="90"/>
                    <a:pt x="163" y="88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0" name="Oval 25"/>
            <p:cNvSpPr>
              <a:spLocks noChangeArrowheads="1"/>
            </p:cNvSpPr>
            <p:nvPr/>
          </p:nvSpPr>
          <p:spPr bwMode="auto">
            <a:xfrm>
              <a:off x="1200" y="2544"/>
              <a:ext cx="336" cy="336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PS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1" name="Oval 26"/>
            <p:cNvSpPr>
              <a:spLocks noChangeArrowheads="1"/>
            </p:cNvSpPr>
            <p:nvPr/>
          </p:nvSpPr>
          <p:spPr bwMode="auto">
            <a:xfrm>
              <a:off x="1200" y="2208"/>
              <a:ext cx="336" cy="336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PS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2" name="Oval 27"/>
            <p:cNvSpPr>
              <a:spLocks noChangeArrowheads="1"/>
            </p:cNvSpPr>
            <p:nvPr/>
          </p:nvSpPr>
          <p:spPr bwMode="auto">
            <a:xfrm>
              <a:off x="1896" y="3216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3" name="Oval 28"/>
            <p:cNvSpPr>
              <a:spLocks noChangeArrowheads="1"/>
            </p:cNvSpPr>
            <p:nvPr/>
          </p:nvSpPr>
          <p:spPr bwMode="auto">
            <a:xfrm>
              <a:off x="552" y="3216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4" name="Oval 29"/>
            <p:cNvSpPr>
              <a:spLocks noChangeArrowheads="1"/>
            </p:cNvSpPr>
            <p:nvPr/>
          </p:nvSpPr>
          <p:spPr bwMode="auto">
            <a:xfrm>
              <a:off x="1224" y="3216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5" name="Rectangle 30"/>
            <p:cNvSpPr>
              <a:spLocks noChangeArrowheads="1"/>
            </p:cNvSpPr>
            <p:nvPr/>
          </p:nvSpPr>
          <p:spPr bwMode="auto">
            <a:xfrm>
              <a:off x="432" y="3552"/>
              <a:ext cx="2064" cy="28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FFFF00"/>
                  </a:solidFill>
                  <a:latin typeface="Helvetica" charset="0"/>
                </a:rPr>
                <a:t>Basement Membrane</a:t>
              </a:r>
            </a:p>
          </p:txBody>
        </p:sp>
        <p:sp>
          <p:nvSpPr>
            <p:cNvPr id="130106" name="Oval 31"/>
            <p:cNvSpPr>
              <a:spLocks noChangeArrowheads="1"/>
            </p:cNvSpPr>
            <p:nvPr/>
          </p:nvSpPr>
          <p:spPr bwMode="auto">
            <a:xfrm>
              <a:off x="768" y="2736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7" name="Oval 32"/>
            <p:cNvSpPr>
              <a:spLocks noChangeArrowheads="1"/>
            </p:cNvSpPr>
            <p:nvPr/>
          </p:nvSpPr>
          <p:spPr bwMode="auto">
            <a:xfrm>
              <a:off x="1968" y="2640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8" name="Text Box 33"/>
            <p:cNvSpPr txBox="1">
              <a:spLocks noChangeArrowheads="1"/>
            </p:cNvSpPr>
            <p:nvPr/>
          </p:nvSpPr>
          <p:spPr bwMode="auto">
            <a:xfrm>
              <a:off x="544" y="2472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109" name="Text Box 34"/>
            <p:cNvSpPr txBox="1">
              <a:spLocks noChangeArrowheads="1"/>
            </p:cNvSpPr>
            <p:nvPr/>
          </p:nvSpPr>
          <p:spPr bwMode="auto">
            <a:xfrm>
              <a:off x="1632" y="2304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110" name="AutoShape 35"/>
            <p:cNvSpPr>
              <a:spLocks noChangeArrowheads="1"/>
            </p:cNvSpPr>
            <p:nvPr/>
          </p:nvSpPr>
          <p:spPr bwMode="auto">
            <a:xfrm>
              <a:off x="864" y="3216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1" name="AutoShape 36"/>
            <p:cNvSpPr>
              <a:spLocks noChangeArrowheads="1"/>
            </p:cNvSpPr>
            <p:nvPr/>
          </p:nvSpPr>
          <p:spPr bwMode="auto">
            <a:xfrm>
              <a:off x="1536" y="3216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2" name="AutoShape 37"/>
            <p:cNvSpPr>
              <a:spLocks noChangeArrowheads="1"/>
            </p:cNvSpPr>
            <p:nvPr/>
          </p:nvSpPr>
          <p:spPr bwMode="auto">
            <a:xfrm>
              <a:off x="672" y="2928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3" name="AutoShape 38"/>
            <p:cNvSpPr>
              <a:spLocks noChangeArrowheads="1"/>
            </p:cNvSpPr>
            <p:nvPr/>
          </p:nvSpPr>
          <p:spPr bwMode="auto">
            <a:xfrm>
              <a:off x="1728" y="2928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4" name="Freeform 39"/>
            <p:cNvSpPr>
              <a:spLocks/>
            </p:cNvSpPr>
            <p:nvPr/>
          </p:nvSpPr>
          <p:spPr bwMode="auto">
            <a:xfrm>
              <a:off x="1398" y="3006"/>
              <a:ext cx="23" cy="170"/>
            </a:xfrm>
            <a:custGeom>
              <a:avLst/>
              <a:gdLst>
                <a:gd name="T0" fmla="*/ 0 w 23"/>
                <a:gd name="T1" fmla="*/ 0 h 170"/>
                <a:gd name="T2" fmla="*/ 23 w 23"/>
                <a:gd name="T3" fmla="*/ 170 h 170"/>
                <a:gd name="T4" fmla="*/ 0 60000 65536"/>
                <a:gd name="T5" fmla="*/ 0 60000 65536"/>
                <a:gd name="T6" fmla="*/ 0 w 23"/>
                <a:gd name="T7" fmla="*/ 0 h 170"/>
                <a:gd name="T8" fmla="*/ 23 w 23"/>
                <a:gd name="T9" fmla="*/ 170 h 1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" h="170">
                  <a:moveTo>
                    <a:pt x="0" y="0"/>
                  </a:moveTo>
                  <a:cubicBezTo>
                    <a:pt x="20" y="58"/>
                    <a:pt x="23" y="106"/>
                    <a:pt x="23" y="170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15" name="Freeform 40"/>
            <p:cNvSpPr>
              <a:spLocks/>
            </p:cNvSpPr>
            <p:nvPr/>
          </p:nvSpPr>
          <p:spPr bwMode="auto">
            <a:xfrm>
              <a:off x="2431" y="3037"/>
              <a:ext cx="16" cy="225"/>
            </a:xfrm>
            <a:custGeom>
              <a:avLst/>
              <a:gdLst>
                <a:gd name="T0" fmla="*/ 0 w 16"/>
                <a:gd name="T1" fmla="*/ 0 h 225"/>
                <a:gd name="T2" fmla="*/ 8 w 16"/>
                <a:gd name="T3" fmla="*/ 155 h 225"/>
                <a:gd name="T4" fmla="*/ 16 w 16"/>
                <a:gd name="T5" fmla="*/ 202 h 225"/>
                <a:gd name="T6" fmla="*/ 8 w 16"/>
                <a:gd name="T7" fmla="*/ 225 h 2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225"/>
                <a:gd name="T14" fmla="*/ 16 w 16"/>
                <a:gd name="T15" fmla="*/ 225 h 2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225">
                  <a:moveTo>
                    <a:pt x="0" y="0"/>
                  </a:moveTo>
                  <a:cubicBezTo>
                    <a:pt x="2" y="51"/>
                    <a:pt x="3" y="103"/>
                    <a:pt x="8" y="155"/>
                  </a:cubicBezTo>
                  <a:cubicBezTo>
                    <a:pt x="9" y="170"/>
                    <a:pt x="16" y="186"/>
                    <a:pt x="16" y="202"/>
                  </a:cubicBezTo>
                  <a:cubicBezTo>
                    <a:pt x="16" y="210"/>
                    <a:pt x="8" y="225"/>
                    <a:pt x="8" y="225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16" name="Freeform 41"/>
            <p:cNvSpPr>
              <a:spLocks/>
            </p:cNvSpPr>
            <p:nvPr/>
          </p:nvSpPr>
          <p:spPr bwMode="auto">
            <a:xfrm>
              <a:off x="388" y="3013"/>
              <a:ext cx="55" cy="241"/>
            </a:xfrm>
            <a:custGeom>
              <a:avLst/>
              <a:gdLst>
                <a:gd name="T0" fmla="*/ 0 w 55"/>
                <a:gd name="T1" fmla="*/ 0 h 241"/>
                <a:gd name="T2" fmla="*/ 55 w 55"/>
                <a:gd name="T3" fmla="*/ 241 h 241"/>
                <a:gd name="T4" fmla="*/ 0 60000 65536"/>
                <a:gd name="T5" fmla="*/ 0 60000 65536"/>
                <a:gd name="T6" fmla="*/ 0 w 55"/>
                <a:gd name="T7" fmla="*/ 0 h 241"/>
                <a:gd name="T8" fmla="*/ 55 w 55"/>
                <a:gd name="T9" fmla="*/ 241 h 2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" h="241">
                  <a:moveTo>
                    <a:pt x="0" y="0"/>
                  </a:moveTo>
                  <a:cubicBezTo>
                    <a:pt x="9" y="79"/>
                    <a:pt x="16" y="169"/>
                    <a:pt x="55" y="241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0071" name="Group 42"/>
          <p:cNvGrpSpPr>
            <a:grpSpLocks/>
          </p:cNvGrpSpPr>
          <p:nvPr/>
        </p:nvGrpSpPr>
        <p:grpSpPr bwMode="auto">
          <a:xfrm>
            <a:off x="2133600" y="3352800"/>
            <a:ext cx="1752600" cy="609600"/>
            <a:chOff x="1344" y="2112"/>
            <a:chExt cx="1104" cy="384"/>
          </a:xfrm>
        </p:grpSpPr>
        <p:sp>
          <p:nvSpPr>
            <p:cNvPr id="130096" name="Line 43"/>
            <p:cNvSpPr>
              <a:spLocks noChangeShapeType="1"/>
            </p:cNvSpPr>
            <p:nvPr/>
          </p:nvSpPr>
          <p:spPr bwMode="auto">
            <a:xfrm flipH="1">
              <a:off x="1968" y="2112"/>
              <a:ext cx="48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97" name="Text Box 44"/>
            <p:cNvSpPr txBox="1">
              <a:spLocks noChangeArrowheads="1"/>
            </p:cNvSpPr>
            <p:nvPr/>
          </p:nvSpPr>
          <p:spPr bwMode="auto">
            <a:xfrm>
              <a:off x="1344" y="2112"/>
              <a:ext cx="7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latin typeface="Helvetica" charset="0"/>
                </a:rPr>
                <a:t>Normal</a:t>
              </a:r>
            </a:p>
          </p:txBody>
        </p:sp>
      </p:grpSp>
      <p:grpSp>
        <p:nvGrpSpPr>
          <p:cNvPr id="130072" name="Group 45"/>
          <p:cNvGrpSpPr>
            <a:grpSpLocks/>
          </p:cNvGrpSpPr>
          <p:nvPr/>
        </p:nvGrpSpPr>
        <p:grpSpPr bwMode="auto">
          <a:xfrm>
            <a:off x="5410200" y="3352800"/>
            <a:ext cx="3738563" cy="762000"/>
            <a:chOff x="3408" y="2112"/>
            <a:chExt cx="2355" cy="480"/>
          </a:xfrm>
        </p:grpSpPr>
        <p:sp>
          <p:nvSpPr>
            <p:cNvPr id="130094" name="Line 46"/>
            <p:cNvSpPr>
              <a:spLocks noChangeShapeType="1"/>
            </p:cNvSpPr>
            <p:nvPr/>
          </p:nvSpPr>
          <p:spPr bwMode="auto">
            <a:xfrm>
              <a:off x="3408" y="2112"/>
              <a:ext cx="816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95" name="Text Box 47"/>
            <p:cNvSpPr txBox="1">
              <a:spLocks noChangeArrowheads="1"/>
            </p:cNvSpPr>
            <p:nvPr/>
          </p:nvSpPr>
          <p:spPr bwMode="auto">
            <a:xfrm>
              <a:off x="3855" y="2160"/>
              <a:ext cx="19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latin typeface="Helvetica" charset="0"/>
                </a:rPr>
                <a:t>Apoptosis Inhibited</a:t>
              </a:r>
            </a:p>
          </p:txBody>
        </p:sp>
      </p:grpSp>
      <p:grpSp>
        <p:nvGrpSpPr>
          <p:cNvPr id="130073" name="Group 48"/>
          <p:cNvGrpSpPr>
            <a:grpSpLocks/>
          </p:cNvGrpSpPr>
          <p:nvPr/>
        </p:nvGrpSpPr>
        <p:grpSpPr bwMode="auto">
          <a:xfrm>
            <a:off x="5105400" y="4267200"/>
            <a:ext cx="3733800" cy="2438400"/>
            <a:chOff x="3216" y="2688"/>
            <a:chExt cx="2352" cy="1536"/>
          </a:xfrm>
        </p:grpSpPr>
        <p:sp>
          <p:nvSpPr>
            <p:cNvPr id="130074" name="Oval 49"/>
            <p:cNvSpPr>
              <a:spLocks noChangeArrowheads="1"/>
            </p:cNvSpPr>
            <p:nvPr/>
          </p:nvSpPr>
          <p:spPr bwMode="auto">
            <a:xfrm>
              <a:off x="4761" y="3305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5" name="Oval 50"/>
            <p:cNvSpPr>
              <a:spLocks noChangeArrowheads="1"/>
            </p:cNvSpPr>
            <p:nvPr/>
          </p:nvSpPr>
          <p:spPr bwMode="auto">
            <a:xfrm>
              <a:off x="4422" y="3315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6" name="Oval 51"/>
            <p:cNvSpPr>
              <a:spLocks noChangeArrowheads="1"/>
            </p:cNvSpPr>
            <p:nvPr/>
          </p:nvSpPr>
          <p:spPr bwMode="auto">
            <a:xfrm>
              <a:off x="4083" y="3311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7" name="Oval 52"/>
            <p:cNvSpPr>
              <a:spLocks noChangeArrowheads="1"/>
            </p:cNvSpPr>
            <p:nvPr/>
          </p:nvSpPr>
          <p:spPr bwMode="auto">
            <a:xfrm>
              <a:off x="3744" y="3313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8" name="Oval 53"/>
            <p:cNvSpPr>
              <a:spLocks noChangeArrowheads="1"/>
            </p:cNvSpPr>
            <p:nvPr/>
          </p:nvSpPr>
          <p:spPr bwMode="auto">
            <a:xfrm>
              <a:off x="4920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9" name="Oval 54"/>
            <p:cNvSpPr>
              <a:spLocks noChangeArrowheads="1"/>
            </p:cNvSpPr>
            <p:nvPr/>
          </p:nvSpPr>
          <p:spPr bwMode="auto">
            <a:xfrm>
              <a:off x="3576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0" name="Oval 55"/>
            <p:cNvSpPr>
              <a:spLocks noChangeArrowheads="1"/>
            </p:cNvSpPr>
            <p:nvPr/>
          </p:nvSpPr>
          <p:spPr bwMode="auto">
            <a:xfrm>
              <a:off x="3912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1" name="Oval 56"/>
            <p:cNvSpPr>
              <a:spLocks noChangeArrowheads="1"/>
            </p:cNvSpPr>
            <p:nvPr/>
          </p:nvSpPr>
          <p:spPr bwMode="auto">
            <a:xfrm>
              <a:off x="4248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2" name="Oval 57"/>
            <p:cNvSpPr>
              <a:spLocks noChangeArrowheads="1"/>
            </p:cNvSpPr>
            <p:nvPr/>
          </p:nvSpPr>
          <p:spPr bwMode="auto">
            <a:xfrm>
              <a:off x="4584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3" name="Rectangle 58"/>
            <p:cNvSpPr>
              <a:spLocks noChangeArrowheads="1"/>
            </p:cNvSpPr>
            <p:nvPr/>
          </p:nvSpPr>
          <p:spPr bwMode="auto">
            <a:xfrm>
              <a:off x="3456" y="3936"/>
              <a:ext cx="2064" cy="28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FFFF00"/>
                  </a:solidFill>
                  <a:latin typeface="Helvetica" charset="0"/>
                </a:rPr>
                <a:t>Basement Membrane</a:t>
              </a:r>
            </a:p>
          </p:txBody>
        </p:sp>
        <p:sp>
          <p:nvSpPr>
            <p:cNvPr id="130084" name="Freeform 59"/>
            <p:cNvSpPr>
              <a:spLocks/>
            </p:cNvSpPr>
            <p:nvPr/>
          </p:nvSpPr>
          <p:spPr bwMode="auto">
            <a:xfrm>
              <a:off x="3216" y="2688"/>
              <a:ext cx="1056" cy="816"/>
            </a:xfrm>
            <a:custGeom>
              <a:avLst/>
              <a:gdLst>
                <a:gd name="T0" fmla="*/ 1077 w 1011"/>
                <a:gd name="T1" fmla="*/ 226 h 593"/>
                <a:gd name="T2" fmla="*/ 721 w 1011"/>
                <a:gd name="T3" fmla="*/ 4 h 593"/>
                <a:gd name="T4" fmla="*/ 467 w 1011"/>
                <a:gd name="T5" fmla="*/ 50 h 593"/>
                <a:gd name="T6" fmla="*/ 238 w 1011"/>
                <a:gd name="T7" fmla="*/ 92 h 593"/>
                <a:gd name="T8" fmla="*/ 152 w 1011"/>
                <a:gd name="T9" fmla="*/ 136 h 593"/>
                <a:gd name="T10" fmla="*/ 18 w 1011"/>
                <a:gd name="T11" fmla="*/ 578 h 593"/>
                <a:gd name="T12" fmla="*/ 112 w 1011"/>
                <a:gd name="T13" fmla="*/ 1123 h 593"/>
                <a:gd name="T14" fmla="*/ 247 w 1011"/>
                <a:gd name="T15" fmla="*/ 1108 h 593"/>
                <a:gd name="T16" fmla="*/ 305 w 1011"/>
                <a:gd name="T17" fmla="*/ 1018 h 593"/>
                <a:gd name="T18" fmla="*/ 416 w 1011"/>
                <a:gd name="T19" fmla="*/ 932 h 593"/>
                <a:gd name="T20" fmla="*/ 492 w 1011"/>
                <a:gd name="T21" fmla="*/ 784 h 593"/>
                <a:gd name="T22" fmla="*/ 695 w 1011"/>
                <a:gd name="T23" fmla="*/ 842 h 593"/>
                <a:gd name="T24" fmla="*/ 839 w 1011"/>
                <a:gd name="T25" fmla="*/ 812 h 593"/>
                <a:gd name="T26" fmla="*/ 1052 w 1011"/>
                <a:gd name="T27" fmla="*/ 827 h 593"/>
                <a:gd name="T28" fmla="*/ 1085 w 1011"/>
                <a:gd name="T29" fmla="*/ 666 h 593"/>
                <a:gd name="T30" fmla="*/ 1094 w 1011"/>
                <a:gd name="T31" fmla="*/ 460 h 593"/>
                <a:gd name="T32" fmla="*/ 1102 w 1011"/>
                <a:gd name="T33" fmla="*/ 417 h 593"/>
                <a:gd name="T34" fmla="*/ 1094 w 1011"/>
                <a:gd name="T35" fmla="*/ 253 h 593"/>
                <a:gd name="T36" fmla="*/ 1077 w 1011"/>
                <a:gd name="T37" fmla="*/ 226 h 5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11"/>
                <a:gd name="T58" fmla="*/ 0 h 593"/>
                <a:gd name="T59" fmla="*/ 1011 w 1011"/>
                <a:gd name="T60" fmla="*/ 593 h 5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11" h="593">
                  <a:moveTo>
                    <a:pt x="987" y="119"/>
                  </a:moveTo>
                  <a:cubicBezTo>
                    <a:pt x="907" y="0"/>
                    <a:pt x="793" y="8"/>
                    <a:pt x="661" y="2"/>
                  </a:cubicBezTo>
                  <a:cubicBezTo>
                    <a:pt x="583" y="13"/>
                    <a:pt x="428" y="26"/>
                    <a:pt x="428" y="26"/>
                  </a:cubicBezTo>
                  <a:cubicBezTo>
                    <a:pt x="359" y="45"/>
                    <a:pt x="288" y="44"/>
                    <a:pt x="218" y="49"/>
                  </a:cubicBezTo>
                  <a:cubicBezTo>
                    <a:pt x="192" y="57"/>
                    <a:pt x="165" y="63"/>
                    <a:pt x="140" y="72"/>
                  </a:cubicBezTo>
                  <a:cubicBezTo>
                    <a:pt x="56" y="130"/>
                    <a:pt x="47" y="215"/>
                    <a:pt x="16" y="305"/>
                  </a:cubicBezTo>
                  <a:cubicBezTo>
                    <a:pt x="23" y="472"/>
                    <a:pt x="0" y="491"/>
                    <a:pt x="102" y="593"/>
                  </a:cubicBezTo>
                  <a:cubicBezTo>
                    <a:pt x="143" y="590"/>
                    <a:pt x="185" y="591"/>
                    <a:pt x="226" y="585"/>
                  </a:cubicBezTo>
                  <a:cubicBezTo>
                    <a:pt x="239" y="582"/>
                    <a:pt x="275" y="540"/>
                    <a:pt x="280" y="538"/>
                  </a:cubicBezTo>
                  <a:cubicBezTo>
                    <a:pt x="304" y="520"/>
                    <a:pt x="351" y="501"/>
                    <a:pt x="381" y="492"/>
                  </a:cubicBezTo>
                  <a:cubicBezTo>
                    <a:pt x="390" y="463"/>
                    <a:pt x="425" y="430"/>
                    <a:pt x="451" y="414"/>
                  </a:cubicBezTo>
                  <a:cubicBezTo>
                    <a:pt x="515" y="421"/>
                    <a:pt x="574" y="431"/>
                    <a:pt x="637" y="445"/>
                  </a:cubicBezTo>
                  <a:cubicBezTo>
                    <a:pt x="700" y="436"/>
                    <a:pt x="709" y="420"/>
                    <a:pt x="769" y="429"/>
                  </a:cubicBezTo>
                  <a:cubicBezTo>
                    <a:pt x="834" y="450"/>
                    <a:pt x="896" y="443"/>
                    <a:pt x="964" y="437"/>
                  </a:cubicBezTo>
                  <a:cubicBezTo>
                    <a:pt x="983" y="407"/>
                    <a:pt x="987" y="387"/>
                    <a:pt x="995" y="352"/>
                  </a:cubicBezTo>
                  <a:cubicBezTo>
                    <a:pt x="997" y="315"/>
                    <a:pt x="997" y="279"/>
                    <a:pt x="1002" y="243"/>
                  </a:cubicBezTo>
                  <a:cubicBezTo>
                    <a:pt x="1002" y="234"/>
                    <a:pt x="1010" y="228"/>
                    <a:pt x="1010" y="220"/>
                  </a:cubicBezTo>
                  <a:cubicBezTo>
                    <a:pt x="1010" y="191"/>
                    <a:pt x="1011" y="161"/>
                    <a:pt x="1002" y="134"/>
                  </a:cubicBezTo>
                  <a:cubicBezTo>
                    <a:pt x="993" y="107"/>
                    <a:pt x="964" y="141"/>
                    <a:pt x="987" y="119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5" name="Oval 60"/>
            <p:cNvSpPr>
              <a:spLocks noChangeArrowheads="1"/>
            </p:cNvSpPr>
            <p:nvPr/>
          </p:nvSpPr>
          <p:spPr bwMode="auto">
            <a:xfrm>
              <a:off x="3888" y="3024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6" name="Text Box 61"/>
            <p:cNvSpPr txBox="1">
              <a:spLocks noChangeArrowheads="1"/>
            </p:cNvSpPr>
            <p:nvPr/>
          </p:nvSpPr>
          <p:spPr bwMode="auto">
            <a:xfrm>
              <a:off x="3216" y="3072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087" name="Freeform 62"/>
            <p:cNvSpPr>
              <a:spLocks/>
            </p:cNvSpPr>
            <p:nvPr/>
          </p:nvSpPr>
          <p:spPr bwMode="auto">
            <a:xfrm>
              <a:off x="4580" y="2688"/>
              <a:ext cx="988" cy="777"/>
            </a:xfrm>
            <a:custGeom>
              <a:avLst/>
              <a:gdLst>
                <a:gd name="T0" fmla="*/ 125 w 988"/>
                <a:gd name="T1" fmla="*/ 42 h 575"/>
                <a:gd name="T2" fmla="*/ 55 w 988"/>
                <a:gd name="T3" fmla="*/ 142 h 575"/>
                <a:gd name="T4" fmla="*/ 71 w 988"/>
                <a:gd name="T5" fmla="*/ 270 h 575"/>
                <a:gd name="T6" fmla="*/ 71 w 988"/>
                <a:gd name="T7" fmla="*/ 396 h 575"/>
                <a:gd name="T8" fmla="*/ 55 w 988"/>
                <a:gd name="T9" fmla="*/ 482 h 575"/>
                <a:gd name="T10" fmla="*/ 63 w 988"/>
                <a:gd name="T11" fmla="*/ 738 h 575"/>
                <a:gd name="T12" fmla="*/ 125 w 988"/>
                <a:gd name="T13" fmla="*/ 753 h 575"/>
                <a:gd name="T14" fmla="*/ 226 w 988"/>
                <a:gd name="T15" fmla="*/ 795 h 575"/>
                <a:gd name="T16" fmla="*/ 311 w 988"/>
                <a:gd name="T17" fmla="*/ 836 h 575"/>
                <a:gd name="T18" fmla="*/ 358 w 988"/>
                <a:gd name="T19" fmla="*/ 866 h 575"/>
                <a:gd name="T20" fmla="*/ 436 w 988"/>
                <a:gd name="T21" fmla="*/ 795 h 575"/>
                <a:gd name="T22" fmla="*/ 606 w 988"/>
                <a:gd name="T23" fmla="*/ 723 h 575"/>
                <a:gd name="T24" fmla="*/ 731 w 988"/>
                <a:gd name="T25" fmla="*/ 822 h 575"/>
                <a:gd name="T26" fmla="*/ 832 w 988"/>
                <a:gd name="T27" fmla="*/ 908 h 575"/>
                <a:gd name="T28" fmla="*/ 847 w 988"/>
                <a:gd name="T29" fmla="*/ 993 h 575"/>
                <a:gd name="T30" fmla="*/ 894 w 988"/>
                <a:gd name="T31" fmla="*/ 1050 h 575"/>
                <a:gd name="T32" fmla="*/ 964 w 988"/>
                <a:gd name="T33" fmla="*/ 963 h 575"/>
                <a:gd name="T34" fmla="*/ 933 w 988"/>
                <a:gd name="T35" fmla="*/ 696 h 575"/>
                <a:gd name="T36" fmla="*/ 925 w 988"/>
                <a:gd name="T37" fmla="*/ 651 h 575"/>
                <a:gd name="T38" fmla="*/ 886 w 988"/>
                <a:gd name="T39" fmla="*/ 553 h 575"/>
                <a:gd name="T40" fmla="*/ 808 w 988"/>
                <a:gd name="T41" fmla="*/ 354 h 575"/>
                <a:gd name="T42" fmla="*/ 754 w 988"/>
                <a:gd name="T43" fmla="*/ 270 h 575"/>
                <a:gd name="T44" fmla="*/ 707 w 988"/>
                <a:gd name="T45" fmla="*/ 241 h 575"/>
                <a:gd name="T46" fmla="*/ 630 w 988"/>
                <a:gd name="T47" fmla="*/ 142 h 575"/>
                <a:gd name="T48" fmla="*/ 583 w 988"/>
                <a:gd name="T49" fmla="*/ 99 h 575"/>
                <a:gd name="T50" fmla="*/ 560 w 988"/>
                <a:gd name="T51" fmla="*/ 57 h 575"/>
                <a:gd name="T52" fmla="*/ 490 w 988"/>
                <a:gd name="T53" fmla="*/ 0 h 575"/>
                <a:gd name="T54" fmla="*/ 164 w 988"/>
                <a:gd name="T55" fmla="*/ 15 h 575"/>
                <a:gd name="T56" fmla="*/ 109 w 988"/>
                <a:gd name="T57" fmla="*/ 72 h 575"/>
                <a:gd name="T58" fmla="*/ 125 w 988"/>
                <a:gd name="T59" fmla="*/ 42 h 5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88"/>
                <a:gd name="T91" fmla="*/ 0 h 575"/>
                <a:gd name="T92" fmla="*/ 988 w 988"/>
                <a:gd name="T93" fmla="*/ 575 h 57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88" h="575">
                  <a:moveTo>
                    <a:pt x="125" y="23"/>
                  </a:moveTo>
                  <a:cubicBezTo>
                    <a:pt x="100" y="40"/>
                    <a:pt x="79" y="60"/>
                    <a:pt x="55" y="78"/>
                  </a:cubicBezTo>
                  <a:cubicBezTo>
                    <a:pt x="43" y="110"/>
                    <a:pt x="52" y="119"/>
                    <a:pt x="71" y="148"/>
                  </a:cubicBezTo>
                  <a:cubicBezTo>
                    <a:pt x="81" y="181"/>
                    <a:pt x="82" y="172"/>
                    <a:pt x="71" y="217"/>
                  </a:cubicBezTo>
                  <a:cubicBezTo>
                    <a:pt x="67" y="233"/>
                    <a:pt x="55" y="264"/>
                    <a:pt x="55" y="264"/>
                  </a:cubicBezTo>
                  <a:cubicBezTo>
                    <a:pt x="48" y="301"/>
                    <a:pt x="0" y="386"/>
                    <a:pt x="63" y="404"/>
                  </a:cubicBezTo>
                  <a:cubicBezTo>
                    <a:pt x="83" y="409"/>
                    <a:pt x="104" y="409"/>
                    <a:pt x="125" y="412"/>
                  </a:cubicBezTo>
                  <a:cubicBezTo>
                    <a:pt x="178" y="437"/>
                    <a:pt x="161" y="445"/>
                    <a:pt x="226" y="435"/>
                  </a:cubicBezTo>
                  <a:cubicBezTo>
                    <a:pt x="358" y="452"/>
                    <a:pt x="243" y="428"/>
                    <a:pt x="311" y="458"/>
                  </a:cubicBezTo>
                  <a:cubicBezTo>
                    <a:pt x="326" y="464"/>
                    <a:pt x="358" y="474"/>
                    <a:pt x="358" y="474"/>
                  </a:cubicBezTo>
                  <a:cubicBezTo>
                    <a:pt x="391" y="465"/>
                    <a:pt x="405" y="448"/>
                    <a:pt x="436" y="435"/>
                  </a:cubicBezTo>
                  <a:cubicBezTo>
                    <a:pt x="489" y="411"/>
                    <a:pt x="548" y="403"/>
                    <a:pt x="606" y="396"/>
                  </a:cubicBezTo>
                  <a:cubicBezTo>
                    <a:pt x="668" y="406"/>
                    <a:pt x="679" y="427"/>
                    <a:pt x="731" y="450"/>
                  </a:cubicBezTo>
                  <a:cubicBezTo>
                    <a:pt x="767" y="466"/>
                    <a:pt x="797" y="475"/>
                    <a:pt x="832" y="497"/>
                  </a:cubicBezTo>
                  <a:cubicBezTo>
                    <a:pt x="837" y="512"/>
                    <a:pt x="833" y="534"/>
                    <a:pt x="847" y="544"/>
                  </a:cubicBezTo>
                  <a:cubicBezTo>
                    <a:pt x="862" y="554"/>
                    <a:pt x="894" y="575"/>
                    <a:pt x="894" y="575"/>
                  </a:cubicBezTo>
                  <a:cubicBezTo>
                    <a:pt x="922" y="564"/>
                    <a:pt x="938" y="544"/>
                    <a:pt x="964" y="528"/>
                  </a:cubicBezTo>
                  <a:cubicBezTo>
                    <a:pt x="988" y="476"/>
                    <a:pt x="971" y="419"/>
                    <a:pt x="933" y="381"/>
                  </a:cubicBezTo>
                  <a:cubicBezTo>
                    <a:pt x="930" y="373"/>
                    <a:pt x="929" y="364"/>
                    <a:pt x="925" y="357"/>
                  </a:cubicBezTo>
                  <a:cubicBezTo>
                    <a:pt x="913" y="337"/>
                    <a:pt x="894" y="323"/>
                    <a:pt x="886" y="303"/>
                  </a:cubicBezTo>
                  <a:cubicBezTo>
                    <a:pt x="866" y="256"/>
                    <a:pt x="851" y="226"/>
                    <a:pt x="808" y="194"/>
                  </a:cubicBezTo>
                  <a:cubicBezTo>
                    <a:pt x="789" y="179"/>
                    <a:pt x="774" y="159"/>
                    <a:pt x="754" y="148"/>
                  </a:cubicBezTo>
                  <a:cubicBezTo>
                    <a:pt x="739" y="139"/>
                    <a:pt x="707" y="132"/>
                    <a:pt x="707" y="132"/>
                  </a:cubicBezTo>
                  <a:cubicBezTo>
                    <a:pt x="680" y="112"/>
                    <a:pt x="661" y="87"/>
                    <a:pt x="630" y="78"/>
                  </a:cubicBezTo>
                  <a:cubicBezTo>
                    <a:pt x="615" y="68"/>
                    <a:pt x="597" y="63"/>
                    <a:pt x="583" y="54"/>
                  </a:cubicBezTo>
                  <a:cubicBezTo>
                    <a:pt x="574" y="47"/>
                    <a:pt x="568" y="37"/>
                    <a:pt x="560" y="31"/>
                  </a:cubicBezTo>
                  <a:cubicBezTo>
                    <a:pt x="541" y="18"/>
                    <a:pt x="511" y="7"/>
                    <a:pt x="490" y="0"/>
                  </a:cubicBezTo>
                  <a:cubicBezTo>
                    <a:pt x="381" y="2"/>
                    <a:pt x="272" y="3"/>
                    <a:pt x="164" y="8"/>
                  </a:cubicBezTo>
                  <a:cubicBezTo>
                    <a:pt x="132" y="9"/>
                    <a:pt x="85" y="18"/>
                    <a:pt x="109" y="39"/>
                  </a:cubicBezTo>
                  <a:cubicBezTo>
                    <a:pt x="114" y="43"/>
                    <a:pt x="119" y="28"/>
                    <a:pt x="125" y="23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8" name="Oval 63"/>
            <p:cNvSpPr>
              <a:spLocks noChangeArrowheads="1"/>
            </p:cNvSpPr>
            <p:nvPr/>
          </p:nvSpPr>
          <p:spPr bwMode="auto">
            <a:xfrm>
              <a:off x="4738" y="2976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9" name="Text Box 64"/>
            <p:cNvSpPr txBox="1">
              <a:spLocks noChangeArrowheads="1"/>
            </p:cNvSpPr>
            <p:nvPr/>
          </p:nvSpPr>
          <p:spPr bwMode="auto">
            <a:xfrm>
              <a:off x="4890" y="3088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090" name="Oval 65"/>
            <p:cNvSpPr>
              <a:spLocks noChangeArrowheads="1"/>
            </p:cNvSpPr>
            <p:nvPr/>
          </p:nvSpPr>
          <p:spPr bwMode="auto">
            <a:xfrm>
              <a:off x="4272" y="3024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91" name="Oval 66"/>
            <p:cNvSpPr>
              <a:spLocks noChangeArrowheads="1"/>
            </p:cNvSpPr>
            <p:nvPr/>
          </p:nvSpPr>
          <p:spPr bwMode="auto">
            <a:xfrm>
              <a:off x="4272" y="2688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92" name="Freeform 67"/>
            <p:cNvSpPr>
              <a:spLocks/>
            </p:cNvSpPr>
            <p:nvPr/>
          </p:nvSpPr>
          <p:spPr bwMode="auto">
            <a:xfrm>
              <a:off x="4614" y="3098"/>
              <a:ext cx="29" cy="149"/>
            </a:xfrm>
            <a:custGeom>
              <a:avLst/>
              <a:gdLst>
                <a:gd name="T0" fmla="*/ 14 w 29"/>
                <a:gd name="T1" fmla="*/ 0 h 149"/>
                <a:gd name="T2" fmla="*/ 29 w 29"/>
                <a:gd name="T3" fmla="*/ 149 h 149"/>
                <a:gd name="T4" fmla="*/ 0 60000 65536"/>
                <a:gd name="T5" fmla="*/ 0 60000 65536"/>
                <a:gd name="T6" fmla="*/ 0 w 29"/>
                <a:gd name="T7" fmla="*/ 0 h 149"/>
                <a:gd name="T8" fmla="*/ 29 w 29"/>
                <a:gd name="T9" fmla="*/ 149 h 14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" h="149">
                  <a:moveTo>
                    <a:pt x="14" y="0"/>
                  </a:moveTo>
                  <a:cubicBezTo>
                    <a:pt x="0" y="50"/>
                    <a:pt x="5" y="102"/>
                    <a:pt x="29" y="149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3" name="Line 68"/>
            <p:cNvSpPr>
              <a:spLocks noChangeShapeType="1"/>
            </p:cNvSpPr>
            <p:nvPr/>
          </p:nvSpPr>
          <p:spPr bwMode="auto">
            <a:xfrm flipH="1">
              <a:off x="4222" y="3120"/>
              <a:ext cx="50" cy="17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114FFB"/>
      </a:dk2>
      <a:lt2>
        <a:srgbClr val="FAFD00"/>
      </a:lt2>
      <a:accent1>
        <a:srgbClr val="00B7A5"/>
      </a:accent1>
      <a:accent2>
        <a:srgbClr val="FC0128"/>
      </a:accent2>
      <a:accent3>
        <a:srgbClr val="AAB2FD"/>
      </a:accent3>
      <a:accent4>
        <a:srgbClr val="DADADA"/>
      </a:accent4>
      <a:accent5>
        <a:srgbClr val="AAD8CF"/>
      </a:accent5>
      <a:accent6>
        <a:srgbClr val="E40123"/>
      </a:accent6>
      <a:hlink>
        <a:srgbClr val="FE9B03"/>
      </a:hlink>
      <a:folHlink>
        <a:srgbClr val="00FF00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FFFFFF"/>
    </a:dk1>
    <a:lt1>
      <a:srgbClr val="FFFFFF"/>
    </a:lt1>
    <a:dk2>
      <a:srgbClr val="FAFD00"/>
    </a:dk2>
    <a:lt2>
      <a:srgbClr val="000000"/>
    </a:lt2>
    <a:accent1>
      <a:srgbClr val="00B7A5"/>
    </a:accent1>
    <a:accent2>
      <a:srgbClr val="FC0128"/>
    </a:accent2>
    <a:accent3>
      <a:srgbClr val="FFFFFF"/>
    </a:accent3>
    <a:accent4>
      <a:srgbClr val="DADADA"/>
    </a:accent4>
    <a:accent5>
      <a:srgbClr val="AAD8CF"/>
    </a:accent5>
    <a:accent6>
      <a:srgbClr val="E40123"/>
    </a:accent6>
    <a:hlink>
      <a:srgbClr val="FE9B03"/>
    </a:hlink>
    <a:folHlink>
      <a:srgbClr val="00FF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DA456B"/>
    </a:dk2>
    <a:lt2>
      <a:srgbClr val="000000"/>
    </a:lt2>
    <a:accent1>
      <a:srgbClr val="00B7A5"/>
    </a:accent1>
    <a:accent2>
      <a:srgbClr val="FC0128"/>
    </a:accent2>
    <a:accent3>
      <a:srgbClr val="FFFFFF"/>
    </a:accent3>
    <a:accent4>
      <a:srgbClr val="000000"/>
    </a:accent4>
    <a:accent5>
      <a:srgbClr val="AAD8CF"/>
    </a:accent5>
    <a:accent6>
      <a:srgbClr val="E40123"/>
    </a:accent6>
    <a:hlink>
      <a:srgbClr val="FE9B03"/>
    </a:hlink>
    <a:folHlink>
      <a:srgbClr val="00FF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Templates:comic_sans_jp.pot</Template>
  <TotalTime>666</TotalTime>
  <Words>768</Words>
  <Application>Microsoft Macintosh PowerPoint</Application>
  <PresentationFormat>On-screen Show (4:3)</PresentationFormat>
  <Paragraphs>370</Paragraphs>
  <Slides>56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ＭＳ Ｐゴシック</vt:lpstr>
      <vt:lpstr>Helvetica</vt:lpstr>
      <vt:lpstr>Times</vt:lpstr>
      <vt:lpstr>Comic Sans MS</vt:lpstr>
      <vt:lpstr>Microsoft PowerPoint 4</vt:lpstr>
      <vt:lpstr>Animal Science 434</vt:lpstr>
      <vt:lpstr>Production of Fertile Sperm</vt:lpstr>
      <vt:lpstr>Hormonal Regulation of the Testis</vt:lpstr>
      <vt:lpstr>PowerPoint Presentation</vt:lpstr>
      <vt:lpstr>PowerPoint Presentation</vt:lpstr>
      <vt:lpstr>PowerPoint Presentation</vt:lpstr>
      <vt:lpstr>Spermatogenesis</vt:lpstr>
      <vt:lpstr>PowerPoint Presentation</vt:lpstr>
      <vt:lpstr>Sertoli Cell</vt:lpstr>
      <vt:lpstr>PowerPoint Presentation</vt:lpstr>
      <vt:lpstr>PowerPoint Presentation</vt:lpstr>
      <vt:lpstr>PowerPoint Presentation</vt:lpstr>
      <vt:lpstr>PowerPoint Presentation</vt:lpstr>
      <vt:lpstr>Mitotic Divisions</vt:lpstr>
      <vt:lpstr>PowerPoint Presentation</vt:lpstr>
      <vt:lpstr>PowerPoint Presentation</vt:lpstr>
      <vt:lpstr>Apoptosis/loss of Germ Cells</vt:lpstr>
      <vt:lpstr>Stem Cell Renewal</vt:lpstr>
      <vt:lpstr>PowerPoint Presentation</vt:lpstr>
      <vt:lpstr>Spermiogenesis</vt:lpstr>
      <vt:lpstr>Golgi Phase</vt:lpstr>
      <vt:lpstr>Cap Phase</vt:lpstr>
      <vt:lpstr>Acrosomal Phase</vt:lpstr>
      <vt:lpstr>Manchette</vt:lpstr>
      <vt:lpstr>Maturation Phase</vt:lpstr>
      <vt:lpstr>Spermiation</vt:lpstr>
      <vt:lpstr>Spermiation</vt:lpstr>
      <vt:lpstr>Temporal Relationships of Spermatogenesis</vt:lpstr>
      <vt:lpstr>Spermatogenesis</vt:lpstr>
      <vt:lpstr>Multiple Generations of Germ Cells</vt:lpstr>
      <vt:lpstr>PowerPoint Presentation</vt:lpstr>
      <vt:lpstr>PowerPoint Presentation</vt:lpstr>
      <vt:lpstr>Stages</vt:lpstr>
      <vt:lpstr>PowerPoint Presentation</vt:lpstr>
      <vt:lpstr>Stages</vt:lpstr>
      <vt:lpstr>Bull Spermatogenesis</vt:lpstr>
      <vt:lpstr>Cycle</vt:lpstr>
      <vt:lpstr>PowerPoint Presentation</vt:lpstr>
      <vt:lpstr>Cycle</vt:lpstr>
      <vt:lpstr>Duration of Spermatogenesis</vt:lpstr>
      <vt:lpstr>Coordination of Stages Form Waves</vt:lpstr>
      <vt:lpstr>Compartmentalization of Spermatogenesis and the Blood Testis Barrier</vt:lpstr>
      <vt:lpstr>Seminiferous Tubule   and  Interstitial Tissue </vt:lpstr>
      <vt:lpstr>Interstitial Tissue</vt:lpstr>
      <vt:lpstr>PowerPoint Presentation</vt:lpstr>
      <vt:lpstr>PowerPoint Presentation</vt:lpstr>
      <vt:lpstr>Cycles and Stages</vt:lpstr>
      <vt:lpstr>Compartmentalization</vt:lpstr>
      <vt:lpstr>Blood Testis Barrier</vt:lpstr>
      <vt:lpstr>Tight Junction Role in Meiosis</vt:lpstr>
      <vt:lpstr>Capacity for Sperm Production</vt:lpstr>
      <vt:lpstr>Duration of Spermatogenesis</vt:lpstr>
      <vt:lpstr>Capacity for Sperm Production</vt:lpstr>
      <vt:lpstr>Variation in Sperm Production</vt:lpstr>
      <vt:lpstr>Apoptosis of Germ Cells</vt:lpstr>
      <vt:lpstr>Over Population of Spermatogonia</vt:lpstr>
    </vt:vector>
  </TitlesOfParts>
  <Company>University of Wisconsin</Company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</dc:title>
  <dc:creator>John Parrish User</dc:creator>
  <cp:lastModifiedBy>Microsoft Office User</cp:lastModifiedBy>
  <cp:revision>31</cp:revision>
  <cp:lastPrinted>2013-10-20T17:00:25Z</cp:lastPrinted>
  <dcterms:created xsi:type="dcterms:W3CDTF">2013-10-20T16:27:45Z</dcterms:created>
  <dcterms:modified xsi:type="dcterms:W3CDTF">2017-10-23T18:36:49Z</dcterms:modified>
</cp:coreProperties>
</file>