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58" r:id="rId2"/>
    <p:sldId id="260" r:id="rId3"/>
    <p:sldId id="261" r:id="rId4"/>
    <p:sldId id="262" r:id="rId5"/>
    <p:sldId id="263" r:id="rId6"/>
    <p:sldId id="275" r:id="rId7"/>
    <p:sldId id="276" r:id="rId8"/>
    <p:sldId id="277" r:id="rId9"/>
    <p:sldId id="278" r:id="rId10"/>
    <p:sldId id="279" r:id="rId11"/>
    <p:sldId id="323" r:id="rId12"/>
    <p:sldId id="324" r:id="rId13"/>
    <p:sldId id="327" r:id="rId14"/>
    <p:sldId id="282" r:id="rId15"/>
    <p:sldId id="325" r:id="rId16"/>
    <p:sldId id="299" r:id="rId17"/>
    <p:sldId id="296" r:id="rId18"/>
    <p:sldId id="326" r:id="rId19"/>
    <p:sldId id="300" r:id="rId20"/>
    <p:sldId id="295" r:id="rId21"/>
    <p:sldId id="298" r:id="rId22"/>
    <p:sldId id="287" r:id="rId23"/>
    <p:sldId id="288" r:id="rId24"/>
    <p:sldId id="301" r:id="rId25"/>
    <p:sldId id="289" r:id="rId26"/>
    <p:sldId id="322" r:id="rId27"/>
    <p:sldId id="302" r:id="rId28"/>
    <p:sldId id="328" r:id="rId29"/>
    <p:sldId id="291" r:id="rId30"/>
    <p:sldId id="304" r:id="rId31"/>
    <p:sldId id="303" r:id="rId32"/>
    <p:sldId id="329" r:id="rId33"/>
    <p:sldId id="330" r:id="rId34"/>
    <p:sldId id="331" r:id="rId35"/>
    <p:sldId id="305" r:id="rId36"/>
    <p:sldId id="332" r:id="rId37"/>
    <p:sldId id="306" r:id="rId38"/>
    <p:sldId id="307" r:id="rId39"/>
    <p:sldId id="308" r:id="rId40"/>
    <p:sldId id="309" r:id="rId41"/>
    <p:sldId id="310" r:id="rId42"/>
    <p:sldId id="333" r:id="rId43"/>
    <p:sldId id="334" r:id="rId44"/>
    <p:sldId id="335" r:id="rId45"/>
    <p:sldId id="336" r:id="rId46"/>
    <p:sldId id="311" r:id="rId47"/>
    <p:sldId id="312" r:id="rId48"/>
    <p:sldId id="313" r:id="rId49"/>
    <p:sldId id="314" r:id="rId50"/>
    <p:sldId id="315" r:id="rId51"/>
    <p:sldId id="316" r:id="rId52"/>
    <p:sldId id="317" r:id="rId53"/>
    <p:sldId id="340" r:id="rId54"/>
    <p:sldId id="318" r:id="rId55"/>
    <p:sldId id="343" r:id="rId56"/>
    <p:sldId id="344" r:id="rId57"/>
    <p:sldId id="345" r:id="rId58"/>
    <p:sldId id="346" r:id="rId59"/>
    <p:sldId id="347" r:id="rId60"/>
    <p:sldId id="337" r:id="rId61"/>
    <p:sldId id="342" r:id="rId62"/>
    <p:sldId id="339" r:id="rId63"/>
    <p:sldId id="319" r:id="rId64"/>
    <p:sldId id="321" r:id="rId65"/>
    <p:sldId id="348" r:id="rId66"/>
    <p:sldId id="349" r:id="rId67"/>
    <p:sldId id="350" r:id="rId68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9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687"/>
    <p:restoredTop sz="94687"/>
  </p:normalViewPr>
  <p:slideViewPr>
    <p:cSldViewPr snapToObjects="1">
      <p:cViewPr varScale="1">
        <p:scale>
          <a:sx n="121" d="100"/>
          <a:sy n="121" d="100"/>
        </p:scale>
        <p:origin x="1000" y="168"/>
      </p:cViewPr>
      <p:guideLst>
        <p:guide orient="horz" pos="2160"/>
        <p:guide pos="19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34A3A75-E4D4-4642-8E67-4E948EC63C7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39423C9-2CAB-5A41-A637-C5701425CF7C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56E11DEB-4A56-3F44-87BE-8613C3BF6CD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749F9D7F-3F52-9441-92B7-926A390E5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00B6870A-C003-B442-81BF-1D2F4770467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939F0A61-A5C6-7749-A258-770A912C34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4E76597D-74BB-C04C-B0CD-0E7ED8BECF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9C0C9EF8-6D77-424A-A59C-BB35738C7A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0D37DEE4-AE99-184F-B19F-3F9515A9B7D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93DEC56C-2156-2142-8938-E4B320233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58DCAE4F-23A7-9247-88E4-ECFE1355EE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D9AB38E2-73E7-9548-8FF1-9C73C9F7F8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73F99779-2468-BD40-B8C9-B05028549E9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492E1882-FF3C-8E45-8B3D-0D0CE6803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DD038BD0-142B-3345-B4EE-4C4D82469B7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5C3887B8-D160-F94C-B276-2EFDAA123C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F5EC05BC-74AD-2C4E-B8F2-F3FD18781EA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E8D71839-68AA-3F47-912D-DD6B2835F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DD255B37-F2E2-8E4A-AF72-420C3D691F6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55B3A7EA-9378-8949-AE7B-F360029D8A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759332A6-9544-FD41-B1A1-AD244BE11AC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269AD937-363B-DC4C-A904-841256CC9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01F87AFC-82A1-6A49-B9CE-9B5124467F8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B180D92E-5996-084F-8AB9-24F4831D84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FDFCB38B-852D-8748-B377-7D9F0C47AD7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9EB5064D-91B0-AB42-9996-62679A90AE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82B76CB4-EC51-C148-B09A-338F041E101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AE17930A-3816-674F-A127-809FFC9F2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BD076A63-93DE-5143-9E95-96E9034201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B549FDA9-3436-B044-8631-62EF27342A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A23E26C2-6298-9A44-9B5F-93A8B54B46F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D7AAEE06-FFF7-A54A-B614-F79C11CC46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27B81163-CB46-3B40-BCB8-D070AF5189C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34CBD881-4E81-EB44-ADB3-32DEE21B7D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3BA85F59-7487-9947-AFF9-566B7BD33A1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128E7B0F-53E8-9447-B18C-B06AD06A04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47A7A330-9591-0540-9F19-C84C9E9A2AD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4507FCC0-3719-2A4B-809F-A91472DF0E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3021C1D9-509F-3A4E-BA20-F795444306B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4C6E9E00-AD51-3A40-9497-77B9041B28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C3C533DF-33F0-0E4B-AF57-EABFA0FB262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6BA0838A-A59E-0742-99BC-5F4C9EFD18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A41EA4FE-6C9C-0844-8DDA-8C3F7923F3A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6F86FD2C-9576-B648-BE72-9F62A4E651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4C67207A-9DB1-AD49-9A81-C7C9FEBCE4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C05EAEAF-FF71-C142-BA67-35AB0CEFF3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>
            <a:extLst>
              <a:ext uri="{FF2B5EF4-FFF2-40B4-BE49-F238E27FC236}">
                <a16:creationId xmlns:a16="http://schemas.microsoft.com/office/drawing/2014/main" id="{712A57FF-2564-4A4A-8D6E-BF493A18D52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2" name="Rectangle 3">
            <a:extLst>
              <a:ext uri="{FF2B5EF4-FFF2-40B4-BE49-F238E27FC236}">
                <a16:creationId xmlns:a16="http://schemas.microsoft.com/office/drawing/2014/main" id="{6872BB6D-981E-B944-A007-431536D4D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41D44697-5FF3-A645-8DD5-5D9BE60590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0" name="Rectangle 3">
            <a:extLst>
              <a:ext uri="{FF2B5EF4-FFF2-40B4-BE49-F238E27FC236}">
                <a16:creationId xmlns:a16="http://schemas.microsoft.com/office/drawing/2014/main" id="{A297AD43-9853-5445-A5D7-7C17816165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6F530899-CED5-4B48-B480-FA6227DA70D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CAFFC51A-F5F7-F046-A944-F12474C74C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0DAD5B68-0B9D-454A-A090-5A278C9F2F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67286EBC-FB9E-D445-8E9A-403CECDB5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D95A2973-5FE8-7648-A4E4-B710CC00658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E799699C-69C8-0243-92D8-C56DB717B9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777E63BF-3CC7-4A45-A861-D27BFE82442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6" name="Rectangle 3">
            <a:extLst>
              <a:ext uri="{FF2B5EF4-FFF2-40B4-BE49-F238E27FC236}">
                <a16:creationId xmlns:a16="http://schemas.microsoft.com/office/drawing/2014/main" id="{C5AABE20-EB4E-4B47-A4B1-1D52604ABD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46F4EE36-35E5-B545-84B4-6C35EF0166D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C054A686-D3F8-384D-AAF2-918EBAD4FF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28A07F24-D4A3-3649-9E94-CC0B2FD406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404FD09C-4F52-F64E-A417-8924659980D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>
            <a:extLst>
              <a:ext uri="{FF2B5EF4-FFF2-40B4-BE49-F238E27FC236}">
                <a16:creationId xmlns:a16="http://schemas.microsoft.com/office/drawing/2014/main" id="{0141EA85-05DE-8A41-9587-63F66E97D3A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id="{CBA91BD9-86EE-E440-9CA7-FC055F4C8E0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>
            <a:extLst>
              <a:ext uri="{FF2B5EF4-FFF2-40B4-BE49-F238E27FC236}">
                <a16:creationId xmlns:a16="http://schemas.microsoft.com/office/drawing/2014/main" id="{986A36EE-B058-9F4A-951E-D2041A9D277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290" name="Rectangle 3">
            <a:extLst>
              <a:ext uri="{FF2B5EF4-FFF2-40B4-BE49-F238E27FC236}">
                <a16:creationId xmlns:a16="http://schemas.microsoft.com/office/drawing/2014/main" id="{2F95FF57-9566-7A4B-9C55-CEBE341A133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F8B27403-A25F-EB4D-840C-9FC9554B161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92F7E59C-3368-DA42-A715-3546ACC08FE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345AA63-39B7-784B-80E5-69EBD84A717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0308BAC1-9CAA-7247-987E-1B4616FA815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971B33F5-B9E2-3D43-BBC9-804ADB1557B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8B225E28-E984-0348-84A8-BCB6B175A97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23EC977D-511A-C543-9ABB-729EB7DB502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B98EA143-7EAC-5847-A716-6C687FE3DD4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36B2F3AB-2DD6-434E-8730-1B56BFA9776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F73B362A-59AE-2042-8EB9-35005F0350F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DF9ADF6A-FB9F-2349-BF97-F12B0D6DB0E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F196CF13-824A-FA43-BE52-C87FE5E9F51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5645EBDA-BEAF-8A41-A2B5-0FF37A18D8F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2B22B0F7-9F06-5345-8649-478920A14AD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C02EBD30-D1FA-9044-B510-A5FE6B5C253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806E92C0-D774-314F-90C8-A228AC9DA5E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>
                <a:latin typeface="Times" pitchFamily="2" charset="0"/>
                <a:ea typeface="ＭＳ Ｐゴシック" panose="020B0600070205080204" pitchFamily="34" charset="-128"/>
              </a:rPr>
              <a:t>Both principles of gnrh use in ovsych.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190C80AF-3900-DE4A-819B-5B771D26415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345A40BB-24AC-E74E-BD55-3C0DDF73E2F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87A57286-8E13-1947-BA14-2EBD73A523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C3BF77FF-D6F4-FD40-91A0-F203E406AA9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6F95DB96-D1A6-1342-BA05-3B7B063303C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1E237785-9672-E44A-89A0-5DB68F65FE5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2A181090-FC58-3442-9A32-5D0F3D42FA1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5D3A4AA7-A7F1-2844-BDA3-01DACDF3324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C8BE3C15-EEF4-7049-B2F7-140DCCF3F07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9C538D4C-20D4-6540-BB21-6239B256DB4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79528D26-7CA4-0D4E-B7DD-B5CE3ACD02B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8F6B4D82-A1E6-D743-BADA-03895776B5A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A7F8BD11-100F-1246-A0E9-78B19E7A9D3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63B57BA9-0A2F-D845-9A39-000F809A793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8B87CFD9-C95A-544C-AB56-3EDFB107719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07A500CF-B64B-C545-8D92-8FA1B7FA11A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EE00B0B7-3F17-CD4F-ADBB-A9891A3EFC6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0178" name="Rectangle 3">
            <a:extLst>
              <a:ext uri="{FF2B5EF4-FFF2-40B4-BE49-F238E27FC236}">
                <a16:creationId xmlns:a16="http://schemas.microsoft.com/office/drawing/2014/main" id="{D54AD3A6-479B-3543-9AF1-24234BCD153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66A8BE39-C85A-D741-AEFF-E3D34CDF640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A7402851-0E78-B547-87BE-9C0B8A9E67F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3EE7E583-94DD-6044-BCA2-F00C56EC5DD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4274" name="Rectangle 3">
            <a:extLst>
              <a:ext uri="{FF2B5EF4-FFF2-40B4-BE49-F238E27FC236}">
                <a16:creationId xmlns:a16="http://schemas.microsoft.com/office/drawing/2014/main" id="{E30E6345-7764-444A-A1CF-BD871CAA018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6A139635-9305-F44E-A962-14F2067942F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A15BB081-D97E-2445-9F74-C652690AFE8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B56FDFB5-802D-6B41-AC1F-CA1BE43BAA0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9394" name="Rectangle 3">
            <a:extLst>
              <a:ext uri="{FF2B5EF4-FFF2-40B4-BE49-F238E27FC236}">
                <a16:creationId xmlns:a16="http://schemas.microsoft.com/office/drawing/2014/main" id="{6875C61B-29EF-BB41-ACE7-EAB109D791E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7F8EE1D9-F23D-524D-A473-BA8CBD68F6B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22B40416-C8D1-8F4E-802C-E21D965059D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5450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233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2862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8536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565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13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56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5441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355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29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4549C3A-1589-0D4C-8B04-50C66D639B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D688ACE-D2C5-824B-83E3-D67CBFDF7A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772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08969A8-4192-CE44-A087-EDB205F3B8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2286000"/>
            <a:ext cx="8229600" cy="137160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rgbClr val="FFFF00"/>
                </a:solidFill>
                <a:ea typeface="ＭＳ Ｐゴシック" panose="020B0600070205080204" pitchFamily="34" charset="-128"/>
              </a:rPr>
              <a:t>The Luteal Phase of the Estrous and Menstrual Cycle</a:t>
            </a:r>
            <a:b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en-US" altLang="en-US">
              <a:solidFill>
                <a:srgbClr val="FAFD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6474118-DD97-2C4A-A9C6-BE9AC58E0CA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762000"/>
          </a:xfrm>
          <a:effectLst>
            <a:outerShdw blurRad="50800" dist="12700" dir="2700000" rotWithShape="0">
              <a:srgbClr val="00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bg2">
                    <a:lumMod val="20000"/>
                    <a:lumOff val="80000"/>
                  </a:schemeClr>
                </a:solidFill>
                <a:latin typeface="Comic Sans MS"/>
                <a:cs typeface="Comic Sans MS"/>
              </a:rPr>
              <a:t>John Parrish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8" descr="luteal_phase.jpg">
            <a:extLst>
              <a:ext uri="{FF2B5EF4-FFF2-40B4-BE49-F238E27FC236}">
                <a16:creationId xmlns:a16="http://schemas.microsoft.com/office/drawing/2014/main" id="{486AA7D2-8B15-7E43-8AF2-42E807AF0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2">
            <a:extLst>
              <a:ext uri="{FF2B5EF4-FFF2-40B4-BE49-F238E27FC236}">
                <a16:creationId xmlns:a16="http://schemas.microsoft.com/office/drawing/2014/main" id="{70990BEA-9D83-6A46-A3D4-C2A87F91E81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838200"/>
            <a:ext cx="63881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3">
            <a:extLst>
              <a:ext uri="{FF2B5EF4-FFF2-40B4-BE49-F238E27FC236}">
                <a16:creationId xmlns:a16="http://schemas.microsoft.com/office/drawing/2014/main" id="{9C187FE3-DA32-DF4A-9DAB-EAC51A288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45100" y="2571750"/>
            <a:ext cx="3740150" cy="4095750"/>
          </a:xfrm>
          <a:noFill/>
        </p:spPr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steroid synthesis</a:t>
            </a:r>
          </a:p>
          <a:p>
            <a:pPr lvl="1"/>
            <a:r>
              <a:rPr lang="en-US" altLang="en-US" sz="2400">
                <a:ea typeface="ＭＳ Ｐゴシック" panose="020B0600070205080204" pitchFamily="34" charset="-128"/>
              </a:rPr>
              <a:t>progesterone</a:t>
            </a:r>
          </a:p>
          <a:p>
            <a:r>
              <a:rPr lang="en-US" altLang="en-US" sz="2400">
                <a:ea typeface="ＭＳ Ｐゴシック" panose="020B0600070205080204" pitchFamily="34" charset="-128"/>
              </a:rPr>
              <a:t>collagenase</a:t>
            </a:r>
          </a:p>
          <a:p>
            <a:pPr lvl="1"/>
            <a:r>
              <a:rPr lang="en-US" altLang="en-US" sz="2400">
                <a:ea typeface="ＭＳ Ｐゴシック" panose="020B0600070205080204" pitchFamily="34" charset="-128"/>
              </a:rPr>
              <a:t>theca interna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2">
            <a:extLst>
              <a:ext uri="{FF2B5EF4-FFF2-40B4-BE49-F238E27FC236}">
                <a16:creationId xmlns:a16="http://schemas.microsoft.com/office/drawing/2014/main" id="{01FD6338-C7F9-834F-8AAD-A8CC4FF2B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5127625" cy="575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3">
            <a:extLst>
              <a:ext uri="{FF2B5EF4-FFF2-40B4-BE49-F238E27FC236}">
                <a16:creationId xmlns:a16="http://schemas.microsoft.com/office/drawing/2014/main" id="{CD3D6730-FC6C-284E-BACD-7C2734F69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62600" y="228600"/>
            <a:ext cx="3581400" cy="64770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present 1-3 days following ovulation</a:t>
            </a:r>
            <a:br>
              <a:rPr lang="en-US" altLang="en-US" sz="2400">
                <a:ea typeface="ＭＳ Ｐゴシック" panose="020B0600070205080204" pitchFamily="34" charset="-128"/>
              </a:rPr>
            </a:br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 blood vessels in follicle wall rupture </a:t>
            </a:r>
            <a:br>
              <a:rPr lang="en-US" altLang="en-US" sz="2400">
                <a:ea typeface="ＭＳ Ｐゴシック" panose="020B0600070205080204" pitchFamily="34" charset="-128"/>
              </a:rPr>
            </a:br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walls collapse</a:t>
            </a:r>
            <a:br>
              <a:rPr lang="en-US" altLang="en-US" sz="2400">
                <a:ea typeface="ＭＳ Ｐゴシック" panose="020B0600070205080204" pitchFamily="34" charset="-128"/>
              </a:rPr>
            </a:br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cells intermix</a:t>
            </a:r>
            <a:br>
              <a:rPr lang="en-US" altLang="en-US" sz="2400">
                <a:ea typeface="ＭＳ Ｐゴシック" panose="020B0600070205080204" pitchFamily="34" charset="-128"/>
              </a:rPr>
            </a:br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old basement membrane becomes connective tissue of CL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2">
            <a:extLst>
              <a:ext uri="{FF2B5EF4-FFF2-40B4-BE49-F238E27FC236}">
                <a16:creationId xmlns:a16="http://schemas.microsoft.com/office/drawing/2014/main" id="{DB7EEE70-E4D8-DE49-B481-86E25765D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6407150" cy="45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3">
            <a:extLst>
              <a:ext uri="{FF2B5EF4-FFF2-40B4-BE49-F238E27FC236}">
                <a16:creationId xmlns:a16="http://schemas.microsoft.com/office/drawing/2014/main" id="{D24E44A8-37AC-EA41-A6DC-051EA3825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94375" y="381000"/>
            <a:ext cx="3336925" cy="60452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2400">
                <a:ea typeface="ＭＳ Ｐゴシック" panose="020B0600070205080204" pitchFamily="34" charset="-128"/>
              </a:rPr>
              <a:t>increases in size</a:t>
            </a:r>
          </a:p>
          <a:p>
            <a:pPr lvl="1"/>
            <a:r>
              <a:rPr lang="en-US" altLang="en-US" sz="2400">
                <a:ea typeface="ＭＳ Ｐゴシック" panose="020B0600070205080204" pitchFamily="34" charset="-128"/>
              </a:rPr>
              <a:t>papilla forms</a:t>
            </a:r>
            <a:br>
              <a:rPr lang="en-US" altLang="en-US" sz="2400">
                <a:ea typeface="ＭＳ Ｐゴシック" panose="020B0600070205080204" pitchFamily="34" charset="-128"/>
              </a:rPr>
            </a:br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composed of cells from the granulosa and theca interna</a:t>
            </a:r>
            <a:br>
              <a:rPr lang="en-US" altLang="en-US" sz="2400">
                <a:ea typeface="ＭＳ Ｐゴシック" panose="020B0600070205080204" pitchFamily="34" charset="-128"/>
              </a:rPr>
            </a:br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progesterone production increases</a:t>
            </a:r>
            <a:br>
              <a:rPr lang="en-US" altLang="en-US" sz="2400">
                <a:ea typeface="ＭＳ Ｐゴシック" panose="020B0600070205080204" pitchFamily="34" charset="-128"/>
              </a:rPr>
            </a:br>
            <a:endParaRPr lang="en-US" altLang="en-US" sz="2400">
              <a:ea typeface="ＭＳ Ｐゴシック" panose="020B0600070205080204" pitchFamily="34" charset="-128"/>
            </a:endParaRPr>
          </a:p>
          <a:p>
            <a:r>
              <a:rPr lang="en-US" altLang="en-US" sz="2400">
                <a:ea typeface="ＭＳ Ｐゴシック" panose="020B0600070205080204" pitchFamily="34" charset="-128"/>
              </a:rPr>
              <a:t>a small cavity may be present where the folliclular antrum was present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50529CD-F660-6A42-941B-A137ADDB39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Luteal Tissue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590E9EF-C511-A748-898F-556E4D6E54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Large cells from granulosa</a:t>
            </a:r>
            <a:b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en-US" altLang="en-US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Small cells from the theca interna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5263A6A1-D45B-724E-A90C-8B9B98CA46F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7500"/>
            <a:ext cx="8216900" cy="619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0CDA592B-49A9-694A-B787-5ECBC78D5EE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25400"/>
            <a:ext cx="6832600" cy="681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9147446B-4138-044B-A2CC-556E198AB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801688"/>
            <a:ext cx="20939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FAFD00"/>
                </a:solidFill>
              </a:rPr>
              <a:t>Mitochondria</a:t>
            </a:r>
          </a:p>
        </p:txBody>
      </p:sp>
      <p:sp>
        <p:nvSpPr>
          <p:cNvPr id="18436" name="Line 4">
            <a:extLst>
              <a:ext uri="{FF2B5EF4-FFF2-40B4-BE49-F238E27FC236}">
                <a16:creationId xmlns:a16="http://schemas.microsoft.com/office/drawing/2014/main" id="{92DD1837-ACEB-7C42-8F12-8253C9742E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1700" y="1060450"/>
            <a:ext cx="1593850" cy="7683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3492DE2F-3BAC-294A-BC49-A5320AC44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3" y="3722688"/>
            <a:ext cx="1587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FAFD00"/>
                </a:solidFill>
              </a:rPr>
              <a:t>Secretory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FAFD00"/>
                </a:solidFill>
              </a:rPr>
              <a:t>Granules</a:t>
            </a:r>
          </a:p>
        </p:txBody>
      </p:sp>
      <p:sp>
        <p:nvSpPr>
          <p:cNvPr id="18438" name="Line 6">
            <a:extLst>
              <a:ext uri="{FF2B5EF4-FFF2-40B4-BE49-F238E27FC236}">
                <a16:creationId xmlns:a16="http://schemas.microsoft.com/office/drawing/2014/main" id="{DBA5106E-997C-E24F-BB63-EB6D3B7DA2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60575" y="4064000"/>
            <a:ext cx="1038225" cy="1111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Line 7">
            <a:extLst>
              <a:ext uri="{FF2B5EF4-FFF2-40B4-BE49-F238E27FC236}">
                <a16:creationId xmlns:a16="http://schemas.microsoft.com/office/drawing/2014/main" id="{7B0ADF63-8AA3-5143-A7F3-9CC752B6795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314825"/>
            <a:ext cx="641350" cy="2444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FDB52450-CC54-4348-AE44-24A1D394F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4548188"/>
            <a:ext cx="1671637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FE9B03"/>
                </a:solidFill>
              </a:rPr>
              <a:t>- Oxytocin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FE9B03"/>
                </a:solidFill>
              </a:rPr>
              <a:t>- Relaxin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5DD1595-860F-564A-BC93-F5D3D2502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Functional Capability of CL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F82669A-A1CF-0740-8593-DAEB9E058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5257800"/>
          </a:xfrm>
          <a:effectLst>
            <a:outerShdw blurRad="63500" dist="17961" dir="2700000" algn="ctr" rotWithShape="0">
              <a:schemeClr val="tx2"/>
            </a:outerShdw>
          </a:effectLst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the number of luteal cells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>
                <a:solidFill>
                  <a:srgbClr val="FE9B03"/>
                </a:solidFill>
                <a:ea typeface="ＭＳ Ｐゴシック" panose="020B0600070205080204" pitchFamily="34" charset="-128"/>
              </a:rPr>
              <a:t>large cells undergo hypertrophy (3 fold)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>
                <a:solidFill>
                  <a:srgbClr val="FE9B03"/>
                </a:solidFill>
                <a:ea typeface="ＭＳ Ｐゴシック" panose="020B0600070205080204" pitchFamily="34" charset="-128"/>
              </a:rPr>
              <a:t>small cells undergo hyperplasia (5 fold)</a:t>
            </a:r>
            <a:r>
              <a:rPr lang="en-US" altLang="en-US">
                <a:ea typeface="ＭＳ Ｐゴシック" panose="020B0600070205080204" pitchFamily="34" charset="-128"/>
              </a:rPr>
              <a:t> </a:t>
            </a:r>
            <a:r>
              <a:rPr lang="en-US" altLang="en-US">
                <a:solidFill>
                  <a:srgbClr val="FE9B03"/>
                </a:solidFill>
                <a:ea typeface="ＭＳ Ｐゴシック" panose="020B0600070205080204" pitchFamily="34" charset="-128"/>
              </a:rPr>
              <a:t>and hypertrophy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vascularization of CL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>
                <a:solidFill>
                  <a:srgbClr val="FF9900"/>
                </a:solidFill>
                <a:ea typeface="ＭＳ Ｐゴシック" panose="020B0600070205080204" pitchFamily="34" charset="-128"/>
              </a:rPr>
              <a:t>Initiated by angiogenic factors from follicle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>
                <a:solidFill>
                  <a:srgbClr val="FF9900"/>
                </a:solidFill>
                <a:ea typeface="ＭＳ Ｐゴシック" panose="020B0600070205080204" pitchFamily="34" charset="-128"/>
              </a:rPr>
              <a:t>Vascularity effects CL steroid synthesis and delivery of hormones</a:t>
            </a:r>
            <a:endParaRPr lang="en-US" altLang="en-US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Insufficient CL function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>
                <a:solidFill>
                  <a:srgbClr val="FF9900"/>
                </a:solidFill>
                <a:ea typeface="ＭＳ Ｐゴシック" panose="020B0600070205080204" pitchFamily="34" charset="-128"/>
              </a:rPr>
              <a:t>Failure to maintain pregnancy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>
                <a:solidFill>
                  <a:srgbClr val="FF9900"/>
                </a:solidFill>
                <a:ea typeface="ＭＳ Ｐゴシック" panose="020B0600070205080204" pitchFamily="34" charset="-128"/>
              </a:rPr>
              <a:t>Important in domestic animals</a:t>
            </a:r>
            <a:endParaRPr lang="en-US" altLang="en-US">
              <a:solidFill>
                <a:srgbClr val="FFFFFF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>
            <a:extLst>
              <a:ext uri="{FF2B5EF4-FFF2-40B4-BE49-F238E27FC236}">
                <a16:creationId xmlns:a16="http://schemas.microsoft.com/office/drawing/2014/main" id="{5E6D4924-310B-0443-A05D-BBEB019CF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8235950" cy="590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Rectangle 3">
            <a:extLst>
              <a:ext uri="{FF2B5EF4-FFF2-40B4-BE49-F238E27FC236}">
                <a16:creationId xmlns:a16="http://schemas.microsoft.com/office/drawing/2014/main" id="{C8A64392-9158-D248-A677-283DB1330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52400"/>
            <a:ext cx="4381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Progesterone Targets</a:t>
            </a:r>
          </a:p>
        </p:txBody>
      </p:sp>
      <p:sp>
        <p:nvSpPr>
          <p:cNvPr id="22531" name="Text Box 4">
            <a:extLst>
              <a:ext uri="{FF2B5EF4-FFF2-40B4-BE49-F238E27FC236}">
                <a16:creationId xmlns:a16="http://schemas.microsoft.com/office/drawing/2014/main" id="{D36DDCC6-D97E-9B4D-846E-66FB31935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838200"/>
            <a:ext cx="2286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400"/>
              <a:t>Aveolar Development</a:t>
            </a:r>
          </a:p>
        </p:txBody>
      </p:sp>
      <p:sp>
        <p:nvSpPr>
          <p:cNvPr id="22532" name="Text Box 5">
            <a:extLst>
              <a:ext uri="{FF2B5EF4-FFF2-40B4-BE49-F238E27FC236}">
                <a16:creationId xmlns:a16="http://schemas.microsoft.com/office/drawing/2014/main" id="{F32AF5C7-0485-5043-B3AE-12A454BF4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944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Blocks Estrus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Negative Feedback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85BFE7E5-0050-F041-9B21-39DDE85CF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0F73E782-DA9F-5C40-97C3-002E8B248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575"/>
            <a:ext cx="91313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2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/>
              <a:t>Molecular Mechanism of LH on Luteal Cell</a:t>
            </a:r>
          </a:p>
        </p:txBody>
      </p:sp>
      <p:sp>
        <p:nvSpPr>
          <p:cNvPr id="24579" name="Freeform 4">
            <a:extLst>
              <a:ext uri="{FF2B5EF4-FFF2-40B4-BE49-F238E27FC236}">
                <a16:creationId xmlns:a16="http://schemas.microsoft.com/office/drawing/2014/main" id="{603ED4DC-EDB4-C945-B56F-B10B2295C40B}"/>
              </a:ext>
            </a:extLst>
          </p:cNvPr>
          <p:cNvSpPr>
            <a:spLocks/>
          </p:cNvSpPr>
          <p:nvPr/>
        </p:nvSpPr>
        <p:spPr bwMode="auto">
          <a:xfrm>
            <a:off x="2611438" y="1370013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6 w 714"/>
              <a:gd name="T3" fmla="*/ 0 h 406"/>
              <a:gd name="T4" fmla="*/ 2147483646 w 714"/>
              <a:gd name="T5" fmla="*/ 2147483646 h 406"/>
              <a:gd name="T6" fmla="*/ 2147483646 w 714"/>
              <a:gd name="T7" fmla="*/ 0 h 406"/>
              <a:gd name="T8" fmla="*/ 2147483646 w 714"/>
              <a:gd name="T9" fmla="*/ 0 h 406"/>
              <a:gd name="T10" fmla="*/ 2147483646 w 714"/>
              <a:gd name="T11" fmla="*/ 2147483646 h 406"/>
              <a:gd name="T12" fmla="*/ 0 w 714"/>
              <a:gd name="T13" fmla="*/ 2147483646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0" name="Rectangle 5">
            <a:extLst>
              <a:ext uri="{FF2B5EF4-FFF2-40B4-BE49-F238E27FC236}">
                <a16:creationId xmlns:a16="http://schemas.microsoft.com/office/drawing/2014/main" id="{D9AD9C5A-B9E9-7246-9DAA-414F631A4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350" y="1700213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4581" name="Line 6">
            <a:extLst>
              <a:ext uri="{FF2B5EF4-FFF2-40B4-BE49-F238E27FC236}">
                <a16:creationId xmlns:a16="http://schemas.microsoft.com/office/drawing/2014/main" id="{428ADB5D-9BE4-5B4B-93FF-97C3B18B6F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2895600"/>
            <a:ext cx="6858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Rectangle 7">
            <a:extLst>
              <a:ext uri="{FF2B5EF4-FFF2-40B4-BE49-F238E27FC236}">
                <a16:creationId xmlns:a16="http://schemas.microsoft.com/office/drawing/2014/main" id="{9EA138EF-2B0E-1B45-9F90-DE1F159FE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438400"/>
            <a:ext cx="4016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500">
                <a:solidFill>
                  <a:srgbClr val="000000"/>
                </a:solidFill>
              </a:rPr>
              <a:t>PKA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grpSp>
        <p:nvGrpSpPr>
          <p:cNvPr id="24583" name="Group 8">
            <a:extLst>
              <a:ext uri="{FF2B5EF4-FFF2-40B4-BE49-F238E27FC236}">
                <a16:creationId xmlns:a16="http://schemas.microsoft.com/office/drawing/2014/main" id="{3CA29107-7326-F94D-A5DF-CA824C513072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4648200"/>
            <a:ext cx="2978150" cy="1906588"/>
            <a:chOff x="3744" y="2928"/>
            <a:chExt cx="1876" cy="1201"/>
          </a:xfrm>
        </p:grpSpPr>
        <p:sp>
          <p:nvSpPr>
            <p:cNvPr id="24635" name="Oval 9">
              <a:extLst>
                <a:ext uri="{FF2B5EF4-FFF2-40B4-BE49-F238E27FC236}">
                  <a16:creationId xmlns:a16="http://schemas.microsoft.com/office/drawing/2014/main" id="{04719091-E7A5-F343-AF59-DA1C8A3C6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1876" cy="1201"/>
            </a:xfrm>
            <a:prstGeom prst="ellipse">
              <a:avLst/>
            </a:prstGeom>
            <a:solidFill>
              <a:srgbClr val="CCCCCC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4636" name="Rectangle 10">
              <a:extLst>
                <a:ext uri="{FF2B5EF4-FFF2-40B4-BE49-F238E27FC236}">
                  <a16:creationId xmlns:a16="http://schemas.microsoft.com/office/drawing/2014/main" id="{8590636D-4442-6143-A0A4-D4CC2D1F1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3456"/>
              <a:ext cx="62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Nucleus</a:t>
              </a:r>
              <a:endParaRPr lang="en-US" altLang="en-US" sz="2000">
                <a:solidFill>
                  <a:schemeClr val="accent2"/>
                </a:solidFill>
              </a:endParaRPr>
            </a:p>
          </p:txBody>
        </p:sp>
        <p:grpSp>
          <p:nvGrpSpPr>
            <p:cNvPr id="24637" name="Group 11">
              <a:extLst>
                <a:ext uri="{FF2B5EF4-FFF2-40B4-BE49-F238E27FC236}">
                  <a16:creationId xmlns:a16="http://schemas.microsoft.com/office/drawing/2014/main" id="{2E76264F-1C2A-F341-92C7-D6A3E8E334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2" y="3456"/>
              <a:ext cx="962" cy="153"/>
              <a:chOff x="3221" y="3229"/>
              <a:chExt cx="962" cy="153"/>
            </a:xfrm>
          </p:grpSpPr>
          <p:sp>
            <p:nvSpPr>
              <p:cNvPr id="24642" name="Freeform 12">
                <a:extLst>
                  <a:ext uri="{FF2B5EF4-FFF2-40B4-BE49-F238E27FC236}">
                    <a16:creationId xmlns:a16="http://schemas.microsoft.com/office/drawing/2014/main" id="{42822A51-E919-8A41-BD50-85581DBFA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1" y="3229"/>
                <a:ext cx="912" cy="135"/>
              </a:xfrm>
              <a:custGeom>
                <a:avLst/>
                <a:gdLst>
                  <a:gd name="T0" fmla="*/ 0 w 912"/>
                  <a:gd name="T1" fmla="*/ 135 h 135"/>
                  <a:gd name="T2" fmla="*/ 10 w 912"/>
                  <a:gd name="T3" fmla="*/ 90 h 135"/>
                  <a:gd name="T4" fmla="*/ 40 w 912"/>
                  <a:gd name="T5" fmla="*/ 45 h 135"/>
                  <a:gd name="T6" fmla="*/ 89 w 912"/>
                  <a:gd name="T7" fmla="*/ 27 h 135"/>
                  <a:gd name="T8" fmla="*/ 129 w 912"/>
                  <a:gd name="T9" fmla="*/ 72 h 135"/>
                  <a:gd name="T10" fmla="*/ 159 w 912"/>
                  <a:gd name="T11" fmla="*/ 117 h 135"/>
                  <a:gd name="T12" fmla="*/ 208 w 912"/>
                  <a:gd name="T13" fmla="*/ 135 h 135"/>
                  <a:gd name="T14" fmla="*/ 258 w 912"/>
                  <a:gd name="T15" fmla="*/ 108 h 135"/>
                  <a:gd name="T16" fmla="*/ 278 w 912"/>
                  <a:gd name="T17" fmla="*/ 63 h 135"/>
                  <a:gd name="T18" fmla="*/ 327 w 912"/>
                  <a:gd name="T19" fmla="*/ 27 h 135"/>
                  <a:gd name="T20" fmla="*/ 377 w 912"/>
                  <a:gd name="T21" fmla="*/ 45 h 135"/>
                  <a:gd name="T22" fmla="*/ 397 w 912"/>
                  <a:gd name="T23" fmla="*/ 90 h 135"/>
                  <a:gd name="T24" fmla="*/ 446 w 912"/>
                  <a:gd name="T25" fmla="*/ 126 h 135"/>
                  <a:gd name="T26" fmla="*/ 496 w 912"/>
                  <a:gd name="T27" fmla="*/ 135 h 135"/>
                  <a:gd name="T28" fmla="*/ 526 w 912"/>
                  <a:gd name="T29" fmla="*/ 90 h 135"/>
                  <a:gd name="T30" fmla="*/ 555 w 912"/>
                  <a:gd name="T31" fmla="*/ 45 h 135"/>
                  <a:gd name="T32" fmla="*/ 605 w 912"/>
                  <a:gd name="T33" fmla="*/ 18 h 135"/>
                  <a:gd name="T34" fmla="*/ 654 w 912"/>
                  <a:gd name="T35" fmla="*/ 36 h 135"/>
                  <a:gd name="T36" fmla="*/ 684 w 912"/>
                  <a:gd name="T37" fmla="*/ 81 h 135"/>
                  <a:gd name="T38" fmla="*/ 734 w 912"/>
                  <a:gd name="T39" fmla="*/ 126 h 135"/>
                  <a:gd name="T40" fmla="*/ 783 w 912"/>
                  <a:gd name="T41" fmla="*/ 135 h 135"/>
                  <a:gd name="T42" fmla="*/ 823 w 912"/>
                  <a:gd name="T43" fmla="*/ 90 h 135"/>
                  <a:gd name="T44" fmla="*/ 853 w 912"/>
                  <a:gd name="T45" fmla="*/ 45 h 135"/>
                  <a:gd name="T46" fmla="*/ 902 w 912"/>
                  <a:gd name="T47" fmla="*/ 9 h 135"/>
                  <a:gd name="T48" fmla="*/ 912 w 912"/>
                  <a:gd name="T49" fmla="*/ 0 h 135"/>
                  <a:gd name="T50" fmla="*/ 912 w 912"/>
                  <a:gd name="T51" fmla="*/ 0 h 1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12"/>
                  <a:gd name="T79" fmla="*/ 0 h 135"/>
                  <a:gd name="T80" fmla="*/ 912 w 912"/>
                  <a:gd name="T81" fmla="*/ 135 h 13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12" h="135">
                    <a:moveTo>
                      <a:pt x="0" y="135"/>
                    </a:moveTo>
                    <a:lnTo>
                      <a:pt x="10" y="90"/>
                    </a:lnTo>
                    <a:lnTo>
                      <a:pt x="40" y="45"/>
                    </a:lnTo>
                    <a:lnTo>
                      <a:pt x="89" y="27"/>
                    </a:lnTo>
                    <a:lnTo>
                      <a:pt x="129" y="72"/>
                    </a:lnTo>
                    <a:lnTo>
                      <a:pt x="159" y="117"/>
                    </a:lnTo>
                    <a:lnTo>
                      <a:pt x="208" y="135"/>
                    </a:lnTo>
                    <a:lnTo>
                      <a:pt x="258" y="108"/>
                    </a:lnTo>
                    <a:lnTo>
                      <a:pt x="278" y="63"/>
                    </a:lnTo>
                    <a:lnTo>
                      <a:pt x="327" y="27"/>
                    </a:lnTo>
                    <a:lnTo>
                      <a:pt x="377" y="45"/>
                    </a:lnTo>
                    <a:lnTo>
                      <a:pt x="397" y="90"/>
                    </a:lnTo>
                    <a:lnTo>
                      <a:pt x="446" y="126"/>
                    </a:lnTo>
                    <a:lnTo>
                      <a:pt x="496" y="135"/>
                    </a:lnTo>
                    <a:lnTo>
                      <a:pt x="526" y="90"/>
                    </a:lnTo>
                    <a:lnTo>
                      <a:pt x="555" y="45"/>
                    </a:lnTo>
                    <a:lnTo>
                      <a:pt x="605" y="18"/>
                    </a:lnTo>
                    <a:lnTo>
                      <a:pt x="654" y="36"/>
                    </a:lnTo>
                    <a:lnTo>
                      <a:pt x="684" y="81"/>
                    </a:lnTo>
                    <a:lnTo>
                      <a:pt x="734" y="126"/>
                    </a:lnTo>
                    <a:lnTo>
                      <a:pt x="783" y="135"/>
                    </a:lnTo>
                    <a:lnTo>
                      <a:pt x="823" y="90"/>
                    </a:lnTo>
                    <a:lnTo>
                      <a:pt x="853" y="45"/>
                    </a:lnTo>
                    <a:lnTo>
                      <a:pt x="902" y="9"/>
                    </a:lnTo>
                    <a:lnTo>
                      <a:pt x="9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43" name="Freeform 13">
                <a:extLst>
                  <a:ext uri="{FF2B5EF4-FFF2-40B4-BE49-F238E27FC236}">
                    <a16:creationId xmlns:a16="http://schemas.microsoft.com/office/drawing/2014/main" id="{EE40D495-6140-4D47-BAC7-4C905E0C0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1" y="3265"/>
                <a:ext cx="962" cy="117"/>
              </a:xfrm>
              <a:custGeom>
                <a:avLst/>
                <a:gdLst>
                  <a:gd name="T0" fmla="*/ 0 w 962"/>
                  <a:gd name="T1" fmla="*/ 0 h 117"/>
                  <a:gd name="T2" fmla="*/ 40 w 962"/>
                  <a:gd name="T3" fmla="*/ 45 h 117"/>
                  <a:gd name="T4" fmla="*/ 70 w 962"/>
                  <a:gd name="T5" fmla="*/ 90 h 117"/>
                  <a:gd name="T6" fmla="*/ 119 w 962"/>
                  <a:gd name="T7" fmla="*/ 90 h 117"/>
                  <a:gd name="T8" fmla="*/ 169 w 962"/>
                  <a:gd name="T9" fmla="*/ 72 h 117"/>
                  <a:gd name="T10" fmla="*/ 199 w 962"/>
                  <a:gd name="T11" fmla="*/ 27 h 117"/>
                  <a:gd name="T12" fmla="*/ 258 w 962"/>
                  <a:gd name="T13" fmla="*/ 9 h 117"/>
                  <a:gd name="T14" fmla="*/ 308 w 962"/>
                  <a:gd name="T15" fmla="*/ 45 h 117"/>
                  <a:gd name="T16" fmla="*/ 347 w 962"/>
                  <a:gd name="T17" fmla="*/ 90 h 117"/>
                  <a:gd name="T18" fmla="*/ 397 w 962"/>
                  <a:gd name="T19" fmla="*/ 99 h 117"/>
                  <a:gd name="T20" fmla="*/ 446 w 962"/>
                  <a:gd name="T21" fmla="*/ 72 h 117"/>
                  <a:gd name="T22" fmla="*/ 466 w 962"/>
                  <a:gd name="T23" fmla="*/ 27 h 117"/>
                  <a:gd name="T24" fmla="*/ 516 w 962"/>
                  <a:gd name="T25" fmla="*/ 18 h 117"/>
                  <a:gd name="T26" fmla="*/ 565 w 962"/>
                  <a:gd name="T27" fmla="*/ 36 h 117"/>
                  <a:gd name="T28" fmla="*/ 605 w 962"/>
                  <a:gd name="T29" fmla="*/ 81 h 117"/>
                  <a:gd name="T30" fmla="*/ 655 w 962"/>
                  <a:gd name="T31" fmla="*/ 99 h 117"/>
                  <a:gd name="T32" fmla="*/ 704 w 962"/>
                  <a:gd name="T33" fmla="*/ 90 h 117"/>
                  <a:gd name="T34" fmla="*/ 754 w 962"/>
                  <a:gd name="T35" fmla="*/ 54 h 117"/>
                  <a:gd name="T36" fmla="*/ 803 w 962"/>
                  <a:gd name="T37" fmla="*/ 27 h 117"/>
                  <a:gd name="T38" fmla="*/ 853 w 962"/>
                  <a:gd name="T39" fmla="*/ 45 h 117"/>
                  <a:gd name="T40" fmla="*/ 903 w 962"/>
                  <a:gd name="T41" fmla="*/ 81 h 117"/>
                  <a:gd name="T42" fmla="*/ 952 w 962"/>
                  <a:gd name="T43" fmla="*/ 108 h 117"/>
                  <a:gd name="T44" fmla="*/ 962 w 962"/>
                  <a:gd name="T45" fmla="*/ 117 h 117"/>
                  <a:gd name="T46" fmla="*/ 962 w 962"/>
                  <a:gd name="T47" fmla="*/ 117 h 11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"/>
                  <a:gd name="T73" fmla="*/ 0 h 117"/>
                  <a:gd name="T74" fmla="*/ 962 w 962"/>
                  <a:gd name="T75" fmla="*/ 117 h 11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" h="117">
                    <a:moveTo>
                      <a:pt x="0" y="0"/>
                    </a:moveTo>
                    <a:lnTo>
                      <a:pt x="40" y="45"/>
                    </a:lnTo>
                    <a:lnTo>
                      <a:pt x="70" y="90"/>
                    </a:lnTo>
                    <a:lnTo>
                      <a:pt x="119" y="90"/>
                    </a:lnTo>
                    <a:lnTo>
                      <a:pt x="169" y="72"/>
                    </a:lnTo>
                    <a:lnTo>
                      <a:pt x="199" y="27"/>
                    </a:lnTo>
                    <a:lnTo>
                      <a:pt x="258" y="9"/>
                    </a:lnTo>
                    <a:lnTo>
                      <a:pt x="308" y="45"/>
                    </a:lnTo>
                    <a:lnTo>
                      <a:pt x="347" y="90"/>
                    </a:lnTo>
                    <a:lnTo>
                      <a:pt x="397" y="99"/>
                    </a:lnTo>
                    <a:lnTo>
                      <a:pt x="446" y="72"/>
                    </a:lnTo>
                    <a:lnTo>
                      <a:pt x="466" y="27"/>
                    </a:lnTo>
                    <a:lnTo>
                      <a:pt x="516" y="18"/>
                    </a:lnTo>
                    <a:lnTo>
                      <a:pt x="565" y="36"/>
                    </a:lnTo>
                    <a:lnTo>
                      <a:pt x="605" y="81"/>
                    </a:lnTo>
                    <a:lnTo>
                      <a:pt x="655" y="99"/>
                    </a:lnTo>
                    <a:lnTo>
                      <a:pt x="704" y="90"/>
                    </a:lnTo>
                    <a:lnTo>
                      <a:pt x="754" y="54"/>
                    </a:lnTo>
                    <a:lnTo>
                      <a:pt x="803" y="27"/>
                    </a:lnTo>
                    <a:lnTo>
                      <a:pt x="853" y="45"/>
                    </a:lnTo>
                    <a:lnTo>
                      <a:pt x="903" y="81"/>
                    </a:lnTo>
                    <a:lnTo>
                      <a:pt x="952" y="108"/>
                    </a:lnTo>
                    <a:lnTo>
                      <a:pt x="962" y="11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638" name="Rectangle 14">
              <a:extLst>
                <a:ext uri="{FF2B5EF4-FFF2-40B4-BE49-F238E27FC236}">
                  <a16:creationId xmlns:a16="http://schemas.microsoft.com/office/drawing/2014/main" id="{8517A188-E8A8-C44F-AC36-2F36DBEBF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3600"/>
              <a:ext cx="34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DNA</a:t>
              </a:r>
              <a:endParaRPr lang="en-US" altLang="en-US" sz="2000">
                <a:solidFill>
                  <a:schemeClr val="accent2"/>
                </a:solidFill>
              </a:endParaRPr>
            </a:p>
          </p:txBody>
        </p:sp>
        <p:grpSp>
          <p:nvGrpSpPr>
            <p:cNvPr id="24639" name="Group 15">
              <a:extLst>
                <a:ext uri="{FF2B5EF4-FFF2-40B4-BE49-F238E27FC236}">
                  <a16:creationId xmlns:a16="http://schemas.microsoft.com/office/drawing/2014/main" id="{633D7442-9262-3248-8EE9-353591E1BF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2" y="3168"/>
              <a:ext cx="816" cy="288"/>
              <a:chOff x="4464" y="3168"/>
              <a:chExt cx="816" cy="288"/>
            </a:xfrm>
          </p:grpSpPr>
          <p:sp>
            <p:nvSpPr>
              <p:cNvPr id="24640" name="AutoShape 16">
                <a:extLst>
                  <a:ext uri="{FF2B5EF4-FFF2-40B4-BE49-F238E27FC236}">
                    <a16:creationId xmlns:a16="http://schemas.microsoft.com/office/drawing/2014/main" id="{8992FF37-3DD3-934C-9DFD-85D4AC4CB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4" y="3168"/>
                <a:ext cx="816" cy="288"/>
              </a:xfrm>
              <a:prstGeom prst="roundRect">
                <a:avLst>
                  <a:gd name="adj" fmla="val 16667"/>
                </a:avLst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4641" name="Rectangle 17">
                <a:extLst>
                  <a:ext uri="{FF2B5EF4-FFF2-40B4-BE49-F238E27FC236}">
                    <a16:creationId xmlns:a16="http://schemas.microsoft.com/office/drawing/2014/main" id="{B78552E8-E9AD-DA4B-BB43-EC17FAFF19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3216"/>
                <a:ext cx="6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000">
                    <a:solidFill>
                      <a:srgbClr val="000000"/>
                    </a:solidFill>
                  </a:rPr>
                  <a:t>Histones</a:t>
                </a:r>
                <a:endParaRPr lang="en-US" altLang="en-US" sz="2000">
                  <a:solidFill>
                    <a:schemeClr val="accent2"/>
                  </a:solidFill>
                </a:endParaRPr>
              </a:p>
            </p:txBody>
          </p:sp>
        </p:grpSp>
      </p:grpSp>
      <p:sp>
        <p:nvSpPr>
          <p:cNvPr id="24584" name="Rectangle 18">
            <a:extLst>
              <a:ext uri="{FF2B5EF4-FFF2-40B4-BE49-F238E27FC236}">
                <a16:creationId xmlns:a16="http://schemas.microsoft.com/office/drawing/2014/main" id="{80473961-654D-C542-A781-6A3AFF86E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4585" name="Rectangle 19">
            <a:extLst>
              <a:ext uri="{FF2B5EF4-FFF2-40B4-BE49-F238E27FC236}">
                <a16:creationId xmlns:a16="http://schemas.microsoft.com/office/drawing/2014/main" id="{8A2BB14B-CCE7-514E-8D7B-857AFCFDC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4586" name="Rectangle 20">
            <a:extLst>
              <a:ext uri="{FF2B5EF4-FFF2-40B4-BE49-F238E27FC236}">
                <a16:creationId xmlns:a16="http://schemas.microsoft.com/office/drawing/2014/main" id="{8380F272-27E5-B24D-8D4C-A176148A7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6330950"/>
            <a:ext cx="952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grpSp>
        <p:nvGrpSpPr>
          <p:cNvPr id="24587" name="Group 21">
            <a:extLst>
              <a:ext uri="{FF2B5EF4-FFF2-40B4-BE49-F238E27FC236}">
                <a16:creationId xmlns:a16="http://schemas.microsoft.com/office/drawing/2014/main" id="{A7EDE65E-BDEB-9C40-8AE0-6E58F9A3F80A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5791200"/>
            <a:ext cx="3124200" cy="685800"/>
            <a:chOff x="2688" y="3648"/>
            <a:chExt cx="1968" cy="432"/>
          </a:xfrm>
        </p:grpSpPr>
        <p:sp>
          <p:nvSpPr>
            <p:cNvPr id="24633" name="Rectangle 22">
              <a:extLst>
                <a:ext uri="{FF2B5EF4-FFF2-40B4-BE49-F238E27FC236}">
                  <a16:creationId xmlns:a16="http://schemas.microsoft.com/office/drawing/2014/main" id="{0843B61B-6718-5545-8D23-BDCD7F6F2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936"/>
              <a:ext cx="3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mRNA</a:t>
              </a:r>
              <a:endParaRPr lang="en-US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4634" name="Line 23">
              <a:extLst>
                <a:ext uri="{FF2B5EF4-FFF2-40B4-BE49-F238E27FC236}">
                  <a16:creationId xmlns:a16="http://schemas.microsoft.com/office/drawing/2014/main" id="{2FDFC1F0-EC1B-4D40-A452-D48D11CA96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8" y="3648"/>
              <a:ext cx="1968" cy="3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588" name="Rectangle 24">
            <a:extLst>
              <a:ext uri="{FF2B5EF4-FFF2-40B4-BE49-F238E27FC236}">
                <a16:creationId xmlns:a16="http://schemas.microsoft.com/office/drawing/2014/main" id="{0ED636C3-0C4C-E549-B6B5-A476A85BA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24589" name="Line 25">
            <a:extLst>
              <a:ext uri="{FF2B5EF4-FFF2-40B4-BE49-F238E27FC236}">
                <a16:creationId xmlns:a16="http://schemas.microsoft.com/office/drawing/2014/main" id="{34D7842C-6A44-1C4C-B8F6-8A2103604E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6400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4590" name="Rectangle 26">
            <a:extLst>
              <a:ext uri="{FF2B5EF4-FFF2-40B4-BE49-F238E27FC236}">
                <a16:creationId xmlns:a16="http://schemas.microsoft.com/office/drawing/2014/main" id="{5C2D22C2-84C8-A646-A2B3-7220B6BB1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5722938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28027" name="Rectangle 27">
            <a:extLst>
              <a:ext uri="{FF2B5EF4-FFF2-40B4-BE49-F238E27FC236}">
                <a16:creationId xmlns:a16="http://schemas.microsoft.com/office/drawing/2014/main" id="{D4AD5C1B-B543-BA4E-ACA1-8820B6BF9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13" y="460375"/>
            <a:ext cx="4076700" cy="454025"/>
          </a:xfrm>
          <a:prstGeom prst="rect">
            <a:avLst/>
          </a:prstGeom>
          <a:noFill/>
          <a:ln>
            <a:noFill/>
          </a:ln>
          <a:effectLst>
            <a:outerShdw blurRad="38100" dist="38100" dir="2700000" algn="ctr" rotWithShape="0">
              <a:schemeClr val="tx1">
                <a:alpha val="42998"/>
              </a:schemeClr>
            </a:outerShdw>
          </a:effec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en-US" sz="2400">
                <a:solidFill>
                  <a:srgbClr val="008000"/>
                </a:solidFill>
              </a:rPr>
              <a:t>(cAMP second messenger)</a:t>
            </a:r>
            <a:endParaRPr lang="en-US" altLang="en-US" sz="3200">
              <a:solidFill>
                <a:srgbClr val="008000"/>
              </a:solidFill>
            </a:endParaRPr>
          </a:p>
        </p:txBody>
      </p:sp>
      <p:sp>
        <p:nvSpPr>
          <p:cNvPr id="24592" name="Rectangle 28">
            <a:extLst>
              <a:ext uri="{FF2B5EF4-FFF2-40B4-BE49-F238E27FC236}">
                <a16:creationId xmlns:a16="http://schemas.microsoft.com/office/drawing/2014/main" id="{0ED79540-5C90-F74D-8F2A-788E84156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0" y="5334000"/>
            <a:ext cx="13843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7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Cholesterol</a:t>
            </a:r>
          </a:p>
        </p:txBody>
      </p:sp>
      <p:sp>
        <p:nvSpPr>
          <p:cNvPr id="24593" name="Rectangle 29">
            <a:extLst>
              <a:ext uri="{FF2B5EF4-FFF2-40B4-BE49-F238E27FC236}">
                <a16:creationId xmlns:a16="http://schemas.microsoft.com/office/drawing/2014/main" id="{687C09B2-34C3-0B40-ABE2-03114F471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4594" name="Group 30">
            <a:extLst>
              <a:ext uri="{FF2B5EF4-FFF2-40B4-BE49-F238E27FC236}">
                <a16:creationId xmlns:a16="http://schemas.microsoft.com/office/drawing/2014/main" id="{8FE0B015-03D4-5445-B4F2-54B02E9AAB9A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2028825"/>
            <a:ext cx="3200400" cy="384175"/>
            <a:chOff x="1152" y="1283"/>
            <a:chExt cx="1776" cy="285"/>
          </a:xfrm>
        </p:grpSpPr>
        <p:sp>
          <p:nvSpPr>
            <p:cNvPr id="24631" name="Rectangle 31">
              <a:extLst>
                <a:ext uri="{FF2B5EF4-FFF2-40B4-BE49-F238E27FC236}">
                  <a16:creationId xmlns:a16="http://schemas.microsoft.com/office/drawing/2014/main" id="{57F30269-9DB1-464D-BB14-59B499B76F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4632" name="Text Box 32">
              <a:extLst>
                <a:ext uri="{FF2B5EF4-FFF2-40B4-BE49-F238E27FC236}">
                  <a16:creationId xmlns:a16="http://schemas.microsoft.com/office/drawing/2014/main" id="{DD423DD9-FCB1-574B-AE43-A60F529B8E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/>
                <a:t>Adenylate Cyclase</a:t>
              </a:r>
            </a:p>
          </p:txBody>
        </p:sp>
      </p:grpSp>
      <p:sp>
        <p:nvSpPr>
          <p:cNvPr id="24595" name="Rectangle 35">
            <a:extLst>
              <a:ext uri="{FF2B5EF4-FFF2-40B4-BE49-F238E27FC236}">
                <a16:creationId xmlns:a16="http://schemas.microsoft.com/office/drawing/2014/main" id="{4C95D817-DB7C-B545-95BF-87E41CBE1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200400"/>
            <a:ext cx="1371600" cy="304800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4596" name="Text Box 36">
            <a:extLst>
              <a:ext uri="{FF2B5EF4-FFF2-40B4-BE49-F238E27FC236}">
                <a16:creationId xmlns:a16="http://schemas.microsoft.com/office/drawing/2014/main" id="{C2368FBE-7FB9-FB48-9C2E-53F1EA188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188" y="3162300"/>
            <a:ext cx="304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</a:p>
        </p:txBody>
      </p:sp>
      <p:sp>
        <p:nvSpPr>
          <p:cNvPr id="24597" name="Freeform 39">
            <a:extLst>
              <a:ext uri="{FF2B5EF4-FFF2-40B4-BE49-F238E27FC236}">
                <a16:creationId xmlns:a16="http://schemas.microsoft.com/office/drawing/2014/main" id="{6CA24DB5-3E09-3340-9ACF-6E8919BEA23A}"/>
              </a:ext>
            </a:extLst>
          </p:cNvPr>
          <p:cNvSpPr>
            <a:spLocks/>
          </p:cNvSpPr>
          <p:nvPr/>
        </p:nvSpPr>
        <p:spPr bwMode="auto">
          <a:xfrm>
            <a:off x="5562600" y="2667000"/>
            <a:ext cx="1371600" cy="304800"/>
          </a:xfrm>
          <a:custGeom>
            <a:avLst/>
            <a:gdLst>
              <a:gd name="T0" fmla="*/ 0 w 864"/>
              <a:gd name="T1" fmla="*/ 2147483646 h 192"/>
              <a:gd name="T2" fmla="*/ 2147483646 w 864"/>
              <a:gd name="T3" fmla="*/ 2147483646 h 192"/>
              <a:gd name="T4" fmla="*/ 2147483646 w 864"/>
              <a:gd name="T5" fmla="*/ 0 h 192"/>
              <a:gd name="T6" fmla="*/ 2147483646 w 864"/>
              <a:gd name="T7" fmla="*/ 0 h 192"/>
              <a:gd name="T8" fmla="*/ 2147483646 w 864"/>
              <a:gd name="T9" fmla="*/ 2147483646 h 192"/>
              <a:gd name="T10" fmla="*/ 2147483646 w 864"/>
              <a:gd name="T11" fmla="*/ 0 h 192"/>
              <a:gd name="T12" fmla="*/ 0 w 864"/>
              <a:gd name="T13" fmla="*/ 0 h 192"/>
              <a:gd name="T14" fmla="*/ 0 w 864"/>
              <a:gd name="T15" fmla="*/ 2147483646 h 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64"/>
              <a:gd name="T25" fmla="*/ 0 h 192"/>
              <a:gd name="T26" fmla="*/ 864 w 864"/>
              <a:gd name="T27" fmla="*/ 192 h 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64" h="192">
                <a:moveTo>
                  <a:pt x="0" y="192"/>
                </a:moveTo>
                <a:lnTo>
                  <a:pt x="864" y="192"/>
                </a:lnTo>
                <a:lnTo>
                  <a:pt x="864" y="0"/>
                </a:lnTo>
                <a:lnTo>
                  <a:pt x="576" y="0"/>
                </a:lnTo>
                <a:lnTo>
                  <a:pt x="432" y="144"/>
                </a:lnTo>
                <a:lnTo>
                  <a:pt x="240" y="0"/>
                </a:lnTo>
                <a:lnTo>
                  <a:pt x="0" y="0"/>
                </a:lnTo>
                <a:lnTo>
                  <a:pt x="0" y="192"/>
                </a:lnTo>
                <a:close/>
              </a:path>
            </a:pathLst>
          </a:custGeom>
          <a:solidFill>
            <a:srgbClr val="BBE0E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Text Box 40">
            <a:extLst>
              <a:ext uri="{FF2B5EF4-FFF2-40B4-BE49-F238E27FC236}">
                <a16:creationId xmlns:a16="http://schemas.microsoft.com/office/drawing/2014/main" id="{5A7C4258-15D3-CF48-9F42-6F483E504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630488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R</a:t>
            </a:r>
            <a:endParaRPr lang="en-US" altLang="en-US" sz="2400">
              <a:solidFill>
                <a:srgbClr val="3333CC"/>
              </a:solidFill>
            </a:endParaRPr>
          </a:p>
        </p:txBody>
      </p:sp>
      <p:grpSp>
        <p:nvGrpSpPr>
          <p:cNvPr id="24599" name="Group 41">
            <a:extLst>
              <a:ext uri="{FF2B5EF4-FFF2-40B4-BE49-F238E27FC236}">
                <a16:creationId xmlns:a16="http://schemas.microsoft.com/office/drawing/2014/main" id="{0A670F42-9F0B-1A48-8CFA-9945F7CF804F}"/>
              </a:ext>
            </a:extLst>
          </p:cNvPr>
          <p:cNvGrpSpPr>
            <a:grpSpLocks/>
          </p:cNvGrpSpPr>
          <p:nvPr/>
        </p:nvGrpSpPr>
        <p:grpSpPr bwMode="auto">
          <a:xfrm>
            <a:off x="5783263" y="2362200"/>
            <a:ext cx="990600" cy="533400"/>
            <a:chOff x="2736" y="1536"/>
            <a:chExt cx="624" cy="336"/>
          </a:xfrm>
        </p:grpSpPr>
        <p:sp>
          <p:nvSpPr>
            <p:cNvPr id="24629" name="Freeform 42">
              <a:extLst>
                <a:ext uri="{FF2B5EF4-FFF2-40B4-BE49-F238E27FC236}">
                  <a16:creationId xmlns:a16="http://schemas.microsoft.com/office/drawing/2014/main" id="{13DFD018-A34A-8B43-8D0A-A9881AA91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" y="1536"/>
              <a:ext cx="624" cy="336"/>
            </a:xfrm>
            <a:custGeom>
              <a:avLst/>
              <a:gdLst>
                <a:gd name="T0" fmla="*/ 0 w 624"/>
                <a:gd name="T1" fmla="*/ 192 h 336"/>
                <a:gd name="T2" fmla="*/ 96 w 624"/>
                <a:gd name="T3" fmla="*/ 192 h 336"/>
                <a:gd name="T4" fmla="*/ 288 w 624"/>
                <a:gd name="T5" fmla="*/ 336 h 336"/>
                <a:gd name="T6" fmla="*/ 432 w 624"/>
                <a:gd name="T7" fmla="*/ 192 h 336"/>
                <a:gd name="T8" fmla="*/ 624 w 624"/>
                <a:gd name="T9" fmla="*/ 192 h 336"/>
                <a:gd name="T10" fmla="*/ 624 w 624"/>
                <a:gd name="T11" fmla="*/ 0 h 336"/>
                <a:gd name="T12" fmla="*/ 0 w 624"/>
                <a:gd name="T13" fmla="*/ 0 h 336"/>
                <a:gd name="T14" fmla="*/ 0 w 624"/>
                <a:gd name="T15" fmla="*/ 19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24"/>
                <a:gd name="T25" fmla="*/ 0 h 336"/>
                <a:gd name="T26" fmla="*/ 624 w 62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24" h="336">
                  <a:moveTo>
                    <a:pt x="0" y="192"/>
                  </a:moveTo>
                  <a:lnTo>
                    <a:pt x="96" y="192"/>
                  </a:lnTo>
                  <a:lnTo>
                    <a:pt x="288" y="336"/>
                  </a:lnTo>
                  <a:lnTo>
                    <a:pt x="432" y="192"/>
                  </a:lnTo>
                  <a:lnTo>
                    <a:pt x="624" y="192"/>
                  </a:lnTo>
                  <a:lnTo>
                    <a:pt x="624" y="0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0" name="Rectangle 43">
              <a:extLst>
                <a:ext uri="{FF2B5EF4-FFF2-40B4-BE49-F238E27FC236}">
                  <a16:creationId xmlns:a16="http://schemas.microsoft.com/office/drawing/2014/main" id="{7449F5DA-4B67-0341-9A3A-94C882E91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7" y="1551"/>
              <a:ext cx="400" cy="17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</a:rPr>
                <a:t>cAMP</a:t>
              </a:r>
              <a:endParaRPr lang="en-US" altLang="en-US"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4600" name="Group 44">
            <a:extLst>
              <a:ext uri="{FF2B5EF4-FFF2-40B4-BE49-F238E27FC236}">
                <a16:creationId xmlns:a16="http://schemas.microsoft.com/office/drawing/2014/main" id="{9537030C-7E09-084F-9DC4-66F075CA0E62}"/>
              </a:ext>
            </a:extLst>
          </p:cNvPr>
          <p:cNvGrpSpPr>
            <a:grpSpLocks/>
          </p:cNvGrpSpPr>
          <p:nvPr/>
        </p:nvGrpSpPr>
        <p:grpSpPr bwMode="auto">
          <a:xfrm>
            <a:off x="2609850" y="987425"/>
            <a:ext cx="1133475" cy="515938"/>
            <a:chOff x="1645" y="456"/>
            <a:chExt cx="714" cy="325"/>
          </a:xfrm>
        </p:grpSpPr>
        <p:sp>
          <p:nvSpPr>
            <p:cNvPr id="24627" name="Freeform 45">
              <a:extLst>
                <a:ext uri="{FF2B5EF4-FFF2-40B4-BE49-F238E27FC236}">
                  <a16:creationId xmlns:a16="http://schemas.microsoft.com/office/drawing/2014/main" id="{1E3C953E-CAD4-424D-B0B8-7EA5B3FF1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28" name="Rectangle 46">
              <a:extLst>
                <a:ext uri="{FF2B5EF4-FFF2-40B4-BE49-F238E27FC236}">
                  <a16:creationId xmlns:a16="http://schemas.microsoft.com/office/drawing/2014/main" id="{E0750FB5-A217-5247-99B0-83E505351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4601" name="Group 47">
            <a:extLst>
              <a:ext uri="{FF2B5EF4-FFF2-40B4-BE49-F238E27FC236}">
                <a16:creationId xmlns:a16="http://schemas.microsoft.com/office/drawing/2014/main" id="{B151A32E-AE52-674D-A4D7-58CA686C2B6C}"/>
              </a:ext>
            </a:extLst>
          </p:cNvPr>
          <p:cNvGrpSpPr>
            <a:grpSpLocks/>
          </p:cNvGrpSpPr>
          <p:nvPr/>
        </p:nvGrpSpPr>
        <p:grpSpPr bwMode="auto">
          <a:xfrm>
            <a:off x="1885950" y="2501900"/>
            <a:ext cx="2730500" cy="895350"/>
            <a:chOff x="1188" y="1576"/>
            <a:chExt cx="1720" cy="564"/>
          </a:xfrm>
        </p:grpSpPr>
        <p:sp>
          <p:nvSpPr>
            <p:cNvPr id="24622" name="Rectangle 48">
              <a:extLst>
                <a:ext uri="{FF2B5EF4-FFF2-40B4-BE49-F238E27FC236}">
                  <a16:creationId xmlns:a16="http://schemas.microsoft.com/office/drawing/2014/main" id="{02910BFD-5EAF-E349-938E-A1A4A794B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 sz="2400">
                <a:solidFill>
                  <a:schemeClr val="accent2"/>
                </a:solidFill>
              </a:endParaRPr>
            </a:p>
          </p:txBody>
        </p:sp>
        <p:grpSp>
          <p:nvGrpSpPr>
            <p:cNvPr id="24623" name="Group 49">
              <a:extLst>
                <a:ext uri="{FF2B5EF4-FFF2-40B4-BE49-F238E27FC236}">
                  <a16:creationId xmlns:a16="http://schemas.microsoft.com/office/drawing/2014/main" id="{1AD856B8-D7B3-8543-B2E6-EE891EC82F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24625" name="Freeform 50">
                <a:extLst>
                  <a:ext uri="{FF2B5EF4-FFF2-40B4-BE49-F238E27FC236}">
                    <a16:creationId xmlns:a16="http://schemas.microsoft.com/office/drawing/2014/main" id="{8EA766E3-8381-9D43-A412-11F9902EF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6" name="Rectangle 51">
                <a:extLst>
                  <a:ext uri="{FF2B5EF4-FFF2-40B4-BE49-F238E27FC236}">
                    <a16:creationId xmlns:a16="http://schemas.microsoft.com/office/drawing/2014/main" id="{D921509A-1884-C445-AAED-02BEC9613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 sz="240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24624" name="Freeform 52">
              <a:extLst>
                <a:ext uri="{FF2B5EF4-FFF2-40B4-BE49-F238E27FC236}">
                  <a16:creationId xmlns:a16="http://schemas.microsoft.com/office/drawing/2014/main" id="{764EC45C-5746-F94B-A0E7-FFC84CB76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602" name="Line 54">
            <a:extLst>
              <a:ext uri="{FF2B5EF4-FFF2-40B4-BE49-F238E27FC236}">
                <a16:creationId xmlns:a16="http://schemas.microsoft.com/office/drawing/2014/main" id="{C666341F-8B10-504E-B1D9-F125836226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3559175"/>
            <a:ext cx="1312863" cy="13938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3" name="Text Box 55">
            <a:extLst>
              <a:ext uri="{FF2B5EF4-FFF2-40B4-BE49-F238E27FC236}">
                <a16:creationId xmlns:a16="http://schemas.microsoft.com/office/drawing/2014/main" id="{45B31841-2848-0D44-938D-EB3748E53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925" y="3641725"/>
            <a:ext cx="1030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(+ PO</a:t>
            </a:r>
            <a:r>
              <a:rPr lang="en-US" altLang="en-US" sz="2000" baseline="-25000"/>
              <a:t>4</a:t>
            </a:r>
            <a:r>
              <a:rPr lang="en-US" altLang="en-US" sz="2000"/>
              <a:t>)</a:t>
            </a:r>
          </a:p>
        </p:txBody>
      </p:sp>
      <p:sp>
        <p:nvSpPr>
          <p:cNvPr id="24604" name="AutoShape 56">
            <a:extLst>
              <a:ext uri="{FF2B5EF4-FFF2-40B4-BE49-F238E27FC236}">
                <a16:creationId xmlns:a16="http://schemas.microsoft.com/office/drawing/2014/main" id="{2B41AF54-7D0D-7242-BC8E-35FAB0F22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R-ER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Protein Synthesis</a:t>
            </a:r>
            <a:endParaRPr lang="en-US" altLang="en-US" sz="2400"/>
          </a:p>
        </p:txBody>
      </p:sp>
      <p:sp>
        <p:nvSpPr>
          <p:cNvPr id="24605" name="Oval 57">
            <a:extLst>
              <a:ext uri="{FF2B5EF4-FFF2-40B4-BE49-F238E27FC236}">
                <a16:creationId xmlns:a16="http://schemas.microsoft.com/office/drawing/2014/main" id="{54650AE8-302A-9943-B7A1-CE449979A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259263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4606" name="Text Box 58">
            <a:extLst>
              <a:ext uri="{FF2B5EF4-FFF2-40B4-BE49-F238E27FC236}">
                <a16:creationId xmlns:a16="http://schemas.microsoft.com/office/drawing/2014/main" id="{156253F4-844D-0345-A2F2-C805F6F35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251325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Mitochondria</a:t>
            </a:r>
          </a:p>
        </p:txBody>
      </p:sp>
      <p:sp>
        <p:nvSpPr>
          <p:cNvPr id="24607" name="Rectangle 59">
            <a:extLst>
              <a:ext uri="{FF2B5EF4-FFF2-40B4-BE49-F238E27FC236}">
                <a16:creationId xmlns:a16="http://schemas.microsoft.com/office/drawing/2014/main" id="{47DDCBEE-8B88-144C-915B-DAA0AFD04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595813"/>
            <a:ext cx="1257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Cholesterol</a:t>
            </a:r>
            <a:endParaRPr lang="en-US" altLang="en-US" sz="1800">
              <a:solidFill>
                <a:schemeClr val="accent2"/>
              </a:solidFill>
            </a:endParaRPr>
          </a:p>
        </p:txBody>
      </p:sp>
      <p:sp>
        <p:nvSpPr>
          <p:cNvPr id="24608" name="Rectangle 60">
            <a:extLst>
              <a:ext uri="{FF2B5EF4-FFF2-40B4-BE49-F238E27FC236}">
                <a16:creationId xmlns:a16="http://schemas.microsoft.com/office/drawing/2014/main" id="{BDC04EE9-0551-3541-A7E9-7400E341C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02163"/>
            <a:ext cx="152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Pregnenolone</a:t>
            </a:r>
            <a:endParaRPr lang="en-US" altLang="en-US" sz="1800">
              <a:solidFill>
                <a:schemeClr val="accent2"/>
              </a:solidFill>
            </a:endParaRPr>
          </a:p>
        </p:txBody>
      </p:sp>
      <p:sp>
        <p:nvSpPr>
          <p:cNvPr id="24609" name="Line 61">
            <a:extLst>
              <a:ext uri="{FF2B5EF4-FFF2-40B4-BE49-F238E27FC236}">
                <a16:creationId xmlns:a16="http://schemas.microsoft.com/office/drawing/2014/main" id="{A4472627-E9F8-FB4F-BD36-CAEB0824D92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24400" y="4876800"/>
            <a:ext cx="228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0" name="Line 62">
            <a:extLst>
              <a:ext uri="{FF2B5EF4-FFF2-40B4-BE49-F238E27FC236}">
                <a16:creationId xmlns:a16="http://schemas.microsoft.com/office/drawing/2014/main" id="{BFC6640E-6405-4143-8BF3-B21C5A8BC4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14613" y="47244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1" name="AutoShape 63">
            <a:extLst>
              <a:ext uri="{FF2B5EF4-FFF2-40B4-BE49-F238E27FC236}">
                <a16:creationId xmlns:a16="http://schemas.microsoft.com/office/drawing/2014/main" id="{42423257-CA86-6542-944E-7EBC8E11C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3333CC"/>
                </a:solidFill>
              </a:rPr>
              <a:t>S-ER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Steroid Synthesis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4612" name="Line 64">
            <a:extLst>
              <a:ext uri="{FF2B5EF4-FFF2-40B4-BE49-F238E27FC236}">
                <a16:creationId xmlns:a16="http://schemas.microsoft.com/office/drawing/2014/main" id="{71D9078F-ECA4-A74E-9F28-D0313CB4D87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24000" y="4038600"/>
            <a:ext cx="30480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613" name="Group 65">
            <a:extLst>
              <a:ext uri="{FF2B5EF4-FFF2-40B4-BE49-F238E27FC236}">
                <a16:creationId xmlns:a16="http://schemas.microsoft.com/office/drawing/2014/main" id="{F64CBD0E-532A-2E41-B0A2-A5C18D1EA3AD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914400"/>
            <a:ext cx="1473200" cy="2463800"/>
            <a:chOff x="96" y="576"/>
            <a:chExt cx="928" cy="1552"/>
          </a:xfrm>
        </p:grpSpPr>
        <p:sp>
          <p:nvSpPr>
            <p:cNvPr id="24619" name="Rectangle 66">
              <a:extLst>
                <a:ext uri="{FF2B5EF4-FFF2-40B4-BE49-F238E27FC236}">
                  <a16:creationId xmlns:a16="http://schemas.microsoft.com/office/drawing/2014/main" id="{2C90ED98-F578-CC4B-A86C-E63853AAC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92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</a:rPr>
                <a:t>Progesterone</a:t>
              </a:r>
              <a:endParaRPr lang="en-US" alt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4620" name="Line 67">
              <a:extLst>
                <a:ext uri="{FF2B5EF4-FFF2-40B4-BE49-F238E27FC236}">
                  <a16:creationId xmlns:a16="http://schemas.microsoft.com/office/drawing/2014/main" id="{8DF772D8-26CA-994E-9DB5-3FF17528C6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" y="576"/>
              <a:ext cx="0" cy="100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21" name="Line 68">
              <a:extLst>
                <a:ext uri="{FF2B5EF4-FFF2-40B4-BE49-F238E27FC236}">
                  <a16:creationId xmlns:a16="http://schemas.microsoft.com/office/drawing/2014/main" id="{579CD8E1-099B-A14E-8B54-23315277F2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" y="1776"/>
              <a:ext cx="1" cy="35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614" name="Group 69">
            <a:extLst>
              <a:ext uri="{FF2B5EF4-FFF2-40B4-BE49-F238E27FC236}">
                <a16:creationId xmlns:a16="http://schemas.microsoft.com/office/drawing/2014/main" id="{19A5DFB2-792F-2D4E-8B0A-DCCEA6619400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4038600"/>
            <a:ext cx="4122737" cy="1897063"/>
            <a:chOff x="331" y="2544"/>
            <a:chExt cx="2597" cy="1195"/>
          </a:xfrm>
        </p:grpSpPr>
        <p:sp>
          <p:nvSpPr>
            <p:cNvPr id="24615" name="Line 70">
              <a:extLst>
                <a:ext uri="{FF2B5EF4-FFF2-40B4-BE49-F238E27FC236}">
                  <a16:creationId xmlns:a16="http://schemas.microsoft.com/office/drawing/2014/main" id="{E4D222A6-2001-484C-B17C-95A54F18C1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8" y="3072"/>
              <a:ext cx="0" cy="6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16" name="Line 71">
              <a:extLst>
                <a:ext uri="{FF2B5EF4-FFF2-40B4-BE49-F238E27FC236}">
                  <a16:creationId xmlns:a16="http://schemas.microsoft.com/office/drawing/2014/main" id="{00FE9C5F-660D-0340-8B82-0A2C41041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12" y="3216"/>
              <a:ext cx="816" cy="4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17" name="Line 72">
              <a:extLst>
                <a:ext uri="{FF2B5EF4-FFF2-40B4-BE49-F238E27FC236}">
                  <a16:creationId xmlns:a16="http://schemas.microsoft.com/office/drawing/2014/main" id="{2A0294D9-BF9E-644D-B822-41B8F30CBA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6" y="2544"/>
              <a:ext cx="0" cy="8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18" name="Line 73">
              <a:extLst>
                <a:ext uri="{FF2B5EF4-FFF2-40B4-BE49-F238E27FC236}">
                  <a16:creationId xmlns:a16="http://schemas.microsoft.com/office/drawing/2014/main" id="{FE53BD33-6BB8-0548-BB21-A6C9A5421C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" y="3403"/>
              <a:ext cx="52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596C7A60-C122-8C4C-8E5F-99C6DD983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66634345-770D-7048-846F-44B7F2103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575"/>
            <a:ext cx="91313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2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/>
              <a:t>Molecular Mechanism of LH on Luteal Cell</a:t>
            </a:r>
          </a:p>
        </p:txBody>
      </p:sp>
      <p:sp>
        <p:nvSpPr>
          <p:cNvPr id="26627" name="Freeform 4">
            <a:extLst>
              <a:ext uri="{FF2B5EF4-FFF2-40B4-BE49-F238E27FC236}">
                <a16:creationId xmlns:a16="http://schemas.microsoft.com/office/drawing/2014/main" id="{02181388-ED4C-0B4A-A052-13F3A4595E7E}"/>
              </a:ext>
            </a:extLst>
          </p:cNvPr>
          <p:cNvSpPr>
            <a:spLocks/>
          </p:cNvSpPr>
          <p:nvPr/>
        </p:nvSpPr>
        <p:spPr bwMode="auto">
          <a:xfrm>
            <a:off x="2611438" y="1370013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6 w 714"/>
              <a:gd name="T3" fmla="*/ 0 h 406"/>
              <a:gd name="T4" fmla="*/ 2147483646 w 714"/>
              <a:gd name="T5" fmla="*/ 2147483646 h 406"/>
              <a:gd name="T6" fmla="*/ 2147483646 w 714"/>
              <a:gd name="T7" fmla="*/ 0 h 406"/>
              <a:gd name="T8" fmla="*/ 2147483646 w 714"/>
              <a:gd name="T9" fmla="*/ 0 h 406"/>
              <a:gd name="T10" fmla="*/ 2147483646 w 714"/>
              <a:gd name="T11" fmla="*/ 2147483646 h 406"/>
              <a:gd name="T12" fmla="*/ 0 w 714"/>
              <a:gd name="T13" fmla="*/ 2147483646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28" name="Rectangle 5">
            <a:extLst>
              <a:ext uri="{FF2B5EF4-FFF2-40B4-BE49-F238E27FC236}">
                <a16:creationId xmlns:a16="http://schemas.microsoft.com/office/drawing/2014/main" id="{0A66B18F-1124-C14C-8017-406B5444A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350" y="1700213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6629" name="Line 6">
            <a:extLst>
              <a:ext uri="{FF2B5EF4-FFF2-40B4-BE49-F238E27FC236}">
                <a16:creationId xmlns:a16="http://schemas.microsoft.com/office/drawing/2014/main" id="{559723CF-4FBF-EF4D-970B-74A9F704EE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2895600"/>
            <a:ext cx="6858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Rectangle 7">
            <a:extLst>
              <a:ext uri="{FF2B5EF4-FFF2-40B4-BE49-F238E27FC236}">
                <a16:creationId xmlns:a16="http://schemas.microsoft.com/office/drawing/2014/main" id="{5FD395AF-7FFB-D44B-9615-89A8CB041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438400"/>
            <a:ext cx="4016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500">
                <a:solidFill>
                  <a:srgbClr val="000000"/>
                </a:solidFill>
              </a:rPr>
              <a:t>PKA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6631" name="Rectangle 18">
            <a:extLst>
              <a:ext uri="{FF2B5EF4-FFF2-40B4-BE49-F238E27FC236}">
                <a16:creationId xmlns:a16="http://schemas.microsoft.com/office/drawing/2014/main" id="{7387C575-A68E-0748-9B82-90B7BB7E1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6632" name="Rectangle 19">
            <a:extLst>
              <a:ext uri="{FF2B5EF4-FFF2-40B4-BE49-F238E27FC236}">
                <a16:creationId xmlns:a16="http://schemas.microsoft.com/office/drawing/2014/main" id="{195E3BCC-0488-7E46-8FAC-0AE50D5B8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6633" name="Rectangle 20">
            <a:extLst>
              <a:ext uri="{FF2B5EF4-FFF2-40B4-BE49-F238E27FC236}">
                <a16:creationId xmlns:a16="http://schemas.microsoft.com/office/drawing/2014/main" id="{057EC1F8-BAAC-0249-B23F-AC0224629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6330950"/>
            <a:ext cx="952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6634" name="Rectangle 24">
            <a:extLst>
              <a:ext uri="{FF2B5EF4-FFF2-40B4-BE49-F238E27FC236}">
                <a16:creationId xmlns:a16="http://schemas.microsoft.com/office/drawing/2014/main" id="{2AA9C64D-CCC4-9F40-9B0C-7DCFDA40C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26635" name="Line 25">
            <a:extLst>
              <a:ext uri="{FF2B5EF4-FFF2-40B4-BE49-F238E27FC236}">
                <a16:creationId xmlns:a16="http://schemas.microsoft.com/office/drawing/2014/main" id="{B51A8073-2BFD-4D43-BDB2-1BE21D4C09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6400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6636" name="Rectangle 26">
            <a:extLst>
              <a:ext uri="{FF2B5EF4-FFF2-40B4-BE49-F238E27FC236}">
                <a16:creationId xmlns:a16="http://schemas.microsoft.com/office/drawing/2014/main" id="{8FBCE244-3DBE-F541-A676-953EA2D4C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5722938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29051" name="Rectangle 27">
            <a:extLst>
              <a:ext uri="{FF2B5EF4-FFF2-40B4-BE49-F238E27FC236}">
                <a16:creationId xmlns:a16="http://schemas.microsoft.com/office/drawing/2014/main" id="{8F6A097A-623A-2F40-8A28-E65A33D6B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13" y="460375"/>
            <a:ext cx="4076700" cy="454025"/>
          </a:xfrm>
          <a:prstGeom prst="rect">
            <a:avLst/>
          </a:prstGeom>
          <a:noFill/>
          <a:ln>
            <a:noFill/>
          </a:ln>
          <a:effectLst>
            <a:outerShdw blurRad="38100" dist="35921" dir="2700000" algn="ctr" rotWithShape="0">
              <a:schemeClr val="tx1">
                <a:alpha val="42998"/>
              </a:schemeClr>
            </a:outerShdw>
          </a:effec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en-US" sz="2400">
                <a:solidFill>
                  <a:srgbClr val="008000"/>
                </a:solidFill>
              </a:rPr>
              <a:t>(cAMP second messenger)</a:t>
            </a:r>
            <a:endParaRPr lang="en-US" altLang="en-US" sz="3200">
              <a:solidFill>
                <a:srgbClr val="008000"/>
              </a:solidFill>
            </a:endParaRPr>
          </a:p>
        </p:txBody>
      </p:sp>
      <p:sp>
        <p:nvSpPr>
          <p:cNvPr id="26638" name="Rectangle 28">
            <a:extLst>
              <a:ext uri="{FF2B5EF4-FFF2-40B4-BE49-F238E27FC236}">
                <a16:creationId xmlns:a16="http://schemas.microsoft.com/office/drawing/2014/main" id="{A7E3C1BF-FFD1-EF4C-A195-779687EDB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0" y="5334000"/>
            <a:ext cx="13843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7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Cholesterol</a:t>
            </a:r>
          </a:p>
        </p:txBody>
      </p:sp>
      <p:sp>
        <p:nvSpPr>
          <p:cNvPr id="26639" name="Rectangle 29">
            <a:extLst>
              <a:ext uri="{FF2B5EF4-FFF2-40B4-BE49-F238E27FC236}">
                <a16:creationId xmlns:a16="http://schemas.microsoft.com/office/drawing/2014/main" id="{5F9E9F19-7C4C-FE45-A45A-AA7FFFB31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6640" name="Group 30">
            <a:extLst>
              <a:ext uri="{FF2B5EF4-FFF2-40B4-BE49-F238E27FC236}">
                <a16:creationId xmlns:a16="http://schemas.microsoft.com/office/drawing/2014/main" id="{3957C502-C6DC-4A46-B67F-560F5ACF5CA5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2028825"/>
            <a:ext cx="3200400" cy="384175"/>
            <a:chOff x="1152" y="1283"/>
            <a:chExt cx="1776" cy="285"/>
          </a:xfrm>
        </p:grpSpPr>
        <p:sp>
          <p:nvSpPr>
            <p:cNvPr id="26715" name="Rectangle 31">
              <a:extLst>
                <a:ext uri="{FF2B5EF4-FFF2-40B4-BE49-F238E27FC236}">
                  <a16:creationId xmlns:a16="http://schemas.microsoft.com/office/drawing/2014/main" id="{776A8BEA-FD08-904E-B385-518F9116D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6716" name="Text Box 32">
              <a:extLst>
                <a:ext uri="{FF2B5EF4-FFF2-40B4-BE49-F238E27FC236}">
                  <a16:creationId xmlns:a16="http://schemas.microsoft.com/office/drawing/2014/main" id="{387D69B9-20FC-B242-B0C0-2C5D9A2E25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/>
                <a:t>Adenylate Cyclase</a:t>
              </a:r>
            </a:p>
          </p:txBody>
        </p:sp>
      </p:grpSp>
      <p:sp>
        <p:nvSpPr>
          <p:cNvPr id="26641" name="Rectangle 33">
            <a:extLst>
              <a:ext uri="{FF2B5EF4-FFF2-40B4-BE49-F238E27FC236}">
                <a16:creationId xmlns:a16="http://schemas.microsoft.com/office/drawing/2014/main" id="{20116D5A-3DD8-B74B-BCA2-9C89DFACB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200400"/>
            <a:ext cx="1371600" cy="304800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6642" name="Text Box 34">
            <a:extLst>
              <a:ext uri="{FF2B5EF4-FFF2-40B4-BE49-F238E27FC236}">
                <a16:creationId xmlns:a16="http://schemas.microsoft.com/office/drawing/2014/main" id="{C7A7A2A7-A6F9-7548-A36C-0116CE9E3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188" y="3162300"/>
            <a:ext cx="304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</a:p>
        </p:txBody>
      </p:sp>
      <p:sp>
        <p:nvSpPr>
          <p:cNvPr id="26643" name="Freeform 35">
            <a:extLst>
              <a:ext uri="{FF2B5EF4-FFF2-40B4-BE49-F238E27FC236}">
                <a16:creationId xmlns:a16="http://schemas.microsoft.com/office/drawing/2014/main" id="{B8F8845B-92A5-1E47-B65F-A7CFC240A048}"/>
              </a:ext>
            </a:extLst>
          </p:cNvPr>
          <p:cNvSpPr>
            <a:spLocks/>
          </p:cNvSpPr>
          <p:nvPr/>
        </p:nvSpPr>
        <p:spPr bwMode="auto">
          <a:xfrm>
            <a:off x="5562600" y="2667000"/>
            <a:ext cx="1371600" cy="304800"/>
          </a:xfrm>
          <a:custGeom>
            <a:avLst/>
            <a:gdLst>
              <a:gd name="T0" fmla="*/ 0 w 864"/>
              <a:gd name="T1" fmla="*/ 2147483646 h 192"/>
              <a:gd name="T2" fmla="*/ 2147483646 w 864"/>
              <a:gd name="T3" fmla="*/ 2147483646 h 192"/>
              <a:gd name="T4" fmla="*/ 2147483646 w 864"/>
              <a:gd name="T5" fmla="*/ 0 h 192"/>
              <a:gd name="T6" fmla="*/ 2147483646 w 864"/>
              <a:gd name="T7" fmla="*/ 0 h 192"/>
              <a:gd name="T8" fmla="*/ 2147483646 w 864"/>
              <a:gd name="T9" fmla="*/ 2147483646 h 192"/>
              <a:gd name="T10" fmla="*/ 2147483646 w 864"/>
              <a:gd name="T11" fmla="*/ 0 h 192"/>
              <a:gd name="T12" fmla="*/ 0 w 864"/>
              <a:gd name="T13" fmla="*/ 0 h 192"/>
              <a:gd name="T14" fmla="*/ 0 w 864"/>
              <a:gd name="T15" fmla="*/ 2147483646 h 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64"/>
              <a:gd name="T25" fmla="*/ 0 h 192"/>
              <a:gd name="T26" fmla="*/ 864 w 864"/>
              <a:gd name="T27" fmla="*/ 192 h 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64" h="192">
                <a:moveTo>
                  <a:pt x="0" y="192"/>
                </a:moveTo>
                <a:lnTo>
                  <a:pt x="864" y="192"/>
                </a:lnTo>
                <a:lnTo>
                  <a:pt x="864" y="0"/>
                </a:lnTo>
                <a:lnTo>
                  <a:pt x="576" y="0"/>
                </a:lnTo>
                <a:lnTo>
                  <a:pt x="432" y="144"/>
                </a:lnTo>
                <a:lnTo>
                  <a:pt x="240" y="0"/>
                </a:lnTo>
                <a:lnTo>
                  <a:pt x="0" y="0"/>
                </a:lnTo>
                <a:lnTo>
                  <a:pt x="0" y="192"/>
                </a:lnTo>
                <a:close/>
              </a:path>
            </a:pathLst>
          </a:custGeom>
          <a:solidFill>
            <a:srgbClr val="BBE0E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4" name="Text Box 36">
            <a:extLst>
              <a:ext uri="{FF2B5EF4-FFF2-40B4-BE49-F238E27FC236}">
                <a16:creationId xmlns:a16="http://schemas.microsoft.com/office/drawing/2014/main" id="{C3C01D6A-3B6E-2E48-BBB7-50BFDB553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630488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R</a:t>
            </a:r>
            <a:endParaRPr lang="en-US" altLang="en-US" sz="2400">
              <a:solidFill>
                <a:srgbClr val="3333CC"/>
              </a:solidFill>
            </a:endParaRPr>
          </a:p>
        </p:txBody>
      </p:sp>
      <p:grpSp>
        <p:nvGrpSpPr>
          <p:cNvPr id="26645" name="Group 37">
            <a:extLst>
              <a:ext uri="{FF2B5EF4-FFF2-40B4-BE49-F238E27FC236}">
                <a16:creationId xmlns:a16="http://schemas.microsoft.com/office/drawing/2014/main" id="{A8CD9ADE-87BA-8543-8F06-A0297AFBCD9A}"/>
              </a:ext>
            </a:extLst>
          </p:cNvPr>
          <p:cNvGrpSpPr>
            <a:grpSpLocks/>
          </p:cNvGrpSpPr>
          <p:nvPr/>
        </p:nvGrpSpPr>
        <p:grpSpPr bwMode="auto">
          <a:xfrm>
            <a:off x="5783263" y="2362200"/>
            <a:ext cx="990600" cy="533400"/>
            <a:chOff x="2736" y="1536"/>
            <a:chExt cx="624" cy="336"/>
          </a:xfrm>
        </p:grpSpPr>
        <p:sp>
          <p:nvSpPr>
            <p:cNvPr id="26713" name="Freeform 38">
              <a:extLst>
                <a:ext uri="{FF2B5EF4-FFF2-40B4-BE49-F238E27FC236}">
                  <a16:creationId xmlns:a16="http://schemas.microsoft.com/office/drawing/2014/main" id="{C02DB415-566B-1E4D-A28C-ACC9012BD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" y="1536"/>
              <a:ext cx="624" cy="336"/>
            </a:xfrm>
            <a:custGeom>
              <a:avLst/>
              <a:gdLst>
                <a:gd name="T0" fmla="*/ 0 w 624"/>
                <a:gd name="T1" fmla="*/ 192 h 336"/>
                <a:gd name="T2" fmla="*/ 96 w 624"/>
                <a:gd name="T3" fmla="*/ 192 h 336"/>
                <a:gd name="T4" fmla="*/ 288 w 624"/>
                <a:gd name="T5" fmla="*/ 336 h 336"/>
                <a:gd name="T6" fmla="*/ 432 w 624"/>
                <a:gd name="T7" fmla="*/ 192 h 336"/>
                <a:gd name="T8" fmla="*/ 624 w 624"/>
                <a:gd name="T9" fmla="*/ 192 h 336"/>
                <a:gd name="T10" fmla="*/ 624 w 624"/>
                <a:gd name="T11" fmla="*/ 0 h 336"/>
                <a:gd name="T12" fmla="*/ 0 w 624"/>
                <a:gd name="T13" fmla="*/ 0 h 336"/>
                <a:gd name="T14" fmla="*/ 0 w 624"/>
                <a:gd name="T15" fmla="*/ 192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24"/>
                <a:gd name="T25" fmla="*/ 0 h 336"/>
                <a:gd name="T26" fmla="*/ 624 w 624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24" h="336">
                  <a:moveTo>
                    <a:pt x="0" y="192"/>
                  </a:moveTo>
                  <a:lnTo>
                    <a:pt x="96" y="192"/>
                  </a:lnTo>
                  <a:lnTo>
                    <a:pt x="288" y="336"/>
                  </a:lnTo>
                  <a:lnTo>
                    <a:pt x="432" y="192"/>
                  </a:lnTo>
                  <a:lnTo>
                    <a:pt x="624" y="192"/>
                  </a:lnTo>
                  <a:lnTo>
                    <a:pt x="624" y="0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14" name="Rectangle 39">
              <a:extLst>
                <a:ext uri="{FF2B5EF4-FFF2-40B4-BE49-F238E27FC236}">
                  <a16:creationId xmlns:a16="http://schemas.microsoft.com/office/drawing/2014/main" id="{87EE9846-F3EA-EF40-ABDA-AA942E8BE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7" y="1551"/>
              <a:ext cx="400" cy="17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</a:rPr>
                <a:t>cAMP</a:t>
              </a:r>
              <a:endParaRPr lang="en-US" altLang="en-US"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6646" name="Group 40">
            <a:extLst>
              <a:ext uri="{FF2B5EF4-FFF2-40B4-BE49-F238E27FC236}">
                <a16:creationId xmlns:a16="http://schemas.microsoft.com/office/drawing/2014/main" id="{5E15382E-1E7F-274E-AF31-0D3FC0227063}"/>
              </a:ext>
            </a:extLst>
          </p:cNvPr>
          <p:cNvGrpSpPr>
            <a:grpSpLocks/>
          </p:cNvGrpSpPr>
          <p:nvPr/>
        </p:nvGrpSpPr>
        <p:grpSpPr bwMode="auto">
          <a:xfrm>
            <a:off x="2609850" y="987425"/>
            <a:ext cx="1133475" cy="515938"/>
            <a:chOff x="1645" y="456"/>
            <a:chExt cx="714" cy="325"/>
          </a:xfrm>
        </p:grpSpPr>
        <p:sp>
          <p:nvSpPr>
            <p:cNvPr id="26711" name="Freeform 41">
              <a:extLst>
                <a:ext uri="{FF2B5EF4-FFF2-40B4-BE49-F238E27FC236}">
                  <a16:creationId xmlns:a16="http://schemas.microsoft.com/office/drawing/2014/main" id="{786B6A66-BD74-6D49-A2F5-5C4E6E9DE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12" name="Rectangle 42">
              <a:extLst>
                <a:ext uri="{FF2B5EF4-FFF2-40B4-BE49-F238E27FC236}">
                  <a16:creationId xmlns:a16="http://schemas.microsoft.com/office/drawing/2014/main" id="{2BA8D6D5-2C73-DF43-B127-19B771BFE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6647" name="Group 43">
            <a:extLst>
              <a:ext uri="{FF2B5EF4-FFF2-40B4-BE49-F238E27FC236}">
                <a16:creationId xmlns:a16="http://schemas.microsoft.com/office/drawing/2014/main" id="{70B6BF2B-A853-904D-8670-0C111EEF0B0B}"/>
              </a:ext>
            </a:extLst>
          </p:cNvPr>
          <p:cNvGrpSpPr>
            <a:grpSpLocks/>
          </p:cNvGrpSpPr>
          <p:nvPr/>
        </p:nvGrpSpPr>
        <p:grpSpPr bwMode="auto">
          <a:xfrm>
            <a:off x="1885950" y="2501900"/>
            <a:ext cx="2730500" cy="895350"/>
            <a:chOff x="1188" y="1576"/>
            <a:chExt cx="1720" cy="564"/>
          </a:xfrm>
        </p:grpSpPr>
        <p:sp>
          <p:nvSpPr>
            <p:cNvPr id="26706" name="Rectangle 44">
              <a:extLst>
                <a:ext uri="{FF2B5EF4-FFF2-40B4-BE49-F238E27FC236}">
                  <a16:creationId xmlns:a16="http://schemas.microsoft.com/office/drawing/2014/main" id="{C157AD8E-2480-DF4F-AC73-8AA222491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 sz="2400">
                <a:solidFill>
                  <a:schemeClr val="accent2"/>
                </a:solidFill>
              </a:endParaRPr>
            </a:p>
          </p:txBody>
        </p:sp>
        <p:grpSp>
          <p:nvGrpSpPr>
            <p:cNvPr id="26707" name="Group 45">
              <a:extLst>
                <a:ext uri="{FF2B5EF4-FFF2-40B4-BE49-F238E27FC236}">
                  <a16:creationId xmlns:a16="http://schemas.microsoft.com/office/drawing/2014/main" id="{DF547701-49F2-5C44-AA1B-F80232287F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26709" name="Freeform 46">
                <a:extLst>
                  <a:ext uri="{FF2B5EF4-FFF2-40B4-BE49-F238E27FC236}">
                    <a16:creationId xmlns:a16="http://schemas.microsoft.com/office/drawing/2014/main" id="{A3969EAE-C95F-844B-9FD8-4F1BC9AED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710" name="Rectangle 47">
                <a:extLst>
                  <a:ext uri="{FF2B5EF4-FFF2-40B4-BE49-F238E27FC236}">
                    <a16:creationId xmlns:a16="http://schemas.microsoft.com/office/drawing/2014/main" id="{B8375FD9-BD67-E640-8998-C5A49173E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 sz="240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26708" name="Freeform 48">
              <a:extLst>
                <a:ext uri="{FF2B5EF4-FFF2-40B4-BE49-F238E27FC236}">
                  <a16:creationId xmlns:a16="http://schemas.microsoft.com/office/drawing/2014/main" id="{B047521D-5F75-0144-9723-25253715F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48" name="Text Box 50">
            <a:extLst>
              <a:ext uri="{FF2B5EF4-FFF2-40B4-BE49-F238E27FC236}">
                <a16:creationId xmlns:a16="http://schemas.microsoft.com/office/drawing/2014/main" id="{BE2EF8AA-D056-3F4D-A705-FCDCB19B4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925" y="3641725"/>
            <a:ext cx="1030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(+ PO</a:t>
            </a:r>
            <a:r>
              <a:rPr lang="en-US" altLang="en-US" sz="2000" baseline="-25000"/>
              <a:t>4</a:t>
            </a:r>
            <a:r>
              <a:rPr lang="en-US" altLang="en-US" sz="2000"/>
              <a:t>)</a:t>
            </a:r>
          </a:p>
        </p:txBody>
      </p:sp>
      <p:sp>
        <p:nvSpPr>
          <p:cNvPr id="26649" name="AutoShape 51">
            <a:extLst>
              <a:ext uri="{FF2B5EF4-FFF2-40B4-BE49-F238E27FC236}">
                <a16:creationId xmlns:a16="http://schemas.microsoft.com/office/drawing/2014/main" id="{FCC9F103-FE9C-7D4C-98C8-C718291E8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R-ER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Protein Synthesis</a:t>
            </a:r>
            <a:endParaRPr lang="en-US" altLang="en-US" sz="2400"/>
          </a:p>
        </p:txBody>
      </p:sp>
      <p:sp>
        <p:nvSpPr>
          <p:cNvPr id="26650" name="Oval 52">
            <a:extLst>
              <a:ext uri="{FF2B5EF4-FFF2-40B4-BE49-F238E27FC236}">
                <a16:creationId xmlns:a16="http://schemas.microsoft.com/office/drawing/2014/main" id="{CEE8663B-3002-D040-898F-DE3C7B9E7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259263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6651" name="Text Box 53">
            <a:extLst>
              <a:ext uri="{FF2B5EF4-FFF2-40B4-BE49-F238E27FC236}">
                <a16:creationId xmlns:a16="http://schemas.microsoft.com/office/drawing/2014/main" id="{9D4E321A-DAB6-5C46-8B2C-F61FB6D12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251325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Mitochondria</a:t>
            </a:r>
          </a:p>
        </p:txBody>
      </p:sp>
      <p:sp>
        <p:nvSpPr>
          <p:cNvPr id="26652" name="Rectangle 54">
            <a:extLst>
              <a:ext uri="{FF2B5EF4-FFF2-40B4-BE49-F238E27FC236}">
                <a16:creationId xmlns:a16="http://schemas.microsoft.com/office/drawing/2014/main" id="{F2ABCE78-5DE3-D74C-98BB-82942AC15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595813"/>
            <a:ext cx="1257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Cholesterol</a:t>
            </a:r>
            <a:endParaRPr lang="en-US" altLang="en-US" sz="1800">
              <a:solidFill>
                <a:schemeClr val="accent2"/>
              </a:solidFill>
            </a:endParaRPr>
          </a:p>
        </p:txBody>
      </p:sp>
      <p:sp>
        <p:nvSpPr>
          <p:cNvPr id="26653" name="Rectangle 55">
            <a:extLst>
              <a:ext uri="{FF2B5EF4-FFF2-40B4-BE49-F238E27FC236}">
                <a16:creationId xmlns:a16="http://schemas.microsoft.com/office/drawing/2014/main" id="{DFA0C619-5BCD-C14B-8767-D26370E83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02163"/>
            <a:ext cx="152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Pregnenolone</a:t>
            </a:r>
            <a:endParaRPr lang="en-US" altLang="en-US" sz="1800">
              <a:solidFill>
                <a:schemeClr val="accent2"/>
              </a:solidFill>
            </a:endParaRPr>
          </a:p>
        </p:txBody>
      </p:sp>
      <p:sp>
        <p:nvSpPr>
          <p:cNvPr id="26654" name="Line 56">
            <a:extLst>
              <a:ext uri="{FF2B5EF4-FFF2-40B4-BE49-F238E27FC236}">
                <a16:creationId xmlns:a16="http://schemas.microsoft.com/office/drawing/2014/main" id="{2A302479-667A-B841-9664-4E4D3B5A11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24400" y="4876800"/>
            <a:ext cx="228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5" name="Line 57">
            <a:extLst>
              <a:ext uri="{FF2B5EF4-FFF2-40B4-BE49-F238E27FC236}">
                <a16:creationId xmlns:a16="http://schemas.microsoft.com/office/drawing/2014/main" id="{D69B02BB-E52B-4D4F-A11F-1ECD908742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14613" y="47244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6" name="AutoShape 58">
            <a:extLst>
              <a:ext uri="{FF2B5EF4-FFF2-40B4-BE49-F238E27FC236}">
                <a16:creationId xmlns:a16="http://schemas.microsoft.com/office/drawing/2014/main" id="{EF3B12F5-7924-5248-8931-5EAA72DE7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3333CC"/>
                </a:solidFill>
              </a:rPr>
              <a:t>S-ER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Steroid Synthesis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26657" name="Line 59">
            <a:extLst>
              <a:ext uri="{FF2B5EF4-FFF2-40B4-BE49-F238E27FC236}">
                <a16:creationId xmlns:a16="http://schemas.microsoft.com/office/drawing/2014/main" id="{6EA720C5-A047-3F4B-982F-707CDB6A3F3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24000" y="4038600"/>
            <a:ext cx="30480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658" name="Group 60">
            <a:extLst>
              <a:ext uri="{FF2B5EF4-FFF2-40B4-BE49-F238E27FC236}">
                <a16:creationId xmlns:a16="http://schemas.microsoft.com/office/drawing/2014/main" id="{A21BE2E0-377C-9E4B-B2B6-BEEBC9C09FAA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914400"/>
            <a:ext cx="1473200" cy="2463800"/>
            <a:chOff x="96" y="576"/>
            <a:chExt cx="928" cy="1552"/>
          </a:xfrm>
        </p:grpSpPr>
        <p:sp>
          <p:nvSpPr>
            <p:cNvPr id="26703" name="Rectangle 61">
              <a:extLst>
                <a:ext uri="{FF2B5EF4-FFF2-40B4-BE49-F238E27FC236}">
                  <a16:creationId xmlns:a16="http://schemas.microsoft.com/office/drawing/2014/main" id="{17F5B6EC-51C6-B04C-8D63-1248D9D29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92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</a:rPr>
                <a:t>Progesterone</a:t>
              </a:r>
              <a:endParaRPr lang="en-US" alt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6704" name="Line 62">
              <a:extLst>
                <a:ext uri="{FF2B5EF4-FFF2-40B4-BE49-F238E27FC236}">
                  <a16:creationId xmlns:a16="http://schemas.microsoft.com/office/drawing/2014/main" id="{37193E58-7E30-364B-9DC8-7C711E3A9A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" y="576"/>
              <a:ext cx="0" cy="100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5" name="Line 63">
              <a:extLst>
                <a:ext uri="{FF2B5EF4-FFF2-40B4-BE49-F238E27FC236}">
                  <a16:creationId xmlns:a16="http://schemas.microsoft.com/office/drawing/2014/main" id="{F308AE8C-0CD2-4549-9085-5EE5B2E0F5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" y="1776"/>
              <a:ext cx="1" cy="35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659" name="Group 69">
            <a:extLst>
              <a:ext uri="{FF2B5EF4-FFF2-40B4-BE49-F238E27FC236}">
                <a16:creationId xmlns:a16="http://schemas.microsoft.com/office/drawing/2014/main" id="{10D104F2-6A70-5E47-98E0-6FE0EFCC23AB}"/>
              </a:ext>
            </a:extLst>
          </p:cNvPr>
          <p:cNvGrpSpPr>
            <a:grpSpLocks/>
          </p:cNvGrpSpPr>
          <p:nvPr/>
        </p:nvGrpSpPr>
        <p:grpSpPr bwMode="auto">
          <a:xfrm>
            <a:off x="6934200" y="814388"/>
            <a:ext cx="1752600" cy="804862"/>
            <a:chOff x="4032" y="616"/>
            <a:chExt cx="1104" cy="507"/>
          </a:xfrm>
        </p:grpSpPr>
        <p:grpSp>
          <p:nvGrpSpPr>
            <p:cNvPr id="26692" name="Group 70">
              <a:extLst>
                <a:ext uri="{FF2B5EF4-FFF2-40B4-BE49-F238E27FC236}">
                  <a16:creationId xmlns:a16="http://schemas.microsoft.com/office/drawing/2014/main" id="{3D7FB291-3E92-784C-9DD6-67114C293A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864"/>
              <a:ext cx="1104" cy="259"/>
              <a:chOff x="4032" y="993"/>
              <a:chExt cx="1104" cy="259"/>
            </a:xfrm>
          </p:grpSpPr>
          <p:grpSp>
            <p:nvGrpSpPr>
              <p:cNvPr id="26698" name="Group 71">
                <a:extLst>
                  <a:ext uri="{FF2B5EF4-FFF2-40B4-BE49-F238E27FC236}">
                    <a16:creationId xmlns:a16="http://schemas.microsoft.com/office/drawing/2014/main" id="{7F2B69F4-7230-D340-8BFB-22255CFDE3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32" y="1004"/>
                <a:ext cx="1104" cy="248"/>
                <a:chOff x="4032" y="864"/>
                <a:chExt cx="1104" cy="248"/>
              </a:xfrm>
            </p:grpSpPr>
            <p:sp>
              <p:nvSpPr>
                <p:cNvPr id="26701" name="Freeform 72">
                  <a:extLst>
                    <a:ext uri="{FF2B5EF4-FFF2-40B4-BE49-F238E27FC236}">
                      <a16:creationId xmlns:a16="http://schemas.microsoft.com/office/drawing/2014/main" id="{505D046A-B6E0-124A-8F91-2C727E9092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2" y="864"/>
                  <a:ext cx="1104" cy="248"/>
                </a:xfrm>
                <a:custGeom>
                  <a:avLst/>
                  <a:gdLst>
                    <a:gd name="T0" fmla="*/ 0 w 1104"/>
                    <a:gd name="T1" fmla="*/ 0 h 248"/>
                    <a:gd name="T2" fmla="*/ 336 w 1104"/>
                    <a:gd name="T3" fmla="*/ 192 h 248"/>
                    <a:gd name="T4" fmla="*/ 672 w 1104"/>
                    <a:gd name="T5" fmla="*/ 240 h 248"/>
                    <a:gd name="T6" fmla="*/ 960 w 1104"/>
                    <a:gd name="T7" fmla="*/ 144 h 248"/>
                    <a:gd name="T8" fmla="*/ 1104 w 1104"/>
                    <a:gd name="T9" fmla="*/ 0 h 2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04"/>
                    <a:gd name="T16" fmla="*/ 0 h 248"/>
                    <a:gd name="T17" fmla="*/ 1104 w 1104"/>
                    <a:gd name="T18" fmla="*/ 248 h 2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04" h="248">
                      <a:moveTo>
                        <a:pt x="0" y="0"/>
                      </a:moveTo>
                      <a:cubicBezTo>
                        <a:pt x="112" y="76"/>
                        <a:pt x="224" y="152"/>
                        <a:pt x="336" y="192"/>
                      </a:cubicBezTo>
                      <a:cubicBezTo>
                        <a:pt x="448" y="232"/>
                        <a:pt x="568" y="248"/>
                        <a:pt x="672" y="240"/>
                      </a:cubicBezTo>
                      <a:cubicBezTo>
                        <a:pt x="776" y="232"/>
                        <a:pt x="888" y="184"/>
                        <a:pt x="960" y="144"/>
                      </a:cubicBezTo>
                      <a:cubicBezTo>
                        <a:pt x="1032" y="104"/>
                        <a:pt x="1068" y="52"/>
                        <a:pt x="1104" y="0"/>
                      </a:cubicBezTo>
                    </a:path>
                  </a:pathLst>
                </a:custGeom>
                <a:solidFill>
                  <a:srgbClr val="33CC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02" name="Freeform 73">
                  <a:extLst>
                    <a:ext uri="{FF2B5EF4-FFF2-40B4-BE49-F238E27FC236}">
                      <a16:creationId xmlns:a16="http://schemas.microsoft.com/office/drawing/2014/main" id="{3B9435D2-CDA3-7747-A6ED-708D64CEEA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2" y="864"/>
                  <a:ext cx="1104" cy="96"/>
                </a:xfrm>
                <a:custGeom>
                  <a:avLst/>
                  <a:gdLst>
                    <a:gd name="T0" fmla="*/ 0 w 1104"/>
                    <a:gd name="T1" fmla="*/ 0 h 96"/>
                    <a:gd name="T2" fmla="*/ 240 w 1104"/>
                    <a:gd name="T3" fmla="*/ 0 h 96"/>
                    <a:gd name="T4" fmla="*/ 240 w 1104"/>
                    <a:gd name="T5" fmla="*/ 96 h 96"/>
                    <a:gd name="T6" fmla="*/ 384 w 1104"/>
                    <a:gd name="T7" fmla="*/ 96 h 96"/>
                    <a:gd name="T8" fmla="*/ 384 w 1104"/>
                    <a:gd name="T9" fmla="*/ 0 h 96"/>
                    <a:gd name="T10" fmla="*/ 768 w 1104"/>
                    <a:gd name="T11" fmla="*/ 0 h 96"/>
                    <a:gd name="T12" fmla="*/ 768 w 1104"/>
                    <a:gd name="T13" fmla="*/ 96 h 96"/>
                    <a:gd name="T14" fmla="*/ 864 w 1104"/>
                    <a:gd name="T15" fmla="*/ 96 h 96"/>
                    <a:gd name="T16" fmla="*/ 864 w 1104"/>
                    <a:gd name="T17" fmla="*/ 0 h 96"/>
                    <a:gd name="T18" fmla="*/ 1104 w 1104"/>
                    <a:gd name="T19" fmla="*/ 0 h 9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04"/>
                    <a:gd name="T31" fmla="*/ 0 h 96"/>
                    <a:gd name="T32" fmla="*/ 1104 w 1104"/>
                    <a:gd name="T33" fmla="*/ 96 h 9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04" h="96">
                      <a:moveTo>
                        <a:pt x="0" y="0"/>
                      </a:moveTo>
                      <a:lnTo>
                        <a:pt x="240" y="0"/>
                      </a:lnTo>
                      <a:lnTo>
                        <a:pt x="240" y="96"/>
                      </a:lnTo>
                      <a:lnTo>
                        <a:pt x="384" y="96"/>
                      </a:lnTo>
                      <a:lnTo>
                        <a:pt x="384" y="0"/>
                      </a:lnTo>
                      <a:lnTo>
                        <a:pt x="768" y="0"/>
                      </a:lnTo>
                      <a:lnTo>
                        <a:pt x="768" y="96"/>
                      </a:lnTo>
                      <a:lnTo>
                        <a:pt x="864" y="96"/>
                      </a:lnTo>
                      <a:lnTo>
                        <a:pt x="864" y="0"/>
                      </a:lnTo>
                      <a:lnTo>
                        <a:pt x="1104" y="0"/>
                      </a:lnTo>
                    </a:path>
                  </a:pathLst>
                </a:custGeom>
                <a:solidFill>
                  <a:srgbClr val="33CC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6699" name="Rectangle 74">
                <a:extLst>
                  <a:ext uri="{FF2B5EF4-FFF2-40B4-BE49-F238E27FC236}">
                    <a16:creationId xmlns:a16="http://schemas.microsoft.com/office/drawing/2014/main" id="{62942B5F-EB8C-DB44-8325-110EA237D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0" y="993"/>
                <a:ext cx="124" cy="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6700" name="Rectangle 75">
                <a:extLst>
                  <a:ext uri="{FF2B5EF4-FFF2-40B4-BE49-F238E27FC236}">
                    <a16:creationId xmlns:a16="http://schemas.microsoft.com/office/drawing/2014/main" id="{DA8E96B0-80DE-9640-8DA7-F98BC3E5E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6" y="997"/>
                <a:ext cx="68" cy="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</p:grpSp>
        <p:grpSp>
          <p:nvGrpSpPr>
            <p:cNvPr id="26693" name="Group 76">
              <a:extLst>
                <a:ext uri="{FF2B5EF4-FFF2-40B4-BE49-F238E27FC236}">
                  <a16:creationId xmlns:a16="http://schemas.microsoft.com/office/drawing/2014/main" id="{0FB7DC84-6ED0-2644-805E-0AB57AB285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616"/>
              <a:ext cx="1104" cy="344"/>
              <a:chOff x="4032" y="616"/>
              <a:chExt cx="1104" cy="344"/>
            </a:xfrm>
          </p:grpSpPr>
          <p:sp>
            <p:nvSpPr>
              <p:cNvPr id="26696" name="Freeform 77">
                <a:extLst>
                  <a:ext uri="{FF2B5EF4-FFF2-40B4-BE49-F238E27FC236}">
                    <a16:creationId xmlns:a16="http://schemas.microsoft.com/office/drawing/2014/main" id="{ABE6005C-0A0C-4A46-8AC8-7F310EAFD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616"/>
                <a:ext cx="1104" cy="248"/>
              </a:xfrm>
              <a:custGeom>
                <a:avLst/>
                <a:gdLst>
                  <a:gd name="T0" fmla="*/ 0 w 1104"/>
                  <a:gd name="T1" fmla="*/ 248 h 248"/>
                  <a:gd name="T2" fmla="*/ 240 w 1104"/>
                  <a:gd name="T3" fmla="*/ 56 h 248"/>
                  <a:gd name="T4" fmla="*/ 624 w 1104"/>
                  <a:gd name="T5" fmla="*/ 8 h 248"/>
                  <a:gd name="T6" fmla="*/ 912 w 1104"/>
                  <a:gd name="T7" fmla="*/ 104 h 248"/>
                  <a:gd name="T8" fmla="*/ 1104 w 1104"/>
                  <a:gd name="T9" fmla="*/ 248 h 2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4"/>
                  <a:gd name="T16" fmla="*/ 0 h 248"/>
                  <a:gd name="T17" fmla="*/ 1104 w 1104"/>
                  <a:gd name="T18" fmla="*/ 248 h 2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4" h="248">
                    <a:moveTo>
                      <a:pt x="0" y="248"/>
                    </a:moveTo>
                    <a:cubicBezTo>
                      <a:pt x="68" y="172"/>
                      <a:pt x="136" y="96"/>
                      <a:pt x="240" y="56"/>
                    </a:cubicBezTo>
                    <a:cubicBezTo>
                      <a:pt x="344" y="16"/>
                      <a:pt x="512" y="0"/>
                      <a:pt x="624" y="8"/>
                    </a:cubicBezTo>
                    <a:cubicBezTo>
                      <a:pt x="736" y="16"/>
                      <a:pt x="832" y="64"/>
                      <a:pt x="912" y="104"/>
                    </a:cubicBezTo>
                    <a:cubicBezTo>
                      <a:pt x="992" y="144"/>
                      <a:pt x="1048" y="196"/>
                      <a:pt x="1104" y="248"/>
                    </a:cubicBezTo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97" name="Freeform 78">
                <a:extLst>
                  <a:ext uri="{FF2B5EF4-FFF2-40B4-BE49-F238E27FC236}">
                    <a16:creationId xmlns:a16="http://schemas.microsoft.com/office/drawing/2014/main" id="{7552ED45-B39A-E145-AE89-034998025E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864"/>
                <a:ext cx="1104" cy="96"/>
              </a:xfrm>
              <a:custGeom>
                <a:avLst/>
                <a:gdLst>
                  <a:gd name="T0" fmla="*/ 0 w 1104"/>
                  <a:gd name="T1" fmla="*/ 0 h 96"/>
                  <a:gd name="T2" fmla="*/ 240 w 1104"/>
                  <a:gd name="T3" fmla="*/ 0 h 96"/>
                  <a:gd name="T4" fmla="*/ 240 w 1104"/>
                  <a:gd name="T5" fmla="*/ 96 h 96"/>
                  <a:gd name="T6" fmla="*/ 384 w 1104"/>
                  <a:gd name="T7" fmla="*/ 96 h 96"/>
                  <a:gd name="T8" fmla="*/ 384 w 1104"/>
                  <a:gd name="T9" fmla="*/ 0 h 96"/>
                  <a:gd name="T10" fmla="*/ 768 w 1104"/>
                  <a:gd name="T11" fmla="*/ 0 h 96"/>
                  <a:gd name="T12" fmla="*/ 768 w 1104"/>
                  <a:gd name="T13" fmla="*/ 96 h 96"/>
                  <a:gd name="T14" fmla="*/ 864 w 1104"/>
                  <a:gd name="T15" fmla="*/ 96 h 96"/>
                  <a:gd name="T16" fmla="*/ 864 w 1104"/>
                  <a:gd name="T17" fmla="*/ 0 h 96"/>
                  <a:gd name="T18" fmla="*/ 1104 w 1104"/>
                  <a:gd name="T19" fmla="*/ 0 h 9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04"/>
                  <a:gd name="T31" fmla="*/ 0 h 96"/>
                  <a:gd name="T32" fmla="*/ 1104 w 1104"/>
                  <a:gd name="T33" fmla="*/ 96 h 9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04" h="96">
                    <a:moveTo>
                      <a:pt x="0" y="0"/>
                    </a:moveTo>
                    <a:lnTo>
                      <a:pt x="240" y="0"/>
                    </a:lnTo>
                    <a:lnTo>
                      <a:pt x="240" y="96"/>
                    </a:lnTo>
                    <a:lnTo>
                      <a:pt x="384" y="96"/>
                    </a:lnTo>
                    <a:lnTo>
                      <a:pt x="384" y="0"/>
                    </a:lnTo>
                    <a:lnTo>
                      <a:pt x="768" y="0"/>
                    </a:lnTo>
                    <a:lnTo>
                      <a:pt x="768" y="96"/>
                    </a:lnTo>
                    <a:lnTo>
                      <a:pt x="864" y="96"/>
                    </a:lnTo>
                    <a:lnTo>
                      <a:pt x="864" y="0"/>
                    </a:lnTo>
                    <a:lnTo>
                      <a:pt x="1104" y="0"/>
                    </a:lnTo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9103" name="Text Box 79">
              <a:extLst>
                <a:ext uri="{FF2B5EF4-FFF2-40B4-BE49-F238E27FC236}">
                  <a16:creationId xmlns:a16="http://schemas.microsoft.com/office/drawing/2014/main" id="{ED615977-DFAD-2F47-BF64-811BEB0284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4" y="643"/>
              <a:ext cx="506" cy="212"/>
            </a:xfrm>
            <a:prstGeom prst="rect">
              <a:avLst/>
            </a:prstGeom>
            <a:noFill/>
            <a:ln>
              <a:noFill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600">
                  <a:solidFill>
                    <a:schemeClr val="bg1"/>
                  </a:solidFill>
                  <a:latin typeface="Helvetica" charset="0"/>
                  <a:ea typeface="+mn-ea"/>
                </a:rPr>
                <a:t>Chol</a:t>
              </a:r>
            </a:p>
          </p:txBody>
        </p:sp>
        <p:sp>
          <p:nvSpPr>
            <p:cNvPr id="129104" name="Text Box 80">
              <a:extLst>
                <a:ext uri="{FF2B5EF4-FFF2-40B4-BE49-F238E27FC236}">
                  <a16:creationId xmlns:a16="http://schemas.microsoft.com/office/drawing/2014/main" id="{E59A7EA3-9221-444A-BFFC-4FC5F08DDB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4" y="875"/>
              <a:ext cx="506" cy="212"/>
            </a:xfrm>
            <a:prstGeom prst="rect">
              <a:avLst/>
            </a:prstGeom>
            <a:noFill/>
            <a:ln>
              <a:noFill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600">
                  <a:solidFill>
                    <a:schemeClr val="bg1"/>
                  </a:solidFill>
                  <a:latin typeface="Helvetica" charset="0"/>
                  <a:ea typeface="+mn-ea"/>
                </a:rPr>
                <a:t>LDL</a:t>
              </a:r>
            </a:p>
          </p:txBody>
        </p:sp>
      </p:grpSp>
      <p:sp>
        <p:nvSpPr>
          <p:cNvPr id="26660" name="Line 81">
            <a:extLst>
              <a:ext uri="{FF2B5EF4-FFF2-40B4-BE49-F238E27FC236}">
                <a16:creationId xmlns:a16="http://schemas.microsoft.com/office/drawing/2014/main" id="{8CFE30DF-F523-3347-A6E3-21DD9192D8F4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1619250"/>
            <a:ext cx="0" cy="733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61" name="Group 82">
            <a:extLst>
              <a:ext uri="{FF2B5EF4-FFF2-40B4-BE49-F238E27FC236}">
                <a16:creationId xmlns:a16="http://schemas.microsoft.com/office/drawing/2014/main" id="{C9F607B8-CFE0-494B-AC89-43E2BB5E0AE6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2352675"/>
            <a:ext cx="1752600" cy="804863"/>
            <a:chOff x="4032" y="616"/>
            <a:chExt cx="1104" cy="507"/>
          </a:xfrm>
        </p:grpSpPr>
        <p:grpSp>
          <p:nvGrpSpPr>
            <p:cNvPr id="26681" name="Group 83">
              <a:extLst>
                <a:ext uri="{FF2B5EF4-FFF2-40B4-BE49-F238E27FC236}">
                  <a16:creationId xmlns:a16="http://schemas.microsoft.com/office/drawing/2014/main" id="{C85343DA-38B5-7F44-8DC2-125D371D9B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864"/>
              <a:ext cx="1104" cy="259"/>
              <a:chOff x="4032" y="993"/>
              <a:chExt cx="1104" cy="259"/>
            </a:xfrm>
          </p:grpSpPr>
          <p:grpSp>
            <p:nvGrpSpPr>
              <p:cNvPr id="26687" name="Group 84">
                <a:extLst>
                  <a:ext uri="{FF2B5EF4-FFF2-40B4-BE49-F238E27FC236}">
                    <a16:creationId xmlns:a16="http://schemas.microsoft.com/office/drawing/2014/main" id="{CF9B2170-B664-1D41-BC1C-13CA06AA07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32" y="1004"/>
                <a:ext cx="1104" cy="248"/>
                <a:chOff x="4032" y="864"/>
                <a:chExt cx="1104" cy="248"/>
              </a:xfrm>
            </p:grpSpPr>
            <p:sp>
              <p:nvSpPr>
                <p:cNvPr id="26690" name="Freeform 85">
                  <a:extLst>
                    <a:ext uri="{FF2B5EF4-FFF2-40B4-BE49-F238E27FC236}">
                      <a16:creationId xmlns:a16="http://schemas.microsoft.com/office/drawing/2014/main" id="{D06BED9A-8DEF-264B-8ACA-15ECD56E8D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2" y="864"/>
                  <a:ext cx="1104" cy="248"/>
                </a:xfrm>
                <a:custGeom>
                  <a:avLst/>
                  <a:gdLst>
                    <a:gd name="T0" fmla="*/ 0 w 1104"/>
                    <a:gd name="T1" fmla="*/ 0 h 248"/>
                    <a:gd name="T2" fmla="*/ 336 w 1104"/>
                    <a:gd name="T3" fmla="*/ 192 h 248"/>
                    <a:gd name="T4" fmla="*/ 672 w 1104"/>
                    <a:gd name="T5" fmla="*/ 240 h 248"/>
                    <a:gd name="T6" fmla="*/ 960 w 1104"/>
                    <a:gd name="T7" fmla="*/ 144 h 248"/>
                    <a:gd name="T8" fmla="*/ 1104 w 1104"/>
                    <a:gd name="T9" fmla="*/ 0 h 2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04"/>
                    <a:gd name="T16" fmla="*/ 0 h 248"/>
                    <a:gd name="T17" fmla="*/ 1104 w 1104"/>
                    <a:gd name="T18" fmla="*/ 248 h 24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04" h="248">
                      <a:moveTo>
                        <a:pt x="0" y="0"/>
                      </a:moveTo>
                      <a:cubicBezTo>
                        <a:pt x="112" y="76"/>
                        <a:pt x="224" y="152"/>
                        <a:pt x="336" y="192"/>
                      </a:cubicBezTo>
                      <a:cubicBezTo>
                        <a:pt x="448" y="232"/>
                        <a:pt x="568" y="248"/>
                        <a:pt x="672" y="240"/>
                      </a:cubicBezTo>
                      <a:cubicBezTo>
                        <a:pt x="776" y="232"/>
                        <a:pt x="888" y="184"/>
                        <a:pt x="960" y="144"/>
                      </a:cubicBezTo>
                      <a:cubicBezTo>
                        <a:pt x="1032" y="104"/>
                        <a:pt x="1068" y="52"/>
                        <a:pt x="1104" y="0"/>
                      </a:cubicBezTo>
                    </a:path>
                  </a:pathLst>
                </a:custGeom>
                <a:solidFill>
                  <a:srgbClr val="33CC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691" name="Freeform 86">
                  <a:extLst>
                    <a:ext uri="{FF2B5EF4-FFF2-40B4-BE49-F238E27FC236}">
                      <a16:creationId xmlns:a16="http://schemas.microsoft.com/office/drawing/2014/main" id="{982787D0-94E6-9F41-B0CF-BB4E0E6346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2" y="864"/>
                  <a:ext cx="1104" cy="96"/>
                </a:xfrm>
                <a:custGeom>
                  <a:avLst/>
                  <a:gdLst>
                    <a:gd name="T0" fmla="*/ 0 w 1104"/>
                    <a:gd name="T1" fmla="*/ 0 h 96"/>
                    <a:gd name="T2" fmla="*/ 240 w 1104"/>
                    <a:gd name="T3" fmla="*/ 0 h 96"/>
                    <a:gd name="T4" fmla="*/ 240 w 1104"/>
                    <a:gd name="T5" fmla="*/ 96 h 96"/>
                    <a:gd name="T6" fmla="*/ 384 w 1104"/>
                    <a:gd name="T7" fmla="*/ 96 h 96"/>
                    <a:gd name="T8" fmla="*/ 384 w 1104"/>
                    <a:gd name="T9" fmla="*/ 0 h 96"/>
                    <a:gd name="T10" fmla="*/ 768 w 1104"/>
                    <a:gd name="T11" fmla="*/ 0 h 96"/>
                    <a:gd name="T12" fmla="*/ 768 w 1104"/>
                    <a:gd name="T13" fmla="*/ 96 h 96"/>
                    <a:gd name="T14" fmla="*/ 864 w 1104"/>
                    <a:gd name="T15" fmla="*/ 96 h 96"/>
                    <a:gd name="T16" fmla="*/ 864 w 1104"/>
                    <a:gd name="T17" fmla="*/ 0 h 96"/>
                    <a:gd name="T18" fmla="*/ 1104 w 1104"/>
                    <a:gd name="T19" fmla="*/ 0 h 9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04"/>
                    <a:gd name="T31" fmla="*/ 0 h 96"/>
                    <a:gd name="T32" fmla="*/ 1104 w 1104"/>
                    <a:gd name="T33" fmla="*/ 96 h 9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04" h="96">
                      <a:moveTo>
                        <a:pt x="0" y="0"/>
                      </a:moveTo>
                      <a:lnTo>
                        <a:pt x="240" y="0"/>
                      </a:lnTo>
                      <a:lnTo>
                        <a:pt x="240" y="96"/>
                      </a:lnTo>
                      <a:lnTo>
                        <a:pt x="384" y="96"/>
                      </a:lnTo>
                      <a:lnTo>
                        <a:pt x="384" y="0"/>
                      </a:lnTo>
                      <a:lnTo>
                        <a:pt x="768" y="0"/>
                      </a:lnTo>
                      <a:lnTo>
                        <a:pt x="768" y="96"/>
                      </a:lnTo>
                      <a:lnTo>
                        <a:pt x="864" y="96"/>
                      </a:lnTo>
                      <a:lnTo>
                        <a:pt x="864" y="0"/>
                      </a:lnTo>
                      <a:lnTo>
                        <a:pt x="1104" y="0"/>
                      </a:lnTo>
                    </a:path>
                  </a:pathLst>
                </a:custGeom>
                <a:solidFill>
                  <a:srgbClr val="33CCFF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6688" name="Rectangle 87">
                <a:extLst>
                  <a:ext uri="{FF2B5EF4-FFF2-40B4-BE49-F238E27FC236}">
                    <a16:creationId xmlns:a16="http://schemas.microsoft.com/office/drawing/2014/main" id="{E7BB60B9-5C6B-3F40-8AC7-535C56BDB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0" y="993"/>
                <a:ext cx="124" cy="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6689" name="Rectangle 88">
                <a:extLst>
                  <a:ext uri="{FF2B5EF4-FFF2-40B4-BE49-F238E27FC236}">
                    <a16:creationId xmlns:a16="http://schemas.microsoft.com/office/drawing/2014/main" id="{238F322C-4653-0941-B558-37D252C7C6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6" y="997"/>
                <a:ext cx="68" cy="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</p:grpSp>
        <p:grpSp>
          <p:nvGrpSpPr>
            <p:cNvPr id="26682" name="Group 89">
              <a:extLst>
                <a:ext uri="{FF2B5EF4-FFF2-40B4-BE49-F238E27FC236}">
                  <a16:creationId xmlns:a16="http://schemas.microsoft.com/office/drawing/2014/main" id="{FD9EB97F-91DC-0742-BDB9-DE1BFC729B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616"/>
              <a:ext cx="1104" cy="344"/>
              <a:chOff x="4032" y="616"/>
              <a:chExt cx="1104" cy="344"/>
            </a:xfrm>
          </p:grpSpPr>
          <p:sp>
            <p:nvSpPr>
              <p:cNvPr id="26685" name="Freeform 90">
                <a:extLst>
                  <a:ext uri="{FF2B5EF4-FFF2-40B4-BE49-F238E27FC236}">
                    <a16:creationId xmlns:a16="http://schemas.microsoft.com/office/drawing/2014/main" id="{B0D7FBE9-8C22-0A42-87A5-FC834B6E7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616"/>
                <a:ext cx="1104" cy="248"/>
              </a:xfrm>
              <a:custGeom>
                <a:avLst/>
                <a:gdLst>
                  <a:gd name="T0" fmla="*/ 0 w 1104"/>
                  <a:gd name="T1" fmla="*/ 248 h 248"/>
                  <a:gd name="T2" fmla="*/ 240 w 1104"/>
                  <a:gd name="T3" fmla="*/ 56 h 248"/>
                  <a:gd name="T4" fmla="*/ 624 w 1104"/>
                  <a:gd name="T5" fmla="*/ 8 h 248"/>
                  <a:gd name="T6" fmla="*/ 912 w 1104"/>
                  <a:gd name="T7" fmla="*/ 104 h 248"/>
                  <a:gd name="T8" fmla="*/ 1104 w 1104"/>
                  <a:gd name="T9" fmla="*/ 248 h 2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4"/>
                  <a:gd name="T16" fmla="*/ 0 h 248"/>
                  <a:gd name="T17" fmla="*/ 1104 w 1104"/>
                  <a:gd name="T18" fmla="*/ 248 h 2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4" h="248">
                    <a:moveTo>
                      <a:pt x="0" y="248"/>
                    </a:moveTo>
                    <a:cubicBezTo>
                      <a:pt x="68" y="172"/>
                      <a:pt x="136" y="96"/>
                      <a:pt x="240" y="56"/>
                    </a:cubicBezTo>
                    <a:cubicBezTo>
                      <a:pt x="344" y="16"/>
                      <a:pt x="512" y="0"/>
                      <a:pt x="624" y="8"/>
                    </a:cubicBezTo>
                    <a:cubicBezTo>
                      <a:pt x="736" y="16"/>
                      <a:pt x="832" y="64"/>
                      <a:pt x="912" y="104"/>
                    </a:cubicBezTo>
                    <a:cubicBezTo>
                      <a:pt x="992" y="144"/>
                      <a:pt x="1048" y="196"/>
                      <a:pt x="1104" y="248"/>
                    </a:cubicBezTo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6" name="Freeform 91">
                <a:extLst>
                  <a:ext uri="{FF2B5EF4-FFF2-40B4-BE49-F238E27FC236}">
                    <a16:creationId xmlns:a16="http://schemas.microsoft.com/office/drawing/2014/main" id="{BD9B87AF-C18D-AB41-AE1C-732454956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864"/>
                <a:ext cx="1104" cy="96"/>
              </a:xfrm>
              <a:custGeom>
                <a:avLst/>
                <a:gdLst>
                  <a:gd name="T0" fmla="*/ 0 w 1104"/>
                  <a:gd name="T1" fmla="*/ 0 h 96"/>
                  <a:gd name="T2" fmla="*/ 240 w 1104"/>
                  <a:gd name="T3" fmla="*/ 0 h 96"/>
                  <a:gd name="T4" fmla="*/ 240 w 1104"/>
                  <a:gd name="T5" fmla="*/ 96 h 96"/>
                  <a:gd name="T6" fmla="*/ 384 w 1104"/>
                  <a:gd name="T7" fmla="*/ 96 h 96"/>
                  <a:gd name="T8" fmla="*/ 384 w 1104"/>
                  <a:gd name="T9" fmla="*/ 0 h 96"/>
                  <a:gd name="T10" fmla="*/ 768 w 1104"/>
                  <a:gd name="T11" fmla="*/ 0 h 96"/>
                  <a:gd name="T12" fmla="*/ 768 w 1104"/>
                  <a:gd name="T13" fmla="*/ 96 h 96"/>
                  <a:gd name="T14" fmla="*/ 864 w 1104"/>
                  <a:gd name="T15" fmla="*/ 96 h 96"/>
                  <a:gd name="T16" fmla="*/ 864 w 1104"/>
                  <a:gd name="T17" fmla="*/ 0 h 96"/>
                  <a:gd name="T18" fmla="*/ 1104 w 1104"/>
                  <a:gd name="T19" fmla="*/ 0 h 9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04"/>
                  <a:gd name="T31" fmla="*/ 0 h 96"/>
                  <a:gd name="T32" fmla="*/ 1104 w 1104"/>
                  <a:gd name="T33" fmla="*/ 96 h 9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04" h="96">
                    <a:moveTo>
                      <a:pt x="0" y="0"/>
                    </a:moveTo>
                    <a:lnTo>
                      <a:pt x="240" y="0"/>
                    </a:lnTo>
                    <a:lnTo>
                      <a:pt x="240" y="96"/>
                    </a:lnTo>
                    <a:lnTo>
                      <a:pt x="384" y="96"/>
                    </a:lnTo>
                    <a:lnTo>
                      <a:pt x="384" y="0"/>
                    </a:lnTo>
                    <a:lnTo>
                      <a:pt x="768" y="0"/>
                    </a:lnTo>
                    <a:lnTo>
                      <a:pt x="768" y="96"/>
                    </a:lnTo>
                    <a:lnTo>
                      <a:pt x="864" y="96"/>
                    </a:lnTo>
                    <a:lnTo>
                      <a:pt x="864" y="0"/>
                    </a:lnTo>
                    <a:lnTo>
                      <a:pt x="1104" y="0"/>
                    </a:lnTo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9116" name="Text Box 92">
              <a:extLst>
                <a:ext uri="{FF2B5EF4-FFF2-40B4-BE49-F238E27FC236}">
                  <a16:creationId xmlns:a16="http://schemas.microsoft.com/office/drawing/2014/main" id="{622C1279-62CC-DC45-9207-52F830A4D9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4" y="643"/>
              <a:ext cx="506" cy="212"/>
            </a:xfrm>
            <a:prstGeom prst="rect">
              <a:avLst/>
            </a:prstGeom>
            <a:noFill/>
            <a:ln>
              <a:noFill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600">
                  <a:solidFill>
                    <a:schemeClr val="bg1"/>
                  </a:solidFill>
                  <a:latin typeface="Helvetica" charset="0"/>
                  <a:ea typeface="+mn-ea"/>
                </a:rPr>
                <a:t>Chol</a:t>
              </a:r>
            </a:p>
          </p:txBody>
        </p:sp>
        <p:sp>
          <p:nvSpPr>
            <p:cNvPr id="129117" name="Text Box 93">
              <a:extLst>
                <a:ext uri="{FF2B5EF4-FFF2-40B4-BE49-F238E27FC236}">
                  <a16:creationId xmlns:a16="http://schemas.microsoft.com/office/drawing/2014/main" id="{C77D59F0-5232-8043-9374-0C3083AFF0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4" y="875"/>
              <a:ext cx="506" cy="212"/>
            </a:xfrm>
            <a:prstGeom prst="rect">
              <a:avLst/>
            </a:prstGeom>
            <a:noFill/>
            <a:ln>
              <a:noFill/>
            </a:ln>
            <a:effectLst>
              <a:outerShdw dist="25399" dir="2700000" algn="ctr" rotWithShape="0">
                <a:schemeClr val="tx1">
                  <a:alpha val="74997"/>
                </a:schemeClr>
              </a:outerShdw>
            </a:effec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600">
                  <a:solidFill>
                    <a:schemeClr val="bg1"/>
                  </a:solidFill>
                  <a:latin typeface="Helvetica" charset="0"/>
                  <a:ea typeface="+mn-ea"/>
                </a:rPr>
                <a:t>LDL</a:t>
              </a:r>
            </a:p>
          </p:txBody>
        </p:sp>
      </p:grpSp>
      <p:grpSp>
        <p:nvGrpSpPr>
          <p:cNvPr id="26662" name="Group 94">
            <a:extLst>
              <a:ext uri="{FF2B5EF4-FFF2-40B4-BE49-F238E27FC236}">
                <a16:creationId xmlns:a16="http://schemas.microsoft.com/office/drawing/2014/main" id="{AA9FD52C-AFE6-1D43-BC9A-E669F3F15CD3}"/>
              </a:ext>
            </a:extLst>
          </p:cNvPr>
          <p:cNvGrpSpPr>
            <a:grpSpLocks/>
          </p:cNvGrpSpPr>
          <p:nvPr/>
        </p:nvGrpSpPr>
        <p:grpSpPr bwMode="auto">
          <a:xfrm>
            <a:off x="7315200" y="4084638"/>
            <a:ext cx="1752600" cy="411162"/>
            <a:chOff x="4032" y="993"/>
            <a:chExt cx="1104" cy="259"/>
          </a:xfrm>
        </p:grpSpPr>
        <p:grpSp>
          <p:nvGrpSpPr>
            <p:cNvPr id="26676" name="Group 95">
              <a:extLst>
                <a:ext uri="{FF2B5EF4-FFF2-40B4-BE49-F238E27FC236}">
                  <a16:creationId xmlns:a16="http://schemas.microsoft.com/office/drawing/2014/main" id="{73156F2A-58B8-9248-BA8D-836CADC7F9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1004"/>
              <a:ext cx="1104" cy="248"/>
              <a:chOff x="4032" y="864"/>
              <a:chExt cx="1104" cy="248"/>
            </a:xfrm>
          </p:grpSpPr>
          <p:sp>
            <p:nvSpPr>
              <p:cNvPr id="26679" name="Freeform 96">
                <a:extLst>
                  <a:ext uri="{FF2B5EF4-FFF2-40B4-BE49-F238E27FC236}">
                    <a16:creationId xmlns:a16="http://schemas.microsoft.com/office/drawing/2014/main" id="{B1CC4390-0C7A-8448-B3A6-FC27F2A40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864"/>
                <a:ext cx="1104" cy="248"/>
              </a:xfrm>
              <a:custGeom>
                <a:avLst/>
                <a:gdLst>
                  <a:gd name="T0" fmla="*/ 0 w 1104"/>
                  <a:gd name="T1" fmla="*/ 0 h 248"/>
                  <a:gd name="T2" fmla="*/ 336 w 1104"/>
                  <a:gd name="T3" fmla="*/ 192 h 248"/>
                  <a:gd name="T4" fmla="*/ 672 w 1104"/>
                  <a:gd name="T5" fmla="*/ 240 h 248"/>
                  <a:gd name="T6" fmla="*/ 960 w 1104"/>
                  <a:gd name="T7" fmla="*/ 144 h 248"/>
                  <a:gd name="T8" fmla="*/ 1104 w 1104"/>
                  <a:gd name="T9" fmla="*/ 0 h 2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4"/>
                  <a:gd name="T16" fmla="*/ 0 h 248"/>
                  <a:gd name="T17" fmla="*/ 1104 w 1104"/>
                  <a:gd name="T18" fmla="*/ 248 h 2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4" h="248">
                    <a:moveTo>
                      <a:pt x="0" y="0"/>
                    </a:moveTo>
                    <a:cubicBezTo>
                      <a:pt x="112" y="76"/>
                      <a:pt x="224" y="152"/>
                      <a:pt x="336" y="192"/>
                    </a:cubicBezTo>
                    <a:cubicBezTo>
                      <a:pt x="448" y="232"/>
                      <a:pt x="568" y="248"/>
                      <a:pt x="672" y="240"/>
                    </a:cubicBezTo>
                    <a:cubicBezTo>
                      <a:pt x="776" y="232"/>
                      <a:pt x="888" y="184"/>
                      <a:pt x="960" y="144"/>
                    </a:cubicBezTo>
                    <a:cubicBezTo>
                      <a:pt x="1032" y="104"/>
                      <a:pt x="1068" y="52"/>
                      <a:pt x="1104" y="0"/>
                    </a:cubicBezTo>
                  </a:path>
                </a:pathLst>
              </a:custGeom>
              <a:solidFill>
                <a:srgbClr val="33CC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80" name="Freeform 97">
                <a:extLst>
                  <a:ext uri="{FF2B5EF4-FFF2-40B4-BE49-F238E27FC236}">
                    <a16:creationId xmlns:a16="http://schemas.microsoft.com/office/drawing/2014/main" id="{C4F4B651-7BC7-594B-B841-E58190F0A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864"/>
                <a:ext cx="1104" cy="96"/>
              </a:xfrm>
              <a:custGeom>
                <a:avLst/>
                <a:gdLst>
                  <a:gd name="T0" fmla="*/ 0 w 1104"/>
                  <a:gd name="T1" fmla="*/ 0 h 96"/>
                  <a:gd name="T2" fmla="*/ 240 w 1104"/>
                  <a:gd name="T3" fmla="*/ 0 h 96"/>
                  <a:gd name="T4" fmla="*/ 240 w 1104"/>
                  <a:gd name="T5" fmla="*/ 96 h 96"/>
                  <a:gd name="T6" fmla="*/ 384 w 1104"/>
                  <a:gd name="T7" fmla="*/ 96 h 96"/>
                  <a:gd name="T8" fmla="*/ 384 w 1104"/>
                  <a:gd name="T9" fmla="*/ 0 h 96"/>
                  <a:gd name="T10" fmla="*/ 768 w 1104"/>
                  <a:gd name="T11" fmla="*/ 0 h 96"/>
                  <a:gd name="T12" fmla="*/ 768 w 1104"/>
                  <a:gd name="T13" fmla="*/ 96 h 96"/>
                  <a:gd name="T14" fmla="*/ 864 w 1104"/>
                  <a:gd name="T15" fmla="*/ 96 h 96"/>
                  <a:gd name="T16" fmla="*/ 864 w 1104"/>
                  <a:gd name="T17" fmla="*/ 0 h 96"/>
                  <a:gd name="T18" fmla="*/ 1104 w 1104"/>
                  <a:gd name="T19" fmla="*/ 0 h 9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04"/>
                  <a:gd name="T31" fmla="*/ 0 h 96"/>
                  <a:gd name="T32" fmla="*/ 1104 w 1104"/>
                  <a:gd name="T33" fmla="*/ 96 h 9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04" h="96">
                    <a:moveTo>
                      <a:pt x="0" y="0"/>
                    </a:moveTo>
                    <a:lnTo>
                      <a:pt x="240" y="0"/>
                    </a:lnTo>
                    <a:lnTo>
                      <a:pt x="240" y="96"/>
                    </a:lnTo>
                    <a:lnTo>
                      <a:pt x="384" y="96"/>
                    </a:lnTo>
                    <a:lnTo>
                      <a:pt x="384" y="0"/>
                    </a:lnTo>
                    <a:lnTo>
                      <a:pt x="768" y="0"/>
                    </a:lnTo>
                    <a:lnTo>
                      <a:pt x="768" y="96"/>
                    </a:lnTo>
                    <a:lnTo>
                      <a:pt x="864" y="96"/>
                    </a:lnTo>
                    <a:lnTo>
                      <a:pt x="864" y="0"/>
                    </a:lnTo>
                    <a:lnTo>
                      <a:pt x="1104" y="0"/>
                    </a:lnTo>
                  </a:path>
                </a:pathLst>
              </a:custGeom>
              <a:solidFill>
                <a:srgbClr val="33CC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77" name="Rectangle 98">
              <a:extLst>
                <a:ext uri="{FF2B5EF4-FFF2-40B4-BE49-F238E27FC236}">
                  <a16:creationId xmlns:a16="http://schemas.microsoft.com/office/drawing/2014/main" id="{BFF8E6C2-1B02-B042-9C2F-4936E6CB8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0" y="993"/>
              <a:ext cx="124" cy="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6678" name="Rectangle 99">
              <a:extLst>
                <a:ext uri="{FF2B5EF4-FFF2-40B4-BE49-F238E27FC236}">
                  <a16:creationId xmlns:a16="http://schemas.microsoft.com/office/drawing/2014/main" id="{C80BF803-2CD2-CE45-BE26-FE0551FAA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6" y="997"/>
              <a:ext cx="68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grpSp>
        <p:nvGrpSpPr>
          <p:cNvPr id="26663" name="Group 100">
            <a:extLst>
              <a:ext uri="{FF2B5EF4-FFF2-40B4-BE49-F238E27FC236}">
                <a16:creationId xmlns:a16="http://schemas.microsoft.com/office/drawing/2014/main" id="{7CB5F31E-BB3E-744C-8B77-398170BDA098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406775"/>
            <a:ext cx="1752600" cy="546100"/>
            <a:chOff x="4032" y="616"/>
            <a:chExt cx="1104" cy="344"/>
          </a:xfrm>
        </p:grpSpPr>
        <p:sp>
          <p:nvSpPr>
            <p:cNvPr id="26674" name="Freeform 101">
              <a:extLst>
                <a:ext uri="{FF2B5EF4-FFF2-40B4-BE49-F238E27FC236}">
                  <a16:creationId xmlns:a16="http://schemas.microsoft.com/office/drawing/2014/main" id="{EE1E5528-DAE9-3D4C-96B6-E5175D0AC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616"/>
              <a:ext cx="1104" cy="248"/>
            </a:xfrm>
            <a:custGeom>
              <a:avLst/>
              <a:gdLst>
                <a:gd name="T0" fmla="*/ 0 w 1104"/>
                <a:gd name="T1" fmla="*/ 248 h 248"/>
                <a:gd name="T2" fmla="*/ 240 w 1104"/>
                <a:gd name="T3" fmla="*/ 56 h 248"/>
                <a:gd name="T4" fmla="*/ 624 w 1104"/>
                <a:gd name="T5" fmla="*/ 8 h 248"/>
                <a:gd name="T6" fmla="*/ 912 w 1104"/>
                <a:gd name="T7" fmla="*/ 104 h 248"/>
                <a:gd name="T8" fmla="*/ 1104 w 1104"/>
                <a:gd name="T9" fmla="*/ 248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4"/>
                <a:gd name="T16" fmla="*/ 0 h 248"/>
                <a:gd name="T17" fmla="*/ 1104 w 1104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4" h="248">
                  <a:moveTo>
                    <a:pt x="0" y="248"/>
                  </a:moveTo>
                  <a:cubicBezTo>
                    <a:pt x="68" y="172"/>
                    <a:pt x="136" y="96"/>
                    <a:pt x="240" y="56"/>
                  </a:cubicBezTo>
                  <a:cubicBezTo>
                    <a:pt x="344" y="16"/>
                    <a:pt x="512" y="0"/>
                    <a:pt x="624" y="8"/>
                  </a:cubicBezTo>
                  <a:cubicBezTo>
                    <a:pt x="736" y="16"/>
                    <a:pt x="832" y="64"/>
                    <a:pt x="912" y="104"/>
                  </a:cubicBezTo>
                  <a:cubicBezTo>
                    <a:pt x="992" y="144"/>
                    <a:pt x="1048" y="196"/>
                    <a:pt x="1104" y="248"/>
                  </a:cubicBezTo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75" name="Freeform 102">
              <a:extLst>
                <a:ext uri="{FF2B5EF4-FFF2-40B4-BE49-F238E27FC236}">
                  <a16:creationId xmlns:a16="http://schemas.microsoft.com/office/drawing/2014/main" id="{BF92EC7A-1764-DC46-93F4-C4D87C182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864"/>
              <a:ext cx="1104" cy="96"/>
            </a:xfrm>
            <a:custGeom>
              <a:avLst/>
              <a:gdLst>
                <a:gd name="T0" fmla="*/ 0 w 1104"/>
                <a:gd name="T1" fmla="*/ 0 h 96"/>
                <a:gd name="T2" fmla="*/ 240 w 1104"/>
                <a:gd name="T3" fmla="*/ 0 h 96"/>
                <a:gd name="T4" fmla="*/ 240 w 1104"/>
                <a:gd name="T5" fmla="*/ 96 h 96"/>
                <a:gd name="T6" fmla="*/ 384 w 1104"/>
                <a:gd name="T7" fmla="*/ 96 h 96"/>
                <a:gd name="T8" fmla="*/ 384 w 1104"/>
                <a:gd name="T9" fmla="*/ 0 h 96"/>
                <a:gd name="T10" fmla="*/ 768 w 1104"/>
                <a:gd name="T11" fmla="*/ 0 h 96"/>
                <a:gd name="T12" fmla="*/ 768 w 1104"/>
                <a:gd name="T13" fmla="*/ 96 h 96"/>
                <a:gd name="T14" fmla="*/ 864 w 1104"/>
                <a:gd name="T15" fmla="*/ 96 h 96"/>
                <a:gd name="T16" fmla="*/ 864 w 1104"/>
                <a:gd name="T17" fmla="*/ 0 h 96"/>
                <a:gd name="T18" fmla="*/ 1104 w 1104"/>
                <a:gd name="T19" fmla="*/ 0 h 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04"/>
                <a:gd name="T31" fmla="*/ 0 h 96"/>
                <a:gd name="T32" fmla="*/ 1104 w 1104"/>
                <a:gd name="T33" fmla="*/ 96 h 9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04" h="96">
                  <a:moveTo>
                    <a:pt x="0" y="0"/>
                  </a:moveTo>
                  <a:lnTo>
                    <a:pt x="240" y="0"/>
                  </a:lnTo>
                  <a:lnTo>
                    <a:pt x="240" y="96"/>
                  </a:lnTo>
                  <a:lnTo>
                    <a:pt x="384" y="96"/>
                  </a:lnTo>
                  <a:lnTo>
                    <a:pt x="384" y="0"/>
                  </a:lnTo>
                  <a:lnTo>
                    <a:pt x="768" y="0"/>
                  </a:lnTo>
                  <a:lnTo>
                    <a:pt x="768" y="96"/>
                  </a:lnTo>
                  <a:lnTo>
                    <a:pt x="864" y="96"/>
                  </a:lnTo>
                  <a:lnTo>
                    <a:pt x="864" y="0"/>
                  </a:lnTo>
                  <a:lnTo>
                    <a:pt x="1104" y="0"/>
                  </a:lnTo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9127" name="Text Box 103">
            <a:extLst>
              <a:ext uri="{FF2B5EF4-FFF2-40B4-BE49-F238E27FC236}">
                <a16:creationId xmlns:a16="http://schemas.microsoft.com/office/drawing/2014/main" id="{EC6CEF87-FAD0-CB46-A216-3952092E0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9913" y="3473450"/>
            <a:ext cx="1411287" cy="33655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>
                <a:solidFill>
                  <a:schemeClr val="bg1"/>
                </a:solidFill>
                <a:latin typeface="Helvetica" charset="0"/>
                <a:ea typeface="+mn-ea"/>
              </a:rPr>
              <a:t>Chol-Ester</a:t>
            </a:r>
          </a:p>
        </p:txBody>
      </p:sp>
      <p:sp>
        <p:nvSpPr>
          <p:cNvPr id="129128" name="Text Box 104">
            <a:extLst>
              <a:ext uri="{FF2B5EF4-FFF2-40B4-BE49-F238E27FC236}">
                <a16:creationId xmlns:a16="http://schemas.microsoft.com/office/drawing/2014/main" id="{1AB58329-8773-004B-8A67-B24DD9F75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0" y="4102100"/>
            <a:ext cx="803275" cy="33655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>
                <a:solidFill>
                  <a:schemeClr val="bg1"/>
                </a:solidFill>
                <a:latin typeface="Helvetica" charset="0"/>
                <a:ea typeface="+mn-ea"/>
              </a:rPr>
              <a:t>LDL</a:t>
            </a:r>
          </a:p>
        </p:txBody>
      </p:sp>
      <p:sp>
        <p:nvSpPr>
          <p:cNvPr id="26666" name="Line 105">
            <a:extLst>
              <a:ext uri="{FF2B5EF4-FFF2-40B4-BE49-F238E27FC236}">
                <a16:creationId xmlns:a16="http://schemas.microsoft.com/office/drawing/2014/main" id="{7EC58917-EEF9-FF4A-8BDD-3CD9428E0E8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921750" y="857250"/>
            <a:ext cx="69850" cy="3181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Line 106">
            <a:extLst>
              <a:ext uri="{FF2B5EF4-FFF2-40B4-BE49-F238E27FC236}">
                <a16:creationId xmlns:a16="http://schemas.microsoft.com/office/drawing/2014/main" id="{F314E48D-BF4C-054F-A065-B38E627BD5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00800" y="2971800"/>
            <a:ext cx="685800" cy="40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8" name="Line 107">
            <a:extLst>
              <a:ext uri="{FF2B5EF4-FFF2-40B4-BE49-F238E27FC236}">
                <a16:creationId xmlns:a16="http://schemas.microsoft.com/office/drawing/2014/main" id="{54A46764-1EE2-314A-ABC4-F9BC5B4BFA1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19913" y="2362200"/>
            <a:ext cx="166687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Line 108">
            <a:extLst>
              <a:ext uri="{FF2B5EF4-FFF2-40B4-BE49-F238E27FC236}">
                <a16:creationId xmlns:a16="http://schemas.microsoft.com/office/drawing/2014/main" id="{585CAC46-3AD5-F44B-85DF-0AB98EAF84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2147888"/>
            <a:ext cx="823913" cy="214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0" name="Line 109">
            <a:extLst>
              <a:ext uri="{FF2B5EF4-FFF2-40B4-BE49-F238E27FC236}">
                <a16:creationId xmlns:a16="http://schemas.microsoft.com/office/drawing/2014/main" id="{F937E61E-BDDA-4B42-AA72-DF5CA3C99E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8350" y="3559175"/>
            <a:ext cx="323850" cy="700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1" name="Line 110">
            <a:extLst>
              <a:ext uri="{FF2B5EF4-FFF2-40B4-BE49-F238E27FC236}">
                <a16:creationId xmlns:a16="http://schemas.microsoft.com/office/drawing/2014/main" id="{8F254626-FC99-A844-B65A-31CC4A44B2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3200400"/>
            <a:ext cx="0" cy="206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2" name="Line 111">
            <a:extLst>
              <a:ext uri="{FF2B5EF4-FFF2-40B4-BE49-F238E27FC236}">
                <a16:creationId xmlns:a16="http://schemas.microsoft.com/office/drawing/2014/main" id="{CE9065DB-9CD4-694C-BD0D-F70454653C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60988" y="3952875"/>
            <a:ext cx="1412875" cy="1381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3" name="Text Box 112">
            <a:extLst>
              <a:ext uri="{FF2B5EF4-FFF2-40B4-BE49-F238E27FC236}">
                <a16:creationId xmlns:a16="http://schemas.microsoft.com/office/drawing/2014/main" id="{C8294631-80DF-1642-BD1E-3D0A8FB7C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8350" y="4373563"/>
            <a:ext cx="14874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000"/>
              <a:t>Chol Esterase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6546EDB1-EF99-C540-ADE0-ADD44A0271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LH receptor location</a:t>
            </a:r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230C0503-5C55-734E-8821-7639468387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Small luteal cells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LH receptors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Progesterone production driven by LH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Large luteal cells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Very few LH receptors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Progesterone production mostly independent of LH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E6F01B04-AAAA-F344-A091-6B5B10B2BB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Luteolysis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FA3A8B5-64F3-8842-BCCC-16095EB16D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Uterus</a:t>
            </a:r>
          </a:p>
          <a:p>
            <a:pPr>
              <a:defRPr/>
            </a:pPr>
            <a:r>
              <a:rPr lang="en-US" altLang="en-US">
                <a:solidFill>
                  <a:schemeClr val="bg2"/>
                </a:solidFill>
              </a:rPr>
              <a:t>PGF</a:t>
            </a:r>
            <a:r>
              <a:rPr lang="en-US" altLang="en-US" baseline="-25000">
                <a:solidFill>
                  <a:schemeClr val="bg2"/>
                </a:solidFill>
              </a:rPr>
              <a:t>2</a:t>
            </a:r>
            <a:r>
              <a:rPr lang="en-US" altLang="en-US" baseline="-25000">
                <a:solidFill>
                  <a:schemeClr val="bg2"/>
                </a:solidFill>
                <a:latin typeface="Symbol" charset="2"/>
              </a:rPr>
              <a:t>a</a:t>
            </a:r>
            <a:endParaRPr lang="en-US" altLang="en-US">
              <a:solidFill>
                <a:schemeClr val="bg2"/>
              </a:solidFill>
            </a:endParaRPr>
          </a:p>
          <a:p>
            <a:pPr>
              <a:defRPr/>
            </a:pPr>
            <a:r>
              <a:rPr lang="en-US" altLang="en-US">
                <a:solidFill>
                  <a:schemeClr val="bg2"/>
                </a:solidFill>
              </a:rPr>
              <a:t>Oxytocin</a:t>
            </a:r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2">
            <a:extLst>
              <a:ext uri="{FF2B5EF4-FFF2-40B4-BE49-F238E27FC236}">
                <a16:creationId xmlns:a16="http://schemas.microsoft.com/office/drawing/2014/main" id="{FEEBDB9E-80BB-D045-9FDD-D176D1E00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000"/>
            <a:ext cx="16922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3333CC"/>
                </a:solidFill>
              </a:rPr>
              <a:t>Luteolysis in Cows, Ewes, Sows</a:t>
            </a:r>
          </a:p>
        </p:txBody>
      </p:sp>
      <p:pic>
        <p:nvPicPr>
          <p:cNvPr id="31746" name="Picture 11" descr="cow_all">
            <a:extLst>
              <a:ext uri="{FF2B5EF4-FFF2-40B4-BE49-F238E27FC236}">
                <a16:creationId xmlns:a16="http://schemas.microsoft.com/office/drawing/2014/main" id="{431139C0-54A3-D94E-9CDD-5B85D4C81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215900"/>
            <a:ext cx="1627188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13" descr="cow_left_removed">
            <a:extLst>
              <a:ext uri="{FF2B5EF4-FFF2-40B4-BE49-F238E27FC236}">
                <a16:creationId xmlns:a16="http://schemas.microsoft.com/office/drawing/2014/main" id="{0EF881C4-BA06-5B43-B0E9-C243AB89E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873500"/>
            <a:ext cx="1627188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14" descr="cow_all_removed">
            <a:extLst>
              <a:ext uri="{FF2B5EF4-FFF2-40B4-BE49-F238E27FC236}">
                <a16:creationId xmlns:a16="http://schemas.microsoft.com/office/drawing/2014/main" id="{1A504B08-1180-D045-8A10-4ED18BC3A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213" y="215900"/>
            <a:ext cx="1627187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16" descr="cow_right_removed">
            <a:extLst>
              <a:ext uri="{FF2B5EF4-FFF2-40B4-BE49-F238E27FC236}">
                <a16:creationId xmlns:a16="http://schemas.microsoft.com/office/drawing/2014/main" id="{B40E253E-03B3-1B49-ABD7-8C26CD5E6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73500"/>
            <a:ext cx="1627188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 Box 17">
            <a:extLst>
              <a:ext uri="{FF2B5EF4-FFF2-40B4-BE49-F238E27FC236}">
                <a16:creationId xmlns:a16="http://schemas.microsoft.com/office/drawing/2014/main" id="{71D414BF-826F-5B4C-AE28-34A6B717C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960438"/>
            <a:ext cx="2200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Total</a:t>
            </a:r>
            <a:br>
              <a:rPr lang="en-US" altLang="en-US" sz="2400"/>
            </a:br>
            <a:r>
              <a:rPr lang="en-US" altLang="en-US" sz="2400"/>
              <a:t>Hysterectomy</a:t>
            </a:r>
          </a:p>
        </p:txBody>
      </p:sp>
      <p:sp>
        <p:nvSpPr>
          <p:cNvPr id="31751" name="Text Box 18">
            <a:extLst>
              <a:ext uri="{FF2B5EF4-FFF2-40B4-BE49-F238E27FC236}">
                <a16:creationId xmlns:a16="http://schemas.microsoft.com/office/drawing/2014/main" id="{40644F84-29FE-ED4E-83BF-657015F33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4648200"/>
            <a:ext cx="2200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Ipsilateral</a:t>
            </a:r>
            <a:br>
              <a:rPr lang="en-US" altLang="en-US" sz="2400"/>
            </a:br>
            <a:r>
              <a:rPr lang="en-US" altLang="en-US" sz="2400"/>
              <a:t>Hysterectomy</a:t>
            </a:r>
          </a:p>
        </p:txBody>
      </p:sp>
      <p:sp>
        <p:nvSpPr>
          <p:cNvPr id="31752" name="Text Box 19">
            <a:extLst>
              <a:ext uri="{FF2B5EF4-FFF2-40B4-BE49-F238E27FC236}">
                <a16:creationId xmlns:a16="http://schemas.microsoft.com/office/drawing/2014/main" id="{5BA0377D-B3A2-5246-9AE7-5DDEA19B5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648200"/>
            <a:ext cx="2200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Contralateral</a:t>
            </a:r>
            <a:br>
              <a:rPr lang="en-US" altLang="en-US" sz="2400"/>
            </a:br>
            <a:r>
              <a:rPr lang="en-US" altLang="en-US" sz="2400"/>
              <a:t>Hysterectomy</a:t>
            </a:r>
          </a:p>
        </p:txBody>
      </p:sp>
      <p:sp>
        <p:nvSpPr>
          <p:cNvPr id="31753" name="Text Box 20">
            <a:extLst>
              <a:ext uri="{FF2B5EF4-FFF2-40B4-BE49-F238E27FC236}">
                <a16:creationId xmlns:a16="http://schemas.microsoft.com/office/drawing/2014/main" id="{E952BA6B-22CA-E744-887E-2D0CECBC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775" y="960438"/>
            <a:ext cx="12350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Normal</a:t>
            </a:r>
            <a:br>
              <a:rPr lang="en-US" altLang="en-US" sz="2400"/>
            </a:br>
            <a:r>
              <a:rPr lang="en-US" altLang="en-US" sz="2400"/>
              <a:t>Uterus</a:t>
            </a:r>
          </a:p>
        </p:txBody>
      </p:sp>
      <p:sp>
        <p:nvSpPr>
          <p:cNvPr id="31754" name="Text Box 21">
            <a:extLst>
              <a:ext uri="{FF2B5EF4-FFF2-40B4-BE49-F238E27FC236}">
                <a16:creationId xmlns:a16="http://schemas.microsoft.com/office/drawing/2014/main" id="{EE13B3B8-4161-F34F-BC53-71D1D1362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725" y="160655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CL</a:t>
            </a:r>
          </a:p>
        </p:txBody>
      </p:sp>
      <p:sp>
        <p:nvSpPr>
          <p:cNvPr id="31755" name="Line 22">
            <a:extLst>
              <a:ext uri="{FF2B5EF4-FFF2-40B4-BE49-F238E27FC236}">
                <a16:creationId xmlns:a16="http://schemas.microsoft.com/office/drawing/2014/main" id="{DDB60AE7-786E-FC47-ABE2-59E63666B0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1066800"/>
            <a:ext cx="311150" cy="539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43" name="Text Box 23">
            <a:extLst>
              <a:ext uri="{FF2B5EF4-FFF2-40B4-BE49-F238E27FC236}">
                <a16:creationId xmlns:a16="http://schemas.microsoft.com/office/drawing/2014/main" id="{FA1239BE-C260-DD49-BB9E-5983B9130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133600"/>
            <a:ext cx="2586038" cy="396875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>
                <a:solidFill>
                  <a:srgbClr val="0000FF"/>
                </a:solidFill>
              </a:rPr>
              <a:t>CL Normal Lifespan</a:t>
            </a:r>
            <a:endParaRPr lang="en-US" altLang="en-US" sz="2400">
              <a:solidFill>
                <a:srgbClr val="0000FF"/>
              </a:solidFill>
            </a:endParaRPr>
          </a:p>
        </p:txBody>
      </p:sp>
      <p:sp>
        <p:nvSpPr>
          <p:cNvPr id="133144" name="Text Box 24">
            <a:extLst>
              <a:ext uri="{FF2B5EF4-FFF2-40B4-BE49-F238E27FC236}">
                <a16:creationId xmlns:a16="http://schemas.microsoft.com/office/drawing/2014/main" id="{8DEDB22B-B815-6746-B480-2A89CB03C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791200"/>
            <a:ext cx="2586038" cy="396875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>
                <a:solidFill>
                  <a:srgbClr val="0000FF"/>
                </a:solidFill>
              </a:rPr>
              <a:t>CL Normal Lifespan</a:t>
            </a:r>
            <a:endParaRPr lang="en-US" altLang="en-US" sz="2400">
              <a:solidFill>
                <a:srgbClr val="0000FF"/>
              </a:solidFill>
            </a:endParaRPr>
          </a:p>
        </p:txBody>
      </p:sp>
      <p:sp>
        <p:nvSpPr>
          <p:cNvPr id="133146" name="Text Box 26">
            <a:extLst>
              <a:ext uri="{FF2B5EF4-FFF2-40B4-BE49-F238E27FC236}">
                <a16:creationId xmlns:a16="http://schemas.microsoft.com/office/drawing/2014/main" id="{1A7CE339-6F87-2740-A2C6-A392921B2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538" y="5638800"/>
            <a:ext cx="1981200" cy="701675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>
                <a:solidFill>
                  <a:schemeClr val="hlink"/>
                </a:solidFill>
              </a:rPr>
              <a:t>CL Lifespan</a:t>
            </a:r>
            <a:br>
              <a:rPr lang="en-US" altLang="en-US">
                <a:solidFill>
                  <a:schemeClr val="hlink"/>
                </a:solidFill>
              </a:rPr>
            </a:br>
            <a:r>
              <a:rPr lang="en-US" altLang="en-US">
                <a:solidFill>
                  <a:schemeClr val="hlink"/>
                </a:solidFill>
              </a:rPr>
              <a:t>Longer</a:t>
            </a:r>
            <a:endParaRPr lang="en-US" altLang="en-US" sz="2400">
              <a:solidFill>
                <a:schemeClr val="hlink"/>
              </a:solidFill>
            </a:endParaRPr>
          </a:p>
        </p:txBody>
      </p:sp>
      <p:sp>
        <p:nvSpPr>
          <p:cNvPr id="133147" name="Text Box 27">
            <a:extLst>
              <a:ext uri="{FF2B5EF4-FFF2-40B4-BE49-F238E27FC236}">
                <a16:creationId xmlns:a16="http://schemas.microsoft.com/office/drawing/2014/main" id="{EF82A39D-DAD5-8B4A-A556-8100039BF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538" y="1981200"/>
            <a:ext cx="1981200" cy="701675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>
                <a:solidFill>
                  <a:schemeClr val="hlink"/>
                </a:solidFill>
              </a:rPr>
              <a:t>CL Lifespan</a:t>
            </a:r>
            <a:br>
              <a:rPr lang="en-US" altLang="en-US">
                <a:solidFill>
                  <a:schemeClr val="hlink"/>
                </a:solidFill>
              </a:rPr>
            </a:br>
            <a:r>
              <a:rPr lang="en-US" altLang="en-US">
                <a:solidFill>
                  <a:schemeClr val="hlink"/>
                </a:solidFill>
              </a:rPr>
              <a:t>Longer</a:t>
            </a:r>
            <a:endParaRPr lang="en-US" altLang="en-US" sz="2400">
              <a:solidFill>
                <a:schemeClr val="hlink"/>
              </a:solidFill>
            </a:endParaRPr>
          </a:p>
        </p:txBody>
      </p:sp>
      <p:sp>
        <p:nvSpPr>
          <p:cNvPr id="31760" name="Text Box 28">
            <a:extLst>
              <a:ext uri="{FF2B5EF4-FFF2-40B4-BE49-F238E27FC236}">
                <a16:creationId xmlns:a16="http://schemas.microsoft.com/office/drawing/2014/main" id="{E1563273-6068-C24C-9920-50AAA25A5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0" y="2697163"/>
            <a:ext cx="19637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/>
              <a:t>Similar to Gestation Length</a:t>
            </a:r>
          </a:p>
        </p:txBody>
      </p:sp>
      <p:sp>
        <p:nvSpPr>
          <p:cNvPr id="31761" name="Text Box 29">
            <a:extLst>
              <a:ext uri="{FF2B5EF4-FFF2-40B4-BE49-F238E27FC236}">
                <a16:creationId xmlns:a16="http://schemas.microsoft.com/office/drawing/2014/main" id="{EA8D4B87-3303-4E43-8E22-1A1217C60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538" y="6369050"/>
            <a:ext cx="19637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/>
              <a:t>&gt;35 days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D605E5E7-E7AA-AE4D-AFE2-C91A74E89B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Luteolysis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8C17AA64-3066-6045-91A9-64E894A235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chemeClr val="bg2"/>
                </a:solidFill>
              </a:rPr>
              <a:t>Uterus</a:t>
            </a:r>
            <a:endParaRPr lang="en-US" altLang="en-US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PGF</a:t>
            </a:r>
            <a:r>
              <a:rPr lang="en-US" altLang="en-US" baseline="-25000">
                <a:solidFill>
                  <a:srgbClr val="FFFFFF"/>
                </a:solidFill>
              </a:rPr>
              <a:t>2</a:t>
            </a:r>
            <a:r>
              <a:rPr lang="en-US" altLang="en-US" baseline="-25000">
                <a:solidFill>
                  <a:srgbClr val="FFFFFF"/>
                </a:solidFill>
                <a:latin typeface="Symbol" charset="2"/>
              </a:rPr>
              <a:t>a</a:t>
            </a:r>
            <a:endParaRPr lang="en-US" altLang="en-US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>
                <a:solidFill>
                  <a:schemeClr val="bg2"/>
                </a:solidFill>
              </a:rPr>
              <a:t>Oxytocin</a:t>
            </a:r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ENDOOVAR">
            <a:extLst>
              <a:ext uri="{FF2B5EF4-FFF2-40B4-BE49-F238E27FC236}">
                <a16:creationId xmlns:a16="http://schemas.microsoft.com/office/drawing/2014/main" id="{C51D8CDF-7CDB-384D-9D41-A2F5CA8B0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42900"/>
            <a:ext cx="65532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Rectangle 3">
            <a:extLst>
              <a:ext uri="{FF2B5EF4-FFF2-40B4-BE49-F238E27FC236}">
                <a16:creationId xmlns:a16="http://schemas.microsoft.com/office/drawing/2014/main" id="{2D054FED-7EE8-7C4F-B601-75152F0C9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525" y="34925"/>
            <a:ext cx="5973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Prostaglandin F2</a:t>
            </a:r>
            <a:r>
              <a:rPr lang="en-US" altLang="en-US" sz="2400">
                <a:latin typeface="Symbol" pitchFamily="2" charset="2"/>
              </a:rPr>
              <a:t>a </a:t>
            </a:r>
            <a:r>
              <a:rPr lang="en-US" altLang="en-US" sz="2400">
                <a:latin typeface="Arial" panose="020B0604020202020204" pitchFamily="34" charset="0"/>
              </a:rPr>
              <a:t>Control of Luteolysis</a:t>
            </a:r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5DD72602-1CD5-6E46-897E-26D8DDA18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6713" y="533400"/>
            <a:ext cx="2427287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Progesterone from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CL stimulates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production of 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uterine PGF2</a:t>
            </a:r>
            <a:r>
              <a:rPr lang="en-US" altLang="en-US" sz="2000" b="0">
                <a:latin typeface="Symbol" pitchFamily="2" charset="2"/>
              </a:rPr>
              <a:t>a </a:t>
            </a:r>
            <a:r>
              <a:rPr lang="en-US" altLang="en-US" sz="2000" b="0">
                <a:latin typeface="Arial" panose="020B0604020202020204" pitchFamily="34" charset="0"/>
              </a:rPr>
              <a:t>after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day 15 in cow</a:t>
            </a:r>
          </a:p>
        </p:txBody>
      </p:sp>
      <p:sp>
        <p:nvSpPr>
          <p:cNvPr id="35844" name="Text Box 7">
            <a:extLst>
              <a:ext uri="{FF2B5EF4-FFF2-40B4-BE49-F238E27FC236}">
                <a16:creationId xmlns:a16="http://schemas.microsoft.com/office/drawing/2014/main" id="{A3851274-3E64-CD4A-89D1-987C1FE3C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57200"/>
            <a:ext cx="1722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Uterine Horn</a:t>
            </a:r>
            <a:endParaRPr lang="en-US" altLang="en-US" sz="2000" b="0">
              <a:latin typeface="Arial" panose="020B0604020202020204" pitchFamily="34" charset="0"/>
            </a:endParaRPr>
          </a:p>
        </p:txBody>
      </p:sp>
      <p:sp>
        <p:nvSpPr>
          <p:cNvPr id="35845" name="Line 8">
            <a:extLst>
              <a:ext uri="{FF2B5EF4-FFF2-40B4-BE49-F238E27FC236}">
                <a16:creationId xmlns:a16="http://schemas.microsoft.com/office/drawing/2014/main" id="{5FE61EA4-EC21-BA43-BD67-43A5065D72B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52800" y="762000"/>
            <a:ext cx="60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Text Box 9">
            <a:extLst>
              <a:ext uri="{FF2B5EF4-FFF2-40B4-BE49-F238E27FC236}">
                <a16:creationId xmlns:a16="http://schemas.microsoft.com/office/drawing/2014/main" id="{6CB58B9B-B932-D844-A381-356E9F4E7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3516313"/>
            <a:ext cx="1003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Uterine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Vein</a:t>
            </a:r>
          </a:p>
        </p:txBody>
      </p:sp>
      <p:sp>
        <p:nvSpPr>
          <p:cNvPr id="35847" name="Line 10">
            <a:extLst>
              <a:ext uri="{FF2B5EF4-FFF2-40B4-BE49-F238E27FC236}">
                <a16:creationId xmlns:a16="http://schemas.microsoft.com/office/drawing/2014/main" id="{DA10CC91-9FED-F64B-A83B-E4A307A868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9600" y="3124200"/>
            <a:ext cx="152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848" name="Group 25">
            <a:extLst>
              <a:ext uri="{FF2B5EF4-FFF2-40B4-BE49-F238E27FC236}">
                <a16:creationId xmlns:a16="http://schemas.microsoft.com/office/drawing/2014/main" id="{A8ABAFA4-2C6B-D54D-A929-1F99A6A3C356}"/>
              </a:ext>
            </a:extLst>
          </p:cNvPr>
          <p:cNvGrpSpPr>
            <a:grpSpLocks/>
          </p:cNvGrpSpPr>
          <p:nvPr/>
        </p:nvGrpSpPr>
        <p:grpSpPr bwMode="auto">
          <a:xfrm>
            <a:off x="0" y="838200"/>
            <a:ext cx="3810000" cy="1828800"/>
            <a:chOff x="0" y="528"/>
            <a:chExt cx="2400" cy="1152"/>
          </a:xfrm>
        </p:grpSpPr>
        <p:sp>
          <p:nvSpPr>
            <p:cNvPr id="35864" name="Line 5">
              <a:extLst>
                <a:ext uri="{FF2B5EF4-FFF2-40B4-BE49-F238E27FC236}">
                  <a16:creationId xmlns:a16="http://schemas.microsoft.com/office/drawing/2014/main" id="{1152BA3C-18E2-A445-93A6-29ADEC8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200"/>
              <a:ext cx="1152" cy="48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5" name="Text Box 11">
              <a:extLst>
                <a:ext uri="{FF2B5EF4-FFF2-40B4-BE49-F238E27FC236}">
                  <a16:creationId xmlns:a16="http://schemas.microsoft.com/office/drawing/2014/main" id="{D17C9D35-FEAC-494E-894A-09651FB2E0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528"/>
              <a:ext cx="1806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b="0">
                  <a:latin typeface="Arial" panose="020B0604020202020204" pitchFamily="34" charset="0"/>
                </a:rPr>
                <a:t>Prostaglandin synthesis</a:t>
              </a:r>
            </a:p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b="0">
                  <a:latin typeface="Arial" panose="020B0604020202020204" pitchFamily="34" charset="0"/>
                </a:rPr>
                <a:t>by uterine endometrium</a:t>
              </a:r>
            </a:p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b="0">
                  <a:latin typeface="Arial" panose="020B0604020202020204" pitchFamily="34" charset="0"/>
                </a:rPr>
                <a:t>is released into the </a:t>
              </a:r>
            </a:p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b="0">
                  <a:latin typeface="Arial" panose="020B0604020202020204" pitchFamily="34" charset="0"/>
                </a:rPr>
                <a:t>uterine vein.</a:t>
              </a:r>
            </a:p>
          </p:txBody>
        </p:sp>
      </p:grpSp>
      <p:sp>
        <p:nvSpPr>
          <p:cNvPr id="35849" name="Text Box 12">
            <a:extLst>
              <a:ext uri="{FF2B5EF4-FFF2-40B4-BE49-F238E27FC236}">
                <a16:creationId xmlns:a16="http://schemas.microsoft.com/office/drawing/2014/main" id="{9659D3DA-479A-6D4B-A132-CC15357A3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2209800"/>
            <a:ext cx="1044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Oviduct</a:t>
            </a:r>
          </a:p>
        </p:txBody>
      </p:sp>
      <p:sp>
        <p:nvSpPr>
          <p:cNvPr id="35850" name="Line 13">
            <a:extLst>
              <a:ext uri="{FF2B5EF4-FFF2-40B4-BE49-F238E27FC236}">
                <a16:creationId xmlns:a16="http://schemas.microsoft.com/office/drawing/2014/main" id="{A8FE78B0-A091-D444-84AF-15EFB9B872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05600" y="2514600"/>
            <a:ext cx="381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Text Box 14">
            <a:extLst>
              <a:ext uri="{FF2B5EF4-FFF2-40B4-BE49-F238E27FC236}">
                <a16:creationId xmlns:a16="http://schemas.microsoft.com/office/drawing/2014/main" id="{B7C5021F-F4BC-494B-A35C-90A625D13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352800"/>
            <a:ext cx="862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Ovary</a:t>
            </a:r>
          </a:p>
        </p:txBody>
      </p:sp>
      <p:sp>
        <p:nvSpPr>
          <p:cNvPr id="35852" name="Line 15">
            <a:extLst>
              <a:ext uri="{FF2B5EF4-FFF2-40B4-BE49-F238E27FC236}">
                <a16:creationId xmlns:a16="http://schemas.microsoft.com/office/drawing/2014/main" id="{4212A1C4-19EA-9447-B977-22F5A93E80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200400"/>
            <a:ext cx="304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Text Box 16">
            <a:extLst>
              <a:ext uri="{FF2B5EF4-FFF2-40B4-BE49-F238E27FC236}">
                <a16:creationId xmlns:a16="http://schemas.microsoft.com/office/drawing/2014/main" id="{D19DC980-C835-D147-A3E3-091257216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081213"/>
            <a:ext cx="917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Corpus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Luteum</a:t>
            </a:r>
            <a:endParaRPr lang="en-US" altLang="en-US" sz="2000" b="0">
              <a:latin typeface="Arial" panose="020B0604020202020204" pitchFamily="34" charset="0"/>
            </a:endParaRPr>
          </a:p>
        </p:txBody>
      </p:sp>
      <p:sp>
        <p:nvSpPr>
          <p:cNvPr id="35854" name="Text Box 17">
            <a:extLst>
              <a:ext uri="{FF2B5EF4-FFF2-40B4-BE49-F238E27FC236}">
                <a16:creationId xmlns:a16="http://schemas.microsoft.com/office/drawing/2014/main" id="{37088D08-4F36-AD4C-B379-7EC20D055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4978400"/>
            <a:ext cx="2992438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PGF2</a:t>
            </a:r>
            <a:r>
              <a:rPr lang="en-US" altLang="en-US" sz="1800">
                <a:latin typeface="Symbol" pitchFamily="2" charset="2"/>
              </a:rPr>
              <a:t>a</a:t>
            </a:r>
            <a:r>
              <a:rPr lang="en-US" altLang="en-US" sz="1800">
                <a:latin typeface="Arial" panose="020B0604020202020204" pitchFamily="34" charset="0"/>
              </a:rPr>
              <a:t> is picked up by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ovarian artery through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counter current exchange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and delivered back to the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ovary where it causes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lysis of the CL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47122" name="Text Box 18">
            <a:extLst>
              <a:ext uri="{FF2B5EF4-FFF2-40B4-BE49-F238E27FC236}">
                <a16:creationId xmlns:a16="http://schemas.microsoft.com/office/drawing/2014/main" id="{976B2CA9-C422-9642-9832-A67BABC50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638800"/>
            <a:ext cx="1878013" cy="39687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>
                <a:solidFill>
                  <a:schemeClr val="hlink"/>
                </a:solidFill>
                <a:latin typeface="Arial" charset="0"/>
                <a:ea typeface="+mn-ea"/>
              </a:rPr>
              <a:t>Uterine Artery</a:t>
            </a:r>
          </a:p>
        </p:txBody>
      </p:sp>
      <p:sp>
        <p:nvSpPr>
          <p:cNvPr id="35856" name="Text Box 19">
            <a:extLst>
              <a:ext uri="{FF2B5EF4-FFF2-40B4-BE49-F238E27FC236}">
                <a16:creationId xmlns:a16="http://schemas.microsoft.com/office/drawing/2014/main" id="{0DD6E832-A7B6-4242-B6E1-71DDB019C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5" y="3744913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Ovarian Pedicle</a:t>
            </a:r>
          </a:p>
        </p:txBody>
      </p:sp>
      <p:sp>
        <p:nvSpPr>
          <p:cNvPr id="35857" name="Text Box 20">
            <a:extLst>
              <a:ext uri="{FF2B5EF4-FFF2-40B4-BE49-F238E27FC236}">
                <a16:creationId xmlns:a16="http://schemas.microsoft.com/office/drawing/2014/main" id="{39024A65-9DE3-FA4B-8EFA-0D9F9A4AC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419600"/>
            <a:ext cx="70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PGF</a:t>
            </a:r>
          </a:p>
        </p:txBody>
      </p:sp>
      <p:sp>
        <p:nvSpPr>
          <p:cNvPr id="35858" name="Text Box 21">
            <a:extLst>
              <a:ext uri="{FF2B5EF4-FFF2-40B4-BE49-F238E27FC236}">
                <a16:creationId xmlns:a16="http://schemas.microsoft.com/office/drawing/2014/main" id="{F6ADF092-718E-D449-A6DB-36C4C3BDD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5" y="5192713"/>
            <a:ext cx="1935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2000" b="0">
                <a:latin typeface="Arial" panose="020B0604020202020204" pitchFamily="34" charset="0"/>
              </a:rPr>
              <a:t>PGF into Artery</a:t>
            </a:r>
          </a:p>
        </p:txBody>
      </p:sp>
      <p:sp>
        <p:nvSpPr>
          <p:cNvPr id="35859" name="Line 22">
            <a:extLst>
              <a:ext uri="{FF2B5EF4-FFF2-40B4-BE49-F238E27FC236}">
                <a16:creationId xmlns:a16="http://schemas.microsoft.com/office/drawing/2014/main" id="{37B69028-0434-7D43-BFCE-3CB8C64D99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3962400"/>
            <a:ext cx="762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0" name="Line 23">
            <a:extLst>
              <a:ext uri="{FF2B5EF4-FFF2-40B4-BE49-F238E27FC236}">
                <a16:creationId xmlns:a16="http://schemas.microsoft.com/office/drawing/2014/main" id="{39121643-CFED-C847-938D-320FBA21B7C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81800" y="5105400"/>
            <a:ext cx="22860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1" name="Line 24">
            <a:extLst>
              <a:ext uri="{FF2B5EF4-FFF2-40B4-BE49-F238E27FC236}">
                <a16:creationId xmlns:a16="http://schemas.microsoft.com/office/drawing/2014/main" id="{467E3245-1A9E-2649-9B21-81452EB310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4572000"/>
            <a:ext cx="22860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2" name="Line 26">
            <a:extLst>
              <a:ext uri="{FF2B5EF4-FFF2-40B4-BE49-F238E27FC236}">
                <a16:creationId xmlns:a16="http://schemas.microsoft.com/office/drawing/2014/main" id="{AF45AEEA-7227-164B-B365-B997F152575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48450" y="5403850"/>
            <a:ext cx="514350" cy="3873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3" name="Line 28">
            <a:extLst>
              <a:ext uri="{FF2B5EF4-FFF2-40B4-BE49-F238E27FC236}">
                <a16:creationId xmlns:a16="http://schemas.microsoft.com/office/drawing/2014/main" id="{EE493803-B63E-9A4F-BF96-AE7E946417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73875" y="5791200"/>
            <a:ext cx="288925" cy="1111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2" descr="equine_normal">
            <a:extLst>
              <a:ext uri="{FF2B5EF4-FFF2-40B4-BE49-F238E27FC236}">
                <a16:creationId xmlns:a16="http://schemas.microsoft.com/office/drawing/2014/main" id="{3161953A-1AF8-1141-8066-57DA55A51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75" y="215900"/>
            <a:ext cx="311150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3" descr="equine_left_removed">
            <a:extLst>
              <a:ext uri="{FF2B5EF4-FFF2-40B4-BE49-F238E27FC236}">
                <a16:creationId xmlns:a16="http://schemas.microsoft.com/office/drawing/2014/main" id="{56B30735-0679-7F40-999F-E388A98F6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588" y="3429000"/>
            <a:ext cx="311150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24" descr="equine_right_removed">
            <a:extLst>
              <a:ext uri="{FF2B5EF4-FFF2-40B4-BE49-F238E27FC236}">
                <a16:creationId xmlns:a16="http://schemas.microsoft.com/office/drawing/2014/main" id="{85E12CCE-455D-524A-95AD-12EB5C941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75" y="3462338"/>
            <a:ext cx="3111500" cy="301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25" descr="equine_all_removed">
            <a:extLst>
              <a:ext uri="{FF2B5EF4-FFF2-40B4-BE49-F238E27FC236}">
                <a16:creationId xmlns:a16="http://schemas.microsoft.com/office/drawing/2014/main" id="{7C9F276B-E4B8-A94D-9ECE-2D0C6FA42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5900"/>
            <a:ext cx="311150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2">
            <a:extLst>
              <a:ext uri="{FF2B5EF4-FFF2-40B4-BE49-F238E27FC236}">
                <a16:creationId xmlns:a16="http://schemas.microsoft.com/office/drawing/2014/main" id="{0D6E18F3-0103-DA4E-A0BA-0DC78FD84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4263"/>
            <a:ext cx="1692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3333CC"/>
                </a:solidFill>
              </a:rPr>
              <a:t>Luteolysis Mare</a:t>
            </a:r>
          </a:p>
        </p:txBody>
      </p:sp>
      <p:sp>
        <p:nvSpPr>
          <p:cNvPr id="37894" name="Text Box 7">
            <a:extLst>
              <a:ext uri="{FF2B5EF4-FFF2-40B4-BE49-F238E27FC236}">
                <a16:creationId xmlns:a16="http://schemas.microsoft.com/office/drawing/2014/main" id="{88CF6A1C-031C-A24F-91D3-E01351AF6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725" y="960438"/>
            <a:ext cx="2200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Total</a:t>
            </a:r>
            <a:br>
              <a:rPr lang="en-US" altLang="en-US" sz="2400"/>
            </a:br>
            <a:r>
              <a:rPr lang="en-US" altLang="en-US" sz="2400"/>
              <a:t>Hysterectomy</a:t>
            </a:r>
          </a:p>
        </p:txBody>
      </p:sp>
      <p:sp>
        <p:nvSpPr>
          <p:cNvPr id="37895" name="Text Box 8">
            <a:extLst>
              <a:ext uri="{FF2B5EF4-FFF2-40B4-BE49-F238E27FC236}">
                <a16:creationId xmlns:a16="http://schemas.microsoft.com/office/drawing/2014/main" id="{304FEA5C-D684-C24A-A2EB-757779051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463" y="4419600"/>
            <a:ext cx="2200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Ipsilateral</a:t>
            </a:r>
            <a:br>
              <a:rPr lang="en-US" altLang="en-US" sz="2400"/>
            </a:br>
            <a:r>
              <a:rPr lang="en-US" altLang="en-US" sz="2400"/>
              <a:t>Hysterectomy</a:t>
            </a:r>
          </a:p>
        </p:txBody>
      </p:sp>
      <p:sp>
        <p:nvSpPr>
          <p:cNvPr id="37896" name="Text Box 9">
            <a:extLst>
              <a:ext uri="{FF2B5EF4-FFF2-40B4-BE49-F238E27FC236}">
                <a16:creationId xmlns:a16="http://schemas.microsoft.com/office/drawing/2014/main" id="{3EB755B7-B411-F449-BE92-CB0CD2C39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419600"/>
            <a:ext cx="2200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Contralateral</a:t>
            </a:r>
            <a:br>
              <a:rPr lang="en-US" altLang="en-US" sz="2400"/>
            </a:br>
            <a:r>
              <a:rPr lang="en-US" altLang="en-US" sz="2400"/>
              <a:t>Hysterectomy</a:t>
            </a:r>
          </a:p>
        </p:txBody>
      </p:sp>
      <p:sp>
        <p:nvSpPr>
          <p:cNvPr id="37897" name="Text Box 10">
            <a:extLst>
              <a:ext uri="{FF2B5EF4-FFF2-40B4-BE49-F238E27FC236}">
                <a16:creationId xmlns:a16="http://schemas.microsoft.com/office/drawing/2014/main" id="{F53DC686-2A7E-5D48-9FB4-780BC5926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050" y="960438"/>
            <a:ext cx="12350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Normal</a:t>
            </a:r>
            <a:br>
              <a:rPr lang="en-US" altLang="en-US" sz="2400"/>
            </a:br>
            <a:r>
              <a:rPr lang="en-US" altLang="en-US" sz="2400"/>
              <a:t>Uterus</a:t>
            </a:r>
          </a:p>
        </p:txBody>
      </p:sp>
      <p:sp>
        <p:nvSpPr>
          <p:cNvPr id="37898" name="Text Box 11">
            <a:extLst>
              <a:ext uri="{FF2B5EF4-FFF2-40B4-BE49-F238E27FC236}">
                <a16:creationId xmlns:a16="http://schemas.microsoft.com/office/drawing/2014/main" id="{54C4E6AC-B2F0-9641-A567-030EFF08A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58875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CL</a:t>
            </a:r>
          </a:p>
        </p:txBody>
      </p:sp>
      <p:sp>
        <p:nvSpPr>
          <p:cNvPr id="37899" name="Line 12">
            <a:extLst>
              <a:ext uri="{FF2B5EF4-FFF2-40B4-BE49-F238E27FC236}">
                <a16:creationId xmlns:a16="http://schemas.microsoft.com/office/drawing/2014/main" id="{B7DA9EE5-7A50-A84D-9D7F-0563BEB489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76325" y="619125"/>
            <a:ext cx="311150" cy="5397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5181" name="Text Box 13">
            <a:extLst>
              <a:ext uri="{FF2B5EF4-FFF2-40B4-BE49-F238E27FC236}">
                <a16:creationId xmlns:a16="http://schemas.microsoft.com/office/drawing/2014/main" id="{E1D0BC7E-AE3B-B94F-A5FC-612E2AA2D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13" y="1812925"/>
            <a:ext cx="1601787" cy="701675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>
                <a:solidFill>
                  <a:srgbClr val="0000FF"/>
                </a:solidFill>
              </a:rPr>
              <a:t>CL Normal</a:t>
            </a:r>
            <a:br>
              <a:rPr lang="en-US" altLang="en-US">
                <a:solidFill>
                  <a:srgbClr val="0000FF"/>
                </a:solidFill>
              </a:rPr>
            </a:br>
            <a:r>
              <a:rPr lang="en-US" altLang="en-US">
                <a:solidFill>
                  <a:srgbClr val="0000FF"/>
                </a:solidFill>
              </a:rPr>
              <a:t>Lifespan</a:t>
            </a:r>
            <a:endParaRPr lang="en-US" altLang="en-US" sz="2400">
              <a:solidFill>
                <a:srgbClr val="0000FF"/>
              </a:solidFill>
            </a:endParaRPr>
          </a:p>
        </p:txBody>
      </p:sp>
      <p:sp>
        <p:nvSpPr>
          <p:cNvPr id="135182" name="Text Box 14">
            <a:extLst>
              <a:ext uri="{FF2B5EF4-FFF2-40B4-BE49-F238E27FC236}">
                <a16:creationId xmlns:a16="http://schemas.microsoft.com/office/drawing/2014/main" id="{8A094AF0-2607-3942-BE51-4C7576EC1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13" y="5310188"/>
            <a:ext cx="1747837" cy="701675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>
                <a:solidFill>
                  <a:schemeClr val="hlink"/>
                </a:solidFill>
              </a:rPr>
              <a:t>50% of CL’s Maintained</a:t>
            </a:r>
            <a:endParaRPr lang="en-US" altLang="en-US" sz="2400">
              <a:solidFill>
                <a:schemeClr val="hlink"/>
              </a:solidFill>
            </a:endParaRPr>
          </a:p>
        </p:txBody>
      </p:sp>
      <p:sp>
        <p:nvSpPr>
          <p:cNvPr id="135184" name="Text Box 16">
            <a:extLst>
              <a:ext uri="{FF2B5EF4-FFF2-40B4-BE49-F238E27FC236}">
                <a16:creationId xmlns:a16="http://schemas.microsoft.com/office/drawing/2014/main" id="{5DD679D7-5591-1447-9CB9-279633EF5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538" y="1965325"/>
            <a:ext cx="1981200" cy="396875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>
                <a:solidFill>
                  <a:schemeClr val="hlink"/>
                </a:solidFill>
              </a:rPr>
              <a:t>CL Maintained</a:t>
            </a:r>
            <a:endParaRPr lang="en-US" altLang="en-US" sz="2400">
              <a:solidFill>
                <a:schemeClr val="hlink"/>
              </a:solidFill>
            </a:endParaRPr>
          </a:p>
        </p:txBody>
      </p:sp>
      <p:sp>
        <p:nvSpPr>
          <p:cNvPr id="135194" name="Text Box 26">
            <a:extLst>
              <a:ext uri="{FF2B5EF4-FFF2-40B4-BE49-F238E27FC236}">
                <a16:creationId xmlns:a16="http://schemas.microsoft.com/office/drawing/2014/main" id="{C9432ACD-08FE-524A-A94F-203CFE0C1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725" y="5311775"/>
            <a:ext cx="1747838" cy="701675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>
                <a:solidFill>
                  <a:schemeClr val="hlink"/>
                </a:solidFill>
              </a:rPr>
              <a:t>50% of CL’s Maintained</a:t>
            </a:r>
            <a:endParaRPr lang="en-US" altLang="en-US" sz="240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2DA65D21-4162-E347-8B19-C8ABE2696FF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1314450"/>
            <a:ext cx="874395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3">
            <a:extLst>
              <a:ext uri="{FF2B5EF4-FFF2-40B4-BE49-F238E27FC236}">
                <a16:creationId xmlns:a16="http://schemas.microsoft.com/office/drawing/2014/main" id="{1B71FCA6-6429-1D4B-842A-34AF3B009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3" y="250825"/>
            <a:ext cx="90551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>
                <a:solidFill>
                  <a:srgbClr val="FAFD00"/>
                </a:solidFill>
              </a:rPr>
              <a:t>Blood Supply to Uterus and Ovary in the Mare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>
            <a:extLst>
              <a:ext uri="{FF2B5EF4-FFF2-40B4-BE49-F238E27FC236}">
                <a16:creationId xmlns:a16="http://schemas.microsoft.com/office/drawing/2014/main" id="{C95B9891-7573-FD4E-99EF-3FAEE1C3C40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727075"/>
            <a:ext cx="9039225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 Box 3">
            <a:extLst>
              <a:ext uri="{FF2B5EF4-FFF2-40B4-BE49-F238E27FC236}">
                <a16:creationId xmlns:a16="http://schemas.microsoft.com/office/drawing/2014/main" id="{5D0E0CB9-CF51-6B47-ADE9-3160A1E59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096000"/>
            <a:ext cx="5349875" cy="457200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hlink"/>
                </a:solidFill>
                <a:latin typeface="Helvetica" charset="0"/>
                <a:ea typeface="+mn-ea"/>
              </a:rPr>
              <a:t>PGF Not Effective (Cow, Ewe, </a:t>
            </a:r>
            <a:r>
              <a:rPr lang="en-US" sz="2400" dirty="0">
                <a:solidFill>
                  <a:srgbClr val="FF00FF"/>
                </a:solidFill>
                <a:latin typeface="Helvetica" charset="0"/>
                <a:ea typeface="+mn-ea"/>
              </a:rPr>
              <a:t>Mare</a:t>
            </a:r>
            <a:r>
              <a:rPr lang="en-US" sz="2400" dirty="0">
                <a:solidFill>
                  <a:schemeClr val="hlink"/>
                </a:solidFill>
                <a:latin typeface="Helvetica" charset="0"/>
                <a:ea typeface="+mn-ea"/>
              </a:rPr>
              <a:t>)</a:t>
            </a:r>
          </a:p>
        </p:txBody>
      </p:sp>
      <p:sp>
        <p:nvSpPr>
          <p:cNvPr id="41987" name="Line 4">
            <a:extLst>
              <a:ext uri="{FF2B5EF4-FFF2-40B4-BE49-F238E27FC236}">
                <a16:creationId xmlns:a16="http://schemas.microsoft.com/office/drawing/2014/main" id="{13C70C3C-F8F4-B647-8A82-EBAAA50D5E0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82863" y="4859338"/>
            <a:ext cx="390525" cy="12604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8" name="Line 6">
            <a:extLst>
              <a:ext uri="{FF2B5EF4-FFF2-40B4-BE49-F238E27FC236}">
                <a16:creationId xmlns:a16="http://schemas.microsoft.com/office/drawing/2014/main" id="{7444711B-7033-6D48-ADF3-FDFC9A0CAD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2113" y="4689475"/>
            <a:ext cx="16764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Line 7">
            <a:extLst>
              <a:ext uri="{FF2B5EF4-FFF2-40B4-BE49-F238E27FC236}">
                <a16:creationId xmlns:a16="http://schemas.microsoft.com/office/drawing/2014/main" id="{DBB32C7E-31BF-CD41-B667-D7224CACC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1000" y="4322763"/>
            <a:ext cx="4081463" cy="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8" name="Text Box 8">
            <a:extLst>
              <a:ext uri="{FF2B5EF4-FFF2-40B4-BE49-F238E27FC236}">
                <a16:creationId xmlns:a16="http://schemas.microsoft.com/office/drawing/2014/main" id="{635E9117-3284-F540-844E-8F298D70D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895600"/>
            <a:ext cx="3673475" cy="457200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3333CC"/>
                </a:solidFill>
                <a:latin typeface="Helvetica" charset="0"/>
                <a:ea typeface="+mn-ea"/>
              </a:rPr>
              <a:t>PGF Not Effective (Sow)</a:t>
            </a:r>
          </a:p>
        </p:txBody>
      </p:sp>
      <p:sp>
        <p:nvSpPr>
          <p:cNvPr id="41991" name="Line 9">
            <a:extLst>
              <a:ext uri="{FF2B5EF4-FFF2-40B4-BE49-F238E27FC236}">
                <a16:creationId xmlns:a16="http://schemas.microsoft.com/office/drawing/2014/main" id="{AD903DD5-C989-A642-BF91-FEE1F0576F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38600" y="3276600"/>
            <a:ext cx="1143000" cy="914400"/>
          </a:xfrm>
          <a:prstGeom prst="line">
            <a:avLst/>
          </a:prstGeom>
          <a:noFill/>
          <a:ln w="38100">
            <a:solidFill>
              <a:srgbClr val="3333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5A694758-B624-C440-8232-D6B267A12C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Luteolysis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D4EBE6B-586D-7B4B-BF3E-1016FAAF16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chemeClr val="bg2"/>
                </a:solidFill>
              </a:rPr>
              <a:t>Uterus</a:t>
            </a:r>
          </a:p>
          <a:p>
            <a:pPr>
              <a:defRPr/>
            </a:pPr>
            <a:r>
              <a:rPr lang="en-US" altLang="en-US">
                <a:solidFill>
                  <a:schemeClr val="bg2"/>
                </a:solidFill>
              </a:rPr>
              <a:t>PGF</a:t>
            </a:r>
            <a:r>
              <a:rPr lang="en-US" altLang="en-US" baseline="-25000">
                <a:solidFill>
                  <a:schemeClr val="bg2"/>
                </a:solidFill>
              </a:rPr>
              <a:t>2</a:t>
            </a:r>
            <a:r>
              <a:rPr lang="en-US" altLang="en-US" baseline="-25000">
                <a:solidFill>
                  <a:schemeClr val="bg2"/>
                </a:solidFill>
                <a:latin typeface="Symbol" charset="2"/>
              </a:rPr>
              <a:t>a</a:t>
            </a:r>
            <a:endParaRPr lang="en-US" altLang="en-US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altLang="en-US">
                <a:solidFill>
                  <a:srgbClr val="FFFFFF"/>
                </a:solidFill>
              </a:rPr>
              <a:t>Oxytocin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>
            <a:extLst>
              <a:ext uri="{FF2B5EF4-FFF2-40B4-BE49-F238E27FC236}">
                <a16:creationId xmlns:a16="http://schemas.microsoft.com/office/drawing/2014/main" id="{CB9CA078-19E2-4B4A-96DA-AB79AECC860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3425"/>
            <a:ext cx="91186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>
            <a:extLst>
              <a:ext uri="{FF2B5EF4-FFF2-40B4-BE49-F238E27FC236}">
                <a16:creationId xmlns:a16="http://schemas.microsoft.com/office/drawing/2014/main" id="{8C94705A-D9E1-4246-B661-88C7C66F73B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9131300" cy="563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Freeform 18">
            <a:extLst>
              <a:ext uri="{FF2B5EF4-FFF2-40B4-BE49-F238E27FC236}">
                <a16:creationId xmlns:a16="http://schemas.microsoft.com/office/drawing/2014/main" id="{2FEFBA97-BD45-2648-9CFE-01A98D180D0C}"/>
              </a:ext>
            </a:extLst>
          </p:cNvPr>
          <p:cNvSpPr>
            <a:spLocks/>
          </p:cNvSpPr>
          <p:nvPr/>
        </p:nvSpPr>
        <p:spPr bwMode="auto">
          <a:xfrm>
            <a:off x="3505200" y="1676400"/>
            <a:ext cx="1042988" cy="1017588"/>
          </a:xfrm>
          <a:custGeom>
            <a:avLst/>
            <a:gdLst>
              <a:gd name="T0" fmla="*/ 2147483646 w 657"/>
              <a:gd name="T1" fmla="*/ 0 h 641"/>
              <a:gd name="T2" fmla="*/ 2147483646 w 657"/>
              <a:gd name="T3" fmla="*/ 2147483646 h 641"/>
              <a:gd name="T4" fmla="*/ 2147483646 w 657"/>
              <a:gd name="T5" fmla="*/ 2147483646 h 641"/>
              <a:gd name="T6" fmla="*/ 2147483646 w 657"/>
              <a:gd name="T7" fmla="*/ 2147483646 h 641"/>
              <a:gd name="T8" fmla="*/ 2147483646 w 657"/>
              <a:gd name="T9" fmla="*/ 2147483646 h 641"/>
              <a:gd name="T10" fmla="*/ 2147483646 w 657"/>
              <a:gd name="T11" fmla="*/ 2147483646 h 641"/>
              <a:gd name="T12" fmla="*/ 2147483646 w 657"/>
              <a:gd name="T13" fmla="*/ 2147483646 h 641"/>
              <a:gd name="T14" fmla="*/ 2147483646 w 657"/>
              <a:gd name="T15" fmla="*/ 2147483646 h 641"/>
              <a:gd name="T16" fmla="*/ 2147483646 w 657"/>
              <a:gd name="T17" fmla="*/ 2147483646 h 641"/>
              <a:gd name="T18" fmla="*/ 2147483646 w 657"/>
              <a:gd name="T19" fmla="*/ 2147483646 h 641"/>
              <a:gd name="T20" fmla="*/ 2147483646 w 657"/>
              <a:gd name="T21" fmla="*/ 2147483646 h 641"/>
              <a:gd name="T22" fmla="*/ 2147483646 w 657"/>
              <a:gd name="T23" fmla="*/ 2147483646 h 641"/>
              <a:gd name="T24" fmla="*/ 2147483646 w 657"/>
              <a:gd name="T25" fmla="*/ 2147483646 h 641"/>
              <a:gd name="T26" fmla="*/ 2147483646 w 657"/>
              <a:gd name="T27" fmla="*/ 2147483646 h 641"/>
              <a:gd name="T28" fmla="*/ 2147483646 w 657"/>
              <a:gd name="T29" fmla="*/ 2147483646 h 641"/>
              <a:gd name="T30" fmla="*/ 2147483646 w 657"/>
              <a:gd name="T31" fmla="*/ 2147483646 h 641"/>
              <a:gd name="T32" fmla="*/ 2147483646 w 657"/>
              <a:gd name="T33" fmla="*/ 2147483646 h 641"/>
              <a:gd name="T34" fmla="*/ 2147483646 w 657"/>
              <a:gd name="T35" fmla="*/ 2147483646 h 641"/>
              <a:gd name="T36" fmla="*/ 2147483646 w 657"/>
              <a:gd name="T37" fmla="*/ 2147483646 h 641"/>
              <a:gd name="T38" fmla="*/ 2147483646 w 657"/>
              <a:gd name="T39" fmla="*/ 2147483646 h 641"/>
              <a:gd name="T40" fmla="*/ 2147483646 w 657"/>
              <a:gd name="T41" fmla="*/ 2147483646 h 641"/>
              <a:gd name="T42" fmla="*/ 2147483646 w 657"/>
              <a:gd name="T43" fmla="*/ 2147483646 h 641"/>
              <a:gd name="T44" fmla="*/ 2147483646 w 657"/>
              <a:gd name="T45" fmla="*/ 2147483646 h 641"/>
              <a:gd name="T46" fmla="*/ 2147483646 w 657"/>
              <a:gd name="T47" fmla="*/ 2147483646 h 641"/>
              <a:gd name="T48" fmla="*/ 2147483646 w 657"/>
              <a:gd name="T49" fmla="*/ 2147483646 h 641"/>
              <a:gd name="T50" fmla="*/ 2147483646 w 657"/>
              <a:gd name="T51" fmla="*/ 0 h 64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657"/>
              <a:gd name="T79" fmla="*/ 0 h 641"/>
              <a:gd name="T80" fmla="*/ 657 w 657"/>
              <a:gd name="T81" fmla="*/ 641 h 641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657" h="641">
                <a:moveTo>
                  <a:pt x="234" y="0"/>
                </a:moveTo>
                <a:cubicBezTo>
                  <a:pt x="206" y="36"/>
                  <a:pt x="191" y="34"/>
                  <a:pt x="163" y="63"/>
                </a:cubicBezTo>
                <a:cubicBezTo>
                  <a:pt x="134" y="91"/>
                  <a:pt x="117" y="116"/>
                  <a:pt x="85" y="141"/>
                </a:cubicBezTo>
                <a:cubicBezTo>
                  <a:pt x="47" y="195"/>
                  <a:pt x="68" y="177"/>
                  <a:pt x="30" y="204"/>
                </a:cubicBezTo>
                <a:cubicBezTo>
                  <a:pt x="2" y="283"/>
                  <a:pt x="0" y="355"/>
                  <a:pt x="22" y="439"/>
                </a:cubicBezTo>
                <a:cubicBezTo>
                  <a:pt x="27" y="461"/>
                  <a:pt x="43" y="498"/>
                  <a:pt x="61" y="510"/>
                </a:cubicBezTo>
                <a:cubicBezTo>
                  <a:pt x="103" y="538"/>
                  <a:pt x="139" y="570"/>
                  <a:pt x="186" y="588"/>
                </a:cubicBezTo>
                <a:cubicBezTo>
                  <a:pt x="212" y="598"/>
                  <a:pt x="238" y="609"/>
                  <a:pt x="265" y="620"/>
                </a:cubicBezTo>
                <a:cubicBezTo>
                  <a:pt x="277" y="625"/>
                  <a:pt x="304" y="635"/>
                  <a:pt x="304" y="635"/>
                </a:cubicBezTo>
                <a:cubicBezTo>
                  <a:pt x="359" y="632"/>
                  <a:pt x="414" y="637"/>
                  <a:pt x="469" y="628"/>
                </a:cubicBezTo>
                <a:cubicBezTo>
                  <a:pt x="478" y="626"/>
                  <a:pt x="477" y="610"/>
                  <a:pt x="485" y="604"/>
                </a:cubicBezTo>
                <a:cubicBezTo>
                  <a:pt x="491" y="598"/>
                  <a:pt x="500" y="598"/>
                  <a:pt x="508" y="596"/>
                </a:cubicBezTo>
                <a:cubicBezTo>
                  <a:pt x="562" y="517"/>
                  <a:pt x="473" y="641"/>
                  <a:pt x="555" y="549"/>
                </a:cubicBezTo>
                <a:cubicBezTo>
                  <a:pt x="587" y="512"/>
                  <a:pt x="640" y="433"/>
                  <a:pt x="657" y="384"/>
                </a:cubicBezTo>
                <a:cubicBezTo>
                  <a:pt x="641" y="379"/>
                  <a:pt x="621" y="380"/>
                  <a:pt x="610" y="369"/>
                </a:cubicBezTo>
                <a:cubicBezTo>
                  <a:pt x="587" y="345"/>
                  <a:pt x="578" y="324"/>
                  <a:pt x="547" y="314"/>
                </a:cubicBezTo>
                <a:cubicBezTo>
                  <a:pt x="519" y="294"/>
                  <a:pt x="500" y="292"/>
                  <a:pt x="469" y="283"/>
                </a:cubicBezTo>
                <a:cubicBezTo>
                  <a:pt x="453" y="278"/>
                  <a:pt x="437" y="272"/>
                  <a:pt x="422" y="267"/>
                </a:cubicBezTo>
                <a:cubicBezTo>
                  <a:pt x="414" y="264"/>
                  <a:pt x="398" y="259"/>
                  <a:pt x="398" y="259"/>
                </a:cubicBezTo>
                <a:cubicBezTo>
                  <a:pt x="382" y="248"/>
                  <a:pt x="364" y="241"/>
                  <a:pt x="351" y="228"/>
                </a:cubicBezTo>
                <a:cubicBezTo>
                  <a:pt x="344" y="221"/>
                  <a:pt x="342" y="211"/>
                  <a:pt x="336" y="204"/>
                </a:cubicBezTo>
                <a:cubicBezTo>
                  <a:pt x="328" y="195"/>
                  <a:pt x="320" y="188"/>
                  <a:pt x="312" y="181"/>
                </a:cubicBezTo>
                <a:cubicBezTo>
                  <a:pt x="309" y="173"/>
                  <a:pt x="309" y="163"/>
                  <a:pt x="304" y="157"/>
                </a:cubicBezTo>
                <a:cubicBezTo>
                  <a:pt x="298" y="149"/>
                  <a:pt x="285" y="148"/>
                  <a:pt x="281" y="141"/>
                </a:cubicBezTo>
                <a:cubicBezTo>
                  <a:pt x="262" y="110"/>
                  <a:pt x="261" y="77"/>
                  <a:pt x="241" y="47"/>
                </a:cubicBezTo>
                <a:cubicBezTo>
                  <a:pt x="231" y="16"/>
                  <a:pt x="234" y="32"/>
                  <a:pt x="234" y="0"/>
                </a:cubicBez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08BA722D-4408-8744-BD2F-8FD32D5DD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Relationship of Oxytocin and PGF2</a:t>
            </a:r>
            <a:r>
              <a:rPr lang="en-US" altLang="en-US" sz="3600">
                <a:latin typeface="Symbol" pitchFamily="2" charset="2"/>
                <a:ea typeface="ＭＳ Ｐゴシック" panose="020B0600070205080204" pitchFamily="34" charset="-128"/>
              </a:rPr>
              <a:t>a</a:t>
            </a:r>
            <a:endParaRPr lang="en-US" altLang="en-US" sz="3600">
              <a:ea typeface="ＭＳ Ｐゴシック" panose="020B0600070205080204" pitchFamily="34" charset="-128"/>
            </a:endParaRPr>
          </a:p>
        </p:txBody>
      </p:sp>
      <p:sp>
        <p:nvSpPr>
          <p:cNvPr id="50179" name="Freeform 3">
            <a:extLst>
              <a:ext uri="{FF2B5EF4-FFF2-40B4-BE49-F238E27FC236}">
                <a16:creationId xmlns:a16="http://schemas.microsoft.com/office/drawing/2014/main" id="{2E76CE40-A5E2-8B41-BAA1-8FA0D25790AE}"/>
              </a:ext>
            </a:extLst>
          </p:cNvPr>
          <p:cNvSpPr>
            <a:spLocks/>
          </p:cNvSpPr>
          <p:nvPr/>
        </p:nvSpPr>
        <p:spPr bwMode="auto">
          <a:xfrm>
            <a:off x="1431925" y="3273425"/>
            <a:ext cx="1966913" cy="1395413"/>
          </a:xfrm>
          <a:custGeom>
            <a:avLst/>
            <a:gdLst>
              <a:gd name="T0" fmla="*/ 2147483646 w 1239"/>
              <a:gd name="T1" fmla="*/ 2147483646 h 879"/>
              <a:gd name="T2" fmla="*/ 2147483646 w 1239"/>
              <a:gd name="T3" fmla="*/ 2147483646 h 879"/>
              <a:gd name="T4" fmla="*/ 2147483646 w 1239"/>
              <a:gd name="T5" fmla="*/ 2147483646 h 879"/>
              <a:gd name="T6" fmla="*/ 2147483646 w 1239"/>
              <a:gd name="T7" fmla="*/ 2147483646 h 879"/>
              <a:gd name="T8" fmla="*/ 2147483646 w 1239"/>
              <a:gd name="T9" fmla="*/ 2147483646 h 879"/>
              <a:gd name="T10" fmla="*/ 2147483646 w 1239"/>
              <a:gd name="T11" fmla="*/ 2147483646 h 879"/>
              <a:gd name="T12" fmla="*/ 2147483646 w 1239"/>
              <a:gd name="T13" fmla="*/ 2147483646 h 879"/>
              <a:gd name="T14" fmla="*/ 2147483646 w 1239"/>
              <a:gd name="T15" fmla="*/ 2147483646 h 879"/>
              <a:gd name="T16" fmla="*/ 2147483646 w 1239"/>
              <a:gd name="T17" fmla="*/ 2147483646 h 879"/>
              <a:gd name="T18" fmla="*/ 2147483646 w 1239"/>
              <a:gd name="T19" fmla="*/ 2147483646 h 879"/>
              <a:gd name="T20" fmla="*/ 2147483646 w 1239"/>
              <a:gd name="T21" fmla="*/ 2147483646 h 879"/>
              <a:gd name="T22" fmla="*/ 2147483646 w 1239"/>
              <a:gd name="T23" fmla="*/ 2147483646 h 879"/>
              <a:gd name="T24" fmla="*/ 2147483646 w 1239"/>
              <a:gd name="T25" fmla="*/ 2147483646 h 879"/>
              <a:gd name="T26" fmla="*/ 2147483646 w 1239"/>
              <a:gd name="T27" fmla="*/ 2147483646 h 879"/>
              <a:gd name="T28" fmla="*/ 2147483646 w 1239"/>
              <a:gd name="T29" fmla="*/ 2147483646 h 879"/>
              <a:gd name="T30" fmla="*/ 2147483646 w 1239"/>
              <a:gd name="T31" fmla="*/ 2147483646 h 879"/>
              <a:gd name="T32" fmla="*/ 2147483646 w 1239"/>
              <a:gd name="T33" fmla="*/ 2147483646 h 879"/>
              <a:gd name="T34" fmla="*/ 2147483646 w 1239"/>
              <a:gd name="T35" fmla="*/ 2147483646 h 879"/>
              <a:gd name="T36" fmla="*/ 2147483646 w 1239"/>
              <a:gd name="T37" fmla="*/ 2147483646 h 879"/>
              <a:gd name="T38" fmla="*/ 2147483646 w 1239"/>
              <a:gd name="T39" fmla="*/ 2147483646 h 879"/>
              <a:gd name="T40" fmla="*/ 2147483646 w 1239"/>
              <a:gd name="T41" fmla="*/ 2147483646 h 879"/>
              <a:gd name="T42" fmla="*/ 2147483646 w 1239"/>
              <a:gd name="T43" fmla="*/ 2147483646 h 879"/>
              <a:gd name="T44" fmla="*/ 2147483646 w 1239"/>
              <a:gd name="T45" fmla="*/ 2147483646 h 879"/>
              <a:gd name="T46" fmla="*/ 2147483646 w 1239"/>
              <a:gd name="T47" fmla="*/ 2147483646 h 879"/>
              <a:gd name="T48" fmla="*/ 2147483646 w 1239"/>
              <a:gd name="T49" fmla="*/ 2147483646 h 879"/>
              <a:gd name="T50" fmla="*/ 2147483646 w 1239"/>
              <a:gd name="T51" fmla="*/ 2147483646 h 879"/>
              <a:gd name="T52" fmla="*/ 2147483646 w 1239"/>
              <a:gd name="T53" fmla="*/ 0 h 879"/>
              <a:gd name="T54" fmla="*/ 2147483646 w 1239"/>
              <a:gd name="T55" fmla="*/ 2147483646 h 879"/>
              <a:gd name="T56" fmla="*/ 2147483646 w 1239"/>
              <a:gd name="T57" fmla="*/ 2147483646 h 879"/>
              <a:gd name="T58" fmla="*/ 2147483646 w 1239"/>
              <a:gd name="T59" fmla="*/ 2147483646 h 879"/>
              <a:gd name="T60" fmla="*/ 2147483646 w 1239"/>
              <a:gd name="T61" fmla="*/ 2147483646 h 879"/>
              <a:gd name="T62" fmla="*/ 2147483646 w 1239"/>
              <a:gd name="T63" fmla="*/ 2147483646 h 879"/>
              <a:gd name="T64" fmla="*/ 2147483646 w 1239"/>
              <a:gd name="T65" fmla="*/ 2147483646 h 879"/>
              <a:gd name="T66" fmla="*/ 2147483646 w 1239"/>
              <a:gd name="T67" fmla="*/ 2147483646 h 879"/>
              <a:gd name="T68" fmla="*/ 2147483646 w 1239"/>
              <a:gd name="T69" fmla="*/ 2147483646 h 879"/>
              <a:gd name="T70" fmla="*/ 2147483646 w 1239"/>
              <a:gd name="T71" fmla="*/ 2147483646 h 879"/>
              <a:gd name="T72" fmla="*/ 2147483646 w 1239"/>
              <a:gd name="T73" fmla="*/ 2147483646 h 879"/>
              <a:gd name="T74" fmla="*/ 2147483646 w 1239"/>
              <a:gd name="T75" fmla="*/ 2147483646 h 879"/>
              <a:gd name="T76" fmla="*/ 2147483646 w 1239"/>
              <a:gd name="T77" fmla="*/ 2147483646 h 879"/>
              <a:gd name="T78" fmla="*/ 2147483646 w 1239"/>
              <a:gd name="T79" fmla="*/ 2147483646 h 879"/>
              <a:gd name="T80" fmla="*/ 2147483646 w 1239"/>
              <a:gd name="T81" fmla="*/ 2147483646 h 879"/>
              <a:gd name="T82" fmla="*/ 2147483646 w 1239"/>
              <a:gd name="T83" fmla="*/ 2147483646 h 879"/>
              <a:gd name="T84" fmla="*/ 2147483646 w 1239"/>
              <a:gd name="T85" fmla="*/ 2147483646 h 879"/>
              <a:gd name="T86" fmla="*/ 0 w 1239"/>
              <a:gd name="T87" fmla="*/ 2147483646 h 879"/>
              <a:gd name="T88" fmla="*/ 2147483646 w 1239"/>
              <a:gd name="T89" fmla="*/ 2147483646 h 879"/>
              <a:gd name="T90" fmla="*/ 2147483646 w 1239"/>
              <a:gd name="T91" fmla="*/ 2147483646 h 879"/>
              <a:gd name="T92" fmla="*/ 2147483646 w 1239"/>
              <a:gd name="T93" fmla="*/ 2147483646 h 87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239"/>
              <a:gd name="T142" fmla="*/ 0 h 879"/>
              <a:gd name="T143" fmla="*/ 1239 w 1239"/>
              <a:gd name="T144" fmla="*/ 879 h 87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239" h="879">
                <a:moveTo>
                  <a:pt x="47" y="157"/>
                </a:moveTo>
                <a:cubicBezTo>
                  <a:pt x="75" y="144"/>
                  <a:pt x="102" y="126"/>
                  <a:pt x="133" y="118"/>
                </a:cubicBezTo>
                <a:cubicBezTo>
                  <a:pt x="166" y="108"/>
                  <a:pt x="245" y="200"/>
                  <a:pt x="259" y="220"/>
                </a:cubicBezTo>
                <a:cubicBezTo>
                  <a:pt x="269" y="235"/>
                  <a:pt x="279" y="251"/>
                  <a:pt x="290" y="267"/>
                </a:cubicBezTo>
                <a:cubicBezTo>
                  <a:pt x="302" y="285"/>
                  <a:pt x="330" y="322"/>
                  <a:pt x="330" y="322"/>
                </a:cubicBezTo>
                <a:cubicBezTo>
                  <a:pt x="335" y="337"/>
                  <a:pt x="340" y="353"/>
                  <a:pt x="345" y="369"/>
                </a:cubicBezTo>
                <a:cubicBezTo>
                  <a:pt x="350" y="389"/>
                  <a:pt x="361" y="431"/>
                  <a:pt x="361" y="431"/>
                </a:cubicBezTo>
                <a:cubicBezTo>
                  <a:pt x="365" y="496"/>
                  <a:pt x="365" y="687"/>
                  <a:pt x="400" y="737"/>
                </a:cubicBezTo>
                <a:cubicBezTo>
                  <a:pt x="412" y="773"/>
                  <a:pt x="431" y="802"/>
                  <a:pt x="463" y="824"/>
                </a:cubicBezTo>
                <a:cubicBezTo>
                  <a:pt x="468" y="831"/>
                  <a:pt x="471" y="840"/>
                  <a:pt x="479" y="847"/>
                </a:cubicBezTo>
                <a:cubicBezTo>
                  <a:pt x="493" y="859"/>
                  <a:pt x="526" y="879"/>
                  <a:pt x="526" y="879"/>
                </a:cubicBezTo>
                <a:cubicBezTo>
                  <a:pt x="539" y="876"/>
                  <a:pt x="554" y="879"/>
                  <a:pt x="565" y="871"/>
                </a:cubicBezTo>
                <a:cubicBezTo>
                  <a:pt x="606" y="838"/>
                  <a:pt x="622" y="754"/>
                  <a:pt x="635" y="706"/>
                </a:cubicBezTo>
                <a:cubicBezTo>
                  <a:pt x="662" y="599"/>
                  <a:pt x="660" y="477"/>
                  <a:pt x="706" y="377"/>
                </a:cubicBezTo>
                <a:cubicBezTo>
                  <a:pt x="746" y="286"/>
                  <a:pt x="715" y="381"/>
                  <a:pt x="745" y="306"/>
                </a:cubicBezTo>
                <a:cubicBezTo>
                  <a:pt x="772" y="238"/>
                  <a:pt x="747" y="279"/>
                  <a:pt x="777" y="235"/>
                </a:cubicBezTo>
                <a:cubicBezTo>
                  <a:pt x="791" y="190"/>
                  <a:pt x="792" y="175"/>
                  <a:pt x="832" y="149"/>
                </a:cubicBezTo>
                <a:cubicBezTo>
                  <a:pt x="854" y="113"/>
                  <a:pt x="877" y="110"/>
                  <a:pt x="918" y="102"/>
                </a:cubicBezTo>
                <a:cubicBezTo>
                  <a:pt x="964" y="78"/>
                  <a:pt x="984" y="76"/>
                  <a:pt x="1035" y="94"/>
                </a:cubicBezTo>
                <a:cubicBezTo>
                  <a:pt x="1073" y="122"/>
                  <a:pt x="1097" y="152"/>
                  <a:pt x="1145" y="165"/>
                </a:cubicBezTo>
                <a:cubicBezTo>
                  <a:pt x="1183" y="188"/>
                  <a:pt x="1159" y="176"/>
                  <a:pt x="1216" y="196"/>
                </a:cubicBezTo>
                <a:cubicBezTo>
                  <a:pt x="1223" y="198"/>
                  <a:pt x="1239" y="204"/>
                  <a:pt x="1239" y="204"/>
                </a:cubicBezTo>
                <a:cubicBezTo>
                  <a:pt x="1236" y="193"/>
                  <a:pt x="1237" y="181"/>
                  <a:pt x="1232" y="173"/>
                </a:cubicBezTo>
                <a:cubicBezTo>
                  <a:pt x="1224" y="160"/>
                  <a:pt x="1175" y="126"/>
                  <a:pt x="1161" y="118"/>
                </a:cubicBezTo>
                <a:cubicBezTo>
                  <a:pt x="1106" y="36"/>
                  <a:pt x="1191" y="155"/>
                  <a:pt x="1114" y="78"/>
                </a:cubicBezTo>
                <a:cubicBezTo>
                  <a:pt x="1108" y="72"/>
                  <a:pt x="1111" y="61"/>
                  <a:pt x="1106" y="55"/>
                </a:cubicBezTo>
                <a:cubicBezTo>
                  <a:pt x="1076" y="17"/>
                  <a:pt x="1030" y="7"/>
                  <a:pt x="988" y="0"/>
                </a:cubicBezTo>
                <a:cubicBezTo>
                  <a:pt x="926" y="7"/>
                  <a:pt x="860" y="14"/>
                  <a:pt x="800" y="31"/>
                </a:cubicBezTo>
                <a:cubicBezTo>
                  <a:pt x="763" y="40"/>
                  <a:pt x="733" y="59"/>
                  <a:pt x="698" y="71"/>
                </a:cubicBezTo>
                <a:cubicBezTo>
                  <a:pt x="664" y="104"/>
                  <a:pt x="634" y="103"/>
                  <a:pt x="604" y="149"/>
                </a:cubicBezTo>
                <a:cubicBezTo>
                  <a:pt x="580" y="184"/>
                  <a:pt x="558" y="217"/>
                  <a:pt x="533" y="251"/>
                </a:cubicBezTo>
                <a:cubicBezTo>
                  <a:pt x="530" y="261"/>
                  <a:pt x="526" y="271"/>
                  <a:pt x="526" y="282"/>
                </a:cubicBezTo>
                <a:cubicBezTo>
                  <a:pt x="521" y="381"/>
                  <a:pt x="524" y="480"/>
                  <a:pt x="518" y="580"/>
                </a:cubicBezTo>
                <a:cubicBezTo>
                  <a:pt x="517" y="593"/>
                  <a:pt x="513" y="553"/>
                  <a:pt x="510" y="541"/>
                </a:cubicBezTo>
                <a:cubicBezTo>
                  <a:pt x="487" y="469"/>
                  <a:pt x="501" y="532"/>
                  <a:pt x="479" y="471"/>
                </a:cubicBezTo>
                <a:cubicBezTo>
                  <a:pt x="465" y="432"/>
                  <a:pt x="448" y="397"/>
                  <a:pt x="432" y="361"/>
                </a:cubicBezTo>
                <a:cubicBezTo>
                  <a:pt x="411" y="315"/>
                  <a:pt x="422" y="299"/>
                  <a:pt x="384" y="275"/>
                </a:cubicBezTo>
                <a:cubicBezTo>
                  <a:pt x="368" y="222"/>
                  <a:pt x="390" y="281"/>
                  <a:pt x="353" y="227"/>
                </a:cubicBezTo>
                <a:cubicBezTo>
                  <a:pt x="321" y="181"/>
                  <a:pt x="374" y="224"/>
                  <a:pt x="322" y="188"/>
                </a:cubicBezTo>
                <a:cubicBezTo>
                  <a:pt x="303" y="161"/>
                  <a:pt x="302" y="143"/>
                  <a:pt x="275" y="125"/>
                </a:cubicBezTo>
                <a:cubicBezTo>
                  <a:pt x="250" y="90"/>
                  <a:pt x="220" y="76"/>
                  <a:pt x="181" y="63"/>
                </a:cubicBezTo>
                <a:cubicBezTo>
                  <a:pt x="146" y="66"/>
                  <a:pt x="107" y="59"/>
                  <a:pt x="79" y="78"/>
                </a:cubicBezTo>
                <a:cubicBezTo>
                  <a:pt x="70" y="83"/>
                  <a:pt x="69" y="95"/>
                  <a:pt x="63" y="102"/>
                </a:cubicBezTo>
                <a:cubicBezTo>
                  <a:pt x="40" y="124"/>
                  <a:pt x="18" y="136"/>
                  <a:pt x="0" y="165"/>
                </a:cubicBezTo>
                <a:cubicBezTo>
                  <a:pt x="8" y="170"/>
                  <a:pt x="14" y="181"/>
                  <a:pt x="24" y="180"/>
                </a:cubicBezTo>
                <a:cubicBezTo>
                  <a:pt x="32" y="178"/>
                  <a:pt x="32" y="163"/>
                  <a:pt x="39" y="157"/>
                </a:cubicBezTo>
                <a:cubicBezTo>
                  <a:pt x="40" y="155"/>
                  <a:pt x="44" y="157"/>
                  <a:pt x="47" y="157"/>
                </a:cubicBez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" name="Text Box 8">
            <a:extLst>
              <a:ext uri="{FF2B5EF4-FFF2-40B4-BE49-F238E27FC236}">
                <a16:creationId xmlns:a16="http://schemas.microsoft.com/office/drawing/2014/main" id="{B6E0F9BD-D34D-BF4F-880A-1B2488EC0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800600"/>
            <a:ext cx="1149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Uterus</a:t>
            </a:r>
          </a:p>
        </p:txBody>
      </p:sp>
      <p:sp>
        <p:nvSpPr>
          <p:cNvPr id="50181" name="Oval 9">
            <a:extLst>
              <a:ext uri="{FF2B5EF4-FFF2-40B4-BE49-F238E27FC236}">
                <a16:creationId xmlns:a16="http://schemas.microsoft.com/office/drawing/2014/main" id="{DF351FA6-B246-E042-904E-C9E20C669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200400"/>
            <a:ext cx="1371600" cy="990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0182" name="Oval 10">
            <a:extLst>
              <a:ext uri="{FF2B5EF4-FFF2-40B4-BE49-F238E27FC236}">
                <a16:creationId xmlns:a16="http://schemas.microsoft.com/office/drawing/2014/main" id="{D225A5CC-9E4D-954D-BB3F-7C6145E8E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124200"/>
            <a:ext cx="533400" cy="533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0183" name="Text Box 11">
            <a:extLst>
              <a:ext uri="{FF2B5EF4-FFF2-40B4-BE49-F238E27FC236}">
                <a16:creationId xmlns:a16="http://schemas.microsoft.com/office/drawing/2014/main" id="{0E800F76-CE49-054A-91B9-B201BFF08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4244975"/>
            <a:ext cx="1047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Ovary</a:t>
            </a:r>
          </a:p>
        </p:txBody>
      </p:sp>
      <p:sp>
        <p:nvSpPr>
          <p:cNvPr id="50184" name="Text Box 12">
            <a:extLst>
              <a:ext uri="{FF2B5EF4-FFF2-40B4-BE49-F238E27FC236}">
                <a16:creationId xmlns:a16="http://schemas.microsoft.com/office/drawing/2014/main" id="{98672D7D-B0FB-F141-8179-53B5D174C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2514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CL</a:t>
            </a:r>
          </a:p>
        </p:txBody>
      </p:sp>
      <p:grpSp>
        <p:nvGrpSpPr>
          <p:cNvPr id="50185" name="Group 24">
            <a:extLst>
              <a:ext uri="{FF2B5EF4-FFF2-40B4-BE49-F238E27FC236}">
                <a16:creationId xmlns:a16="http://schemas.microsoft.com/office/drawing/2014/main" id="{D682F390-5CB6-5F41-9E1F-68F7D1C7828D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352800"/>
            <a:ext cx="3581400" cy="609600"/>
            <a:chOff x="1584" y="2112"/>
            <a:chExt cx="2256" cy="384"/>
          </a:xfrm>
        </p:grpSpPr>
        <p:sp>
          <p:nvSpPr>
            <p:cNvPr id="50194" name="Text Box 13">
              <a:extLst>
                <a:ext uri="{FF2B5EF4-FFF2-40B4-BE49-F238E27FC236}">
                  <a16:creationId xmlns:a16="http://schemas.microsoft.com/office/drawing/2014/main" id="{B852E2C2-2A62-2346-BF75-031319226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2208"/>
              <a:ext cx="7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/>
                <a:t>PGF2</a:t>
              </a:r>
              <a:r>
                <a:rPr lang="en-US" altLang="en-US" sz="2400">
                  <a:latin typeface="Symbol" pitchFamily="2" charset="2"/>
                </a:rPr>
                <a:t>a</a:t>
              </a:r>
              <a:endParaRPr lang="en-US" altLang="en-US" sz="2400"/>
            </a:p>
          </p:txBody>
        </p:sp>
        <p:sp>
          <p:nvSpPr>
            <p:cNvPr id="50195" name="Line 15">
              <a:extLst>
                <a:ext uri="{FF2B5EF4-FFF2-40B4-BE49-F238E27FC236}">
                  <a16:creationId xmlns:a16="http://schemas.microsoft.com/office/drawing/2014/main" id="{BFC27C36-4E62-A648-867D-69B5F8A34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4" y="2352"/>
              <a:ext cx="816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med" len="lg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6" name="Line 16">
              <a:extLst>
                <a:ext uri="{FF2B5EF4-FFF2-40B4-BE49-F238E27FC236}">
                  <a16:creationId xmlns:a16="http://schemas.microsoft.com/office/drawing/2014/main" id="{9B70A7CD-7D3E-8240-B78D-53D210D207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2" y="2112"/>
              <a:ext cx="768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med" len="lg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186" name="Freeform 17">
            <a:extLst>
              <a:ext uri="{FF2B5EF4-FFF2-40B4-BE49-F238E27FC236}">
                <a16:creationId xmlns:a16="http://schemas.microsoft.com/office/drawing/2014/main" id="{637D393E-4E98-9043-A633-69CEB6E706D2}"/>
              </a:ext>
            </a:extLst>
          </p:cNvPr>
          <p:cNvSpPr>
            <a:spLocks/>
          </p:cNvSpPr>
          <p:nvPr/>
        </p:nvSpPr>
        <p:spPr bwMode="auto">
          <a:xfrm>
            <a:off x="3449638" y="1046163"/>
            <a:ext cx="1368425" cy="1295400"/>
          </a:xfrm>
          <a:custGeom>
            <a:avLst/>
            <a:gdLst>
              <a:gd name="T0" fmla="*/ 0 w 862"/>
              <a:gd name="T1" fmla="*/ 2147483646 h 816"/>
              <a:gd name="T2" fmla="*/ 2147483646 w 862"/>
              <a:gd name="T3" fmla="*/ 2147483646 h 816"/>
              <a:gd name="T4" fmla="*/ 2147483646 w 862"/>
              <a:gd name="T5" fmla="*/ 2147483646 h 816"/>
              <a:gd name="T6" fmla="*/ 2147483646 w 862"/>
              <a:gd name="T7" fmla="*/ 2147483646 h 816"/>
              <a:gd name="T8" fmla="*/ 2147483646 w 862"/>
              <a:gd name="T9" fmla="*/ 2147483646 h 816"/>
              <a:gd name="T10" fmla="*/ 2147483646 w 862"/>
              <a:gd name="T11" fmla="*/ 2147483646 h 816"/>
              <a:gd name="T12" fmla="*/ 2147483646 w 862"/>
              <a:gd name="T13" fmla="*/ 2147483646 h 816"/>
              <a:gd name="T14" fmla="*/ 2147483646 w 862"/>
              <a:gd name="T15" fmla="*/ 2147483646 h 816"/>
              <a:gd name="T16" fmla="*/ 2147483646 w 862"/>
              <a:gd name="T17" fmla="*/ 2147483646 h 816"/>
              <a:gd name="T18" fmla="*/ 2147483646 w 862"/>
              <a:gd name="T19" fmla="*/ 2147483646 h 816"/>
              <a:gd name="T20" fmla="*/ 2147483646 w 862"/>
              <a:gd name="T21" fmla="*/ 2147483646 h 816"/>
              <a:gd name="T22" fmla="*/ 2147483646 w 862"/>
              <a:gd name="T23" fmla="*/ 2147483646 h 816"/>
              <a:gd name="T24" fmla="*/ 2147483646 w 862"/>
              <a:gd name="T25" fmla="*/ 2147483646 h 816"/>
              <a:gd name="T26" fmla="*/ 2147483646 w 862"/>
              <a:gd name="T27" fmla="*/ 2147483646 h 816"/>
              <a:gd name="T28" fmla="*/ 2147483646 w 862"/>
              <a:gd name="T29" fmla="*/ 2147483646 h 816"/>
              <a:gd name="T30" fmla="*/ 2147483646 w 862"/>
              <a:gd name="T31" fmla="*/ 2147483646 h 816"/>
              <a:gd name="T32" fmla="*/ 2147483646 w 862"/>
              <a:gd name="T33" fmla="*/ 2147483646 h 816"/>
              <a:gd name="T34" fmla="*/ 2147483646 w 862"/>
              <a:gd name="T35" fmla="*/ 2147483646 h 816"/>
              <a:gd name="T36" fmla="*/ 2147483646 w 862"/>
              <a:gd name="T37" fmla="*/ 2147483646 h 816"/>
              <a:gd name="T38" fmla="*/ 2147483646 w 862"/>
              <a:gd name="T39" fmla="*/ 2147483646 h 816"/>
              <a:gd name="T40" fmla="*/ 2147483646 w 862"/>
              <a:gd name="T41" fmla="*/ 2147483646 h 816"/>
              <a:gd name="T42" fmla="*/ 2147483646 w 862"/>
              <a:gd name="T43" fmla="*/ 0 h 81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62"/>
              <a:gd name="T67" fmla="*/ 0 h 816"/>
              <a:gd name="T68" fmla="*/ 862 w 862"/>
              <a:gd name="T69" fmla="*/ 816 h 81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62" h="816">
                <a:moveTo>
                  <a:pt x="0" y="39"/>
                </a:moveTo>
                <a:cubicBezTo>
                  <a:pt x="85" y="68"/>
                  <a:pt x="139" y="84"/>
                  <a:pt x="188" y="165"/>
                </a:cubicBezTo>
                <a:cubicBezTo>
                  <a:pt x="190" y="219"/>
                  <a:pt x="192" y="274"/>
                  <a:pt x="196" y="329"/>
                </a:cubicBezTo>
                <a:cubicBezTo>
                  <a:pt x="202" y="422"/>
                  <a:pt x="222" y="553"/>
                  <a:pt x="290" y="627"/>
                </a:cubicBezTo>
                <a:cubicBezTo>
                  <a:pt x="307" y="646"/>
                  <a:pt x="321" y="672"/>
                  <a:pt x="345" y="682"/>
                </a:cubicBezTo>
                <a:cubicBezTo>
                  <a:pt x="397" y="703"/>
                  <a:pt x="447" y="731"/>
                  <a:pt x="502" y="745"/>
                </a:cubicBezTo>
                <a:cubicBezTo>
                  <a:pt x="537" y="769"/>
                  <a:pt x="578" y="778"/>
                  <a:pt x="619" y="792"/>
                </a:cubicBezTo>
                <a:cubicBezTo>
                  <a:pt x="634" y="797"/>
                  <a:pt x="650" y="802"/>
                  <a:pt x="666" y="808"/>
                </a:cubicBezTo>
                <a:cubicBezTo>
                  <a:pt x="673" y="810"/>
                  <a:pt x="690" y="816"/>
                  <a:pt x="690" y="816"/>
                </a:cubicBezTo>
                <a:cubicBezTo>
                  <a:pt x="793" y="806"/>
                  <a:pt x="754" y="807"/>
                  <a:pt x="823" y="784"/>
                </a:cubicBezTo>
                <a:cubicBezTo>
                  <a:pt x="840" y="758"/>
                  <a:pt x="844" y="732"/>
                  <a:pt x="862" y="706"/>
                </a:cubicBezTo>
                <a:cubicBezTo>
                  <a:pt x="857" y="681"/>
                  <a:pt x="854" y="648"/>
                  <a:pt x="839" y="627"/>
                </a:cubicBezTo>
                <a:cubicBezTo>
                  <a:pt x="804" y="579"/>
                  <a:pt x="708" y="583"/>
                  <a:pt x="666" y="580"/>
                </a:cubicBezTo>
                <a:cubicBezTo>
                  <a:pt x="583" y="551"/>
                  <a:pt x="511" y="505"/>
                  <a:pt x="462" y="431"/>
                </a:cubicBezTo>
                <a:cubicBezTo>
                  <a:pt x="459" y="423"/>
                  <a:pt x="457" y="415"/>
                  <a:pt x="455" y="408"/>
                </a:cubicBezTo>
                <a:cubicBezTo>
                  <a:pt x="450" y="394"/>
                  <a:pt x="443" y="382"/>
                  <a:pt x="439" y="369"/>
                </a:cubicBezTo>
                <a:cubicBezTo>
                  <a:pt x="413" y="288"/>
                  <a:pt x="441" y="325"/>
                  <a:pt x="400" y="282"/>
                </a:cubicBezTo>
                <a:cubicBezTo>
                  <a:pt x="384" y="237"/>
                  <a:pt x="345" y="176"/>
                  <a:pt x="306" y="149"/>
                </a:cubicBezTo>
                <a:cubicBezTo>
                  <a:pt x="308" y="138"/>
                  <a:pt x="307" y="126"/>
                  <a:pt x="313" y="118"/>
                </a:cubicBezTo>
                <a:cubicBezTo>
                  <a:pt x="318" y="109"/>
                  <a:pt x="329" y="107"/>
                  <a:pt x="337" y="102"/>
                </a:cubicBezTo>
                <a:cubicBezTo>
                  <a:pt x="382" y="68"/>
                  <a:pt x="441" y="53"/>
                  <a:pt x="494" y="31"/>
                </a:cubicBezTo>
                <a:cubicBezTo>
                  <a:pt x="510" y="23"/>
                  <a:pt x="538" y="0"/>
                  <a:pt x="557" y="0"/>
                </a:cubicBezTo>
              </a:path>
            </a:pathLst>
          </a:cu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Text Box 19">
            <a:extLst>
              <a:ext uri="{FF2B5EF4-FFF2-40B4-BE49-F238E27FC236}">
                <a16:creationId xmlns:a16="http://schemas.microsoft.com/office/drawing/2014/main" id="{C6443F85-1869-D14E-A8F8-401108C36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752600"/>
            <a:ext cx="14636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Anterior Pituitary</a:t>
            </a:r>
          </a:p>
        </p:txBody>
      </p:sp>
      <p:sp>
        <p:nvSpPr>
          <p:cNvPr id="50188" name="Text Box 20">
            <a:extLst>
              <a:ext uri="{FF2B5EF4-FFF2-40B4-BE49-F238E27FC236}">
                <a16:creationId xmlns:a16="http://schemas.microsoft.com/office/drawing/2014/main" id="{2506A558-E6EF-7745-A4AB-BF49EC058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295400"/>
            <a:ext cx="1752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Posterior Pituitary</a:t>
            </a:r>
          </a:p>
        </p:txBody>
      </p:sp>
      <p:grpSp>
        <p:nvGrpSpPr>
          <p:cNvPr id="50189" name="Group 26">
            <a:extLst>
              <a:ext uri="{FF2B5EF4-FFF2-40B4-BE49-F238E27FC236}">
                <a16:creationId xmlns:a16="http://schemas.microsoft.com/office/drawing/2014/main" id="{2826730E-FDDB-1445-9B7F-9257F8516D0A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2286000"/>
            <a:ext cx="3581400" cy="1524000"/>
            <a:chOff x="1632" y="1440"/>
            <a:chExt cx="2256" cy="960"/>
          </a:xfrm>
        </p:grpSpPr>
        <p:sp>
          <p:nvSpPr>
            <p:cNvPr id="50190" name="Freeform 23">
              <a:extLst>
                <a:ext uri="{FF2B5EF4-FFF2-40B4-BE49-F238E27FC236}">
                  <a16:creationId xmlns:a16="http://schemas.microsoft.com/office/drawing/2014/main" id="{C5E98915-5A6D-E341-AD10-A7484B21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1863"/>
              <a:ext cx="1440" cy="297"/>
            </a:xfrm>
            <a:custGeom>
              <a:avLst/>
              <a:gdLst>
                <a:gd name="T0" fmla="*/ 1440 w 1440"/>
                <a:gd name="T1" fmla="*/ 153 h 297"/>
                <a:gd name="T2" fmla="*/ 1152 w 1440"/>
                <a:gd name="T3" fmla="*/ 9 h 297"/>
                <a:gd name="T4" fmla="*/ 816 w 1440"/>
                <a:gd name="T5" fmla="*/ 105 h 297"/>
                <a:gd name="T6" fmla="*/ 0 w 1440"/>
                <a:gd name="T7" fmla="*/ 297 h 2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0"/>
                <a:gd name="T13" fmla="*/ 0 h 297"/>
                <a:gd name="T14" fmla="*/ 1440 w 1440"/>
                <a:gd name="T15" fmla="*/ 297 h 2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0" h="297">
                  <a:moveTo>
                    <a:pt x="1440" y="153"/>
                  </a:moveTo>
                  <a:cubicBezTo>
                    <a:pt x="1348" y="85"/>
                    <a:pt x="1256" y="17"/>
                    <a:pt x="1152" y="9"/>
                  </a:cubicBezTo>
                  <a:cubicBezTo>
                    <a:pt x="1047" y="0"/>
                    <a:pt x="1007" y="57"/>
                    <a:pt x="816" y="105"/>
                  </a:cubicBezTo>
                  <a:cubicBezTo>
                    <a:pt x="624" y="152"/>
                    <a:pt x="312" y="224"/>
                    <a:pt x="0" y="297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none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0191" name="Group 25">
              <a:extLst>
                <a:ext uri="{FF2B5EF4-FFF2-40B4-BE49-F238E27FC236}">
                  <a16:creationId xmlns:a16="http://schemas.microsoft.com/office/drawing/2014/main" id="{6E826ED0-A2E8-9743-AA39-A4B9449E8C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32" y="1440"/>
              <a:ext cx="1696" cy="960"/>
              <a:chOff x="1632" y="1440"/>
              <a:chExt cx="1696" cy="960"/>
            </a:xfrm>
          </p:grpSpPr>
          <p:sp>
            <p:nvSpPr>
              <p:cNvPr id="50192" name="Freeform 21">
                <a:extLst>
                  <a:ext uri="{FF2B5EF4-FFF2-40B4-BE49-F238E27FC236}">
                    <a16:creationId xmlns:a16="http://schemas.microsoft.com/office/drawing/2014/main" id="{3A81741B-C9CF-3B4C-A49B-EF7B71D9D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2" y="1440"/>
                <a:ext cx="1512" cy="960"/>
              </a:xfrm>
              <a:custGeom>
                <a:avLst/>
                <a:gdLst>
                  <a:gd name="T0" fmla="*/ 1344 w 1512"/>
                  <a:gd name="T1" fmla="*/ 0 h 960"/>
                  <a:gd name="T2" fmla="*/ 1392 w 1512"/>
                  <a:gd name="T3" fmla="*/ 288 h 960"/>
                  <a:gd name="T4" fmla="*/ 624 w 1512"/>
                  <a:gd name="T5" fmla="*/ 816 h 960"/>
                  <a:gd name="T6" fmla="*/ 0 w 1512"/>
                  <a:gd name="T7" fmla="*/ 960 h 9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12"/>
                  <a:gd name="T13" fmla="*/ 0 h 960"/>
                  <a:gd name="T14" fmla="*/ 1512 w 1512"/>
                  <a:gd name="T15" fmla="*/ 960 h 9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12" h="960">
                    <a:moveTo>
                      <a:pt x="1344" y="0"/>
                    </a:moveTo>
                    <a:cubicBezTo>
                      <a:pt x="1428" y="75"/>
                      <a:pt x="1512" y="151"/>
                      <a:pt x="1392" y="288"/>
                    </a:cubicBezTo>
                    <a:cubicBezTo>
                      <a:pt x="1271" y="424"/>
                      <a:pt x="855" y="704"/>
                      <a:pt x="624" y="816"/>
                    </a:cubicBezTo>
                    <a:cubicBezTo>
                      <a:pt x="392" y="927"/>
                      <a:pt x="196" y="943"/>
                      <a:pt x="0" y="96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 type="none" w="med" len="lg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193" name="Text Box 22">
                <a:extLst>
                  <a:ext uri="{FF2B5EF4-FFF2-40B4-BE49-F238E27FC236}">
                    <a16:creationId xmlns:a16="http://schemas.microsoft.com/office/drawing/2014/main" id="{1560DEC6-9E93-4049-829E-EAFC6696BF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90" y="1810"/>
                <a:ext cx="938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400"/>
                  <a:t>Oxytocin</a:t>
                </a:r>
                <a:endParaRPr lang="en-US" altLang="en-US" sz="2400">
                  <a:solidFill>
                    <a:srgbClr val="FAFD00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B3686D5D-83FA-C148-A2F6-110DB4C5C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Luteolysis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5BC3EEB-6767-514B-892A-3CC2FE51C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decreased blood flow</a:t>
            </a:r>
            <a:b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</a:br>
            <a:endParaRPr lang="en-US" altLang="en-US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cellular response</a:t>
            </a:r>
          </a:p>
          <a:p>
            <a:pPr lvl="1"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apoptosis</a:t>
            </a:r>
          </a:p>
          <a:p>
            <a:pPr lvl="1"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progesterone synthesis</a:t>
            </a:r>
          </a:p>
          <a:p>
            <a:pPr>
              <a:defRPr/>
            </a:pPr>
            <a:r>
              <a:rPr lang="en-US" altLang="en-US">
                <a:solidFill>
                  <a:srgbClr val="777777"/>
                </a:solidFill>
                <a:ea typeface="ＭＳ Ｐゴシック" panose="020B0600070205080204" pitchFamily="34" charset="-128"/>
              </a:rPr>
              <a:t>Immune response</a:t>
            </a:r>
          </a:p>
          <a:p>
            <a:pPr lvl="1">
              <a:defRPr/>
            </a:pPr>
            <a:r>
              <a:rPr lang="en-US" altLang="en-US">
                <a:solidFill>
                  <a:srgbClr val="777777"/>
                </a:solidFill>
                <a:ea typeface="ＭＳ Ｐゴシック" panose="020B0600070205080204" pitchFamily="34" charset="-128"/>
              </a:rPr>
              <a:t>Lymphocytes</a:t>
            </a:r>
          </a:p>
          <a:p>
            <a:pPr lvl="1">
              <a:defRPr/>
            </a:pPr>
            <a:r>
              <a:rPr lang="en-US" altLang="en-US">
                <a:solidFill>
                  <a:srgbClr val="777777"/>
                </a:solidFill>
                <a:ea typeface="ＭＳ Ｐゴシック" panose="020B0600070205080204" pitchFamily="34" charset="-128"/>
              </a:rPr>
              <a:t>Macrophages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4">
            <a:extLst>
              <a:ext uri="{FF2B5EF4-FFF2-40B4-BE49-F238E27FC236}">
                <a16:creationId xmlns:a16="http://schemas.microsoft.com/office/drawing/2014/main" id="{DD047C33-B49E-DD43-AE86-C3305C0CD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4274" name="Rectangle 5">
            <a:extLst>
              <a:ext uri="{FF2B5EF4-FFF2-40B4-BE49-F238E27FC236}">
                <a16:creationId xmlns:a16="http://schemas.microsoft.com/office/drawing/2014/main" id="{F7CC28F4-5367-1E42-A78F-E6077BF26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124934" name="Rectangle 6">
            <a:extLst>
              <a:ext uri="{FF2B5EF4-FFF2-40B4-BE49-F238E27FC236}">
                <a16:creationId xmlns:a16="http://schemas.microsoft.com/office/drawing/2014/main" id="{ADD54D8C-694D-3E41-AEBA-D99000D81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152400"/>
            <a:ext cx="8509000" cy="8794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808080">
                <a:alpha val="74997"/>
              </a:srgbClr>
            </a:outerShdw>
          </a:effec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 dirty="0">
                <a:solidFill>
                  <a:srgbClr val="008000"/>
                </a:solidFill>
                <a:latin typeface="Helvetica" charset="0"/>
                <a:ea typeface="+mn-ea"/>
              </a:rPr>
              <a:t>Molecular Mechanism of PGF</a:t>
            </a:r>
            <a:br>
              <a:rPr lang="en-US" sz="3200" dirty="0">
                <a:solidFill>
                  <a:srgbClr val="008000"/>
                </a:solidFill>
                <a:latin typeface="Helvetica" charset="0"/>
                <a:ea typeface="+mn-ea"/>
              </a:rPr>
            </a:br>
            <a:r>
              <a:rPr lang="en-US" sz="3200" dirty="0">
                <a:solidFill>
                  <a:srgbClr val="008000"/>
                </a:solidFill>
                <a:latin typeface="Helvetica" charset="0"/>
                <a:ea typeface="+mn-ea"/>
              </a:rPr>
              <a:t> </a:t>
            </a:r>
            <a:r>
              <a:rPr lang="en-US" sz="2800" dirty="0">
                <a:solidFill>
                  <a:srgbClr val="008000"/>
                </a:solidFill>
                <a:latin typeface="Helvetica" charset="0"/>
                <a:ea typeface="+mn-ea"/>
              </a:rPr>
              <a:t>(Ca</a:t>
            </a:r>
            <a:r>
              <a:rPr lang="en-US" sz="2800" baseline="30000" dirty="0">
                <a:solidFill>
                  <a:srgbClr val="008000"/>
                </a:solidFill>
                <a:latin typeface="Helvetica" charset="0"/>
                <a:ea typeface="+mn-ea"/>
              </a:rPr>
              <a:t>2+</a:t>
            </a:r>
            <a:r>
              <a:rPr lang="en-US" sz="2800" dirty="0">
                <a:solidFill>
                  <a:srgbClr val="008000"/>
                </a:solidFill>
                <a:latin typeface="Helvetica" charset="0"/>
                <a:ea typeface="+mn-ea"/>
              </a:rPr>
              <a:t> Second Messenger)</a:t>
            </a:r>
          </a:p>
        </p:txBody>
      </p:sp>
      <p:sp>
        <p:nvSpPr>
          <p:cNvPr id="54276" name="Freeform 7" descr="50%">
            <a:extLst>
              <a:ext uri="{FF2B5EF4-FFF2-40B4-BE49-F238E27FC236}">
                <a16:creationId xmlns:a16="http://schemas.microsoft.com/office/drawing/2014/main" id="{D6F87838-FDDF-2549-9A6F-2C27FE93A28B}"/>
              </a:ext>
            </a:extLst>
          </p:cNvPr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6 w 460"/>
              <a:gd name="T1" fmla="*/ 0 h 1192"/>
              <a:gd name="T2" fmla="*/ 2147483646 w 460"/>
              <a:gd name="T3" fmla="*/ 2147483646 h 1192"/>
              <a:gd name="T4" fmla="*/ 2147483646 w 460"/>
              <a:gd name="T5" fmla="*/ 2147483646 h 1192"/>
              <a:gd name="T6" fmla="*/ 2147483646 w 460"/>
              <a:gd name="T7" fmla="*/ 2147483646 h 1192"/>
              <a:gd name="T8" fmla="*/ 2147483646 w 460"/>
              <a:gd name="T9" fmla="*/ 2147483646 h 1192"/>
              <a:gd name="T10" fmla="*/ 2147483646 w 460"/>
              <a:gd name="T11" fmla="*/ 2147483646 h 1192"/>
              <a:gd name="T12" fmla="*/ 0 w 460"/>
              <a:gd name="T13" fmla="*/ 2147483646 h 1192"/>
              <a:gd name="T14" fmla="*/ 2147483646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7" name="Freeform 8">
            <a:extLst>
              <a:ext uri="{FF2B5EF4-FFF2-40B4-BE49-F238E27FC236}">
                <a16:creationId xmlns:a16="http://schemas.microsoft.com/office/drawing/2014/main" id="{897DBEBA-807E-C042-9C1F-FEEE59B90FF8}"/>
              </a:ext>
            </a:extLst>
          </p:cNvPr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6 w 460"/>
              <a:gd name="T1" fmla="*/ 0 h 1192"/>
              <a:gd name="T2" fmla="*/ 2147483646 w 460"/>
              <a:gd name="T3" fmla="*/ 2147483646 h 1192"/>
              <a:gd name="T4" fmla="*/ 2147483646 w 460"/>
              <a:gd name="T5" fmla="*/ 2147483646 h 1192"/>
              <a:gd name="T6" fmla="*/ 2147483646 w 460"/>
              <a:gd name="T7" fmla="*/ 2147483646 h 1192"/>
              <a:gd name="T8" fmla="*/ 2147483646 w 460"/>
              <a:gd name="T9" fmla="*/ 2147483646 h 1192"/>
              <a:gd name="T10" fmla="*/ 2147483646 w 460"/>
              <a:gd name="T11" fmla="*/ 2147483646 h 1192"/>
              <a:gd name="T12" fmla="*/ 0 w 460"/>
              <a:gd name="T13" fmla="*/ 2147483646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4278" name="Group 9">
            <a:extLst>
              <a:ext uri="{FF2B5EF4-FFF2-40B4-BE49-F238E27FC236}">
                <a16:creationId xmlns:a16="http://schemas.microsoft.com/office/drawing/2014/main" id="{6FC3947A-C879-5E41-90C6-3EFCF225DCFE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2667000"/>
            <a:ext cx="831850" cy="433388"/>
            <a:chOff x="2016" y="1680"/>
            <a:chExt cx="524" cy="273"/>
          </a:xfrm>
        </p:grpSpPr>
        <p:sp>
          <p:nvSpPr>
            <p:cNvPr id="54360" name="Oval 10">
              <a:extLst>
                <a:ext uri="{FF2B5EF4-FFF2-40B4-BE49-F238E27FC236}">
                  <a16:creationId xmlns:a16="http://schemas.microsoft.com/office/drawing/2014/main" id="{E6EEF04E-243D-3349-B1D9-F347AF5C6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4361" name="Rectangle 11">
              <a:extLst>
                <a:ext uri="{FF2B5EF4-FFF2-40B4-BE49-F238E27FC236}">
                  <a16:creationId xmlns:a16="http://schemas.microsoft.com/office/drawing/2014/main" id="{3C37BBE9-31BD-E148-AB12-66E3E70054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4" y="1714"/>
              <a:ext cx="38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grpSp>
        <p:nvGrpSpPr>
          <p:cNvPr id="54279" name="Group 12">
            <a:extLst>
              <a:ext uri="{FF2B5EF4-FFF2-40B4-BE49-F238E27FC236}">
                <a16:creationId xmlns:a16="http://schemas.microsoft.com/office/drawing/2014/main" id="{1FC8DDD7-8B67-3E44-BC5F-DBD19077E4C9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1752600"/>
            <a:ext cx="698500" cy="1143000"/>
            <a:chOff x="2448" y="1104"/>
            <a:chExt cx="440" cy="720"/>
          </a:xfrm>
        </p:grpSpPr>
        <p:sp>
          <p:nvSpPr>
            <p:cNvPr id="54356" name="Rectangle 13">
              <a:extLst>
                <a:ext uri="{FF2B5EF4-FFF2-40B4-BE49-F238E27FC236}">
                  <a16:creationId xmlns:a16="http://schemas.microsoft.com/office/drawing/2014/main" id="{7DA60E95-5800-6E45-8E49-64737FAC7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57" name="Freeform 14">
              <a:extLst>
                <a:ext uri="{FF2B5EF4-FFF2-40B4-BE49-F238E27FC236}">
                  <a16:creationId xmlns:a16="http://schemas.microsoft.com/office/drawing/2014/main" id="{B9D92849-1F72-E045-83B3-31A0F5321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58" name="Freeform 15">
              <a:extLst>
                <a:ext uri="{FF2B5EF4-FFF2-40B4-BE49-F238E27FC236}">
                  <a16:creationId xmlns:a16="http://schemas.microsoft.com/office/drawing/2014/main" id="{F3F31336-615E-B34A-A97B-8E0A8A733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59" name="Oval 16">
              <a:extLst>
                <a:ext uri="{FF2B5EF4-FFF2-40B4-BE49-F238E27FC236}">
                  <a16:creationId xmlns:a16="http://schemas.microsoft.com/office/drawing/2014/main" id="{BCE3B5AF-C9F3-AA44-BE34-E8388B764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54280" name="AutoShape 17">
            <a:extLst>
              <a:ext uri="{FF2B5EF4-FFF2-40B4-BE49-F238E27FC236}">
                <a16:creationId xmlns:a16="http://schemas.microsoft.com/office/drawing/2014/main" id="{9ABAFE1C-AB51-1B47-BAD0-48C9EFEEA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81463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4281" name="Rectangle 18">
            <a:extLst>
              <a:ext uri="{FF2B5EF4-FFF2-40B4-BE49-F238E27FC236}">
                <a16:creationId xmlns:a16="http://schemas.microsoft.com/office/drawing/2014/main" id="{E7A42A07-E098-F549-BE1C-7C769AA7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54282" name="Rectangle 19">
            <a:extLst>
              <a:ext uri="{FF2B5EF4-FFF2-40B4-BE49-F238E27FC236}">
                <a16:creationId xmlns:a16="http://schemas.microsoft.com/office/drawing/2014/main" id="{D0FB2DCD-DAB4-1540-B67A-9C685842B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114800"/>
            <a:ext cx="693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54283" name="Group 20">
            <a:extLst>
              <a:ext uri="{FF2B5EF4-FFF2-40B4-BE49-F238E27FC236}">
                <a16:creationId xmlns:a16="http://schemas.microsoft.com/office/drawing/2014/main" id="{5A2D675E-B0C7-FF4D-92AF-85547AF4135B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2794000"/>
            <a:ext cx="1524000" cy="711200"/>
            <a:chOff x="3888" y="1760"/>
            <a:chExt cx="960" cy="448"/>
          </a:xfrm>
        </p:grpSpPr>
        <p:sp>
          <p:nvSpPr>
            <p:cNvPr id="54354" name="AutoShape 21">
              <a:extLst>
                <a:ext uri="{FF2B5EF4-FFF2-40B4-BE49-F238E27FC236}">
                  <a16:creationId xmlns:a16="http://schemas.microsoft.com/office/drawing/2014/main" id="{D700B5EB-307A-EB4D-92AC-3823A0634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4355" name="Rectangle 22">
              <a:extLst>
                <a:ext uri="{FF2B5EF4-FFF2-40B4-BE49-F238E27FC236}">
                  <a16:creationId xmlns:a16="http://schemas.microsoft.com/office/drawing/2014/main" id="{B31873C9-03A7-1A43-9164-3E3409CF3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  <p:sp>
        <p:nvSpPr>
          <p:cNvPr id="54284" name="Rectangle 23">
            <a:extLst>
              <a:ext uri="{FF2B5EF4-FFF2-40B4-BE49-F238E27FC236}">
                <a16:creationId xmlns:a16="http://schemas.microsoft.com/office/drawing/2014/main" id="{307F8059-4365-034A-9D54-9E8AAEBA1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9475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Plasma Membrane</a:t>
            </a:r>
          </a:p>
        </p:txBody>
      </p:sp>
      <p:sp>
        <p:nvSpPr>
          <p:cNvPr id="54285" name="Rectangle 24">
            <a:extLst>
              <a:ext uri="{FF2B5EF4-FFF2-40B4-BE49-F238E27FC236}">
                <a16:creationId xmlns:a16="http://schemas.microsoft.com/office/drawing/2014/main" id="{7C21FE7F-DDDC-894F-AD3B-0DD993542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4286" name="Rectangle 25">
            <a:extLst>
              <a:ext uri="{FF2B5EF4-FFF2-40B4-BE49-F238E27FC236}">
                <a16:creationId xmlns:a16="http://schemas.microsoft.com/office/drawing/2014/main" id="{9123230C-EB41-2E4C-BA81-D0FADB53C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4287" name="Rectangle 26">
            <a:extLst>
              <a:ext uri="{FF2B5EF4-FFF2-40B4-BE49-F238E27FC236}">
                <a16:creationId xmlns:a16="http://schemas.microsoft.com/office/drawing/2014/main" id="{03FC433C-8E0D-D844-A2EC-B18BE6847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4288" name="Rectangle 27">
            <a:extLst>
              <a:ext uri="{FF2B5EF4-FFF2-40B4-BE49-F238E27FC236}">
                <a16:creationId xmlns:a16="http://schemas.microsoft.com/office/drawing/2014/main" id="{D196D53C-CB9C-BE40-AE9A-81E791BC7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4289" name="Freeform 29">
            <a:extLst>
              <a:ext uri="{FF2B5EF4-FFF2-40B4-BE49-F238E27FC236}">
                <a16:creationId xmlns:a16="http://schemas.microsoft.com/office/drawing/2014/main" id="{BA5D5FD3-48EC-8E46-8F56-B518E30B25F3}"/>
              </a:ext>
            </a:extLst>
          </p:cNvPr>
          <p:cNvSpPr>
            <a:spLocks/>
          </p:cNvSpPr>
          <p:nvPr/>
        </p:nvSpPr>
        <p:spPr bwMode="auto">
          <a:xfrm>
            <a:off x="1758950" y="977900"/>
            <a:ext cx="723900" cy="400050"/>
          </a:xfrm>
          <a:custGeom>
            <a:avLst/>
            <a:gdLst>
              <a:gd name="T0" fmla="*/ 0 w 456"/>
              <a:gd name="T1" fmla="*/ 2147483646 h 252"/>
              <a:gd name="T2" fmla="*/ 2147483646 w 456"/>
              <a:gd name="T3" fmla="*/ 2147483646 h 252"/>
              <a:gd name="T4" fmla="*/ 2147483646 w 456"/>
              <a:gd name="T5" fmla="*/ 2147483646 h 252"/>
              <a:gd name="T6" fmla="*/ 2147483646 w 456"/>
              <a:gd name="T7" fmla="*/ 0 h 252"/>
              <a:gd name="T8" fmla="*/ 0 w 456"/>
              <a:gd name="T9" fmla="*/ 0 h 252"/>
              <a:gd name="T10" fmla="*/ 0 w 456"/>
              <a:gd name="T11" fmla="*/ 2147483646 h 2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56"/>
              <a:gd name="T19" fmla="*/ 0 h 252"/>
              <a:gd name="T20" fmla="*/ 456 w 456"/>
              <a:gd name="T21" fmla="*/ 252 h 2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56" h="252">
                <a:moveTo>
                  <a:pt x="0" y="176"/>
                </a:moveTo>
                <a:lnTo>
                  <a:pt x="248" y="252"/>
                </a:lnTo>
                <a:lnTo>
                  <a:pt x="456" y="176"/>
                </a:lnTo>
                <a:lnTo>
                  <a:pt x="456" y="0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0" name="Text Box 30">
            <a:extLst>
              <a:ext uri="{FF2B5EF4-FFF2-40B4-BE49-F238E27FC236}">
                <a16:creationId xmlns:a16="http://schemas.microsoft.com/office/drawing/2014/main" id="{7327A1DE-71A1-024C-92EA-D260BE153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3238" y="962025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PGF</a:t>
            </a:r>
          </a:p>
        </p:txBody>
      </p:sp>
      <p:sp>
        <p:nvSpPr>
          <p:cNvPr id="54291" name="Text Box 31">
            <a:extLst>
              <a:ext uri="{FF2B5EF4-FFF2-40B4-BE49-F238E27FC236}">
                <a16:creationId xmlns:a16="http://schemas.microsoft.com/office/drawing/2014/main" id="{D37997CE-90A3-2748-BD8A-4ADB9295C8D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485900" y="1784350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Receptor</a:t>
            </a:r>
          </a:p>
        </p:txBody>
      </p:sp>
      <p:grpSp>
        <p:nvGrpSpPr>
          <p:cNvPr id="54292" name="Group 32">
            <a:extLst>
              <a:ext uri="{FF2B5EF4-FFF2-40B4-BE49-F238E27FC236}">
                <a16:creationId xmlns:a16="http://schemas.microsoft.com/office/drawing/2014/main" id="{E9B5664C-64AD-0E4D-AFC1-7E7862E2E2EC}"/>
              </a:ext>
            </a:extLst>
          </p:cNvPr>
          <p:cNvGrpSpPr>
            <a:grpSpLocks/>
          </p:cNvGrpSpPr>
          <p:nvPr/>
        </p:nvGrpSpPr>
        <p:grpSpPr bwMode="auto">
          <a:xfrm>
            <a:off x="2425700" y="1457325"/>
            <a:ext cx="1327150" cy="1325563"/>
            <a:chOff x="1528" y="918"/>
            <a:chExt cx="836" cy="835"/>
          </a:xfrm>
        </p:grpSpPr>
        <p:sp>
          <p:nvSpPr>
            <p:cNvPr id="54352" name="Oval 33">
              <a:extLst>
                <a:ext uri="{FF2B5EF4-FFF2-40B4-BE49-F238E27FC236}">
                  <a16:creationId xmlns:a16="http://schemas.microsoft.com/office/drawing/2014/main" id="{2C5EEDC5-227C-474F-8FC8-FF82A4A69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SzTx/>
                <a:buFontTx/>
                <a:buNone/>
              </a:pPr>
              <a:endParaRPr lang="en-US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124962" name="Text Box 34">
              <a:extLst>
                <a:ext uri="{FF2B5EF4-FFF2-40B4-BE49-F238E27FC236}">
                  <a16:creationId xmlns:a16="http://schemas.microsoft.com/office/drawing/2014/main" id="{99FCD987-D7CF-4C4C-8EC1-9487145750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FFFF00"/>
                  </a:solidFill>
                  <a:latin typeface="Helvetica" charset="0"/>
                  <a:ea typeface="+mn-ea"/>
                </a:rPr>
                <a:t>G-protein</a:t>
              </a:r>
            </a:p>
          </p:txBody>
        </p:sp>
      </p:grpSp>
      <p:grpSp>
        <p:nvGrpSpPr>
          <p:cNvPr id="54293" name="Group 35">
            <a:extLst>
              <a:ext uri="{FF2B5EF4-FFF2-40B4-BE49-F238E27FC236}">
                <a16:creationId xmlns:a16="http://schemas.microsoft.com/office/drawing/2014/main" id="{337C28E2-7E07-304E-A82F-DFD0696ACB34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1712913"/>
            <a:ext cx="1285875" cy="1525587"/>
            <a:chOff x="2784" y="1079"/>
            <a:chExt cx="810" cy="961"/>
          </a:xfrm>
        </p:grpSpPr>
        <p:grpSp>
          <p:nvGrpSpPr>
            <p:cNvPr id="54341" name="Group 36">
              <a:extLst>
                <a:ext uri="{FF2B5EF4-FFF2-40B4-BE49-F238E27FC236}">
                  <a16:creationId xmlns:a16="http://schemas.microsoft.com/office/drawing/2014/main" id="{F7791D03-0903-C84C-9DE2-2445CCCBE7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4" y="1079"/>
              <a:ext cx="674" cy="649"/>
              <a:chOff x="2784" y="1079"/>
              <a:chExt cx="674" cy="649"/>
            </a:xfrm>
          </p:grpSpPr>
          <p:sp>
            <p:nvSpPr>
              <p:cNvPr id="54346" name="Rectangle 37">
                <a:extLst>
                  <a:ext uri="{FF2B5EF4-FFF2-40B4-BE49-F238E27FC236}">
                    <a16:creationId xmlns:a16="http://schemas.microsoft.com/office/drawing/2014/main" id="{3AF56C5B-CA13-774A-A3EC-788DC25B7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1079"/>
                <a:ext cx="434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</a:rPr>
                  <a:t>DAG</a:t>
                </a:r>
              </a:p>
            </p:txBody>
          </p:sp>
          <p:grpSp>
            <p:nvGrpSpPr>
              <p:cNvPr id="54347" name="Group 38">
                <a:extLst>
                  <a:ext uri="{FF2B5EF4-FFF2-40B4-BE49-F238E27FC236}">
                    <a16:creationId xmlns:a16="http://schemas.microsoft.com/office/drawing/2014/main" id="{A8C1D3C7-2EFE-9747-8615-D8F9D21CF8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22" y="1280"/>
                <a:ext cx="165" cy="352"/>
                <a:chOff x="3531" y="1248"/>
                <a:chExt cx="165" cy="352"/>
              </a:xfrm>
            </p:grpSpPr>
            <p:sp>
              <p:nvSpPr>
                <p:cNvPr id="54349" name="Freeform 39">
                  <a:extLst>
                    <a:ext uri="{FF2B5EF4-FFF2-40B4-BE49-F238E27FC236}">
                      <a16:creationId xmlns:a16="http://schemas.microsoft.com/office/drawing/2014/main" id="{628AAB23-A2B7-2949-AABB-C66A6369EE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31" y="1248"/>
                  <a:ext cx="92" cy="349"/>
                </a:xfrm>
                <a:custGeom>
                  <a:avLst/>
                  <a:gdLst>
                    <a:gd name="T0" fmla="*/ 25 w 92"/>
                    <a:gd name="T1" fmla="*/ 348 h 349"/>
                    <a:gd name="T2" fmla="*/ 33 w 92"/>
                    <a:gd name="T3" fmla="*/ 281 h 349"/>
                    <a:gd name="T4" fmla="*/ 91 w 92"/>
                    <a:gd name="T5" fmla="*/ 215 h 349"/>
                    <a:gd name="T6" fmla="*/ 0 w 92"/>
                    <a:gd name="T7" fmla="*/ 82 h 349"/>
                    <a:gd name="T8" fmla="*/ 41 w 92"/>
                    <a:gd name="T9" fmla="*/ 0 h 349"/>
                    <a:gd name="T10" fmla="*/ 58 w 92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2"/>
                    <a:gd name="T19" fmla="*/ 0 h 349"/>
                    <a:gd name="T20" fmla="*/ 92 w 92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2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1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8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0" name="Freeform 40">
                  <a:extLst>
                    <a:ext uri="{FF2B5EF4-FFF2-40B4-BE49-F238E27FC236}">
                      <a16:creationId xmlns:a16="http://schemas.microsoft.com/office/drawing/2014/main" id="{649BE25B-5036-9142-ABFE-CDE0F7F97E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5" y="1248"/>
                  <a:ext cx="91" cy="349"/>
                </a:xfrm>
                <a:custGeom>
                  <a:avLst/>
                  <a:gdLst>
                    <a:gd name="T0" fmla="*/ 25 w 91"/>
                    <a:gd name="T1" fmla="*/ 348 h 349"/>
                    <a:gd name="T2" fmla="*/ 33 w 91"/>
                    <a:gd name="T3" fmla="*/ 281 h 349"/>
                    <a:gd name="T4" fmla="*/ 90 w 91"/>
                    <a:gd name="T5" fmla="*/ 215 h 349"/>
                    <a:gd name="T6" fmla="*/ 0 w 91"/>
                    <a:gd name="T7" fmla="*/ 82 h 349"/>
                    <a:gd name="T8" fmla="*/ 41 w 91"/>
                    <a:gd name="T9" fmla="*/ 0 h 349"/>
                    <a:gd name="T10" fmla="*/ 57 w 91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1"/>
                    <a:gd name="T19" fmla="*/ 0 h 349"/>
                    <a:gd name="T20" fmla="*/ 91 w 91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1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0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1" name="Line 41">
                  <a:extLst>
                    <a:ext uri="{FF2B5EF4-FFF2-40B4-BE49-F238E27FC236}">
                      <a16:creationId xmlns:a16="http://schemas.microsoft.com/office/drawing/2014/main" id="{F432ACC1-81C5-6442-B425-5DB7DFD1BE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60" y="1596"/>
                  <a:ext cx="72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4348" name="Line 42">
                <a:extLst>
                  <a:ext uri="{FF2B5EF4-FFF2-40B4-BE49-F238E27FC236}">
                    <a16:creationId xmlns:a16="http://schemas.microsoft.com/office/drawing/2014/main" id="{FFBAB916-A1A0-504C-AF67-9A5F0034AD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84" y="1632"/>
                <a:ext cx="338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342" name="Group 43">
              <a:extLst>
                <a:ext uri="{FF2B5EF4-FFF2-40B4-BE49-F238E27FC236}">
                  <a16:creationId xmlns:a16="http://schemas.microsoft.com/office/drawing/2014/main" id="{69DE7E95-E424-7746-877F-134043D132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4" y="1728"/>
              <a:ext cx="810" cy="312"/>
              <a:chOff x="2784" y="1728"/>
              <a:chExt cx="810" cy="312"/>
            </a:xfrm>
          </p:grpSpPr>
          <p:sp>
            <p:nvSpPr>
              <p:cNvPr id="54343" name="Rectangle 44">
                <a:extLst>
                  <a:ext uri="{FF2B5EF4-FFF2-40B4-BE49-F238E27FC236}">
                    <a16:creationId xmlns:a16="http://schemas.microsoft.com/office/drawing/2014/main" id="{D946D98B-6B7B-EC4E-BD3D-226001267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1" y="1811"/>
                <a:ext cx="303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</a:rPr>
                  <a:t>IP</a:t>
                </a:r>
                <a:r>
                  <a:rPr lang="en-US" altLang="en-US" sz="1800" baseline="-25000">
                    <a:solidFill>
                      <a:srgbClr val="000000"/>
                    </a:solidFill>
                  </a:rPr>
                  <a:t>3</a:t>
                </a: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54344" name="Oval 45">
                <a:extLst>
                  <a:ext uri="{FF2B5EF4-FFF2-40B4-BE49-F238E27FC236}">
                    <a16:creationId xmlns:a16="http://schemas.microsoft.com/office/drawing/2014/main" id="{3F97904E-6E4B-5947-8080-BC3C4ECCA8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4" y="1850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54345" name="Line 46">
                <a:extLst>
                  <a:ext uri="{FF2B5EF4-FFF2-40B4-BE49-F238E27FC236}">
                    <a16:creationId xmlns:a16="http://schemas.microsoft.com/office/drawing/2014/main" id="{9FB8FB7E-CDBA-A64A-9909-6DD8D44C2C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302" cy="1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4294" name="Group 47">
            <a:extLst>
              <a:ext uri="{FF2B5EF4-FFF2-40B4-BE49-F238E27FC236}">
                <a16:creationId xmlns:a16="http://schemas.microsoft.com/office/drawing/2014/main" id="{E6988AF8-C63D-D746-803E-537435F90960}"/>
              </a:ext>
            </a:extLst>
          </p:cNvPr>
          <p:cNvGrpSpPr>
            <a:grpSpLocks/>
          </p:cNvGrpSpPr>
          <p:nvPr/>
        </p:nvGrpSpPr>
        <p:grpSpPr bwMode="auto">
          <a:xfrm>
            <a:off x="866775" y="3473450"/>
            <a:ext cx="533400" cy="655638"/>
            <a:chOff x="1692" y="2180"/>
            <a:chExt cx="336" cy="413"/>
          </a:xfrm>
        </p:grpSpPr>
        <p:sp>
          <p:nvSpPr>
            <p:cNvPr id="54335" name="Rectangle 48">
              <a:extLst>
                <a:ext uri="{FF2B5EF4-FFF2-40B4-BE49-F238E27FC236}">
                  <a16:creationId xmlns:a16="http://schemas.microsoft.com/office/drawing/2014/main" id="{00F2B5D3-581D-3345-9AEF-DC024755A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4336" name="Rectangle 49">
              <a:extLst>
                <a:ext uri="{FF2B5EF4-FFF2-40B4-BE49-F238E27FC236}">
                  <a16:creationId xmlns:a16="http://schemas.microsoft.com/office/drawing/2014/main" id="{6E9B398A-9973-524E-921F-63C64F18E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4337" name="Rectangle 50">
              <a:extLst>
                <a:ext uri="{FF2B5EF4-FFF2-40B4-BE49-F238E27FC236}">
                  <a16:creationId xmlns:a16="http://schemas.microsoft.com/office/drawing/2014/main" id="{976DFC4D-0998-C744-9AC0-25DC49FE6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54338" name="Oval 51">
              <a:extLst>
                <a:ext uri="{FF2B5EF4-FFF2-40B4-BE49-F238E27FC236}">
                  <a16:creationId xmlns:a16="http://schemas.microsoft.com/office/drawing/2014/main" id="{FF9FA222-F8CD-B24B-AA72-F32C2CB39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4339" name="Oval 52">
              <a:extLst>
                <a:ext uri="{FF2B5EF4-FFF2-40B4-BE49-F238E27FC236}">
                  <a16:creationId xmlns:a16="http://schemas.microsoft.com/office/drawing/2014/main" id="{203F18C0-211D-3142-B236-0079A719B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4340" name="Rectangle 53">
              <a:extLst>
                <a:ext uri="{FF2B5EF4-FFF2-40B4-BE49-F238E27FC236}">
                  <a16:creationId xmlns:a16="http://schemas.microsoft.com/office/drawing/2014/main" id="{DDAA8981-CD5D-D242-BA7F-E51943B38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grpSp>
        <p:nvGrpSpPr>
          <p:cNvPr id="54295" name="Group 54">
            <a:extLst>
              <a:ext uri="{FF2B5EF4-FFF2-40B4-BE49-F238E27FC236}">
                <a16:creationId xmlns:a16="http://schemas.microsoft.com/office/drawing/2014/main" id="{CB90006D-B87E-D645-AF19-FB629638F7E2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3619500"/>
            <a:ext cx="4122738" cy="444500"/>
            <a:chOff x="1056" y="2280"/>
            <a:chExt cx="2597" cy="280"/>
          </a:xfrm>
        </p:grpSpPr>
        <p:grpSp>
          <p:nvGrpSpPr>
            <p:cNvPr id="54331" name="Group 55">
              <a:extLst>
                <a:ext uri="{FF2B5EF4-FFF2-40B4-BE49-F238E27FC236}">
                  <a16:creationId xmlns:a16="http://schemas.microsoft.com/office/drawing/2014/main" id="{B94640BC-3D7A-C14C-BD15-8A977E9118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6" y="2400"/>
              <a:ext cx="2116" cy="160"/>
              <a:chOff x="1048" y="2404"/>
              <a:chExt cx="2116" cy="160"/>
            </a:xfrm>
          </p:grpSpPr>
          <p:sp>
            <p:nvSpPr>
              <p:cNvPr id="54333" name="Line 56">
                <a:extLst>
                  <a:ext uri="{FF2B5EF4-FFF2-40B4-BE49-F238E27FC236}">
                    <a16:creationId xmlns:a16="http://schemas.microsoft.com/office/drawing/2014/main" id="{C4B7B2AF-B422-904E-BAB5-93A594451C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56" y="2409"/>
                <a:ext cx="0" cy="155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34" name="Line 57">
                <a:extLst>
                  <a:ext uri="{FF2B5EF4-FFF2-40B4-BE49-F238E27FC236}">
                    <a16:creationId xmlns:a16="http://schemas.microsoft.com/office/drawing/2014/main" id="{DF566BD9-64CB-914B-94B3-2FBA52021D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48" y="2404"/>
                <a:ext cx="2116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4332" name="Rectangle 58">
              <a:extLst>
                <a:ext uri="{FF2B5EF4-FFF2-40B4-BE49-F238E27FC236}">
                  <a16:creationId xmlns:a16="http://schemas.microsoft.com/office/drawing/2014/main" id="{23B5A49E-4837-9246-9ADA-DA6DBC512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280"/>
              <a:ext cx="43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54296" name="Line 59">
            <a:extLst>
              <a:ext uri="{FF2B5EF4-FFF2-40B4-BE49-F238E27FC236}">
                <a16:creationId xmlns:a16="http://schemas.microsoft.com/office/drawing/2014/main" id="{EDFD0398-E53F-9644-89B7-04C5700E67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362200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7" name="Line 60">
            <a:extLst>
              <a:ext uri="{FF2B5EF4-FFF2-40B4-BE49-F238E27FC236}">
                <a16:creationId xmlns:a16="http://schemas.microsoft.com/office/drawing/2014/main" id="{AC87D4C8-F04E-2D49-8590-378B174B8D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91200" y="350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8" name="Line 61">
            <a:extLst>
              <a:ext uri="{FF2B5EF4-FFF2-40B4-BE49-F238E27FC236}">
                <a16:creationId xmlns:a16="http://schemas.microsoft.com/office/drawing/2014/main" id="{842F9C5A-C267-F349-9BF1-85FC93C39F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48550" y="2444750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9" name="Text Box 62">
            <a:extLst>
              <a:ext uri="{FF2B5EF4-FFF2-40B4-BE49-F238E27FC236}">
                <a16:creationId xmlns:a16="http://schemas.microsoft.com/office/drawing/2014/main" id="{FC5DDBB8-03AB-5842-BA08-5B86B5C98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0200"/>
            <a:ext cx="1708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Plasma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Membrane</a:t>
            </a:r>
          </a:p>
        </p:txBody>
      </p:sp>
      <p:grpSp>
        <p:nvGrpSpPr>
          <p:cNvPr id="54300" name="Group 63">
            <a:extLst>
              <a:ext uri="{FF2B5EF4-FFF2-40B4-BE49-F238E27FC236}">
                <a16:creationId xmlns:a16="http://schemas.microsoft.com/office/drawing/2014/main" id="{0EBEA740-B6DD-4C4E-9930-D48988EA68A6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685800"/>
            <a:ext cx="2547938" cy="3124200"/>
            <a:chOff x="3696" y="432"/>
            <a:chExt cx="1605" cy="1968"/>
          </a:xfrm>
        </p:grpSpPr>
        <p:sp>
          <p:nvSpPr>
            <p:cNvPr id="54326" name="AutoShape 64">
              <a:extLst>
                <a:ext uri="{FF2B5EF4-FFF2-40B4-BE49-F238E27FC236}">
                  <a16:creationId xmlns:a16="http://schemas.microsoft.com/office/drawing/2014/main" id="{8E9427E9-A219-1845-B1CC-5F60CB04B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768"/>
              <a:ext cx="192" cy="1128"/>
            </a:xfrm>
            <a:prstGeom prst="can">
              <a:avLst>
                <a:gd name="adj" fmla="val 45341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4327" name="Line 65">
              <a:extLst>
                <a:ext uri="{FF2B5EF4-FFF2-40B4-BE49-F238E27FC236}">
                  <a16:creationId xmlns:a16="http://schemas.microsoft.com/office/drawing/2014/main" id="{43722FF0-A029-BF43-9355-E527D9F9F2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672"/>
              <a:ext cx="0" cy="13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28" name="Rectangle 66">
              <a:extLst>
                <a:ext uri="{FF2B5EF4-FFF2-40B4-BE49-F238E27FC236}">
                  <a16:creationId xmlns:a16="http://schemas.microsoft.com/office/drawing/2014/main" id="{4B3DB9AE-C7A9-E549-B859-FB6EA49EB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" y="432"/>
              <a:ext cx="43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54329" name="Line 67">
              <a:extLst>
                <a:ext uri="{FF2B5EF4-FFF2-40B4-BE49-F238E27FC236}">
                  <a16:creationId xmlns:a16="http://schemas.microsoft.com/office/drawing/2014/main" id="{1CA521F3-56CA-0545-8D67-BA8949582C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2160"/>
              <a:ext cx="288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0" name="Line 68">
              <a:extLst>
                <a:ext uri="{FF2B5EF4-FFF2-40B4-BE49-F238E27FC236}">
                  <a16:creationId xmlns:a16="http://schemas.microsoft.com/office/drawing/2014/main" id="{A3B51C9E-A793-BA45-951B-D67A68E0A0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6" y="2400"/>
              <a:ext cx="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4301" name="Group 106">
            <a:extLst>
              <a:ext uri="{FF2B5EF4-FFF2-40B4-BE49-F238E27FC236}">
                <a16:creationId xmlns:a16="http://schemas.microsoft.com/office/drawing/2014/main" id="{01979BAC-34F7-4C43-8EF4-80E2EB3E9AC1}"/>
              </a:ext>
            </a:extLst>
          </p:cNvPr>
          <p:cNvGrpSpPr>
            <a:grpSpLocks/>
          </p:cNvGrpSpPr>
          <p:nvPr/>
        </p:nvGrpSpPr>
        <p:grpSpPr bwMode="auto">
          <a:xfrm>
            <a:off x="874713" y="3130550"/>
            <a:ext cx="3906837" cy="977900"/>
            <a:chOff x="551" y="1972"/>
            <a:chExt cx="2461" cy="616"/>
          </a:xfrm>
        </p:grpSpPr>
        <p:sp>
          <p:nvSpPr>
            <p:cNvPr id="54316" name="Line 107">
              <a:extLst>
                <a:ext uri="{FF2B5EF4-FFF2-40B4-BE49-F238E27FC236}">
                  <a16:creationId xmlns:a16="http://schemas.microsoft.com/office/drawing/2014/main" id="{21F68649-C94B-B647-BEC8-CD02E97F91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52" y="1972"/>
              <a:ext cx="2060" cy="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4317" name="Group 108">
              <a:extLst>
                <a:ext uri="{FF2B5EF4-FFF2-40B4-BE49-F238E27FC236}">
                  <a16:creationId xmlns:a16="http://schemas.microsoft.com/office/drawing/2014/main" id="{971EBA4E-1047-714B-9679-C73CD486CD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1" y="2175"/>
              <a:ext cx="336" cy="413"/>
              <a:chOff x="672" y="2286"/>
              <a:chExt cx="336" cy="413"/>
            </a:xfrm>
          </p:grpSpPr>
          <p:grpSp>
            <p:nvGrpSpPr>
              <p:cNvPr id="54318" name="Group 109">
                <a:extLst>
                  <a:ext uri="{FF2B5EF4-FFF2-40B4-BE49-F238E27FC236}">
                    <a16:creationId xmlns:a16="http://schemas.microsoft.com/office/drawing/2014/main" id="{062B829A-660C-D84D-943D-9E810F57CE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2" y="2286"/>
                <a:ext cx="336" cy="413"/>
                <a:chOff x="1692" y="2180"/>
                <a:chExt cx="336" cy="413"/>
              </a:xfrm>
            </p:grpSpPr>
            <p:sp>
              <p:nvSpPr>
                <p:cNvPr id="54320" name="Rectangle 110">
                  <a:extLst>
                    <a:ext uri="{FF2B5EF4-FFF2-40B4-BE49-F238E27FC236}">
                      <a16:creationId xmlns:a16="http://schemas.microsoft.com/office/drawing/2014/main" id="{3E5C87C8-CFB1-1143-B12F-ACB6FC0FC6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14" y="2364"/>
                  <a:ext cx="222" cy="19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  <p:sp>
              <p:nvSpPr>
                <p:cNvPr id="54321" name="Rectangle 111">
                  <a:extLst>
                    <a:ext uri="{FF2B5EF4-FFF2-40B4-BE49-F238E27FC236}">
                      <a16:creationId xmlns:a16="http://schemas.microsoft.com/office/drawing/2014/main" id="{DD450E65-8881-CA43-A206-386E30AC51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14" y="2304"/>
                  <a:ext cx="302" cy="258"/>
                </a:xfrm>
                <a:prstGeom prst="rect">
                  <a:avLst/>
                </a:prstGeom>
                <a:solidFill>
                  <a:srgbClr val="FF66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  <p:sp>
              <p:nvSpPr>
                <p:cNvPr id="54322" name="Rectangle 112">
                  <a:extLst>
                    <a:ext uri="{FF2B5EF4-FFF2-40B4-BE49-F238E27FC236}">
                      <a16:creationId xmlns:a16="http://schemas.microsoft.com/office/drawing/2014/main" id="{27E62EF3-CAA2-4341-A1B2-3BF5DC373E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1" y="2364"/>
                  <a:ext cx="218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n-US" altLang="en-US" sz="1800">
                      <a:solidFill>
                        <a:srgbClr val="000000"/>
                      </a:solidFill>
                    </a:rPr>
                    <a:t>R</a:t>
                  </a:r>
                </a:p>
              </p:txBody>
            </p:sp>
            <p:sp>
              <p:nvSpPr>
                <p:cNvPr id="54323" name="Oval 113">
                  <a:extLst>
                    <a:ext uri="{FF2B5EF4-FFF2-40B4-BE49-F238E27FC236}">
                      <a16:creationId xmlns:a16="http://schemas.microsoft.com/office/drawing/2014/main" id="{ECC92E32-36B4-1C4B-9472-0058476AE9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44" y="2208"/>
                  <a:ext cx="238" cy="16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  <p:sp>
              <p:nvSpPr>
                <p:cNvPr id="54324" name="Oval 114">
                  <a:extLst>
                    <a:ext uri="{FF2B5EF4-FFF2-40B4-BE49-F238E27FC236}">
                      <a16:creationId xmlns:a16="http://schemas.microsoft.com/office/drawing/2014/main" id="{B51FF69A-CA89-1543-AB9E-F3FFB11A8C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40" y="2208"/>
                  <a:ext cx="238" cy="161"/>
                </a:xfrm>
                <a:prstGeom prst="ellips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  <p:sp>
              <p:nvSpPr>
                <p:cNvPr id="54325" name="Rectangle 115">
                  <a:extLst>
                    <a:ext uri="{FF2B5EF4-FFF2-40B4-BE49-F238E27FC236}">
                      <a16:creationId xmlns:a16="http://schemas.microsoft.com/office/drawing/2014/main" id="{57DD4C5C-8310-734C-9B12-4D78DB104D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92" y="2180"/>
                  <a:ext cx="336" cy="1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</p:grpSp>
          <p:sp>
            <p:nvSpPr>
              <p:cNvPr id="54319" name="Oval 116">
                <a:extLst>
                  <a:ext uri="{FF2B5EF4-FFF2-40B4-BE49-F238E27FC236}">
                    <a16:creationId xmlns:a16="http://schemas.microsoft.com/office/drawing/2014/main" id="{DD5E9D63-58C0-EC47-BDCE-C6E7BA7B2E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8" y="2311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</p:grpSp>
      </p:grpSp>
      <p:grpSp>
        <p:nvGrpSpPr>
          <p:cNvPr id="54302" name="Group 117">
            <a:extLst>
              <a:ext uri="{FF2B5EF4-FFF2-40B4-BE49-F238E27FC236}">
                <a16:creationId xmlns:a16="http://schemas.microsoft.com/office/drawing/2014/main" id="{3F0A05E1-FCC9-2944-9FEB-93B2AF079824}"/>
              </a:ext>
            </a:extLst>
          </p:cNvPr>
          <p:cNvGrpSpPr>
            <a:grpSpLocks/>
          </p:cNvGrpSpPr>
          <p:nvPr/>
        </p:nvGrpSpPr>
        <p:grpSpPr bwMode="auto">
          <a:xfrm>
            <a:off x="3895725" y="1754188"/>
            <a:ext cx="698500" cy="1143000"/>
            <a:chOff x="2448" y="1104"/>
            <a:chExt cx="440" cy="720"/>
          </a:xfrm>
        </p:grpSpPr>
        <p:sp>
          <p:nvSpPr>
            <p:cNvPr id="54312" name="Rectangle 118">
              <a:extLst>
                <a:ext uri="{FF2B5EF4-FFF2-40B4-BE49-F238E27FC236}">
                  <a16:creationId xmlns:a16="http://schemas.microsoft.com/office/drawing/2014/main" id="{B0267DE0-6179-4244-9B1A-0D14A0969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54313" name="Freeform 119">
              <a:extLst>
                <a:ext uri="{FF2B5EF4-FFF2-40B4-BE49-F238E27FC236}">
                  <a16:creationId xmlns:a16="http://schemas.microsoft.com/office/drawing/2014/main" id="{E96D9138-0600-C14F-8F05-8C2116733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4" name="Freeform 120">
              <a:extLst>
                <a:ext uri="{FF2B5EF4-FFF2-40B4-BE49-F238E27FC236}">
                  <a16:creationId xmlns:a16="http://schemas.microsoft.com/office/drawing/2014/main" id="{D6ADFB18-2297-B740-8EE5-C0EF2155D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15" name="Oval 121">
              <a:extLst>
                <a:ext uri="{FF2B5EF4-FFF2-40B4-BE49-F238E27FC236}">
                  <a16:creationId xmlns:a16="http://schemas.microsoft.com/office/drawing/2014/main" id="{50E6E26F-61C1-FC46-B56B-3917952B4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125050" name="Text Box 122">
            <a:extLst>
              <a:ext uri="{FF2B5EF4-FFF2-40B4-BE49-F238E27FC236}">
                <a16:creationId xmlns:a16="http://schemas.microsoft.com/office/drawing/2014/main" id="{A35DBA87-8864-0841-9949-4969AC612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886200"/>
            <a:ext cx="1905000" cy="457200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rgbClr val="0000FF"/>
                </a:solidFill>
                <a:latin typeface="Helvetica" charset="0"/>
                <a:ea typeface="+mn-ea"/>
              </a:rPr>
              <a:t>Cholesterol</a:t>
            </a:r>
          </a:p>
        </p:txBody>
      </p:sp>
      <p:sp>
        <p:nvSpPr>
          <p:cNvPr id="125051" name="Text Box 123">
            <a:extLst>
              <a:ext uri="{FF2B5EF4-FFF2-40B4-BE49-F238E27FC236}">
                <a16:creationId xmlns:a16="http://schemas.microsoft.com/office/drawing/2014/main" id="{4D06CC31-3560-DA41-916A-4EB1DFD6D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410200"/>
            <a:ext cx="2209800" cy="457200"/>
          </a:xfrm>
          <a:prstGeom prst="rect">
            <a:avLst/>
          </a:prstGeom>
          <a:noFill/>
          <a:ln>
            <a:noFill/>
          </a:ln>
          <a:effectLst>
            <a:outerShdw blurRad="38100" dist="25399" dir="2700000" algn="ctr" rotWithShape="0">
              <a:schemeClr val="tx1">
                <a:alpha val="42998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0000FF"/>
                </a:solidFill>
                <a:latin typeface="Helvetica" charset="0"/>
                <a:ea typeface="+mn-ea"/>
              </a:rPr>
              <a:t>Progesterone</a:t>
            </a:r>
          </a:p>
        </p:txBody>
      </p:sp>
      <p:sp>
        <p:nvSpPr>
          <p:cNvPr id="54305" name="Line 124">
            <a:extLst>
              <a:ext uri="{FF2B5EF4-FFF2-40B4-BE49-F238E27FC236}">
                <a16:creationId xmlns:a16="http://schemas.microsoft.com/office/drawing/2014/main" id="{7B500A0F-D12F-424C-8964-8A6A72B871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05600" y="4267200"/>
            <a:ext cx="1524000" cy="1295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6" name="Text Box 125">
            <a:extLst>
              <a:ext uri="{FF2B5EF4-FFF2-40B4-BE49-F238E27FC236}">
                <a16:creationId xmlns:a16="http://schemas.microsoft.com/office/drawing/2014/main" id="{A1F92E1F-67FD-EF42-A13F-B80EA3304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953000"/>
            <a:ext cx="180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Apoptosis</a:t>
            </a:r>
          </a:p>
        </p:txBody>
      </p:sp>
      <p:sp>
        <p:nvSpPr>
          <p:cNvPr id="54307" name="Line 126">
            <a:extLst>
              <a:ext uri="{FF2B5EF4-FFF2-40B4-BE49-F238E27FC236}">
                <a16:creationId xmlns:a16="http://schemas.microsoft.com/office/drawing/2014/main" id="{3701E2F5-602D-7F4D-A29F-88F6B939EBA1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3581400"/>
            <a:ext cx="609600" cy="1143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8" name="Line 127">
            <a:extLst>
              <a:ext uri="{FF2B5EF4-FFF2-40B4-BE49-F238E27FC236}">
                <a16:creationId xmlns:a16="http://schemas.microsoft.com/office/drawing/2014/main" id="{6CAC7D3F-52D7-EF41-A4C5-0B18DC82FC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1600" y="3962400"/>
            <a:ext cx="228600" cy="990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4309" name="Group 130">
            <a:extLst>
              <a:ext uri="{FF2B5EF4-FFF2-40B4-BE49-F238E27FC236}">
                <a16:creationId xmlns:a16="http://schemas.microsoft.com/office/drawing/2014/main" id="{FEA428C5-6BDB-3049-9E68-9318B4F7E48F}"/>
              </a:ext>
            </a:extLst>
          </p:cNvPr>
          <p:cNvGrpSpPr>
            <a:grpSpLocks/>
          </p:cNvGrpSpPr>
          <p:nvPr/>
        </p:nvGrpSpPr>
        <p:grpSpPr bwMode="auto">
          <a:xfrm rot="-1286863">
            <a:off x="7315200" y="4700588"/>
            <a:ext cx="381000" cy="381000"/>
            <a:chOff x="4608" y="3040"/>
            <a:chExt cx="240" cy="240"/>
          </a:xfrm>
        </p:grpSpPr>
        <p:sp>
          <p:nvSpPr>
            <p:cNvPr id="54310" name="Line 128">
              <a:extLst>
                <a:ext uri="{FF2B5EF4-FFF2-40B4-BE49-F238E27FC236}">
                  <a16:creationId xmlns:a16="http://schemas.microsoft.com/office/drawing/2014/main" id="{F5BB5BF4-85DB-4B4B-B2D1-37C846CFBD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3072"/>
              <a:ext cx="240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11" name="Line 129">
              <a:extLst>
                <a:ext uri="{FF2B5EF4-FFF2-40B4-BE49-F238E27FC236}">
                  <a16:creationId xmlns:a16="http://schemas.microsoft.com/office/drawing/2014/main" id="{081BFF44-F36B-2E4B-8D51-64EAE6F7AC0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608" y="3064"/>
              <a:ext cx="240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2E631F8-F1F4-C745-AFAD-7376AE231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Luteolysis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B7647E1E-4526-3243-B4C4-4DF7258C3A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rgbClr val="777777"/>
                </a:solidFill>
                <a:ea typeface="ＭＳ Ｐゴシック" panose="020B0600070205080204" pitchFamily="34" charset="-128"/>
              </a:rPr>
              <a:t>decreased blood flow</a:t>
            </a:r>
            <a:br>
              <a:rPr lang="en-US" altLang="en-US">
                <a:solidFill>
                  <a:srgbClr val="777777"/>
                </a:solidFill>
                <a:ea typeface="ＭＳ Ｐゴシック" panose="020B0600070205080204" pitchFamily="34" charset="-128"/>
              </a:rPr>
            </a:br>
            <a:endParaRPr lang="en-US" altLang="en-US">
              <a:solidFill>
                <a:srgbClr val="777777"/>
              </a:solidFill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>
                <a:solidFill>
                  <a:srgbClr val="777777"/>
                </a:solidFill>
                <a:ea typeface="ＭＳ Ｐゴシック" panose="020B0600070205080204" pitchFamily="34" charset="-128"/>
              </a:rPr>
              <a:t>cellular response</a:t>
            </a:r>
          </a:p>
          <a:p>
            <a:pPr lvl="1">
              <a:defRPr/>
            </a:pPr>
            <a:r>
              <a:rPr lang="en-US" altLang="en-US">
                <a:solidFill>
                  <a:srgbClr val="777777"/>
                </a:solidFill>
                <a:ea typeface="ＭＳ Ｐゴシック" panose="020B0600070205080204" pitchFamily="34" charset="-128"/>
              </a:rPr>
              <a:t>apoptosis</a:t>
            </a:r>
          </a:p>
          <a:p>
            <a:pPr lvl="1">
              <a:defRPr/>
            </a:pPr>
            <a:r>
              <a:rPr lang="en-US" altLang="en-US">
                <a:solidFill>
                  <a:srgbClr val="777777"/>
                </a:solidFill>
                <a:ea typeface="ＭＳ Ｐゴシック" panose="020B0600070205080204" pitchFamily="34" charset="-128"/>
              </a:rPr>
              <a:t>progesterone synthesis</a:t>
            </a:r>
            <a:endParaRPr lang="en-US" altLang="en-US">
              <a:solidFill>
                <a:srgbClr val="FFFFFF"/>
              </a:solidFill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Immune response</a:t>
            </a:r>
          </a:p>
          <a:p>
            <a:pPr lvl="1"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Lymphocytes</a:t>
            </a:r>
          </a:p>
          <a:p>
            <a:pPr lvl="1">
              <a:defRPr/>
            </a:pPr>
            <a:r>
              <a:rPr lang="en-US" altLang="en-US">
                <a:solidFill>
                  <a:srgbClr val="FFFFFF"/>
                </a:solidFill>
                <a:ea typeface="ＭＳ Ｐゴシック" panose="020B0600070205080204" pitchFamily="34" charset="-128"/>
              </a:rPr>
              <a:t>Macrophages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0FC42667-42FD-134F-A365-89D79A097E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PGF action in CL</a:t>
            </a:r>
          </a:p>
        </p:txBody>
      </p:sp>
      <p:sp>
        <p:nvSpPr>
          <p:cNvPr id="58370" name="Content Placeholder 2">
            <a:extLst>
              <a:ext uri="{FF2B5EF4-FFF2-40B4-BE49-F238E27FC236}">
                <a16:creationId xmlns:a16="http://schemas.microsoft.com/office/drawing/2014/main" id="{D66A009F-6D56-3A4D-979C-3337BC31E1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Small luteal cells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PGF receptors few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Large luteal cells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PGF receptors numerous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Unsure what molecules come from large luteal cells but they do trigger regression of small luteal cells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ACDF010-3EFB-D34E-A90E-860B586262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AFD00"/>
                </a:solidFill>
                <a:ea typeface="+mj-ea"/>
                <a:cs typeface="+mj-cs"/>
              </a:rPr>
              <a:t>Menstrual Cycle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>
            <a:extLst>
              <a:ext uri="{FF2B5EF4-FFF2-40B4-BE49-F238E27FC236}">
                <a16:creationId xmlns:a16="http://schemas.microsoft.com/office/drawing/2014/main" id="{E4618F32-CCFA-7844-8805-41DA2C76429E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2381250"/>
            <a:ext cx="7296150" cy="971550"/>
            <a:chOff x="576" y="1460"/>
            <a:chExt cx="4596" cy="612"/>
          </a:xfrm>
        </p:grpSpPr>
        <p:sp>
          <p:nvSpPr>
            <p:cNvPr id="61487" name="Freeform 3">
              <a:extLst>
                <a:ext uri="{FF2B5EF4-FFF2-40B4-BE49-F238E27FC236}">
                  <a16:creationId xmlns:a16="http://schemas.microsoft.com/office/drawing/2014/main" id="{1A5B16AF-3449-E540-9FFD-DC0B6FFCA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" y="1516"/>
              <a:ext cx="2788" cy="556"/>
            </a:xfrm>
            <a:custGeom>
              <a:avLst/>
              <a:gdLst>
                <a:gd name="T0" fmla="*/ 0 w 2788"/>
                <a:gd name="T1" fmla="*/ 452 h 556"/>
                <a:gd name="T2" fmla="*/ 116 w 2788"/>
                <a:gd name="T3" fmla="*/ 504 h 556"/>
                <a:gd name="T4" fmla="*/ 236 w 2788"/>
                <a:gd name="T5" fmla="*/ 528 h 556"/>
                <a:gd name="T6" fmla="*/ 508 w 2788"/>
                <a:gd name="T7" fmla="*/ 552 h 556"/>
                <a:gd name="T8" fmla="*/ 1080 w 2788"/>
                <a:gd name="T9" fmla="*/ 552 h 556"/>
                <a:gd name="T10" fmla="*/ 1708 w 2788"/>
                <a:gd name="T11" fmla="*/ 548 h 556"/>
                <a:gd name="T12" fmla="*/ 1852 w 2788"/>
                <a:gd name="T13" fmla="*/ 536 h 556"/>
                <a:gd name="T14" fmla="*/ 1932 w 2788"/>
                <a:gd name="T15" fmla="*/ 496 h 556"/>
                <a:gd name="T16" fmla="*/ 2000 w 2788"/>
                <a:gd name="T17" fmla="*/ 440 h 556"/>
                <a:gd name="T18" fmla="*/ 2044 w 2788"/>
                <a:gd name="T19" fmla="*/ 388 h 556"/>
                <a:gd name="T20" fmla="*/ 2116 w 2788"/>
                <a:gd name="T21" fmla="*/ 384 h 556"/>
                <a:gd name="T22" fmla="*/ 2172 w 2788"/>
                <a:gd name="T23" fmla="*/ 372 h 556"/>
                <a:gd name="T24" fmla="*/ 2640 w 2788"/>
                <a:gd name="T25" fmla="*/ 84 h 556"/>
                <a:gd name="T26" fmla="*/ 2788 w 2788"/>
                <a:gd name="T27" fmla="*/ 0 h 5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88"/>
                <a:gd name="T43" fmla="*/ 0 h 556"/>
                <a:gd name="T44" fmla="*/ 2788 w 2788"/>
                <a:gd name="T45" fmla="*/ 556 h 5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88" h="556">
                  <a:moveTo>
                    <a:pt x="0" y="452"/>
                  </a:moveTo>
                  <a:cubicBezTo>
                    <a:pt x="38" y="471"/>
                    <a:pt x="76" y="491"/>
                    <a:pt x="116" y="504"/>
                  </a:cubicBezTo>
                  <a:cubicBezTo>
                    <a:pt x="155" y="516"/>
                    <a:pt x="170" y="520"/>
                    <a:pt x="236" y="528"/>
                  </a:cubicBezTo>
                  <a:cubicBezTo>
                    <a:pt x="301" y="535"/>
                    <a:pt x="367" y="548"/>
                    <a:pt x="508" y="552"/>
                  </a:cubicBezTo>
                  <a:cubicBezTo>
                    <a:pt x="648" y="556"/>
                    <a:pt x="880" y="552"/>
                    <a:pt x="1080" y="552"/>
                  </a:cubicBezTo>
                  <a:cubicBezTo>
                    <a:pt x="1280" y="551"/>
                    <a:pt x="1579" y="550"/>
                    <a:pt x="1708" y="548"/>
                  </a:cubicBezTo>
                  <a:cubicBezTo>
                    <a:pt x="1836" y="545"/>
                    <a:pt x="1814" y="544"/>
                    <a:pt x="1852" y="536"/>
                  </a:cubicBezTo>
                  <a:cubicBezTo>
                    <a:pt x="1889" y="527"/>
                    <a:pt x="1907" y="511"/>
                    <a:pt x="1932" y="496"/>
                  </a:cubicBezTo>
                  <a:cubicBezTo>
                    <a:pt x="1956" y="480"/>
                    <a:pt x="1981" y="457"/>
                    <a:pt x="2000" y="440"/>
                  </a:cubicBezTo>
                  <a:cubicBezTo>
                    <a:pt x="2018" y="422"/>
                    <a:pt x="2024" y="397"/>
                    <a:pt x="2044" y="388"/>
                  </a:cubicBezTo>
                  <a:cubicBezTo>
                    <a:pt x="2063" y="378"/>
                    <a:pt x="2094" y="386"/>
                    <a:pt x="2116" y="384"/>
                  </a:cubicBezTo>
                  <a:cubicBezTo>
                    <a:pt x="2137" y="381"/>
                    <a:pt x="2084" y="422"/>
                    <a:pt x="2172" y="372"/>
                  </a:cubicBezTo>
                  <a:cubicBezTo>
                    <a:pt x="2259" y="321"/>
                    <a:pt x="2537" y="145"/>
                    <a:pt x="2640" y="84"/>
                  </a:cubicBezTo>
                  <a:cubicBezTo>
                    <a:pt x="2742" y="22"/>
                    <a:pt x="2761" y="14"/>
                    <a:pt x="2788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88" name="Freeform 4">
              <a:extLst>
                <a:ext uri="{FF2B5EF4-FFF2-40B4-BE49-F238E27FC236}">
                  <a16:creationId xmlns:a16="http://schemas.microsoft.com/office/drawing/2014/main" id="{2FF2C74E-AD7F-774E-A18B-F818A0F42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1460"/>
              <a:ext cx="1804" cy="582"/>
            </a:xfrm>
            <a:custGeom>
              <a:avLst/>
              <a:gdLst>
                <a:gd name="T0" fmla="*/ 0 w 1804"/>
                <a:gd name="T1" fmla="*/ 52 h 582"/>
                <a:gd name="T2" fmla="*/ 100 w 1804"/>
                <a:gd name="T3" fmla="*/ 8 h 582"/>
                <a:gd name="T4" fmla="*/ 172 w 1804"/>
                <a:gd name="T5" fmla="*/ 4 h 582"/>
                <a:gd name="T6" fmla="*/ 284 w 1804"/>
                <a:gd name="T7" fmla="*/ 20 h 582"/>
                <a:gd name="T8" fmla="*/ 416 w 1804"/>
                <a:gd name="T9" fmla="*/ 36 h 582"/>
                <a:gd name="T10" fmla="*/ 576 w 1804"/>
                <a:gd name="T11" fmla="*/ 16 h 582"/>
                <a:gd name="T12" fmla="*/ 744 w 1804"/>
                <a:gd name="T13" fmla="*/ 24 h 582"/>
                <a:gd name="T14" fmla="*/ 852 w 1804"/>
                <a:gd name="T15" fmla="*/ 68 h 582"/>
                <a:gd name="T16" fmla="*/ 896 w 1804"/>
                <a:gd name="T17" fmla="*/ 144 h 582"/>
                <a:gd name="T18" fmla="*/ 984 w 1804"/>
                <a:gd name="T19" fmla="*/ 312 h 582"/>
                <a:gd name="T20" fmla="*/ 1088 w 1804"/>
                <a:gd name="T21" fmla="*/ 432 h 582"/>
                <a:gd name="T22" fmla="*/ 1308 w 1804"/>
                <a:gd name="T23" fmla="*/ 540 h 582"/>
                <a:gd name="T24" fmla="*/ 1588 w 1804"/>
                <a:gd name="T25" fmla="*/ 576 h 582"/>
                <a:gd name="T26" fmla="*/ 1804 w 1804"/>
                <a:gd name="T27" fmla="*/ 580 h 5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04"/>
                <a:gd name="T43" fmla="*/ 0 h 582"/>
                <a:gd name="T44" fmla="*/ 1804 w 1804"/>
                <a:gd name="T45" fmla="*/ 582 h 5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04" h="582">
                  <a:moveTo>
                    <a:pt x="0" y="52"/>
                  </a:moveTo>
                  <a:cubicBezTo>
                    <a:pt x="35" y="34"/>
                    <a:pt x="71" y="16"/>
                    <a:pt x="100" y="8"/>
                  </a:cubicBezTo>
                  <a:cubicBezTo>
                    <a:pt x="128" y="0"/>
                    <a:pt x="141" y="2"/>
                    <a:pt x="172" y="4"/>
                  </a:cubicBezTo>
                  <a:cubicBezTo>
                    <a:pt x="202" y="6"/>
                    <a:pt x="243" y="14"/>
                    <a:pt x="284" y="20"/>
                  </a:cubicBezTo>
                  <a:cubicBezTo>
                    <a:pt x="324" y="25"/>
                    <a:pt x="367" y="36"/>
                    <a:pt x="416" y="36"/>
                  </a:cubicBezTo>
                  <a:cubicBezTo>
                    <a:pt x="464" y="35"/>
                    <a:pt x="521" y="18"/>
                    <a:pt x="576" y="16"/>
                  </a:cubicBezTo>
                  <a:cubicBezTo>
                    <a:pt x="630" y="14"/>
                    <a:pt x="698" y="15"/>
                    <a:pt x="744" y="24"/>
                  </a:cubicBezTo>
                  <a:cubicBezTo>
                    <a:pt x="789" y="32"/>
                    <a:pt x="826" y="48"/>
                    <a:pt x="852" y="68"/>
                  </a:cubicBezTo>
                  <a:cubicBezTo>
                    <a:pt x="877" y="87"/>
                    <a:pt x="874" y="103"/>
                    <a:pt x="896" y="144"/>
                  </a:cubicBezTo>
                  <a:cubicBezTo>
                    <a:pt x="917" y="184"/>
                    <a:pt x="951" y="263"/>
                    <a:pt x="984" y="312"/>
                  </a:cubicBezTo>
                  <a:cubicBezTo>
                    <a:pt x="1016" y="360"/>
                    <a:pt x="1034" y="394"/>
                    <a:pt x="1088" y="432"/>
                  </a:cubicBezTo>
                  <a:cubicBezTo>
                    <a:pt x="1142" y="470"/>
                    <a:pt x="1224" y="516"/>
                    <a:pt x="1308" y="540"/>
                  </a:cubicBezTo>
                  <a:cubicBezTo>
                    <a:pt x="1391" y="564"/>
                    <a:pt x="1505" y="569"/>
                    <a:pt x="1588" y="576"/>
                  </a:cubicBezTo>
                  <a:cubicBezTo>
                    <a:pt x="1670" y="582"/>
                    <a:pt x="1737" y="581"/>
                    <a:pt x="1804" y="58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43" name="Freeform 5">
            <a:extLst>
              <a:ext uri="{FF2B5EF4-FFF2-40B4-BE49-F238E27FC236}">
                <a16:creationId xmlns:a16="http://schemas.microsoft.com/office/drawing/2014/main" id="{4ED3F1B9-E839-484C-BFEC-21C3BF790CBA}"/>
              </a:ext>
            </a:extLst>
          </p:cNvPr>
          <p:cNvSpPr>
            <a:spLocks/>
          </p:cNvSpPr>
          <p:nvPr/>
        </p:nvSpPr>
        <p:spPr bwMode="auto">
          <a:xfrm>
            <a:off x="990600" y="2133600"/>
            <a:ext cx="7285038" cy="1143000"/>
          </a:xfrm>
          <a:custGeom>
            <a:avLst/>
            <a:gdLst>
              <a:gd name="T0" fmla="*/ 0 w 4589"/>
              <a:gd name="T1" fmla="*/ 2147483646 h 720"/>
              <a:gd name="T2" fmla="*/ 2147483646 w 4589"/>
              <a:gd name="T3" fmla="*/ 2147483646 h 720"/>
              <a:gd name="T4" fmla="*/ 2147483646 w 4589"/>
              <a:gd name="T5" fmla="*/ 2147483646 h 720"/>
              <a:gd name="T6" fmla="*/ 2147483646 w 4589"/>
              <a:gd name="T7" fmla="*/ 2147483646 h 720"/>
              <a:gd name="T8" fmla="*/ 2147483646 w 4589"/>
              <a:gd name="T9" fmla="*/ 2147483646 h 720"/>
              <a:gd name="T10" fmla="*/ 2147483646 w 4589"/>
              <a:gd name="T11" fmla="*/ 2147483646 h 720"/>
              <a:gd name="T12" fmla="*/ 2147483646 w 4589"/>
              <a:gd name="T13" fmla="*/ 2147483646 h 720"/>
              <a:gd name="T14" fmla="*/ 2147483646 w 4589"/>
              <a:gd name="T15" fmla="*/ 2147483646 h 720"/>
              <a:gd name="T16" fmla="*/ 2147483646 w 4589"/>
              <a:gd name="T17" fmla="*/ 2147483646 h 720"/>
              <a:gd name="T18" fmla="*/ 2147483646 w 4589"/>
              <a:gd name="T19" fmla="*/ 2147483646 h 720"/>
              <a:gd name="T20" fmla="*/ 2147483646 w 4589"/>
              <a:gd name="T21" fmla="*/ 2147483646 h 720"/>
              <a:gd name="T22" fmla="*/ 2147483646 w 4589"/>
              <a:gd name="T23" fmla="*/ 2147483646 h 720"/>
              <a:gd name="T24" fmla="*/ 2147483646 w 4589"/>
              <a:gd name="T25" fmla="*/ 2147483646 h 720"/>
              <a:gd name="T26" fmla="*/ 2147483646 w 4589"/>
              <a:gd name="T27" fmla="*/ 2147483646 h 720"/>
              <a:gd name="T28" fmla="*/ 2147483646 w 4589"/>
              <a:gd name="T29" fmla="*/ 2147483646 h 720"/>
              <a:gd name="T30" fmla="*/ 2147483646 w 4589"/>
              <a:gd name="T31" fmla="*/ 2147483646 h 720"/>
              <a:gd name="T32" fmla="*/ 2147483646 w 4589"/>
              <a:gd name="T33" fmla="*/ 2147483646 h 720"/>
              <a:gd name="T34" fmla="*/ 2147483646 w 4589"/>
              <a:gd name="T35" fmla="*/ 2147483646 h 720"/>
              <a:gd name="T36" fmla="*/ 2147483646 w 4589"/>
              <a:gd name="T37" fmla="*/ 2147483646 h 720"/>
              <a:gd name="T38" fmla="*/ 2147483646 w 4589"/>
              <a:gd name="T39" fmla="*/ 2147483646 h 720"/>
              <a:gd name="T40" fmla="*/ 2147483646 w 4589"/>
              <a:gd name="T41" fmla="*/ 2147483646 h 720"/>
              <a:gd name="T42" fmla="*/ 2147483646 w 4589"/>
              <a:gd name="T43" fmla="*/ 2147483646 h 720"/>
              <a:gd name="T44" fmla="*/ 2147483646 w 4589"/>
              <a:gd name="T45" fmla="*/ 2147483646 h 720"/>
              <a:gd name="T46" fmla="*/ 2147483646 w 4589"/>
              <a:gd name="T47" fmla="*/ 2147483646 h 720"/>
              <a:gd name="T48" fmla="*/ 2147483646 w 4589"/>
              <a:gd name="T49" fmla="*/ 2147483646 h 720"/>
              <a:gd name="T50" fmla="*/ 2147483646 w 4589"/>
              <a:gd name="T51" fmla="*/ 2147483646 h 720"/>
              <a:gd name="T52" fmla="*/ 2147483646 w 4589"/>
              <a:gd name="T53" fmla="*/ 2147483646 h 720"/>
              <a:gd name="T54" fmla="*/ 2147483646 w 4589"/>
              <a:gd name="T55" fmla="*/ 2147483646 h 720"/>
              <a:gd name="T56" fmla="*/ 2147483646 w 4589"/>
              <a:gd name="T57" fmla="*/ 2147483646 h 720"/>
              <a:gd name="T58" fmla="*/ 2147483646 w 4589"/>
              <a:gd name="T59" fmla="*/ 2147483646 h 720"/>
              <a:gd name="T60" fmla="*/ 2147483646 w 4589"/>
              <a:gd name="T61" fmla="*/ 2147483646 h 720"/>
              <a:gd name="T62" fmla="*/ 2147483646 w 4589"/>
              <a:gd name="T63" fmla="*/ 2147483646 h 720"/>
              <a:gd name="T64" fmla="*/ 2147483646 w 4589"/>
              <a:gd name="T65" fmla="*/ 2147483646 h 720"/>
              <a:gd name="T66" fmla="*/ 2147483646 w 4589"/>
              <a:gd name="T67" fmla="*/ 2147483646 h 720"/>
              <a:gd name="T68" fmla="*/ 2147483646 w 4589"/>
              <a:gd name="T69" fmla="*/ 2147483646 h 720"/>
              <a:gd name="T70" fmla="*/ 2147483646 w 4589"/>
              <a:gd name="T71" fmla="*/ 2147483646 h 7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589"/>
              <a:gd name="T109" fmla="*/ 0 h 720"/>
              <a:gd name="T110" fmla="*/ 4589 w 4589"/>
              <a:gd name="T111" fmla="*/ 720 h 7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589" h="720">
                <a:moveTo>
                  <a:pt x="0" y="654"/>
                </a:moveTo>
                <a:cubicBezTo>
                  <a:pt x="35" y="647"/>
                  <a:pt x="70" y="640"/>
                  <a:pt x="102" y="642"/>
                </a:cubicBezTo>
                <a:cubicBezTo>
                  <a:pt x="134" y="643"/>
                  <a:pt x="152" y="650"/>
                  <a:pt x="192" y="661"/>
                </a:cubicBezTo>
                <a:cubicBezTo>
                  <a:pt x="231" y="671"/>
                  <a:pt x="296" y="696"/>
                  <a:pt x="339" y="706"/>
                </a:cubicBezTo>
                <a:cubicBezTo>
                  <a:pt x="381" y="715"/>
                  <a:pt x="408" y="720"/>
                  <a:pt x="448" y="718"/>
                </a:cubicBezTo>
                <a:cubicBezTo>
                  <a:pt x="487" y="715"/>
                  <a:pt x="515" y="709"/>
                  <a:pt x="576" y="693"/>
                </a:cubicBezTo>
                <a:cubicBezTo>
                  <a:pt x="636" y="676"/>
                  <a:pt x="744" y="631"/>
                  <a:pt x="813" y="616"/>
                </a:cubicBezTo>
                <a:cubicBezTo>
                  <a:pt x="881" y="600"/>
                  <a:pt x="918" y="615"/>
                  <a:pt x="986" y="597"/>
                </a:cubicBezTo>
                <a:cubicBezTo>
                  <a:pt x="1053" y="578"/>
                  <a:pt x="1131" y="534"/>
                  <a:pt x="1216" y="507"/>
                </a:cubicBezTo>
                <a:cubicBezTo>
                  <a:pt x="1300" y="479"/>
                  <a:pt x="1426" y="465"/>
                  <a:pt x="1491" y="430"/>
                </a:cubicBezTo>
                <a:cubicBezTo>
                  <a:pt x="1556" y="394"/>
                  <a:pt x="1570" y="345"/>
                  <a:pt x="1606" y="296"/>
                </a:cubicBezTo>
                <a:cubicBezTo>
                  <a:pt x="1641" y="246"/>
                  <a:pt x="1671" y="175"/>
                  <a:pt x="1702" y="130"/>
                </a:cubicBezTo>
                <a:cubicBezTo>
                  <a:pt x="1732" y="84"/>
                  <a:pt x="1767" y="41"/>
                  <a:pt x="1792" y="21"/>
                </a:cubicBezTo>
                <a:cubicBezTo>
                  <a:pt x="1816" y="0"/>
                  <a:pt x="1831" y="5"/>
                  <a:pt x="1850" y="8"/>
                </a:cubicBezTo>
                <a:cubicBezTo>
                  <a:pt x="1869" y="10"/>
                  <a:pt x="1885" y="3"/>
                  <a:pt x="1907" y="34"/>
                </a:cubicBezTo>
                <a:cubicBezTo>
                  <a:pt x="1928" y="64"/>
                  <a:pt x="1950" y="131"/>
                  <a:pt x="1978" y="194"/>
                </a:cubicBezTo>
                <a:cubicBezTo>
                  <a:pt x="2005" y="256"/>
                  <a:pt x="2043" y="354"/>
                  <a:pt x="2074" y="411"/>
                </a:cubicBezTo>
                <a:cubicBezTo>
                  <a:pt x="2104" y="467"/>
                  <a:pt x="2125" y="505"/>
                  <a:pt x="2163" y="533"/>
                </a:cubicBezTo>
                <a:cubicBezTo>
                  <a:pt x="2200" y="560"/>
                  <a:pt x="2244" y="575"/>
                  <a:pt x="2298" y="578"/>
                </a:cubicBezTo>
                <a:cubicBezTo>
                  <a:pt x="2351" y="580"/>
                  <a:pt x="2414" y="565"/>
                  <a:pt x="2483" y="546"/>
                </a:cubicBezTo>
                <a:cubicBezTo>
                  <a:pt x="2551" y="526"/>
                  <a:pt x="2638" y="484"/>
                  <a:pt x="2707" y="462"/>
                </a:cubicBezTo>
                <a:cubicBezTo>
                  <a:pt x="2775" y="439"/>
                  <a:pt x="2829" y="415"/>
                  <a:pt x="2893" y="411"/>
                </a:cubicBezTo>
                <a:cubicBezTo>
                  <a:pt x="2957" y="406"/>
                  <a:pt x="3039" y="425"/>
                  <a:pt x="3091" y="437"/>
                </a:cubicBezTo>
                <a:cubicBezTo>
                  <a:pt x="3142" y="448"/>
                  <a:pt x="3172" y="476"/>
                  <a:pt x="3200" y="482"/>
                </a:cubicBezTo>
                <a:cubicBezTo>
                  <a:pt x="3227" y="487"/>
                  <a:pt x="3231" y="477"/>
                  <a:pt x="3258" y="469"/>
                </a:cubicBezTo>
                <a:cubicBezTo>
                  <a:pt x="3284" y="460"/>
                  <a:pt x="3318" y="429"/>
                  <a:pt x="3360" y="430"/>
                </a:cubicBezTo>
                <a:cubicBezTo>
                  <a:pt x="3401" y="430"/>
                  <a:pt x="3460" y="448"/>
                  <a:pt x="3507" y="475"/>
                </a:cubicBezTo>
                <a:cubicBezTo>
                  <a:pt x="3553" y="501"/>
                  <a:pt x="3604" y="561"/>
                  <a:pt x="3642" y="590"/>
                </a:cubicBezTo>
                <a:cubicBezTo>
                  <a:pt x="3679" y="618"/>
                  <a:pt x="3689" y="644"/>
                  <a:pt x="3731" y="648"/>
                </a:cubicBezTo>
                <a:cubicBezTo>
                  <a:pt x="3772" y="651"/>
                  <a:pt x="3845" y="616"/>
                  <a:pt x="3891" y="610"/>
                </a:cubicBezTo>
                <a:cubicBezTo>
                  <a:pt x="3936" y="603"/>
                  <a:pt x="3973" y="607"/>
                  <a:pt x="4006" y="610"/>
                </a:cubicBezTo>
                <a:cubicBezTo>
                  <a:pt x="4038" y="612"/>
                  <a:pt x="4047" y="621"/>
                  <a:pt x="4083" y="622"/>
                </a:cubicBezTo>
                <a:cubicBezTo>
                  <a:pt x="4118" y="623"/>
                  <a:pt x="4178" y="612"/>
                  <a:pt x="4218" y="616"/>
                </a:cubicBezTo>
                <a:cubicBezTo>
                  <a:pt x="4257" y="619"/>
                  <a:pt x="4281" y="631"/>
                  <a:pt x="4320" y="642"/>
                </a:cubicBezTo>
                <a:cubicBezTo>
                  <a:pt x="4358" y="652"/>
                  <a:pt x="4403" y="679"/>
                  <a:pt x="4448" y="680"/>
                </a:cubicBezTo>
                <a:cubicBezTo>
                  <a:pt x="4492" y="680"/>
                  <a:pt x="4540" y="664"/>
                  <a:pt x="4589" y="648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Freeform 6">
            <a:extLst>
              <a:ext uri="{FF2B5EF4-FFF2-40B4-BE49-F238E27FC236}">
                <a16:creationId xmlns:a16="http://schemas.microsoft.com/office/drawing/2014/main" id="{9F2E8253-C705-6240-B7D5-681D49A7D6BB}"/>
              </a:ext>
            </a:extLst>
          </p:cNvPr>
          <p:cNvSpPr>
            <a:spLocks/>
          </p:cNvSpPr>
          <p:nvPr/>
        </p:nvSpPr>
        <p:spPr bwMode="auto">
          <a:xfrm>
            <a:off x="990600" y="0"/>
            <a:ext cx="7294563" cy="1489075"/>
          </a:xfrm>
          <a:custGeom>
            <a:avLst/>
            <a:gdLst>
              <a:gd name="T0" fmla="*/ 0 w 4595"/>
              <a:gd name="T1" fmla="*/ 2147483646 h 938"/>
              <a:gd name="T2" fmla="*/ 2147483646 w 4595"/>
              <a:gd name="T3" fmla="*/ 2147483646 h 938"/>
              <a:gd name="T4" fmla="*/ 2147483646 w 4595"/>
              <a:gd name="T5" fmla="*/ 2147483646 h 938"/>
              <a:gd name="T6" fmla="*/ 2147483646 w 4595"/>
              <a:gd name="T7" fmla="*/ 2147483646 h 938"/>
              <a:gd name="T8" fmla="*/ 2147483646 w 4595"/>
              <a:gd name="T9" fmla="*/ 2147483646 h 938"/>
              <a:gd name="T10" fmla="*/ 2147483646 w 4595"/>
              <a:gd name="T11" fmla="*/ 2147483646 h 938"/>
              <a:gd name="T12" fmla="*/ 2147483646 w 4595"/>
              <a:gd name="T13" fmla="*/ 2147483646 h 938"/>
              <a:gd name="T14" fmla="*/ 2147483646 w 4595"/>
              <a:gd name="T15" fmla="*/ 2147483646 h 938"/>
              <a:gd name="T16" fmla="*/ 2147483646 w 4595"/>
              <a:gd name="T17" fmla="*/ 2147483646 h 938"/>
              <a:gd name="T18" fmla="*/ 2147483646 w 4595"/>
              <a:gd name="T19" fmla="*/ 2147483646 h 938"/>
              <a:gd name="T20" fmla="*/ 2147483646 w 4595"/>
              <a:gd name="T21" fmla="*/ 2147483646 h 938"/>
              <a:gd name="T22" fmla="*/ 2147483646 w 4595"/>
              <a:gd name="T23" fmla="*/ 2147483646 h 938"/>
              <a:gd name="T24" fmla="*/ 2147483646 w 4595"/>
              <a:gd name="T25" fmla="*/ 2147483646 h 938"/>
              <a:gd name="T26" fmla="*/ 2147483646 w 4595"/>
              <a:gd name="T27" fmla="*/ 2147483646 h 938"/>
              <a:gd name="T28" fmla="*/ 2147483646 w 4595"/>
              <a:gd name="T29" fmla="*/ 2147483646 h 938"/>
              <a:gd name="T30" fmla="*/ 2147483646 w 4595"/>
              <a:gd name="T31" fmla="*/ 2147483646 h 938"/>
              <a:gd name="T32" fmla="*/ 2147483646 w 4595"/>
              <a:gd name="T33" fmla="*/ 2147483646 h 938"/>
              <a:gd name="T34" fmla="*/ 2147483646 w 4595"/>
              <a:gd name="T35" fmla="*/ 2147483646 h 938"/>
              <a:gd name="T36" fmla="*/ 2147483646 w 4595"/>
              <a:gd name="T37" fmla="*/ 2147483646 h 938"/>
              <a:gd name="T38" fmla="*/ 2147483646 w 4595"/>
              <a:gd name="T39" fmla="*/ 2147483646 h 938"/>
              <a:gd name="T40" fmla="*/ 2147483646 w 4595"/>
              <a:gd name="T41" fmla="*/ 2147483646 h 938"/>
              <a:gd name="T42" fmla="*/ 2147483646 w 4595"/>
              <a:gd name="T43" fmla="*/ 2147483646 h 938"/>
              <a:gd name="T44" fmla="*/ 2147483646 w 4595"/>
              <a:gd name="T45" fmla="*/ 2147483646 h 938"/>
              <a:gd name="T46" fmla="*/ 2147483646 w 4595"/>
              <a:gd name="T47" fmla="*/ 2147483646 h 938"/>
              <a:gd name="T48" fmla="*/ 2147483646 w 4595"/>
              <a:gd name="T49" fmla="*/ 2147483646 h 938"/>
              <a:gd name="T50" fmla="*/ 2147483646 w 4595"/>
              <a:gd name="T51" fmla="*/ 2147483646 h 938"/>
              <a:gd name="T52" fmla="*/ 2147483646 w 4595"/>
              <a:gd name="T53" fmla="*/ 2147483646 h 938"/>
              <a:gd name="T54" fmla="*/ 2147483646 w 4595"/>
              <a:gd name="T55" fmla="*/ 2147483646 h 938"/>
              <a:gd name="T56" fmla="*/ 2147483646 w 4595"/>
              <a:gd name="T57" fmla="*/ 2147483646 h 938"/>
              <a:gd name="T58" fmla="*/ 2147483646 w 4595"/>
              <a:gd name="T59" fmla="*/ 2147483646 h 938"/>
              <a:gd name="T60" fmla="*/ 2147483646 w 4595"/>
              <a:gd name="T61" fmla="*/ 2147483646 h 938"/>
              <a:gd name="T62" fmla="*/ 2147483646 w 4595"/>
              <a:gd name="T63" fmla="*/ 2147483646 h 938"/>
              <a:gd name="T64" fmla="*/ 2147483646 w 4595"/>
              <a:gd name="T65" fmla="*/ 2147483646 h 938"/>
              <a:gd name="T66" fmla="*/ 2147483646 w 4595"/>
              <a:gd name="T67" fmla="*/ 2147483646 h 938"/>
              <a:gd name="T68" fmla="*/ 2147483646 w 4595"/>
              <a:gd name="T69" fmla="*/ 2147483646 h 938"/>
              <a:gd name="T70" fmla="*/ 2147483646 w 4595"/>
              <a:gd name="T71" fmla="*/ 2147483646 h 938"/>
              <a:gd name="T72" fmla="*/ 2147483646 w 4595"/>
              <a:gd name="T73" fmla="*/ 2147483646 h 938"/>
              <a:gd name="T74" fmla="*/ 2147483646 w 4595"/>
              <a:gd name="T75" fmla="*/ 2147483646 h 938"/>
              <a:gd name="T76" fmla="*/ 2147483646 w 4595"/>
              <a:gd name="T77" fmla="*/ 2147483646 h 938"/>
              <a:gd name="T78" fmla="*/ 2147483646 w 4595"/>
              <a:gd name="T79" fmla="*/ 2147483646 h 938"/>
              <a:gd name="T80" fmla="*/ 2147483646 w 4595"/>
              <a:gd name="T81" fmla="*/ 2147483646 h 938"/>
              <a:gd name="T82" fmla="*/ 2147483646 w 4595"/>
              <a:gd name="T83" fmla="*/ 2147483646 h 938"/>
              <a:gd name="T84" fmla="*/ 2147483646 w 4595"/>
              <a:gd name="T85" fmla="*/ 2147483646 h 938"/>
              <a:gd name="T86" fmla="*/ 2147483646 w 4595"/>
              <a:gd name="T87" fmla="*/ 2147483646 h 9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595"/>
              <a:gd name="T133" fmla="*/ 0 h 938"/>
              <a:gd name="T134" fmla="*/ 4595 w 4595"/>
              <a:gd name="T135" fmla="*/ 938 h 9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595" h="938">
                <a:moveTo>
                  <a:pt x="0" y="855"/>
                </a:moveTo>
                <a:cubicBezTo>
                  <a:pt x="51" y="821"/>
                  <a:pt x="103" y="788"/>
                  <a:pt x="134" y="781"/>
                </a:cubicBezTo>
                <a:cubicBezTo>
                  <a:pt x="165" y="774"/>
                  <a:pt x="167" y="801"/>
                  <a:pt x="186" y="813"/>
                </a:cubicBezTo>
                <a:cubicBezTo>
                  <a:pt x="204" y="824"/>
                  <a:pt x="221" y="846"/>
                  <a:pt x="243" y="852"/>
                </a:cubicBezTo>
                <a:cubicBezTo>
                  <a:pt x="264" y="857"/>
                  <a:pt x="283" y="852"/>
                  <a:pt x="314" y="845"/>
                </a:cubicBezTo>
                <a:cubicBezTo>
                  <a:pt x="344" y="837"/>
                  <a:pt x="393" y="805"/>
                  <a:pt x="429" y="807"/>
                </a:cubicBezTo>
                <a:cubicBezTo>
                  <a:pt x="465" y="808"/>
                  <a:pt x="504" y="843"/>
                  <a:pt x="531" y="852"/>
                </a:cubicBezTo>
                <a:cubicBezTo>
                  <a:pt x="557" y="860"/>
                  <a:pt x="559" y="865"/>
                  <a:pt x="589" y="858"/>
                </a:cubicBezTo>
                <a:cubicBezTo>
                  <a:pt x="618" y="850"/>
                  <a:pt x="673" y="811"/>
                  <a:pt x="710" y="807"/>
                </a:cubicBezTo>
                <a:cubicBezTo>
                  <a:pt x="746" y="802"/>
                  <a:pt x="772" y="833"/>
                  <a:pt x="806" y="833"/>
                </a:cubicBezTo>
                <a:cubicBezTo>
                  <a:pt x="840" y="833"/>
                  <a:pt x="875" y="803"/>
                  <a:pt x="915" y="807"/>
                </a:cubicBezTo>
                <a:cubicBezTo>
                  <a:pt x="954" y="810"/>
                  <a:pt x="976" y="837"/>
                  <a:pt x="1043" y="852"/>
                </a:cubicBezTo>
                <a:cubicBezTo>
                  <a:pt x="1109" y="866"/>
                  <a:pt x="1248" y="898"/>
                  <a:pt x="1312" y="897"/>
                </a:cubicBezTo>
                <a:cubicBezTo>
                  <a:pt x="1376" y="895"/>
                  <a:pt x="1383" y="845"/>
                  <a:pt x="1427" y="845"/>
                </a:cubicBezTo>
                <a:cubicBezTo>
                  <a:pt x="1470" y="845"/>
                  <a:pt x="1533" y="892"/>
                  <a:pt x="1574" y="897"/>
                </a:cubicBezTo>
                <a:cubicBezTo>
                  <a:pt x="1614" y="901"/>
                  <a:pt x="1632" y="892"/>
                  <a:pt x="1670" y="871"/>
                </a:cubicBezTo>
                <a:cubicBezTo>
                  <a:pt x="1707" y="849"/>
                  <a:pt x="1763" y="814"/>
                  <a:pt x="1798" y="769"/>
                </a:cubicBezTo>
                <a:cubicBezTo>
                  <a:pt x="1832" y="723"/>
                  <a:pt x="1847" y="709"/>
                  <a:pt x="1875" y="596"/>
                </a:cubicBezTo>
                <a:cubicBezTo>
                  <a:pt x="1902" y="482"/>
                  <a:pt x="1943" y="179"/>
                  <a:pt x="1965" y="90"/>
                </a:cubicBezTo>
                <a:cubicBezTo>
                  <a:pt x="1986" y="0"/>
                  <a:pt x="1993" y="56"/>
                  <a:pt x="2003" y="58"/>
                </a:cubicBezTo>
                <a:cubicBezTo>
                  <a:pt x="2012" y="59"/>
                  <a:pt x="2011" y="38"/>
                  <a:pt x="2022" y="97"/>
                </a:cubicBezTo>
                <a:cubicBezTo>
                  <a:pt x="2032" y="155"/>
                  <a:pt x="2048" y="318"/>
                  <a:pt x="2067" y="410"/>
                </a:cubicBezTo>
                <a:cubicBezTo>
                  <a:pt x="2085" y="501"/>
                  <a:pt x="2112" y="588"/>
                  <a:pt x="2131" y="647"/>
                </a:cubicBezTo>
                <a:cubicBezTo>
                  <a:pt x="2149" y="705"/>
                  <a:pt x="2144" y="732"/>
                  <a:pt x="2176" y="762"/>
                </a:cubicBezTo>
                <a:cubicBezTo>
                  <a:pt x="2207" y="791"/>
                  <a:pt x="2272" y="806"/>
                  <a:pt x="2323" y="826"/>
                </a:cubicBezTo>
                <a:cubicBezTo>
                  <a:pt x="2373" y="845"/>
                  <a:pt x="2433" y="867"/>
                  <a:pt x="2477" y="877"/>
                </a:cubicBezTo>
                <a:cubicBezTo>
                  <a:pt x="2520" y="886"/>
                  <a:pt x="2551" y="879"/>
                  <a:pt x="2586" y="884"/>
                </a:cubicBezTo>
                <a:cubicBezTo>
                  <a:pt x="2620" y="888"/>
                  <a:pt x="2644" y="902"/>
                  <a:pt x="2682" y="903"/>
                </a:cubicBezTo>
                <a:cubicBezTo>
                  <a:pt x="2719" y="904"/>
                  <a:pt x="2763" y="886"/>
                  <a:pt x="2810" y="890"/>
                </a:cubicBezTo>
                <a:cubicBezTo>
                  <a:pt x="2856" y="893"/>
                  <a:pt x="2916" y="914"/>
                  <a:pt x="2963" y="922"/>
                </a:cubicBezTo>
                <a:cubicBezTo>
                  <a:pt x="3009" y="929"/>
                  <a:pt x="3047" y="938"/>
                  <a:pt x="3091" y="935"/>
                </a:cubicBezTo>
                <a:cubicBezTo>
                  <a:pt x="3134" y="931"/>
                  <a:pt x="3189" y="913"/>
                  <a:pt x="3226" y="903"/>
                </a:cubicBezTo>
                <a:cubicBezTo>
                  <a:pt x="3262" y="892"/>
                  <a:pt x="3281" y="870"/>
                  <a:pt x="3309" y="871"/>
                </a:cubicBezTo>
                <a:cubicBezTo>
                  <a:pt x="3336" y="872"/>
                  <a:pt x="3362" y="899"/>
                  <a:pt x="3392" y="909"/>
                </a:cubicBezTo>
                <a:cubicBezTo>
                  <a:pt x="3421" y="918"/>
                  <a:pt x="3456" y="933"/>
                  <a:pt x="3488" y="929"/>
                </a:cubicBezTo>
                <a:cubicBezTo>
                  <a:pt x="3519" y="924"/>
                  <a:pt x="3550" y="886"/>
                  <a:pt x="3584" y="884"/>
                </a:cubicBezTo>
                <a:cubicBezTo>
                  <a:pt x="3618" y="881"/>
                  <a:pt x="3658" y="909"/>
                  <a:pt x="3693" y="916"/>
                </a:cubicBezTo>
                <a:cubicBezTo>
                  <a:pt x="3727" y="922"/>
                  <a:pt x="3756" y="926"/>
                  <a:pt x="3789" y="922"/>
                </a:cubicBezTo>
                <a:cubicBezTo>
                  <a:pt x="3821" y="917"/>
                  <a:pt x="3852" y="891"/>
                  <a:pt x="3891" y="890"/>
                </a:cubicBezTo>
                <a:cubicBezTo>
                  <a:pt x="3929" y="889"/>
                  <a:pt x="3978" y="921"/>
                  <a:pt x="4019" y="916"/>
                </a:cubicBezTo>
                <a:cubicBezTo>
                  <a:pt x="4059" y="910"/>
                  <a:pt x="4080" y="866"/>
                  <a:pt x="4134" y="858"/>
                </a:cubicBezTo>
                <a:cubicBezTo>
                  <a:pt x="4187" y="849"/>
                  <a:pt x="4286" y="869"/>
                  <a:pt x="4339" y="865"/>
                </a:cubicBezTo>
                <a:cubicBezTo>
                  <a:pt x="4391" y="860"/>
                  <a:pt x="4405" y="833"/>
                  <a:pt x="4448" y="833"/>
                </a:cubicBezTo>
                <a:cubicBezTo>
                  <a:pt x="4490" y="833"/>
                  <a:pt x="4568" y="861"/>
                  <a:pt x="4595" y="865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Freeform 7">
            <a:extLst>
              <a:ext uri="{FF2B5EF4-FFF2-40B4-BE49-F238E27FC236}">
                <a16:creationId xmlns:a16="http://schemas.microsoft.com/office/drawing/2014/main" id="{AFEF4C40-A900-0C43-BC38-8C1446C42F59}"/>
              </a:ext>
            </a:extLst>
          </p:cNvPr>
          <p:cNvSpPr>
            <a:spLocks/>
          </p:cNvSpPr>
          <p:nvPr/>
        </p:nvSpPr>
        <p:spPr bwMode="auto">
          <a:xfrm>
            <a:off x="1000125" y="1128713"/>
            <a:ext cx="7264400" cy="336550"/>
          </a:xfrm>
          <a:custGeom>
            <a:avLst/>
            <a:gdLst>
              <a:gd name="T0" fmla="*/ 0 w 4576"/>
              <a:gd name="T1" fmla="*/ 2147483646 h 212"/>
              <a:gd name="T2" fmla="*/ 2147483646 w 4576"/>
              <a:gd name="T3" fmla="*/ 2147483646 h 212"/>
              <a:gd name="T4" fmla="*/ 2147483646 w 4576"/>
              <a:gd name="T5" fmla="*/ 2147483646 h 212"/>
              <a:gd name="T6" fmla="*/ 2147483646 w 4576"/>
              <a:gd name="T7" fmla="*/ 2147483646 h 212"/>
              <a:gd name="T8" fmla="*/ 2147483646 w 4576"/>
              <a:gd name="T9" fmla="*/ 2147483646 h 212"/>
              <a:gd name="T10" fmla="*/ 2147483646 w 4576"/>
              <a:gd name="T11" fmla="*/ 2147483646 h 212"/>
              <a:gd name="T12" fmla="*/ 2147483646 w 4576"/>
              <a:gd name="T13" fmla="*/ 2147483646 h 212"/>
              <a:gd name="T14" fmla="*/ 2147483646 w 4576"/>
              <a:gd name="T15" fmla="*/ 2147483646 h 212"/>
              <a:gd name="T16" fmla="*/ 2147483646 w 4576"/>
              <a:gd name="T17" fmla="*/ 2147483646 h 212"/>
              <a:gd name="T18" fmla="*/ 2147483646 w 4576"/>
              <a:gd name="T19" fmla="*/ 2147483646 h 212"/>
              <a:gd name="T20" fmla="*/ 2147483646 w 4576"/>
              <a:gd name="T21" fmla="*/ 2147483646 h 212"/>
              <a:gd name="T22" fmla="*/ 2147483646 w 4576"/>
              <a:gd name="T23" fmla="*/ 2147483646 h 212"/>
              <a:gd name="T24" fmla="*/ 2147483646 w 4576"/>
              <a:gd name="T25" fmla="*/ 2147483646 h 212"/>
              <a:gd name="T26" fmla="*/ 2147483646 w 4576"/>
              <a:gd name="T27" fmla="*/ 2147483646 h 212"/>
              <a:gd name="T28" fmla="*/ 2147483646 w 4576"/>
              <a:gd name="T29" fmla="*/ 2147483646 h 212"/>
              <a:gd name="T30" fmla="*/ 2147483646 w 4576"/>
              <a:gd name="T31" fmla="*/ 2147483646 h 212"/>
              <a:gd name="T32" fmla="*/ 2147483646 w 4576"/>
              <a:gd name="T33" fmla="*/ 2147483646 h 212"/>
              <a:gd name="T34" fmla="*/ 2147483646 w 4576"/>
              <a:gd name="T35" fmla="*/ 2147483646 h 212"/>
              <a:gd name="T36" fmla="*/ 2147483646 w 4576"/>
              <a:gd name="T37" fmla="*/ 2147483646 h 212"/>
              <a:gd name="T38" fmla="*/ 2147483646 w 4576"/>
              <a:gd name="T39" fmla="*/ 2147483646 h 2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76"/>
              <a:gd name="T61" fmla="*/ 0 h 212"/>
              <a:gd name="T62" fmla="*/ 4576 w 4576"/>
              <a:gd name="T63" fmla="*/ 212 h 2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76" h="212">
                <a:moveTo>
                  <a:pt x="0" y="147"/>
                </a:moveTo>
                <a:cubicBezTo>
                  <a:pt x="75" y="115"/>
                  <a:pt x="150" y="84"/>
                  <a:pt x="218" y="64"/>
                </a:cubicBezTo>
                <a:cubicBezTo>
                  <a:pt x="285" y="43"/>
                  <a:pt x="314" y="28"/>
                  <a:pt x="404" y="26"/>
                </a:cubicBezTo>
                <a:cubicBezTo>
                  <a:pt x="493" y="23"/>
                  <a:pt x="626" y="34"/>
                  <a:pt x="756" y="51"/>
                </a:cubicBezTo>
                <a:cubicBezTo>
                  <a:pt x="886" y="68"/>
                  <a:pt x="1065" y="109"/>
                  <a:pt x="1184" y="128"/>
                </a:cubicBezTo>
                <a:cubicBezTo>
                  <a:pt x="1302" y="146"/>
                  <a:pt x="1379" y="147"/>
                  <a:pt x="1466" y="160"/>
                </a:cubicBezTo>
                <a:cubicBezTo>
                  <a:pt x="1552" y="172"/>
                  <a:pt x="1640" y="207"/>
                  <a:pt x="1703" y="205"/>
                </a:cubicBezTo>
                <a:cubicBezTo>
                  <a:pt x="1766" y="202"/>
                  <a:pt x="1798" y="174"/>
                  <a:pt x="1844" y="147"/>
                </a:cubicBezTo>
                <a:cubicBezTo>
                  <a:pt x="1889" y="119"/>
                  <a:pt x="1945" y="61"/>
                  <a:pt x="1978" y="38"/>
                </a:cubicBezTo>
                <a:cubicBezTo>
                  <a:pt x="2011" y="14"/>
                  <a:pt x="2011" y="0"/>
                  <a:pt x="2042" y="6"/>
                </a:cubicBezTo>
                <a:cubicBezTo>
                  <a:pt x="2072" y="11"/>
                  <a:pt x="2080" y="39"/>
                  <a:pt x="2164" y="70"/>
                </a:cubicBezTo>
                <a:cubicBezTo>
                  <a:pt x="2247" y="101"/>
                  <a:pt x="2424" y="171"/>
                  <a:pt x="2541" y="192"/>
                </a:cubicBezTo>
                <a:cubicBezTo>
                  <a:pt x="2657" y="212"/>
                  <a:pt x="2742" y="194"/>
                  <a:pt x="2861" y="192"/>
                </a:cubicBezTo>
                <a:cubicBezTo>
                  <a:pt x="2979" y="189"/>
                  <a:pt x="3155" y="179"/>
                  <a:pt x="3252" y="179"/>
                </a:cubicBezTo>
                <a:cubicBezTo>
                  <a:pt x="3349" y="179"/>
                  <a:pt x="3347" y="199"/>
                  <a:pt x="3444" y="192"/>
                </a:cubicBezTo>
                <a:cubicBezTo>
                  <a:pt x="3540" y="184"/>
                  <a:pt x="3716" y="143"/>
                  <a:pt x="3828" y="134"/>
                </a:cubicBezTo>
                <a:cubicBezTo>
                  <a:pt x="3940" y="124"/>
                  <a:pt x="4050" y="141"/>
                  <a:pt x="4116" y="134"/>
                </a:cubicBezTo>
                <a:cubicBezTo>
                  <a:pt x="4182" y="126"/>
                  <a:pt x="4165" y="98"/>
                  <a:pt x="4224" y="90"/>
                </a:cubicBezTo>
                <a:cubicBezTo>
                  <a:pt x="4282" y="81"/>
                  <a:pt x="4409" y="84"/>
                  <a:pt x="4468" y="83"/>
                </a:cubicBezTo>
                <a:cubicBezTo>
                  <a:pt x="4526" y="81"/>
                  <a:pt x="4551" y="82"/>
                  <a:pt x="4576" y="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1446" name="Picture 8">
            <a:extLst>
              <a:ext uri="{FF2B5EF4-FFF2-40B4-BE49-F238E27FC236}">
                <a16:creationId xmlns:a16="http://schemas.microsoft.com/office/drawing/2014/main" id="{6B655A42-8223-8E42-B390-765F8DCEF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633788"/>
            <a:ext cx="7331075" cy="284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7" name="Text Box 9">
            <a:extLst>
              <a:ext uri="{FF2B5EF4-FFF2-40B4-BE49-F238E27FC236}">
                <a16:creationId xmlns:a16="http://schemas.microsoft.com/office/drawing/2014/main" id="{BB01F0EE-E8D6-6044-9A3F-55C3081F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85800"/>
            <a:ext cx="692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>
                <a:solidFill>
                  <a:schemeClr val="tx2"/>
                </a:solidFill>
              </a:rPr>
              <a:t>FSH</a:t>
            </a:r>
            <a:endParaRPr lang="en-US" altLang="en-US" sz="2000">
              <a:solidFill>
                <a:schemeClr val="bg2"/>
              </a:solidFill>
            </a:endParaRPr>
          </a:p>
        </p:txBody>
      </p:sp>
      <p:sp>
        <p:nvSpPr>
          <p:cNvPr id="56330" name="Text Box 10">
            <a:extLst>
              <a:ext uri="{FF2B5EF4-FFF2-40B4-BE49-F238E27FC236}">
                <a16:creationId xmlns:a16="http://schemas.microsoft.com/office/drawing/2014/main" id="{174966CA-34BC-AF4D-824B-36930B853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03238"/>
            <a:ext cx="522288" cy="39687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3333CC"/>
                </a:solidFill>
                <a:latin typeface="Helvetica" charset="0"/>
                <a:ea typeface="+mn-ea"/>
              </a:rPr>
              <a:t>LH</a:t>
            </a:r>
          </a:p>
        </p:txBody>
      </p:sp>
      <p:sp>
        <p:nvSpPr>
          <p:cNvPr id="56331" name="Text Box 11">
            <a:extLst>
              <a:ext uri="{FF2B5EF4-FFF2-40B4-BE49-F238E27FC236}">
                <a16:creationId xmlns:a16="http://schemas.microsoft.com/office/drawing/2014/main" id="{8D843323-2E98-9A4B-AE0B-86DCC798D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514600"/>
            <a:ext cx="1271588" cy="39687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hlink"/>
                </a:solidFill>
                <a:latin typeface="Helvetica" charset="0"/>
                <a:ea typeface="+mn-ea"/>
              </a:rPr>
              <a:t>Estradiol</a:t>
            </a:r>
          </a:p>
        </p:txBody>
      </p:sp>
      <p:sp>
        <p:nvSpPr>
          <p:cNvPr id="56332" name="Text Box 12">
            <a:extLst>
              <a:ext uri="{FF2B5EF4-FFF2-40B4-BE49-F238E27FC236}">
                <a16:creationId xmlns:a16="http://schemas.microsoft.com/office/drawing/2014/main" id="{25950881-A69A-4B47-BA70-F0C6316DA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874838"/>
            <a:ext cx="1820863" cy="39687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Progesterone</a:t>
            </a:r>
          </a:p>
        </p:txBody>
      </p:sp>
      <p:sp>
        <p:nvSpPr>
          <p:cNvPr id="61451" name="Text Box 13">
            <a:extLst>
              <a:ext uri="{FF2B5EF4-FFF2-40B4-BE49-F238E27FC236}">
                <a16:creationId xmlns:a16="http://schemas.microsoft.com/office/drawing/2014/main" id="{E9E3944E-0EA5-6B41-BE64-26E64D054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475038"/>
            <a:ext cx="105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Follicle</a:t>
            </a:r>
          </a:p>
        </p:txBody>
      </p:sp>
      <p:sp>
        <p:nvSpPr>
          <p:cNvPr id="61452" name="Text Box 14">
            <a:extLst>
              <a:ext uri="{FF2B5EF4-FFF2-40B4-BE49-F238E27FC236}">
                <a16:creationId xmlns:a16="http://schemas.microsoft.com/office/drawing/2014/main" id="{84949E7D-B9AA-E944-A72A-C4F5162C7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200400"/>
            <a:ext cx="1355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Ovulation</a:t>
            </a:r>
          </a:p>
        </p:txBody>
      </p:sp>
      <p:sp>
        <p:nvSpPr>
          <p:cNvPr id="61453" name="Text Box 15">
            <a:extLst>
              <a:ext uri="{FF2B5EF4-FFF2-40B4-BE49-F238E27FC236}">
                <a16:creationId xmlns:a16="http://schemas.microsoft.com/office/drawing/2014/main" id="{6F8A2C9E-1D1B-A14E-956D-DA2415ADA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505200"/>
            <a:ext cx="2060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Corpus Luteum</a:t>
            </a:r>
          </a:p>
        </p:txBody>
      </p:sp>
      <p:sp>
        <p:nvSpPr>
          <p:cNvPr id="61454" name="Text Box 16">
            <a:extLst>
              <a:ext uri="{FF2B5EF4-FFF2-40B4-BE49-F238E27FC236}">
                <a16:creationId xmlns:a16="http://schemas.microsoft.com/office/drawing/2014/main" id="{F71D78CA-6130-184B-ACD4-7E6F66A75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450" y="3238500"/>
            <a:ext cx="1136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Corpus</a:t>
            </a:r>
            <a:endParaRPr lang="en-US" altLang="en-US" sz="1800">
              <a:solidFill>
                <a:schemeClr val="bg2"/>
              </a:solidFill>
            </a:endParaRP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Albicans</a:t>
            </a:r>
            <a:endParaRPr lang="en-US" altLang="en-US" sz="1800">
              <a:solidFill>
                <a:schemeClr val="bg2"/>
              </a:solidFill>
            </a:endParaRPr>
          </a:p>
        </p:txBody>
      </p:sp>
      <p:sp>
        <p:nvSpPr>
          <p:cNvPr id="61455" name="Line 17">
            <a:extLst>
              <a:ext uri="{FF2B5EF4-FFF2-40B4-BE49-F238E27FC236}">
                <a16:creationId xmlns:a16="http://schemas.microsoft.com/office/drawing/2014/main" id="{0291AAF8-3313-1A4E-A3E9-A2E677A077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43800" y="3657600"/>
            <a:ext cx="533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6" name="Line 18">
            <a:extLst>
              <a:ext uri="{FF2B5EF4-FFF2-40B4-BE49-F238E27FC236}">
                <a16:creationId xmlns:a16="http://schemas.microsoft.com/office/drawing/2014/main" id="{792A511A-4F85-504E-B35A-A7C15FE0E4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77200" y="3810000"/>
            <a:ext cx="381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7" name="Text Box 19">
            <a:extLst>
              <a:ext uri="{FF2B5EF4-FFF2-40B4-BE49-F238E27FC236}">
                <a16:creationId xmlns:a16="http://schemas.microsoft.com/office/drawing/2014/main" id="{31CB7162-8824-B745-A402-74261514D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4008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2</a:t>
            </a:r>
          </a:p>
        </p:txBody>
      </p:sp>
      <p:sp>
        <p:nvSpPr>
          <p:cNvPr id="61458" name="Text Box 20">
            <a:extLst>
              <a:ext uri="{FF2B5EF4-FFF2-40B4-BE49-F238E27FC236}">
                <a16:creationId xmlns:a16="http://schemas.microsoft.com/office/drawing/2014/main" id="{B4F7F4ED-9BAF-F642-ABCA-F68FFE79A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64008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4</a:t>
            </a:r>
          </a:p>
        </p:txBody>
      </p:sp>
      <p:sp>
        <p:nvSpPr>
          <p:cNvPr id="61459" name="Text Box 21">
            <a:extLst>
              <a:ext uri="{FF2B5EF4-FFF2-40B4-BE49-F238E27FC236}">
                <a16:creationId xmlns:a16="http://schemas.microsoft.com/office/drawing/2014/main" id="{938FD995-2F1A-0546-B504-D65A3DB54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75" y="64008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6</a:t>
            </a:r>
          </a:p>
        </p:txBody>
      </p:sp>
      <p:sp>
        <p:nvSpPr>
          <p:cNvPr id="61460" name="Text Box 22">
            <a:extLst>
              <a:ext uri="{FF2B5EF4-FFF2-40B4-BE49-F238E27FC236}">
                <a16:creationId xmlns:a16="http://schemas.microsoft.com/office/drawing/2014/main" id="{8705D904-373D-C440-BE87-402FA42ED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575" y="64008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8</a:t>
            </a:r>
          </a:p>
        </p:txBody>
      </p:sp>
      <p:sp>
        <p:nvSpPr>
          <p:cNvPr id="61461" name="Text Box 23">
            <a:extLst>
              <a:ext uri="{FF2B5EF4-FFF2-40B4-BE49-F238E27FC236}">
                <a16:creationId xmlns:a16="http://schemas.microsoft.com/office/drawing/2014/main" id="{72B674DC-B0BF-3B43-89D4-D6E1F86A8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925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10</a:t>
            </a:r>
          </a:p>
        </p:txBody>
      </p:sp>
      <p:sp>
        <p:nvSpPr>
          <p:cNvPr id="61462" name="Text Box 24">
            <a:extLst>
              <a:ext uri="{FF2B5EF4-FFF2-40B4-BE49-F238E27FC236}">
                <a16:creationId xmlns:a16="http://schemas.microsoft.com/office/drawing/2014/main" id="{12D70DF1-F760-DD4C-B8D4-7DE2CDA6E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38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14</a:t>
            </a:r>
          </a:p>
        </p:txBody>
      </p:sp>
      <p:sp>
        <p:nvSpPr>
          <p:cNvPr id="61463" name="Text Box 25">
            <a:extLst>
              <a:ext uri="{FF2B5EF4-FFF2-40B4-BE49-F238E27FC236}">
                <a16:creationId xmlns:a16="http://schemas.microsoft.com/office/drawing/2014/main" id="{D184FC91-7ABB-BA4B-A639-30B92D2BC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8175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16</a:t>
            </a:r>
          </a:p>
        </p:txBody>
      </p:sp>
      <p:sp>
        <p:nvSpPr>
          <p:cNvPr id="61464" name="Text Box 26">
            <a:extLst>
              <a:ext uri="{FF2B5EF4-FFF2-40B4-BE49-F238E27FC236}">
                <a16:creationId xmlns:a16="http://schemas.microsoft.com/office/drawing/2014/main" id="{7B94A5B0-0B4D-F24D-8347-4C953E11C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425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18</a:t>
            </a:r>
          </a:p>
        </p:txBody>
      </p:sp>
      <p:sp>
        <p:nvSpPr>
          <p:cNvPr id="61465" name="Text Box 27">
            <a:extLst>
              <a:ext uri="{FF2B5EF4-FFF2-40B4-BE49-F238E27FC236}">
                <a16:creationId xmlns:a16="http://schemas.microsoft.com/office/drawing/2014/main" id="{4D61C093-9078-724D-82DE-8EA096B25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3850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20</a:t>
            </a:r>
          </a:p>
        </p:txBody>
      </p:sp>
      <p:sp>
        <p:nvSpPr>
          <p:cNvPr id="61466" name="Text Box 28">
            <a:extLst>
              <a:ext uri="{FF2B5EF4-FFF2-40B4-BE49-F238E27FC236}">
                <a16:creationId xmlns:a16="http://schemas.microsoft.com/office/drawing/2014/main" id="{9C02E4AF-F782-C843-B2E8-19CCC552C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225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22</a:t>
            </a:r>
          </a:p>
        </p:txBody>
      </p:sp>
      <p:sp>
        <p:nvSpPr>
          <p:cNvPr id="61467" name="Text Box 29">
            <a:extLst>
              <a:ext uri="{FF2B5EF4-FFF2-40B4-BE49-F238E27FC236}">
                <a16:creationId xmlns:a16="http://schemas.microsoft.com/office/drawing/2014/main" id="{EB96F64A-2262-AD4D-A715-CBAE5A826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5075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24</a:t>
            </a:r>
          </a:p>
        </p:txBody>
      </p:sp>
      <p:sp>
        <p:nvSpPr>
          <p:cNvPr id="61468" name="Text Box 30">
            <a:extLst>
              <a:ext uri="{FF2B5EF4-FFF2-40B4-BE49-F238E27FC236}">
                <a16:creationId xmlns:a16="http://schemas.microsoft.com/office/drawing/2014/main" id="{E21A0D83-99FD-8C4C-A92F-B01700974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325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26</a:t>
            </a:r>
          </a:p>
        </p:txBody>
      </p:sp>
      <p:sp>
        <p:nvSpPr>
          <p:cNvPr id="61469" name="Text Box 31">
            <a:extLst>
              <a:ext uri="{FF2B5EF4-FFF2-40B4-BE49-F238E27FC236}">
                <a16:creationId xmlns:a16="http://schemas.microsoft.com/office/drawing/2014/main" id="{E6BCF7DE-E8D3-6344-B502-6C76548E9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1225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28</a:t>
            </a:r>
          </a:p>
        </p:txBody>
      </p:sp>
      <p:sp>
        <p:nvSpPr>
          <p:cNvPr id="61470" name="Text Box 32">
            <a:extLst>
              <a:ext uri="{FF2B5EF4-FFF2-40B4-BE49-F238E27FC236}">
                <a16:creationId xmlns:a16="http://schemas.microsoft.com/office/drawing/2014/main" id="{4A032338-64AA-9A4C-84A7-0D1705BC0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9225" y="64008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2</a:t>
            </a:r>
          </a:p>
        </p:txBody>
      </p:sp>
      <p:sp>
        <p:nvSpPr>
          <p:cNvPr id="61471" name="Text Box 33">
            <a:extLst>
              <a:ext uri="{FF2B5EF4-FFF2-40B4-BE49-F238E27FC236}">
                <a16:creationId xmlns:a16="http://schemas.microsoft.com/office/drawing/2014/main" id="{A75C159B-AF34-8A43-BCE8-056ED23EB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2825" y="6400800"/>
            <a:ext cx="43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12</a:t>
            </a:r>
          </a:p>
        </p:txBody>
      </p:sp>
      <p:sp>
        <p:nvSpPr>
          <p:cNvPr id="61472" name="Freeform 34">
            <a:extLst>
              <a:ext uri="{FF2B5EF4-FFF2-40B4-BE49-F238E27FC236}">
                <a16:creationId xmlns:a16="http://schemas.microsoft.com/office/drawing/2014/main" id="{B84E6D2E-7018-3B44-B24E-C538A2480823}"/>
              </a:ext>
            </a:extLst>
          </p:cNvPr>
          <p:cNvSpPr>
            <a:spLocks/>
          </p:cNvSpPr>
          <p:nvPr/>
        </p:nvSpPr>
        <p:spPr bwMode="auto">
          <a:xfrm>
            <a:off x="4373563" y="4572000"/>
            <a:ext cx="122237" cy="496888"/>
          </a:xfrm>
          <a:custGeom>
            <a:avLst/>
            <a:gdLst>
              <a:gd name="T0" fmla="*/ 2147483646 w 84"/>
              <a:gd name="T1" fmla="*/ 0 h 537"/>
              <a:gd name="T2" fmla="*/ 2147483646 w 84"/>
              <a:gd name="T3" fmla="*/ 2147483646 h 537"/>
              <a:gd name="T4" fmla="*/ 2147483646 w 84"/>
              <a:gd name="T5" fmla="*/ 2147483646 h 537"/>
              <a:gd name="T6" fmla="*/ 2147483646 w 84"/>
              <a:gd name="T7" fmla="*/ 2147483646 h 537"/>
              <a:gd name="T8" fmla="*/ 0 60000 65536"/>
              <a:gd name="T9" fmla="*/ 0 60000 65536"/>
              <a:gd name="T10" fmla="*/ 0 60000 65536"/>
              <a:gd name="T11" fmla="*/ 0 60000 65536"/>
              <a:gd name="T12" fmla="*/ 0 w 84"/>
              <a:gd name="T13" fmla="*/ 0 h 537"/>
              <a:gd name="T14" fmla="*/ 84 w 84"/>
              <a:gd name="T15" fmla="*/ 537 h 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4" h="537">
                <a:moveTo>
                  <a:pt x="84" y="0"/>
                </a:moveTo>
                <a:cubicBezTo>
                  <a:pt x="61" y="12"/>
                  <a:pt x="39" y="24"/>
                  <a:pt x="26" y="63"/>
                </a:cubicBezTo>
                <a:cubicBezTo>
                  <a:pt x="12" y="101"/>
                  <a:pt x="5" y="155"/>
                  <a:pt x="3" y="234"/>
                </a:cubicBezTo>
                <a:cubicBezTo>
                  <a:pt x="0" y="313"/>
                  <a:pt x="5" y="425"/>
                  <a:pt x="11" y="537"/>
                </a:cubicBezTo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73" name="Text Box 35">
            <a:extLst>
              <a:ext uri="{FF2B5EF4-FFF2-40B4-BE49-F238E27FC236}">
                <a16:creationId xmlns:a16="http://schemas.microsoft.com/office/drawing/2014/main" id="{CE068149-C718-164D-A7EE-ACAC092B2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"/>
            <a:ext cx="13874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Anterior Pituitary Hormones</a:t>
            </a:r>
          </a:p>
        </p:txBody>
      </p:sp>
      <p:sp>
        <p:nvSpPr>
          <p:cNvPr id="61474" name="Text Box 36">
            <a:extLst>
              <a:ext uri="{FF2B5EF4-FFF2-40B4-BE49-F238E27FC236}">
                <a16:creationId xmlns:a16="http://schemas.microsoft.com/office/drawing/2014/main" id="{F5E6016B-4DEA-3D47-B4F5-FCB931259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62200"/>
            <a:ext cx="1387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Ovarian Hormones</a:t>
            </a:r>
          </a:p>
        </p:txBody>
      </p:sp>
      <p:sp>
        <p:nvSpPr>
          <p:cNvPr id="61475" name="Text Box 37">
            <a:extLst>
              <a:ext uri="{FF2B5EF4-FFF2-40B4-BE49-F238E27FC236}">
                <a16:creationId xmlns:a16="http://schemas.microsoft.com/office/drawing/2014/main" id="{628B24AE-1EFC-E146-BEF5-AF7F82E1C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038600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Ovary</a:t>
            </a:r>
          </a:p>
        </p:txBody>
      </p:sp>
      <p:sp>
        <p:nvSpPr>
          <p:cNvPr id="61476" name="Text Box 38">
            <a:extLst>
              <a:ext uri="{FF2B5EF4-FFF2-40B4-BE49-F238E27FC236}">
                <a16:creationId xmlns:a16="http://schemas.microsoft.com/office/drawing/2014/main" id="{6494ABA7-1C60-2A41-9A8E-7B2ECAF49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8100" y="5334000"/>
            <a:ext cx="10858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Uterine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Endo-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/>
              <a:t>metrium</a:t>
            </a:r>
          </a:p>
        </p:txBody>
      </p:sp>
      <p:grpSp>
        <p:nvGrpSpPr>
          <p:cNvPr id="61477" name="Group 48">
            <a:extLst>
              <a:ext uri="{FF2B5EF4-FFF2-40B4-BE49-F238E27FC236}">
                <a16:creationId xmlns:a16="http://schemas.microsoft.com/office/drawing/2014/main" id="{41D8EB71-73CA-A742-B35F-186B6287AACE}"/>
              </a:ext>
            </a:extLst>
          </p:cNvPr>
          <p:cNvGrpSpPr>
            <a:grpSpLocks/>
          </p:cNvGrpSpPr>
          <p:nvPr/>
        </p:nvGrpSpPr>
        <p:grpSpPr bwMode="auto">
          <a:xfrm>
            <a:off x="7315200" y="4495800"/>
            <a:ext cx="1666875" cy="777875"/>
            <a:chOff x="4608" y="2832"/>
            <a:chExt cx="1050" cy="490"/>
          </a:xfrm>
        </p:grpSpPr>
        <p:sp>
          <p:nvSpPr>
            <p:cNvPr id="61485" name="Text Box 40">
              <a:extLst>
                <a:ext uri="{FF2B5EF4-FFF2-40B4-BE49-F238E27FC236}">
                  <a16:creationId xmlns:a16="http://schemas.microsoft.com/office/drawing/2014/main" id="{0D824032-F4C0-474D-B11E-8D5A956997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3072"/>
              <a:ext cx="10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Recruitment</a:t>
              </a:r>
            </a:p>
          </p:txBody>
        </p:sp>
        <p:sp>
          <p:nvSpPr>
            <p:cNvPr id="61486" name="Line 41">
              <a:extLst>
                <a:ext uri="{FF2B5EF4-FFF2-40B4-BE49-F238E27FC236}">
                  <a16:creationId xmlns:a16="http://schemas.microsoft.com/office/drawing/2014/main" id="{7BFD9331-33AD-CE42-8FA5-727571806E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88" y="2832"/>
              <a:ext cx="9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78" name="Text Box 43">
            <a:extLst>
              <a:ext uri="{FF2B5EF4-FFF2-40B4-BE49-F238E27FC236}">
                <a16:creationId xmlns:a16="http://schemas.microsoft.com/office/drawing/2014/main" id="{3BCC1F2C-FC71-1347-B283-EAEDB48CC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953000"/>
            <a:ext cx="1312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Selection</a:t>
            </a:r>
          </a:p>
        </p:txBody>
      </p:sp>
      <p:sp>
        <p:nvSpPr>
          <p:cNvPr id="61479" name="Line 44">
            <a:extLst>
              <a:ext uri="{FF2B5EF4-FFF2-40B4-BE49-F238E27FC236}">
                <a16:creationId xmlns:a16="http://schemas.microsoft.com/office/drawing/2014/main" id="{5E8A7B9B-FD66-4544-8897-B4B85B2727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4343400"/>
            <a:ext cx="152400" cy="685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80" name="Text Box 46">
            <a:extLst>
              <a:ext uri="{FF2B5EF4-FFF2-40B4-BE49-F238E27FC236}">
                <a16:creationId xmlns:a16="http://schemas.microsoft.com/office/drawing/2014/main" id="{0C7175A9-6206-BF49-B6E7-4BF5F552E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800600"/>
            <a:ext cx="1552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Dominance</a:t>
            </a:r>
          </a:p>
        </p:txBody>
      </p:sp>
      <p:sp>
        <p:nvSpPr>
          <p:cNvPr id="61481" name="Line 47">
            <a:extLst>
              <a:ext uri="{FF2B5EF4-FFF2-40B4-BE49-F238E27FC236}">
                <a16:creationId xmlns:a16="http://schemas.microsoft.com/office/drawing/2014/main" id="{42716B9E-8BB7-3E47-B2B3-EF12545F6A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4343400"/>
            <a:ext cx="76200" cy="457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482" name="Group 52">
            <a:extLst>
              <a:ext uri="{FF2B5EF4-FFF2-40B4-BE49-F238E27FC236}">
                <a16:creationId xmlns:a16="http://schemas.microsoft.com/office/drawing/2014/main" id="{3B987533-96AD-3549-9A57-7528C3832E12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4343400"/>
            <a:ext cx="1666875" cy="701675"/>
            <a:chOff x="96" y="2736"/>
            <a:chExt cx="1050" cy="442"/>
          </a:xfrm>
        </p:grpSpPr>
        <p:sp>
          <p:nvSpPr>
            <p:cNvPr id="61483" name="Text Box 50">
              <a:extLst>
                <a:ext uri="{FF2B5EF4-FFF2-40B4-BE49-F238E27FC236}">
                  <a16:creationId xmlns:a16="http://schemas.microsoft.com/office/drawing/2014/main" id="{D852B3D6-FB53-464F-A30F-932B8C398B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2928"/>
              <a:ext cx="105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Recruitment</a:t>
              </a:r>
            </a:p>
          </p:txBody>
        </p:sp>
        <p:sp>
          <p:nvSpPr>
            <p:cNvPr id="61484" name="Line 51">
              <a:extLst>
                <a:ext uri="{FF2B5EF4-FFF2-40B4-BE49-F238E27FC236}">
                  <a16:creationId xmlns:a16="http://schemas.microsoft.com/office/drawing/2014/main" id="{4F748A36-EE10-6341-A35B-184C925F26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736"/>
              <a:ext cx="9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4C053574-9B1C-8049-AD87-1938F8F334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Luteolysis in the Primate</a:t>
            </a:r>
          </a:p>
        </p:txBody>
      </p:sp>
      <p:sp>
        <p:nvSpPr>
          <p:cNvPr id="63490" name="Rectangle 3">
            <a:extLst>
              <a:ext uri="{FF2B5EF4-FFF2-40B4-BE49-F238E27FC236}">
                <a16:creationId xmlns:a16="http://schemas.microsoft.com/office/drawing/2014/main" id="{B0E3116A-4EEE-E444-B399-C59AEB748F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8991600" cy="495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Does not require the uterus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CL lifespan in the human is 12-14 days unless pregnancy occurs</a:t>
            </a:r>
          </a:p>
          <a:p>
            <a:pPr lvl="1"/>
            <a:r>
              <a:rPr lang="en-US" altLang="en-US">
                <a:solidFill>
                  <a:schemeClr val="hlink"/>
                </a:solidFill>
                <a:ea typeface="ＭＳ Ｐゴシック" panose="020B0600070205080204" pitchFamily="34" charset="-128"/>
              </a:rPr>
              <a:t>In the absence of pregnancy, CL self destructs</a:t>
            </a:r>
          </a:p>
          <a:p>
            <a:pPr lvl="1"/>
            <a:r>
              <a:rPr lang="en-US" altLang="en-US">
                <a:solidFill>
                  <a:schemeClr val="hlink"/>
                </a:solidFill>
                <a:ea typeface="ＭＳ Ｐゴシック" panose="020B0600070205080204" pitchFamily="34" charset="-128"/>
              </a:rPr>
              <a:t>Primate CL dependent on LH</a:t>
            </a:r>
          </a:p>
          <a:p>
            <a:pPr lvl="1"/>
            <a:r>
              <a:rPr lang="en-US" altLang="en-US">
                <a:solidFill>
                  <a:schemeClr val="hlink"/>
                </a:solidFill>
                <a:ea typeface="ＭＳ Ｐゴシック" panose="020B0600070205080204" pitchFamily="34" charset="-128"/>
              </a:rPr>
              <a:t>Luteal cells start to die in absence of LH, then produce intra-ovarian PGF</a:t>
            </a:r>
            <a:r>
              <a:rPr lang="en-US" altLang="en-US" baseline="-25000">
                <a:solidFill>
                  <a:schemeClr val="hlink"/>
                </a:solidFill>
                <a:ea typeface="ＭＳ Ｐゴシック" panose="020B0600070205080204" pitchFamily="34" charset="-128"/>
              </a:rPr>
              <a:t>2</a:t>
            </a:r>
            <a:r>
              <a:rPr lang="en-US" altLang="en-US" baseline="-25000">
                <a:solidFill>
                  <a:schemeClr val="hlink"/>
                </a:solidFill>
                <a:latin typeface="Symbol" pitchFamily="2" charset="2"/>
                <a:ea typeface="ＭＳ Ｐゴシック" panose="020B0600070205080204" pitchFamily="34" charset="-128"/>
              </a:rPr>
              <a:t>a </a:t>
            </a:r>
            <a:r>
              <a:rPr lang="en-US" altLang="en-US">
                <a:solidFill>
                  <a:schemeClr val="hlink"/>
                </a:solidFill>
                <a:ea typeface="ＭＳ Ｐゴシック" panose="020B0600070205080204" pitchFamily="34" charset="-128"/>
              </a:rPr>
              <a:t>(oxytocin?) and luteal regression.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0BA726C7-0C01-1345-B868-B38FBDBC12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Luteolysis in the Primate (cont.)</a:t>
            </a:r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EA5D2CA4-3AB5-2B48-B72B-61DD8B74D2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772400" cy="495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Menstruation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Drop in P</a:t>
            </a:r>
            <a:r>
              <a:rPr lang="en-US" altLang="en-US" baseline="-25000">
                <a:ea typeface="ＭＳ Ｐゴシック" panose="020B0600070205080204" pitchFamily="34" charset="-128"/>
              </a:rPr>
              <a:t>4</a:t>
            </a:r>
            <a:r>
              <a:rPr lang="en-US" altLang="en-US">
                <a:ea typeface="ＭＳ Ｐゴシック" panose="020B0600070205080204" pitchFamily="34" charset="-128"/>
              </a:rPr>
              <a:t> and E</a:t>
            </a:r>
            <a:r>
              <a:rPr lang="en-US" altLang="en-US" baseline="-25000">
                <a:ea typeface="ＭＳ Ｐゴシック" panose="020B0600070205080204" pitchFamily="34" charset="-128"/>
              </a:rPr>
              <a:t>2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Endometrial PGF</a:t>
            </a:r>
            <a:r>
              <a:rPr lang="en-US" altLang="en-US" baseline="-25000">
                <a:ea typeface="ＭＳ Ｐゴシック" panose="020B0600070205080204" pitchFamily="34" charset="-128"/>
              </a:rPr>
              <a:t>2</a:t>
            </a:r>
            <a:r>
              <a:rPr lang="en-US" altLang="en-US" baseline="-25000">
                <a:latin typeface="Symbol" pitchFamily="2" charset="2"/>
                <a:ea typeface="ＭＳ Ｐゴシック" panose="020B0600070205080204" pitchFamily="34" charset="-128"/>
              </a:rPr>
              <a:t>a</a:t>
            </a:r>
            <a:r>
              <a:rPr lang="en-US" altLang="en-US">
                <a:ea typeface="ＭＳ Ｐゴシック" panose="020B0600070205080204" pitchFamily="34" charset="-128"/>
              </a:rPr>
              <a:t>, vasoconstriction, necrosis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Endometrial inflammation and tissue degeneration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>
            <a:extLst>
              <a:ext uri="{FF2B5EF4-FFF2-40B4-BE49-F238E27FC236}">
                <a16:creationId xmlns:a16="http://schemas.microsoft.com/office/drawing/2014/main" id="{0969A502-4583-454C-B4C2-737D397F19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Manipulating Ovulation and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Estrous Synchronization</a:t>
            </a:r>
          </a:p>
        </p:txBody>
      </p:sp>
      <p:sp>
        <p:nvSpPr>
          <p:cNvPr id="4098" name="Rectangle 3">
            <a:extLst>
              <a:ext uri="{FF2B5EF4-FFF2-40B4-BE49-F238E27FC236}">
                <a16:creationId xmlns:a16="http://schemas.microsoft.com/office/drawing/2014/main" id="{B8B1D9A5-5463-F74E-891F-A925D4C7040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762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Comic Sans MS" panose="030F0902030302020204" pitchFamily="66" charset="0"/>
                <a:ea typeface="ＭＳ Ｐゴシック" panose="020B0600070205080204" pitchFamily="34" charset="-128"/>
              </a:rPr>
              <a:t>John Parrish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DB52720E-F8FD-BC47-9883-CE1F11B6C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1371600"/>
            <a:ext cx="814387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24161750" indent="-24161750"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428750" indent="-51435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lvl="1">
              <a:spcBef>
                <a:spcPct val="0"/>
              </a:spcBef>
              <a:buSzTx/>
              <a:buFont typeface="Helvetica" pitchFamily="2" charset="0"/>
              <a:buAutoNum type="arabicPeriod"/>
            </a:pPr>
            <a:r>
              <a:rPr lang="en-US" altLang="en-US"/>
              <a:t>Group females for parturition: </a:t>
            </a:r>
          </a:p>
          <a:p>
            <a:pPr lvl="2">
              <a:spcBef>
                <a:spcPct val="0"/>
              </a:spcBef>
              <a:buSzTx/>
              <a:buFont typeface="Helvetica" pitchFamily="2" charset="0"/>
              <a:buAutoNum type="alphaLcParenR"/>
            </a:pPr>
            <a:r>
              <a:rPr lang="en-US" altLang="en-US" sz="2800"/>
              <a:t>Decrease labor, calving period</a:t>
            </a:r>
            <a:br>
              <a:rPr lang="en-US" altLang="en-US" sz="2800"/>
            </a:br>
            <a:br>
              <a:rPr lang="en-US" altLang="en-US" sz="2800"/>
            </a:br>
            <a:endParaRPr lang="en-US" altLang="en-US" sz="2800"/>
          </a:p>
          <a:p>
            <a:pPr lvl="2">
              <a:spcBef>
                <a:spcPct val="0"/>
              </a:spcBef>
              <a:buSzTx/>
              <a:buFont typeface="Helvetica" pitchFamily="2" charset="0"/>
              <a:buAutoNum type="alphaLcParenR"/>
            </a:pPr>
            <a:r>
              <a:rPr lang="en-US" altLang="en-US" sz="2800"/>
              <a:t>More uniform weaning weights.</a:t>
            </a:r>
            <a:br>
              <a:rPr lang="en-US" altLang="en-US" sz="2800"/>
            </a:br>
            <a:endParaRPr lang="en-US" altLang="en-US" sz="2800"/>
          </a:p>
          <a:p>
            <a:pPr lvl="1">
              <a:spcBef>
                <a:spcPct val="0"/>
              </a:spcBef>
              <a:buSzTx/>
              <a:buFont typeface="Helvetica" pitchFamily="2" charset="0"/>
              <a:buAutoNum type="arabicPeriod"/>
            </a:pPr>
            <a:r>
              <a:rPr lang="en-US" altLang="en-US"/>
              <a:t>Reduce or eliminate estrus detection.</a:t>
            </a:r>
            <a:br>
              <a:rPr lang="en-US" altLang="en-US"/>
            </a:br>
            <a:endParaRPr lang="en-US" altLang="en-US"/>
          </a:p>
          <a:p>
            <a:pPr lvl="1">
              <a:spcBef>
                <a:spcPct val="0"/>
              </a:spcBef>
              <a:buSzTx/>
              <a:buFont typeface="Helvetica" pitchFamily="2" charset="0"/>
              <a:buAutoNum type="arabicPeriod"/>
            </a:pPr>
            <a:r>
              <a:rPr lang="en-US" altLang="en-US"/>
              <a:t>Needed for artificial insemination</a:t>
            </a:r>
            <a:r>
              <a:rPr lang="en-US" altLang="en-US" sz="2000"/>
              <a:t>: 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944BADF-A8DC-6B47-B0FD-C64EB97D2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362200"/>
            <a:ext cx="4724400" cy="585788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3200">
                <a:solidFill>
                  <a:srgbClr val="0000FF"/>
                </a:solidFill>
              </a:rPr>
              <a:t>Reduce calving season</a:t>
            </a:r>
          </a:p>
        </p:txBody>
      </p:sp>
      <p:sp>
        <p:nvSpPr>
          <p:cNvPr id="5123" name="Title 6">
            <a:extLst>
              <a:ext uri="{FF2B5EF4-FFF2-40B4-BE49-F238E27FC236}">
                <a16:creationId xmlns:a16="http://schemas.microsoft.com/office/drawing/2014/main" id="{34EF0B5E-D9E9-0745-A007-1140331F68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Why Cycle Control?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>
            <a:extLst>
              <a:ext uri="{FF2B5EF4-FFF2-40B4-BE49-F238E27FC236}">
                <a16:creationId xmlns:a16="http://schemas.microsoft.com/office/drawing/2014/main" id="{2FE86A98-549C-6848-8774-60B5B9B614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Manipulating Ovulation</a:t>
            </a:r>
          </a:p>
        </p:txBody>
      </p:sp>
      <p:sp>
        <p:nvSpPr>
          <p:cNvPr id="6146" name="Rectangle 3">
            <a:extLst>
              <a:ext uri="{FF2B5EF4-FFF2-40B4-BE49-F238E27FC236}">
                <a16:creationId xmlns:a16="http://schemas.microsoft.com/office/drawing/2014/main" id="{19D15EFE-3B23-FE41-BCC7-A3BA209E9C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Hormonal induction of ovulation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PGF</a:t>
            </a:r>
            <a:r>
              <a:rPr lang="en-US" altLang="en-US" baseline="-25000">
                <a:ea typeface="ＭＳ Ｐゴシック" panose="020B0600070205080204" pitchFamily="34" charset="-128"/>
              </a:rPr>
              <a:t>2</a:t>
            </a:r>
            <a:r>
              <a:rPr lang="en-US" altLang="en-US" baseline="-25000">
                <a:latin typeface="Symbol" pitchFamily="2" charset="2"/>
                <a:ea typeface="ＭＳ Ｐゴシック" panose="020B0600070205080204" pitchFamily="34" charset="-128"/>
              </a:rPr>
              <a:t>a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GnRH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Progestins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Superovulation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FSH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eCG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3">
            <a:extLst>
              <a:ext uri="{FF2B5EF4-FFF2-40B4-BE49-F238E27FC236}">
                <a16:creationId xmlns:a16="http://schemas.microsoft.com/office/drawing/2014/main" id="{6A1A686F-5776-E343-AC2F-E0B882576E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590800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Cattle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CFB8275A-FB8D-124E-B91E-55A98165F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38100" dist="25399" dir="2700000" algn="ctr" rotWithShape="0">
              <a:schemeClr val="tx2">
                <a:alpha val="42998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rgbClr val="0000FF"/>
                </a:solidFill>
              </a:rPr>
              <a:t>Principle of PGF</a:t>
            </a:r>
            <a:r>
              <a:rPr lang="en-US" altLang="en-US" baseline="-25000">
                <a:solidFill>
                  <a:srgbClr val="0000FF"/>
                </a:solidFill>
              </a:rPr>
              <a:t>2</a:t>
            </a:r>
            <a:r>
              <a:rPr lang="en-US" altLang="en-US" baseline="-25000">
                <a:solidFill>
                  <a:srgbClr val="0000FF"/>
                </a:solidFill>
                <a:latin typeface="Symbol" charset="2"/>
              </a:rPr>
              <a:t>a</a:t>
            </a:r>
            <a:r>
              <a:rPr lang="en-US" altLang="en-US">
                <a:solidFill>
                  <a:srgbClr val="0000FF"/>
                </a:solidFill>
              </a:rPr>
              <a:t> Use</a:t>
            </a: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7BC184A4-D0A8-664B-B830-6EC73403B2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Regress active corpus luteum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Only effective on a day 5 - 17 CL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Not effective on days: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en-US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1 - 4 (CL not responsive)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en-US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18 - 21 (CL already regressed)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en-US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Non-responsive period represents 1/3 of estrous cycle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6AB43F45-6741-1F4B-8A92-2757BC277C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  <a:ea typeface="ＭＳ Ｐゴシック" panose="020B0600070205080204" pitchFamily="34" charset="-128"/>
              </a:rPr>
              <a:t>Estrous Cycle in the Bovine</a:t>
            </a:r>
            <a:endParaRPr lang="en-US" altLang="en-US" sz="3600" baseline="-25000">
              <a:solidFill>
                <a:schemeClr val="hlink"/>
              </a:solidFill>
              <a:latin typeface="Symbol" pitchFamily="2" charset="2"/>
              <a:ea typeface="ＭＳ Ｐゴシック" panose="020B0600070205080204" pitchFamily="34" charset="-128"/>
            </a:endParaRPr>
          </a:p>
        </p:txBody>
      </p:sp>
      <p:sp>
        <p:nvSpPr>
          <p:cNvPr id="11266" name="Oval 3">
            <a:extLst>
              <a:ext uri="{FF2B5EF4-FFF2-40B4-BE49-F238E27FC236}">
                <a16:creationId xmlns:a16="http://schemas.microsoft.com/office/drawing/2014/main" id="{24E9717E-7B9E-AD40-B8FA-A9ADF3679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0" y="1135063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67" name="Oval 4">
            <a:extLst>
              <a:ext uri="{FF2B5EF4-FFF2-40B4-BE49-F238E27FC236}">
                <a16:creationId xmlns:a16="http://schemas.microsoft.com/office/drawing/2014/main" id="{51A1E864-9AAC-F247-82C0-B96A3CCAE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3063" y="1597025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68" name="Oval 5">
            <a:extLst>
              <a:ext uri="{FF2B5EF4-FFF2-40B4-BE49-F238E27FC236}">
                <a16:creationId xmlns:a16="http://schemas.microsoft.com/office/drawing/2014/main" id="{10ADB79A-6FE2-3340-9348-6049CF85F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116388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69" name="Oval 6">
            <a:extLst>
              <a:ext uri="{FF2B5EF4-FFF2-40B4-BE49-F238E27FC236}">
                <a16:creationId xmlns:a16="http://schemas.microsoft.com/office/drawing/2014/main" id="{82E9439A-DF86-1849-8949-DA693B74F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13385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0" name="Oval 7">
            <a:extLst>
              <a:ext uri="{FF2B5EF4-FFF2-40B4-BE49-F238E27FC236}">
                <a16:creationId xmlns:a16="http://schemas.microsoft.com/office/drawing/2014/main" id="{0D051915-F799-7145-B023-B8BE07C96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394811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1" name="Oval 8">
            <a:extLst>
              <a:ext uri="{FF2B5EF4-FFF2-40B4-BE49-F238E27FC236}">
                <a16:creationId xmlns:a16="http://schemas.microsoft.com/office/drawing/2014/main" id="{25130AA2-16D9-BA4D-928B-F64085A67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08610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2" name="Oval 9">
            <a:extLst>
              <a:ext uri="{FF2B5EF4-FFF2-40B4-BE49-F238E27FC236}">
                <a16:creationId xmlns:a16="http://schemas.microsoft.com/office/drawing/2014/main" id="{854BA2AA-A463-9A47-A655-463B83275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3914775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3" name="Oval 10">
            <a:extLst>
              <a:ext uri="{FF2B5EF4-FFF2-40B4-BE49-F238E27FC236}">
                <a16:creationId xmlns:a16="http://schemas.microsoft.com/office/drawing/2014/main" id="{4B0F5351-97E8-1342-9FFD-73AF3087C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625725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4" name="Oval 11">
            <a:extLst>
              <a:ext uri="{FF2B5EF4-FFF2-40B4-BE49-F238E27FC236}">
                <a16:creationId xmlns:a16="http://schemas.microsoft.com/office/drawing/2014/main" id="{A7E6109E-4FFD-BA49-9B13-C00684D2C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2135188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5" name="Oval 12">
            <a:extLst>
              <a:ext uri="{FF2B5EF4-FFF2-40B4-BE49-F238E27FC236}">
                <a16:creationId xmlns:a16="http://schemas.microsoft.com/office/drawing/2014/main" id="{99CFA0F2-8CFD-AF46-981F-86503AFFF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133850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6" name="Oval 13">
            <a:extLst>
              <a:ext uri="{FF2B5EF4-FFF2-40B4-BE49-F238E27FC236}">
                <a16:creationId xmlns:a16="http://schemas.microsoft.com/office/drawing/2014/main" id="{54CF40B0-EA71-2749-B4DF-05E7D2733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7" name="Oval 14">
            <a:extLst>
              <a:ext uri="{FF2B5EF4-FFF2-40B4-BE49-F238E27FC236}">
                <a16:creationId xmlns:a16="http://schemas.microsoft.com/office/drawing/2014/main" id="{26ED5F38-2CE7-804E-8BCE-D5ADE9240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8" name="Oval 15">
            <a:extLst>
              <a:ext uri="{FF2B5EF4-FFF2-40B4-BE49-F238E27FC236}">
                <a16:creationId xmlns:a16="http://schemas.microsoft.com/office/drawing/2014/main" id="{AE54AF4D-9BBF-6A44-ACB8-D4A778386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7148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79" name="Oval 16">
            <a:extLst>
              <a:ext uri="{FF2B5EF4-FFF2-40B4-BE49-F238E27FC236}">
                <a16:creationId xmlns:a16="http://schemas.microsoft.com/office/drawing/2014/main" id="{67435AEE-15AE-2049-895E-D18535291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80" name="Oval 17">
            <a:extLst>
              <a:ext uri="{FF2B5EF4-FFF2-40B4-BE49-F238E27FC236}">
                <a16:creationId xmlns:a16="http://schemas.microsoft.com/office/drawing/2014/main" id="{33CD0A42-FB6B-4D41-9686-CE7D1F362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6450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81" name="Oval 18">
            <a:extLst>
              <a:ext uri="{FF2B5EF4-FFF2-40B4-BE49-F238E27FC236}">
                <a16:creationId xmlns:a16="http://schemas.microsoft.com/office/drawing/2014/main" id="{81A284C3-5604-BF4E-9ABF-FEEFBA13C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82" name="Oval 19">
            <a:extLst>
              <a:ext uri="{FF2B5EF4-FFF2-40B4-BE49-F238E27FC236}">
                <a16:creationId xmlns:a16="http://schemas.microsoft.com/office/drawing/2014/main" id="{39981D8A-DB2D-C545-BB76-768255491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860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83" name="Oval 20">
            <a:extLst>
              <a:ext uri="{FF2B5EF4-FFF2-40B4-BE49-F238E27FC236}">
                <a16:creationId xmlns:a16="http://schemas.microsoft.com/office/drawing/2014/main" id="{270E8B35-3761-FD43-B0E0-834E4C069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84" name="Oval 21">
            <a:extLst>
              <a:ext uri="{FF2B5EF4-FFF2-40B4-BE49-F238E27FC236}">
                <a16:creationId xmlns:a16="http://schemas.microsoft.com/office/drawing/2014/main" id="{8F8BE4E9-F90E-C249-9DA9-615CC4FC8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11285" name="Group 22">
            <a:extLst>
              <a:ext uri="{FF2B5EF4-FFF2-40B4-BE49-F238E27FC236}">
                <a16:creationId xmlns:a16="http://schemas.microsoft.com/office/drawing/2014/main" id="{17A6B62D-ECC1-554B-83C7-70146D9724A8}"/>
              </a:ext>
            </a:extLst>
          </p:cNvPr>
          <p:cNvGrpSpPr>
            <a:grpSpLocks/>
          </p:cNvGrpSpPr>
          <p:nvPr/>
        </p:nvGrpSpPr>
        <p:grpSpPr bwMode="auto">
          <a:xfrm>
            <a:off x="3954463" y="1135063"/>
            <a:ext cx="871537" cy="800100"/>
            <a:chOff x="2491" y="715"/>
            <a:chExt cx="549" cy="504"/>
          </a:xfrm>
        </p:grpSpPr>
        <p:sp>
          <p:nvSpPr>
            <p:cNvPr id="11356" name="Oval 23">
              <a:extLst>
                <a:ext uri="{FF2B5EF4-FFF2-40B4-BE49-F238E27FC236}">
                  <a16:creationId xmlns:a16="http://schemas.microsoft.com/office/drawing/2014/main" id="{B10E9DBB-DAD2-7B48-AA7E-C4244B825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0" y="989"/>
              <a:ext cx="230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57" name="Oval 24">
              <a:extLst>
                <a:ext uri="{FF2B5EF4-FFF2-40B4-BE49-F238E27FC236}">
                  <a16:creationId xmlns:a16="http://schemas.microsoft.com/office/drawing/2014/main" id="{EC5B8884-F006-BE43-8335-078213CDB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" y="715"/>
              <a:ext cx="259" cy="2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11286" name="Line 25">
            <a:extLst>
              <a:ext uri="{FF2B5EF4-FFF2-40B4-BE49-F238E27FC236}">
                <a16:creationId xmlns:a16="http://schemas.microsoft.com/office/drawing/2014/main" id="{F8D3784B-2DFB-0B43-BC39-961C1042E7CC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047750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7" name="Line 26">
            <a:extLst>
              <a:ext uri="{FF2B5EF4-FFF2-40B4-BE49-F238E27FC236}">
                <a16:creationId xmlns:a16="http://schemas.microsoft.com/office/drawing/2014/main" id="{C03683F5-8434-7B45-89F7-012D6AB49C2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329238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8" name="Line 27">
            <a:extLst>
              <a:ext uri="{FF2B5EF4-FFF2-40B4-BE49-F238E27FC236}">
                <a16:creationId xmlns:a16="http://schemas.microsoft.com/office/drawing/2014/main" id="{FB1951D2-DA53-6543-9292-9AB82DE07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9" name="Line 28">
            <a:extLst>
              <a:ext uri="{FF2B5EF4-FFF2-40B4-BE49-F238E27FC236}">
                <a16:creationId xmlns:a16="http://schemas.microsoft.com/office/drawing/2014/main" id="{54237F3A-F1DE-F548-8048-700CA0EBE4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Text Box 29">
            <a:extLst>
              <a:ext uri="{FF2B5EF4-FFF2-40B4-BE49-F238E27FC236}">
                <a16:creationId xmlns:a16="http://schemas.microsoft.com/office/drawing/2014/main" id="{66EF1F43-7D70-C745-97B4-6DCDB4BF9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559425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11291" name="Text Box 30">
            <a:extLst>
              <a:ext uri="{FF2B5EF4-FFF2-40B4-BE49-F238E27FC236}">
                <a16:creationId xmlns:a16="http://schemas.microsoft.com/office/drawing/2014/main" id="{7C98188A-88E0-6D40-8F8C-D7D6BD359A1E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449388"/>
            <a:ext cx="671512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11292" name="Text Box 31">
            <a:extLst>
              <a:ext uri="{FF2B5EF4-FFF2-40B4-BE49-F238E27FC236}">
                <a16:creationId xmlns:a16="http://schemas.microsoft.com/office/drawing/2014/main" id="{EF301554-A53B-5846-A2A3-87B97DCB7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5946775"/>
            <a:ext cx="3978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11293" name="Line 32">
            <a:extLst>
              <a:ext uri="{FF2B5EF4-FFF2-40B4-BE49-F238E27FC236}">
                <a16:creationId xmlns:a16="http://schemas.microsoft.com/office/drawing/2014/main" id="{6A92091E-BD0E-3D40-89A2-4EAC9F80EB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324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4" name="Text Box 33">
            <a:extLst>
              <a:ext uri="{FF2B5EF4-FFF2-40B4-BE49-F238E27FC236}">
                <a16:creationId xmlns:a16="http://schemas.microsoft.com/office/drawing/2014/main" id="{D647F301-65EE-AC4C-803D-BE2D7018A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5229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11295" name="Text Box 34">
            <a:extLst>
              <a:ext uri="{FF2B5EF4-FFF2-40B4-BE49-F238E27FC236}">
                <a16:creationId xmlns:a16="http://schemas.microsoft.com/office/drawing/2014/main" id="{41AB2FFF-CDC9-2144-B4A0-32422A1B7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11296" name="Text Box 35">
            <a:extLst>
              <a:ext uri="{FF2B5EF4-FFF2-40B4-BE49-F238E27FC236}">
                <a16:creationId xmlns:a16="http://schemas.microsoft.com/office/drawing/2014/main" id="{2EB82A81-0A4E-5C42-97D9-8126D6059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11297" name="Oval 36">
            <a:extLst>
              <a:ext uri="{FF2B5EF4-FFF2-40B4-BE49-F238E27FC236}">
                <a16:creationId xmlns:a16="http://schemas.microsoft.com/office/drawing/2014/main" id="{85C31BC9-CFD8-F04F-82CF-EE87F6F2C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82905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98" name="Oval 37">
            <a:extLst>
              <a:ext uri="{FF2B5EF4-FFF2-40B4-BE49-F238E27FC236}">
                <a16:creationId xmlns:a16="http://schemas.microsoft.com/office/drawing/2014/main" id="{CA234BF1-83F7-FF46-8522-F56285344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51472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99" name="Oval 38">
            <a:extLst>
              <a:ext uri="{FF2B5EF4-FFF2-40B4-BE49-F238E27FC236}">
                <a16:creationId xmlns:a16="http://schemas.microsoft.com/office/drawing/2014/main" id="{E9841F26-6EFB-2449-A53B-12B9BEA4F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300" name="Oval 39">
            <a:extLst>
              <a:ext uri="{FF2B5EF4-FFF2-40B4-BE49-F238E27FC236}">
                <a16:creationId xmlns:a16="http://schemas.microsoft.com/office/drawing/2014/main" id="{90E1FCA2-B6B1-D948-A3F4-D01C7E41B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11301" name="Group 40">
            <a:extLst>
              <a:ext uri="{FF2B5EF4-FFF2-40B4-BE49-F238E27FC236}">
                <a16:creationId xmlns:a16="http://schemas.microsoft.com/office/drawing/2014/main" id="{FD61A306-491A-B041-91B4-49276B675B04}"/>
              </a:ext>
            </a:extLst>
          </p:cNvPr>
          <p:cNvGrpSpPr>
            <a:grpSpLocks/>
          </p:cNvGrpSpPr>
          <p:nvPr/>
        </p:nvGrpSpPr>
        <p:grpSpPr bwMode="auto">
          <a:xfrm>
            <a:off x="3649663" y="941388"/>
            <a:ext cx="5353050" cy="4308475"/>
            <a:chOff x="2299" y="593"/>
            <a:chExt cx="3372" cy="2714"/>
          </a:xfrm>
        </p:grpSpPr>
        <p:sp>
          <p:nvSpPr>
            <p:cNvPr id="11308" name="Oval 41">
              <a:extLst>
                <a:ext uri="{FF2B5EF4-FFF2-40B4-BE49-F238E27FC236}">
                  <a16:creationId xmlns:a16="http://schemas.microsoft.com/office/drawing/2014/main" id="{09893675-1292-3E4F-A8E9-88D4EBE9A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1135"/>
              <a:ext cx="213" cy="21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09" name="Oval 42">
              <a:extLst>
                <a:ext uri="{FF2B5EF4-FFF2-40B4-BE49-F238E27FC236}">
                  <a16:creationId xmlns:a16="http://schemas.microsoft.com/office/drawing/2014/main" id="{EF97F079-0E91-C842-9EDD-03601D402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" y="260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0" name="Oval 43">
              <a:extLst>
                <a:ext uri="{FF2B5EF4-FFF2-40B4-BE49-F238E27FC236}">
                  <a16:creationId xmlns:a16="http://schemas.microsoft.com/office/drawing/2014/main" id="{2A0BCDC3-03DF-5047-B9F6-A30CA4D1B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2622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1" name="Oval 44">
              <a:extLst>
                <a:ext uri="{FF2B5EF4-FFF2-40B4-BE49-F238E27FC236}">
                  <a16:creationId xmlns:a16="http://schemas.microsoft.com/office/drawing/2014/main" id="{4B37D156-BD32-B248-BDAD-5B8E46467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" y="2476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2" name="Oval 45">
              <a:extLst>
                <a:ext uri="{FF2B5EF4-FFF2-40B4-BE49-F238E27FC236}">
                  <a16:creationId xmlns:a16="http://schemas.microsoft.com/office/drawing/2014/main" id="{B01504B2-1446-444F-9039-D50A7F385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941"/>
              <a:ext cx="144" cy="14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3" name="Oval 46">
              <a:extLst>
                <a:ext uri="{FF2B5EF4-FFF2-40B4-BE49-F238E27FC236}">
                  <a16:creationId xmlns:a16="http://schemas.microsoft.com/office/drawing/2014/main" id="{39AB550B-F574-474F-B008-F9D432CF4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2463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4" name="Oval 47">
              <a:extLst>
                <a:ext uri="{FF2B5EF4-FFF2-40B4-BE49-F238E27FC236}">
                  <a16:creationId xmlns:a16="http://schemas.microsoft.com/office/drawing/2014/main" id="{A5D06664-1DED-7641-A019-BB7706A75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" y="1669"/>
              <a:ext cx="155" cy="155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5" name="Oval 48">
              <a:extLst>
                <a:ext uri="{FF2B5EF4-FFF2-40B4-BE49-F238E27FC236}">
                  <a16:creationId xmlns:a16="http://schemas.microsoft.com/office/drawing/2014/main" id="{3F5236FF-4866-5E4F-A2D2-565F49AC9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" y="1392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6" name="Oval 49">
              <a:extLst>
                <a:ext uri="{FF2B5EF4-FFF2-40B4-BE49-F238E27FC236}">
                  <a16:creationId xmlns:a16="http://schemas.microsoft.com/office/drawing/2014/main" id="{C1DCFBEB-97A4-7547-8695-D28CDB7E2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" y="2601"/>
              <a:ext cx="98" cy="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7" name="Oval 50">
              <a:extLst>
                <a:ext uri="{FF2B5EF4-FFF2-40B4-BE49-F238E27FC236}">
                  <a16:creationId xmlns:a16="http://schemas.microsoft.com/office/drawing/2014/main" id="{B8988705-2A36-CF4A-843D-80CF91B57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4" y="310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8" name="Oval 51">
              <a:extLst>
                <a:ext uri="{FF2B5EF4-FFF2-40B4-BE49-F238E27FC236}">
                  <a16:creationId xmlns:a16="http://schemas.microsoft.com/office/drawing/2014/main" id="{10D15A81-AB81-B942-84B7-177E7807C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299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19" name="Oval 52">
              <a:extLst>
                <a:ext uri="{FF2B5EF4-FFF2-40B4-BE49-F238E27FC236}">
                  <a16:creationId xmlns:a16="http://schemas.microsoft.com/office/drawing/2014/main" id="{C0FAAFE9-C612-D94E-BF95-FB8D90074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" y="29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0" name="Oval 53">
              <a:extLst>
                <a:ext uri="{FF2B5EF4-FFF2-40B4-BE49-F238E27FC236}">
                  <a16:creationId xmlns:a16="http://schemas.microsoft.com/office/drawing/2014/main" id="{517E07D9-2D69-284E-9754-592392608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15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1" name="Oval 54">
              <a:extLst>
                <a:ext uri="{FF2B5EF4-FFF2-40B4-BE49-F238E27FC236}">
                  <a16:creationId xmlns:a16="http://schemas.microsoft.com/office/drawing/2014/main" id="{3177ECDA-6DD8-1742-8E41-CAFFD2038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30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2" name="Oval 55">
              <a:extLst>
                <a:ext uri="{FF2B5EF4-FFF2-40B4-BE49-F238E27FC236}">
                  <a16:creationId xmlns:a16="http://schemas.microsoft.com/office/drawing/2014/main" id="{9F6B8976-E2E0-8341-8C6C-B7C751B0F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3026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3" name="Oval 56">
              <a:extLst>
                <a:ext uri="{FF2B5EF4-FFF2-40B4-BE49-F238E27FC236}">
                  <a16:creationId xmlns:a16="http://schemas.microsoft.com/office/drawing/2014/main" id="{364DD7F8-E100-F540-9348-ADB63BFFA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" y="312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4" name="Oval 57">
              <a:extLst>
                <a:ext uri="{FF2B5EF4-FFF2-40B4-BE49-F238E27FC236}">
                  <a16:creationId xmlns:a16="http://schemas.microsoft.com/office/drawing/2014/main" id="{BE754FF9-D716-A342-8EEB-2CFE92C74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3229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5" name="Oval 58">
              <a:extLst>
                <a:ext uri="{FF2B5EF4-FFF2-40B4-BE49-F238E27FC236}">
                  <a16:creationId xmlns:a16="http://schemas.microsoft.com/office/drawing/2014/main" id="{CA197D79-9FD2-2F41-BB11-E705BD599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" y="3222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6" name="Oval 59">
              <a:extLst>
                <a:ext uri="{FF2B5EF4-FFF2-40B4-BE49-F238E27FC236}">
                  <a16:creationId xmlns:a16="http://schemas.microsoft.com/office/drawing/2014/main" id="{A8A6176D-4D5A-5845-8FD5-7F5F232DF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3183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7" name="Oval 60">
              <a:extLst>
                <a:ext uri="{FF2B5EF4-FFF2-40B4-BE49-F238E27FC236}">
                  <a16:creationId xmlns:a16="http://schemas.microsoft.com/office/drawing/2014/main" id="{8DA56F2F-E1BF-C841-8B66-FBBFB8611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" y="1132"/>
              <a:ext cx="213" cy="21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8" name="Oval 61">
              <a:extLst>
                <a:ext uri="{FF2B5EF4-FFF2-40B4-BE49-F238E27FC236}">
                  <a16:creationId xmlns:a16="http://schemas.microsoft.com/office/drawing/2014/main" id="{82E9408A-C03F-A049-A42F-5D12F6DE8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7" y="1392"/>
              <a:ext cx="200" cy="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29" name="Oval 62">
              <a:extLst>
                <a:ext uri="{FF2B5EF4-FFF2-40B4-BE49-F238E27FC236}">
                  <a16:creationId xmlns:a16="http://schemas.microsoft.com/office/drawing/2014/main" id="{FBE40976-4D25-3747-90F1-79F0A3EEA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0" name="Oval 63">
              <a:extLst>
                <a:ext uri="{FF2B5EF4-FFF2-40B4-BE49-F238E27FC236}">
                  <a16:creationId xmlns:a16="http://schemas.microsoft.com/office/drawing/2014/main" id="{44C21DB6-4899-D94C-BAF1-84B33C497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9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1" name="Oval 64">
              <a:extLst>
                <a:ext uri="{FF2B5EF4-FFF2-40B4-BE49-F238E27FC236}">
                  <a16:creationId xmlns:a16="http://schemas.microsoft.com/office/drawing/2014/main" id="{E14BE404-B778-4743-A3FA-1F32B913A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" y="2392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2" name="Oval 65">
              <a:extLst>
                <a:ext uri="{FF2B5EF4-FFF2-40B4-BE49-F238E27FC236}">
                  <a16:creationId xmlns:a16="http://schemas.microsoft.com/office/drawing/2014/main" id="{EBF59B1B-56BE-A34F-BEDB-CB2E6C5980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2166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3" name="Oval 69">
              <a:extLst>
                <a:ext uri="{FF2B5EF4-FFF2-40B4-BE49-F238E27FC236}">
                  <a16:creationId xmlns:a16="http://schemas.microsoft.com/office/drawing/2014/main" id="{8683F38E-7822-3346-88A0-5567FF3E1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7" y="2463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4" name="Oval 70">
              <a:extLst>
                <a:ext uri="{FF2B5EF4-FFF2-40B4-BE49-F238E27FC236}">
                  <a16:creationId xmlns:a16="http://schemas.microsoft.com/office/drawing/2014/main" id="{D0900524-520C-A447-AD19-42E9BE627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2" y="1658"/>
              <a:ext cx="155" cy="155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5" name="Oval 71">
              <a:extLst>
                <a:ext uri="{FF2B5EF4-FFF2-40B4-BE49-F238E27FC236}">
                  <a16:creationId xmlns:a16="http://schemas.microsoft.com/office/drawing/2014/main" id="{0CCA4A4E-0453-554C-8899-547254D90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2" y="1349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6" name="Oval 72">
              <a:extLst>
                <a:ext uri="{FF2B5EF4-FFF2-40B4-BE49-F238E27FC236}">
                  <a16:creationId xmlns:a16="http://schemas.microsoft.com/office/drawing/2014/main" id="{5F1AADAC-2123-FE42-9ED7-EFEFF8C51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8" y="2601"/>
              <a:ext cx="98" cy="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7" name="Oval 73">
              <a:extLst>
                <a:ext uri="{FF2B5EF4-FFF2-40B4-BE49-F238E27FC236}">
                  <a16:creationId xmlns:a16="http://schemas.microsoft.com/office/drawing/2014/main" id="{C10F6977-48B2-4B4D-9B2B-B4380D1C2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" y="318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8" name="Oval 74">
              <a:extLst>
                <a:ext uri="{FF2B5EF4-FFF2-40B4-BE49-F238E27FC236}">
                  <a16:creationId xmlns:a16="http://schemas.microsoft.com/office/drawing/2014/main" id="{AC5E6ACE-AB25-6849-B453-8A9394E0C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0" y="3081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39" name="Oval 75">
              <a:extLst>
                <a:ext uri="{FF2B5EF4-FFF2-40B4-BE49-F238E27FC236}">
                  <a16:creationId xmlns:a16="http://schemas.microsoft.com/office/drawing/2014/main" id="{4F9CBD7A-3533-6F4C-BB04-ED1A6FF8A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2" y="2967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40" name="Oval 76">
              <a:extLst>
                <a:ext uri="{FF2B5EF4-FFF2-40B4-BE49-F238E27FC236}">
                  <a16:creationId xmlns:a16="http://schemas.microsoft.com/office/drawing/2014/main" id="{A25F3BDB-4C8B-3346-8108-4B83E5A99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2" y="318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41" name="Oval 77">
              <a:extLst>
                <a:ext uri="{FF2B5EF4-FFF2-40B4-BE49-F238E27FC236}">
                  <a16:creationId xmlns:a16="http://schemas.microsoft.com/office/drawing/2014/main" id="{A06F1E98-C6EB-2945-AE35-C248FC6EE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0" y="2923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42" name="Oval 78">
              <a:extLst>
                <a:ext uri="{FF2B5EF4-FFF2-40B4-BE49-F238E27FC236}">
                  <a16:creationId xmlns:a16="http://schemas.microsoft.com/office/drawing/2014/main" id="{F1C0E6C3-6162-9948-A501-6B8442D96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4" y="3081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43" name="Oval 79">
              <a:extLst>
                <a:ext uri="{FF2B5EF4-FFF2-40B4-BE49-F238E27FC236}">
                  <a16:creationId xmlns:a16="http://schemas.microsoft.com/office/drawing/2014/main" id="{038AEC36-05B1-114D-B1AC-7A46A6958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4" y="3059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44" name="Oval 80">
              <a:extLst>
                <a:ext uri="{FF2B5EF4-FFF2-40B4-BE49-F238E27FC236}">
                  <a16:creationId xmlns:a16="http://schemas.microsoft.com/office/drawing/2014/main" id="{12B53CAC-6F69-804C-BB9E-E5D199092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18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45" name="Oval 81">
              <a:extLst>
                <a:ext uri="{FF2B5EF4-FFF2-40B4-BE49-F238E27FC236}">
                  <a16:creationId xmlns:a16="http://schemas.microsoft.com/office/drawing/2014/main" id="{E269A2B2-46EF-4F4F-BFD2-F1A818E8D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318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46" name="AutoShape 82">
              <a:extLst>
                <a:ext uri="{FF2B5EF4-FFF2-40B4-BE49-F238E27FC236}">
                  <a16:creationId xmlns:a16="http://schemas.microsoft.com/office/drawing/2014/main" id="{85114118-63C9-4042-9DBA-62C677334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9" y="971"/>
              <a:ext cx="403" cy="403"/>
            </a:xfrm>
            <a:prstGeom prst="sun">
              <a:avLst>
                <a:gd name="adj" fmla="val 25000"/>
              </a:avLst>
            </a:prstGeom>
            <a:solidFill>
              <a:srgbClr val="33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94291" name="Text Box 83">
              <a:extLst>
                <a:ext uri="{FF2B5EF4-FFF2-40B4-BE49-F238E27FC236}">
                  <a16:creationId xmlns:a16="http://schemas.microsoft.com/office/drawing/2014/main" id="{B75572A7-494E-B043-B1F5-332151D7C1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9" y="593"/>
              <a:ext cx="84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r>
                <a:rPr lang="en-US" altLang="en-US" sz="2400">
                  <a:solidFill>
                    <a:srgbClr val="3333CC"/>
                  </a:solidFill>
                  <a:latin typeface="Arial Narrow" charset="0"/>
                </a:rPr>
                <a:t>Ovulation</a:t>
              </a:r>
              <a:endParaRPr lang="en-US" altLang="en-US" sz="240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charset="0"/>
              </a:endParaRPr>
            </a:p>
          </p:txBody>
        </p:sp>
        <p:sp>
          <p:nvSpPr>
            <p:cNvPr id="11348" name="Oval 84">
              <a:extLst>
                <a:ext uri="{FF2B5EF4-FFF2-40B4-BE49-F238E27FC236}">
                  <a16:creationId xmlns:a16="http://schemas.microsoft.com/office/drawing/2014/main" id="{E3A51C99-AAA9-404C-832A-5AF4DC645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" y="2611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49" name="Oval 85">
              <a:extLst>
                <a:ext uri="{FF2B5EF4-FFF2-40B4-BE49-F238E27FC236}">
                  <a16:creationId xmlns:a16="http://schemas.microsoft.com/office/drawing/2014/main" id="{A7A8AB86-BD4F-A744-8CEC-199B88DB8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9" y="261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50" name="Oval 86">
              <a:extLst>
                <a:ext uri="{FF2B5EF4-FFF2-40B4-BE49-F238E27FC236}">
                  <a16:creationId xmlns:a16="http://schemas.microsoft.com/office/drawing/2014/main" id="{BA92AF30-896F-2B4B-AE9E-E7DDE3DCC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2" y="250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51" name="Oval 87">
              <a:extLst>
                <a:ext uri="{FF2B5EF4-FFF2-40B4-BE49-F238E27FC236}">
                  <a16:creationId xmlns:a16="http://schemas.microsoft.com/office/drawing/2014/main" id="{59B67153-6CA0-3F48-A039-9D02F75CB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1941"/>
              <a:ext cx="144" cy="14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52" name="Oval 88">
              <a:extLst>
                <a:ext uri="{FF2B5EF4-FFF2-40B4-BE49-F238E27FC236}">
                  <a16:creationId xmlns:a16="http://schemas.microsoft.com/office/drawing/2014/main" id="{196DE4F3-C0E9-F246-85A0-1FB8E5E33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9" y="2751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53" name="Oval 89">
              <a:extLst>
                <a:ext uri="{FF2B5EF4-FFF2-40B4-BE49-F238E27FC236}">
                  <a16:creationId xmlns:a16="http://schemas.microsoft.com/office/drawing/2014/main" id="{BA8614B8-6C98-1948-A442-360E447113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5" y="2751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54" name="Oval 90">
              <a:extLst>
                <a:ext uri="{FF2B5EF4-FFF2-40B4-BE49-F238E27FC236}">
                  <a16:creationId xmlns:a16="http://schemas.microsoft.com/office/drawing/2014/main" id="{4F401E8D-86E3-9C43-A951-ABEB921E9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5" y="2433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1355" name="Oval 91">
              <a:extLst>
                <a:ext uri="{FF2B5EF4-FFF2-40B4-BE49-F238E27FC236}">
                  <a16:creationId xmlns:a16="http://schemas.microsoft.com/office/drawing/2014/main" id="{E65B046F-72A7-DE42-851D-CE0FA7FBA2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2180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11302" name="Text Box 92">
            <a:extLst>
              <a:ext uri="{FF2B5EF4-FFF2-40B4-BE49-F238E27FC236}">
                <a16:creationId xmlns:a16="http://schemas.microsoft.com/office/drawing/2014/main" id="{EA6B140F-9219-FA4F-B87E-766A4363B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647700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11303" name="Line 93">
            <a:extLst>
              <a:ext uri="{FF2B5EF4-FFF2-40B4-BE49-F238E27FC236}">
                <a16:creationId xmlns:a16="http://schemas.microsoft.com/office/drawing/2014/main" id="{85358E4A-8C05-A543-9020-DF95E45603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950913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304" name="Group 94">
            <a:extLst>
              <a:ext uri="{FF2B5EF4-FFF2-40B4-BE49-F238E27FC236}">
                <a16:creationId xmlns:a16="http://schemas.microsoft.com/office/drawing/2014/main" id="{3FFFBF52-29C9-7C4D-B12D-3DB0FCAF8860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944563"/>
            <a:ext cx="2582863" cy="4395787"/>
            <a:chOff x="2722" y="595"/>
            <a:chExt cx="1627" cy="2769"/>
          </a:xfrm>
        </p:grpSpPr>
        <p:sp>
          <p:nvSpPr>
            <p:cNvPr id="11306" name="Line 95">
              <a:extLst>
                <a:ext uri="{FF2B5EF4-FFF2-40B4-BE49-F238E27FC236}">
                  <a16:creationId xmlns:a16="http://schemas.microsoft.com/office/drawing/2014/main" id="{990C53C3-A981-6940-B2F6-28E31F5FFB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22" y="596"/>
              <a:ext cx="1251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7" name="Line 96">
              <a:extLst>
                <a:ext uri="{FF2B5EF4-FFF2-40B4-BE49-F238E27FC236}">
                  <a16:creationId xmlns:a16="http://schemas.microsoft.com/office/drawing/2014/main" id="{3903561A-98CC-A947-940F-68D5E93008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6" y="595"/>
              <a:ext cx="383" cy="276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305" name="Line 97">
            <a:extLst>
              <a:ext uri="{FF2B5EF4-FFF2-40B4-BE49-F238E27FC236}">
                <a16:creationId xmlns:a16="http://schemas.microsoft.com/office/drawing/2014/main" id="{98B4D242-D919-0D48-8B1F-BCB12346BA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949325"/>
            <a:ext cx="419100" cy="4364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6E2AF5BA-F155-294A-87CA-798405B3A0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</a:rPr>
              <a:t>Induction of Ovulation with PGF</a:t>
            </a:r>
            <a:r>
              <a:rPr lang="en-US" altLang="en-US" sz="3600" baseline="-25000">
                <a:solidFill>
                  <a:schemeClr val="hlink"/>
                </a:solidFill>
              </a:rPr>
              <a:t>2</a:t>
            </a:r>
            <a:r>
              <a:rPr lang="en-US" altLang="en-US" sz="3600" baseline="-25000">
                <a:solidFill>
                  <a:schemeClr val="hlink"/>
                </a:solidFill>
                <a:latin typeface="Symbol" charset="2"/>
              </a:rPr>
              <a:t>a</a:t>
            </a:r>
          </a:p>
        </p:txBody>
      </p:sp>
      <p:sp>
        <p:nvSpPr>
          <p:cNvPr id="13314" name="Oval 3">
            <a:extLst>
              <a:ext uri="{FF2B5EF4-FFF2-40B4-BE49-F238E27FC236}">
                <a16:creationId xmlns:a16="http://schemas.microsoft.com/office/drawing/2014/main" id="{6E1237CF-D063-8D4F-9AC7-42DA9A5ED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0" y="1135063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15" name="Oval 4">
            <a:extLst>
              <a:ext uri="{FF2B5EF4-FFF2-40B4-BE49-F238E27FC236}">
                <a16:creationId xmlns:a16="http://schemas.microsoft.com/office/drawing/2014/main" id="{2DEED882-7E5E-AB4D-9994-1B39F57EE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3063" y="1597025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16" name="Oval 5">
            <a:extLst>
              <a:ext uri="{FF2B5EF4-FFF2-40B4-BE49-F238E27FC236}">
                <a16:creationId xmlns:a16="http://schemas.microsoft.com/office/drawing/2014/main" id="{A9DE4CDD-5109-3044-9E67-540EFD64A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116388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17" name="Oval 6">
            <a:extLst>
              <a:ext uri="{FF2B5EF4-FFF2-40B4-BE49-F238E27FC236}">
                <a16:creationId xmlns:a16="http://schemas.microsoft.com/office/drawing/2014/main" id="{8833763D-4157-E644-A81C-A30A8D36A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13385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18" name="Oval 7">
            <a:extLst>
              <a:ext uri="{FF2B5EF4-FFF2-40B4-BE49-F238E27FC236}">
                <a16:creationId xmlns:a16="http://schemas.microsoft.com/office/drawing/2014/main" id="{643878F6-61E1-184E-9D54-37AF29B89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394811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19" name="Oval 8">
            <a:extLst>
              <a:ext uri="{FF2B5EF4-FFF2-40B4-BE49-F238E27FC236}">
                <a16:creationId xmlns:a16="http://schemas.microsoft.com/office/drawing/2014/main" id="{C39AA8E0-0926-434E-BED7-A6DECAE06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08610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0" name="Oval 9">
            <a:extLst>
              <a:ext uri="{FF2B5EF4-FFF2-40B4-BE49-F238E27FC236}">
                <a16:creationId xmlns:a16="http://schemas.microsoft.com/office/drawing/2014/main" id="{68AB94F0-ECD4-094F-9E8E-3EFFE7E6E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3914775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1" name="Oval 10">
            <a:extLst>
              <a:ext uri="{FF2B5EF4-FFF2-40B4-BE49-F238E27FC236}">
                <a16:creationId xmlns:a16="http://schemas.microsoft.com/office/drawing/2014/main" id="{6CDEC172-E07E-B045-BD6D-877828CF7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625725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2" name="Oval 11">
            <a:extLst>
              <a:ext uri="{FF2B5EF4-FFF2-40B4-BE49-F238E27FC236}">
                <a16:creationId xmlns:a16="http://schemas.microsoft.com/office/drawing/2014/main" id="{0C963811-F856-3342-92D7-FA79786FB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2135188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3" name="Oval 12">
            <a:extLst>
              <a:ext uri="{FF2B5EF4-FFF2-40B4-BE49-F238E27FC236}">
                <a16:creationId xmlns:a16="http://schemas.microsoft.com/office/drawing/2014/main" id="{A166B149-81A4-2B4C-A54C-C1F434FF2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133850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4" name="Oval 13">
            <a:extLst>
              <a:ext uri="{FF2B5EF4-FFF2-40B4-BE49-F238E27FC236}">
                <a16:creationId xmlns:a16="http://schemas.microsoft.com/office/drawing/2014/main" id="{42419086-2CD2-3D49-A95C-927FB1094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5" name="Oval 14">
            <a:extLst>
              <a:ext uri="{FF2B5EF4-FFF2-40B4-BE49-F238E27FC236}">
                <a16:creationId xmlns:a16="http://schemas.microsoft.com/office/drawing/2014/main" id="{A81A92DF-020C-DF49-B737-C34692BE1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6" name="Oval 15">
            <a:extLst>
              <a:ext uri="{FF2B5EF4-FFF2-40B4-BE49-F238E27FC236}">
                <a16:creationId xmlns:a16="http://schemas.microsoft.com/office/drawing/2014/main" id="{403A6497-E8B9-7942-8535-E7A70110D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7148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7" name="Oval 16">
            <a:extLst>
              <a:ext uri="{FF2B5EF4-FFF2-40B4-BE49-F238E27FC236}">
                <a16:creationId xmlns:a16="http://schemas.microsoft.com/office/drawing/2014/main" id="{CFE4BF6E-6E8C-3043-8272-E52AAEB5C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8" name="Oval 17">
            <a:extLst>
              <a:ext uri="{FF2B5EF4-FFF2-40B4-BE49-F238E27FC236}">
                <a16:creationId xmlns:a16="http://schemas.microsoft.com/office/drawing/2014/main" id="{42566CB8-FA79-3944-A924-436F76883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6450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29" name="Oval 18">
            <a:extLst>
              <a:ext uri="{FF2B5EF4-FFF2-40B4-BE49-F238E27FC236}">
                <a16:creationId xmlns:a16="http://schemas.microsoft.com/office/drawing/2014/main" id="{5517F3A4-9D5E-3745-8826-02E7C0247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30" name="Oval 19">
            <a:extLst>
              <a:ext uri="{FF2B5EF4-FFF2-40B4-BE49-F238E27FC236}">
                <a16:creationId xmlns:a16="http://schemas.microsoft.com/office/drawing/2014/main" id="{C81093CB-1598-1847-A5EE-26C4FF510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860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31" name="Oval 20">
            <a:extLst>
              <a:ext uri="{FF2B5EF4-FFF2-40B4-BE49-F238E27FC236}">
                <a16:creationId xmlns:a16="http://schemas.microsoft.com/office/drawing/2014/main" id="{CA419091-69D6-3245-A941-E89E4FFC2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32" name="Oval 21">
            <a:extLst>
              <a:ext uri="{FF2B5EF4-FFF2-40B4-BE49-F238E27FC236}">
                <a16:creationId xmlns:a16="http://schemas.microsoft.com/office/drawing/2014/main" id="{12D0DD99-22A9-9D47-B462-B4E0D52F7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33" name="Line 22">
            <a:extLst>
              <a:ext uri="{FF2B5EF4-FFF2-40B4-BE49-F238E27FC236}">
                <a16:creationId xmlns:a16="http://schemas.microsoft.com/office/drawing/2014/main" id="{494D6783-803A-F540-91BC-07CAC3C01F19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047750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Line 23">
            <a:extLst>
              <a:ext uri="{FF2B5EF4-FFF2-40B4-BE49-F238E27FC236}">
                <a16:creationId xmlns:a16="http://schemas.microsoft.com/office/drawing/2014/main" id="{76204C23-EC6F-774B-81A3-1BE4DF391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329238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Line 24">
            <a:extLst>
              <a:ext uri="{FF2B5EF4-FFF2-40B4-BE49-F238E27FC236}">
                <a16:creationId xmlns:a16="http://schemas.microsoft.com/office/drawing/2014/main" id="{62E762FB-FEB8-B24A-8E96-CD34FA6998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6" name="Line 25">
            <a:extLst>
              <a:ext uri="{FF2B5EF4-FFF2-40B4-BE49-F238E27FC236}">
                <a16:creationId xmlns:a16="http://schemas.microsoft.com/office/drawing/2014/main" id="{FC0FDBBE-B30D-FF44-87F3-F39324B41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7" name="Text Box 26">
            <a:extLst>
              <a:ext uri="{FF2B5EF4-FFF2-40B4-BE49-F238E27FC236}">
                <a16:creationId xmlns:a16="http://schemas.microsoft.com/office/drawing/2014/main" id="{38406B0E-1886-B047-A0BE-EC37CC2B0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559425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13338" name="Text Box 27">
            <a:extLst>
              <a:ext uri="{FF2B5EF4-FFF2-40B4-BE49-F238E27FC236}">
                <a16:creationId xmlns:a16="http://schemas.microsoft.com/office/drawing/2014/main" id="{8B002691-AED6-1D45-BA86-CFA085F67BFA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449388"/>
            <a:ext cx="671512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13339" name="Text Box 28">
            <a:extLst>
              <a:ext uri="{FF2B5EF4-FFF2-40B4-BE49-F238E27FC236}">
                <a16:creationId xmlns:a16="http://schemas.microsoft.com/office/drawing/2014/main" id="{99EBA0DD-459B-224E-A2B7-F6A56D3DF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5946775"/>
            <a:ext cx="3978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13340" name="Line 29">
            <a:extLst>
              <a:ext uri="{FF2B5EF4-FFF2-40B4-BE49-F238E27FC236}">
                <a16:creationId xmlns:a16="http://schemas.microsoft.com/office/drawing/2014/main" id="{0A0C51F0-D64A-814E-B155-7199978115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324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41" name="Text Box 30">
            <a:extLst>
              <a:ext uri="{FF2B5EF4-FFF2-40B4-BE49-F238E27FC236}">
                <a16:creationId xmlns:a16="http://schemas.microsoft.com/office/drawing/2014/main" id="{A3B73E3E-75E7-4D48-89A5-CBE46B2D1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5229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13342" name="Text Box 31">
            <a:extLst>
              <a:ext uri="{FF2B5EF4-FFF2-40B4-BE49-F238E27FC236}">
                <a16:creationId xmlns:a16="http://schemas.microsoft.com/office/drawing/2014/main" id="{33E91DBD-AD55-554D-B523-4087AC489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13343" name="Text Box 32">
            <a:extLst>
              <a:ext uri="{FF2B5EF4-FFF2-40B4-BE49-F238E27FC236}">
                <a16:creationId xmlns:a16="http://schemas.microsoft.com/office/drawing/2014/main" id="{845177E0-9D78-6E45-9234-29C914B12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13344" name="Oval 33">
            <a:extLst>
              <a:ext uri="{FF2B5EF4-FFF2-40B4-BE49-F238E27FC236}">
                <a16:creationId xmlns:a16="http://schemas.microsoft.com/office/drawing/2014/main" id="{23808519-C81C-F04D-B737-75CFF2BBC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82905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45" name="Oval 34">
            <a:extLst>
              <a:ext uri="{FF2B5EF4-FFF2-40B4-BE49-F238E27FC236}">
                <a16:creationId xmlns:a16="http://schemas.microsoft.com/office/drawing/2014/main" id="{99F9F3CA-603B-5442-9810-903E6D28F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51472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46" name="Oval 35">
            <a:extLst>
              <a:ext uri="{FF2B5EF4-FFF2-40B4-BE49-F238E27FC236}">
                <a16:creationId xmlns:a16="http://schemas.microsoft.com/office/drawing/2014/main" id="{624832BA-41F7-9645-81C4-29F481783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47" name="Oval 36">
            <a:extLst>
              <a:ext uri="{FF2B5EF4-FFF2-40B4-BE49-F238E27FC236}">
                <a16:creationId xmlns:a16="http://schemas.microsoft.com/office/drawing/2014/main" id="{0B2FAAA2-1BCA-3D48-B1EB-CF7BED586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3348" name="Text Box 37">
            <a:extLst>
              <a:ext uri="{FF2B5EF4-FFF2-40B4-BE49-F238E27FC236}">
                <a16:creationId xmlns:a16="http://schemas.microsoft.com/office/drawing/2014/main" id="{FC4AB3B6-4D39-E44D-910A-BEDDAEB30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647700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13349" name="Line 38">
            <a:extLst>
              <a:ext uri="{FF2B5EF4-FFF2-40B4-BE49-F238E27FC236}">
                <a16:creationId xmlns:a16="http://schemas.microsoft.com/office/drawing/2014/main" id="{50B4B598-41EC-4941-BDFC-33871D2CCA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950913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0" name="Line 39">
            <a:extLst>
              <a:ext uri="{FF2B5EF4-FFF2-40B4-BE49-F238E27FC236}">
                <a16:creationId xmlns:a16="http://schemas.microsoft.com/office/drawing/2014/main" id="{0641DDBA-3D95-D046-B7E5-FEEA2B91E4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949325"/>
            <a:ext cx="419100" cy="4364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351" name="Group 40">
            <a:extLst>
              <a:ext uri="{FF2B5EF4-FFF2-40B4-BE49-F238E27FC236}">
                <a16:creationId xmlns:a16="http://schemas.microsoft.com/office/drawing/2014/main" id="{CC40BD5A-A97E-AF46-8F62-52F418571F2C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944563"/>
            <a:ext cx="2582863" cy="4395787"/>
            <a:chOff x="2722" y="595"/>
            <a:chExt cx="1627" cy="2769"/>
          </a:xfrm>
        </p:grpSpPr>
        <p:sp>
          <p:nvSpPr>
            <p:cNvPr id="13355" name="Line 41">
              <a:extLst>
                <a:ext uri="{FF2B5EF4-FFF2-40B4-BE49-F238E27FC236}">
                  <a16:creationId xmlns:a16="http://schemas.microsoft.com/office/drawing/2014/main" id="{52A2AC83-45D0-E34D-8692-F010AAF211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22" y="596"/>
              <a:ext cx="1251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6" name="Line 42">
              <a:extLst>
                <a:ext uri="{FF2B5EF4-FFF2-40B4-BE49-F238E27FC236}">
                  <a16:creationId xmlns:a16="http://schemas.microsoft.com/office/drawing/2014/main" id="{7FC529EB-A348-9343-BD61-584D706F81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6" y="595"/>
              <a:ext cx="383" cy="276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352" name="Group 43">
            <a:extLst>
              <a:ext uri="{FF2B5EF4-FFF2-40B4-BE49-F238E27FC236}">
                <a16:creationId xmlns:a16="http://schemas.microsoft.com/office/drawing/2014/main" id="{43E696F0-10E5-A44C-B02D-044CEB2C7DC8}"/>
              </a:ext>
            </a:extLst>
          </p:cNvPr>
          <p:cNvGrpSpPr>
            <a:grpSpLocks/>
          </p:cNvGrpSpPr>
          <p:nvPr/>
        </p:nvGrpSpPr>
        <p:grpSpPr bwMode="auto">
          <a:xfrm>
            <a:off x="3954463" y="1135063"/>
            <a:ext cx="871537" cy="800100"/>
            <a:chOff x="2491" y="715"/>
            <a:chExt cx="549" cy="504"/>
          </a:xfrm>
        </p:grpSpPr>
        <p:sp>
          <p:nvSpPr>
            <p:cNvPr id="13353" name="Oval 44">
              <a:extLst>
                <a:ext uri="{FF2B5EF4-FFF2-40B4-BE49-F238E27FC236}">
                  <a16:creationId xmlns:a16="http://schemas.microsoft.com/office/drawing/2014/main" id="{0C947E6A-57B7-C84F-99F7-559CC339C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0" y="989"/>
              <a:ext cx="230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3354" name="Oval 45">
              <a:extLst>
                <a:ext uri="{FF2B5EF4-FFF2-40B4-BE49-F238E27FC236}">
                  <a16:creationId xmlns:a16="http://schemas.microsoft.com/office/drawing/2014/main" id="{9EA73276-38DE-594A-87F5-A6F0A329F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" y="715"/>
              <a:ext cx="259" cy="2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B6BAEE1B-398B-234D-9481-5CFE914145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</a:rPr>
              <a:t>Induction of Ovulation with PGF</a:t>
            </a:r>
            <a:r>
              <a:rPr lang="en-US" altLang="en-US" sz="3600" baseline="-25000">
                <a:solidFill>
                  <a:schemeClr val="hlink"/>
                </a:solidFill>
              </a:rPr>
              <a:t>2</a:t>
            </a:r>
            <a:r>
              <a:rPr lang="en-US" altLang="en-US" sz="3600" baseline="-25000">
                <a:solidFill>
                  <a:schemeClr val="hlink"/>
                </a:solidFill>
                <a:latin typeface="Symbol" charset="2"/>
              </a:rPr>
              <a:t>a</a:t>
            </a:r>
          </a:p>
        </p:txBody>
      </p:sp>
      <p:sp>
        <p:nvSpPr>
          <p:cNvPr id="15362" name="Oval 3">
            <a:extLst>
              <a:ext uri="{FF2B5EF4-FFF2-40B4-BE49-F238E27FC236}">
                <a16:creationId xmlns:a16="http://schemas.microsoft.com/office/drawing/2014/main" id="{6C85C15C-557D-1840-A130-719457315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0" y="1135063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63" name="Oval 4">
            <a:extLst>
              <a:ext uri="{FF2B5EF4-FFF2-40B4-BE49-F238E27FC236}">
                <a16:creationId xmlns:a16="http://schemas.microsoft.com/office/drawing/2014/main" id="{BD438D0B-B2D4-F845-A931-AE936CEC0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3063" y="1597025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64" name="Oval 5">
            <a:extLst>
              <a:ext uri="{FF2B5EF4-FFF2-40B4-BE49-F238E27FC236}">
                <a16:creationId xmlns:a16="http://schemas.microsoft.com/office/drawing/2014/main" id="{EFF16DEC-16A9-934A-9009-D7162DE1E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116388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65" name="Oval 6">
            <a:extLst>
              <a:ext uri="{FF2B5EF4-FFF2-40B4-BE49-F238E27FC236}">
                <a16:creationId xmlns:a16="http://schemas.microsoft.com/office/drawing/2014/main" id="{FD6F1BCA-F608-B54D-A26C-ADE0756CC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13385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66" name="Oval 7">
            <a:extLst>
              <a:ext uri="{FF2B5EF4-FFF2-40B4-BE49-F238E27FC236}">
                <a16:creationId xmlns:a16="http://schemas.microsoft.com/office/drawing/2014/main" id="{B1A46634-16CD-3D46-AFDE-23C946642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394811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67" name="Oval 8">
            <a:extLst>
              <a:ext uri="{FF2B5EF4-FFF2-40B4-BE49-F238E27FC236}">
                <a16:creationId xmlns:a16="http://schemas.microsoft.com/office/drawing/2014/main" id="{BFA9D2B8-C080-3F4B-B817-0BD7C2131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08610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68" name="Oval 9">
            <a:extLst>
              <a:ext uri="{FF2B5EF4-FFF2-40B4-BE49-F238E27FC236}">
                <a16:creationId xmlns:a16="http://schemas.microsoft.com/office/drawing/2014/main" id="{4890DE2C-62C8-C74F-A7D5-A52155720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3914775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69" name="Oval 10">
            <a:extLst>
              <a:ext uri="{FF2B5EF4-FFF2-40B4-BE49-F238E27FC236}">
                <a16:creationId xmlns:a16="http://schemas.microsoft.com/office/drawing/2014/main" id="{D015ED9F-E1AF-F746-BA4C-E7389CCB5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625725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0" name="Oval 11">
            <a:extLst>
              <a:ext uri="{FF2B5EF4-FFF2-40B4-BE49-F238E27FC236}">
                <a16:creationId xmlns:a16="http://schemas.microsoft.com/office/drawing/2014/main" id="{BE820476-B8E5-AB40-85E7-A91ACC318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2135188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1" name="Oval 12">
            <a:extLst>
              <a:ext uri="{FF2B5EF4-FFF2-40B4-BE49-F238E27FC236}">
                <a16:creationId xmlns:a16="http://schemas.microsoft.com/office/drawing/2014/main" id="{C57DE1D3-0274-504E-9169-D989D9D38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133850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2" name="Oval 13">
            <a:extLst>
              <a:ext uri="{FF2B5EF4-FFF2-40B4-BE49-F238E27FC236}">
                <a16:creationId xmlns:a16="http://schemas.microsoft.com/office/drawing/2014/main" id="{F6628446-1654-904E-99A5-105D1EE3A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3" name="Oval 14">
            <a:extLst>
              <a:ext uri="{FF2B5EF4-FFF2-40B4-BE49-F238E27FC236}">
                <a16:creationId xmlns:a16="http://schemas.microsoft.com/office/drawing/2014/main" id="{BC12DDB7-7B15-2247-8252-02BB239D9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4" name="Oval 15">
            <a:extLst>
              <a:ext uri="{FF2B5EF4-FFF2-40B4-BE49-F238E27FC236}">
                <a16:creationId xmlns:a16="http://schemas.microsoft.com/office/drawing/2014/main" id="{C18F2DC9-17D6-364C-8C1A-B7340D948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7148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5" name="Oval 16">
            <a:extLst>
              <a:ext uri="{FF2B5EF4-FFF2-40B4-BE49-F238E27FC236}">
                <a16:creationId xmlns:a16="http://schemas.microsoft.com/office/drawing/2014/main" id="{79E83B2B-ED55-FE4B-9B28-13F5921E0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6" name="Oval 17">
            <a:extLst>
              <a:ext uri="{FF2B5EF4-FFF2-40B4-BE49-F238E27FC236}">
                <a16:creationId xmlns:a16="http://schemas.microsoft.com/office/drawing/2014/main" id="{0A783A93-352D-E24B-B659-7E05300B2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6450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7" name="Oval 18">
            <a:extLst>
              <a:ext uri="{FF2B5EF4-FFF2-40B4-BE49-F238E27FC236}">
                <a16:creationId xmlns:a16="http://schemas.microsoft.com/office/drawing/2014/main" id="{D26925CF-9089-124D-9EC5-3AB2A4773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8" name="Oval 19">
            <a:extLst>
              <a:ext uri="{FF2B5EF4-FFF2-40B4-BE49-F238E27FC236}">
                <a16:creationId xmlns:a16="http://schemas.microsoft.com/office/drawing/2014/main" id="{ED8BFEB1-FECC-D642-8EB3-F74B93FD2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860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79" name="Oval 20">
            <a:extLst>
              <a:ext uri="{FF2B5EF4-FFF2-40B4-BE49-F238E27FC236}">
                <a16:creationId xmlns:a16="http://schemas.microsoft.com/office/drawing/2014/main" id="{17243F6A-197B-AB4D-8411-379485A8D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80" name="Oval 21">
            <a:extLst>
              <a:ext uri="{FF2B5EF4-FFF2-40B4-BE49-F238E27FC236}">
                <a16:creationId xmlns:a16="http://schemas.microsoft.com/office/drawing/2014/main" id="{268004BD-F9F9-C64A-A7D0-0573A8140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81" name="Line 22">
            <a:extLst>
              <a:ext uri="{FF2B5EF4-FFF2-40B4-BE49-F238E27FC236}">
                <a16:creationId xmlns:a16="http://schemas.microsoft.com/office/drawing/2014/main" id="{1BE1FBDE-7FDB-944B-B55D-D7D811225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047750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2" name="Line 23">
            <a:extLst>
              <a:ext uri="{FF2B5EF4-FFF2-40B4-BE49-F238E27FC236}">
                <a16:creationId xmlns:a16="http://schemas.microsoft.com/office/drawing/2014/main" id="{676AC703-BD8C-9C4A-A712-1FDE2D64A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329238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Line 24">
            <a:extLst>
              <a:ext uri="{FF2B5EF4-FFF2-40B4-BE49-F238E27FC236}">
                <a16:creationId xmlns:a16="http://schemas.microsoft.com/office/drawing/2014/main" id="{68A4BD38-036B-A948-B0F2-933214A1304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4" name="Line 25">
            <a:extLst>
              <a:ext uri="{FF2B5EF4-FFF2-40B4-BE49-F238E27FC236}">
                <a16:creationId xmlns:a16="http://schemas.microsoft.com/office/drawing/2014/main" id="{0E105945-2A0E-324D-A533-9279D8A6418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5" name="Text Box 26">
            <a:extLst>
              <a:ext uri="{FF2B5EF4-FFF2-40B4-BE49-F238E27FC236}">
                <a16:creationId xmlns:a16="http://schemas.microsoft.com/office/drawing/2014/main" id="{CE70A83F-C254-3646-8B3A-190B2A4BE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559425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15386" name="Text Box 27">
            <a:extLst>
              <a:ext uri="{FF2B5EF4-FFF2-40B4-BE49-F238E27FC236}">
                <a16:creationId xmlns:a16="http://schemas.microsoft.com/office/drawing/2014/main" id="{A44347AF-44F4-184F-8F2E-226CAD0CD6C7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449388"/>
            <a:ext cx="671512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15387" name="Text Box 28">
            <a:extLst>
              <a:ext uri="{FF2B5EF4-FFF2-40B4-BE49-F238E27FC236}">
                <a16:creationId xmlns:a16="http://schemas.microsoft.com/office/drawing/2014/main" id="{2C455B06-F356-3E4A-A5E9-6E452AF27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5946775"/>
            <a:ext cx="3978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15388" name="Line 29">
            <a:extLst>
              <a:ext uri="{FF2B5EF4-FFF2-40B4-BE49-F238E27FC236}">
                <a16:creationId xmlns:a16="http://schemas.microsoft.com/office/drawing/2014/main" id="{692655E1-FD35-9342-B695-ADB7F6B345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324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89" name="Text Box 30">
            <a:extLst>
              <a:ext uri="{FF2B5EF4-FFF2-40B4-BE49-F238E27FC236}">
                <a16:creationId xmlns:a16="http://schemas.microsoft.com/office/drawing/2014/main" id="{56364F74-ADDB-2B48-A04C-C1D51C209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5229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15390" name="Text Box 31">
            <a:extLst>
              <a:ext uri="{FF2B5EF4-FFF2-40B4-BE49-F238E27FC236}">
                <a16:creationId xmlns:a16="http://schemas.microsoft.com/office/drawing/2014/main" id="{0014F6F2-072D-D241-A01A-69C38188F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15391" name="Text Box 32">
            <a:extLst>
              <a:ext uri="{FF2B5EF4-FFF2-40B4-BE49-F238E27FC236}">
                <a16:creationId xmlns:a16="http://schemas.microsoft.com/office/drawing/2014/main" id="{D4A5FE3A-4EDF-0A49-866F-9DB46FCCC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15392" name="Oval 33">
            <a:extLst>
              <a:ext uri="{FF2B5EF4-FFF2-40B4-BE49-F238E27FC236}">
                <a16:creationId xmlns:a16="http://schemas.microsoft.com/office/drawing/2014/main" id="{1FB66D66-E7AB-6847-8220-0AF6F0ADC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82905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93" name="Oval 34">
            <a:extLst>
              <a:ext uri="{FF2B5EF4-FFF2-40B4-BE49-F238E27FC236}">
                <a16:creationId xmlns:a16="http://schemas.microsoft.com/office/drawing/2014/main" id="{6E5B6612-2752-D946-BB85-AFB82AC46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51472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94" name="Oval 35">
            <a:extLst>
              <a:ext uri="{FF2B5EF4-FFF2-40B4-BE49-F238E27FC236}">
                <a16:creationId xmlns:a16="http://schemas.microsoft.com/office/drawing/2014/main" id="{BEEB795B-33A2-AE4F-957E-B087FB4EC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95" name="Oval 36">
            <a:extLst>
              <a:ext uri="{FF2B5EF4-FFF2-40B4-BE49-F238E27FC236}">
                <a16:creationId xmlns:a16="http://schemas.microsoft.com/office/drawing/2014/main" id="{EEF4F4B9-EB35-1A46-9730-688A731CD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5396" name="Text Box 37">
            <a:extLst>
              <a:ext uri="{FF2B5EF4-FFF2-40B4-BE49-F238E27FC236}">
                <a16:creationId xmlns:a16="http://schemas.microsoft.com/office/drawing/2014/main" id="{48209998-6F87-E340-823D-8E167605D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647700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15397" name="Line 38">
            <a:extLst>
              <a:ext uri="{FF2B5EF4-FFF2-40B4-BE49-F238E27FC236}">
                <a16:creationId xmlns:a16="http://schemas.microsoft.com/office/drawing/2014/main" id="{841D5873-CEEF-EA45-B663-B82B495C77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950913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98" name="Line 39">
            <a:extLst>
              <a:ext uri="{FF2B5EF4-FFF2-40B4-BE49-F238E27FC236}">
                <a16:creationId xmlns:a16="http://schemas.microsoft.com/office/drawing/2014/main" id="{964A1CDF-CA41-2B4E-8B6B-4C7C5D9242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949325"/>
            <a:ext cx="419100" cy="4364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399" name="Group 40">
            <a:extLst>
              <a:ext uri="{FF2B5EF4-FFF2-40B4-BE49-F238E27FC236}">
                <a16:creationId xmlns:a16="http://schemas.microsoft.com/office/drawing/2014/main" id="{E19DBA18-D645-F94B-BC3B-415BE7397104}"/>
              </a:ext>
            </a:extLst>
          </p:cNvPr>
          <p:cNvGrpSpPr>
            <a:grpSpLocks/>
          </p:cNvGrpSpPr>
          <p:nvPr/>
        </p:nvGrpSpPr>
        <p:grpSpPr bwMode="auto">
          <a:xfrm>
            <a:off x="2355850" y="2414588"/>
            <a:ext cx="1060450" cy="1254125"/>
            <a:chOff x="1484" y="1521"/>
            <a:chExt cx="668" cy="790"/>
          </a:xfrm>
        </p:grpSpPr>
        <p:sp>
          <p:nvSpPr>
            <p:cNvPr id="15406" name="Line 41">
              <a:extLst>
                <a:ext uri="{FF2B5EF4-FFF2-40B4-BE49-F238E27FC236}">
                  <a16:creationId xmlns:a16="http://schemas.microsoft.com/office/drawing/2014/main" id="{1A649C89-D0D8-294A-AB12-6089DD3C35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7" name="Text Box 42">
              <a:extLst>
                <a:ext uri="{FF2B5EF4-FFF2-40B4-BE49-F238E27FC236}">
                  <a16:creationId xmlns:a16="http://schemas.microsoft.com/office/drawing/2014/main" id="{25F7464D-A40B-3D4C-A960-C88958BD1B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4"/>
              <a:ext cx="66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latin typeface="Arial Narrow" panose="020B0604020202020204" pitchFamily="34" charset="0"/>
                </a:rPr>
                <a:t>PGF</a:t>
              </a:r>
              <a:r>
                <a:rPr lang="en-US" altLang="en-US" sz="2000">
                  <a:latin typeface="Arial Narrow" panose="020B0604020202020204" pitchFamily="34" charset="0"/>
                </a:rPr>
                <a:t>2</a:t>
              </a:r>
              <a:r>
                <a:rPr lang="en-US" altLang="en-US" sz="2000">
                  <a:latin typeface="Arial Narrow" panose="020B0604020202020204" pitchFamily="34" charset="0"/>
                  <a:sym typeface="Symbol" pitchFamily="2" charset="2"/>
                </a:rPr>
                <a:t>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400" name="Group 43">
            <a:extLst>
              <a:ext uri="{FF2B5EF4-FFF2-40B4-BE49-F238E27FC236}">
                <a16:creationId xmlns:a16="http://schemas.microsoft.com/office/drawing/2014/main" id="{D62CBF1D-0BF9-1043-92DA-64C914325404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944563"/>
            <a:ext cx="2582863" cy="4395787"/>
            <a:chOff x="2722" y="595"/>
            <a:chExt cx="1627" cy="2769"/>
          </a:xfrm>
        </p:grpSpPr>
        <p:sp>
          <p:nvSpPr>
            <p:cNvPr id="15404" name="Line 44">
              <a:extLst>
                <a:ext uri="{FF2B5EF4-FFF2-40B4-BE49-F238E27FC236}">
                  <a16:creationId xmlns:a16="http://schemas.microsoft.com/office/drawing/2014/main" id="{90DA9D21-6CD9-E04D-BA0F-D4B2F9BAA9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22" y="596"/>
              <a:ext cx="1251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5" name="Line 45">
              <a:extLst>
                <a:ext uri="{FF2B5EF4-FFF2-40B4-BE49-F238E27FC236}">
                  <a16:creationId xmlns:a16="http://schemas.microsoft.com/office/drawing/2014/main" id="{0ACD163C-52D1-8641-B6B9-E224967F71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6" y="595"/>
              <a:ext cx="383" cy="276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401" name="Group 46">
            <a:extLst>
              <a:ext uri="{FF2B5EF4-FFF2-40B4-BE49-F238E27FC236}">
                <a16:creationId xmlns:a16="http://schemas.microsoft.com/office/drawing/2014/main" id="{44E7D9A1-055D-524F-A1E8-20D9C0794068}"/>
              </a:ext>
            </a:extLst>
          </p:cNvPr>
          <p:cNvGrpSpPr>
            <a:grpSpLocks/>
          </p:cNvGrpSpPr>
          <p:nvPr/>
        </p:nvGrpSpPr>
        <p:grpSpPr bwMode="auto">
          <a:xfrm>
            <a:off x="3954463" y="1135063"/>
            <a:ext cx="871537" cy="800100"/>
            <a:chOff x="2491" y="715"/>
            <a:chExt cx="549" cy="504"/>
          </a:xfrm>
        </p:grpSpPr>
        <p:sp>
          <p:nvSpPr>
            <p:cNvPr id="15402" name="Oval 47">
              <a:extLst>
                <a:ext uri="{FF2B5EF4-FFF2-40B4-BE49-F238E27FC236}">
                  <a16:creationId xmlns:a16="http://schemas.microsoft.com/office/drawing/2014/main" id="{67E37A3F-8450-6643-8335-ABBC4ADC8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0" y="989"/>
              <a:ext cx="230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5403" name="Oval 48">
              <a:extLst>
                <a:ext uri="{FF2B5EF4-FFF2-40B4-BE49-F238E27FC236}">
                  <a16:creationId xmlns:a16="http://schemas.microsoft.com/office/drawing/2014/main" id="{632412CB-083F-EC40-BFB0-41DC5668E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" y="715"/>
              <a:ext cx="259" cy="2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F0EB4236-2C66-9048-B590-959D43F75B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</a:rPr>
              <a:t>Induction of Ovulation with PGF</a:t>
            </a:r>
            <a:r>
              <a:rPr lang="en-US" altLang="en-US" sz="3600" baseline="-25000">
                <a:solidFill>
                  <a:schemeClr val="hlink"/>
                </a:solidFill>
              </a:rPr>
              <a:t>2</a:t>
            </a:r>
            <a:r>
              <a:rPr lang="en-US" altLang="en-US" sz="3600" baseline="-25000">
                <a:solidFill>
                  <a:schemeClr val="hlink"/>
                </a:solidFill>
                <a:latin typeface="Symbol" charset="2"/>
              </a:rPr>
              <a:t>a</a:t>
            </a:r>
          </a:p>
        </p:txBody>
      </p:sp>
      <p:sp>
        <p:nvSpPr>
          <p:cNvPr id="17410" name="Oval 3">
            <a:extLst>
              <a:ext uri="{FF2B5EF4-FFF2-40B4-BE49-F238E27FC236}">
                <a16:creationId xmlns:a16="http://schemas.microsoft.com/office/drawing/2014/main" id="{A0C192AD-6E07-324D-8C05-DA70C8F33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0" y="1135063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11" name="Oval 4">
            <a:extLst>
              <a:ext uri="{FF2B5EF4-FFF2-40B4-BE49-F238E27FC236}">
                <a16:creationId xmlns:a16="http://schemas.microsoft.com/office/drawing/2014/main" id="{B2FD7E92-F673-8A48-BE80-8A6F78711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3063" y="1597025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12" name="Oval 5">
            <a:extLst>
              <a:ext uri="{FF2B5EF4-FFF2-40B4-BE49-F238E27FC236}">
                <a16:creationId xmlns:a16="http://schemas.microsoft.com/office/drawing/2014/main" id="{935FED05-67BB-8049-9CC4-6740AC4DA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116388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13" name="Oval 6">
            <a:extLst>
              <a:ext uri="{FF2B5EF4-FFF2-40B4-BE49-F238E27FC236}">
                <a16:creationId xmlns:a16="http://schemas.microsoft.com/office/drawing/2014/main" id="{4196AD97-9BA5-4942-A15E-25A54E868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13385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14" name="Oval 7">
            <a:extLst>
              <a:ext uri="{FF2B5EF4-FFF2-40B4-BE49-F238E27FC236}">
                <a16:creationId xmlns:a16="http://schemas.microsoft.com/office/drawing/2014/main" id="{B39E31FD-5C90-8449-A398-2B45DA227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394811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15" name="Oval 8">
            <a:extLst>
              <a:ext uri="{FF2B5EF4-FFF2-40B4-BE49-F238E27FC236}">
                <a16:creationId xmlns:a16="http://schemas.microsoft.com/office/drawing/2014/main" id="{FC79A044-6244-5049-904A-E34551643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08610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16" name="Oval 9">
            <a:extLst>
              <a:ext uri="{FF2B5EF4-FFF2-40B4-BE49-F238E27FC236}">
                <a16:creationId xmlns:a16="http://schemas.microsoft.com/office/drawing/2014/main" id="{48634DD1-6005-7D4B-9C08-D16DBC109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3914775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17" name="Oval 10">
            <a:extLst>
              <a:ext uri="{FF2B5EF4-FFF2-40B4-BE49-F238E27FC236}">
                <a16:creationId xmlns:a16="http://schemas.microsoft.com/office/drawing/2014/main" id="{194EFE67-4D41-AC4D-A576-A6E8D9080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625725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18" name="Oval 11">
            <a:extLst>
              <a:ext uri="{FF2B5EF4-FFF2-40B4-BE49-F238E27FC236}">
                <a16:creationId xmlns:a16="http://schemas.microsoft.com/office/drawing/2014/main" id="{9C6E3CA5-AAB9-6841-934B-1432737E8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2135188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19" name="Oval 12">
            <a:extLst>
              <a:ext uri="{FF2B5EF4-FFF2-40B4-BE49-F238E27FC236}">
                <a16:creationId xmlns:a16="http://schemas.microsoft.com/office/drawing/2014/main" id="{01AEEC5F-6779-C04F-B2D9-7E750881E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133850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0" name="Oval 13">
            <a:extLst>
              <a:ext uri="{FF2B5EF4-FFF2-40B4-BE49-F238E27FC236}">
                <a16:creationId xmlns:a16="http://schemas.microsoft.com/office/drawing/2014/main" id="{1326494F-1174-0340-8099-BB1D83BB2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1" name="Oval 14">
            <a:extLst>
              <a:ext uri="{FF2B5EF4-FFF2-40B4-BE49-F238E27FC236}">
                <a16:creationId xmlns:a16="http://schemas.microsoft.com/office/drawing/2014/main" id="{6F7E3B9C-8E2C-8848-BED5-5FC57B985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2" name="Oval 15">
            <a:extLst>
              <a:ext uri="{FF2B5EF4-FFF2-40B4-BE49-F238E27FC236}">
                <a16:creationId xmlns:a16="http://schemas.microsoft.com/office/drawing/2014/main" id="{75D605D7-4C08-6D41-AD23-CE1BD65DA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7148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3" name="Oval 16">
            <a:extLst>
              <a:ext uri="{FF2B5EF4-FFF2-40B4-BE49-F238E27FC236}">
                <a16:creationId xmlns:a16="http://schemas.microsoft.com/office/drawing/2014/main" id="{1F14C8CF-689C-804C-982A-6E8BBC8D4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4" name="Oval 17">
            <a:extLst>
              <a:ext uri="{FF2B5EF4-FFF2-40B4-BE49-F238E27FC236}">
                <a16:creationId xmlns:a16="http://schemas.microsoft.com/office/drawing/2014/main" id="{0D327290-E70C-A143-8145-D239A177A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6450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5" name="Oval 18">
            <a:extLst>
              <a:ext uri="{FF2B5EF4-FFF2-40B4-BE49-F238E27FC236}">
                <a16:creationId xmlns:a16="http://schemas.microsoft.com/office/drawing/2014/main" id="{A76B1E00-1ECD-7E4F-B1F4-02661EA92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6" name="Oval 19">
            <a:extLst>
              <a:ext uri="{FF2B5EF4-FFF2-40B4-BE49-F238E27FC236}">
                <a16:creationId xmlns:a16="http://schemas.microsoft.com/office/drawing/2014/main" id="{1323A9CB-CAC6-8644-9004-1B0612427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860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7" name="Oval 20">
            <a:extLst>
              <a:ext uri="{FF2B5EF4-FFF2-40B4-BE49-F238E27FC236}">
                <a16:creationId xmlns:a16="http://schemas.microsoft.com/office/drawing/2014/main" id="{AAB5D24E-2097-3D4B-80A2-33BBB4315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8" name="Oval 21">
            <a:extLst>
              <a:ext uri="{FF2B5EF4-FFF2-40B4-BE49-F238E27FC236}">
                <a16:creationId xmlns:a16="http://schemas.microsoft.com/office/drawing/2014/main" id="{0C86CCA2-76ED-8E4A-B11E-C766A0B06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29" name="Line 22">
            <a:extLst>
              <a:ext uri="{FF2B5EF4-FFF2-40B4-BE49-F238E27FC236}">
                <a16:creationId xmlns:a16="http://schemas.microsoft.com/office/drawing/2014/main" id="{5D1CE114-0CFA-314A-92D4-FA74F1FEE8F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047750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Line 23">
            <a:extLst>
              <a:ext uri="{FF2B5EF4-FFF2-40B4-BE49-F238E27FC236}">
                <a16:creationId xmlns:a16="http://schemas.microsoft.com/office/drawing/2014/main" id="{6C429786-E354-6545-880F-A8BCDACF8FB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329238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1" name="Line 24">
            <a:extLst>
              <a:ext uri="{FF2B5EF4-FFF2-40B4-BE49-F238E27FC236}">
                <a16:creationId xmlns:a16="http://schemas.microsoft.com/office/drawing/2014/main" id="{D7D4E789-6742-3D45-9385-920980B50E3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2" name="Line 25">
            <a:extLst>
              <a:ext uri="{FF2B5EF4-FFF2-40B4-BE49-F238E27FC236}">
                <a16:creationId xmlns:a16="http://schemas.microsoft.com/office/drawing/2014/main" id="{C2FA44E5-295A-1A49-A556-6F7F1F4AD61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3" name="Text Box 26">
            <a:extLst>
              <a:ext uri="{FF2B5EF4-FFF2-40B4-BE49-F238E27FC236}">
                <a16:creationId xmlns:a16="http://schemas.microsoft.com/office/drawing/2014/main" id="{EC4226F5-FECC-AA4D-901F-3336F0203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559425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17434" name="Text Box 27">
            <a:extLst>
              <a:ext uri="{FF2B5EF4-FFF2-40B4-BE49-F238E27FC236}">
                <a16:creationId xmlns:a16="http://schemas.microsoft.com/office/drawing/2014/main" id="{75E0E306-6AE2-524A-A5D7-375A50E4E80A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449388"/>
            <a:ext cx="671512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17435" name="Text Box 28">
            <a:extLst>
              <a:ext uri="{FF2B5EF4-FFF2-40B4-BE49-F238E27FC236}">
                <a16:creationId xmlns:a16="http://schemas.microsoft.com/office/drawing/2014/main" id="{02D3FB01-1BBB-C047-BD97-2ADB1A446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5946775"/>
            <a:ext cx="3978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17436" name="Line 29">
            <a:extLst>
              <a:ext uri="{FF2B5EF4-FFF2-40B4-BE49-F238E27FC236}">
                <a16:creationId xmlns:a16="http://schemas.microsoft.com/office/drawing/2014/main" id="{856B0604-8A0F-214C-91D6-05D5251A3F8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324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Text Box 30">
            <a:extLst>
              <a:ext uri="{FF2B5EF4-FFF2-40B4-BE49-F238E27FC236}">
                <a16:creationId xmlns:a16="http://schemas.microsoft.com/office/drawing/2014/main" id="{B8E41E88-5760-6846-846D-9648A504A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5229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17438" name="Text Box 31">
            <a:extLst>
              <a:ext uri="{FF2B5EF4-FFF2-40B4-BE49-F238E27FC236}">
                <a16:creationId xmlns:a16="http://schemas.microsoft.com/office/drawing/2014/main" id="{F47314F1-8AE2-054B-BE37-1AB5BD2BE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17439" name="Text Box 32">
            <a:extLst>
              <a:ext uri="{FF2B5EF4-FFF2-40B4-BE49-F238E27FC236}">
                <a16:creationId xmlns:a16="http://schemas.microsoft.com/office/drawing/2014/main" id="{A283B80B-972E-3D4E-B40A-BF4C1C0B2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17440" name="Oval 33">
            <a:extLst>
              <a:ext uri="{FF2B5EF4-FFF2-40B4-BE49-F238E27FC236}">
                <a16:creationId xmlns:a16="http://schemas.microsoft.com/office/drawing/2014/main" id="{C694FF7D-33F7-404A-BC13-2BB240CF2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82905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41" name="Oval 34">
            <a:extLst>
              <a:ext uri="{FF2B5EF4-FFF2-40B4-BE49-F238E27FC236}">
                <a16:creationId xmlns:a16="http://schemas.microsoft.com/office/drawing/2014/main" id="{D072FD79-6A9C-B543-85EC-3F836E545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51472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42" name="Oval 35">
            <a:extLst>
              <a:ext uri="{FF2B5EF4-FFF2-40B4-BE49-F238E27FC236}">
                <a16:creationId xmlns:a16="http://schemas.microsoft.com/office/drawing/2014/main" id="{0007C5F0-B401-EC4D-B211-81A74A5E6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43" name="Oval 36">
            <a:extLst>
              <a:ext uri="{FF2B5EF4-FFF2-40B4-BE49-F238E27FC236}">
                <a16:creationId xmlns:a16="http://schemas.microsoft.com/office/drawing/2014/main" id="{5089FBDB-0B28-4C42-A770-F25E48091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7444" name="Text Box 37">
            <a:extLst>
              <a:ext uri="{FF2B5EF4-FFF2-40B4-BE49-F238E27FC236}">
                <a16:creationId xmlns:a16="http://schemas.microsoft.com/office/drawing/2014/main" id="{2EC4E794-4890-4F42-B62A-F4B84B985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647700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17445" name="Line 38">
            <a:extLst>
              <a:ext uri="{FF2B5EF4-FFF2-40B4-BE49-F238E27FC236}">
                <a16:creationId xmlns:a16="http://schemas.microsoft.com/office/drawing/2014/main" id="{DA4E9804-3604-E54E-9B7F-E284ACF0F1E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950913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Line 39">
            <a:extLst>
              <a:ext uri="{FF2B5EF4-FFF2-40B4-BE49-F238E27FC236}">
                <a16:creationId xmlns:a16="http://schemas.microsoft.com/office/drawing/2014/main" id="{40F1D55E-8EB4-3143-A131-3FA53765BE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949325"/>
            <a:ext cx="419100" cy="4364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447" name="Group 40">
            <a:extLst>
              <a:ext uri="{FF2B5EF4-FFF2-40B4-BE49-F238E27FC236}">
                <a16:creationId xmlns:a16="http://schemas.microsoft.com/office/drawing/2014/main" id="{E527012C-C20D-B94B-B3AF-7B537B9EA111}"/>
              </a:ext>
            </a:extLst>
          </p:cNvPr>
          <p:cNvGrpSpPr>
            <a:grpSpLocks/>
          </p:cNvGrpSpPr>
          <p:nvPr/>
        </p:nvGrpSpPr>
        <p:grpSpPr bwMode="auto">
          <a:xfrm>
            <a:off x="2355850" y="2414588"/>
            <a:ext cx="1060450" cy="1254125"/>
            <a:chOff x="1484" y="1521"/>
            <a:chExt cx="668" cy="790"/>
          </a:xfrm>
        </p:grpSpPr>
        <p:sp>
          <p:nvSpPr>
            <p:cNvPr id="17450" name="Line 41">
              <a:extLst>
                <a:ext uri="{FF2B5EF4-FFF2-40B4-BE49-F238E27FC236}">
                  <a16:creationId xmlns:a16="http://schemas.microsoft.com/office/drawing/2014/main" id="{F97042FD-4FD3-1140-8DAC-375FF1EEB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51" name="Text Box 42">
              <a:extLst>
                <a:ext uri="{FF2B5EF4-FFF2-40B4-BE49-F238E27FC236}">
                  <a16:creationId xmlns:a16="http://schemas.microsoft.com/office/drawing/2014/main" id="{8AE24224-B7EF-D348-A3D5-807CB990ED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4"/>
              <a:ext cx="66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latin typeface="Arial Narrow" panose="020B0604020202020204" pitchFamily="34" charset="0"/>
                </a:rPr>
                <a:t>PGF</a:t>
              </a:r>
              <a:r>
                <a:rPr lang="en-US" altLang="en-US" sz="2000">
                  <a:latin typeface="Arial Narrow" panose="020B0604020202020204" pitchFamily="34" charset="0"/>
                </a:rPr>
                <a:t>2</a:t>
              </a:r>
              <a:r>
                <a:rPr lang="en-US" altLang="en-US" sz="2000">
                  <a:latin typeface="Arial Narrow" panose="020B0604020202020204" pitchFamily="34" charset="0"/>
                  <a:sym typeface="Symbol" pitchFamily="2" charset="2"/>
                </a:rPr>
                <a:t>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sp>
        <p:nvSpPr>
          <p:cNvPr id="17448" name="Line 43">
            <a:extLst>
              <a:ext uri="{FF2B5EF4-FFF2-40B4-BE49-F238E27FC236}">
                <a16:creationId xmlns:a16="http://schemas.microsoft.com/office/drawing/2014/main" id="{B879477C-30AD-6042-B153-7F861F86C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0675" y="1060450"/>
            <a:ext cx="579438" cy="42783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49" name="AutoShape 44">
            <a:extLst>
              <a:ext uri="{FF2B5EF4-FFF2-40B4-BE49-F238E27FC236}">
                <a16:creationId xmlns:a16="http://schemas.microsoft.com/office/drawing/2014/main" id="{8B7EFD34-66AF-A247-B247-98526FEC8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4925" y="941388"/>
            <a:ext cx="639763" cy="639762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37C26A7E-8BCF-C240-8CF6-A9B86FEAF8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</a:rPr>
              <a:t>Induction of Ovulation with PGF</a:t>
            </a:r>
            <a:r>
              <a:rPr lang="en-US" altLang="en-US" sz="3600" baseline="-25000">
                <a:solidFill>
                  <a:schemeClr val="hlink"/>
                </a:solidFill>
              </a:rPr>
              <a:t>2</a:t>
            </a:r>
            <a:r>
              <a:rPr lang="en-US" altLang="en-US" sz="3600" baseline="-25000">
                <a:solidFill>
                  <a:schemeClr val="hlink"/>
                </a:solidFill>
                <a:latin typeface="Symbol" charset="2"/>
              </a:rPr>
              <a:t>a</a:t>
            </a:r>
          </a:p>
        </p:txBody>
      </p:sp>
      <p:sp>
        <p:nvSpPr>
          <p:cNvPr id="19458" name="Oval 3">
            <a:extLst>
              <a:ext uri="{FF2B5EF4-FFF2-40B4-BE49-F238E27FC236}">
                <a16:creationId xmlns:a16="http://schemas.microsoft.com/office/drawing/2014/main" id="{CF09AFB9-7036-6342-9B22-9E44A5207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0" y="1135063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59" name="Oval 4">
            <a:extLst>
              <a:ext uri="{FF2B5EF4-FFF2-40B4-BE49-F238E27FC236}">
                <a16:creationId xmlns:a16="http://schemas.microsoft.com/office/drawing/2014/main" id="{EABB51C3-3106-7441-99F4-C80E9B637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3063" y="1597025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0" name="Oval 5">
            <a:extLst>
              <a:ext uri="{FF2B5EF4-FFF2-40B4-BE49-F238E27FC236}">
                <a16:creationId xmlns:a16="http://schemas.microsoft.com/office/drawing/2014/main" id="{438D1B4A-F75A-B542-8F30-0766DD24C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116388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1" name="Oval 6">
            <a:extLst>
              <a:ext uri="{FF2B5EF4-FFF2-40B4-BE49-F238E27FC236}">
                <a16:creationId xmlns:a16="http://schemas.microsoft.com/office/drawing/2014/main" id="{F3A17A24-BD7B-4743-860A-C44567534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13385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2" name="Oval 7">
            <a:extLst>
              <a:ext uri="{FF2B5EF4-FFF2-40B4-BE49-F238E27FC236}">
                <a16:creationId xmlns:a16="http://schemas.microsoft.com/office/drawing/2014/main" id="{2BD56EBD-F7DC-A74C-B999-6427F51E0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394811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3" name="Oval 8">
            <a:extLst>
              <a:ext uri="{FF2B5EF4-FFF2-40B4-BE49-F238E27FC236}">
                <a16:creationId xmlns:a16="http://schemas.microsoft.com/office/drawing/2014/main" id="{FD81076D-2BB6-2544-8FBC-343BDCCA6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08610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4" name="Oval 9">
            <a:extLst>
              <a:ext uri="{FF2B5EF4-FFF2-40B4-BE49-F238E27FC236}">
                <a16:creationId xmlns:a16="http://schemas.microsoft.com/office/drawing/2014/main" id="{CB5A1EC1-BCDF-8346-9254-8B29A9ED6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3914775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5" name="Oval 10">
            <a:extLst>
              <a:ext uri="{FF2B5EF4-FFF2-40B4-BE49-F238E27FC236}">
                <a16:creationId xmlns:a16="http://schemas.microsoft.com/office/drawing/2014/main" id="{15CC2264-CCD7-5A42-9C99-A45E58B46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625725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6" name="Oval 11">
            <a:extLst>
              <a:ext uri="{FF2B5EF4-FFF2-40B4-BE49-F238E27FC236}">
                <a16:creationId xmlns:a16="http://schemas.microsoft.com/office/drawing/2014/main" id="{A52D0E1F-0F6E-C748-A978-F01CF9EF6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2135188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7" name="Oval 12">
            <a:extLst>
              <a:ext uri="{FF2B5EF4-FFF2-40B4-BE49-F238E27FC236}">
                <a16:creationId xmlns:a16="http://schemas.microsoft.com/office/drawing/2014/main" id="{0CA440FC-7D40-6D4B-A14D-414960C1A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133850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8" name="Oval 13">
            <a:extLst>
              <a:ext uri="{FF2B5EF4-FFF2-40B4-BE49-F238E27FC236}">
                <a16:creationId xmlns:a16="http://schemas.microsoft.com/office/drawing/2014/main" id="{02073338-3EA4-474F-B0B2-3C6508972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69" name="Oval 14">
            <a:extLst>
              <a:ext uri="{FF2B5EF4-FFF2-40B4-BE49-F238E27FC236}">
                <a16:creationId xmlns:a16="http://schemas.microsoft.com/office/drawing/2014/main" id="{BEAE90A1-7CCF-4847-A865-DC166057E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70" name="Oval 15">
            <a:extLst>
              <a:ext uri="{FF2B5EF4-FFF2-40B4-BE49-F238E27FC236}">
                <a16:creationId xmlns:a16="http://schemas.microsoft.com/office/drawing/2014/main" id="{4E78F8CA-4726-974C-86C4-286D7C3BF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7148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71" name="Oval 16">
            <a:extLst>
              <a:ext uri="{FF2B5EF4-FFF2-40B4-BE49-F238E27FC236}">
                <a16:creationId xmlns:a16="http://schemas.microsoft.com/office/drawing/2014/main" id="{FC4E6E79-439D-0046-8C19-8713BBED8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72" name="Oval 17">
            <a:extLst>
              <a:ext uri="{FF2B5EF4-FFF2-40B4-BE49-F238E27FC236}">
                <a16:creationId xmlns:a16="http://schemas.microsoft.com/office/drawing/2014/main" id="{616C0C9F-A3EF-9F4B-BE3A-3E99DC932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6450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73" name="Oval 18">
            <a:extLst>
              <a:ext uri="{FF2B5EF4-FFF2-40B4-BE49-F238E27FC236}">
                <a16:creationId xmlns:a16="http://schemas.microsoft.com/office/drawing/2014/main" id="{EA73D07C-A84D-D047-9909-90792E7CE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74" name="Oval 19">
            <a:extLst>
              <a:ext uri="{FF2B5EF4-FFF2-40B4-BE49-F238E27FC236}">
                <a16:creationId xmlns:a16="http://schemas.microsoft.com/office/drawing/2014/main" id="{38049103-8727-4746-AB32-656EACEE7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860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75" name="Oval 20">
            <a:extLst>
              <a:ext uri="{FF2B5EF4-FFF2-40B4-BE49-F238E27FC236}">
                <a16:creationId xmlns:a16="http://schemas.microsoft.com/office/drawing/2014/main" id="{8414CE04-12FF-654D-AB1C-D99D38839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76" name="Oval 21">
            <a:extLst>
              <a:ext uri="{FF2B5EF4-FFF2-40B4-BE49-F238E27FC236}">
                <a16:creationId xmlns:a16="http://schemas.microsoft.com/office/drawing/2014/main" id="{90EB656B-F643-8C4F-9F48-A2F8B8BC6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19477" name="Group 22">
            <a:extLst>
              <a:ext uri="{FF2B5EF4-FFF2-40B4-BE49-F238E27FC236}">
                <a16:creationId xmlns:a16="http://schemas.microsoft.com/office/drawing/2014/main" id="{37C27C9A-E467-674A-AA8E-8FFA75750554}"/>
              </a:ext>
            </a:extLst>
          </p:cNvPr>
          <p:cNvGrpSpPr>
            <a:grpSpLocks/>
          </p:cNvGrpSpPr>
          <p:nvPr/>
        </p:nvGrpSpPr>
        <p:grpSpPr bwMode="auto">
          <a:xfrm>
            <a:off x="3954463" y="1135063"/>
            <a:ext cx="871537" cy="800100"/>
            <a:chOff x="2491" y="715"/>
            <a:chExt cx="549" cy="504"/>
          </a:xfrm>
        </p:grpSpPr>
        <p:sp>
          <p:nvSpPr>
            <p:cNvPr id="19528" name="Oval 23">
              <a:extLst>
                <a:ext uri="{FF2B5EF4-FFF2-40B4-BE49-F238E27FC236}">
                  <a16:creationId xmlns:a16="http://schemas.microsoft.com/office/drawing/2014/main" id="{A3229491-903A-C34C-8E34-AA5CD4D36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0" y="989"/>
              <a:ext cx="230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29" name="Oval 24">
              <a:extLst>
                <a:ext uri="{FF2B5EF4-FFF2-40B4-BE49-F238E27FC236}">
                  <a16:creationId xmlns:a16="http://schemas.microsoft.com/office/drawing/2014/main" id="{0CDE25B7-E3A7-1E43-B772-A2DBEF3C8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" y="715"/>
              <a:ext cx="259" cy="2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19478" name="Line 25">
            <a:extLst>
              <a:ext uri="{FF2B5EF4-FFF2-40B4-BE49-F238E27FC236}">
                <a16:creationId xmlns:a16="http://schemas.microsoft.com/office/drawing/2014/main" id="{97289EFE-4648-6448-8B76-75B8B42EE46D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047750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Line 26">
            <a:extLst>
              <a:ext uri="{FF2B5EF4-FFF2-40B4-BE49-F238E27FC236}">
                <a16:creationId xmlns:a16="http://schemas.microsoft.com/office/drawing/2014/main" id="{B75812EF-3F6E-234B-9D14-39CFBE70CA8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329238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Line 27">
            <a:extLst>
              <a:ext uri="{FF2B5EF4-FFF2-40B4-BE49-F238E27FC236}">
                <a16:creationId xmlns:a16="http://schemas.microsoft.com/office/drawing/2014/main" id="{C1E7AF2D-4DB8-6245-B08E-D35FE795FC7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Line 28">
            <a:extLst>
              <a:ext uri="{FF2B5EF4-FFF2-40B4-BE49-F238E27FC236}">
                <a16:creationId xmlns:a16="http://schemas.microsoft.com/office/drawing/2014/main" id="{0BAB23A2-5E78-1D46-971D-9270AAB1C7A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Text Box 29">
            <a:extLst>
              <a:ext uri="{FF2B5EF4-FFF2-40B4-BE49-F238E27FC236}">
                <a16:creationId xmlns:a16="http://schemas.microsoft.com/office/drawing/2014/main" id="{D510B053-200B-C94A-91FE-68F9ADCA1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559425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19483" name="Text Box 30">
            <a:extLst>
              <a:ext uri="{FF2B5EF4-FFF2-40B4-BE49-F238E27FC236}">
                <a16:creationId xmlns:a16="http://schemas.microsoft.com/office/drawing/2014/main" id="{D86004B2-6863-D84E-A45F-34593E47E644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449388"/>
            <a:ext cx="671512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19484" name="Text Box 31">
            <a:extLst>
              <a:ext uri="{FF2B5EF4-FFF2-40B4-BE49-F238E27FC236}">
                <a16:creationId xmlns:a16="http://schemas.microsoft.com/office/drawing/2014/main" id="{F8FBC6FC-1340-714F-82BA-0B3042D75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5946775"/>
            <a:ext cx="3978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19485" name="Line 32">
            <a:extLst>
              <a:ext uri="{FF2B5EF4-FFF2-40B4-BE49-F238E27FC236}">
                <a16:creationId xmlns:a16="http://schemas.microsoft.com/office/drawing/2014/main" id="{FD0681B3-8477-9343-A679-312FBDD1BE0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324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Text Box 33">
            <a:extLst>
              <a:ext uri="{FF2B5EF4-FFF2-40B4-BE49-F238E27FC236}">
                <a16:creationId xmlns:a16="http://schemas.microsoft.com/office/drawing/2014/main" id="{C0EC11F0-A8B5-834A-BAA0-0033D8FA5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5229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19487" name="Text Box 34">
            <a:extLst>
              <a:ext uri="{FF2B5EF4-FFF2-40B4-BE49-F238E27FC236}">
                <a16:creationId xmlns:a16="http://schemas.microsoft.com/office/drawing/2014/main" id="{68F8335A-1D03-D147-A637-95A7485E2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19488" name="Text Box 35">
            <a:extLst>
              <a:ext uri="{FF2B5EF4-FFF2-40B4-BE49-F238E27FC236}">
                <a16:creationId xmlns:a16="http://schemas.microsoft.com/office/drawing/2014/main" id="{55F735B5-93F2-1347-B50D-67F172348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19489" name="Oval 36">
            <a:extLst>
              <a:ext uri="{FF2B5EF4-FFF2-40B4-BE49-F238E27FC236}">
                <a16:creationId xmlns:a16="http://schemas.microsoft.com/office/drawing/2014/main" id="{9350B5E1-ACA3-234F-AE21-A0B68BBC5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82905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90" name="Oval 37">
            <a:extLst>
              <a:ext uri="{FF2B5EF4-FFF2-40B4-BE49-F238E27FC236}">
                <a16:creationId xmlns:a16="http://schemas.microsoft.com/office/drawing/2014/main" id="{68CA9895-9E5D-2E46-A5A0-3AF0CCD46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51472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91" name="Oval 38">
            <a:extLst>
              <a:ext uri="{FF2B5EF4-FFF2-40B4-BE49-F238E27FC236}">
                <a16:creationId xmlns:a16="http://schemas.microsoft.com/office/drawing/2014/main" id="{3A739047-2100-9946-8257-22683A658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9492" name="Oval 39">
            <a:extLst>
              <a:ext uri="{FF2B5EF4-FFF2-40B4-BE49-F238E27FC236}">
                <a16:creationId xmlns:a16="http://schemas.microsoft.com/office/drawing/2014/main" id="{A6E8E31C-EB8E-7842-A8D6-0615EE076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19493" name="Group 40">
            <a:extLst>
              <a:ext uri="{FF2B5EF4-FFF2-40B4-BE49-F238E27FC236}">
                <a16:creationId xmlns:a16="http://schemas.microsoft.com/office/drawing/2014/main" id="{8881CF17-CA38-F742-A362-EF3C12F2C64C}"/>
              </a:ext>
            </a:extLst>
          </p:cNvPr>
          <p:cNvGrpSpPr>
            <a:grpSpLocks/>
          </p:cNvGrpSpPr>
          <p:nvPr/>
        </p:nvGrpSpPr>
        <p:grpSpPr bwMode="auto">
          <a:xfrm>
            <a:off x="3649663" y="1797050"/>
            <a:ext cx="2981325" cy="3452813"/>
            <a:chOff x="2299" y="1132"/>
            <a:chExt cx="1878" cy="2175"/>
          </a:xfrm>
        </p:grpSpPr>
        <p:sp>
          <p:nvSpPr>
            <p:cNvPr id="19503" name="Oval 41">
              <a:extLst>
                <a:ext uri="{FF2B5EF4-FFF2-40B4-BE49-F238E27FC236}">
                  <a16:creationId xmlns:a16="http://schemas.microsoft.com/office/drawing/2014/main" id="{6CF206C0-749D-1243-A23D-601012527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1135"/>
              <a:ext cx="213" cy="21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04" name="Oval 42">
              <a:extLst>
                <a:ext uri="{FF2B5EF4-FFF2-40B4-BE49-F238E27FC236}">
                  <a16:creationId xmlns:a16="http://schemas.microsoft.com/office/drawing/2014/main" id="{D5063334-D6AB-034A-9F5B-9F98CFD96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" y="260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05" name="Oval 43">
              <a:extLst>
                <a:ext uri="{FF2B5EF4-FFF2-40B4-BE49-F238E27FC236}">
                  <a16:creationId xmlns:a16="http://schemas.microsoft.com/office/drawing/2014/main" id="{D6EDC5CA-C130-3A49-BD3B-42C562C47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2622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06" name="Oval 44">
              <a:extLst>
                <a:ext uri="{FF2B5EF4-FFF2-40B4-BE49-F238E27FC236}">
                  <a16:creationId xmlns:a16="http://schemas.microsoft.com/office/drawing/2014/main" id="{BAA9DDD0-8CF5-8841-8E76-097F5FE6A7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" y="2476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07" name="Oval 45">
              <a:extLst>
                <a:ext uri="{FF2B5EF4-FFF2-40B4-BE49-F238E27FC236}">
                  <a16:creationId xmlns:a16="http://schemas.microsoft.com/office/drawing/2014/main" id="{47D4129B-76D6-D74B-8FF7-5E9E50E4D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941"/>
              <a:ext cx="144" cy="14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08" name="Oval 46">
              <a:extLst>
                <a:ext uri="{FF2B5EF4-FFF2-40B4-BE49-F238E27FC236}">
                  <a16:creationId xmlns:a16="http://schemas.microsoft.com/office/drawing/2014/main" id="{9AD6C2FF-717C-1946-B7AA-10828653C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2463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09" name="Oval 47">
              <a:extLst>
                <a:ext uri="{FF2B5EF4-FFF2-40B4-BE49-F238E27FC236}">
                  <a16:creationId xmlns:a16="http://schemas.microsoft.com/office/drawing/2014/main" id="{0D9E436A-6793-FC47-BB38-BC44CBEA9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" y="1669"/>
              <a:ext cx="155" cy="155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0" name="Oval 48">
              <a:extLst>
                <a:ext uri="{FF2B5EF4-FFF2-40B4-BE49-F238E27FC236}">
                  <a16:creationId xmlns:a16="http://schemas.microsoft.com/office/drawing/2014/main" id="{59502706-6BD1-BC4D-8B8C-C0FAD7DBE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" y="1392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1" name="Oval 49">
              <a:extLst>
                <a:ext uri="{FF2B5EF4-FFF2-40B4-BE49-F238E27FC236}">
                  <a16:creationId xmlns:a16="http://schemas.microsoft.com/office/drawing/2014/main" id="{5FE26667-D806-CA41-982C-07EB51E110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" y="2601"/>
              <a:ext cx="98" cy="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2" name="Oval 50">
              <a:extLst>
                <a:ext uri="{FF2B5EF4-FFF2-40B4-BE49-F238E27FC236}">
                  <a16:creationId xmlns:a16="http://schemas.microsoft.com/office/drawing/2014/main" id="{2224C817-3684-7947-A524-7A9DA2DA4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4" y="310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3" name="Oval 51">
              <a:extLst>
                <a:ext uri="{FF2B5EF4-FFF2-40B4-BE49-F238E27FC236}">
                  <a16:creationId xmlns:a16="http://schemas.microsoft.com/office/drawing/2014/main" id="{220FE2AF-B6BA-1F49-9702-EBA1408FFC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299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4" name="Oval 52">
              <a:extLst>
                <a:ext uri="{FF2B5EF4-FFF2-40B4-BE49-F238E27FC236}">
                  <a16:creationId xmlns:a16="http://schemas.microsoft.com/office/drawing/2014/main" id="{7B87927B-07F8-EA4A-978E-BD9EB9BC0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" y="29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5" name="Oval 53">
              <a:extLst>
                <a:ext uri="{FF2B5EF4-FFF2-40B4-BE49-F238E27FC236}">
                  <a16:creationId xmlns:a16="http://schemas.microsoft.com/office/drawing/2014/main" id="{4A7035D3-9EAB-EB40-9A96-EF292D979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15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6" name="Oval 54">
              <a:extLst>
                <a:ext uri="{FF2B5EF4-FFF2-40B4-BE49-F238E27FC236}">
                  <a16:creationId xmlns:a16="http://schemas.microsoft.com/office/drawing/2014/main" id="{1227828F-462E-CD4A-B192-D240E7DD4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30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7" name="Oval 55">
              <a:extLst>
                <a:ext uri="{FF2B5EF4-FFF2-40B4-BE49-F238E27FC236}">
                  <a16:creationId xmlns:a16="http://schemas.microsoft.com/office/drawing/2014/main" id="{9059BE00-43FA-B94C-A55E-C7B7CF194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3026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8" name="Oval 56">
              <a:extLst>
                <a:ext uri="{FF2B5EF4-FFF2-40B4-BE49-F238E27FC236}">
                  <a16:creationId xmlns:a16="http://schemas.microsoft.com/office/drawing/2014/main" id="{7340D87C-734A-6947-9BA2-5AE8360F9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" y="312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19" name="Oval 57">
              <a:extLst>
                <a:ext uri="{FF2B5EF4-FFF2-40B4-BE49-F238E27FC236}">
                  <a16:creationId xmlns:a16="http://schemas.microsoft.com/office/drawing/2014/main" id="{0A1AC7D4-17BC-5045-AA7D-8FB24A8CD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3229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20" name="Oval 58">
              <a:extLst>
                <a:ext uri="{FF2B5EF4-FFF2-40B4-BE49-F238E27FC236}">
                  <a16:creationId xmlns:a16="http://schemas.microsoft.com/office/drawing/2014/main" id="{03AD2EE8-FB22-B842-82C5-3D1399ABD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" y="3222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21" name="Oval 59">
              <a:extLst>
                <a:ext uri="{FF2B5EF4-FFF2-40B4-BE49-F238E27FC236}">
                  <a16:creationId xmlns:a16="http://schemas.microsoft.com/office/drawing/2014/main" id="{9DABCF03-5436-F64D-B433-B6FBB72AF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3183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22" name="Oval 60">
              <a:extLst>
                <a:ext uri="{FF2B5EF4-FFF2-40B4-BE49-F238E27FC236}">
                  <a16:creationId xmlns:a16="http://schemas.microsoft.com/office/drawing/2014/main" id="{BF86CC9A-39C4-1B41-8F05-DB368140E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" y="1132"/>
              <a:ext cx="213" cy="21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23" name="Oval 61">
              <a:extLst>
                <a:ext uri="{FF2B5EF4-FFF2-40B4-BE49-F238E27FC236}">
                  <a16:creationId xmlns:a16="http://schemas.microsoft.com/office/drawing/2014/main" id="{8D02F6C4-65FF-6B4C-8EC2-395DAEFB0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7" y="1392"/>
              <a:ext cx="200" cy="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24" name="Oval 62">
              <a:extLst>
                <a:ext uri="{FF2B5EF4-FFF2-40B4-BE49-F238E27FC236}">
                  <a16:creationId xmlns:a16="http://schemas.microsoft.com/office/drawing/2014/main" id="{E3EE724B-589E-F44A-B959-EFF9DB8B7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25" name="Oval 63">
              <a:extLst>
                <a:ext uri="{FF2B5EF4-FFF2-40B4-BE49-F238E27FC236}">
                  <a16:creationId xmlns:a16="http://schemas.microsoft.com/office/drawing/2014/main" id="{8A810B7F-D95F-B443-A3BF-899FF235A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9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26" name="Oval 64">
              <a:extLst>
                <a:ext uri="{FF2B5EF4-FFF2-40B4-BE49-F238E27FC236}">
                  <a16:creationId xmlns:a16="http://schemas.microsoft.com/office/drawing/2014/main" id="{1B6B52C1-3C3A-7845-BFA3-2B37F8A52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" y="2392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9527" name="Oval 65">
              <a:extLst>
                <a:ext uri="{FF2B5EF4-FFF2-40B4-BE49-F238E27FC236}">
                  <a16:creationId xmlns:a16="http://schemas.microsoft.com/office/drawing/2014/main" id="{9C3F71B1-396A-7343-B10D-DC23FDDC2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2166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19494" name="Text Box 92">
            <a:extLst>
              <a:ext uri="{FF2B5EF4-FFF2-40B4-BE49-F238E27FC236}">
                <a16:creationId xmlns:a16="http://schemas.microsoft.com/office/drawing/2014/main" id="{CD71A584-A0F9-694D-BCA9-40BE4835B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647700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19495" name="Line 93">
            <a:extLst>
              <a:ext uri="{FF2B5EF4-FFF2-40B4-BE49-F238E27FC236}">
                <a16:creationId xmlns:a16="http://schemas.microsoft.com/office/drawing/2014/main" id="{C084C7A5-F527-664E-9D7B-06EECC1201C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950913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96" name="Group 94">
            <a:extLst>
              <a:ext uri="{FF2B5EF4-FFF2-40B4-BE49-F238E27FC236}">
                <a16:creationId xmlns:a16="http://schemas.microsoft.com/office/drawing/2014/main" id="{939BC2AF-4300-2045-B691-C9CC0FCE4BEB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944563"/>
            <a:ext cx="2582863" cy="4395787"/>
            <a:chOff x="2722" y="595"/>
            <a:chExt cx="1627" cy="2769"/>
          </a:xfrm>
        </p:grpSpPr>
        <p:sp>
          <p:nvSpPr>
            <p:cNvPr id="19501" name="Line 95">
              <a:extLst>
                <a:ext uri="{FF2B5EF4-FFF2-40B4-BE49-F238E27FC236}">
                  <a16:creationId xmlns:a16="http://schemas.microsoft.com/office/drawing/2014/main" id="{C54DAF8A-4E72-6846-A9D9-9E29E321F1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22" y="596"/>
              <a:ext cx="1251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02" name="Line 96">
              <a:extLst>
                <a:ext uri="{FF2B5EF4-FFF2-40B4-BE49-F238E27FC236}">
                  <a16:creationId xmlns:a16="http://schemas.microsoft.com/office/drawing/2014/main" id="{F0FEB346-488A-6E4C-98EA-330D787456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6" y="595"/>
              <a:ext cx="383" cy="276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97" name="Line 97">
            <a:extLst>
              <a:ext uri="{FF2B5EF4-FFF2-40B4-BE49-F238E27FC236}">
                <a16:creationId xmlns:a16="http://schemas.microsoft.com/office/drawing/2014/main" id="{72C9211E-5EDA-824A-BD20-4934D55EA5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949325"/>
            <a:ext cx="419100" cy="4364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98" name="Group 40">
            <a:extLst>
              <a:ext uri="{FF2B5EF4-FFF2-40B4-BE49-F238E27FC236}">
                <a16:creationId xmlns:a16="http://schemas.microsoft.com/office/drawing/2014/main" id="{2F32CAB1-CE6B-8F4B-A8E9-512F54D041B6}"/>
              </a:ext>
            </a:extLst>
          </p:cNvPr>
          <p:cNvGrpSpPr>
            <a:grpSpLocks/>
          </p:cNvGrpSpPr>
          <p:nvPr/>
        </p:nvGrpSpPr>
        <p:grpSpPr bwMode="auto">
          <a:xfrm>
            <a:off x="4819650" y="2543175"/>
            <a:ext cx="1060450" cy="1254125"/>
            <a:chOff x="1484" y="1521"/>
            <a:chExt cx="668" cy="790"/>
          </a:xfrm>
        </p:grpSpPr>
        <p:sp>
          <p:nvSpPr>
            <p:cNvPr id="19499" name="Line 41">
              <a:extLst>
                <a:ext uri="{FF2B5EF4-FFF2-40B4-BE49-F238E27FC236}">
                  <a16:creationId xmlns:a16="http://schemas.microsoft.com/office/drawing/2014/main" id="{783DE3BA-E216-7146-87A0-D024AB9C4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00" name="Text Box 42">
              <a:extLst>
                <a:ext uri="{FF2B5EF4-FFF2-40B4-BE49-F238E27FC236}">
                  <a16:creationId xmlns:a16="http://schemas.microsoft.com/office/drawing/2014/main" id="{318C1159-CDD6-9C4E-A54E-084CA19D81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4"/>
              <a:ext cx="66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latin typeface="Arial Narrow" panose="020B0604020202020204" pitchFamily="34" charset="0"/>
                </a:rPr>
                <a:t>PGF</a:t>
              </a:r>
              <a:r>
                <a:rPr lang="en-US" altLang="en-US" sz="2000">
                  <a:latin typeface="Arial Narrow" panose="020B0604020202020204" pitchFamily="34" charset="0"/>
                </a:rPr>
                <a:t>2</a:t>
              </a:r>
              <a:r>
                <a:rPr lang="en-US" altLang="en-US" sz="2000">
                  <a:latin typeface="Arial Narrow" panose="020B0604020202020204" pitchFamily="34" charset="0"/>
                  <a:sym typeface="Symbol" pitchFamily="2" charset="2"/>
                </a:rPr>
                <a:t>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866056C1-8D98-684C-9B6D-ABDEB9006C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</a:rPr>
              <a:t>Induction of Ovulation with PGF</a:t>
            </a:r>
            <a:r>
              <a:rPr lang="en-US" altLang="en-US" sz="3600" baseline="-25000">
                <a:solidFill>
                  <a:schemeClr val="hlink"/>
                </a:solidFill>
              </a:rPr>
              <a:t>2</a:t>
            </a:r>
            <a:r>
              <a:rPr lang="en-US" altLang="en-US" sz="3600" baseline="-25000">
                <a:solidFill>
                  <a:schemeClr val="hlink"/>
                </a:solidFill>
                <a:latin typeface="Symbol" charset="2"/>
              </a:rPr>
              <a:t>a</a:t>
            </a:r>
          </a:p>
        </p:txBody>
      </p:sp>
      <p:sp>
        <p:nvSpPr>
          <p:cNvPr id="21506" name="Oval 3">
            <a:extLst>
              <a:ext uri="{FF2B5EF4-FFF2-40B4-BE49-F238E27FC236}">
                <a16:creationId xmlns:a16="http://schemas.microsoft.com/office/drawing/2014/main" id="{E1F8883D-357D-AD44-AF4F-28DB652B1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0" y="1135063"/>
            <a:ext cx="411163" cy="4111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07" name="Oval 4">
            <a:extLst>
              <a:ext uri="{FF2B5EF4-FFF2-40B4-BE49-F238E27FC236}">
                <a16:creationId xmlns:a16="http://schemas.microsoft.com/office/drawing/2014/main" id="{A914C119-4061-EC4F-ACFF-78FC500E9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3063" y="1597025"/>
            <a:ext cx="338137" cy="3381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08" name="Oval 5">
            <a:extLst>
              <a:ext uri="{FF2B5EF4-FFF2-40B4-BE49-F238E27FC236}">
                <a16:creationId xmlns:a16="http://schemas.microsoft.com/office/drawing/2014/main" id="{61B36E75-4281-8E4C-B335-22778FD03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116388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09" name="Oval 6">
            <a:extLst>
              <a:ext uri="{FF2B5EF4-FFF2-40B4-BE49-F238E27FC236}">
                <a16:creationId xmlns:a16="http://schemas.microsoft.com/office/drawing/2014/main" id="{C7BF45C0-94E2-C84A-832C-3F3F3DC8F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13385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0" name="Oval 7">
            <a:extLst>
              <a:ext uri="{FF2B5EF4-FFF2-40B4-BE49-F238E27FC236}">
                <a16:creationId xmlns:a16="http://schemas.microsoft.com/office/drawing/2014/main" id="{15D7B28E-5748-0D41-B0B8-7F10AE21D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394811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1" name="Oval 8">
            <a:extLst>
              <a:ext uri="{FF2B5EF4-FFF2-40B4-BE49-F238E27FC236}">
                <a16:creationId xmlns:a16="http://schemas.microsoft.com/office/drawing/2014/main" id="{C12E2972-3CA7-1D4B-99A1-85F3CF3FB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086100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2" name="Oval 9">
            <a:extLst>
              <a:ext uri="{FF2B5EF4-FFF2-40B4-BE49-F238E27FC236}">
                <a16:creationId xmlns:a16="http://schemas.microsoft.com/office/drawing/2014/main" id="{4A97B937-B4EE-9449-A279-2FCB7F791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3914775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3" name="Oval 10">
            <a:extLst>
              <a:ext uri="{FF2B5EF4-FFF2-40B4-BE49-F238E27FC236}">
                <a16:creationId xmlns:a16="http://schemas.microsoft.com/office/drawing/2014/main" id="{CCAB451F-659A-DF4E-ABBE-2F8A52AED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625725"/>
            <a:ext cx="246062" cy="2460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4" name="Oval 11">
            <a:extLst>
              <a:ext uri="{FF2B5EF4-FFF2-40B4-BE49-F238E27FC236}">
                <a16:creationId xmlns:a16="http://schemas.microsoft.com/office/drawing/2014/main" id="{C7C1B933-39B9-C54B-BCD1-98BBEF19F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2135188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5" name="Oval 12">
            <a:extLst>
              <a:ext uri="{FF2B5EF4-FFF2-40B4-BE49-F238E27FC236}">
                <a16:creationId xmlns:a16="http://schemas.microsoft.com/office/drawing/2014/main" id="{C79A8535-A775-424F-AADA-E71B4A0FA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133850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6" name="Oval 13">
            <a:extLst>
              <a:ext uri="{FF2B5EF4-FFF2-40B4-BE49-F238E27FC236}">
                <a16:creationId xmlns:a16="http://schemas.microsoft.com/office/drawing/2014/main" id="{765468BC-14F8-D24D-ADD3-CF9B749F2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7" name="Oval 14">
            <a:extLst>
              <a:ext uri="{FF2B5EF4-FFF2-40B4-BE49-F238E27FC236}">
                <a16:creationId xmlns:a16="http://schemas.microsoft.com/office/drawing/2014/main" id="{7D9C76D4-80AE-2A45-86B0-1EDBA7038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8" name="Oval 15">
            <a:extLst>
              <a:ext uri="{FF2B5EF4-FFF2-40B4-BE49-F238E27FC236}">
                <a16:creationId xmlns:a16="http://schemas.microsoft.com/office/drawing/2014/main" id="{F2DE4B2C-B1F6-5F49-A153-A0BA62101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7148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19" name="Oval 16">
            <a:extLst>
              <a:ext uri="{FF2B5EF4-FFF2-40B4-BE49-F238E27FC236}">
                <a16:creationId xmlns:a16="http://schemas.microsoft.com/office/drawing/2014/main" id="{47A5BB3D-2239-2B4C-B6D9-181FE6406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20" name="Oval 17">
            <a:extLst>
              <a:ext uri="{FF2B5EF4-FFF2-40B4-BE49-F238E27FC236}">
                <a16:creationId xmlns:a16="http://schemas.microsoft.com/office/drawing/2014/main" id="{1B27E583-BEA4-BE40-A1EE-D8790D3FF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6450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21" name="Oval 18">
            <a:extLst>
              <a:ext uri="{FF2B5EF4-FFF2-40B4-BE49-F238E27FC236}">
                <a16:creationId xmlns:a16="http://schemas.microsoft.com/office/drawing/2014/main" id="{3AB53C4B-8523-074D-9EAF-D5E81927A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8958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22" name="Oval 19">
            <a:extLst>
              <a:ext uri="{FF2B5EF4-FFF2-40B4-BE49-F238E27FC236}">
                <a16:creationId xmlns:a16="http://schemas.microsoft.com/office/drawing/2014/main" id="{BA4E6277-AFC9-B048-BD1C-9A0804F73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86092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23" name="Oval 20">
            <a:extLst>
              <a:ext uri="{FF2B5EF4-FFF2-40B4-BE49-F238E27FC236}">
                <a16:creationId xmlns:a16="http://schemas.microsoft.com/office/drawing/2014/main" id="{DF83B659-EBF1-F44F-8A06-4CB7C285D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24" name="Oval 21">
            <a:extLst>
              <a:ext uri="{FF2B5EF4-FFF2-40B4-BE49-F238E27FC236}">
                <a16:creationId xmlns:a16="http://schemas.microsoft.com/office/drawing/2014/main" id="{0E04C9BB-0B49-4848-924D-10E21B687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0657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21525" name="Group 22">
            <a:extLst>
              <a:ext uri="{FF2B5EF4-FFF2-40B4-BE49-F238E27FC236}">
                <a16:creationId xmlns:a16="http://schemas.microsoft.com/office/drawing/2014/main" id="{1D39B718-2524-E547-9644-485580BA90E5}"/>
              </a:ext>
            </a:extLst>
          </p:cNvPr>
          <p:cNvGrpSpPr>
            <a:grpSpLocks/>
          </p:cNvGrpSpPr>
          <p:nvPr/>
        </p:nvGrpSpPr>
        <p:grpSpPr bwMode="auto">
          <a:xfrm>
            <a:off x="3954463" y="1135063"/>
            <a:ext cx="871537" cy="800100"/>
            <a:chOff x="2491" y="715"/>
            <a:chExt cx="549" cy="504"/>
          </a:xfrm>
        </p:grpSpPr>
        <p:sp>
          <p:nvSpPr>
            <p:cNvPr id="21575" name="Oval 23">
              <a:extLst>
                <a:ext uri="{FF2B5EF4-FFF2-40B4-BE49-F238E27FC236}">
                  <a16:creationId xmlns:a16="http://schemas.microsoft.com/office/drawing/2014/main" id="{2EFB6D2D-16F3-784D-98C6-0B47AC18C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0" y="989"/>
              <a:ext cx="230" cy="23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76" name="Oval 24">
              <a:extLst>
                <a:ext uri="{FF2B5EF4-FFF2-40B4-BE49-F238E27FC236}">
                  <a16:creationId xmlns:a16="http://schemas.microsoft.com/office/drawing/2014/main" id="{0F32D58B-37A5-B440-982A-B7D4641E7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" y="715"/>
              <a:ext cx="259" cy="2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21526" name="Line 25">
            <a:extLst>
              <a:ext uri="{FF2B5EF4-FFF2-40B4-BE49-F238E27FC236}">
                <a16:creationId xmlns:a16="http://schemas.microsoft.com/office/drawing/2014/main" id="{9075A363-582D-ED4B-BF5D-FF174097FEE9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047750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7" name="Line 26">
            <a:extLst>
              <a:ext uri="{FF2B5EF4-FFF2-40B4-BE49-F238E27FC236}">
                <a16:creationId xmlns:a16="http://schemas.microsoft.com/office/drawing/2014/main" id="{0255FB2D-BABB-014E-8AE0-5792C832D9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329238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Line 27">
            <a:extLst>
              <a:ext uri="{FF2B5EF4-FFF2-40B4-BE49-F238E27FC236}">
                <a16:creationId xmlns:a16="http://schemas.microsoft.com/office/drawing/2014/main" id="{883E19DF-D9F2-D74A-A16F-A359CE693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Line 28">
            <a:extLst>
              <a:ext uri="{FF2B5EF4-FFF2-40B4-BE49-F238E27FC236}">
                <a16:creationId xmlns:a16="http://schemas.microsoft.com/office/drawing/2014/main" id="{DFA975CE-1522-9F44-BA7F-4C07E159A70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329238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Text Box 29">
            <a:extLst>
              <a:ext uri="{FF2B5EF4-FFF2-40B4-BE49-F238E27FC236}">
                <a16:creationId xmlns:a16="http://schemas.microsoft.com/office/drawing/2014/main" id="{3DCDD224-E3FA-B94E-ACBA-8322E082D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559425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21531" name="Text Box 30">
            <a:extLst>
              <a:ext uri="{FF2B5EF4-FFF2-40B4-BE49-F238E27FC236}">
                <a16:creationId xmlns:a16="http://schemas.microsoft.com/office/drawing/2014/main" id="{7E9510BD-F71E-2C4B-A15E-27093EE1BBA3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449388"/>
            <a:ext cx="671512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21532" name="Text Box 31">
            <a:extLst>
              <a:ext uri="{FF2B5EF4-FFF2-40B4-BE49-F238E27FC236}">
                <a16:creationId xmlns:a16="http://schemas.microsoft.com/office/drawing/2014/main" id="{703C4A65-3F02-C947-97C4-3F9EB57C4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5946775"/>
            <a:ext cx="3978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21533" name="Line 32">
            <a:extLst>
              <a:ext uri="{FF2B5EF4-FFF2-40B4-BE49-F238E27FC236}">
                <a16:creationId xmlns:a16="http://schemas.microsoft.com/office/drawing/2014/main" id="{DAAD4886-C658-5A4B-A6C9-122906F5747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324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34" name="Text Box 33">
            <a:extLst>
              <a:ext uri="{FF2B5EF4-FFF2-40B4-BE49-F238E27FC236}">
                <a16:creationId xmlns:a16="http://schemas.microsoft.com/office/drawing/2014/main" id="{1617D567-DD91-F74C-9E58-C9167E8E4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5229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21535" name="Text Box 34">
            <a:extLst>
              <a:ext uri="{FF2B5EF4-FFF2-40B4-BE49-F238E27FC236}">
                <a16:creationId xmlns:a16="http://schemas.microsoft.com/office/drawing/2014/main" id="{CA7B868E-05A7-2F47-9E83-EB312C229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21536" name="Text Box 35">
            <a:extLst>
              <a:ext uri="{FF2B5EF4-FFF2-40B4-BE49-F238E27FC236}">
                <a16:creationId xmlns:a16="http://schemas.microsoft.com/office/drawing/2014/main" id="{FDCBDD16-148F-A049-BC31-824F78F60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5229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21537" name="Oval 36">
            <a:extLst>
              <a:ext uri="{FF2B5EF4-FFF2-40B4-BE49-F238E27FC236}">
                <a16:creationId xmlns:a16="http://schemas.microsoft.com/office/drawing/2014/main" id="{537E4F54-D896-E642-B5DF-A44838C8A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829050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38" name="Oval 37">
            <a:extLst>
              <a:ext uri="{FF2B5EF4-FFF2-40B4-BE49-F238E27FC236}">
                <a16:creationId xmlns:a16="http://schemas.microsoft.com/office/drawing/2014/main" id="{1F9FA6FF-A6DF-5B41-9003-8D57E4273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51472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39" name="Oval 38">
            <a:extLst>
              <a:ext uri="{FF2B5EF4-FFF2-40B4-BE49-F238E27FC236}">
                <a16:creationId xmlns:a16="http://schemas.microsoft.com/office/drawing/2014/main" id="{FB3231E4-40C6-434D-9406-6B21B795A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1540" name="Oval 39">
            <a:extLst>
              <a:ext uri="{FF2B5EF4-FFF2-40B4-BE49-F238E27FC236}">
                <a16:creationId xmlns:a16="http://schemas.microsoft.com/office/drawing/2014/main" id="{61EA7300-0FF6-8349-B08C-C623B5609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356100"/>
            <a:ext cx="182563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21541" name="Group 40">
            <a:extLst>
              <a:ext uri="{FF2B5EF4-FFF2-40B4-BE49-F238E27FC236}">
                <a16:creationId xmlns:a16="http://schemas.microsoft.com/office/drawing/2014/main" id="{B5190893-66E2-4B4E-B292-427CBEBE0BC4}"/>
              </a:ext>
            </a:extLst>
          </p:cNvPr>
          <p:cNvGrpSpPr>
            <a:grpSpLocks/>
          </p:cNvGrpSpPr>
          <p:nvPr/>
        </p:nvGrpSpPr>
        <p:grpSpPr bwMode="auto">
          <a:xfrm>
            <a:off x="3649663" y="1128713"/>
            <a:ext cx="2719387" cy="4121150"/>
            <a:chOff x="2299" y="711"/>
            <a:chExt cx="1713" cy="2596"/>
          </a:xfrm>
        </p:grpSpPr>
        <p:sp>
          <p:nvSpPr>
            <p:cNvPr id="21551" name="Oval 41">
              <a:extLst>
                <a:ext uri="{FF2B5EF4-FFF2-40B4-BE49-F238E27FC236}">
                  <a16:creationId xmlns:a16="http://schemas.microsoft.com/office/drawing/2014/main" id="{8DAD9EE0-C210-A740-A111-D6618A330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1135"/>
              <a:ext cx="213" cy="21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52" name="Oval 42">
              <a:extLst>
                <a:ext uri="{FF2B5EF4-FFF2-40B4-BE49-F238E27FC236}">
                  <a16:creationId xmlns:a16="http://schemas.microsoft.com/office/drawing/2014/main" id="{8ADEEE3E-1064-AA41-8A03-43EB30F12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" y="260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53" name="Oval 43">
              <a:extLst>
                <a:ext uri="{FF2B5EF4-FFF2-40B4-BE49-F238E27FC236}">
                  <a16:creationId xmlns:a16="http://schemas.microsoft.com/office/drawing/2014/main" id="{05972D2B-B290-0346-A9FD-757A46651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2622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54" name="Oval 44">
              <a:extLst>
                <a:ext uri="{FF2B5EF4-FFF2-40B4-BE49-F238E27FC236}">
                  <a16:creationId xmlns:a16="http://schemas.microsoft.com/office/drawing/2014/main" id="{15462D00-C675-F043-8985-AC7BE45EA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" y="2476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55" name="Oval 45">
              <a:extLst>
                <a:ext uri="{FF2B5EF4-FFF2-40B4-BE49-F238E27FC236}">
                  <a16:creationId xmlns:a16="http://schemas.microsoft.com/office/drawing/2014/main" id="{DAD11E03-B176-0548-81C5-9BA347E06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941"/>
              <a:ext cx="144" cy="14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56" name="Oval 46">
              <a:extLst>
                <a:ext uri="{FF2B5EF4-FFF2-40B4-BE49-F238E27FC236}">
                  <a16:creationId xmlns:a16="http://schemas.microsoft.com/office/drawing/2014/main" id="{D8B9551A-758D-0149-B499-CEDAE1E60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2463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57" name="Oval 47">
              <a:extLst>
                <a:ext uri="{FF2B5EF4-FFF2-40B4-BE49-F238E27FC236}">
                  <a16:creationId xmlns:a16="http://schemas.microsoft.com/office/drawing/2014/main" id="{4C5A2C15-E1A3-1D42-8C15-938A53D4B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" y="1669"/>
              <a:ext cx="155" cy="155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58" name="Oval 48">
              <a:extLst>
                <a:ext uri="{FF2B5EF4-FFF2-40B4-BE49-F238E27FC236}">
                  <a16:creationId xmlns:a16="http://schemas.microsoft.com/office/drawing/2014/main" id="{A5F5E168-E1E6-9748-BEFC-FC74FD617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" y="1392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59" name="Oval 49">
              <a:extLst>
                <a:ext uri="{FF2B5EF4-FFF2-40B4-BE49-F238E27FC236}">
                  <a16:creationId xmlns:a16="http://schemas.microsoft.com/office/drawing/2014/main" id="{20F79C6F-CDDD-AA4C-9376-46E043CC5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" y="2601"/>
              <a:ext cx="98" cy="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0" name="Oval 50">
              <a:extLst>
                <a:ext uri="{FF2B5EF4-FFF2-40B4-BE49-F238E27FC236}">
                  <a16:creationId xmlns:a16="http://schemas.microsoft.com/office/drawing/2014/main" id="{0CE37AB6-B310-4348-BEBE-190DDB0E2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4" y="310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1" name="Oval 51">
              <a:extLst>
                <a:ext uri="{FF2B5EF4-FFF2-40B4-BE49-F238E27FC236}">
                  <a16:creationId xmlns:a16="http://schemas.microsoft.com/office/drawing/2014/main" id="{57ABFFC4-4D08-9D49-933E-16836660F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299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2" name="Oval 52">
              <a:extLst>
                <a:ext uri="{FF2B5EF4-FFF2-40B4-BE49-F238E27FC236}">
                  <a16:creationId xmlns:a16="http://schemas.microsoft.com/office/drawing/2014/main" id="{F7E01247-BCC0-C143-AAEE-EFAE67893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" y="29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3" name="Oval 53">
              <a:extLst>
                <a:ext uri="{FF2B5EF4-FFF2-40B4-BE49-F238E27FC236}">
                  <a16:creationId xmlns:a16="http://schemas.microsoft.com/office/drawing/2014/main" id="{21CE235F-73E9-ED49-82C1-20CF7A873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15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4" name="Oval 54">
              <a:extLst>
                <a:ext uri="{FF2B5EF4-FFF2-40B4-BE49-F238E27FC236}">
                  <a16:creationId xmlns:a16="http://schemas.microsoft.com/office/drawing/2014/main" id="{3AED7561-E3E6-1249-8E25-B634AFF20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30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5" name="Oval 55">
              <a:extLst>
                <a:ext uri="{FF2B5EF4-FFF2-40B4-BE49-F238E27FC236}">
                  <a16:creationId xmlns:a16="http://schemas.microsoft.com/office/drawing/2014/main" id="{E0815486-80E1-6643-B829-A18D2B203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3026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6" name="Oval 56">
              <a:extLst>
                <a:ext uri="{FF2B5EF4-FFF2-40B4-BE49-F238E27FC236}">
                  <a16:creationId xmlns:a16="http://schemas.microsoft.com/office/drawing/2014/main" id="{C517848A-5811-2B40-A77C-E5C593C16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" y="312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7" name="Oval 57">
              <a:extLst>
                <a:ext uri="{FF2B5EF4-FFF2-40B4-BE49-F238E27FC236}">
                  <a16:creationId xmlns:a16="http://schemas.microsoft.com/office/drawing/2014/main" id="{C480B99F-92A2-C545-AAA9-599490F05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3229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8" name="Oval 58">
              <a:extLst>
                <a:ext uri="{FF2B5EF4-FFF2-40B4-BE49-F238E27FC236}">
                  <a16:creationId xmlns:a16="http://schemas.microsoft.com/office/drawing/2014/main" id="{2C8E41DA-1109-B646-B5A7-86FE4E144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" y="3222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69" name="Oval 59">
              <a:extLst>
                <a:ext uri="{FF2B5EF4-FFF2-40B4-BE49-F238E27FC236}">
                  <a16:creationId xmlns:a16="http://schemas.microsoft.com/office/drawing/2014/main" id="{F78E1D98-DC65-E246-A805-7320C6D291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3183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70" name="Oval 62">
              <a:extLst>
                <a:ext uri="{FF2B5EF4-FFF2-40B4-BE49-F238E27FC236}">
                  <a16:creationId xmlns:a16="http://schemas.microsoft.com/office/drawing/2014/main" id="{BE7C608C-F5DB-4C42-9896-35E41CA47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71" name="Oval 63">
              <a:extLst>
                <a:ext uri="{FF2B5EF4-FFF2-40B4-BE49-F238E27FC236}">
                  <a16:creationId xmlns:a16="http://schemas.microsoft.com/office/drawing/2014/main" id="{A5A95DBF-664D-3449-9E30-701470F95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9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72" name="Oval 64">
              <a:extLst>
                <a:ext uri="{FF2B5EF4-FFF2-40B4-BE49-F238E27FC236}">
                  <a16:creationId xmlns:a16="http://schemas.microsoft.com/office/drawing/2014/main" id="{7DDCB2C5-82BC-A241-847B-43AAB3DB9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" y="2392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73" name="Oval 65">
              <a:extLst>
                <a:ext uri="{FF2B5EF4-FFF2-40B4-BE49-F238E27FC236}">
                  <a16:creationId xmlns:a16="http://schemas.microsoft.com/office/drawing/2014/main" id="{37E6E100-8F50-2B46-8E8D-261E0F91B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2166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1574" name="AutoShape 82">
              <a:extLst>
                <a:ext uri="{FF2B5EF4-FFF2-40B4-BE49-F238E27FC236}">
                  <a16:creationId xmlns:a16="http://schemas.microsoft.com/office/drawing/2014/main" id="{C2CEE5AC-02FF-AF4C-A0C1-A4297A138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9" y="711"/>
              <a:ext cx="403" cy="403"/>
            </a:xfrm>
            <a:prstGeom prst="sun">
              <a:avLst>
                <a:gd name="adj" fmla="val 25000"/>
              </a:avLst>
            </a:prstGeom>
            <a:solidFill>
              <a:srgbClr val="33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21542" name="Text Box 92">
            <a:extLst>
              <a:ext uri="{FF2B5EF4-FFF2-40B4-BE49-F238E27FC236}">
                <a16:creationId xmlns:a16="http://schemas.microsoft.com/office/drawing/2014/main" id="{AFDE7259-BC0E-7047-844B-2665521C1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647700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21543" name="Line 93">
            <a:extLst>
              <a:ext uri="{FF2B5EF4-FFF2-40B4-BE49-F238E27FC236}">
                <a16:creationId xmlns:a16="http://schemas.microsoft.com/office/drawing/2014/main" id="{D3DB3ABD-BC95-E34E-AE53-84181E0387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950913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44" name="Line 97">
            <a:extLst>
              <a:ext uri="{FF2B5EF4-FFF2-40B4-BE49-F238E27FC236}">
                <a16:creationId xmlns:a16="http://schemas.microsoft.com/office/drawing/2014/main" id="{D1F5F6B2-642D-1444-A05F-15BF446557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949325"/>
            <a:ext cx="419100" cy="4364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545" name="Group 40">
            <a:extLst>
              <a:ext uri="{FF2B5EF4-FFF2-40B4-BE49-F238E27FC236}">
                <a16:creationId xmlns:a16="http://schemas.microsoft.com/office/drawing/2014/main" id="{49FDD18E-441D-9544-8276-46081AD077E6}"/>
              </a:ext>
            </a:extLst>
          </p:cNvPr>
          <p:cNvGrpSpPr>
            <a:grpSpLocks/>
          </p:cNvGrpSpPr>
          <p:nvPr/>
        </p:nvGrpSpPr>
        <p:grpSpPr bwMode="auto">
          <a:xfrm>
            <a:off x="4819650" y="2543175"/>
            <a:ext cx="1060450" cy="1254125"/>
            <a:chOff x="1484" y="1521"/>
            <a:chExt cx="668" cy="790"/>
          </a:xfrm>
        </p:grpSpPr>
        <p:sp>
          <p:nvSpPr>
            <p:cNvPr id="21549" name="Line 41">
              <a:extLst>
                <a:ext uri="{FF2B5EF4-FFF2-40B4-BE49-F238E27FC236}">
                  <a16:creationId xmlns:a16="http://schemas.microsoft.com/office/drawing/2014/main" id="{142A42AC-B1D7-9D41-87ED-535AAC4BF7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0" name="Text Box 42">
              <a:extLst>
                <a:ext uri="{FF2B5EF4-FFF2-40B4-BE49-F238E27FC236}">
                  <a16:creationId xmlns:a16="http://schemas.microsoft.com/office/drawing/2014/main" id="{8FFB7188-F034-474C-84D4-192FB29D4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4"/>
              <a:ext cx="66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latin typeface="Arial Narrow" panose="020B0604020202020204" pitchFamily="34" charset="0"/>
                </a:rPr>
                <a:t>PGF</a:t>
              </a:r>
              <a:r>
                <a:rPr lang="en-US" altLang="en-US" sz="2000">
                  <a:latin typeface="Arial Narrow" panose="020B0604020202020204" pitchFamily="34" charset="0"/>
                </a:rPr>
                <a:t>2</a:t>
              </a:r>
              <a:r>
                <a:rPr lang="en-US" altLang="en-US" sz="2000">
                  <a:latin typeface="Arial Narrow" panose="020B0604020202020204" pitchFamily="34" charset="0"/>
                  <a:sym typeface="Symbol" pitchFamily="2" charset="2"/>
                </a:rPr>
                <a:t>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cxnSp>
        <p:nvCxnSpPr>
          <p:cNvPr id="21546" name="Straight Connector 98">
            <a:extLst>
              <a:ext uri="{FF2B5EF4-FFF2-40B4-BE49-F238E27FC236}">
                <a16:creationId xmlns:a16="http://schemas.microsoft.com/office/drawing/2014/main" id="{4F36B34A-66C6-6C4D-B7F2-BFC3D785707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05313" y="941388"/>
            <a:ext cx="1023937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47" name="Straight Connector 101">
            <a:extLst>
              <a:ext uri="{FF2B5EF4-FFF2-40B4-BE49-F238E27FC236}">
                <a16:creationId xmlns:a16="http://schemas.microsoft.com/office/drawing/2014/main" id="{351BA2B1-35D6-FE4C-9A09-8BD4F088CE6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471863" y="2879725"/>
            <a:ext cx="4387850" cy="511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48" name="TextBox 72">
            <a:extLst>
              <a:ext uri="{FF2B5EF4-FFF2-40B4-BE49-F238E27FC236}">
                <a16:creationId xmlns:a16="http://schemas.microsoft.com/office/drawing/2014/main" id="{945B69A2-A049-7141-8EF6-BF08D31E8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75" y="2190750"/>
            <a:ext cx="307022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7013" indent="-227013"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 typeface="Wingdings" pitchFamily="2" charset="2"/>
              <a:buChar char="ü"/>
            </a:pPr>
            <a:r>
              <a:rPr lang="en-US" altLang="en-US" sz="2000">
                <a:solidFill>
                  <a:srgbClr val="0000FF"/>
                </a:solidFill>
              </a:rPr>
              <a:t>Works on CL</a:t>
            </a:r>
            <a:br>
              <a:rPr lang="en-US" altLang="en-US" sz="2000">
                <a:solidFill>
                  <a:srgbClr val="0000FF"/>
                </a:solidFill>
              </a:rPr>
            </a:br>
            <a:endParaRPr lang="en-US" altLang="en-US" sz="2000">
              <a:solidFill>
                <a:srgbClr val="0000FF"/>
              </a:solidFill>
            </a:endParaRPr>
          </a:p>
          <a:p>
            <a:pPr>
              <a:spcBef>
                <a:spcPct val="0"/>
              </a:spcBef>
              <a:buSzTx/>
              <a:buFont typeface="Wingdings" pitchFamily="2" charset="2"/>
              <a:buChar char="ü"/>
            </a:pPr>
            <a:r>
              <a:rPr lang="en-US" altLang="en-US" sz="2000">
                <a:solidFill>
                  <a:srgbClr val="0000FF"/>
                </a:solidFill>
              </a:rPr>
              <a:t>Ovulation time dependent on status of follicular wave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1699645B-D873-C747-8651-0D04CDAA0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38100" dist="25399" dir="2700000" algn="ctr" rotWithShape="0">
              <a:schemeClr val="tx2">
                <a:alpha val="42998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rgbClr val="0000FF"/>
                </a:solidFill>
              </a:rPr>
              <a:t>Principle of GnRH Use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CFC40C24-438A-B742-B104-F2D67A34A7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495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Luteinize or Ovulate a dominant follicle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Terminates the current follicular wave</a:t>
            </a:r>
          </a:p>
          <a:p>
            <a:pPr marL="1260475" lvl="2" indent="-346075">
              <a:buFont typeface="Wingdings" pitchFamily="2" charset="2"/>
              <a:buChar char="ü"/>
            </a:pP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Inhibin and Estradiol decrease</a:t>
            </a:r>
          </a:p>
          <a:p>
            <a:pPr marL="1260475" lvl="2" indent="-346075">
              <a:buFont typeface="Wingdings" pitchFamily="2" charset="2"/>
              <a:buChar char="ü"/>
            </a:pP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FSH increases to “recruit” a new follicular wave</a:t>
            </a:r>
          </a:p>
          <a:p>
            <a:pPr lvl="1"/>
            <a:r>
              <a:rPr lang="en-US" altLang="en-US">
                <a:solidFill>
                  <a:srgbClr val="8000FF"/>
                </a:solidFill>
                <a:ea typeface="ＭＳ Ｐゴシック" panose="020B0600070205080204" pitchFamily="34" charset="-128"/>
              </a:rPr>
              <a:t>No effect on old CL if present</a:t>
            </a:r>
          </a:p>
          <a:p>
            <a:pPr lvl="1"/>
            <a:r>
              <a:rPr lang="en-US" altLang="en-US">
                <a:solidFill>
                  <a:srgbClr val="8000FF"/>
                </a:solidFill>
                <a:ea typeface="ＭＳ Ｐゴシック" panose="020B0600070205080204" pitchFamily="34" charset="-128"/>
              </a:rPr>
              <a:t>A dominant follicle must be present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Generally followed by PGF</a:t>
            </a:r>
            <a:r>
              <a:rPr lang="en-US" altLang="en-US" baseline="-25000">
                <a:ea typeface="ＭＳ Ｐゴシック" panose="020B0600070205080204" pitchFamily="34" charset="-128"/>
              </a:rPr>
              <a:t>2</a:t>
            </a:r>
            <a:r>
              <a:rPr lang="en-US" altLang="en-US" baseline="-25000">
                <a:latin typeface="Symbol" pitchFamily="2" charset="2"/>
                <a:ea typeface="ＭＳ Ｐゴシック" panose="020B0600070205080204" pitchFamily="34" charset="-128"/>
              </a:rPr>
              <a:t>a </a:t>
            </a:r>
            <a:r>
              <a:rPr lang="en-US" altLang="en-US">
                <a:ea typeface="ＭＳ Ｐゴシック" panose="020B0600070205080204" pitchFamily="34" charset="-128"/>
              </a:rPr>
              <a:t>to regress CL formed or old CL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FFA762F7-C4EC-604F-B739-63F756600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blurRad="38100" dist="25399" dir="2700000" algn="ctr" rotWithShape="0">
              <a:schemeClr val="tx2">
                <a:alpha val="42998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>
                <a:solidFill>
                  <a:srgbClr val="0000FF"/>
                </a:solidFill>
              </a:rPr>
              <a:t>Principle of GnRH Use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D0E77F89-EF45-9340-BC99-232105D4DB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839200" cy="495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Induce ovulation of a dominant follicle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Used for timed AI</a:t>
            </a:r>
          </a:p>
          <a:p>
            <a:pPr lvl="1"/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No CL present</a:t>
            </a:r>
          </a:p>
          <a:p>
            <a:pPr lvl="1"/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Dominant follicle must be present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Line 2">
            <a:extLst>
              <a:ext uri="{FF2B5EF4-FFF2-40B4-BE49-F238E27FC236}">
                <a16:creationId xmlns:a16="http://schemas.microsoft.com/office/drawing/2014/main" id="{4D5A3928-0B56-0147-B14B-99EB1372C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7588" y="3014663"/>
            <a:ext cx="53578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0" name="Line 3">
            <a:extLst>
              <a:ext uri="{FF2B5EF4-FFF2-40B4-BE49-F238E27FC236}">
                <a16:creationId xmlns:a16="http://schemas.microsoft.com/office/drawing/2014/main" id="{C4F9E8AA-7FFF-1042-88A8-16956D968947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2806700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Line 4">
            <a:extLst>
              <a:ext uri="{FF2B5EF4-FFF2-40B4-BE49-F238E27FC236}">
                <a16:creationId xmlns:a16="http://schemas.microsoft.com/office/drawing/2014/main" id="{5267263C-B397-924B-B5B4-B54E91512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2913" y="2806700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Line 5">
            <a:extLst>
              <a:ext uri="{FF2B5EF4-FFF2-40B4-BE49-F238E27FC236}">
                <a16:creationId xmlns:a16="http://schemas.microsoft.com/office/drawing/2014/main" id="{B005F0FF-D57B-F14B-B13C-56E0FE3198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5400" y="2806700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Rectangle 6">
            <a:extLst>
              <a:ext uri="{FF2B5EF4-FFF2-40B4-BE49-F238E27FC236}">
                <a16:creationId xmlns:a16="http://schemas.microsoft.com/office/drawing/2014/main" id="{F1D1C336-3B21-9F43-9E00-118EC94CE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2950" y="2614613"/>
            <a:ext cx="114776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7 Days</a:t>
            </a:r>
            <a:endParaRPr lang="en-US" altLang="en-US" sz="2400" b="0">
              <a:latin typeface="Arial" panose="020B0604020202020204" pitchFamily="34" charset="0"/>
            </a:endParaRPr>
          </a:p>
        </p:txBody>
      </p:sp>
      <p:sp>
        <p:nvSpPr>
          <p:cNvPr id="102407" name="Rectangle 7">
            <a:extLst>
              <a:ext uri="{FF2B5EF4-FFF2-40B4-BE49-F238E27FC236}">
                <a16:creationId xmlns:a16="http://schemas.microsoft.com/office/drawing/2014/main" id="{F17F9B4C-8EB2-184F-87B6-C6895FB19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913" y="2614613"/>
            <a:ext cx="1922462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2400">
                <a:latin typeface="Arial" charset="0"/>
              </a:rPr>
              <a:t>36 - 48 hours</a:t>
            </a:r>
            <a:endParaRPr lang="en-US" altLang="en-US" sz="24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02408" name="Rectangle 8">
            <a:extLst>
              <a:ext uri="{FF2B5EF4-FFF2-40B4-BE49-F238E27FC236}">
                <a16:creationId xmlns:a16="http://schemas.microsoft.com/office/drawing/2014/main" id="{F9494FB7-D246-6F45-8776-7A6937250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1160463"/>
            <a:ext cx="1795462" cy="7588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4400">
                <a:solidFill>
                  <a:schemeClr val="accent2"/>
                </a:solidFill>
                <a:latin typeface="Arial Narrow" charset="0"/>
              </a:rPr>
              <a:t>GnRH</a:t>
            </a:r>
          </a:p>
        </p:txBody>
      </p:sp>
      <p:sp>
        <p:nvSpPr>
          <p:cNvPr id="102409" name="Rectangle 9">
            <a:extLst>
              <a:ext uri="{FF2B5EF4-FFF2-40B4-BE49-F238E27FC236}">
                <a16:creationId xmlns:a16="http://schemas.microsoft.com/office/drawing/2014/main" id="{11A39148-08D0-E944-B439-F95586854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463" y="1160463"/>
            <a:ext cx="2136775" cy="7588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4400">
                <a:solidFill>
                  <a:srgbClr val="FF0000"/>
                </a:solidFill>
                <a:latin typeface="Arial" charset="0"/>
              </a:rPr>
              <a:t>PGF</a:t>
            </a:r>
            <a:r>
              <a:rPr lang="en-US" altLang="en-US" sz="3200">
                <a:solidFill>
                  <a:srgbClr val="FF0000"/>
                </a:solidFill>
                <a:latin typeface="Arial" charset="0"/>
              </a:rPr>
              <a:t>2</a:t>
            </a:r>
            <a:r>
              <a:rPr lang="en-US" altLang="en-US" sz="3200">
                <a:solidFill>
                  <a:srgbClr val="FF0000"/>
                </a:solidFill>
                <a:latin typeface="Arial" charset="0"/>
                <a:sym typeface="Symbol" charset="2"/>
              </a:rPr>
              <a:t></a:t>
            </a:r>
            <a:endParaRPr lang="en-US" altLang="en-US" sz="32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7657" name="Line 10">
            <a:extLst>
              <a:ext uri="{FF2B5EF4-FFF2-40B4-BE49-F238E27FC236}">
                <a16:creationId xmlns:a16="http://schemas.microsoft.com/office/drawing/2014/main" id="{DC855D48-5929-0549-A8E0-8923C37BEF55}"/>
              </a:ext>
            </a:extLst>
          </p:cNvPr>
          <p:cNvSpPr>
            <a:spLocks noChangeShapeType="1"/>
          </p:cNvSpPr>
          <p:nvPr/>
        </p:nvSpPr>
        <p:spPr bwMode="auto">
          <a:xfrm>
            <a:off x="985838" y="2006600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Line 11">
            <a:extLst>
              <a:ext uri="{FF2B5EF4-FFF2-40B4-BE49-F238E27FC236}">
                <a16:creationId xmlns:a16="http://schemas.microsoft.com/office/drawing/2014/main" id="{E3471A9E-B647-F540-AEFD-20594EF31E6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2913" y="2006600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9" name="Line 12">
            <a:extLst>
              <a:ext uri="{FF2B5EF4-FFF2-40B4-BE49-F238E27FC236}">
                <a16:creationId xmlns:a16="http://schemas.microsoft.com/office/drawing/2014/main" id="{120DD967-71E9-1541-A9EE-FD07E21158A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64288" y="2006600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60" name="Group 13">
            <a:extLst>
              <a:ext uri="{FF2B5EF4-FFF2-40B4-BE49-F238E27FC236}">
                <a16:creationId xmlns:a16="http://schemas.microsoft.com/office/drawing/2014/main" id="{C8C15FB7-AA4A-8542-B6CD-C2B8603A13F3}"/>
              </a:ext>
            </a:extLst>
          </p:cNvPr>
          <p:cNvGrpSpPr>
            <a:grpSpLocks/>
          </p:cNvGrpSpPr>
          <p:nvPr/>
        </p:nvGrpSpPr>
        <p:grpSpPr bwMode="auto">
          <a:xfrm>
            <a:off x="6561138" y="2041525"/>
            <a:ext cx="2049462" cy="973138"/>
            <a:chOff x="4758" y="2067"/>
            <a:chExt cx="1300" cy="613"/>
          </a:xfrm>
        </p:grpSpPr>
        <p:sp>
          <p:nvSpPr>
            <p:cNvPr id="102414" name="Rectangle 14">
              <a:extLst>
                <a:ext uri="{FF2B5EF4-FFF2-40B4-BE49-F238E27FC236}">
                  <a16:creationId xmlns:a16="http://schemas.microsoft.com/office/drawing/2014/main" id="{99512DBA-9BCB-5E45-BEA0-EACA2AA2F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9" y="2374"/>
              <a:ext cx="1289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r>
                <a:rPr lang="en-US" altLang="en-US" sz="2400">
                  <a:latin typeface="Arial" charset="0"/>
                </a:rPr>
                <a:t>8 - 18 hours</a:t>
              </a:r>
              <a:endParaRPr lang="en-US" alt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  <p:sp>
          <p:nvSpPr>
            <p:cNvPr id="102415" name="Rectangle 15">
              <a:extLst>
                <a:ext uri="{FF2B5EF4-FFF2-40B4-BE49-F238E27FC236}">
                  <a16:creationId xmlns:a16="http://schemas.microsoft.com/office/drawing/2014/main" id="{78CEE9F2-F914-6C41-9C6F-B264F1AEA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8" y="2067"/>
              <a:ext cx="1234" cy="3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r>
                <a:rPr lang="en-US" altLang="en-US" sz="3200">
                  <a:solidFill>
                    <a:srgbClr val="99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Timed AI</a:t>
              </a:r>
              <a:endParaRPr lang="en-US" altLang="en-US" sz="3200">
                <a:solidFill>
                  <a:srgbClr val="0099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  <p:sp>
          <p:nvSpPr>
            <p:cNvPr id="27669" name="Line 16">
              <a:extLst>
                <a:ext uri="{FF2B5EF4-FFF2-40B4-BE49-F238E27FC236}">
                  <a16:creationId xmlns:a16="http://schemas.microsoft.com/office/drawing/2014/main" id="{9FC5B546-C8E0-CB42-8113-C96F52091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0" y="2680"/>
              <a:ext cx="1157" cy="0"/>
            </a:xfrm>
            <a:prstGeom prst="line">
              <a:avLst/>
            </a:prstGeom>
            <a:noFill/>
            <a:ln w="76200">
              <a:solidFill>
                <a:srgbClr val="99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417" name="Rectangle 17">
            <a:extLst>
              <a:ext uri="{FF2B5EF4-FFF2-40B4-BE49-F238E27FC236}">
                <a16:creationId xmlns:a16="http://schemas.microsoft.com/office/drawing/2014/main" id="{B9A193E0-AF94-9D45-9000-6B3DEB387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2138" y="1160463"/>
            <a:ext cx="1795462" cy="7588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4400">
                <a:solidFill>
                  <a:schemeClr val="accent2"/>
                </a:solidFill>
                <a:latin typeface="Arial Narrow" charset="0"/>
              </a:rPr>
              <a:t>GnRH</a:t>
            </a:r>
          </a:p>
        </p:txBody>
      </p:sp>
      <p:sp>
        <p:nvSpPr>
          <p:cNvPr id="27662" name="Text Box 18">
            <a:extLst>
              <a:ext uri="{FF2B5EF4-FFF2-40B4-BE49-F238E27FC236}">
                <a16:creationId xmlns:a16="http://schemas.microsoft.com/office/drawing/2014/main" id="{808F1C1A-2438-1540-94F7-D6A6FF4F3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" y="3529013"/>
            <a:ext cx="1943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Eliminate current follicular wave</a:t>
            </a:r>
          </a:p>
        </p:txBody>
      </p:sp>
      <p:sp>
        <p:nvSpPr>
          <p:cNvPr id="27663" name="Rectangle 19">
            <a:extLst>
              <a:ext uri="{FF2B5EF4-FFF2-40B4-BE49-F238E27FC236}">
                <a16:creationId xmlns:a16="http://schemas.microsoft.com/office/drawing/2014/main" id="{E490D5C4-04C9-5D41-B380-F95D6A94D1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0175" y="293688"/>
            <a:ext cx="8839200" cy="795337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Ovsynch</a:t>
            </a:r>
          </a:p>
        </p:txBody>
      </p:sp>
      <p:sp>
        <p:nvSpPr>
          <p:cNvPr id="27664" name="Text Box 20">
            <a:extLst>
              <a:ext uri="{FF2B5EF4-FFF2-40B4-BE49-F238E27FC236}">
                <a16:creationId xmlns:a16="http://schemas.microsoft.com/office/drawing/2014/main" id="{EB1A3D3A-278D-234B-9284-B63F6D24E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3529013"/>
            <a:ext cx="168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Luteolysis</a:t>
            </a:r>
          </a:p>
        </p:txBody>
      </p:sp>
      <p:sp>
        <p:nvSpPr>
          <p:cNvPr id="27665" name="Text Box 21">
            <a:extLst>
              <a:ext uri="{FF2B5EF4-FFF2-40B4-BE49-F238E27FC236}">
                <a16:creationId xmlns:a16="http://schemas.microsoft.com/office/drawing/2014/main" id="{F19E08F6-73F1-1D42-B64B-93B03D06B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9938" y="3529013"/>
            <a:ext cx="31416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Ovulates dominant follicle</a:t>
            </a:r>
          </a:p>
        </p:txBody>
      </p:sp>
      <p:sp>
        <p:nvSpPr>
          <p:cNvPr id="27666" name="TextBox 21">
            <a:extLst>
              <a:ext uri="{FF2B5EF4-FFF2-40B4-BE49-F238E27FC236}">
                <a16:creationId xmlns:a16="http://schemas.microsoft.com/office/drawing/2014/main" id="{305E1024-77C9-6B4A-87B3-4ECA1556E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813" y="5081588"/>
            <a:ext cx="55387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>
                <a:solidFill>
                  <a:srgbClr val="0000FF"/>
                </a:solidFill>
              </a:rPr>
              <a:t>Dairy - OK</a:t>
            </a:r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>
                <a:solidFill>
                  <a:srgbClr val="0000FF"/>
                </a:solidFill>
              </a:rPr>
              <a:t>Beef – Better with presynch or co-synch protocols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Group 2">
            <a:extLst>
              <a:ext uri="{FF2B5EF4-FFF2-40B4-BE49-F238E27FC236}">
                <a16:creationId xmlns:a16="http://schemas.microsoft.com/office/drawing/2014/main" id="{FB8036E7-2FCE-F44B-9D4A-19D0E87823D2}"/>
              </a:ext>
            </a:extLst>
          </p:cNvPr>
          <p:cNvGrpSpPr>
            <a:grpSpLocks/>
          </p:cNvGrpSpPr>
          <p:nvPr/>
        </p:nvGrpSpPr>
        <p:grpSpPr bwMode="auto">
          <a:xfrm>
            <a:off x="2501900" y="1250950"/>
            <a:ext cx="2324100" cy="1317625"/>
            <a:chOff x="1576" y="723"/>
            <a:chExt cx="1464" cy="830"/>
          </a:xfrm>
        </p:grpSpPr>
        <p:sp>
          <p:nvSpPr>
            <p:cNvPr id="29790" name="Oval 3">
              <a:extLst>
                <a:ext uri="{FF2B5EF4-FFF2-40B4-BE49-F238E27FC236}">
                  <a16:creationId xmlns:a16="http://schemas.microsoft.com/office/drawing/2014/main" id="{7115ABB4-1528-624C-B078-CE53DCD84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" y="723"/>
              <a:ext cx="259" cy="259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91" name="Oval 4">
              <a:extLst>
                <a:ext uri="{FF2B5EF4-FFF2-40B4-BE49-F238E27FC236}">
                  <a16:creationId xmlns:a16="http://schemas.microsoft.com/office/drawing/2014/main" id="{76B0652D-CACD-0C42-AFB8-DD751B5F0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" y="1014"/>
              <a:ext cx="213" cy="21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92" name="Oval 5">
              <a:extLst>
                <a:ext uri="{FF2B5EF4-FFF2-40B4-BE49-F238E27FC236}">
                  <a16:creationId xmlns:a16="http://schemas.microsoft.com/office/drawing/2014/main" id="{FC19D26F-4E66-E843-8A7C-0BA60670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" y="1353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29793" name="Group 6">
              <a:extLst>
                <a:ext uri="{FF2B5EF4-FFF2-40B4-BE49-F238E27FC236}">
                  <a16:creationId xmlns:a16="http://schemas.microsoft.com/office/drawing/2014/main" id="{C9991B33-EB50-2745-A79A-723D7E6795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1" y="723"/>
              <a:ext cx="549" cy="504"/>
              <a:chOff x="2491" y="715"/>
              <a:chExt cx="549" cy="504"/>
            </a:xfrm>
          </p:grpSpPr>
          <p:sp>
            <p:nvSpPr>
              <p:cNvPr id="29794" name="Oval 7">
                <a:extLst>
                  <a:ext uri="{FF2B5EF4-FFF2-40B4-BE49-F238E27FC236}">
                    <a16:creationId xmlns:a16="http://schemas.microsoft.com/office/drawing/2014/main" id="{546EFFFA-A4C9-6C4B-8099-51227E8A4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0" y="989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95" name="Oval 8">
                <a:extLst>
                  <a:ext uri="{FF2B5EF4-FFF2-40B4-BE49-F238E27FC236}">
                    <a16:creationId xmlns:a16="http://schemas.microsoft.com/office/drawing/2014/main" id="{D04B4891-7F85-4E4F-8899-6B5B8C617C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1" y="715"/>
                <a:ext cx="259" cy="25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</p:grpSp>
      </p:grpSp>
      <p:sp>
        <p:nvSpPr>
          <p:cNvPr id="104457" name="Rectangle 9">
            <a:extLst>
              <a:ext uri="{FF2B5EF4-FFF2-40B4-BE49-F238E27FC236}">
                <a16:creationId xmlns:a16="http://schemas.microsoft.com/office/drawing/2014/main" id="{BE6BD61A-F710-5E45-9776-2628237AC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  <a:ea typeface="ＭＳ Ｐゴシック" panose="020B0600070205080204" pitchFamily="34" charset="-128"/>
              </a:rPr>
              <a:t>Ovsynch</a:t>
            </a:r>
            <a:endParaRPr lang="en-US" altLang="en-US" sz="3600" baseline="-25000">
              <a:solidFill>
                <a:schemeClr val="hlink"/>
              </a:solidFill>
              <a:latin typeface="Symbol" pitchFamily="2" charset="2"/>
              <a:ea typeface="ＭＳ Ｐゴシック" panose="020B0600070205080204" pitchFamily="34" charset="-128"/>
            </a:endParaRPr>
          </a:p>
        </p:txBody>
      </p:sp>
      <p:sp>
        <p:nvSpPr>
          <p:cNvPr id="29699" name="Oval 10">
            <a:extLst>
              <a:ext uri="{FF2B5EF4-FFF2-40B4-BE49-F238E27FC236}">
                <a16:creationId xmlns:a16="http://schemas.microsoft.com/office/drawing/2014/main" id="{1DBACCAF-7F9A-9A4D-A447-7EDC5F3A8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21957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0" name="Oval 11">
            <a:extLst>
              <a:ext uri="{FF2B5EF4-FFF2-40B4-BE49-F238E27FC236}">
                <a16:creationId xmlns:a16="http://schemas.microsoft.com/office/drawing/2014/main" id="{FE29D4DD-51B8-F24F-9C6B-A20BFE2EE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3703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1" name="Oval 12">
            <a:extLst>
              <a:ext uri="{FF2B5EF4-FFF2-40B4-BE49-F238E27FC236}">
                <a16:creationId xmlns:a16="http://schemas.microsoft.com/office/drawing/2014/main" id="{0FC8B884-22EF-C041-AA30-D8C277DD6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405130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2" name="Oval 13">
            <a:extLst>
              <a:ext uri="{FF2B5EF4-FFF2-40B4-BE49-F238E27FC236}">
                <a16:creationId xmlns:a16="http://schemas.microsoft.com/office/drawing/2014/main" id="{12C6C37A-432D-944C-8E8D-684408198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189288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3" name="Oval 14">
            <a:extLst>
              <a:ext uri="{FF2B5EF4-FFF2-40B4-BE49-F238E27FC236}">
                <a16:creationId xmlns:a16="http://schemas.microsoft.com/office/drawing/2014/main" id="{075F8871-85E8-E94E-BCD6-BFC50EF08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401796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4" name="Oval 15">
            <a:extLst>
              <a:ext uri="{FF2B5EF4-FFF2-40B4-BE49-F238E27FC236}">
                <a16:creationId xmlns:a16="http://schemas.microsoft.com/office/drawing/2014/main" id="{DC311608-0397-8B45-B01D-BED69E76C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728913"/>
            <a:ext cx="246062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5" name="Oval 16">
            <a:extLst>
              <a:ext uri="{FF2B5EF4-FFF2-40B4-BE49-F238E27FC236}">
                <a16:creationId xmlns:a16="http://schemas.microsoft.com/office/drawing/2014/main" id="{78DAEA6C-660F-AB4A-B24D-9F9028D07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237038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6" name="Oval 17">
            <a:extLst>
              <a:ext uri="{FF2B5EF4-FFF2-40B4-BE49-F238E27FC236}">
                <a16:creationId xmlns:a16="http://schemas.microsoft.com/office/drawing/2014/main" id="{AEDFF253-00CC-E549-8296-E30E80EAD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7" name="Oval 18">
            <a:extLst>
              <a:ext uri="{FF2B5EF4-FFF2-40B4-BE49-F238E27FC236}">
                <a16:creationId xmlns:a16="http://schemas.microsoft.com/office/drawing/2014/main" id="{342C2210-A1E1-E344-984D-FEB55354B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8" name="Oval 19">
            <a:extLst>
              <a:ext uri="{FF2B5EF4-FFF2-40B4-BE49-F238E27FC236}">
                <a16:creationId xmlns:a16="http://schemas.microsoft.com/office/drawing/2014/main" id="{20088F27-8646-1043-BFDD-AAABAEABE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81806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09" name="Oval 20">
            <a:extLst>
              <a:ext uri="{FF2B5EF4-FFF2-40B4-BE49-F238E27FC236}">
                <a16:creationId xmlns:a16="http://schemas.microsoft.com/office/drawing/2014/main" id="{62E27D5E-EC3A-3044-867E-83BC2DE4C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10" name="Oval 21">
            <a:extLst>
              <a:ext uri="{FF2B5EF4-FFF2-40B4-BE49-F238E27FC236}">
                <a16:creationId xmlns:a16="http://schemas.microsoft.com/office/drawing/2014/main" id="{1820487E-68D7-D647-93BF-2888B2C5D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7482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11" name="Oval 22">
            <a:extLst>
              <a:ext uri="{FF2B5EF4-FFF2-40B4-BE49-F238E27FC236}">
                <a16:creationId xmlns:a16="http://schemas.microsoft.com/office/drawing/2014/main" id="{FA30AD6D-DFBD-5F49-B7BA-CAFFD3D70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12" name="Oval 23">
            <a:extLst>
              <a:ext uri="{FF2B5EF4-FFF2-40B4-BE49-F238E27FC236}">
                <a16:creationId xmlns:a16="http://schemas.microsoft.com/office/drawing/2014/main" id="{701F829F-FB5E-5C46-AA3E-414E64AE3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9641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13" name="Oval 24">
            <a:extLst>
              <a:ext uri="{FF2B5EF4-FFF2-40B4-BE49-F238E27FC236}">
                <a16:creationId xmlns:a16="http://schemas.microsoft.com/office/drawing/2014/main" id="{F3D065DD-84CC-4447-B470-BD1B27E22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14" name="Oval 25">
            <a:extLst>
              <a:ext uri="{FF2B5EF4-FFF2-40B4-BE49-F238E27FC236}">
                <a16:creationId xmlns:a16="http://schemas.microsoft.com/office/drawing/2014/main" id="{B27B5500-C9D9-6C42-A129-E8E809331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15" name="Line 26">
            <a:extLst>
              <a:ext uri="{FF2B5EF4-FFF2-40B4-BE49-F238E27FC236}">
                <a16:creationId xmlns:a16="http://schemas.microsoft.com/office/drawing/2014/main" id="{93352423-48CA-4E40-81F9-357A3255FB27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150938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6" name="Line 27">
            <a:extLst>
              <a:ext uri="{FF2B5EF4-FFF2-40B4-BE49-F238E27FC236}">
                <a16:creationId xmlns:a16="http://schemas.microsoft.com/office/drawing/2014/main" id="{DC909348-7B43-2841-A301-7490D8D60F8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432425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7" name="Line 28">
            <a:extLst>
              <a:ext uri="{FF2B5EF4-FFF2-40B4-BE49-F238E27FC236}">
                <a16:creationId xmlns:a16="http://schemas.microsoft.com/office/drawing/2014/main" id="{C2BF7B51-2BD7-E240-9F99-9F721B187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8" name="Line 29">
            <a:extLst>
              <a:ext uri="{FF2B5EF4-FFF2-40B4-BE49-F238E27FC236}">
                <a16:creationId xmlns:a16="http://schemas.microsoft.com/office/drawing/2014/main" id="{EC18D783-02C9-1A4C-8A8F-D5522933AC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9" name="Text Box 30">
            <a:extLst>
              <a:ext uri="{FF2B5EF4-FFF2-40B4-BE49-F238E27FC236}">
                <a16:creationId xmlns:a16="http://schemas.microsoft.com/office/drawing/2014/main" id="{956FBC5A-9A58-7142-94E2-F0442C87A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662613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29720" name="Text Box 31">
            <a:extLst>
              <a:ext uri="{FF2B5EF4-FFF2-40B4-BE49-F238E27FC236}">
                <a16:creationId xmlns:a16="http://schemas.microsoft.com/office/drawing/2014/main" id="{C3AE6BA1-C4D9-8F4E-BB4F-E71273811F79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552575"/>
            <a:ext cx="671512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29721" name="Text Box 32">
            <a:extLst>
              <a:ext uri="{FF2B5EF4-FFF2-40B4-BE49-F238E27FC236}">
                <a16:creationId xmlns:a16="http://schemas.microsoft.com/office/drawing/2014/main" id="{C647893E-4D79-F94D-BE86-5A1474C3B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6049963"/>
            <a:ext cx="3978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29722" name="Line 33">
            <a:extLst>
              <a:ext uri="{FF2B5EF4-FFF2-40B4-BE49-F238E27FC236}">
                <a16:creationId xmlns:a16="http://schemas.microsoft.com/office/drawing/2014/main" id="{31324BE1-855D-4B49-AF5C-489B8E41991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42766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3" name="Text Box 34">
            <a:extLst>
              <a:ext uri="{FF2B5EF4-FFF2-40B4-BE49-F238E27FC236}">
                <a16:creationId xmlns:a16="http://schemas.microsoft.com/office/drawing/2014/main" id="{370EB8CA-C721-814E-9D98-DB048FC80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6261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29724" name="Text Box 35">
            <a:extLst>
              <a:ext uri="{FF2B5EF4-FFF2-40B4-BE49-F238E27FC236}">
                <a16:creationId xmlns:a16="http://schemas.microsoft.com/office/drawing/2014/main" id="{CE582291-78CF-5A4A-882F-B88ABA7AF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29725" name="Text Box 36">
            <a:extLst>
              <a:ext uri="{FF2B5EF4-FFF2-40B4-BE49-F238E27FC236}">
                <a16:creationId xmlns:a16="http://schemas.microsoft.com/office/drawing/2014/main" id="{84BED680-2FAF-8647-ADD3-89D89CFB3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29726" name="Oval 37">
            <a:extLst>
              <a:ext uri="{FF2B5EF4-FFF2-40B4-BE49-F238E27FC236}">
                <a16:creationId xmlns:a16="http://schemas.microsoft.com/office/drawing/2014/main" id="{FEDBAD97-5007-8343-B4F3-2BACC0AC8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932238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27" name="Oval 38">
            <a:extLst>
              <a:ext uri="{FF2B5EF4-FFF2-40B4-BE49-F238E27FC236}">
                <a16:creationId xmlns:a16="http://schemas.microsoft.com/office/drawing/2014/main" id="{7D543A96-C01C-4144-9CEE-BB2EFD8E3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617913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28" name="Oval 39">
            <a:extLst>
              <a:ext uri="{FF2B5EF4-FFF2-40B4-BE49-F238E27FC236}">
                <a16:creationId xmlns:a16="http://schemas.microsoft.com/office/drawing/2014/main" id="{4109EB99-F121-A746-A8FB-845ED5215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29729" name="Oval 40">
            <a:extLst>
              <a:ext uri="{FF2B5EF4-FFF2-40B4-BE49-F238E27FC236}">
                <a16:creationId xmlns:a16="http://schemas.microsoft.com/office/drawing/2014/main" id="{4666FFE5-658A-684D-932E-E120C8319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29730" name="Group 41">
            <a:extLst>
              <a:ext uri="{FF2B5EF4-FFF2-40B4-BE49-F238E27FC236}">
                <a16:creationId xmlns:a16="http://schemas.microsoft.com/office/drawing/2014/main" id="{89C5E7D3-7908-4748-81FB-87A7D7BF2B69}"/>
              </a:ext>
            </a:extLst>
          </p:cNvPr>
          <p:cNvGrpSpPr>
            <a:grpSpLocks/>
          </p:cNvGrpSpPr>
          <p:nvPr/>
        </p:nvGrpSpPr>
        <p:grpSpPr bwMode="auto">
          <a:xfrm>
            <a:off x="3649663" y="1900238"/>
            <a:ext cx="2981325" cy="3452812"/>
            <a:chOff x="2299" y="1132"/>
            <a:chExt cx="1878" cy="2175"/>
          </a:xfrm>
        </p:grpSpPr>
        <p:sp>
          <p:nvSpPr>
            <p:cNvPr id="29764" name="Oval 42">
              <a:extLst>
                <a:ext uri="{FF2B5EF4-FFF2-40B4-BE49-F238E27FC236}">
                  <a16:creationId xmlns:a16="http://schemas.microsoft.com/office/drawing/2014/main" id="{6F8C9DF1-EE52-4E44-9511-3F4B79DF2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" y="1132"/>
              <a:ext cx="213" cy="21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65" name="Oval 43">
              <a:extLst>
                <a:ext uri="{FF2B5EF4-FFF2-40B4-BE49-F238E27FC236}">
                  <a16:creationId xmlns:a16="http://schemas.microsoft.com/office/drawing/2014/main" id="{C02C69A2-F92C-1146-8C6C-0C2AA631A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7" y="1392"/>
              <a:ext cx="200" cy="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29766" name="Group 44">
              <a:extLst>
                <a:ext uri="{FF2B5EF4-FFF2-40B4-BE49-F238E27FC236}">
                  <a16:creationId xmlns:a16="http://schemas.microsoft.com/office/drawing/2014/main" id="{3A549305-DEB1-AE49-ABDA-4110074155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99" y="1135"/>
              <a:ext cx="1385" cy="2172"/>
              <a:chOff x="2299" y="1135"/>
              <a:chExt cx="1385" cy="2172"/>
            </a:xfrm>
          </p:grpSpPr>
          <p:sp>
            <p:nvSpPr>
              <p:cNvPr id="29767" name="Oval 45">
                <a:extLst>
                  <a:ext uri="{FF2B5EF4-FFF2-40B4-BE49-F238E27FC236}">
                    <a16:creationId xmlns:a16="http://schemas.microsoft.com/office/drawing/2014/main" id="{B000D096-2304-C144-B109-CB42CB059C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1" y="1135"/>
                <a:ext cx="213" cy="213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68" name="Oval 46">
                <a:extLst>
                  <a:ext uri="{FF2B5EF4-FFF2-40B4-BE49-F238E27FC236}">
                    <a16:creationId xmlns:a16="http://schemas.microsoft.com/office/drawing/2014/main" id="{D8472099-332C-2445-A4E0-B78DBCA4B5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260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69" name="Oval 47">
                <a:extLst>
                  <a:ext uri="{FF2B5EF4-FFF2-40B4-BE49-F238E27FC236}">
                    <a16:creationId xmlns:a16="http://schemas.microsoft.com/office/drawing/2014/main" id="{9EC8DED4-E074-E846-99CD-781BC708B0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6" y="2622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0" name="Oval 48">
                <a:extLst>
                  <a:ext uri="{FF2B5EF4-FFF2-40B4-BE49-F238E27FC236}">
                    <a16:creationId xmlns:a16="http://schemas.microsoft.com/office/drawing/2014/main" id="{F26EEBD4-AC01-894E-AAC0-2708AF4363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0" y="2476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1" name="Oval 49">
                <a:extLst>
                  <a:ext uri="{FF2B5EF4-FFF2-40B4-BE49-F238E27FC236}">
                    <a16:creationId xmlns:a16="http://schemas.microsoft.com/office/drawing/2014/main" id="{81D9A7DD-C35C-2D45-92CB-8DEA34C2DC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1941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2" name="Oval 50">
                <a:extLst>
                  <a:ext uri="{FF2B5EF4-FFF2-40B4-BE49-F238E27FC236}">
                    <a16:creationId xmlns:a16="http://schemas.microsoft.com/office/drawing/2014/main" id="{53A86B8F-13AB-3D40-92EF-B81EE5E938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1" y="2463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3" name="Oval 51">
                <a:extLst>
                  <a:ext uri="{FF2B5EF4-FFF2-40B4-BE49-F238E27FC236}">
                    <a16:creationId xmlns:a16="http://schemas.microsoft.com/office/drawing/2014/main" id="{DEAAA727-2763-7D40-9E79-0A37D2EB96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0" y="1669"/>
                <a:ext cx="155" cy="155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4" name="Oval 52">
                <a:extLst>
                  <a:ext uri="{FF2B5EF4-FFF2-40B4-BE49-F238E27FC236}">
                    <a16:creationId xmlns:a16="http://schemas.microsoft.com/office/drawing/2014/main" id="{30DC1816-99C8-D94B-B04B-610F388E64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4" y="1392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5" name="Oval 53">
                <a:extLst>
                  <a:ext uri="{FF2B5EF4-FFF2-40B4-BE49-F238E27FC236}">
                    <a16:creationId xmlns:a16="http://schemas.microsoft.com/office/drawing/2014/main" id="{84B8A9E7-6913-9E4D-9DE3-631D48ABC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2" y="2601"/>
                <a:ext cx="98" cy="9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6" name="Oval 54">
                <a:extLst>
                  <a:ext uri="{FF2B5EF4-FFF2-40B4-BE49-F238E27FC236}">
                    <a16:creationId xmlns:a16="http://schemas.microsoft.com/office/drawing/2014/main" id="{1D14FCF8-B536-2643-A29A-0DAF6A015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4" y="310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7" name="Oval 55">
                <a:extLst>
                  <a:ext uri="{FF2B5EF4-FFF2-40B4-BE49-F238E27FC236}">
                    <a16:creationId xmlns:a16="http://schemas.microsoft.com/office/drawing/2014/main" id="{BE520C4F-78C4-5E43-955F-9C08A9455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3" y="2994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8" name="Oval 56">
                <a:extLst>
                  <a:ext uri="{FF2B5EF4-FFF2-40B4-BE49-F238E27FC236}">
                    <a16:creationId xmlns:a16="http://schemas.microsoft.com/office/drawing/2014/main" id="{1870AF43-1E21-9D48-8249-6B9CC9B5F5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2" y="2905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79" name="Oval 57">
                <a:extLst>
                  <a:ext uri="{FF2B5EF4-FFF2-40B4-BE49-F238E27FC236}">
                    <a16:creationId xmlns:a16="http://schemas.microsoft.com/office/drawing/2014/main" id="{C5ED1F74-AA7A-A549-BC03-A683C1A3D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3154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0" name="Oval 58">
                <a:extLst>
                  <a:ext uri="{FF2B5EF4-FFF2-40B4-BE49-F238E27FC236}">
                    <a16:creationId xmlns:a16="http://schemas.microsoft.com/office/drawing/2014/main" id="{A2255837-A51C-8642-872D-98381A6FA4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4" y="3005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1" name="Oval 59">
                <a:extLst>
                  <a:ext uri="{FF2B5EF4-FFF2-40B4-BE49-F238E27FC236}">
                    <a16:creationId xmlns:a16="http://schemas.microsoft.com/office/drawing/2014/main" id="{F410CCCE-B6CD-8541-B9C9-065C218F2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9" y="3026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2" name="Oval 60">
                <a:extLst>
                  <a:ext uri="{FF2B5EF4-FFF2-40B4-BE49-F238E27FC236}">
                    <a16:creationId xmlns:a16="http://schemas.microsoft.com/office/drawing/2014/main" id="{A6ADC01B-6960-B64B-8328-DC529D2BA2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" y="312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3" name="Oval 61">
                <a:extLst>
                  <a:ext uri="{FF2B5EF4-FFF2-40B4-BE49-F238E27FC236}">
                    <a16:creationId xmlns:a16="http://schemas.microsoft.com/office/drawing/2014/main" id="{A5A8C857-6C67-7C4D-9D16-8262CD91C7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9" y="3229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4" name="Oval 62">
                <a:extLst>
                  <a:ext uri="{FF2B5EF4-FFF2-40B4-BE49-F238E27FC236}">
                    <a16:creationId xmlns:a16="http://schemas.microsoft.com/office/drawing/2014/main" id="{E4718F61-E3E8-8E48-BD6F-A408FD6AE0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3222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5" name="Oval 63">
                <a:extLst>
                  <a:ext uri="{FF2B5EF4-FFF2-40B4-BE49-F238E27FC236}">
                    <a16:creationId xmlns:a16="http://schemas.microsoft.com/office/drawing/2014/main" id="{95C6A985-4ABB-9E46-A72E-1C1A25CC4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8" y="3183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6" name="Oval 64">
                <a:extLst>
                  <a:ext uri="{FF2B5EF4-FFF2-40B4-BE49-F238E27FC236}">
                    <a16:creationId xmlns:a16="http://schemas.microsoft.com/office/drawing/2014/main" id="{D610B437-8C1D-2748-9C15-9D27B114D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3" y="274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7" name="Oval 65">
                <a:extLst>
                  <a:ext uri="{FF2B5EF4-FFF2-40B4-BE49-F238E27FC236}">
                    <a16:creationId xmlns:a16="http://schemas.microsoft.com/office/drawing/2014/main" id="{BD778D3D-FC71-A442-AD4B-7FD047D9BC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9" y="274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8" name="Oval 66">
                <a:extLst>
                  <a:ext uri="{FF2B5EF4-FFF2-40B4-BE49-F238E27FC236}">
                    <a16:creationId xmlns:a16="http://schemas.microsoft.com/office/drawing/2014/main" id="{DCB37F60-1BDF-A24B-97A1-95D239322F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0" y="2392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29789" name="Oval 67">
                <a:extLst>
                  <a:ext uri="{FF2B5EF4-FFF2-40B4-BE49-F238E27FC236}">
                    <a16:creationId xmlns:a16="http://schemas.microsoft.com/office/drawing/2014/main" id="{9F1B59CB-5B17-4541-A5FF-D77A70E5D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8" y="2166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</p:grpSp>
      </p:grpSp>
      <p:grpSp>
        <p:nvGrpSpPr>
          <p:cNvPr id="29731" name="Group 68">
            <a:extLst>
              <a:ext uri="{FF2B5EF4-FFF2-40B4-BE49-F238E27FC236}">
                <a16:creationId xmlns:a16="http://schemas.microsoft.com/office/drawing/2014/main" id="{EE4FD029-CC23-3D4C-AD6C-480C966C0112}"/>
              </a:ext>
            </a:extLst>
          </p:cNvPr>
          <p:cNvGrpSpPr>
            <a:grpSpLocks/>
          </p:cNvGrpSpPr>
          <p:nvPr/>
        </p:nvGrpSpPr>
        <p:grpSpPr bwMode="auto">
          <a:xfrm>
            <a:off x="5897563" y="1044575"/>
            <a:ext cx="3246437" cy="4243388"/>
            <a:chOff x="3715" y="593"/>
            <a:chExt cx="2045" cy="2673"/>
          </a:xfrm>
        </p:grpSpPr>
        <p:sp>
          <p:nvSpPr>
            <p:cNvPr id="104517" name="Text Box 69">
              <a:extLst>
                <a:ext uri="{FF2B5EF4-FFF2-40B4-BE49-F238E27FC236}">
                  <a16:creationId xmlns:a16="http://schemas.microsoft.com/office/drawing/2014/main" id="{8D57FA9A-4984-6B4B-8E29-2032B3A1CF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8" y="1591"/>
              <a:ext cx="107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r>
                <a:rPr lang="en-US" altLang="en-US" sz="2400">
                  <a:solidFill>
                    <a:srgbClr val="FE9B03"/>
                  </a:solidFill>
                  <a:latin typeface="Comic Sans MS" charset="0"/>
                </a:rPr>
                <a:t>Dominance</a:t>
              </a:r>
            </a:p>
          </p:txBody>
        </p:sp>
        <p:sp>
          <p:nvSpPr>
            <p:cNvPr id="104518" name="Text Box 70">
              <a:extLst>
                <a:ext uri="{FF2B5EF4-FFF2-40B4-BE49-F238E27FC236}">
                  <a16:creationId xmlns:a16="http://schemas.microsoft.com/office/drawing/2014/main" id="{18562F98-E88F-B146-8E63-1E1B23285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8" y="2855"/>
              <a:ext cx="1229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2400">
                  <a:solidFill>
                    <a:schemeClr val="accent2"/>
                  </a:solidFill>
                  <a:latin typeface="Comic Sans MS" charset="0"/>
                </a:rPr>
                <a:t>Recruitment</a:t>
              </a:r>
            </a:p>
          </p:txBody>
        </p:sp>
        <p:sp>
          <p:nvSpPr>
            <p:cNvPr id="104519" name="Text Box 71">
              <a:extLst>
                <a:ext uri="{FF2B5EF4-FFF2-40B4-BE49-F238E27FC236}">
                  <a16:creationId xmlns:a16="http://schemas.microsoft.com/office/drawing/2014/main" id="{6FF7CE24-DD7E-AB4C-ACF3-C725230414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6" y="2132"/>
              <a:ext cx="961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r>
                <a:rPr lang="en-US" altLang="en-US" sz="2400">
                  <a:solidFill>
                    <a:schemeClr val="hlink"/>
                  </a:solidFill>
                  <a:latin typeface="Comic Sans MS" charset="0"/>
                </a:rPr>
                <a:t>Selection</a:t>
              </a:r>
            </a:p>
          </p:txBody>
        </p:sp>
        <p:sp>
          <p:nvSpPr>
            <p:cNvPr id="29741" name="Oval 72">
              <a:extLst>
                <a:ext uri="{FF2B5EF4-FFF2-40B4-BE49-F238E27FC236}">
                  <a16:creationId xmlns:a16="http://schemas.microsoft.com/office/drawing/2014/main" id="{A46247AA-2ECF-5D44-A5C3-E88940B89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7" y="2463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42" name="Oval 73">
              <a:extLst>
                <a:ext uri="{FF2B5EF4-FFF2-40B4-BE49-F238E27FC236}">
                  <a16:creationId xmlns:a16="http://schemas.microsoft.com/office/drawing/2014/main" id="{49F2B6B6-C92B-6D48-8BFD-9BF487BFC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2" y="1658"/>
              <a:ext cx="155" cy="155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43" name="Oval 74">
              <a:extLst>
                <a:ext uri="{FF2B5EF4-FFF2-40B4-BE49-F238E27FC236}">
                  <a16:creationId xmlns:a16="http://schemas.microsoft.com/office/drawing/2014/main" id="{8770F41D-9223-5543-AFBD-7DA69CA2B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2" y="1349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44" name="Oval 75">
              <a:extLst>
                <a:ext uri="{FF2B5EF4-FFF2-40B4-BE49-F238E27FC236}">
                  <a16:creationId xmlns:a16="http://schemas.microsoft.com/office/drawing/2014/main" id="{AB9C9BF9-5011-8442-827F-223458107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8" y="2601"/>
              <a:ext cx="98" cy="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45" name="Oval 76">
              <a:extLst>
                <a:ext uri="{FF2B5EF4-FFF2-40B4-BE49-F238E27FC236}">
                  <a16:creationId xmlns:a16="http://schemas.microsoft.com/office/drawing/2014/main" id="{F100A5DF-2A1D-1B4D-AE37-80EDE2028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" y="318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46" name="Oval 77">
              <a:extLst>
                <a:ext uri="{FF2B5EF4-FFF2-40B4-BE49-F238E27FC236}">
                  <a16:creationId xmlns:a16="http://schemas.microsoft.com/office/drawing/2014/main" id="{2210E65B-D935-1B42-A9BC-918B1A721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0" y="3081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47" name="Oval 78">
              <a:extLst>
                <a:ext uri="{FF2B5EF4-FFF2-40B4-BE49-F238E27FC236}">
                  <a16:creationId xmlns:a16="http://schemas.microsoft.com/office/drawing/2014/main" id="{8B29B080-735F-EE47-A9AD-E47A43D79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2" y="2967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48" name="Oval 79">
              <a:extLst>
                <a:ext uri="{FF2B5EF4-FFF2-40B4-BE49-F238E27FC236}">
                  <a16:creationId xmlns:a16="http://schemas.microsoft.com/office/drawing/2014/main" id="{3A614FA5-8176-5C41-8950-487E5136C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2" y="318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49" name="Oval 80">
              <a:extLst>
                <a:ext uri="{FF2B5EF4-FFF2-40B4-BE49-F238E27FC236}">
                  <a16:creationId xmlns:a16="http://schemas.microsoft.com/office/drawing/2014/main" id="{5C08F510-519F-0D46-B854-75B3C5265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0" y="2923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50" name="Oval 81">
              <a:extLst>
                <a:ext uri="{FF2B5EF4-FFF2-40B4-BE49-F238E27FC236}">
                  <a16:creationId xmlns:a16="http://schemas.microsoft.com/office/drawing/2014/main" id="{5D207CC4-C213-5249-9E5B-344509803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4" y="3081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51" name="Oval 82">
              <a:extLst>
                <a:ext uri="{FF2B5EF4-FFF2-40B4-BE49-F238E27FC236}">
                  <a16:creationId xmlns:a16="http://schemas.microsoft.com/office/drawing/2014/main" id="{5A65A666-2EF5-BA46-8B9A-A7BC2C70D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4" y="3059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52" name="Oval 83">
              <a:extLst>
                <a:ext uri="{FF2B5EF4-FFF2-40B4-BE49-F238E27FC236}">
                  <a16:creationId xmlns:a16="http://schemas.microsoft.com/office/drawing/2014/main" id="{2C9AE121-D52B-1842-B54B-1BDE859F2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18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53" name="Oval 84">
              <a:extLst>
                <a:ext uri="{FF2B5EF4-FFF2-40B4-BE49-F238E27FC236}">
                  <a16:creationId xmlns:a16="http://schemas.microsoft.com/office/drawing/2014/main" id="{824B5D80-6870-FA41-9B5B-B992D52B9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318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54" name="AutoShape 85">
              <a:extLst>
                <a:ext uri="{FF2B5EF4-FFF2-40B4-BE49-F238E27FC236}">
                  <a16:creationId xmlns:a16="http://schemas.microsoft.com/office/drawing/2014/main" id="{2125D639-B093-3A4C-93B9-C643934A61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9" y="971"/>
              <a:ext cx="403" cy="403"/>
            </a:xfrm>
            <a:prstGeom prst="sun">
              <a:avLst>
                <a:gd name="adj" fmla="val 25000"/>
              </a:avLst>
            </a:prstGeom>
            <a:solidFill>
              <a:srgbClr val="33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104534" name="Text Box 86">
              <a:extLst>
                <a:ext uri="{FF2B5EF4-FFF2-40B4-BE49-F238E27FC236}">
                  <a16:creationId xmlns:a16="http://schemas.microsoft.com/office/drawing/2014/main" id="{D05A4602-C250-7D46-AE96-4C1C261AC4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9" y="593"/>
              <a:ext cx="842" cy="288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r>
                <a:rPr lang="en-US" altLang="en-US" sz="2400">
                  <a:solidFill>
                    <a:srgbClr val="3333CC"/>
                  </a:solidFill>
                  <a:latin typeface="Arial Narrow" charset="0"/>
                </a:rPr>
                <a:t>Ovulation</a:t>
              </a:r>
              <a:endParaRPr lang="en-US" altLang="en-US" sz="240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charset="0"/>
              </a:endParaRPr>
            </a:p>
          </p:txBody>
        </p:sp>
        <p:sp>
          <p:nvSpPr>
            <p:cNvPr id="29756" name="Oval 87">
              <a:extLst>
                <a:ext uri="{FF2B5EF4-FFF2-40B4-BE49-F238E27FC236}">
                  <a16:creationId xmlns:a16="http://schemas.microsoft.com/office/drawing/2014/main" id="{E12A7E58-41FE-2A4E-B93F-EB770229F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" y="2611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57" name="Oval 88">
              <a:extLst>
                <a:ext uri="{FF2B5EF4-FFF2-40B4-BE49-F238E27FC236}">
                  <a16:creationId xmlns:a16="http://schemas.microsoft.com/office/drawing/2014/main" id="{908AAA01-2804-A44A-99A0-7F31E77ED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9" y="261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58" name="Oval 89">
              <a:extLst>
                <a:ext uri="{FF2B5EF4-FFF2-40B4-BE49-F238E27FC236}">
                  <a16:creationId xmlns:a16="http://schemas.microsoft.com/office/drawing/2014/main" id="{AE52BE20-2E1D-3B46-9897-AAC5B8EFA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2" y="250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59" name="Oval 90">
              <a:extLst>
                <a:ext uri="{FF2B5EF4-FFF2-40B4-BE49-F238E27FC236}">
                  <a16:creationId xmlns:a16="http://schemas.microsoft.com/office/drawing/2014/main" id="{5FD1791A-392C-B14A-AB88-8307AD44B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1941"/>
              <a:ext cx="144" cy="14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60" name="Oval 91">
              <a:extLst>
                <a:ext uri="{FF2B5EF4-FFF2-40B4-BE49-F238E27FC236}">
                  <a16:creationId xmlns:a16="http://schemas.microsoft.com/office/drawing/2014/main" id="{D3CAAB1D-C046-7741-A4DE-9F9591F7F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9" y="2751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61" name="Oval 92">
              <a:extLst>
                <a:ext uri="{FF2B5EF4-FFF2-40B4-BE49-F238E27FC236}">
                  <a16:creationId xmlns:a16="http://schemas.microsoft.com/office/drawing/2014/main" id="{0C6D2D7E-BCF7-DD44-9267-D445B4530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5" y="2751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62" name="Oval 93">
              <a:extLst>
                <a:ext uri="{FF2B5EF4-FFF2-40B4-BE49-F238E27FC236}">
                  <a16:creationId xmlns:a16="http://schemas.microsoft.com/office/drawing/2014/main" id="{1F47C608-B0AD-F64B-B011-2EB632413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5" y="2433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29763" name="Oval 94">
              <a:extLst>
                <a:ext uri="{FF2B5EF4-FFF2-40B4-BE49-F238E27FC236}">
                  <a16:creationId xmlns:a16="http://schemas.microsoft.com/office/drawing/2014/main" id="{E178D935-9806-1C4F-A374-46D085A71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2180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29732" name="Text Box 95">
            <a:extLst>
              <a:ext uri="{FF2B5EF4-FFF2-40B4-BE49-F238E27FC236}">
                <a16:creationId xmlns:a16="http://schemas.microsoft.com/office/drawing/2014/main" id="{50952960-24EE-D046-86AB-DAF53124A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75088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29733" name="Line 96">
            <a:extLst>
              <a:ext uri="{FF2B5EF4-FFF2-40B4-BE49-F238E27FC236}">
                <a16:creationId xmlns:a16="http://schemas.microsoft.com/office/drawing/2014/main" id="{113F4BA4-A2BF-6642-96F1-9851BEAD90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1054100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9734" name="Group 97">
            <a:extLst>
              <a:ext uri="{FF2B5EF4-FFF2-40B4-BE49-F238E27FC236}">
                <a16:creationId xmlns:a16="http://schemas.microsoft.com/office/drawing/2014/main" id="{0C928390-D8BD-BD43-87A3-5C34C68C33FB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1047750"/>
            <a:ext cx="2582863" cy="4395788"/>
            <a:chOff x="2722" y="595"/>
            <a:chExt cx="1627" cy="2769"/>
          </a:xfrm>
        </p:grpSpPr>
        <p:sp>
          <p:nvSpPr>
            <p:cNvPr id="29736" name="Line 98">
              <a:extLst>
                <a:ext uri="{FF2B5EF4-FFF2-40B4-BE49-F238E27FC236}">
                  <a16:creationId xmlns:a16="http://schemas.microsoft.com/office/drawing/2014/main" id="{76823C63-8ED4-4B47-8030-0060D944B0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22" y="596"/>
              <a:ext cx="1251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37" name="Line 99">
              <a:extLst>
                <a:ext uri="{FF2B5EF4-FFF2-40B4-BE49-F238E27FC236}">
                  <a16:creationId xmlns:a16="http://schemas.microsoft.com/office/drawing/2014/main" id="{F0B573BC-7401-CF4C-BC9B-6DF66B90E1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6" y="595"/>
              <a:ext cx="383" cy="276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35" name="Line 100">
            <a:extLst>
              <a:ext uri="{FF2B5EF4-FFF2-40B4-BE49-F238E27FC236}">
                <a16:creationId xmlns:a16="http://schemas.microsoft.com/office/drawing/2014/main" id="{5DA7541B-D215-5047-BD63-5AC34710DB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1052513"/>
            <a:ext cx="419100" cy="4364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AutoShape 2">
            <a:extLst>
              <a:ext uri="{FF2B5EF4-FFF2-40B4-BE49-F238E27FC236}">
                <a16:creationId xmlns:a16="http://schemas.microsoft.com/office/drawing/2014/main" id="{F4FD8E13-593F-FE4D-8DC1-3EEDBF639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325" y="2073275"/>
            <a:ext cx="639763" cy="639763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0B5D3AD1-F5CA-C74A-9461-20AFA3D84A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  <a:ea typeface="ＭＳ Ｐゴシック" panose="020B0600070205080204" pitchFamily="34" charset="-128"/>
              </a:rPr>
              <a:t>Ovsynch</a:t>
            </a:r>
            <a:endParaRPr lang="en-US" altLang="en-US" sz="3600" baseline="-25000">
              <a:solidFill>
                <a:schemeClr val="hlink"/>
              </a:solidFill>
              <a:latin typeface="Symbol" pitchFamily="2" charset="2"/>
              <a:ea typeface="ＭＳ Ｐゴシック" panose="020B0600070205080204" pitchFamily="34" charset="-128"/>
            </a:endParaRPr>
          </a:p>
        </p:txBody>
      </p:sp>
      <p:sp>
        <p:nvSpPr>
          <p:cNvPr id="31747" name="Oval 4">
            <a:extLst>
              <a:ext uri="{FF2B5EF4-FFF2-40B4-BE49-F238E27FC236}">
                <a16:creationId xmlns:a16="http://schemas.microsoft.com/office/drawing/2014/main" id="{E5561590-D335-4C4A-9553-0A85A5178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21957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48" name="Oval 5">
            <a:extLst>
              <a:ext uri="{FF2B5EF4-FFF2-40B4-BE49-F238E27FC236}">
                <a16:creationId xmlns:a16="http://schemas.microsoft.com/office/drawing/2014/main" id="{79121449-900E-5247-8C2B-4FAACA99F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3703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49" name="Oval 6">
            <a:extLst>
              <a:ext uri="{FF2B5EF4-FFF2-40B4-BE49-F238E27FC236}">
                <a16:creationId xmlns:a16="http://schemas.microsoft.com/office/drawing/2014/main" id="{1FCD5F73-7EDF-9741-92E3-AA8E90BEA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405130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0" name="Oval 7">
            <a:extLst>
              <a:ext uri="{FF2B5EF4-FFF2-40B4-BE49-F238E27FC236}">
                <a16:creationId xmlns:a16="http://schemas.microsoft.com/office/drawing/2014/main" id="{B547E1EC-4DB3-5147-B00F-5BD4C00EE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189288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1" name="Oval 8">
            <a:extLst>
              <a:ext uri="{FF2B5EF4-FFF2-40B4-BE49-F238E27FC236}">
                <a16:creationId xmlns:a16="http://schemas.microsoft.com/office/drawing/2014/main" id="{169D119D-413A-D74F-8F04-344D02EBC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401796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2" name="Oval 9">
            <a:extLst>
              <a:ext uri="{FF2B5EF4-FFF2-40B4-BE49-F238E27FC236}">
                <a16:creationId xmlns:a16="http://schemas.microsoft.com/office/drawing/2014/main" id="{D1437E3B-38CD-8A49-94AC-B500A767B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728913"/>
            <a:ext cx="246062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3" name="Oval 10">
            <a:extLst>
              <a:ext uri="{FF2B5EF4-FFF2-40B4-BE49-F238E27FC236}">
                <a16:creationId xmlns:a16="http://schemas.microsoft.com/office/drawing/2014/main" id="{102B2505-B2C3-C14B-BCB4-E3EA18B83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237038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4" name="Oval 11">
            <a:extLst>
              <a:ext uri="{FF2B5EF4-FFF2-40B4-BE49-F238E27FC236}">
                <a16:creationId xmlns:a16="http://schemas.microsoft.com/office/drawing/2014/main" id="{E3A55DAC-4343-D04D-B342-242F92F0D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5" name="Oval 12">
            <a:extLst>
              <a:ext uri="{FF2B5EF4-FFF2-40B4-BE49-F238E27FC236}">
                <a16:creationId xmlns:a16="http://schemas.microsoft.com/office/drawing/2014/main" id="{23BBDD06-6F08-4043-A1B3-40DBADC06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6" name="Oval 13">
            <a:extLst>
              <a:ext uri="{FF2B5EF4-FFF2-40B4-BE49-F238E27FC236}">
                <a16:creationId xmlns:a16="http://schemas.microsoft.com/office/drawing/2014/main" id="{9855595B-F743-384B-9487-1BC6F1A80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81806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7" name="Oval 14">
            <a:extLst>
              <a:ext uri="{FF2B5EF4-FFF2-40B4-BE49-F238E27FC236}">
                <a16:creationId xmlns:a16="http://schemas.microsoft.com/office/drawing/2014/main" id="{2AC30A81-BCBE-DE4A-AC1D-EA8BDC1ED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8" name="Oval 15">
            <a:extLst>
              <a:ext uri="{FF2B5EF4-FFF2-40B4-BE49-F238E27FC236}">
                <a16:creationId xmlns:a16="http://schemas.microsoft.com/office/drawing/2014/main" id="{86162298-929C-4541-B573-17B14290E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7482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59" name="Oval 16">
            <a:extLst>
              <a:ext uri="{FF2B5EF4-FFF2-40B4-BE49-F238E27FC236}">
                <a16:creationId xmlns:a16="http://schemas.microsoft.com/office/drawing/2014/main" id="{0087FFCB-40CA-FA41-9A62-28EE97ECC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60" name="Oval 17">
            <a:extLst>
              <a:ext uri="{FF2B5EF4-FFF2-40B4-BE49-F238E27FC236}">
                <a16:creationId xmlns:a16="http://schemas.microsoft.com/office/drawing/2014/main" id="{67F551BE-DC04-6943-ADF0-3AC78FCA3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9641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61" name="Oval 18">
            <a:extLst>
              <a:ext uri="{FF2B5EF4-FFF2-40B4-BE49-F238E27FC236}">
                <a16:creationId xmlns:a16="http://schemas.microsoft.com/office/drawing/2014/main" id="{57ADCC6F-B024-0545-8D54-147C7043D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62" name="Oval 19">
            <a:extLst>
              <a:ext uri="{FF2B5EF4-FFF2-40B4-BE49-F238E27FC236}">
                <a16:creationId xmlns:a16="http://schemas.microsoft.com/office/drawing/2014/main" id="{7B624B72-EBE2-4149-A479-7CC5C3EE3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63" name="Line 20">
            <a:extLst>
              <a:ext uri="{FF2B5EF4-FFF2-40B4-BE49-F238E27FC236}">
                <a16:creationId xmlns:a16="http://schemas.microsoft.com/office/drawing/2014/main" id="{E6613EB0-74AB-8946-83FB-7D2F28D2816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150938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4" name="Line 21">
            <a:extLst>
              <a:ext uri="{FF2B5EF4-FFF2-40B4-BE49-F238E27FC236}">
                <a16:creationId xmlns:a16="http://schemas.microsoft.com/office/drawing/2014/main" id="{353DC635-BCF2-344F-882D-3A567D5D05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432425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Line 22">
            <a:extLst>
              <a:ext uri="{FF2B5EF4-FFF2-40B4-BE49-F238E27FC236}">
                <a16:creationId xmlns:a16="http://schemas.microsoft.com/office/drawing/2014/main" id="{A5283E5B-8F2F-9146-A9A7-816BD8A038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6" name="Line 23">
            <a:extLst>
              <a:ext uri="{FF2B5EF4-FFF2-40B4-BE49-F238E27FC236}">
                <a16:creationId xmlns:a16="http://schemas.microsoft.com/office/drawing/2014/main" id="{50C38E41-D564-C045-859D-0282533E7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7" name="Text Box 24">
            <a:extLst>
              <a:ext uri="{FF2B5EF4-FFF2-40B4-BE49-F238E27FC236}">
                <a16:creationId xmlns:a16="http://schemas.microsoft.com/office/drawing/2014/main" id="{AA191C5C-C40B-4447-8B72-CBE3878FF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662613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31768" name="Text Box 25">
            <a:extLst>
              <a:ext uri="{FF2B5EF4-FFF2-40B4-BE49-F238E27FC236}">
                <a16:creationId xmlns:a16="http://schemas.microsoft.com/office/drawing/2014/main" id="{0F66D1EC-2389-7C40-8320-D94FFCF602F2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552575"/>
            <a:ext cx="671512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31769" name="Text Box 26">
            <a:extLst>
              <a:ext uri="{FF2B5EF4-FFF2-40B4-BE49-F238E27FC236}">
                <a16:creationId xmlns:a16="http://schemas.microsoft.com/office/drawing/2014/main" id="{668C87A9-F856-6A49-9AD6-9E1220AEB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6049963"/>
            <a:ext cx="3978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31770" name="Line 27">
            <a:extLst>
              <a:ext uri="{FF2B5EF4-FFF2-40B4-BE49-F238E27FC236}">
                <a16:creationId xmlns:a16="http://schemas.microsoft.com/office/drawing/2014/main" id="{80178F6C-70FB-3140-B2C8-E2A0B14A11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42766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1" name="Text Box 28">
            <a:extLst>
              <a:ext uri="{FF2B5EF4-FFF2-40B4-BE49-F238E27FC236}">
                <a16:creationId xmlns:a16="http://schemas.microsoft.com/office/drawing/2014/main" id="{41A46F64-8D92-1646-AC00-3F5D56E3C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6261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31772" name="Text Box 29">
            <a:extLst>
              <a:ext uri="{FF2B5EF4-FFF2-40B4-BE49-F238E27FC236}">
                <a16:creationId xmlns:a16="http://schemas.microsoft.com/office/drawing/2014/main" id="{BA9CA3B9-FB94-7042-B2CB-42D0858B9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31773" name="Text Box 30">
            <a:extLst>
              <a:ext uri="{FF2B5EF4-FFF2-40B4-BE49-F238E27FC236}">
                <a16:creationId xmlns:a16="http://schemas.microsoft.com/office/drawing/2014/main" id="{9962C378-EA11-B748-88BF-633DBA777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31774" name="Oval 31">
            <a:extLst>
              <a:ext uri="{FF2B5EF4-FFF2-40B4-BE49-F238E27FC236}">
                <a16:creationId xmlns:a16="http://schemas.microsoft.com/office/drawing/2014/main" id="{9F2557D8-A18A-BD47-8459-C71A3A4C1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932238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75" name="Oval 32">
            <a:extLst>
              <a:ext uri="{FF2B5EF4-FFF2-40B4-BE49-F238E27FC236}">
                <a16:creationId xmlns:a16="http://schemas.microsoft.com/office/drawing/2014/main" id="{C87915AA-9FF0-744E-9990-B03536D9C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617913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76" name="Oval 33">
            <a:extLst>
              <a:ext uri="{FF2B5EF4-FFF2-40B4-BE49-F238E27FC236}">
                <a16:creationId xmlns:a16="http://schemas.microsoft.com/office/drawing/2014/main" id="{D1F8C8BA-3835-9C43-8F85-9DC1BEE2E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1777" name="Oval 34">
            <a:extLst>
              <a:ext uri="{FF2B5EF4-FFF2-40B4-BE49-F238E27FC236}">
                <a16:creationId xmlns:a16="http://schemas.microsoft.com/office/drawing/2014/main" id="{1D0C4230-A6BD-6641-9CDE-851B1530F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31778" name="Group 35">
            <a:extLst>
              <a:ext uri="{FF2B5EF4-FFF2-40B4-BE49-F238E27FC236}">
                <a16:creationId xmlns:a16="http://schemas.microsoft.com/office/drawing/2014/main" id="{72179A0B-9B21-874E-AB3E-9A8EA4C295D0}"/>
              </a:ext>
            </a:extLst>
          </p:cNvPr>
          <p:cNvGrpSpPr>
            <a:grpSpLocks/>
          </p:cNvGrpSpPr>
          <p:nvPr/>
        </p:nvGrpSpPr>
        <p:grpSpPr bwMode="auto">
          <a:xfrm>
            <a:off x="3649663" y="1900238"/>
            <a:ext cx="2981325" cy="3452812"/>
            <a:chOff x="2299" y="1132"/>
            <a:chExt cx="1878" cy="2175"/>
          </a:xfrm>
        </p:grpSpPr>
        <p:sp>
          <p:nvSpPr>
            <p:cNvPr id="31788" name="Oval 36">
              <a:extLst>
                <a:ext uri="{FF2B5EF4-FFF2-40B4-BE49-F238E27FC236}">
                  <a16:creationId xmlns:a16="http://schemas.microsoft.com/office/drawing/2014/main" id="{1B8518E5-C012-234C-88AF-3073C224C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" y="1132"/>
              <a:ext cx="213" cy="21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1789" name="Oval 37">
              <a:extLst>
                <a:ext uri="{FF2B5EF4-FFF2-40B4-BE49-F238E27FC236}">
                  <a16:creationId xmlns:a16="http://schemas.microsoft.com/office/drawing/2014/main" id="{64F50507-ADA8-0341-A2EC-6A5FD056F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7" y="1392"/>
              <a:ext cx="200" cy="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31790" name="Group 38">
              <a:extLst>
                <a:ext uri="{FF2B5EF4-FFF2-40B4-BE49-F238E27FC236}">
                  <a16:creationId xmlns:a16="http://schemas.microsoft.com/office/drawing/2014/main" id="{674A666E-68D4-C048-8E27-76F3348FE4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99" y="1135"/>
              <a:ext cx="1385" cy="2172"/>
              <a:chOff x="2299" y="1135"/>
              <a:chExt cx="1385" cy="2172"/>
            </a:xfrm>
          </p:grpSpPr>
          <p:sp>
            <p:nvSpPr>
              <p:cNvPr id="31791" name="Oval 39">
                <a:extLst>
                  <a:ext uri="{FF2B5EF4-FFF2-40B4-BE49-F238E27FC236}">
                    <a16:creationId xmlns:a16="http://schemas.microsoft.com/office/drawing/2014/main" id="{1B2BB6E4-4E46-534B-A285-95ECF7476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1" y="1135"/>
                <a:ext cx="213" cy="213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792" name="Oval 40">
                <a:extLst>
                  <a:ext uri="{FF2B5EF4-FFF2-40B4-BE49-F238E27FC236}">
                    <a16:creationId xmlns:a16="http://schemas.microsoft.com/office/drawing/2014/main" id="{CCBBDF22-BDAA-4C4E-A2EE-BD8A4AB28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260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793" name="Oval 41">
                <a:extLst>
                  <a:ext uri="{FF2B5EF4-FFF2-40B4-BE49-F238E27FC236}">
                    <a16:creationId xmlns:a16="http://schemas.microsoft.com/office/drawing/2014/main" id="{331D1179-86C8-5947-AB10-593E539457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6" y="2622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794" name="Oval 42">
                <a:extLst>
                  <a:ext uri="{FF2B5EF4-FFF2-40B4-BE49-F238E27FC236}">
                    <a16:creationId xmlns:a16="http://schemas.microsoft.com/office/drawing/2014/main" id="{5F4997B6-437C-8E47-892D-7F2C62A41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0" y="2476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795" name="Oval 43">
                <a:extLst>
                  <a:ext uri="{FF2B5EF4-FFF2-40B4-BE49-F238E27FC236}">
                    <a16:creationId xmlns:a16="http://schemas.microsoft.com/office/drawing/2014/main" id="{16A9B624-0803-3845-90E2-A1A6DAAB89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1941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796" name="Oval 44">
                <a:extLst>
                  <a:ext uri="{FF2B5EF4-FFF2-40B4-BE49-F238E27FC236}">
                    <a16:creationId xmlns:a16="http://schemas.microsoft.com/office/drawing/2014/main" id="{6F072F6F-3092-384F-8D4F-A3D704C61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1" y="2463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797" name="Oval 45">
                <a:extLst>
                  <a:ext uri="{FF2B5EF4-FFF2-40B4-BE49-F238E27FC236}">
                    <a16:creationId xmlns:a16="http://schemas.microsoft.com/office/drawing/2014/main" id="{0E890722-6124-394F-8869-C3DF0DF77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0" y="1669"/>
                <a:ext cx="155" cy="155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798" name="Oval 46">
                <a:extLst>
                  <a:ext uri="{FF2B5EF4-FFF2-40B4-BE49-F238E27FC236}">
                    <a16:creationId xmlns:a16="http://schemas.microsoft.com/office/drawing/2014/main" id="{5DEECC28-4EE9-8944-8E1B-4A432D28F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4" y="1392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799" name="Oval 47">
                <a:extLst>
                  <a:ext uri="{FF2B5EF4-FFF2-40B4-BE49-F238E27FC236}">
                    <a16:creationId xmlns:a16="http://schemas.microsoft.com/office/drawing/2014/main" id="{B3907C95-584F-844A-A95F-0A42B757BF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2" y="2601"/>
                <a:ext cx="98" cy="9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0" name="Oval 48">
                <a:extLst>
                  <a:ext uri="{FF2B5EF4-FFF2-40B4-BE49-F238E27FC236}">
                    <a16:creationId xmlns:a16="http://schemas.microsoft.com/office/drawing/2014/main" id="{F6BE2C9D-3039-5345-BFF7-B28F81E7FA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4" y="310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1" name="Oval 49">
                <a:extLst>
                  <a:ext uri="{FF2B5EF4-FFF2-40B4-BE49-F238E27FC236}">
                    <a16:creationId xmlns:a16="http://schemas.microsoft.com/office/drawing/2014/main" id="{30769A1B-F554-A441-9995-A5906B3694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3" y="2994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2" name="Oval 50">
                <a:extLst>
                  <a:ext uri="{FF2B5EF4-FFF2-40B4-BE49-F238E27FC236}">
                    <a16:creationId xmlns:a16="http://schemas.microsoft.com/office/drawing/2014/main" id="{AA487C22-D32A-5944-9FC4-36766ECD7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2" y="2905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3" name="Oval 51">
                <a:extLst>
                  <a:ext uri="{FF2B5EF4-FFF2-40B4-BE49-F238E27FC236}">
                    <a16:creationId xmlns:a16="http://schemas.microsoft.com/office/drawing/2014/main" id="{38DD1AA0-FF73-C149-9E85-85D9AAA9C2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3154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4" name="Oval 52">
                <a:extLst>
                  <a:ext uri="{FF2B5EF4-FFF2-40B4-BE49-F238E27FC236}">
                    <a16:creationId xmlns:a16="http://schemas.microsoft.com/office/drawing/2014/main" id="{DEB8593F-0CEA-CF47-969B-5F95FADB2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4" y="3005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5" name="Oval 53">
                <a:extLst>
                  <a:ext uri="{FF2B5EF4-FFF2-40B4-BE49-F238E27FC236}">
                    <a16:creationId xmlns:a16="http://schemas.microsoft.com/office/drawing/2014/main" id="{90B5DC93-1DFA-7B47-8D83-A4AC97CD06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9" y="3026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6" name="Oval 54">
                <a:extLst>
                  <a:ext uri="{FF2B5EF4-FFF2-40B4-BE49-F238E27FC236}">
                    <a16:creationId xmlns:a16="http://schemas.microsoft.com/office/drawing/2014/main" id="{0D65DADB-9DEB-484B-98FD-1360CA435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" y="312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7" name="Oval 55">
                <a:extLst>
                  <a:ext uri="{FF2B5EF4-FFF2-40B4-BE49-F238E27FC236}">
                    <a16:creationId xmlns:a16="http://schemas.microsoft.com/office/drawing/2014/main" id="{19619854-3C5D-2242-8F49-4A11AC999B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9" y="3229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8" name="Oval 56">
                <a:extLst>
                  <a:ext uri="{FF2B5EF4-FFF2-40B4-BE49-F238E27FC236}">
                    <a16:creationId xmlns:a16="http://schemas.microsoft.com/office/drawing/2014/main" id="{8D307B4A-8164-4E40-BAD5-55444874F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3222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09" name="Oval 57">
                <a:extLst>
                  <a:ext uri="{FF2B5EF4-FFF2-40B4-BE49-F238E27FC236}">
                    <a16:creationId xmlns:a16="http://schemas.microsoft.com/office/drawing/2014/main" id="{C6DC9A84-F5AA-3845-9F27-778E3E7637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8" y="3183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10" name="Oval 58">
                <a:extLst>
                  <a:ext uri="{FF2B5EF4-FFF2-40B4-BE49-F238E27FC236}">
                    <a16:creationId xmlns:a16="http://schemas.microsoft.com/office/drawing/2014/main" id="{1DDE96F1-CFEE-254A-B827-7BD9A06BA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3" y="274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11" name="Oval 59">
                <a:extLst>
                  <a:ext uri="{FF2B5EF4-FFF2-40B4-BE49-F238E27FC236}">
                    <a16:creationId xmlns:a16="http://schemas.microsoft.com/office/drawing/2014/main" id="{670ABF56-C99E-2B49-8975-0A729EE887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9" y="274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12" name="Oval 60">
                <a:extLst>
                  <a:ext uri="{FF2B5EF4-FFF2-40B4-BE49-F238E27FC236}">
                    <a16:creationId xmlns:a16="http://schemas.microsoft.com/office/drawing/2014/main" id="{724F7AB7-1EBB-3D4A-A122-3E5A15290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0" y="2392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31813" name="Oval 61">
                <a:extLst>
                  <a:ext uri="{FF2B5EF4-FFF2-40B4-BE49-F238E27FC236}">
                    <a16:creationId xmlns:a16="http://schemas.microsoft.com/office/drawing/2014/main" id="{C6A1254A-5B29-B84E-A0CC-AE2191E093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8" y="2166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</p:grpSp>
      </p:grpSp>
      <p:sp>
        <p:nvSpPr>
          <p:cNvPr id="31779" name="Text Box 62">
            <a:extLst>
              <a:ext uri="{FF2B5EF4-FFF2-40B4-BE49-F238E27FC236}">
                <a16:creationId xmlns:a16="http://schemas.microsoft.com/office/drawing/2014/main" id="{2440EFC0-FBB2-6441-A120-E558C4826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75088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31780" name="Line 63">
            <a:extLst>
              <a:ext uri="{FF2B5EF4-FFF2-40B4-BE49-F238E27FC236}">
                <a16:creationId xmlns:a16="http://schemas.microsoft.com/office/drawing/2014/main" id="{F80CCFB3-2BDD-FF49-A1E9-D2F4D25AB2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1054100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781" name="Group 64">
            <a:extLst>
              <a:ext uri="{FF2B5EF4-FFF2-40B4-BE49-F238E27FC236}">
                <a16:creationId xmlns:a16="http://schemas.microsoft.com/office/drawing/2014/main" id="{036E9F54-2F42-4E47-B0E4-F8F110DDE8C8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1047750"/>
            <a:ext cx="2582863" cy="4395788"/>
            <a:chOff x="2722" y="595"/>
            <a:chExt cx="1627" cy="2769"/>
          </a:xfrm>
        </p:grpSpPr>
        <p:sp>
          <p:nvSpPr>
            <p:cNvPr id="31786" name="Line 65">
              <a:extLst>
                <a:ext uri="{FF2B5EF4-FFF2-40B4-BE49-F238E27FC236}">
                  <a16:creationId xmlns:a16="http://schemas.microsoft.com/office/drawing/2014/main" id="{34B3EB1D-84EA-F74B-9E84-8D902922BC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22" y="596"/>
              <a:ext cx="1251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7" name="Line 66">
              <a:extLst>
                <a:ext uri="{FF2B5EF4-FFF2-40B4-BE49-F238E27FC236}">
                  <a16:creationId xmlns:a16="http://schemas.microsoft.com/office/drawing/2014/main" id="{63A649E9-038A-B249-BCA1-A9595D22DD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6" y="595"/>
              <a:ext cx="383" cy="276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82" name="Line 67">
            <a:extLst>
              <a:ext uri="{FF2B5EF4-FFF2-40B4-BE49-F238E27FC236}">
                <a16:creationId xmlns:a16="http://schemas.microsoft.com/office/drawing/2014/main" id="{00D4B32F-20F3-E449-A087-46627938AF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1052513"/>
            <a:ext cx="419100" cy="4364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783" name="Group 68">
            <a:extLst>
              <a:ext uri="{FF2B5EF4-FFF2-40B4-BE49-F238E27FC236}">
                <a16:creationId xmlns:a16="http://schemas.microsoft.com/office/drawing/2014/main" id="{550675E0-BBD0-7346-ACA6-B67EE5C3ABC4}"/>
              </a:ext>
            </a:extLst>
          </p:cNvPr>
          <p:cNvGrpSpPr>
            <a:grpSpLocks/>
          </p:cNvGrpSpPr>
          <p:nvPr/>
        </p:nvGrpSpPr>
        <p:grpSpPr bwMode="auto">
          <a:xfrm>
            <a:off x="1885950" y="2860675"/>
            <a:ext cx="1009650" cy="1252538"/>
            <a:chOff x="1484" y="1521"/>
            <a:chExt cx="636" cy="789"/>
          </a:xfrm>
        </p:grpSpPr>
        <p:sp>
          <p:nvSpPr>
            <p:cNvPr id="31784" name="Line 69">
              <a:extLst>
                <a:ext uri="{FF2B5EF4-FFF2-40B4-BE49-F238E27FC236}">
                  <a16:creationId xmlns:a16="http://schemas.microsoft.com/office/drawing/2014/main" id="{99B9D77E-9DB3-EA49-B25C-820EB6BF7B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5" name="Text Box 70">
              <a:extLst>
                <a:ext uri="{FF2B5EF4-FFF2-40B4-BE49-F238E27FC236}">
                  <a16:creationId xmlns:a16="http://schemas.microsoft.com/office/drawing/2014/main" id="{57706D62-EB59-6641-BAD6-CB183425F4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3"/>
              <a:ext cx="63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solidFill>
                    <a:srgbClr val="DC0081"/>
                  </a:solidFill>
                  <a:latin typeface="Arial Narrow" panose="020B0604020202020204" pitchFamily="34" charset="0"/>
                </a:rPr>
                <a:t>GnRH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2">
            <a:extLst>
              <a:ext uri="{FF2B5EF4-FFF2-40B4-BE49-F238E27FC236}">
                <a16:creationId xmlns:a16="http://schemas.microsoft.com/office/drawing/2014/main" id="{CA8D5327-1511-6845-B046-CE520744F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325" y="2073275"/>
            <a:ext cx="639763" cy="639763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9AF787F5-FB39-294A-8329-73DB9790F0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  <a:ea typeface="ＭＳ Ｐゴシック" panose="020B0600070205080204" pitchFamily="34" charset="-128"/>
              </a:rPr>
              <a:t>Ovsynch</a:t>
            </a:r>
            <a:endParaRPr lang="en-US" altLang="en-US" sz="3600" baseline="-25000">
              <a:solidFill>
                <a:schemeClr val="hlink"/>
              </a:solidFill>
              <a:latin typeface="Symbol" pitchFamily="2" charset="2"/>
              <a:ea typeface="ＭＳ Ｐゴシック" panose="020B0600070205080204" pitchFamily="34" charset="-128"/>
            </a:endParaRPr>
          </a:p>
        </p:txBody>
      </p:sp>
      <p:sp>
        <p:nvSpPr>
          <p:cNvPr id="33795" name="Oval 4">
            <a:extLst>
              <a:ext uri="{FF2B5EF4-FFF2-40B4-BE49-F238E27FC236}">
                <a16:creationId xmlns:a16="http://schemas.microsoft.com/office/drawing/2014/main" id="{3484B2FA-BD07-EE44-9D23-55E45EA95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21957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796" name="Oval 5">
            <a:extLst>
              <a:ext uri="{FF2B5EF4-FFF2-40B4-BE49-F238E27FC236}">
                <a16:creationId xmlns:a16="http://schemas.microsoft.com/office/drawing/2014/main" id="{7221B8B5-603E-1C48-A968-0E7C85405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3703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797" name="Oval 6">
            <a:extLst>
              <a:ext uri="{FF2B5EF4-FFF2-40B4-BE49-F238E27FC236}">
                <a16:creationId xmlns:a16="http://schemas.microsoft.com/office/drawing/2014/main" id="{2EF88075-3BD2-A54E-B64D-D72539742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405130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798" name="Oval 7">
            <a:extLst>
              <a:ext uri="{FF2B5EF4-FFF2-40B4-BE49-F238E27FC236}">
                <a16:creationId xmlns:a16="http://schemas.microsoft.com/office/drawing/2014/main" id="{CA5E9AC0-F50A-8645-99C1-127BE7F04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189288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799" name="Oval 8">
            <a:extLst>
              <a:ext uri="{FF2B5EF4-FFF2-40B4-BE49-F238E27FC236}">
                <a16:creationId xmlns:a16="http://schemas.microsoft.com/office/drawing/2014/main" id="{B51097F0-E579-EA46-86BD-DF1243730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401796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0" name="Oval 9">
            <a:extLst>
              <a:ext uri="{FF2B5EF4-FFF2-40B4-BE49-F238E27FC236}">
                <a16:creationId xmlns:a16="http://schemas.microsoft.com/office/drawing/2014/main" id="{863DBEF3-46F7-5F4A-A9F1-C0979D955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728913"/>
            <a:ext cx="246062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1" name="Oval 10">
            <a:extLst>
              <a:ext uri="{FF2B5EF4-FFF2-40B4-BE49-F238E27FC236}">
                <a16:creationId xmlns:a16="http://schemas.microsoft.com/office/drawing/2014/main" id="{B86E4CD2-E623-5244-97A7-57F8A96D4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237038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2" name="Oval 11">
            <a:extLst>
              <a:ext uri="{FF2B5EF4-FFF2-40B4-BE49-F238E27FC236}">
                <a16:creationId xmlns:a16="http://schemas.microsoft.com/office/drawing/2014/main" id="{11F3614E-0B3E-D144-9810-3C769C7B3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3" name="Oval 12">
            <a:extLst>
              <a:ext uri="{FF2B5EF4-FFF2-40B4-BE49-F238E27FC236}">
                <a16:creationId xmlns:a16="http://schemas.microsoft.com/office/drawing/2014/main" id="{BF833E61-FD04-3243-A439-5C510FA47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4" name="Oval 13">
            <a:extLst>
              <a:ext uri="{FF2B5EF4-FFF2-40B4-BE49-F238E27FC236}">
                <a16:creationId xmlns:a16="http://schemas.microsoft.com/office/drawing/2014/main" id="{C0623A5D-951E-874B-A9F4-84363FAC2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81806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5" name="Oval 14">
            <a:extLst>
              <a:ext uri="{FF2B5EF4-FFF2-40B4-BE49-F238E27FC236}">
                <a16:creationId xmlns:a16="http://schemas.microsoft.com/office/drawing/2014/main" id="{91078AD0-5E88-874E-8D0A-BFFC24B7B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6" name="Oval 15">
            <a:extLst>
              <a:ext uri="{FF2B5EF4-FFF2-40B4-BE49-F238E27FC236}">
                <a16:creationId xmlns:a16="http://schemas.microsoft.com/office/drawing/2014/main" id="{B7ADA74E-A810-2D49-9122-9139A5AF7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7482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7" name="Oval 16">
            <a:extLst>
              <a:ext uri="{FF2B5EF4-FFF2-40B4-BE49-F238E27FC236}">
                <a16:creationId xmlns:a16="http://schemas.microsoft.com/office/drawing/2014/main" id="{61258D07-3E67-6740-9A63-5B0F3921E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8" name="Oval 17">
            <a:extLst>
              <a:ext uri="{FF2B5EF4-FFF2-40B4-BE49-F238E27FC236}">
                <a16:creationId xmlns:a16="http://schemas.microsoft.com/office/drawing/2014/main" id="{DCEDE89D-27AE-C745-9DE4-6177F0218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9641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09" name="Oval 18">
            <a:extLst>
              <a:ext uri="{FF2B5EF4-FFF2-40B4-BE49-F238E27FC236}">
                <a16:creationId xmlns:a16="http://schemas.microsoft.com/office/drawing/2014/main" id="{936F8CCE-4CD0-A74E-B1B0-7A04467CC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10" name="Oval 19">
            <a:extLst>
              <a:ext uri="{FF2B5EF4-FFF2-40B4-BE49-F238E27FC236}">
                <a16:creationId xmlns:a16="http://schemas.microsoft.com/office/drawing/2014/main" id="{4150FE82-DF9F-3A42-9302-79A5E4077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11" name="Line 20">
            <a:extLst>
              <a:ext uri="{FF2B5EF4-FFF2-40B4-BE49-F238E27FC236}">
                <a16:creationId xmlns:a16="http://schemas.microsoft.com/office/drawing/2014/main" id="{0BF6F778-F4EE-F346-ADCF-4E0806A3B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150938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2" name="Line 21">
            <a:extLst>
              <a:ext uri="{FF2B5EF4-FFF2-40B4-BE49-F238E27FC236}">
                <a16:creationId xmlns:a16="http://schemas.microsoft.com/office/drawing/2014/main" id="{A05C11DE-C639-4C48-BF35-08100D82036F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432425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3" name="Line 22">
            <a:extLst>
              <a:ext uri="{FF2B5EF4-FFF2-40B4-BE49-F238E27FC236}">
                <a16:creationId xmlns:a16="http://schemas.microsoft.com/office/drawing/2014/main" id="{42B6325E-100B-2D4A-8110-AA6EAABC508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Line 23">
            <a:extLst>
              <a:ext uri="{FF2B5EF4-FFF2-40B4-BE49-F238E27FC236}">
                <a16:creationId xmlns:a16="http://schemas.microsoft.com/office/drawing/2014/main" id="{392B8FFE-A52F-7540-A5D1-DA288B9DCD2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5" name="Text Box 24">
            <a:extLst>
              <a:ext uri="{FF2B5EF4-FFF2-40B4-BE49-F238E27FC236}">
                <a16:creationId xmlns:a16="http://schemas.microsoft.com/office/drawing/2014/main" id="{4BC45716-E624-3947-A37C-43C43907D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662613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33816" name="Text Box 25">
            <a:extLst>
              <a:ext uri="{FF2B5EF4-FFF2-40B4-BE49-F238E27FC236}">
                <a16:creationId xmlns:a16="http://schemas.microsoft.com/office/drawing/2014/main" id="{CA682ACA-354A-0C4D-8FF9-9403A7678029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552575"/>
            <a:ext cx="671512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33817" name="Text Box 26">
            <a:extLst>
              <a:ext uri="{FF2B5EF4-FFF2-40B4-BE49-F238E27FC236}">
                <a16:creationId xmlns:a16="http://schemas.microsoft.com/office/drawing/2014/main" id="{2CDEC34C-CF75-4B48-8E27-2012D848F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6049963"/>
            <a:ext cx="3978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33818" name="Line 27">
            <a:extLst>
              <a:ext uri="{FF2B5EF4-FFF2-40B4-BE49-F238E27FC236}">
                <a16:creationId xmlns:a16="http://schemas.microsoft.com/office/drawing/2014/main" id="{45BEF240-040C-864F-A6C6-1C820189520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42766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9" name="Text Box 28">
            <a:extLst>
              <a:ext uri="{FF2B5EF4-FFF2-40B4-BE49-F238E27FC236}">
                <a16:creationId xmlns:a16="http://schemas.microsoft.com/office/drawing/2014/main" id="{7EF60657-E79A-174E-BF87-F12DAB1B6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6261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33820" name="Text Box 29">
            <a:extLst>
              <a:ext uri="{FF2B5EF4-FFF2-40B4-BE49-F238E27FC236}">
                <a16:creationId xmlns:a16="http://schemas.microsoft.com/office/drawing/2014/main" id="{12A5DD21-1A9E-4D4B-A53E-D3D343347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33821" name="Text Box 30">
            <a:extLst>
              <a:ext uri="{FF2B5EF4-FFF2-40B4-BE49-F238E27FC236}">
                <a16:creationId xmlns:a16="http://schemas.microsoft.com/office/drawing/2014/main" id="{E64E567F-42AA-BC4E-A122-20F7F91E4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33822" name="Oval 31">
            <a:extLst>
              <a:ext uri="{FF2B5EF4-FFF2-40B4-BE49-F238E27FC236}">
                <a16:creationId xmlns:a16="http://schemas.microsoft.com/office/drawing/2014/main" id="{963781FC-B88D-524A-B70B-193BACB16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932238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23" name="Oval 32">
            <a:extLst>
              <a:ext uri="{FF2B5EF4-FFF2-40B4-BE49-F238E27FC236}">
                <a16:creationId xmlns:a16="http://schemas.microsoft.com/office/drawing/2014/main" id="{3C3DA2FD-DA51-0B43-BE41-DE60BC803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617913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24" name="Oval 33">
            <a:extLst>
              <a:ext uri="{FF2B5EF4-FFF2-40B4-BE49-F238E27FC236}">
                <a16:creationId xmlns:a16="http://schemas.microsoft.com/office/drawing/2014/main" id="{9134BFE5-0481-AB4F-8576-7F2E4778A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25" name="Oval 34">
            <a:extLst>
              <a:ext uri="{FF2B5EF4-FFF2-40B4-BE49-F238E27FC236}">
                <a16:creationId xmlns:a16="http://schemas.microsoft.com/office/drawing/2014/main" id="{5F8669BF-6790-7B4C-A7EC-CF4638789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3826" name="Text Box 35">
            <a:extLst>
              <a:ext uri="{FF2B5EF4-FFF2-40B4-BE49-F238E27FC236}">
                <a16:creationId xmlns:a16="http://schemas.microsoft.com/office/drawing/2014/main" id="{C0B59997-0B34-F240-900C-00A9031C1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75088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33827" name="Line 36">
            <a:extLst>
              <a:ext uri="{FF2B5EF4-FFF2-40B4-BE49-F238E27FC236}">
                <a16:creationId xmlns:a16="http://schemas.microsoft.com/office/drawing/2014/main" id="{31942E6A-F65B-F642-981D-ECF104B2D6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1054100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3828" name="Group 37">
            <a:extLst>
              <a:ext uri="{FF2B5EF4-FFF2-40B4-BE49-F238E27FC236}">
                <a16:creationId xmlns:a16="http://schemas.microsoft.com/office/drawing/2014/main" id="{88C0FC6C-4090-7643-9B9E-73F7D10D0374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1047750"/>
            <a:ext cx="2582863" cy="4395788"/>
            <a:chOff x="2722" y="595"/>
            <a:chExt cx="1627" cy="2769"/>
          </a:xfrm>
        </p:grpSpPr>
        <p:sp>
          <p:nvSpPr>
            <p:cNvPr id="33857" name="Line 38">
              <a:extLst>
                <a:ext uri="{FF2B5EF4-FFF2-40B4-BE49-F238E27FC236}">
                  <a16:creationId xmlns:a16="http://schemas.microsoft.com/office/drawing/2014/main" id="{119AE11B-CD4A-7D45-BD25-525D5F2ADA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22" y="596"/>
              <a:ext cx="1251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58" name="Line 39">
              <a:extLst>
                <a:ext uri="{FF2B5EF4-FFF2-40B4-BE49-F238E27FC236}">
                  <a16:creationId xmlns:a16="http://schemas.microsoft.com/office/drawing/2014/main" id="{5CF4B3E4-DC87-0944-9F07-EF5DEDB14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6" y="595"/>
              <a:ext cx="383" cy="276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29" name="Line 40">
            <a:extLst>
              <a:ext uri="{FF2B5EF4-FFF2-40B4-BE49-F238E27FC236}">
                <a16:creationId xmlns:a16="http://schemas.microsoft.com/office/drawing/2014/main" id="{EF784F30-3B46-8F43-A7C1-A4332B209D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1052513"/>
            <a:ext cx="419100" cy="4364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3830" name="Group 41">
            <a:extLst>
              <a:ext uri="{FF2B5EF4-FFF2-40B4-BE49-F238E27FC236}">
                <a16:creationId xmlns:a16="http://schemas.microsoft.com/office/drawing/2014/main" id="{B945F74A-59C6-5F4D-A4EB-1F40BA046EF9}"/>
              </a:ext>
            </a:extLst>
          </p:cNvPr>
          <p:cNvGrpSpPr>
            <a:grpSpLocks/>
          </p:cNvGrpSpPr>
          <p:nvPr/>
        </p:nvGrpSpPr>
        <p:grpSpPr bwMode="auto">
          <a:xfrm>
            <a:off x="1885950" y="2860675"/>
            <a:ext cx="1009650" cy="1252538"/>
            <a:chOff x="1484" y="1521"/>
            <a:chExt cx="636" cy="789"/>
          </a:xfrm>
        </p:grpSpPr>
        <p:sp>
          <p:nvSpPr>
            <p:cNvPr id="33855" name="Line 42">
              <a:extLst>
                <a:ext uri="{FF2B5EF4-FFF2-40B4-BE49-F238E27FC236}">
                  <a16:creationId xmlns:a16="http://schemas.microsoft.com/office/drawing/2014/main" id="{47999673-5BE0-474A-A33A-7528BF3AD7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56" name="Text Box 43">
              <a:extLst>
                <a:ext uri="{FF2B5EF4-FFF2-40B4-BE49-F238E27FC236}">
                  <a16:creationId xmlns:a16="http://schemas.microsoft.com/office/drawing/2014/main" id="{FF80BBC5-F684-9C4D-9A4B-BEB3286120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3"/>
              <a:ext cx="63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solidFill>
                    <a:srgbClr val="DC0081"/>
                  </a:solidFill>
                  <a:latin typeface="Arial Narrow" panose="020B0604020202020204" pitchFamily="34" charset="0"/>
                </a:rPr>
                <a:t>GnRH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3831" name="Group 44">
            <a:extLst>
              <a:ext uri="{FF2B5EF4-FFF2-40B4-BE49-F238E27FC236}">
                <a16:creationId xmlns:a16="http://schemas.microsoft.com/office/drawing/2014/main" id="{F4B2DFA8-5F2E-B843-80F5-D195987933B7}"/>
              </a:ext>
            </a:extLst>
          </p:cNvPr>
          <p:cNvGrpSpPr>
            <a:grpSpLocks/>
          </p:cNvGrpSpPr>
          <p:nvPr/>
        </p:nvGrpSpPr>
        <p:grpSpPr bwMode="auto">
          <a:xfrm>
            <a:off x="2278063" y="1866900"/>
            <a:ext cx="2198687" cy="3448050"/>
            <a:chOff x="2299" y="1135"/>
            <a:chExt cx="1385" cy="2172"/>
          </a:xfrm>
        </p:grpSpPr>
        <p:sp>
          <p:nvSpPr>
            <p:cNvPr id="33832" name="Oval 45">
              <a:extLst>
                <a:ext uri="{FF2B5EF4-FFF2-40B4-BE49-F238E27FC236}">
                  <a16:creationId xmlns:a16="http://schemas.microsoft.com/office/drawing/2014/main" id="{B7E3F790-3ADF-0C46-B2C5-33EACDBB1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1135"/>
              <a:ext cx="213" cy="21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33" name="Oval 46">
              <a:extLst>
                <a:ext uri="{FF2B5EF4-FFF2-40B4-BE49-F238E27FC236}">
                  <a16:creationId xmlns:a16="http://schemas.microsoft.com/office/drawing/2014/main" id="{24A2D09B-8F7C-5F43-A3CD-889FD15C2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" y="260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34" name="Oval 47">
              <a:extLst>
                <a:ext uri="{FF2B5EF4-FFF2-40B4-BE49-F238E27FC236}">
                  <a16:creationId xmlns:a16="http://schemas.microsoft.com/office/drawing/2014/main" id="{417F5908-E57B-364F-AE53-BE410431C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2622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35" name="Oval 48">
              <a:extLst>
                <a:ext uri="{FF2B5EF4-FFF2-40B4-BE49-F238E27FC236}">
                  <a16:creationId xmlns:a16="http://schemas.microsoft.com/office/drawing/2014/main" id="{99A79CB1-5F47-584E-873C-7C0AB5650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" y="2476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36" name="Oval 49">
              <a:extLst>
                <a:ext uri="{FF2B5EF4-FFF2-40B4-BE49-F238E27FC236}">
                  <a16:creationId xmlns:a16="http://schemas.microsoft.com/office/drawing/2014/main" id="{1E8FDBD7-50C8-E14A-826F-D4A2D6645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941"/>
              <a:ext cx="144" cy="14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37" name="Oval 50">
              <a:extLst>
                <a:ext uri="{FF2B5EF4-FFF2-40B4-BE49-F238E27FC236}">
                  <a16:creationId xmlns:a16="http://schemas.microsoft.com/office/drawing/2014/main" id="{02DAB4D0-C9E1-5E41-A7C3-ACB6085FD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2463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38" name="Oval 51">
              <a:extLst>
                <a:ext uri="{FF2B5EF4-FFF2-40B4-BE49-F238E27FC236}">
                  <a16:creationId xmlns:a16="http://schemas.microsoft.com/office/drawing/2014/main" id="{F8751139-76E2-2D41-BD4E-968F380C5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" y="1669"/>
              <a:ext cx="155" cy="155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39" name="Oval 52">
              <a:extLst>
                <a:ext uri="{FF2B5EF4-FFF2-40B4-BE49-F238E27FC236}">
                  <a16:creationId xmlns:a16="http://schemas.microsoft.com/office/drawing/2014/main" id="{C5EC33FE-5DF3-7E49-858F-6F73644EB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" y="1392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0" name="Oval 53">
              <a:extLst>
                <a:ext uri="{FF2B5EF4-FFF2-40B4-BE49-F238E27FC236}">
                  <a16:creationId xmlns:a16="http://schemas.microsoft.com/office/drawing/2014/main" id="{5A73F6AF-5CC6-2446-BF49-EB5248570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" y="2601"/>
              <a:ext cx="98" cy="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1" name="Oval 54">
              <a:extLst>
                <a:ext uri="{FF2B5EF4-FFF2-40B4-BE49-F238E27FC236}">
                  <a16:creationId xmlns:a16="http://schemas.microsoft.com/office/drawing/2014/main" id="{A47C6E10-FB37-1744-A41C-0B1144AA6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4" y="310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2" name="Oval 55">
              <a:extLst>
                <a:ext uri="{FF2B5EF4-FFF2-40B4-BE49-F238E27FC236}">
                  <a16:creationId xmlns:a16="http://schemas.microsoft.com/office/drawing/2014/main" id="{3B72265B-E11B-574A-B9C8-BC5593013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299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3" name="Oval 56">
              <a:extLst>
                <a:ext uri="{FF2B5EF4-FFF2-40B4-BE49-F238E27FC236}">
                  <a16:creationId xmlns:a16="http://schemas.microsoft.com/office/drawing/2014/main" id="{93DD9B62-045F-D24E-BC5B-8186B08E6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" y="29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4" name="Oval 57">
              <a:extLst>
                <a:ext uri="{FF2B5EF4-FFF2-40B4-BE49-F238E27FC236}">
                  <a16:creationId xmlns:a16="http://schemas.microsoft.com/office/drawing/2014/main" id="{4999B61D-5AE0-8B45-A103-47A331669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15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5" name="Oval 58">
              <a:extLst>
                <a:ext uri="{FF2B5EF4-FFF2-40B4-BE49-F238E27FC236}">
                  <a16:creationId xmlns:a16="http://schemas.microsoft.com/office/drawing/2014/main" id="{F29C3DBC-727A-F94F-9C8D-7BACEBE48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30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6" name="Oval 59">
              <a:extLst>
                <a:ext uri="{FF2B5EF4-FFF2-40B4-BE49-F238E27FC236}">
                  <a16:creationId xmlns:a16="http://schemas.microsoft.com/office/drawing/2014/main" id="{286C6964-13DD-8347-A961-C0BE74D43D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3026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7" name="Oval 60">
              <a:extLst>
                <a:ext uri="{FF2B5EF4-FFF2-40B4-BE49-F238E27FC236}">
                  <a16:creationId xmlns:a16="http://schemas.microsoft.com/office/drawing/2014/main" id="{671A2157-0CBC-3B4F-9256-8B3FCF116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" y="312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8" name="Oval 61">
              <a:extLst>
                <a:ext uri="{FF2B5EF4-FFF2-40B4-BE49-F238E27FC236}">
                  <a16:creationId xmlns:a16="http://schemas.microsoft.com/office/drawing/2014/main" id="{F1608EFE-693B-A74C-AA56-AC0D84B66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3229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49" name="Oval 62">
              <a:extLst>
                <a:ext uri="{FF2B5EF4-FFF2-40B4-BE49-F238E27FC236}">
                  <a16:creationId xmlns:a16="http://schemas.microsoft.com/office/drawing/2014/main" id="{51B919A8-B256-764C-999C-B417F1B74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" y="3222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50" name="Oval 63">
              <a:extLst>
                <a:ext uri="{FF2B5EF4-FFF2-40B4-BE49-F238E27FC236}">
                  <a16:creationId xmlns:a16="http://schemas.microsoft.com/office/drawing/2014/main" id="{30870A5B-B435-4649-959F-5031E1FE5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3183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51" name="Oval 64">
              <a:extLst>
                <a:ext uri="{FF2B5EF4-FFF2-40B4-BE49-F238E27FC236}">
                  <a16:creationId xmlns:a16="http://schemas.microsoft.com/office/drawing/2014/main" id="{7ED1C04C-618B-2846-BD4F-A8979EE59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52" name="Oval 65">
              <a:extLst>
                <a:ext uri="{FF2B5EF4-FFF2-40B4-BE49-F238E27FC236}">
                  <a16:creationId xmlns:a16="http://schemas.microsoft.com/office/drawing/2014/main" id="{83ADBD22-8F61-DF42-BC18-135B643B5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9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53" name="Oval 66">
              <a:extLst>
                <a:ext uri="{FF2B5EF4-FFF2-40B4-BE49-F238E27FC236}">
                  <a16:creationId xmlns:a16="http://schemas.microsoft.com/office/drawing/2014/main" id="{A7F90877-E94A-7041-9C46-2A7E37FEA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" y="2392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3854" name="Oval 67">
              <a:extLst>
                <a:ext uri="{FF2B5EF4-FFF2-40B4-BE49-F238E27FC236}">
                  <a16:creationId xmlns:a16="http://schemas.microsoft.com/office/drawing/2014/main" id="{A3446669-728B-974A-959A-A79BB92AE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2166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AutoShape 2">
            <a:extLst>
              <a:ext uri="{FF2B5EF4-FFF2-40B4-BE49-F238E27FC236}">
                <a16:creationId xmlns:a16="http://schemas.microsoft.com/office/drawing/2014/main" id="{CEC293DD-F26F-D941-BE8F-B38023C08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325" y="2073275"/>
            <a:ext cx="639763" cy="639763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306BAAF-B858-DA40-B220-24AEC4201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  <a:ea typeface="ＭＳ Ｐゴシック" panose="020B0600070205080204" pitchFamily="34" charset="-128"/>
              </a:rPr>
              <a:t>Ovsynch</a:t>
            </a:r>
            <a:endParaRPr lang="en-US" altLang="en-US" sz="3600" baseline="-25000">
              <a:solidFill>
                <a:schemeClr val="hlink"/>
              </a:solidFill>
              <a:latin typeface="Symbol" pitchFamily="2" charset="2"/>
              <a:ea typeface="ＭＳ Ｐゴシック" panose="020B0600070205080204" pitchFamily="34" charset="-128"/>
            </a:endParaRPr>
          </a:p>
        </p:txBody>
      </p:sp>
      <p:sp>
        <p:nvSpPr>
          <p:cNvPr id="35843" name="Oval 4">
            <a:extLst>
              <a:ext uri="{FF2B5EF4-FFF2-40B4-BE49-F238E27FC236}">
                <a16:creationId xmlns:a16="http://schemas.microsoft.com/office/drawing/2014/main" id="{6E573FE6-07BA-3148-956F-D6BEC2263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21957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44" name="Oval 5">
            <a:extLst>
              <a:ext uri="{FF2B5EF4-FFF2-40B4-BE49-F238E27FC236}">
                <a16:creationId xmlns:a16="http://schemas.microsoft.com/office/drawing/2014/main" id="{53AC8927-08AC-B640-AECD-3EB2647D6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3703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45" name="Oval 6">
            <a:extLst>
              <a:ext uri="{FF2B5EF4-FFF2-40B4-BE49-F238E27FC236}">
                <a16:creationId xmlns:a16="http://schemas.microsoft.com/office/drawing/2014/main" id="{580648DB-792A-A043-8BE4-46EEED445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405130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46" name="Oval 7">
            <a:extLst>
              <a:ext uri="{FF2B5EF4-FFF2-40B4-BE49-F238E27FC236}">
                <a16:creationId xmlns:a16="http://schemas.microsoft.com/office/drawing/2014/main" id="{C5C6D395-5BD2-B647-86FD-5B89C39D4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189288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47" name="Oval 8">
            <a:extLst>
              <a:ext uri="{FF2B5EF4-FFF2-40B4-BE49-F238E27FC236}">
                <a16:creationId xmlns:a16="http://schemas.microsoft.com/office/drawing/2014/main" id="{68859A52-3CB0-AE4C-B55F-831A782C5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401796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48" name="Oval 9">
            <a:extLst>
              <a:ext uri="{FF2B5EF4-FFF2-40B4-BE49-F238E27FC236}">
                <a16:creationId xmlns:a16="http://schemas.microsoft.com/office/drawing/2014/main" id="{18F139D2-FC11-4449-94BB-AACC7E141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728913"/>
            <a:ext cx="246062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49" name="Oval 10">
            <a:extLst>
              <a:ext uri="{FF2B5EF4-FFF2-40B4-BE49-F238E27FC236}">
                <a16:creationId xmlns:a16="http://schemas.microsoft.com/office/drawing/2014/main" id="{77AC7F5C-BC07-E849-A4FC-BF32386F3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237038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0" name="Oval 11">
            <a:extLst>
              <a:ext uri="{FF2B5EF4-FFF2-40B4-BE49-F238E27FC236}">
                <a16:creationId xmlns:a16="http://schemas.microsoft.com/office/drawing/2014/main" id="{E58E57C6-3216-614B-8B5F-907F03C9D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1" name="Oval 12">
            <a:extLst>
              <a:ext uri="{FF2B5EF4-FFF2-40B4-BE49-F238E27FC236}">
                <a16:creationId xmlns:a16="http://schemas.microsoft.com/office/drawing/2014/main" id="{2A58EA6D-7E4D-544B-BC4A-DB801723D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2" name="Oval 13">
            <a:extLst>
              <a:ext uri="{FF2B5EF4-FFF2-40B4-BE49-F238E27FC236}">
                <a16:creationId xmlns:a16="http://schemas.microsoft.com/office/drawing/2014/main" id="{0F3121DD-9651-3944-83F7-188448170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81806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3" name="Oval 14">
            <a:extLst>
              <a:ext uri="{FF2B5EF4-FFF2-40B4-BE49-F238E27FC236}">
                <a16:creationId xmlns:a16="http://schemas.microsoft.com/office/drawing/2014/main" id="{4A3501D6-22B2-EF41-9D50-0708C9EB6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4" name="Oval 15">
            <a:extLst>
              <a:ext uri="{FF2B5EF4-FFF2-40B4-BE49-F238E27FC236}">
                <a16:creationId xmlns:a16="http://schemas.microsoft.com/office/drawing/2014/main" id="{C44C9915-7060-BB44-8DD0-77C0681A1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7482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5" name="Oval 16">
            <a:extLst>
              <a:ext uri="{FF2B5EF4-FFF2-40B4-BE49-F238E27FC236}">
                <a16:creationId xmlns:a16="http://schemas.microsoft.com/office/drawing/2014/main" id="{5B69E500-5685-C340-A1EC-094008ED0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6" name="Oval 17">
            <a:extLst>
              <a:ext uri="{FF2B5EF4-FFF2-40B4-BE49-F238E27FC236}">
                <a16:creationId xmlns:a16="http://schemas.microsoft.com/office/drawing/2014/main" id="{18EC19E9-1ACF-9643-9F88-A7618D4F7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9641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7" name="Oval 18">
            <a:extLst>
              <a:ext uri="{FF2B5EF4-FFF2-40B4-BE49-F238E27FC236}">
                <a16:creationId xmlns:a16="http://schemas.microsoft.com/office/drawing/2014/main" id="{668408ED-72CA-D048-B993-0F2EC32A4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8" name="Oval 19">
            <a:extLst>
              <a:ext uri="{FF2B5EF4-FFF2-40B4-BE49-F238E27FC236}">
                <a16:creationId xmlns:a16="http://schemas.microsoft.com/office/drawing/2014/main" id="{FAD1C360-47E4-0E4D-9AC6-72882D25C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59" name="Line 20">
            <a:extLst>
              <a:ext uri="{FF2B5EF4-FFF2-40B4-BE49-F238E27FC236}">
                <a16:creationId xmlns:a16="http://schemas.microsoft.com/office/drawing/2014/main" id="{36595FD6-D695-F340-868A-61359C103305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150938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0" name="Line 21">
            <a:extLst>
              <a:ext uri="{FF2B5EF4-FFF2-40B4-BE49-F238E27FC236}">
                <a16:creationId xmlns:a16="http://schemas.microsoft.com/office/drawing/2014/main" id="{48B61019-B483-2C48-8846-8B7111D4F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432425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1" name="Line 22">
            <a:extLst>
              <a:ext uri="{FF2B5EF4-FFF2-40B4-BE49-F238E27FC236}">
                <a16:creationId xmlns:a16="http://schemas.microsoft.com/office/drawing/2014/main" id="{D04009FA-87E6-D646-9B6A-EFA6226A9C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2" name="Line 23">
            <a:extLst>
              <a:ext uri="{FF2B5EF4-FFF2-40B4-BE49-F238E27FC236}">
                <a16:creationId xmlns:a16="http://schemas.microsoft.com/office/drawing/2014/main" id="{69741F84-C8C5-F842-BF82-DDD807DCC6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3" name="Text Box 24">
            <a:extLst>
              <a:ext uri="{FF2B5EF4-FFF2-40B4-BE49-F238E27FC236}">
                <a16:creationId xmlns:a16="http://schemas.microsoft.com/office/drawing/2014/main" id="{9A87C72C-1EA4-644E-A9C2-6A9731B1F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662613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35864" name="Text Box 25">
            <a:extLst>
              <a:ext uri="{FF2B5EF4-FFF2-40B4-BE49-F238E27FC236}">
                <a16:creationId xmlns:a16="http://schemas.microsoft.com/office/drawing/2014/main" id="{A7AD193A-FF24-9640-9969-DD1FCBC17070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552575"/>
            <a:ext cx="671512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35865" name="Text Box 26">
            <a:extLst>
              <a:ext uri="{FF2B5EF4-FFF2-40B4-BE49-F238E27FC236}">
                <a16:creationId xmlns:a16="http://schemas.microsoft.com/office/drawing/2014/main" id="{9F4CFC8A-995E-684B-8069-7828744A8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6049963"/>
            <a:ext cx="3978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35866" name="Line 27">
            <a:extLst>
              <a:ext uri="{FF2B5EF4-FFF2-40B4-BE49-F238E27FC236}">
                <a16:creationId xmlns:a16="http://schemas.microsoft.com/office/drawing/2014/main" id="{216BD51C-51BC-0446-9F0F-1A6B79785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42766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7" name="Text Box 28">
            <a:extLst>
              <a:ext uri="{FF2B5EF4-FFF2-40B4-BE49-F238E27FC236}">
                <a16:creationId xmlns:a16="http://schemas.microsoft.com/office/drawing/2014/main" id="{AB48FF51-F639-D445-B44A-852C5919F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6261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35868" name="Text Box 29">
            <a:extLst>
              <a:ext uri="{FF2B5EF4-FFF2-40B4-BE49-F238E27FC236}">
                <a16:creationId xmlns:a16="http://schemas.microsoft.com/office/drawing/2014/main" id="{A7BF7392-A61F-714E-B2CC-65450CE1B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35869" name="Text Box 30">
            <a:extLst>
              <a:ext uri="{FF2B5EF4-FFF2-40B4-BE49-F238E27FC236}">
                <a16:creationId xmlns:a16="http://schemas.microsoft.com/office/drawing/2014/main" id="{9F640E58-5878-9B47-9DCC-D3C06D35C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35870" name="Oval 31">
            <a:extLst>
              <a:ext uri="{FF2B5EF4-FFF2-40B4-BE49-F238E27FC236}">
                <a16:creationId xmlns:a16="http://schemas.microsoft.com/office/drawing/2014/main" id="{03701B91-6ED5-074B-B5C7-A0CDD505A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932238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71" name="Oval 32">
            <a:extLst>
              <a:ext uri="{FF2B5EF4-FFF2-40B4-BE49-F238E27FC236}">
                <a16:creationId xmlns:a16="http://schemas.microsoft.com/office/drawing/2014/main" id="{2AB3BC0E-6099-7E4C-8666-2F8994D93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617913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72" name="Oval 33">
            <a:extLst>
              <a:ext uri="{FF2B5EF4-FFF2-40B4-BE49-F238E27FC236}">
                <a16:creationId xmlns:a16="http://schemas.microsoft.com/office/drawing/2014/main" id="{E364B58E-D2FD-1441-AC58-7A566201F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73" name="Oval 34">
            <a:extLst>
              <a:ext uri="{FF2B5EF4-FFF2-40B4-BE49-F238E27FC236}">
                <a16:creationId xmlns:a16="http://schemas.microsoft.com/office/drawing/2014/main" id="{13A9E7DD-CA2C-BE42-B683-3B83C3A66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5874" name="Text Box 35">
            <a:extLst>
              <a:ext uri="{FF2B5EF4-FFF2-40B4-BE49-F238E27FC236}">
                <a16:creationId xmlns:a16="http://schemas.microsoft.com/office/drawing/2014/main" id="{475F4F13-AAF4-594E-A762-21F0284FA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75088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35875" name="Line 36">
            <a:extLst>
              <a:ext uri="{FF2B5EF4-FFF2-40B4-BE49-F238E27FC236}">
                <a16:creationId xmlns:a16="http://schemas.microsoft.com/office/drawing/2014/main" id="{447E4DEB-05B6-0A4C-8EA2-9415FBEDD49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1054100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76" name="Line 37">
            <a:extLst>
              <a:ext uri="{FF2B5EF4-FFF2-40B4-BE49-F238E27FC236}">
                <a16:creationId xmlns:a16="http://schemas.microsoft.com/office/drawing/2014/main" id="{56D0307F-056C-6D4D-9BAB-6CC118F209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1052513"/>
            <a:ext cx="419100" cy="4364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877" name="Group 38">
            <a:extLst>
              <a:ext uri="{FF2B5EF4-FFF2-40B4-BE49-F238E27FC236}">
                <a16:creationId xmlns:a16="http://schemas.microsoft.com/office/drawing/2014/main" id="{23980433-99C6-4141-B985-BD0F644F8BA7}"/>
              </a:ext>
            </a:extLst>
          </p:cNvPr>
          <p:cNvGrpSpPr>
            <a:grpSpLocks/>
          </p:cNvGrpSpPr>
          <p:nvPr/>
        </p:nvGrpSpPr>
        <p:grpSpPr bwMode="auto">
          <a:xfrm>
            <a:off x="1885950" y="2860675"/>
            <a:ext cx="1009650" cy="1252538"/>
            <a:chOff x="1484" y="1521"/>
            <a:chExt cx="636" cy="789"/>
          </a:xfrm>
        </p:grpSpPr>
        <p:sp>
          <p:nvSpPr>
            <p:cNvPr id="35906" name="Line 39">
              <a:extLst>
                <a:ext uri="{FF2B5EF4-FFF2-40B4-BE49-F238E27FC236}">
                  <a16:creationId xmlns:a16="http://schemas.microsoft.com/office/drawing/2014/main" id="{2198E4E7-869A-C84D-81A1-B6BC8CC813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907" name="Text Box 40">
              <a:extLst>
                <a:ext uri="{FF2B5EF4-FFF2-40B4-BE49-F238E27FC236}">
                  <a16:creationId xmlns:a16="http://schemas.microsoft.com/office/drawing/2014/main" id="{0989CC9B-5A2E-634C-B5E3-4F8C9CFA6A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3"/>
              <a:ext cx="63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solidFill>
                    <a:srgbClr val="DC0081"/>
                  </a:solidFill>
                  <a:latin typeface="Arial Narrow" panose="020B0604020202020204" pitchFamily="34" charset="0"/>
                </a:rPr>
                <a:t>GnRH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5878" name="Group 41">
            <a:extLst>
              <a:ext uri="{FF2B5EF4-FFF2-40B4-BE49-F238E27FC236}">
                <a16:creationId xmlns:a16="http://schemas.microsoft.com/office/drawing/2014/main" id="{6B031413-CD26-6C42-8D5C-8B335F7629C2}"/>
              </a:ext>
            </a:extLst>
          </p:cNvPr>
          <p:cNvGrpSpPr>
            <a:grpSpLocks/>
          </p:cNvGrpSpPr>
          <p:nvPr/>
        </p:nvGrpSpPr>
        <p:grpSpPr bwMode="auto">
          <a:xfrm>
            <a:off x="2278063" y="1866900"/>
            <a:ext cx="2198687" cy="3448050"/>
            <a:chOff x="2299" y="1135"/>
            <a:chExt cx="1385" cy="2172"/>
          </a:xfrm>
        </p:grpSpPr>
        <p:sp>
          <p:nvSpPr>
            <p:cNvPr id="35883" name="Oval 42">
              <a:extLst>
                <a:ext uri="{FF2B5EF4-FFF2-40B4-BE49-F238E27FC236}">
                  <a16:creationId xmlns:a16="http://schemas.microsoft.com/office/drawing/2014/main" id="{9AB6B3EB-976F-BA42-B15B-742738B59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1135"/>
              <a:ext cx="213" cy="21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84" name="Oval 43">
              <a:extLst>
                <a:ext uri="{FF2B5EF4-FFF2-40B4-BE49-F238E27FC236}">
                  <a16:creationId xmlns:a16="http://schemas.microsoft.com/office/drawing/2014/main" id="{888B510A-AEC8-DF4B-9065-BC8F9C61F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" y="260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85" name="Oval 44">
              <a:extLst>
                <a:ext uri="{FF2B5EF4-FFF2-40B4-BE49-F238E27FC236}">
                  <a16:creationId xmlns:a16="http://schemas.microsoft.com/office/drawing/2014/main" id="{72C9C7C1-2AAE-514B-AF0B-BA01CBFC9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2622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86" name="Oval 45">
              <a:extLst>
                <a:ext uri="{FF2B5EF4-FFF2-40B4-BE49-F238E27FC236}">
                  <a16:creationId xmlns:a16="http://schemas.microsoft.com/office/drawing/2014/main" id="{93C60AEA-2931-8047-A262-1A4CCE35A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" y="2476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87" name="Oval 46">
              <a:extLst>
                <a:ext uri="{FF2B5EF4-FFF2-40B4-BE49-F238E27FC236}">
                  <a16:creationId xmlns:a16="http://schemas.microsoft.com/office/drawing/2014/main" id="{74A42C49-789E-F944-BEDA-0440384F3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941"/>
              <a:ext cx="144" cy="14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88" name="Oval 47">
              <a:extLst>
                <a:ext uri="{FF2B5EF4-FFF2-40B4-BE49-F238E27FC236}">
                  <a16:creationId xmlns:a16="http://schemas.microsoft.com/office/drawing/2014/main" id="{C28F4FF6-E02C-5043-B3CE-0C4020692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2463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89" name="Oval 48">
              <a:extLst>
                <a:ext uri="{FF2B5EF4-FFF2-40B4-BE49-F238E27FC236}">
                  <a16:creationId xmlns:a16="http://schemas.microsoft.com/office/drawing/2014/main" id="{85779686-7FB7-574B-B64D-EDA5D947B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" y="1669"/>
              <a:ext cx="155" cy="155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0" name="Oval 49">
              <a:extLst>
                <a:ext uri="{FF2B5EF4-FFF2-40B4-BE49-F238E27FC236}">
                  <a16:creationId xmlns:a16="http://schemas.microsoft.com/office/drawing/2014/main" id="{D267A8CA-9120-694E-8A79-DB06BAD36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" y="1392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1" name="Oval 50">
              <a:extLst>
                <a:ext uri="{FF2B5EF4-FFF2-40B4-BE49-F238E27FC236}">
                  <a16:creationId xmlns:a16="http://schemas.microsoft.com/office/drawing/2014/main" id="{8A35A7F4-B0AB-6745-8219-1EFAECD02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" y="2601"/>
              <a:ext cx="98" cy="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2" name="Oval 51">
              <a:extLst>
                <a:ext uri="{FF2B5EF4-FFF2-40B4-BE49-F238E27FC236}">
                  <a16:creationId xmlns:a16="http://schemas.microsoft.com/office/drawing/2014/main" id="{3F6D1C8D-F3F7-8C43-9FC1-2C174A397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4" y="310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3" name="Oval 52">
              <a:extLst>
                <a:ext uri="{FF2B5EF4-FFF2-40B4-BE49-F238E27FC236}">
                  <a16:creationId xmlns:a16="http://schemas.microsoft.com/office/drawing/2014/main" id="{1CB45051-2B69-C44A-9374-BFEBAEA09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299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4" name="Oval 53">
              <a:extLst>
                <a:ext uri="{FF2B5EF4-FFF2-40B4-BE49-F238E27FC236}">
                  <a16:creationId xmlns:a16="http://schemas.microsoft.com/office/drawing/2014/main" id="{59FA0CFA-D76E-E440-85D6-05C7917D9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" y="29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5" name="Oval 54">
              <a:extLst>
                <a:ext uri="{FF2B5EF4-FFF2-40B4-BE49-F238E27FC236}">
                  <a16:creationId xmlns:a16="http://schemas.microsoft.com/office/drawing/2014/main" id="{9E6557A3-CAA3-304E-BE55-15D878DA3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15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6" name="Oval 55">
              <a:extLst>
                <a:ext uri="{FF2B5EF4-FFF2-40B4-BE49-F238E27FC236}">
                  <a16:creationId xmlns:a16="http://schemas.microsoft.com/office/drawing/2014/main" id="{AF7AEF91-6678-2C41-952F-9716DCE05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30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7" name="Oval 56">
              <a:extLst>
                <a:ext uri="{FF2B5EF4-FFF2-40B4-BE49-F238E27FC236}">
                  <a16:creationId xmlns:a16="http://schemas.microsoft.com/office/drawing/2014/main" id="{9B15DFF1-9116-EC4D-A3EC-852D87025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3026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8" name="Oval 57">
              <a:extLst>
                <a:ext uri="{FF2B5EF4-FFF2-40B4-BE49-F238E27FC236}">
                  <a16:creationId xmlns:a16="http://schemas.microsoft.com/office/drawing/2014/main" id="{D6CD2924-70F5-4E46-93BA-2691EAAC6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" y="312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899" name="Oval 58">
              <a:extLst>
                <a:ext uri="{FF2B5EF4-FFF2-40B4-BE49-F238E27FC236}">
                  <a16:creationId xmlns:a16="http://schemas.microsoft.com/office/drawing/2014/main" id="{12C985D0-4F47-CC4B-A96B-5A2089FDC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3229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900" name="Oval 59">
              <a:extLst>
                <a:ext uri="{FF2B5EF4-FFF2-40B4-BE49-F238E27FC236}">
                  <a16:creationId xmlns:a16="http://schemas.microsoft.com/office/drawing/2014/main" id="{3D49E43B-C815-E041-9983-41C648B40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" y="3222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901" name="Oval 60">
              <a:extLst>
                <a:ext uri="{FF2B5EF4-FFF2-40B4-BE49-F238E27FC236}">
                  <a16:creationId xmlns:a16="http://schemas.microsoft.com/office/drawing/2014/main" id="{46CF24A8-C45A-1145-B2FE-F08088E8C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3183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902" name="Oval 61">
              <a:extLst>
                <a:ext uri="{FF2B5EF4-FFF2-40B4-BE49-F238E27FC236}">
                  <a16:creationId xmlns:a16="http://schemas.microsoft.com/office/drawing/2014/main" id="{81CF8346-6165-484A-9DDA-C3D31D263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903" name="Oval 62">
              <a:extLst>
                <a:ext uri="{FF2B5EF4-FFF2-40B4-BE49-F238E27FC236}">
                  <a16:creationId xmlns:a16="http://schemas.microsoft.com/office/drawing/2014/main" id="{96530FE8-B856-144A-A737-6D285DC02B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9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904" name="Oval 63">
              <a:extLst>
                <a:ext uri="{FF2B5EF4-FFF2-40B4-BE49-F238E27FC236}">
                  <a16:creationId xmlns:a16="http://schemas.microsoft.com/office/drawing/2014/main" id="{7B90FFB9-52CF-CB45-8EF6-CBF47307D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" y="2392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5905" name="Oval 64">
              <a:extLst>
                <a:ext uri="{FF2B5EF4-FFF2-40B4-BE49-F238E27FC236}">
                  <a16:creationId xmlns:a16="http://schemas.microsoft.com/office/drawing/2014/main" id="{A8549B64-5A57-D340-B7FD-9028F957B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2166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grpSp>
        <p:nvGrpSpPr>
          <p:cNvPr id="35879" name="Group 65">
            <a:extLst>
              <a:ext uri="{FF2B5EF4-FFF2-40B4-BE49-F238E27FC236}">
                <a16:creationId xmlns:a16="http://schemas.microsoft.com/office/drawing/2014/main" id="{E1776A8B-8D3E-AF4D-90F5-5E472473DC62}"/>
              </a:ext>
            </a:extLst>
          </p:cNvPr>
          <p:cNvGrpSpPr>
            <a:grpSpLocks/>
          </p:cNvGrpSpPr>
          <p:nvPr/>
        </p:nvGrpSpPr>
        <p:grpSpPr bwMode="auto">
          <a:xfrm>
            <a:off x="3549650" y="1196975"/>
            <a:ext cx="1046163" cy="1311275"/>
            <a:chOff x="1484" y="1521"/>
            <a:chExt cx="667" cy="764"/>
          </a:xfrm>
        </p:grpSpPr>
        <p:sp>
          <p:nvSpPr>
            <p:cNvPr id="35881" name="Line 66">
              <a:extLst>
                <a:ext uri="{FF2B5EF4-FFF2-40B4-BE49-F238E27FC236}">
                  <a16:creationId xmlns:a16="http://schemas.microsoft.com/office/drawing/2014/main" id="{B136CC8E-D5D6-C042-919A-818FDAAD29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82" name="Text Box 67">
              <a:extLst>
                <a:ext uri="{FF2B5EF4-FFF2-40B4-BE49-F238E27FC236}">
                  <a16:creationId xmlns:a16="http://schemas.microsoft.com/office/drawing/2014/main" id="{A6A6241D-6CA7-9044-A23A-4CA3A95177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3"/>
              <a:ext cx="667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solidFill>
                    <a:schemeClr val="accent2"/>
                  </a:solidFill>
                  <a:latin typeface="Arial Narrow" panose="020B0604020202020204" pitchFamily="34" charset="0"/>
                </a:rPr>
                <a:t>PGF</a:t>
              </a:r>
              <a:r>
                <a:rPr lang="en-US" altLang="en-US" sz="2800" baseline="-25000">
                  <a:solidFill>
                    <a:schemeClr val="accent2"/>
                  </a:solidFill>
                  <a:latin typeface="Arial Narrow" panose="020B0604020202020204" pitchFamily="34" charset="0"/>
                </a:rPr>
                <a:t>2</a:t>
              </a:r>
              <a:r>
                <a:rPr lang="en-US" altLang="en-US" sz="2800" baseline="-25000">
                  <a:solidFill>
                    <a:schemeClr val="accent2"/>
                  </a:solidFill>
                  <a:latin typeface="Symbol" pitchFamily="2" charset="2"/>
                </a:rPr>
                <a:t>a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sp>
        <p:nvSpPr>
          <p:cNvPr id="35880" name="Line 68">
            <a:extLst>
              <a:ext uri="{FF2B5EF4-FFF2-40B4-BE49-F238E27FC236}">
                <a16:creationId xmlns:a16="http://schemas.microsoft.com/office/drawing/2014/main" id="{6267063C-C04B-FE47-AE4D-0C06A4BD20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4475" y="1100138"/>
            <a:ext cx="579438" cy="4278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AutoShape 2">
            <a:extLst>
              <a:ext uri="{FF2B5EF4-FFF2-40B4-BE49-F238E27FC236}">
                <a16:creationId xmlns:a16="http://schemas.microsoft.com/office/drawing/2014/main" id="{B231BBC1-5492-D249-8D42-9016ECD65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325" y="2073275"/>
            <a:ext cx="639763" cy="639763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4C80D438-1F65-4D46-B063-0478E0B811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  <a:ea typeface="ＭＳ Ｐゴシック" panose="020B0600070205080204" pitchFamily="34" charset="-128"/>
              </a:rPr>
              <a:t>Ovsynch</a:t>
            </a:r>
            <a:endParaRPr lang="en-US" altLang="en-US" sz="3600" baseline="-25000">
              <a:solidFill>
                <a:schemeClr val="hlink"/>
              </a:solidFill>
              <a:latin typeface="Symbol" pitchFamily="2" charset="2"/>
              <a:ea typeface="ＭＳ Ｐゴシック" panose="020B0600070205080204" pitchFamily="34" charset="-128"/>
            </a:endParaRPr>
          </a:p>
        </p:txBody>
      </p:sp>
      <p:sp>
        <p:nvSpPr>
          <p:cNvPr id="37891" name="Oval 4">
            <a:extLst>
              <a:ext uri="{FF2B5EF4-FFF2-40B4-BE49-F238E27FC236}">
                <a16:creationId xmlns:a16="http://schemas.microsoft.com/office/drawing/2014/main" id="{885CAA0C-17A6-754C-9746-CF5CF4E51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21957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892" name="Oval 5">
            <a:extLst>
              <a:ext uri="{FF2B5EF4-FFF2-40B4-BE49-F238E27FC236}">
                <a16:creationId xmlns:a16="http://schemas.microsoft.com/office/drawing/2014/main" id="{0ECC6F64-0E86-7244-BE22-74C344C03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3703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893" name="Oval 6">
            <a:extLst>
              <a:ext uri="{FF2B5EF4-FFF2-40B4-BE49-F238E27FC236}">
                <a16:creationId xmlns:a16="http://schemas.microsoft.com/office/drawing/2014/main" id="{3C1F6872-B59B-7E4E-BF44-2D91A92C9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405130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894" name="Oval 7">
            <a:extLst>
              <a:ext uri="{FF2B5EF4-FFF2-40B4-BE49-F238E27FC236}">
                <a16:creationId xmlns:a16="http://schemas.microsoft.com/office/drawing/2014/main" id="{0A2D6C55-A64B-8843-A750-5724F0AD7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189288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895" name="Oval 8">
            <a:extLst>
              <a:ext uri="{FF2B5EF4-FFF2-40B4-BE49-F238E27FC236}">
                <a16:creationId xmlns:a16="http://schemas.microsoft.com/office/drawing/2014/main" id="{34B56051-F6FA-5048-A2A5-A28196219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401796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896" name="Oval 9">
            <a:extLst>
              <a:ext uri="{FF2B5EF4-FFF2-40B4-BE49-F238E27FC236}">
                <a16:creationId xmlns:a16="http://schemas.microsoft.com/office/drawing/2014/main" id="{81BD6E02-A1B1-E746-8C37-AA4EA6E7D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728913"/>
            <a:ext cx="246062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897" name="Oval 10">
            <a:extLst>
              <a:ext uri="{FF2B5EF4-FFF2-40B4-BE49-F238E27FC236}">
                <a16:creationId xmlns:a16="http://schemas.microsoft.com/office/drawing/2014/main" id="{3BF9B7CD-CDD2-D447-BA37-A746B3E49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237038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898" name="Oval 11">
            <a:extLst>
              <a:ext uri="{FF2B5EF4-FFF2-40B4-BE49-F238E27FC236}">
                <a16:creationId xmlns:a16="http://schemas.microsoft.com/office/drawing/2014/main" id="{809AD922-D12D-FA4B-A229-538CDA81D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899" name="Oval 12">
            <a:extLst>
              <a:ext uri="{FF2B5EF4-FFF2-40B4-BE49-F238E27FC236}">
                <a16:creationId xmlns:a16="http://schemas.microsoft.com/office/drawing/2014/main" id="{BA37167B-B2C2-0947-9398-8FD9011A9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00" name="Oval 13">
            <a:extLst>
              <a:ext uri="{FF2B5EF4-FFF2-40B4-BE49-F238E27FC236}">
                <a16:creationId xmlns:a16="http://schemas.microsoft.com/office/drawing/2014/main" id="{76B6F18E-FAB9-1446-AB7B-E95D32B67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81806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01" name="Oval 14">
            <a:extLst>
              <a:ext uri="{FF2B5EF4-FFF2-40B4-BE49-F238E27FC236}">
                <a16:creationId xmlns:a16="http://schemas.microsoft.com/office/drawing/2014/main" id="{3D203DE2-A5C4-A84B-B3BE-EBDD57019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02" name="Oval 15">
            <a:extLst>
              <a:ext uri="{FF2B5EF4-FFF2-40B4-BE49-F238E27FC236}">
                <a16:creationId xmlns:a16="http://schemas.microsoft.com/office/drawing/2014/main" id="{E49A7DFC-9BE6-184D-95B3-CD0C5BACB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7482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03" name="Oval 16">
            <a:extLst>
              <a:ext uri="{FF2B5EF4-FFF2-40B4-BE49-F238E27FC236}">
                <a16:creationId xmlns:a16="http://schemas.microsoft.com/office/drawing/2014/main" id="{4C74A502-4EC8-1648-9CE4-5FF20CC9C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04" name="Oval 17">
            <a:extLst>
              <a:ext uri="{FF2B5EF4-FFF2-40B4-BE49-F238E27FC236}">
                <a16:creationId xmlns:a16="http://schemas.microsoft.com/office/drawing/2014/main" id="{2DAC1FDC-5892-B043-9063-8F7F4715B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9641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05" name="Oval 18">
            <a:extLst>
              <a:ext uri="{FF2B5EF4-FFF2-40B4-BE49-F238E27FC236}">
                <a16:creationId xmlns:a16="http://schemas.microsoft.com/office/drawing/2014/main" id="{898CA12D-D2FC-F645-9B3B-28259928B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06" name="Oval 19">
            <a:extLst>
              <a:ext uri="{FF2B5EF4-FFF2-40B4-BE49-F238E27FC236}">
                <a16:creationId xmlns:a16="http://schemas.microsoft.com/office/drawing/2014/main" id="{806A79CB-78B2-5945-A06C-7FB04CB8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07" name="Line 20">
            <a:extLst>
              <a:ext uri="{FF2B5EF4-FFF2-40B4-BE49-F238E27FC236}">
                <a16:creationId xmlns:a16="http://schemas.microsoft.com/office/drawing/2014/main" id="{779AC43A-8403-F64C-9F1B-6A35B0119D9C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150938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Line 21">
            <a:extLst>
              <a:ext uri="{FF2B5EF4-FFF2-40B4-BE49-F238E27FC236}">
                <a16:creationId xmlns:a16="http://schemas.microsoft.com/office/drawing/2014/main" id="{1D766CF3-7C35-4640-8114-99AFE48B27D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432425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Line 22">
            <a:extLst>
              <a:ext uri="{FF2B5EF4-FFF2-40B4-BE49-F238E27FC236}">
                <a16:creationId xmlns:a16="http://schemas.microsoft.com/office/drawing/2014/main" id="{9947BE83-367F-E342-868B-ED5F2727B93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0" name="Line 23">
            <a:extLst>
              <a:ext uri="{FF2B5EF4-FFF2-40B4-BE49-F238E27FC236}">
                <a16:creationId xmlns:a16="http://schemas.microsoft.com/office/drawing/2014/main" id="{E6F7545E-6DC4-9946-85E5-640B2E1DB4E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1" name="Text Box 24">
            <a:extLst>
              <a:ext uri="{FF2B5EF4-FFF2-40B4-BE49-F238E27FC236}">
                <a16:creationId xmlns:a16="http://schemas.microsoft.com/office/drawing/2014/main" id="{22751EA9-891C-1844-A716-9E704496C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662613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37912" name="Text Box 25">
            <a:extLst>
              <a:ext uri="{FF2B5EF4-FFF2-40B4-BE49-F238E27FC236}">
                <a16:creationId xmlns:a16="http://schemas.microsoft.com/office/drawing/2014/main" id="{5459A2DE-FBFC-2A48-9E1F-FFBB7B330176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552575"/>
            <a:ext cx="671512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37913" name="Text Box 26">
            <a:extLst>
              <a:ext uri="{FF2B5EF4-FFF2-40B4-BE49-F238E27FC236}">
                <a16:creationId xmlns:a16="http://schemas.microsoft.com/office/drawing/2014/main" id="{995CA8BF-4144-1541-8C15-7C899C2F8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6049963"/>
            <a:ext cx="3978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37914" name="Line 27">
            <a:extLst>
              <a:ext uri="{FF2B5EF4-FFF2-40B4-BE49-F238E27FC236}">
                <a16:creationId xmlns:a16="http://schemas.microsoft.com/office/drawing/2014/main" id="{747FA33F-3B74-4140-AE4C-78A946202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42766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5" name="Text Box 28">
            <a:extLst>
              <a:ext uri="{FF2B5EF4-FFF2-40B4-BE49-F238E27FC236}">
                <a16:creationId xmlns:a16="http://schemas.microsoft.com/office/drawing/2014/main" id="{432A1B98-4411-6C46-B93B-643A716BD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6261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37916" name="Text Box 29">
            <a:extLst>
              <a:ext uri="{FF2B5EF4-FFF2-40B4-BE49-F238E27FC236}">
                <a16:creationId xmlns:a16="http://schemas.microsoft.com/office/drawing/2014/main" id="{A01D5BE0-B7CD-4945-A516-04F619BF5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37917" name="Text Box 30">
            <a:extLst>
              <a:ext uri="{FF2B5EF4-FFF2-40B4-BE49-F238E27FC236}">
                <a16:creationId xmlns:a16="http://schemas.microsoft.com/office/drawing/2014/main" id="{4AC3FC49-2F98-EF44-8DB7-3C5F84513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37918" name="Oval 31">
            <a:extLst>
              <a:ext uri="{FF2B5EF4-FFF2-40B4-BE49-F238E27FC236}">
                <a16:creationId xmlns:a16="http://schemas.microsoft.com/office/drawing/2014/main" id="{AF06E01C-42A2-1743-B040-D057ED55C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932238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19" name="Oval 32">
            <a:extLst>
              <a:ext uri="{FF2B5EF4-FFF2-40B4-BE49-F238E27FC236}">
                <a16:creationId xmlns:a16="http://schemas.microsoft.com/office/drawing/2014/main" id="{8D570F50-8219-5D45-993A-076D0CFA3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617913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20" name="Oval 33">
            <a:extLst>
              <a:ext uri="{FF2B5EF4-FFF2-40B4-BE49-F238E27FC236}">
                <a16:creationId xmlns:a16="http://schemas.microsoft.com/office/drawing/2014/main" id="{4AC9865B-B2C7-9549-AE06-61470F7E0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21" name="Oval 34">
            <a:extLst>
              <a:ext uri="{FF2B5EF4-FFF2-40B4-BE49-F238E27FC236}">
                <a16:creationId xmlns:a16="http://schemas.microsoft.com/office/drawing/2014/main" id="{01B85EE9-ECA0-2749-BA50-F639DA5A0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37922" name="Text Box 35">
            <a:extLst>
              <a:ext uri="{FF2B5EF4-FFF2-40B4-BE49-F238E27FC236}">
                <a16:creationId xmlns:a16="http://schemas.microsoft.com/office/drawing/2014/main" id="{B8ED7A3C-A0AC-1748-975F-04B699C42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75088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37923" name="Line 36">
            <a:extLst>
              <a:ext uri="{FF2B5EF4-FFF2-40B4-BE49-F238E27FC236}">
                <a16:creationId xmlns:a16="http://schemas.microsoft.com/office/drawing/2014/main" id="{23582EA1-D6F1-844F-9AC2-88AD935B10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1054100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4" name="Line 37">
            <a:extLst>
              <a:ext uri="{FF2B5EF4-FFF2-40B4-BE49-F238E27FC236}">
                <a16:creationId xmlns:a16="http://schemas.microsoft.com/office/drawing/2014/main" id="{E1779AFB-E406-F240-8E22-2E67C7D79B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1052513"/>
            <a:ext cx="419100" cy="4364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25" name="Group 38">
            <a:extLst>
              <a:ext uri="{FF2B5EF4-FFF2-40B4-BE49-F238E27FC236}">
                <a16:creationId xmlns:a16="http://schemas.microsoft.com/office/drawing/2014/main" id="{AC992C40-AB43-364B-87B2-3DA577989A49}"/>
              </a:ext>
            </a:extLst>
          </p:cNvPr>
          <p:cNvGrpSpPr>
            <a:grpSpLocks/>
          </p:cNvGrpSpPr>
          <p:nvPr/>
        </p:nvGrpSpPr>
        <p:grpSpPr bwMode="auto">
          <a:xfrm>
            <a:off x="1885950" y="2860675"/>
            <a:ext cx="1009650" cy="1252538"/>
            <a:chOff x="1484" y="1521"/>
            <a:chExt cx="636" cy="789"/>
          </a:xfrm>
        </p:grpSpPr>
        <p:sp>
          <p:nvSpPr>
            <p:cNvPr id="37961" name="Line 39">
              <a:extLst>
                <a:ext uri="{FF2B5EF4-FFF2-40B4-BE49-F238E27FC236}">
                  <a16:creationId xmlns:a16="http://schemas.microsoft.com/office/drawing/2014/main" id="{BD933EDE-456C-BF4B-B6CA-F09DD50A0D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62" name="Text Box 40">
              <a:extLst>
                <a:ext uri="{FF2B5EF4-FFF2-40B4-BE49-F238E27FC236}">
                  <a16:creationId xmlns:a16="http://schemas.microsoft.com/office/drawing/2014/main" id="{ED5D7AC7-E5E3-5345-9570-6119B2134E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3"/>
              <a:ext cx="63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solidFill>
                    <a:srgbClr val="DC0081"/>
                  </a:solidFill>
                  <a:latin typeface="Arial Narrow" panose="020B0604020202020204" pitchFamily="34" charset="0"/>
                </a:rPr>
                <a:t>GnRH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7926" name="Group 41">
            <a:extLst>
              <a:ext uri="{FF2B5EF4-FFF2-40B4-BE49-F238E27FC236}">
                <a16:creationId xmlns:a16="http://schemas.microsoft.com/office/drawing/2014/main" id="{ED414006-74CB-AA49-9DB3-87FE9BC493F8}"/>
              </a:ext>
            </a:extLst>
          </p:cNvPr>
          <p:cNvGrpSpPr>
            <a:grpSpLocks/>
          </p:cNvGrpSpPr>
          <p:nvPr/>
        </p:nvGrpSpPr>
        <p:grpSpPr bwMode="auto">
          <a:xfrm>
            <a:off x="2278063" y="1866900"/>
            <a:ext cx="2198687" cy="3448050"/>
            <a:chOff x="2299" y="1135"/>
            <a:chExt cx="1385" cy="2172"/>
          </a:xfrm>
        </p:grpSpPr>
        <p:sp>
          <p:nvSpPr>
            <p:cNvPr id="37938" name="Oval 42">
              <a:extLst>
                <a:ext uri="{FF2B5EF4-FFF2-40B4-BE49-F238E27FC236}">
                  <a16:creationId xmlns:a16="http://schemas.microsoft.com/office/drawing/2014/main" id="{C20B826D-2667-3B40-9219-5FD1D058D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1135"/>
              <a:ext cx="213" cy="21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39" name="Oval 43">
              <a:extLst>
                <a:ext uri="{FF2B5EF4-FFF2-40B4-BE49-F238E27FC236}">
                  <a16:creationId xmlns:a16="http://schemas.microsoft.com/office/drawing/2014/main" id="{484971C1-B9BB-C044-A684-112F347B5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" y="260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0" name="Oval 44">
              <a:extLst>
                <a:ext uri="{FF2B5EF4-FFF2-40B4-BE49-F238E27FC236}">
                  <a16:creationId xmlns:a16="http://schemas.microsoft.com/office/drawing/2014/main" id="{59465FAB-2191-814E-B9E4-9E092C813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2622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1" name="Oval 45">
              <a:extLst>
                <a:ext uri="{FF2B5EF4-FFF2-40B4-BE49-F238E27FC236}">
                  <a16:creationId xmlns:a16="http://schemas.microsoft.com/office/drawing/2014/main" id="{B9EB4DAC-4A81-CB4F-ADCA-5769FDE10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" y="2476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2" name="Oval 46">
              <a:extLst>
                <a:ext uri="{FF2B5EF4-FFF2-40B4-BE49-F238E27FC236}">
                  <a16:creationId xmlns:a16="http://schemas.microsoft.com/office/drawing/2014/main" id="{3A5C3EE7-5AA0-8C48-842B-989BB81BE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941"/>
              <a:ext cx="144" cy="144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3" name="Oval 47">
              <a:extLst>
                <a:ext uri="{FF2B5EF4-FFF2-40B4-BE49-F238E27FC236}">
                  <a16:creationId xmlns:a16="http://schemas.microsoft.com/office/drawing/2014/main" id="{D6E06691-8A9F-8F46-AF83-6DF596314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2463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4" name="Oval 48">
              <a:extLst>
                <a:ext uri="{FF2B5EF4-FFF2-40B4-BE49-F238E27FC236}">
                  <a16:creationId xmlns:a16="http://schemas.microsoft.com/office/drawing/2014/main" id="{8819DE8C-8CAD-3A4F-85A3-B38B4C6F9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" y="1669"/>
              <a:ext cx="155" cy="155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5" name="Oval 49">
              <a:extLst>
                <a:ext uri="{FF2B5EF4-FFF2-40B4-BE49-F238E27FC236}">
                  <a16:creationId xmlns:a16="http://schemas.microsoft.com/office/drawing/2014/main" id="{721BEC5E-F507-0F42-A66A-7CE51C748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" y="1392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6" name="Oval 50">
              <a:extLst>
                <a:ext uri="{FF2B5EF4-FFF2-40B4-BE49-F238E27FC236}">
                  <a16:creationId xmlns:a16="http://schemas.microsoft.com/office/drawing/2014/main" id="{7A9AC1DF-C153-9242-8B4E-7FC853AE7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" y="2601"/>
              <a:ext cx="98" cy="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7" name="Oval 51">
              <a:extLst>
                <a:ext uri="{FF2B5EF4-FFF2-40B4-BE49-F238E27FC236}">
                  <a16:creationId xmlns:a16="http://schemas.microsoft.com/office/drawing/2014/main" id="{485815A9-0F31-914B-AF13-587CD64A7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4" y="310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8" name="Oval 52">
              <a:extLst>
                <a:ext uri="{FF2B5EF4-FFF2-40B4-BE49-F238E27FC236}">
                  <a16:creationId xmlns:a16="http://schemas.microsoft.com/office/drawing/2014/main" id="{962D48CB-5981-A842-9E61-5086280E5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299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49" name="Oval 53">
              <a:extLst>
                <a:ext uri="{FF2B5EF4-FFF2-40B4-BE49-F238E27FC236}">
                  <a16:creationId xmlns:a16="http://schemas.microsoft.com/office/drawing/2014/main" id="{15139FC8-6A17-BF4B-B765-AEA662140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" y="29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0" name="Oval 54">
              <a:extLst>
                <a:ext uri="{FF2B5EF4-FFF2-40B4-BE49-F238E27FC236}">
                  <a16:creationId xmlns:a16="http://schemas.microsoft.com/office/drawing/2014/main" id="{17CE080A-03BD-BC41-BDAF-2D1D307C7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154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1" name="Oval 55">
              <a:extLst>
                <a:ext uri="{FF2B5EF4-FFF2-40B4-BE49-F238E27FC236}">
                  <a16:creationId xmlns:a16="http://schemas.microsoft.com/office/drawing/2014/main" id="{249FEE67-DB7A-E749-92B2-E394DC3C0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3005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2" name="Oval 56">
              <a:extLst>
                <a:ext uri="{FF2B5EF4-FFF2-40B4-BE49-F238E27FC236}">
                  <a16:creationId xmlns:a16="http://schemas.microsoft.com/office/drawing/2014/main" id="{526BD1C4-3D24-B249-8A5B-D6691C169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3026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3" name="Oval 57">
              <a:extLst>
                <a:ext uri="{FF2B5EF4-FFF2-40B4-BE49-F238E27FC236}">
                  <a16:creationId xmlns:a16="http://schemas.microsoft.com/office/drawing/2014/main" id="{3BDDA198-131A-B14C-BBAE-2CCE9E337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" y="3128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4" name="Oval 58">
              <a:extLst>
                <a:ext uri="{FF2B5EF4-FFF2-40B4-BE49-F238E27FC236}">
                  <a16:creationId xmlns:a16="http://schemas.microsoft.com/office/drawing/2014/main" id="{246C01A2-7AAC-714C-9678-849E08C06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3229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5" name="Oval 59">
              <a:extLst>
                <a:ext uri="{FF2B5EF4-FFF2-40B4-BE49-F238E27FC236}">
                  <a16:creationId xmlns:a16="http://schemas.microsoft.com/office/drawing/2014/main" id="{39A1DDE3-4D0D-A848-AFF7-62367A9F08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" y="3222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6" name="Oval 60">
              <a:extLst>
                <a:ext uri="{FF2B5EF4-FFF2-40B4-BE49-F238E27FC236}">
                  <a16:creationId xmlns:a16="http://schemas.microsoft.com/office/drawing/2014/main" id="{482DE6C8-C60C-6543-B2FF-28694ED67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3183"/>
              <a:ext cx="78" cy="78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7" name="Oval 61">
              <a:extLst>
                <a:ext uri="{FF2B5EF4-FFF2-40B4-BE49-F238E27FC236}">
                  <a16:creationId xmlns:a16="http://schemas.microsoft.com/office/drawing/2014/main" id="{2680A17D-5AD8-5245-8B40-3C9F8C2C0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8" name="Oval 62">
              <a:extLst>
                <a:ext uri="{FF2B5EF4-FFF2-40B4-BE49-F238E27FC236}">
                  <a16:creationId xmlns:a16="http://schemas.microsoft.com/office/drawing/2014/main" id="{54D988EC-3115-114E-8696-BE1A4F18F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9" y="2744"/>
              <a:ext cx="115" cy="11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59" name="Oval 63">
              <a:extLst>
                <a:ext uri="{FF2B5EF4-FFF2-40B4-BE49-F238E27FC236}">
                  <a16:creationId xmlns:a16="http://schemas.microsoft.com/office/drawing/2014/main" id="{9E5619DF-4704-CA4D-80FD-354A2F692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" y="2392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37960" name="Oval 64">
              <a:extLst>
                <a:ext uri="{FF2B5EF4-FFF2-40B4-BE49-F238E27FC236}">
                  <a16:creationId xmlns:a16="http://schemas.microsoft.com/office/drawing/2014/main" id="{05A9C312-E61F-8846-8B8E-1A5DCF2E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8" y="2166"/>
              <a:ext cx="115" cy="115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grpSp>
        <p:nvGrpSpPr>
          <p:cNvPr id="37927" name="Group 65">
            <a:extLst>
              <a:ext uri="{FF2B5EF4-FFF2-40B4-BE49-F238E27FC236}">
                <a16:creationId xmlns:a16="http://schemas.microsoft.com/office/drawing/2014/main" id="{A6571DA4-38F2-0343-9A6A-B458542C1CD2}"/>
              </a:ext>
            </a:extLst>
          </p:cNvPr>
          <p:cNvGrpSpPr>
            <a:grpSpLocks/>
          </p:cNvGrpSpPr>
          <p:nvPr/>
        </p:nvGrpSpPr>
        <p:grpSpPr bwMode="auto">
          <a:xfrm>
            <a:off x="3549650" y="1196975"/>
            <a:ext cx="1046163" cy="1311275"/>
            <a:chOff x="1484" y="1521"/>
            <a:chExt cx="667" cy="764"/>
          </a:xfrm>
        </p:grpSpPr>
        <p:sp>
          <p:nvSpPr>
            <p:cNvPr id="37936" name="Line 66">
              <a:extLst>
                <a:ext uri="{FF2B5EF4-FFF2-40B4-BE49-F238E27FC236}">
                  <a16:creationId xmlns:a16="http://schemas.microsoft.com/office/drawing/2014/main" id="{6DFFE19F-078E-7A4B-9F15-1D73F8C0EE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37" name="Text Box 67">
              <a:extLst>
                <a:ext uri="{FF2B5EF4-FFF2-40B4-BE49-F238E27FC236}">
                  <a16:creationId xmlns:a16="http://schemas.microsoft.com/office/drawing/2014/main" id="{8D329941-B184-3C4E-9EED-0929AC3269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3"/>
              <a:ext cx="667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solidFill>
                    <a:schemeClr val="accent2"/>
                  </a:solidFill>
                  <a:latin typeface="Arial Narrow" panose="020B0604020202020204" pitchFamily="34" charset="0"/>
                </a:rPr>
                <a:t>PGF</a:t>
              </a:r>
              <a:r>
                <a:rPr lang="en-US" altLang="en-US" sz="2800" baseline="-25000">
                  <a:solidFill>
                    <a:schemeClr val="accent2"/>
                  </a:solidFill>
                  <a:latin typeface="Arial Narrow" panose="020B0604020202020204" pitchFamily="34" charset="0"/>
                </a:rPr>
                <a:t>2</a:t>
              </a:r>
              <a:r>
                <a:rPr lang="en-US" altLang="en-US" sz="2800" baseline="-25000">
                  <a:solidFill>
                    <a:schemeClr val="accent2"/>
                  </a:solidFill>
                  <a:latin typeface="Symbol" pitchFamily="2" charset="2"/>
                </a:rPr>
                <a:t>a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sp>
        <p:nvSpPr>
          <p:cNvPr id="37928" name="Line 68">
            <a:extLst>
              <a:ext uri="{FF2B5EF4-FFF2-40B4-BE49-F238E27FC236}">
                <a16:creationId xmlns:a16="http://schemas.microsoft.com/office/drawing/2014/main" id="{0BD803D4-1F26-C044-9DB7-4970C220AC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4475" y="1100138"/>
            <a:ext cx="579438" cy="4278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29" name="Group 69">
            <a:extLst>
              <a:ext uri="{FF2B5EF4-FFF2-40B4-BE49-F238E27FC236}">
                <a16:creationId xmlns:a16="http://schemas.microsoft.com/office/drawing/2014/main" id="{261BB126-2FDD-3742-A4E0-738BB6C6D487}"/>
              </a:ext>
            </a:extLst>
          </p:cNvPr>
          <p:cNvGrpSpPr>
            <a:grpSpLocks/>
          </p:cNvGrpSpPr>
          <p:nvPr/>
        </p:nvGrpSpPr>
        <p:grpSpPr bwMode="auto">
          <a:xfrm>
            <a:off x="3905250" y="2327275"/>
            <a:ext cx="1009650" cy="1252538"/>
            <a:chOff x="1484" y="1521"/>
            <a:chExt cx="636" cy="789"/>
          </a:xfrm>
        </p:grpSpPr>
        <p:sp>
          <p:nvSpPr>
            <p:cNvPr id="37934" name="Line 70">
              <a:extLst>
                <a:ext uri="{FF2B5EF4-FFF2-40B4-BE49-F238E27FC236}">
                  <a16:creationId xmlns:a16="http://schemas.microsoft.com/office/drawing/2014/main" id="{8EC8CA76-AA2B-5244-9A03-DDF63352DD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5" y="152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35" name="Text Box 71">
              <a:extLst>
                <a:ext uri="{FF2B5EF4-FFF2-40B4-BE49-F238E27FC236}">
                  <a16:creationId xmlns:a16="http://schemas.microsoft.com/office/drawing/2014/main" id="{67F468F7-7C0D-3641-9D75-1D80609BE9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" y="1983"/>
              <a:ext cx="63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solidFill>
                    <a:srgbClr val="DC0081"/>
                  </a:solidFill>
                  <a:latin typeface="Arial Narrow" panose="020B0604020202020204" pitchFamily="34" charset="0"/>
                </a:rPr>
                <a:t>GnRH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sp>
        <p:nvSpPr>
          <p:cNvPr id="37930" name="AutoShape 72">
            <a:extLst>
              <a:ext uri="{FF2B5EF4-FFF2-40B4-BE49-F238E27FC236}">
                <a16:creationId xmlns:a16="http://schemas.microsoft.com/office/drawing/2014/main" id="{5C70D552-BCED-1342-92A7-D9205C204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1825" y="1400175"/>
            <a:ext cx="639763" cy="639763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37931" name="Group 73">
            <a:extLst>
              <a:ext uri="{FF2B5EF4-FFF2-40B4-BE49-F238E27FC236}">
                <a16:creationId xmlns:a16="http://schemas.microsoft.com/office/drawing/2014/main" id="{F65F5B10-A891-6D46-86E4-59331645FA25}"/>
              </a:ext>
            </a:extLst>
          </p:cNvPr>
          <p:cNvGrpSpPr>
            <a:grpSpLocks/>
          </p:cNvGrpSpPr>
          <p:nvPr/>
        </p:nvGrpSpPr>
        <p:grpSpPr bwMode="auto">
          <a:xfrm>
            <a:off x="4235450" y="676275"/>
            <a:ext cx="476250" cy="1231900"/>
            <a:chOff x="4620" y="3217"/>
            <a:chExt cx="300" cy="776"/>
          </a:xfrm>
        </p:grpSpPr>
        <p:sp>
          <p:nvSpPr>
            <p:cNvPr id="37932" name="Line 74">
              <a:extLst>
                <a:ext uri="{FF2B5EF4-FFF2-40B4-BE49-F238E27FC236}">
                  <a16:creationId xmlns:a16="http://schemas.microsoft.com/office/drawing/2014/main" id="{2D271E74-6A65-9043-B649-28F9639F5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5" y="3531"/>
              <a:ext cx="7" cy="4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33" name="Text Box 75">
              <a:extLst>
                <a:ext uri="{FF2B5EF4-FFF2-40B4-BE49-F238E27FC236}">
                  <a16:creationId xmlns:a16="http://schemas.microsoft.com/office/drawing/2014/main" id="{4FADE88D-D4D4-0942-AA8F-69B51EB383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0" y="3217"/>
              <a:ext cx="30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800">
                  <a:solidFill>
                    <a:srgbClr val="3333CC"/>
                  </a:solidFill>
                  <a:latin typeface="Arial Narrow" panose="020B0604020202020204" pitchFamily="34" charset="0"/>
                </a:rPr>
                <a:t>AI</a:t>
              </a: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Line 2">
            <a:extLst>
              <a:ext uri="{FF2B5EF4-FFF2-40B4-BE49-F238E27FC236}">
                <a16:creationId xmlns:a16="http://schemas.microsoft.com/office/drawing/2014/main" id="{8B257856-E3E9-C741-A021-646D2A656E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7588" y="3014663"/>
            <a:ext cx="53578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38" name="Line 3">
            <a:extLst>
              <a:ext uri="{FF2B5EF4-FFF2-40B4-BE49-F238E27FC236}">
                <a16:creationId xmlns:a16="http://schemas.microsoft.com/office/drawing/2014/main" id="{66F96854-F008-C442-B0AF-1B2288B19B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2806700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Line 4">
            <a:extLst>
              <a:ext uri="{FF2B5EF4-FFF2-40B4-BE49-F238E27FC236}">
                <a16:creationId xmlns:a16="http://schemas.microsoft.com/office/drawing/2014/main" id="{039B1872-762F-D846-8476-42460B0E1A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2913" y="2806700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0" name="Line 5">
            <a:extLst>
              <a:ext uri="{FF2B5EF4-FFF2-40B4-BE49-F238E27FC236}">
                <a16:creationId xmlns:a16="http://schemas.microsoft.com/office/drawing/2014/main" id="{33B810FF-6A05-8B46-94AB-5560C02041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5400" y="2806700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6">
            <a:extLst>
              <a:ext uri="{FF2B5EF4-FFF2-40B4-BE49-F238E27FC236}">
                <a16:creationId xmlns:a16="http://schemas.microsoft.com/office/drawing/2014/main" id="{548E3E52-8950-7E4B-A723-09544B3E4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2950" y="2614613"/>
            <a:ext cx="114776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7 Days</a:t>
            </a:r>
            <a:endParaRPr lang="en-US" altLang="en-US" sz="2400" b="0">
              <a:latin typeface="Arial" panose="020B0604020202020204" pitchFamily="34" charset="0"/>
            </a:endParaRPr>
          </a:p>
        </p:txBody>
      </p:sp>
      <p:sp>
        <p:nvSpPr>
          <p:cNvPr id="114695" name="Rectangle 7">
            <a:extLst>
              <a:ext uri="{FF2B5EF4-FFF2-40B4-BE49-F238E27FC236}">
                <a16:creationId xmlns:a16="http://schemas.microsoft.com/office/drawing/2014/main" id="{E0EFB2F5-0D1F-444F-8802-96FC36A88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913" y="2614613"/>
            <a:ext cx="1922462" cy="819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2400">
                <a:latin typeface="Arial" charset="0"/>
              </a:rPr>
              <a:t>36 - 48 hours</a:t>
            </a:r>
            <a:endParaRPr lang="en-US" altLang="en-US" sz="24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4696" name="Rectangle 8">
            <a:extLst>
              <a:ext uri="{FF2B5EF4-FFF2-40B4-BE49-F238E27FC236}">
                <a16:creationId xmlns:a16="http://schemas.microsoft.com/office/drawing/2014/main" id="{2BED9021-F584-5146-91BE-8EC4CB1FE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1160463"/>
            <a:ext cx="1795462" cy="7588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4400">
                <a:solidFill>
                  <a:schemeClr val="accent2"/>
                </a:solidFill>
                <a:latin typeface="Arial Narrow" charset="0"/>
              </a:rPr>
              <a:t>GnRH</a:t>
            </a:r>
          </a:p>
        </p:txBody>
      </p:sp>
      <p:sp>
        <p:nvSpPr>
          <p:cNvPr id="114697" name="Rectangle 9">
            <a:extLst>
              <a:ext uri="{FF2B5EF4-FFF2-40B4-BE49-F238E27FC236}">
                <a16:creationId xmlns:a16="http://schemas.microsoft.com/office/drawing/2014/main" id="{DB9FCB29-C20E-164C-BBD2-E90F86380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463" y="1160463"/>
            <a:ext cx="2136775" cy="7588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4400">
                <a:solidFill>
                  <a:srgbClr val="FF0000"/>
                </a:solidFill>
                <a:latin typeface="Arial" charset="0"/>
              </a:rPr>
              <a:t>PGF</a:t>
            </a:r>
            <a:r>
              <a:rPr lang="en-US" altLang="en-US" sz="3200">
                <a:solidFill>
                  <a:srgbClr val="FF0000"/>
                </a:solidFill>
                <a:latin typeface="Arial" charset="0"/>
              </a:rPr>
              <a:t>2</a:t>
            </a:r>
            <a:r>
              <a:rPr lang="en-US" altLang="en-US" sz="3200">
                <a:solidFill>
                  <a:srgbClr val="FF0000"/>
                </a:solidFill>
                <a:latin typeface="Arial" charset="0"/>
                <a:sym typeface="Symbol" charset="2"/>
              </a:rPr>
              <a:t></a:t>
            </a:r>
            <a:endParaRPr lang="en-US" altLang="en-US" sz="32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9945" name="Line 10">
            <a:extLst>
              <a:ext uri="{FF2B5EF4-FFF2-40B4-BE49-F238E27FC236}">
                <a16:creationId xmlns:a16="http://schemas.microsoft.com/office/drawing/2014/main" id="{3AADFBFD-7530-6D4E-A72E-0125A3695D85}"/>
              </a:ext>
            </a:extLst>
          </p:cNvPr>
          <p:cNvSpPr>
            <a:spLocks noChangeShapeType="1"/>
          </p:cNvSpPr>
          <p:nvPr/>
        </p:nvSpPr>
        <p:spPr bwMode="auto">
          <a:xfrm>
            <a:off x="985838" y="2006600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Line 11">
            <a:extLst>
              <a:ext uri="{FF2B5EF4-FFF2-40B4-BE49-F238E27FC236}">
                <a16:creationId xmlns:a16="http://schemas.microsoft.com/office/drawing/2014/main" id="{3C0FD46B-CE1F-154B-8049-73F370A9D8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2913" y="2006600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7" name="Line 12">
            <a:extLst>
              <a:ext uri="{FF2B5EF4-FFF2-40B4-BE49-F238E27FC236}">
                <a16:creationId xmlns:a16="http://schemas.microsoft.com/office/drawing/2014/main" id="{67B44DDA-8DD2-3A4B-9608-8DCA4774A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6364288" y="2006600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48" name="Group 13">
            <a:extLst>
              <a:ext uri="{FF2B5EF4-FFF2-40B4-BE49-F238E27FC236}">
                <a16:creationId xmlns:a16="http://schemas.microsoft.com/office/drawing/2014/main" id="{5011DD77-D7D6-9C46-A83E-DAF7A0920A4E}"/>
              </a:ext>
            </a:extLst>
          </p:cNvPr>
          <p:cNvGrpSpPr>
            <a:grpSpLocks/>
          </p:cNvGrpSpPr>
          <p:nvPr/>
        </p:nvGrpSpPr>
        <p:grpSpPr bwMode="auto">
          <a:xfrm>
            <a:off x="6561138" y="2041525"/>
            <a:ext cx="2049462" cy="973138"/>
            <a:chOff x="4758" y="2067"/>
            <a:chExt cx="1300" cy="613"/>
          </a:xfrm>
        </p:grpSpPr>
        <p:sp>
          <p:nvSpPr>
            <p:cNvPr id="114702" name="Rectangle 14">
              <a:extLst>
                <a:ext uri="{FF2B5EF4-FFF2-40B4-BE49-F238E27FC236}">
                  <a16:creationId xmlns:a16="http://schemas.microsoft.com/office/drawing/2014/main" id="{D2C7BDC9-E82E-2D4D-B4FA-619556511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9" y="2374"/>
              <a:ext cx="1289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r>
                <a:rPr lang="en-US" altLang="en-US" sz="2400">
                  <a:latin typeface="Arial" charset="0"/>
                </a:rPr>
                <a:t>8 - 18 hours</a:t>
              </a:r>
              <a:endParaRPr lang="en-US" alt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  <p:sp>
          <p:nvSpPr>
            <p:cNvPr id="114703" name="Rectangle 15">
              <a:extLst>
                <a:ext uri="{FF2B5EF4-FFF2-40B4-BE49-F238E27FC236}">
                  <a16:creationId xmlns:a16="http://schemas.microsoft.com/office/drawing/2014/main" id="{66E36E6A-60D7-6942-8910-272CFA39A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8" y="2067"/>
              <a:ext cx="1234" cy="3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defRPr/>
              </a:pPr>
              <a:r>
                <a:rPr lang="en-US" altLang="en-US" sz="3200">
                  <a:solidFill>
                    <a:srgbClr val="99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Timed AI</a:t>
              </a:r>
              <a:endParaRPr lang="en-US" altLang="en-US" sz="3200">
                <a:solidFill>
                  <a:srgbClr val="0099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  <p:sp>
          <p:nvSpPr>
            <p:cNvPr id="39956" name="Line 16">
              <a:extLst>
                <a:ext uri="{FF2B5EF4-FFF2-40B4-BE49-F238E27FC236}">
                  <a16:creationId xmlns:a16="http://schemas.microsoft.com/office/drawing/2014/main" id="{D1CEB73F-2EA7-6D42-8685-A7A95AE3FF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0" y="2680"/>
              <a:ext cx="1157" cy="0"/>
            </a:xfrm>
            <a:prstGeom prst="line">
              <a:avLst/>
            </a:prstGeom>
            <a:noFill/>
            <a:ln w="76200">
              <a:solidFill>
                <a:srgbClr val="99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4705" name="Rectangle 17">
            <a:extLst>
              <a:ext uri="{FF2B5EF4-FFF2-40B4-BE49-F238E27FC236}">
                <a16:creationId xmlns:a16="http://schemas.microsoft.com/office/drawing/2014/main" id="{E649D0C2-3365-CD4F-B549-3D53290A1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2138" y="1160463"/>
            <a:ext cx="1795462" cy="758825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4400">
                <a:solidFill>
                  <a:schemeClr val="accent2"/>
                </a:solidFill>
                <a:latin typeface="Arial Narrow" charset="0"/>
              </a:rPr>
              <a:t>GnRH</a:t>
            </a:r>
          </a:p>
        </p:txBody>
      </p:sp>
      <p:sp>
        <p:nvSpPr>
          <p:cNvPr id="39950" name="Text Box 18">
            <a:extLst>
              <a:ext uri="{FF2B5EF4-FFF2-40B4-BE49-F238E27FC236}">
                <a16:creationId xmlns:a16="http://schemas.microsoft.com/office/drawing/2014/main" id="{C0F2860E-E069-2C4A-9F37-61D162B6F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" y="3529013"/>
            <a:ext cx="19431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Eliminate current follicular wave</a:t>
            </a:r>
          </a:p>
        </p:txBody>
      </p:sp>
      <p:sp>
        <p:nvSpPr>
          <p:cNvPr id="39951" name="Rectangle 19">
            <a:extLst>
              <a:ext uri="{FF2B5EF4-FFF2-40B4-BE49-F238E27FC236}">
                <a16:creationId xmlns:a16="http://schemas.microsoft.com/office/drawing/2014/main" id="{7715A5C7-0B03-4948-A3A0-C569C9C2B9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0175" y="293688"/>
            <a:ext cx="8839200" cy="795337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Ovsynch</a:t>
            </a:r>
          </a:p>
        </p:txBody>
      </p:sp>
      <p:sp>
        <p:nvSpPr>
          <p:cNvPr id="39952" name="Text Box 20">
            <a:extLst>
              <a:ext uri="{FF2B5EF4-FFF2-40B4-BE49-F238E27FC236}">
                <a16:creationId xmlns:a16="http://schemas.microsoft.com/office/drawing/2014/main" id="{DD3E7D68-8C8B-4D48-9720-D5BE6163A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3529013"/>
            <a:ext cx="168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Luteolysis</a:t>
            </a:r>
          </a:p>
        </p:txBody>
      </p:sp>
      <p:sp>
        <p:nvSpPr>
          <p:cNvPr id="39953" name="Text Box 21">
            <a:extLst>
              <a:ext uri="{FF2B5EF4-FFF2-40B4-BE49-F238E27FC236}">
                <a16:creationId xmlns:a16="http://schemas.microsoft.com/office/drawing/2014/main" id="{0A8E036B-0AAE-AE40-8E3B-CE1F5A31F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9938" y="3529013"/>
            <a:ext cx="31416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Ovulates dominant follicle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0A6C3373-AE91-4348-8291-F1A1A7ECE3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Ovsynch Problems</a:t>
            </a:r>
          </a:p>
        </p:txBody>
      </p:sp>
      <p:sp>
        <p:nvSpPr>
          <p:cNvPr id="41986" name="Content Placeholder 2">
            <a:extLst>
              <a:ext uri="{FF2B5EF4-FFF2-40B4-BE49-F238E27FC236}">
                <a16:creationId xmlns:a16="http://schemas.microsoft.com/office/drawing/2014/main" id="{39566EEB-9172-CA4E-BF51-9C1921A4DD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Works best on animals that are near day 7 of the cycle at 1</a:t>
            </a:r>
            <a:r>
              <a:rPr lang="en-US" altLang="en-US" baseline="30000">
                <a:ea typeface="ＭＳ Ｐゴシック" panose="020B0600070205080204" pitchFamily="34" charset="-128"/>
              </a:rPr>
              <a:t>st</a:t>
            </a:r>
            <a:r>
              <a:rPr lang="en-US" altLang="en-US">
                <a:ea typeface="ＭＳ Ｐゴシック" panose="020B0600070205080204" pitchFamily="34" charset="-128"/>
              </a:rPr>
              <a:t> GnRH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Presynch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PG, 14 days, PG, 10 days, Ovsynch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G, 7 days, PG, 3 days, G, 7 days, Ovsynch (double Ovsynch)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G, 7 days, PG, 11 days, Ovsynch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G, 7 days, Ovsynch (GGPG)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PG, 3 days, G, 7 days, Ovsynch (PG-3-G)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859FCC12-3955-2141-96D2-3A142F909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9154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39775" indent="-28257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96975" indent="-282575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Principle</a:t>
            </a:r>
          </a:p>
          <a:p>
            <a:pPr lvl="1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</a:rPr>
              <a:t>Provides progesterone</a:t>
            </a:r>
          </a:p>
          <a:p>
            <a:pPr lvl="1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2400" u="sng">
                <a:solidFill>
                  <a:srgbClr val="0000FF"/>
                </a:solidFill>
              </a:rPr>
              <a:t>Simulates</a:t>
            </a:r>
            <a:r>
              <a:rPr lang="en-US" altLang="en-US" sz="2400">
                <a:solidFill>
                  <a:srgbClr val="000000"/>
                </a:solidFill>
              </a:rPr>
              <a:t> a CL (</a:t>
            </a:r>
            <a:r>
              <a:rPr lang="en-US" altLang="en-US" sz="2400">
                <a:solidFill>
                  <a:srgbClr val="FF0000"/>
                </a:solidFill>
              </a:rPr>
              <a:t>not stimulate</a:t>
            </a:r>
            <a:r>
              <a:rPr lang="en-US" altLang="en-US" sz="2400">
                <a:solidFill>
                  <a:srgbClr val="000000"/>
                </a:solidFill>
              </a:rPr>
              <a:t>)</a:t>
            </a:r>
          </a:p>
          <a:p>
            <a:pPr lvl="1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</a:rPr>
              <a:t>Prevents ovulation</a:t>
            </a:r>
          </a:p>
          <a:p>
            <a:pPr lvl="1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</a:rPr>
              <a:t>Has no effect on the animal’s CL (ie. normal lifespan)</a:t>
            </a:r>
          </a:p>
          <a:p>
            <a:pPr lvl="2">
              <a:spcBef>
                <a:spcPct val="0"/>
              </a:spcBef>
              <a:buSzTx/>
            </a:pPr>
            <a:r>
              <a:rPr lang="en-US" altLang="en-US">
                <a:solidFill>
                  <a:srgbClr val="0000FF"/>
                </a:solidFill>
              </a:rPr>
              <a:t>Does not regress the CL!!!!</a:t>
            </a:r>
          </a:p>
          <a:p>
            <a:pPr lvl="1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Remove after animal’s CL regresses</a:t>
            </a:r>
          </a:p>
          <a:p>
            <a:pPr lvl="2">
              <a:spcBef>
                <a:spcPct val="0"/>
              </a:spcBef>
              <a:buSzTx/>
            </a:pPr>
            <a:r>
              <a:rPr lang="en-US" altLang="en-US">
                <a:solidFill>
                  <a:srgbClr val="0000FF"/>
                </a:solidFill>
              </a:rPr>
              <a:t>Current or next follicular wave will ovulate!!!!</a:t>
            </a:r>
          </a:p>
          <a:p>
            <a:pPr lvl="2">
              <a:spcBef>
                <a:spcPct val="0"/>
              </a:spcBef>
              <a:buSzTx/>
            </a:pPr>
            <a:r>
              <a:rPr lang="en-US" altLang="en-US">
                <a:solidFill>
                  <a:srgbClr val="0000FF"/>
                </a:solidFill>
              </a:rPr>
              <a:t>Occurs 2 – 5 days latter</a:t>
            </a:r>
          </a:p>
          <a:p>
            <a:pPr lvl="2">
              <a:spcBef>
                <a:spcPct val="0"/>
              </a:spcBef>
              <a:buSzTx/>
            </a:pPr>
            <a:r>
              <a:rPr lang="en-US" altLang="en-US">
                <a:solidFill>
                  <a:srgbClr val="0000FF"/>
                </a:solidFill>
              </a:rPr>
              <a:t>May use PGF</a:t>
            </a:r>
            <a:r>
              <a:rPr lang="en-US" altLang="en-US" baseline="-25000">
                <a:solidFill>
                  <a:srgbClr val="0000FF"/>
                </a:solidFill>
              </a:rPr>
              <a:t>2</a:t>
            </a:r>
            <a:r>
              <a:rPr lang="en-US" altLang="en-US" baseline="-25000">
                <a:solidFill>
                  <a:srgbClr val="0000FF"/>
                </a:solidFill>
                <a:latin typeface="Symbol" pitchFamily="2" charset="2"/>
              </a:rPr>
              <a:t>a</a:t>
            </a:r>
            <a:r>
              <a:rPr lang="en-US" altLang="en-US">
                <a:solidFill>
                  <a:srgbClr val="0000FF"/>
                </a:solidFill>
              </a:rPr>
              <a:t> to regress animal’s CL </a:t>
            </a:r>
            <a:endParaRPr lang="en-US" altLang="en-US"/>
          </a:p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Administration</a:t>
            </a:r>
          </a:p>
          <a:p>
            <a:pPr lvl="1">
              <a:spcBef>
                <a:spcPct val="0"/>
              </a:spcBef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Injection, Feed (MGA), Implant, Control Internal Drug Release (CIDR) </a:t>
            </a:r>
          </a:p>
        </p:txBody>
      </p:sp>
      <p:sp>
        <p:nvSpPr>
          <p:cNvPr id="43010" name="Rectangle 4">
            <a:extLst>
              <a:ext uri="{FF2B5EF4-FFF2-40B4-BE49-F238E27FC236}">
                <a16:creationId xmlns:a16="http://schemas.microsoft.com/office/drawing/2014/main" id="{8008BF1C-5409-204F-BBD0-54C2873C55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Use of Progestogens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E1606FF2-75D4-E34D-81CE-8DFD2225B9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5963" y="-261938"/>
            <a:ext cx="7772400" cy="1143001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</a:t>
            </a:r>
            <a:r>
              <a:rPr lang="en-US" altLang="en-US" baseline="-25000">
                <a:ea typeface="ＭＳ Ｐゴシック" panose="020B0600070205080204" pitchFamily="34" charset="-128"/>
              </a:rPr>
              <a:t>4</a:t>
            </a:r>
            <a:r>
              <a:rPr lang="en-US" altLang="en-US">
                <a:ea typeface="ＭＳ Ｐゴシック" panose="020B0600070205080204" pitchFamily="34" charset="-128"/>
              </a:rPr>
              <a:t> following CIDR Insertion</a:t>
            </a:r>
          </a:p>
        </p:txBody>
      </p:sp>
      <p:grpSp>
        <p:nvGrpSpPr>
          <p:cNvPr id="45058" name="Group 79">
            <a:extLst>
              <a:ext uri="{FF2B5EF4-FFF2-40B4-BE49-F238E27FC236}">
                <a16:creationId xmlns:a16="http://schemas.microsoft.com/office/drawing/2014/main" id="{3927A810-0936-DB4C-916B-245403D4CFBB}"/>
              </a:ext>
            </a:extLst>
          </p:cNvPr>
          <p:cNvGrpSpPr>
            <a:grpSpLocks/>
          </p:cNvGrpSpPr>
          <p:nvPr/>
        </p:nvGrpSpPr>
        <p:grpSpPr bwMode="auto">
          <a:xfrm>
            <a:off x="236538" y="609600"/>
            <a:ext cx="7916862" cy="6061075"/>
            <a:chOff x="231862" y="1524000"/>
            <a:chExt cx="6245138" cy="4887136"/>
          </a:xfrm>
        </p:grpSpPr>
        <p:cxnSp>
          <p:nvCxnSpPr>
            <p:cNvPr id="45059" name="Straight Connector 65">
              <a:extLst>
                <a:ext uri="{FF2B5EF4-FFF2-40B4-BE49-F238E27FC236}">
                  <a16:creationId xmlns:a16="http://schemas.microsoft.com/office/drawing/2014/main" id="{68865AA3-DC0F-794F-9F52-103A50041F0E}"/>
                </a:ext>
              </a:extLst>
            </p:cNvPr>
            <p:cNvCxnSpPr>
              <a:cxnSpLocks noChangeShapeType="1"/>
              <a:stCxn id="45075" idx="7"/>
              <a:endCxn id="45076" idx="4"/>
            </p:cNvCxnSpPr>
            <p:nvPr/>
          </p:nvCxnSpPr>
          <p:spPr bwMode="auto">
            <a:xfrm flipV="1">
              <a:off x="1202408" y="4419600"/>
              <a:ext cx="261189" cy="100387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0" name="Straight Connector 67">
              <a:extLst>
                <a:ext uri="{FF2B5EF4-FFF2-40B4-BE49-F238E27FC236}">
                  <a16:creationId xmlns:a16="http://schemas.microsoft.com/office/drawing/2014/main" id="{07C84ABE-A366-334F-9F6E-CD2262274855}"/>
                </a:ext>
              </a:extLst>
            </p:cNvPr>
            <p:cNvCxnSpPr>
              <a:cxnSpLocks noChangeShapeType="1"/>
              <a:endCxn id="45078" idx="3"/>
            </p:cNvCxnSpPr>
            <p:nvPr/>
          </p:nvCxnSpPr>
          <p:spPr bwMode="auto">
            <a:xfrm flipV="1">
              <a:off x="1517704" y="3900176"/>
              <a:ext cx="206430" cy="4009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1" name="Straight Connector 70">
              <a:extLst>
                <a:ext uri="{FF2B5EF4-FFF2-40B4-BE49-F238E27FC236}">
                  <a16:creationId xmlns:a16="http://schemas.microsoft.com/office/drawing/2014/main" id="{7417E5A1-739C-2E4D-84A8-5E69FD7274F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822504" y="3710859"/>
              <a:ext cx="152400" cy="1073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2" name="Straight Connector 71">
              <a:extLst>
                <a:ext uri="{FF2B5EF4-FFF2-40B4-BE49-F238E27FC236}">
                  <a16:creationId xmlns:a16="http://schemas.microsoft.com/office/drawing/2014/main" id="{8E22C554-23AE-8F47-A5DC-6FFB4F1759AC}"/>
                </a:ext>
              </a:extLst>
            </p:cNvPr>
            <p:cNvCxnSpPr>
              <a:cxnSpLocks noChangeShapeType="1"/>
              <a:endCxn id="45080" idx="2"/>
            </p:cNvCxnSpPr>
            <p:nvPr/>
          </p:nvCxnSpPr>
          <p:spPr bwMode="auto">
            <a:xfrm>
              <a:off x="2073274" y="3685849"/>
              <a:ext cx="136636" cy="80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3" name="Straight Connector 72">
              <a:extLst>
                <a:ext uri="{FF2B5EF4-FFF2-40B4-BE49-F238E27FC236}">
                  <a16:creationId xmlns:a16="http://schemas.microsoft.com/office/drawing/2014/main" id="{111608EA-94D1-6F45-9AD1-6732C2AC8F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33734" y="3705677"/>
              <a:ext cx="948499" cy="644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4" name="Straight Connector 73">
              <a:extLst>
                <a:ext uri="{FF2B5EF4-FFF2-40B4-BE49-F238E27FC236}">
                  <a16:creationId xmlns:a16="http://schemas.microsoft.com/office/drawing/2014/main" id="{87063002-260D-5742-BC09-13AE22FC86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18942" y="3770095"/>
              <a:ext cx="1996891" cy="1923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5" name="Straight Connector 3">
              <a:extLst>
                <a:ext uri="{FF2B5EF4-FFF2-40B4-BE49-F238E27FC236}">
                  <a16:creationId xmlns:a16="http://schemas.microsoft.com/office/drawing/2014/main" id="{4B8FEC10-4922-F848-BFFE-B9EAB007265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43000" y="1524000"/>
              <a:ext cx="0" cy="3962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066" name="Straight Connector 4">
              <a:extLst>
                <a:ext uri="{FF2B5EF4-FFF2-40B4-BE49-F238E27FC236}">
                  <a16:creationId xmlns:a16="http://schemas.microsoft.com/office/drawing/2014/main" id="{87B5A957-C956-DD49-AF19-7832A98DC15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43000" y="5486400"/>
              <a:ext cx="5334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5067" name="Group 29">
              <a:extLst>
                <a:ext uri="{FF2B5EF4-FFF2-40B4-BE49-F238E27FC236}">
                  <a16:creationId xmlns:a16="http://schemas.microsoft.com/office/drawing/2014/main" id="{83B0AAE7-5F31-9C4A-9567-B4179BBD83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0600" y="2057400"/>
              <a:ext cx="152400" cy="3048000"/>
              <a:chOff x="914400" y="2057400"/>
              <a:chExt cx="228600" cy="3048000"/>
            </a:xfrm>
          </p:grpSpPr>
          <p:cxnSp>
            <p:nvCxnSpPr>
              <p:cNvPr id="45092" name="Straight Connector 7">
                <a:extLst>
                  <a:ext uri="{FF2B5EF4-FFF2-40B4-BE49-F238E27FC236}">
                    <a16:creationId xmlns:a16="http://schemas.microsoft.com/office/drawing/2014/main" id="{CD9F410E-47E7-D542-875D-38E4AC4CC65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14400" y="5105400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93" name="Straight Connector 8">
                <a:extLst>
                  <a:ext uri="{FF2B5EF4-FFF2-40B4-BE49-F238E27FC236}">
                    <a16:creationId xmlns:a16="http://schemas.microsoft.com/office/drawing/2014/main" id="{80A633AC-3020-8D45-97F6-D57FC44C94B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14400" y="4724400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94" name="Straight Connector 10">
                <a:extLst>
                  <a:ext uri="{FF2B5EF4-FFF2-40B4-BE49-F238E27FC236}">
                    <a16:creationId xmlns:a16="http://schemas.microsoft.com/office/drawing/2014/main" id="{144D6E9E-FF7C-B743-9996-B99A3314152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14400" y="4343400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95" name="Straight Connector 12">
                <a:extLst>
                  <a:ext uri="{FF2B5EF4-FFF2-40B4-BE49-F238E27FC236}">
                    <a16:creationId xmlns:a16="http://schemas.microsoft.com/office/drawing/2014/main" id="{22F1B7E8-0D6D-F84E-9873-F70F7310290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14400" y="3962400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96" name="Straight Connector 14">
                <a:extLst>
                  <a:ext uri="{FF2B5EF4-FFF2-40B4-BE49-F238E27FC236}">
                    <a16:creationId xmlns:a16="http://schemas.microsoft.com/office/drawing/2014/main" id="{A10A4777-70A1-BB45-901D-5FCFC3FEB06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14400" y="3581400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97" name="Straight Connector 15">
                <a:extLst>
                  <a:ext uri="{FF2B5EF4-FFF2-40B4-BE49-F238E27FC236}">
                    <a16:creationId xmlns:a16="http://schemas.microsoft.com/office/drawing/2014/main" id="{40B0E7B5-9401-0E43-BE95-73E2E397972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14400" y="3200400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98" name="Straight Connector 16">
                <a:extLst>
                  <a:ext uri="{FF2B5EF4-FFF2-40B4-BE49-F238E27FC236}">
                    <a16:creationId xmlns:a16="http://schemas.microsoft.com/office/drawing/2014/main" id="{0405D80B-5B99-5C4A-983D-E1F81114AF7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14400" y="2819400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99" name="Straight Connector 17">
                <a:extLst>
                  <a:ext uri="{FF2B5EF4-FFF2-40B4-BE49-F238E27FC236}">
                    <a16:creationId xmlns:a16="http://schemas.microsoft.com/office/drawing/2014/main" id="{5B2EB027-892E-DF45-926C-E2035E3B593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14400" y="2438400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100" name="Straight Connector 18">
                <a:extLst>
                  <a:ext uri="{FF2B5EF4-FFF2-40B4-BE49-F238E27FC236}">
                    <a16:creationId xmlns:a16="http://schemas.microsoft.com/office/drawing/2014/main" id="{B21F6770-169A-3F44-A9A7-670719297F0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14400" y="2057400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45068" name="Straight Connector 32">
              <a:extLst>
                <a:ext uri="{FF2B5EF4-FFF2-40B4-BE49-F238E27FC236}">
                  <a16:creationId xmlns:a16="http://schemas.microsoft.com/office/drawing/2014/main" id="{ABCA32F4-C65D-044C-87F6-63721219509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52800" y="5486400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5069" name="Group 43">
              <a:extLst>
                <a:ext uri="{FF2B5EF4-FFF2-40B4-BE49-F238E27FC236}">
                  <a16:creationId xmlns:a16="http://schemas.microsoft.com/office/drawing/2014/main" id="{1182E09B-6A00-014E-B2F6-C85D152497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6000" y="5486400"/>
              <a:ext cx="3200400" cy="152400"/>
              <a:chOff x="2286000" y="5486400"/>
              <a:chExt cx="3200400" cy="152400"/>
            </a:xfrm>
          </p:grpSpPr>
          <p:cxnSp>
            <p:nvCxnSpPr>
              <p:cNvPr id="45088" name="Straight Connector 31">
                <a:extLst>
                  <a:ext uri="{FF2B5EF4-FFF2-40B4-BE49-F238E27FC236}">
                    <a16:creationId xmlns:a16="http://schemas.microsoft.com/office/drawing/2014/main" id="{B8E8556E-A168-1542-AEE6-AFE00D6B7A7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286000" y="5486400"/>
                <a:ext cx="0" cy="1524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89" name="Straight Connector 35">
                <a:extLst>
                  <a:ext uri="{FF2B5EF4-FFF2-40B4-BE49-F238E27FC236}">
                    <a16:creationId xmlns:a16="http://schemas.microsoft.com/office/drawing/2014/main" id="{44CCB3EB-5FDE-DA44-B8CB-A78B928A321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352800" y="5486400"/>
                <a:ext cx="0" cy="1524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90" name="Straight Connector 36">
                <a:extLst>
                  <a:ext uri="{FF2B5EF4-FFF2-40B4-BE49-F238E27FC236}">
                    <a16:creationId xmlns:a16="http://schemas.microsoft.com/office/drawing/2014/main" id="{FBAADA57-0969-5F47-8F86-A3563623E48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4419600" y="5486400"/>
                <a:ext cx="0" cy="1524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5091" name="Straight Connector 38">
                <a:extLst>
                  <a:ext uri="{FF2B5EF4-FFF2-40B4-BE49-F238E27FC236}">
                    <a16:creationId xmlns:a16="http://schemas.microsoft.com/office/drawing/2014/main" id="{EC3FE62F-EB31-AE4E-8317-8F112540043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486400" y="5486400"/>
                <a:ext cx="0" cy="1524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5070" name="TextBox 44">
              <a:extLst>
                <a:ext uri="{FF2B5EF4-FFF2-40B4-BE49-F238E27FC236}">
                  <a16:creationId xmlns:a16="http://schemas.microsoft.com/office/drawing/2014/main" id="{F077DBEE-04AB-C143-8403-D6DA4FF5CA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333" y="5638800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1</a:t>
              </a:r>
            </a:p>
          </p:txBody>
        </p:sp>
        <p:sp>
          <p:nvSpPr>
            <p:cNvPr id="45071" name="TextBox 45">
              <a:extLst>
                <a:ext uri="{FF2B5EF4-FFF2-40B4-BE49-F238E27FC236}">
                  <a16:creationId xmlns:a16="http://schemas.microsoft.com/office/drawing/2014/main" id="{91E2A0BD-3253-DC4C-81BD-7011B755A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9133" y="5638800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2</a:t>
              </a:r>
            </a:p>
          </p:txBody>
        </p:sp>
        <p:sp>
          <p:nvSpPr>
            <p:cNvPr id="45072" name="TextBox 46">
              <a:extLst>
                <a:ext uri="{FF2B5EF4-FFF2-40B4-BE49-F238E27FC236}">
                  <a16:creationId xmlns:a16="http://schemas.microsoft.com/office/drawing/2014/main" id="{6570FDE4-9FD1-9749-8EBB-6A4A1209D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5933" y="5638800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3</a:t>
              </a:r>
            </a:p>
          </p:txBody>
        </p:sp>
        <p:sp>
          <p:nvSpPr>
            <p:cNvPr id="45073" name="TextBox 47">
              <a:extLst>
                <a:ext uri="{FF2B5EF4-FFF2-40B4-BE49-F238E27FC236}">
                  <a16:creationId xmlns:a16="http://schemas.microsoft.com/office/drawing/2014/main" id="{0ACAA7A9-519C-594B-91A5-23EF541852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2733" y="5638800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4</a:t>
              </a:r>
            </a:p>
          </p:txBody>
        </p:sp>
        <p:grpSp>
          <p:nvGrpSpPr>
            <p:cNvPr id="45074" name="Group 53">
              <a:extLst>
                <a:ext uri="{FF2B5EF4-FFF2-40B4-BE49-F238E27FC236}">
                  <a16:creationId xmlns:a16="http://schemas.microsoft.com/office/drawing/2014/main" id="{6860AD00-55BA-254F-9B71-F541C6BE09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5798" y="2237553"/>
              <a:ext cx="327334" cy="2686902"/>
              <a:chOff x="575798" y="2237553"/>
              <a:chExt cx="327334" cy="2686902"/>
            </a:xfrm>
          </p:grpSpPr>
          <p:sp>
            <p:nvSpPr>
              <p:cNvPr id="45084" name="TextBox 49">
                <a:extLst>
                  <a:ext uri="{FF2B5EF4-FFF2-40B4-BE49-F238E27FC236}">
                    <a16:creationId xmlns:a16="http://schemas.microsoft.com/office/drawing/2014/main" id="{8F531709-309E-834F-9F23-3C6B654F48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5798" y="4524345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000"/>
                  <a:t>2</a:t>
                </a:r>
              </a:p>
            </p:txBody>
          </p:sp>
          <p:sp>
            <p:nvSpPr>
              <p:cNvPr id="45085" name="TextBox 50">
                <a:extLst>
                  <a:ext uri="{FF2B5EF4-FFF2-40B4-BE49-F238E27FC236}">
                    <a16:creationId xmlns:a16="http://schemas.microsoft.com/office/drawing/2014/main" id="{5DC790BB-62AE-734A-836D-0123097F27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5798" y="3762345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000"/>
                  <a:t>4</a:t>
                </a:r>
              </a:p>
            </p:txBody>
          </p:sp>
          <p:sp>
            <p:nvSpPr>
              <p:cNvPr id="45086" name="TextBox 51">
                <a:extLst>
                  <a:ext uri="{FF2B5EF4-FFF2-40B4-BE49-F238E27FC236}">
                    <a16:creationId xmlns:a16="http://schemas.microsoft.com/office/drawing/2014/main" id="{DD10DF10-5E75-8049-B519-B070E73268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5798" y="3000081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000"/>
                  <a:t>6</a:t>
                </a:r>
              </a:p>
            </p:txBody>
          </p:sp>
          <p:sp>
            <p:nvSpPr>
              <p:cNvPr id="45087" name="TextBox 52">
                <a:extLst>
                  <a:ext uri="{FF2B5EF4-FFF2-40B4-BE49-F238E27FC236}">
                    <a16:creationId xmlns:a16="http://schemas.microsoft.com/office/drawing/2014/main" id="{98DF5DB0-CDBD-BD4A-BC14-8894A73B26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5798" y="2237553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r>
                  <a:rPr lang="en-US" altLang="en-US" sz="2000"/>
                  <a:t>8</a:t>
                </a:r>
              </a:p>
            </p:txBody>
          </p:sp>
        </p:grpSp>
        <p:sp>
          <p:nvSpPr>
            <p:cNvPr id="45075" name="Oval 54">
              <a:extLst>
                <a:ext uri="{FF2B5EF4-FFF2-40B4-BE49-F238E27FC236}">
                  <a16:creationId xmlns:a16="http://schemas.microsoft.com/office/drawing/2014/main" id="{BE54981A-6B64-2343-A902-8789D24BA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943" y="5401159"/>
              <a:ext cx="141133" cy="1524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5076" name="Oval 55">
              <a:extLst>
                <a:ext uri="{FF2B5EF4-FFF2-40B4-BE49-F238E27FC236}">
                  <a16:creationId xmlns:a16="http://schemas.microsoft.com/office/drawing/2014/main" id="{8F04C88C-93E7-2342-B743-B08D2AC85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4907" y="4267200"/>
              <a:ext cx="141133" cy="1524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5077" name="Oval 56">
              <a:extLst>
                <a:ext uri="{FF2B5EF4-FFF2-40B4-BE49-F238E27FC236}">
                  <a16:creationId xmlns:a16="http://schemas.microsoft.com/office/drawing/2014/main" id="{2514E5F2-C518-A649-A47F-A84B00E34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2233" y="3686145"/>
              <a:ext cx="141133" cy="1524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5078" name="Oval 57">
              <a:extLst>
                <a:ext uri="{FF2B5EF4-FFF2-40B4-BE49-F238E27FC236}">
                  <a16:creationId xmlns:a16="http://schemas.microsoft.com/office/drawing/2014/main" id="{ADABB7CF-A2C6-0A40-A491-213241D33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466" y="3770094"/>
              <a:ext cx="141133" cy="1524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5079" name="Oval 58">
              <a:extLst>
                <a:ext uri="{FF2B5EF4-FFF2-40B4-BE49-F238E27FC236}">
                  <a16:creationId xmlns:a16="http://schemas.microsoft.com/office/drawing/2014/main" id="{87EB1D10-B569-CC4C-A3DD-0C9EE0251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6688" y="3617694"/>
              <a:ext cx="141133" cy="1524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5080" name="Oval 59">
              <a:extLst>
                <a:ext uri="{FF2B5EF4-FFF2-40B4-BE49-F238E27FC236}">
                  <a16:creationId xmlns:a16="http://schemas.microsoft.com/office/drawing/2014/main" id="{38CC9EF2-5470-564A-A0FC-76F9318EE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910" y="3617694"/>
              <a:ext cx="141133" cy="1524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5081" name="TextBox 60">
              <a:extLst>
                <a:ext uri="{FF2B5EF4-FFF2-40B4-BE49-F238E27FC236}">
                  <a16:creationId xmlns:a16="http://schemas.microsoft.com/office/drawing/2014/main" id="{5A8BE947-9448-174F-B1C9-4149FEDD4D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6921" y="6038910"/>
              <a:ext cx="920034" cy="372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/>
                <a:t>Hours</a:t>
              </a:r>
            </a:p>
          </p:txBody>
        </p:sp>
        <p:sp>
          <p:nvSpPr>
            <p:cNvPr id="45082" name="TextBox 61">
              <a:extLst>
                <a:ext uri="{FF2B5EF4-FFF2-40B4-BE49-F238E27FC236}">
                  <a16:creationId xmlns:a16="http://schemas.microsoft.com/office/drawing/2014/main" id="{B5492A1B-DDA4-EB49-A777-D5370614A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-1008519" y="3408308"/>
              <a:ext cx="2844947" cy="364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400"/>
                <a:t>P</a:t>
              </a:r>
              <a:r>
                <a:rPr lang="en-US" altLang="en-US" sz="2400" baseline="-25000"/>
                <a:t>4</a:t>
              </a:r>
              <a:r>
                <a:rPr lang="en-US" altLang="en-US" sz="2400"/>
                <a:t> plasma level (ng/ml)</a:t>
              </a:r>
            </a:p>
          </p:txBody>
        </p:sp>
        <p:sp>
          <p:nvSpPr>
            <p:cNvPr id="45083" name="Oval 63">
              <a:extLst>
                <a:ext uri="{FF2B5EF4-FFF2-40B4-BE49-F238E27FC236}">
                  <a16:creationId xmlns:a16="http://schemas.microsoft.com/office/drawing/2014/main" id="{4E541726-BEAA-6D4C-97FB-CFF197B16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5833" y="3886200"/>
              <a:ext cx="141133" cy="1524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081" name="Straight Connector 99">
            <a:extLst>
              <a:ext uri="{FF2B5EF4-FFF2-40B4-BE49-F238E27FC236}">
                <a16:creationId xmlns:a16="http://schemas.microsoft.com/office/drawing/2014/main" id="{7F96636C-A680-FB4F-898C-2A0F56ABA7B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30375" y="3386138"/>
            <a:ext cx="279400" cy="87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2" name="Straight Connector 101">
            <a:extLst>
              <a:ext uri="{FF2B5EF4-FFF2-40B4-BE49-F238E27FC236}">
                <a16:creationId xmlns:a16="http://schemas.microsoft.com/office/drawing/2014/main" id="{CC3A6F09-AFFB-5E4B-812E-B766F6B4E4E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91250" y="4170363"/>
            <a:ext cx="0" cy="269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3" name="Straight Connector 105">
            <a:extLst>
              <a:ext uri="{FF2B5EF4-FFF2-40B4-BE49-F238E27FC236}">
                <a16:creationId xmlns:a16="http://schemas.microsoft.com/office/drawing/2014/main" id="{E5AA6372-49E0-FA4F-A162-C08B8F1FCDB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45250" y="5380038"/>
            <a:ext cx="298450" cy="60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4" name="Straight Connector 106">
            <a:extLst>
              <a:ext uri="{FF2B5EF4-FFF2-40B4-BE49-F238E27FC236}">
                <a16:creationId xmlns:a16="http://schemas.microsoft.com/office/drawing/2014/main" id="{A8E6E665-F866-CB47-8B7E-ECCC0D8FD9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73788" y="4457700"/>
            <a:ext cx="17462" cy="296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5" name="Straight Connector 107">
            <a:extLst>
              <a:ext uri="{FF2B5EF4-FFF2-40B4-BE49-F238E27FC236}">
                <a16:creationId xmlns:a16="http://schemas.microsoft.com/office/drawing/2014/main" id="{46CED61D-2449-AA4B-BECD-3F364B6D61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73788" y="4740275"/>
            <a:ext cx="61912" cy="260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6" name="Straight Connector 108">
            <a:extLst>
              <a:ext uri="{FF2B5EF4-FFF2-40B4-BE49-F238E27FC236}">
                <a16:creationId xmlns:a16="http://schemas.microsoft.com/office/drawing/2014/main" id="{A08B2999-FB0B-6645-9BB7-DC598FE663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78563" y="5267325"/>
            <a:ext cx="180975" cy="122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7" name="Straight Connector 109">
            <a:extLst>
              <a:ext uri="{FF2B5EF4-FFF2-40B4-BE49-F238E27FC236}">
                <a16:creationId xmlns:a16="http://schemas.microsoft.com/office/drawing/2014/main" id="{105AC731-DC77-8143-ACBD-375376301DC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05538" y="4979988"/>
            <a:ext cx="74612" cy="301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88" name="Title 1">
            <a:extLst>
              <a:ext uri="{FF2B5EF4-FFF2-40B4-BE49-F238E27FC236}">
                <a16:creationId xmlns:a16="http://schemas.microsoft.com/office/drawing/2014/main" id="{5EA17A21-965B-F64D-A5A8-E89E282FD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725" y="-266700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</a:t>
            </a:r>
            <a:r>
              <a:rPr lang="en-US" altLang="en-US" baseline="-25000">
                <a:ea typeface="ＭＳ Ｐゴシック" panose="020B0600070205080204" pitchFamily="34" charset="-128"/>
              </a:rPr>
              <a:t>4</a:t>
            </a:r>
            <a:r>
              <a:rPr lang="en-US" altLang="en-US">
                <a:ea typeface="ＭＳ Ｐゴシック" panose="020B0600070205080204" pitchFamily="34" charset="-128"/>
              </a:rPr>
              <a:t> During Presence of CIDR</a:t>
            </a:r>
          </a:p>
        </p:txBody>
      </p:sp>
      <p:cxnSp>
        <p:nvCxnSpPr>
          <p:cNvPr id="46089" name="Straight Connector 39">
            <a:extLst>
              <a:ext uri="{FF2B5EF4-FFF2-40B4-BE49-F238E27FC236}">
                <a16:creationId xmlns:a16="http://schemas.microsoft.com/office/drawing/2014/main" id="{CDCC178C-D3BA-C647-879F-AF8C143D7417}"/>
              </a:ext>
            </a:extLst>
          </p:cNvPr>
          <p:cNvCxnSpPr>
            <a:cxnSpLocks noChangeShapeType="1"/>
            <a:stCxn id="46105" idx="0"/>
          </p:cNvCxnSpPr>
          <p:nvPr/>
        </p:nvCxnSpPr>
        <p:spPr bwMode="auto">
          <a:xfrm flipV="1">
            <a:off x="1403350" y="3340100"/>
            <a:ext cx="73025" cy="2078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0" name="Straight Connector 40">
            <a:extLst>
              <a:ext uri="{FF2B5EF4-FFF2-40B4-BE49-F238E27FC236}">
                <a16:creationId xmlns:a16="http://schemas.microsoft.com/office/drawing/2014/main" id="{D2BE15BE-1987-EF4E-90DB-C214BF06FC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09713" y="3340100"/>
            <a:ext cx="141287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1" name="Straight Connector 41">
            <a:extLst>
              <a:ext uri="{FF2B5EF4-FFF2-40B4-BE49-F238E27FC236}">
                <a16:creationId xmlns:a16="http://schemas.microsoft.com/office/drawing/2014/main" id="{EC94C6CE-C0A0-7F4A-B59D-7B8F3D9EEE3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25650" y="3386138"/>
            <a:ext cx="808038" cy="2762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2" name="Straight Connector 42">
            <a:extLst>
              <a:ext uri="{FF2B5EF4-FFF2-40B4-BE49-F238E27FC236}">
                <a16:creationId xmlns:a16="http://schemas.microsoft.com/office/drawing/2014/main" id="{6DBDF0F8-E6F6-7843-BFE5-2BDE2536C2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86063" y="3657600"/>
            <a:ext cx="1390650" cy="396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3" name="Straight Connector 48">
            <a:extLst>
              <a:ext uri="{FF2B5EF4-FFF2-40B4-BE49-F238E27FC236}">
                <a16:creationId xmlns:a16="http://schemas.microsoft.com/office/drawing/2014/main" id="{B3C0861F-9BD6-B44D-B1C6-F1E76DA9923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33850" y="4064000"/>
            <a:ext cx="1408113" cy="10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4" name="Straight Connector 54">
            <a:extLst>
              <a:ext uri="{FF2B5EF4-FFF2-40B4-BE49-F238E27FC236}">
                <a16:creationId xmlns:a16="http://schemas.microsoft.com/office/drawing/2014/main" id="{70C6CB34-8309-6248-AAF4-66EB8DB67B3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78463" y="4170363"/>
            <a:ext cx="712787" cy="14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5" name="Straight Connector 55">
            <a:extLst>
              <a:ext uri="{FF2B5EF4-FFF2-40B4-BE49-F238E27FC236}">
                <a16:creationId xmlns:a16="http://schemas.microsoft.com/office/drawing/2014/main" id="{71EA846B-29FC-124A-8C50-CA8AEA2F78C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92238" y="609600"/>
            <a:ext cx="0" cy="4914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6" name="Straight Connector 56">
            <a:extLst>
              <a:ext uri="{FF2B5EF4-FFF2-40B4-BE49-F238E27FC236}">
                <a16:creationId xmlns:a16="http://schemas.microsoft.com/office/drawing/2014/main" id="{5F277568-29E2-F34E-A2CF-EBED24C8218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92238" y="5524500"/>
            <a:ext cx="67611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6097" name="Group 57">
            <a:extLst>
              <a:ext uri="{FF2B5EF4-FFF2-40B4-BE49-F238E27FC236}">
                <a16:creationId xmlns:a16="http://schemas.microsoft.com/office/drawing/2014/main" id="{66C437C7-9907-5247-BD57-1399F1F318E6}"/>
              </a:ext>
            </a:extLst>
          </p:cNvPr>
          <p:cNvGrpSpPr>
            <a:grpSpLocks/>
          </p:cNvGrpSpPr>
          <p:nvPr/>
        </p:nvGrpSpPr>
        <p:grpSpPr bwMode="auto">
          <a:xfrm>
            <a:off x="1198563" y="1271588"/>
            <a:ext cx="193675" cy="3779837"/>
            <a:chOff x="914400" y="2057400"/>
            <a:chExt cx="228600" cy="3048000"/>
          </a:xfrm>
        </p:grpSpPr>
        <p:cxnSp>
          <p:nvCxnSpPr>
            <p:cNvPr id="46132" name="Straight Connector 82">
              <a:extLst>
                <a:ext uri="{FF2B5EF4-FFF2-40B4-BE49-F238E27FC236}">
                  <a16:creationId xmlns:a16="http://schemas.microsoft.com/office/drawing/2014/main" id="{56862F12-452D-9545-8C5E-054464A3E4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4400" y="51054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33" name="Straight Connector 83">
              <a:extLst>
                <a:ext uri="{FF2B5EF4-FFF2-40B4-BE49-F238E27FC236}">
                  <a16:creationId xmlns:a16="http://schemas.microsoft.com/office/drawing/2014/main" id="{D45394F1-5E96-8E45-95FE-7450C9ADAA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4400" y="47244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34" name="Straight Connector 84">
              <a:extLst>
                <a:ext uri="{FF2B5EF4-FFF2-40B4-BE49-F238E27FC236}">
                  <a16:creationId xmlns:a16="http://schemas.microsoft.com/office/drawing/2014/main" id="{2EEE3C98-8FF4-4047-BA7F-5281A72BB9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4400" y="43434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35" name="Straight Connector 85">
              <a:extLst>
                <a:ext uri="{FF2B5EF4-FFF2-40B4-BE49-F238E27FC236}">
                  <a16:creationId xmlns:a16="http://schemas.microsoft.com/office/drawing/2014/main" id="{C0BED009-9BE5-1E48-8973-17BF814E09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4400" y="39624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36" name="Straight Connector 86">
              <a:extLst>
                <a:ext uri="{FF2B5EF4-FFF2-40B4-BE49-F238E27FC236}">
                  <a16:creationId xmlns:a16="http://schemas.microsoft.com/office/drawing/2014/main" id="{EE90ECC1-2BEA-6442-B79E-394D098ED5E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4400" y="35814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37" name="Straight Connector 87">
              <a:extLst>
                <a:ext uri="{FF2B5EF4-FFF2-40B4-BE49-F238E27FC236}">
                  <a16:creationId xmlns:a16="http://schemas.microsoft.com/office/drawing/2014/main" id="{55DF4079-463D-3849-915B-4A694A154E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4400" y="32004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38" name="Straight Connector 88">
              <a:extLst>
                <a:ext uri="{FF2B5EF4-FFF2-40B4-BE49-F238E27FC236}">
                  <a16:creationId xmlns:a16="http://schemas.microsoft.com/office/drawing/2014/main" id="{625BF881-7F53-C843-8812-90FD4244814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4400" y="28194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39" name="Straight Connector 89">
              <a:extLst>
                <a:ext uri="{FF2B5EF4-FFF2-40B4-BE49-F238E27FC236}">
                  <a16:creationId xmlns:a16="http://schemas.microsoft.com/office/drawing/2014/main" id="{33CD7A6C-C6D3-774F-BD44-8CCD6F452C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4400" y="24384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40" name="Straight Connector 90">
              <a:extLst>
                <a:ext uri="{FF2B5EF4-FFF2-40B4-BE49-F238E27FC236}">
                  <a16:creationId xmlns:a16="http://schemas.microsoft.com/office/drawing/2014/main" id="{17717D91-0794-0A46-B307-B60CB763C63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4400" y="20574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6098" name="Straight Connector 58">
            <a:extLst>
              <a:ext uri="{FF2B5EF4-FFF2-40B4-BE49-F238E27FC236}">
                <a16:creationId xmlns:a16="http://schemas.microsoft.com/office/drawing/2014/main" id="{4A6B79EC-22C3-2B4F-9743-E7EE2403EB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2588" y="5524500"/>
            <a:ext cx="0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6099" name="Group 59">
            <a:extLst>
              <a:ext uri="{FF2B5EF4-FFF2-40B4-BE49-F238E27FC236}">
                <a16:creationId xmlns:a16="http://schemas.microsoft.com/office/drawing/2014/main" id="{ACCC8C16-E2B9-944B-9B55-A40D7F63C74C}"/>
              </a:ext>
            </a:extLst>
          </p:cNvPr>
          <p:cNvGrpSpPr>
            <a:grpSpLocks/>
          </p:cNvGrpSpPr>
          <p:nvPr/>
        </p:nvGrpSpPr>
        <p:grpSpPr bwMode="auto">
          <a:xfrm>
            <a:off x="2840038" y="5524500"/>
            <a:ext cx="4057650" cy="188913"/>
            <a:chOff x="2286000" y="5486400"/>
            <a:chExt cx="3200400" cy="152400"/>
          </a:xfrm>
        </p:grpSpPr>
        <p:cxnSp>
          <p:nvCxnSpPr>
            <p:cNvPr id="46128" name="Straight Connector 78">
              <a:extLst>
                <a:ext uri="{FF2B5EF4-FFF2-40B4-BE49-F238E27FC236}">
                  <a16:creationId xmlns:a16="http://schemas.microsoft.com/office/drawing/2014/main" id="{780F1DE7-816B-C241-B1D2-9475D27CE94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86000" y="5486400"/>
              <a:ext cx="0" cy="152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29" name="Straight Connector 79">
              <a:extLst>
                <a:ext uri="{FF2B5EF4-FFF2-40B4-BE49-F238E27FC236}">
                  <a16:creationId xmlns:a16="http://schemas.microsoft.com/office/drawing/2014/main" id="{A89F42AF-3050-014E-883B-6F06137BF1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52800" y="5486400"/>
              <a:ext cx="0" cy="152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30" name="Straight Connector 80">
              <a:extLst>
                <a:ext uri="{FF2B5EF4-FFF2-40B4-BE49-F238E27FC236}">
                  <a16:creationId xmlns:a16="http://schemas.microsoft.com/office/drawing/2014/main" id="{2EF2E4B8-F09B-BF45-953E-FAE367F4C84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19600" y="5486400"/>
              <a:ext cx="0" cy="152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131" name="Straight Connector 81">
              <a:extLst>
                <a:ext uri="{FF2B5EF4-FFF2-40B4-BE49-F238E27FC236}">
                  <a16:creationId xmlns:a16="http://schemas.microsoft.com/office/drawing/2014/main" id="{3D142C7E-B7D8-CA42-B6C9-5CE8F24C1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86400" y="5486400"/>
              <a:ext cx="0" cy="152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6100" name="TextBox 60">
            <a:extLst>
              <a:ext uri="{FF2B5EF4-FFF2-40B4-BE49-F238E27FC236}">
                <a16:creationId xmlns:a16="http://schemas.microsoft.com/office/drawing/2014/main" id="{10AEE06C-89BE-DB40-AE0C-3A6B49C48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0175" y="5727700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2</a:t>
            </a:r>
          </a:p>
        </p:txBody>
      </p:sp>
      <p:sp>
        <p:nvSpPr>
          <p:cNvPr id="46101" name="TextBox 61">
            <a:extLst>
              <a:ext uri="{FF2B5EF4-FFF2-40B4-BE49-F238E27FC236}">
                <a16:creationId xmlns:a16="http://schemas.microsoft.com/office/drawing/2014/main" id="{D916AEC1-2D84-CE4B-B504-B4B36A382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613" y="5713413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4</a:t>
            </a:r>
          </a:p>
        </p:txBody>
      </p:sp>
      <p:sp>
        <p:nvSpPr>
          <p:cNvPr id="46102" name="TextBox 62">
            <a:extLst>
              <a:ext uri="{FF2B5EF4-FFF2-40B4-BE49-F238E27FC236}">
                <a16:creationId xmlns:a16="http://schemas.microsoft.com/office/drawing/2014/main" id="{CCC21250-7751-304D-82BA-4B50A0BBB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1150" y="5702300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6</a:t>
            </a:r>
          </a:p>
        </p:txBody>
      </p:sp>
      <p:sp>
        <p:nvSpPr>
          <p:cNvPr id="46103" name="TextBox 63">
            <a:extLst>
              <a:ext uri="{FF2B5EF4-FFF2-40B4-BE49-F238E27FC236}">
                <a16:creationId xmlns:a16="http://schemas.microsoft.com/office/drawing/2014/main" id="{15398B3E-B85D-E945-A3D1-E536E9C68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5713413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000"/>
              <a:t>8</a:t>
            </a:r>
          </a:p>
        </p:txBody>
      </p:sp>
      <p:grpSp>
        <p:nvGrpSpPr>
          <p:cNvPr id="46104" name="Group 64">
            <a:extLst>
              <a:ext uri="{FF2B5EF4-FFF2-40B4-BE49-F238E27FC236}">
                <a16:creationId xmlns:a16="http://schemas.microsoft.com/office/drawing/2014/main" id="{C2566F06-2514-6D4F-A7A9-D0D7745D9E1F}"/>
              </a:ext>
            </a:extLst>
          </p:cNvPr>
          <p:cNvGrpSpPr>
            <a:grpSpLocks/>
          </p:cNvGrpSpPr>
          <p:nvPr/>
        </p:nvGrpSpPr>
        <p:grpSpPr bwMode="auto">
          <a:xfrm>
            <a:off x="673100" y="1493838"/>
            <a:ext cx="414338" cy="3333750"/>
            <a:chOff x="575798" y="2237553"/>
            <a:chExt cx="327334" cy="2686902"/>
          </a:xfrm>
        </p:grpSpPr>
        <p:sp>
          <p:nvSpPr>
            <p:cNvPr id="46124" name="TextBox 74">
              <a:extLst>
                <a:ext uri="{FF2B5EF4-FFF2-40B4-BE49-F238E27FC236}">
                  <a16:creationId xmlns:a16="http://schemas.microsoft.com/office/drawing/2014/main" id="{5C7B19F6-BBEB-E54E-B14B-53240EA4F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798" y="4524345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2</a:t>
              </a:r>
            </a:p>
          </p:txBody>
        </p:sp>
        <p:sp>
          <p:nvSpPr>
            <p:cNvPr id="46125" name="TextBox 75">
              <a:extLst>
                <a:ext uri="{FF2B5EF4-FFF2-40B4-BE49-F238E27FC236}">
                  <a16:creationId xmlns:a16="http://schemas.microsoft.com/office/drawing/2014/main" id="{2ECF8334-FF29-AB43-A0F4-E7525AE0EC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798" y="3762345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4</a:t>
              </a:r>
            </a:p>
          </p:txBody>
        </p:sp>
        <p:sp>
          <p:nvSpPr>
            <p:cNvPr id="46126" name="TextBox 76">
              <a:extLst>
                <a:ext uri="{FF2B5EF4-FFF2-40B4-BE49-F238E27FC236}">
                  <a16:creationId xmlns:a16="http://schemas.microsoft.com/office/drawing/2014/main" id="{31F3CCE1-BBBF-F743-989C-85D48A8CB7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798" y="3000081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6</a:t>
              </a:r>
            </a:p>
          </p:txBody>
        </p:sp>
        <p:sp>
          <p:nvSpPr>
            <p:cNvPr id="46127" name="TextBox 77">
              <a:extLst>
                <a:ext uri="{FF2B5EF4-FFF2-40B4-BE49-F238E27FC236}">
                  <a16:creationId xmlns:a16="http://schemas.microsoft.com/office/drawing/2014/main" id="{17569A56-C7F6-6744-95F1-6E77C4E9CC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798" y="2237553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8</a:t>
              </a:r>
            </a:p>
          </p:txBody>
        </p:sp>
      </p:grpSp>
      <p:sp>
        <p:nvSpPr>
          <p:cNvPr id="46105" name="Oval 65">
            <a:extLst>
              <a:ext uri="{FF2B5EF4-FFF2-40B4-BE49-F238E27FC236}">
                <a16:creationId xmlns:a16="http://schemas.microsoft.com/office/drawing/2014/main" id="{E477848B-AD97-D542-A1F3-2E0548380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5418138"/>
            <a:ext cx="179388" cy="18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06" name="Oval 66">
            <a:extLst>
              <a:ext uri="{FF2B5EF4-FFF2-40B4-BE49-F238E27FC236}">
                <a16:creationId xmlns:a16="http://schemas.microsoft.com/office/drawing/2014/main" id="{1EA78544-0E0B-D04D-8FF1-4EBCCB4F2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363" y="3227388"/>
            <a:ext cx="179387" cy="18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07" name="Oval 67">
            <a:extLst>
              <a:ext uri="{FF2B5EF4-FFF2-40B4-BE49-F238E27FC236}">
                <a16:creationId xmlns:a16="http://schemas.microsoft.com/office/drawing/2014/main" id="{085B9160-5837-5D43-AA03-BFD6D4C77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350" y="3959225"/>
            <a:ext cx="179388" cy="1889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08" name="Oval 68">
            <a:extLst>
              <a:ext uri="{FF2B5EF4-FFF2-40B4-BE49-F238E27FC236}">
                <a16:creationId xmlns:a16="http://schemas.microsoft.com/office/drawing/2014/main" id="{E5A8FBEC-73EE-F34E-A006-66A8C36EB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3367088"/>
            <a:ext cx="179388" cy="18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09" name="Oval 69">
            <a:extLst>
              <a:ext uri="{FF2B5EF4-FFF2-40B4-BE49-F238E27FC236}">
                <a16:creationId xmlns:a16="http://schemas.microsoft.com/office/drawing/2014/main" id="{A42493F2-5738-F24F-AC9F-BE4FEE689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6275" y="3284538"/>
            <a:ext cx="177800" cy="18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10" name="Oval 70">
            <a:extLst>
              <a:ext uri="{FF2B5EF4-FFF2-40B4-BE49-F238E27FC236}">
                <a16:creationId xmlns:a16="http://schemas.microsoft.com/office/drawing/2014/main" id="{9E7690C0-E7BF-8746-A442-7867FA168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975" y="3559175"/>
            <a:ext cx="179388" cy="1889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11" name="TextBox 71">
            <a:extLst>
              <a:ext uri="{FF2B5EF4-FFF2-40B4-BE49-F238E27FC236}">
                <a16:creationId xmlns:a16="http://schemas.microsoft.com/office/drawing/2014/main" id="{129DBE7E-B165-844C-B21D-1ECEB49DF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153150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Time (Days)</a:t>
            </a:r>
          </a:p>
        </p:txBody>
      </p:sp>
      <p:sp>
        <p:nvSpPr>
          <p:cNvPr id="46112" name="TextBox 72">
            <a:extLst>
              <a:ext uri="{FF2B5EF4-FFF2-40B4-BE49-F238E27FC236}">
                <a16:creationId xmlns:a16="http://schemas.microsoft.com/office/drawing/2014/main" id="{1C21DE62-5F81-184A-B267-096F972A70A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296987" y="2941638"/>
            <a:ext cx="3529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P</a:t>
            </a:r>
            <a:r>
              <a:rPr lang="en-US" altLang="en-US" sz="2400" baseline="-25000"/>
              <a:t>4</a:t>
            </a:r>
            <a:r>
              <a:rPr lang="en-US" altLang="en-US" sz="2400"/>
              <a:t> plasma level (ng/ml)</a:t>
            </a:r>
          </a:p>
        </p:txBody>
      </p:sp>
      <p:sp>
        <p:nvSpPr>
          <p:cNvPr id="46113" name="Oval 73">
            <a:extLst>
              <a:ext uri="{FF2B5EF4-FFF2-40B4-BE49-F238E27FC236}">
                <a16:creationId xmlns:a16="http://schemas.microsoft.com/office/drawing/2014/main" id="{D6339A25-130A-6843-A3EB-7DC9B13BE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4073525"/>
            <a:ext cx="179387" cy="1889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14" name="Oval 91">
            <a:extLst>
              <a:ext uri="{FF2B5EF4-FFF2-40B4-BE49-F238E27FC236}">
                <a16:creationId xmlns:a16="http://schemas.microsoft.com/office/drawing/2014/main" id="{DD0C49A3-89F5-6146-BB95-58EFF7A59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2350" y="4073525"/>
            <a:ext cx="177800" cy="1889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15" name="Oval 92">
            <a:extLst>
              <a:ext uri="{FF2B5EF4-FFF2-40B4-BE49-F238E27FC236}">
                <a16:creationId xmlns:a16="http://schemas.microsoft.com/office/drawing/2014/main" id="{FDB64C0A-1BE0-9A48-99B2-427BECBF3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2350" y="4344988"/>
            <a:ext cx="177800" cy="18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16" name="Oval 93">
            <a:extLst>
              <a:ext uri="{FF2B5EF4-FFF2-40B4-BE49-F238E27FC236}">
                <a16:creationId xmlns:a16="http://schemas.microsoft.com/office/drawing/2014/main" id="{E7F54C55-F71D-8F43-9F7C-5E2345D49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2350" y="4646613"/>
            <a:ext cx="177800" cy="18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17" name="Oval 95">
            <a:extLst>
              <a:ext uri="{FF2B5EF4-FFF2-40B4-BE49-F238E27FC236}">
                <a16:creationId xmlns:a16="http://schemas.microsoft.com/office/drawing/2014/main" id="{412C22FF-E36A-6E4D-874F-5B7125098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899025"/>
            <a:ext cx="179387" cy="1889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18" name="Oval 96">
            <a:extLst>
              <a:ext uri="{FF2B5EF4-FFF2-40B4-BE49-F238E27FC236}">
                <a16:creationId xmlns:a16="http://schemas.microsoft.com/office/drawing/2014/main" id="{D00D9E88-8316-CB40-8557-75C982222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0" y="5159375"/>
            <a:ext cx="179388" cy="1889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19" name="Oval 97">
            <a:extLst>
              <a:ext uri="{FF2B5EF4-FFF2-40B4-BE49-F238E27FC236}">
                <a16:creationId xmlns:a16="http://schemas.microsoft.com/office/drawing/2014/main" id="{45805F15-CF48-AE4A-B30C-E67E8063A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0638" y="5281613"/>
            <a:ext cx="177800" cy="18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20" name="Oval 98">
            <a:extLst>
              <a:ext uri="{FF2B5EF4-FFF2-40B4-BE49-F238E27FC236}">
                <a16:creationId xmlns:a16="http://schemas.microsoft.com/office/drawing/2014/main" id="{88F41A00-B7EF-3F44-85D9-7E5B4D0CF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5275" y="5335588"/>
            <a:ext cx="179388" cy="18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21" name="Oval 111">
            <a:extLst>
              <a:ext uri="{FF2B5EF4-FFF2-40B4-BE49-F238E27FC236}">
                <a16:creationId xmlns:a16="http://schemas.microsoft.com/office/drawing/2014/main" id="{716926A7-3A6B-C346-A987-B9FB3ACF3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788" y="5348288"/>
            <a:ext cx="177800" cy="18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6122" name="TextBox 28">
            <a:extLst>
              <a:ext uri="{FF2B5EF4-FFF2-40B4-BE49-F238E27FC236}">
                <a16:creationId xmlns:a16="http://schemas.microsoft.com/office/drawing/2014/main" id="{C60D06EE-97DC-3E47-8014-9F0E38450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9813" y="3000375"/>
            <a:ext cx="2682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Removal of CIDR</a:t>
            </a:r>
          </a:p>
        </p:txBody>
      </p:sp>
      <p:cxnSp>
        <p:nvCxnSpPr>
          <p:cNvPr id="46123" name="Straight Arrow Connector 113">
            <a:extLst>
              <a:ext uri="{FF2B5EF4-FFF2-40B4-BE49-F238E27FC236}">
                <a16:creationId xmlns:a16="http://schemas.microsoft.com/office/drawing/2014/main" id="{04E3D67C-4E9F-7842-90D9-E8A040449982}"/>
              </a:ext>
            </a:extLst>
          </p:cNvPr>
          <p:cNvCxnSpPr>
            <a:cxnSpLocks noChangeShapeType="1"/>
            <a:stCxn id="46122" idx="2"/>
          </p:cNvCxnSpPr>
          <p:nvPr/>
        </p:nvCxnSpPr>
        <p:spPr bwMode="auto">
          <a:xfrm flipH="1">
            <a:off x="6183313" y="3462338"/>
            <a:ext cx="7937" cy="539750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2">
            <a:extLst>
              <a:ext uri="{FF2B5EF4-FFF2-40B4-BE49-F238E27FC236}">
                <a16:creationId xmlns:a16="http://schemas.microsoft.com/office/drawing/2014/main" id="{F386C160-D638-E043-A638-0FC2C0F90ADE}"/>
              </a:ext>
            </a:extLst>
          </p:cNvPr>
          <p:cNvGrpSpPr>
            <a:grpSpLocks/>
          </p:cNvGrpSpPr>
          <p:nvPr/>
        </p:nvGrpSpPr>
        <p:grpSpPr bwMode="auto">
          <a:xfrm>
            <a:off x="2501900" y="1250950"/>
            <a:ext cx="2324100" cy="1317625"/>
            <a:chOff x="1576" y="723"/>
            <a:chExt cx="1464" cy="830"/>
          </a:xfrm>
        </p:grpSpPr>
        <p:sp>
          <p:nvSpPr>
            <p:cNvPr id="47193" name="Oval 3">
              <a:extLst>
                <a:ext uri="{FF2B5EF4-FFF2-40B4-BE49-F238E27FC236}">
                  <a16:creationId xmlns:a16="http://schemas.microsoft.com/office/drawing/2014/main" id="{C3A91214-08E1-924E-ADB2-34C045682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" y="723"/>
              <a:ext cx="259" cy="259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7194" name="Oval 4">
              <a:extLst>
                <a:ext uri="{FF2B5EF4-FFF2-40B4-BE49-F238E27FC236}">
                  <a16:creationId xmlns:a16="http://schemas.microsoft.com/office/drawing/2014/main" id="{F33E241A-5B82-BC45-8542-F1E94E7E7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" y="1014"/>
              <a:ext cx="213" cy="213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7195" name="Oval 5">
              <a:extLst>
                <a:ext uri="{FF2B5EF4-FFF2-40B4-BE49-F238E27FC236}">
                  <a16:creationId xmlns:a16="http://schemas.microsoft.com/office/drawing/2014/main" id="{17175A30-4DD1-C047-8FB7-E848055D9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" y="1353"/>
              <a:ext cx="200" cy="200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47196" name="Group 6">
              <a:extLst>
                <a:ext uri="{FF2B5EF4-FFF2-40B4-BE49-F238E27FC236}">
                  <a16:creationId xmlns:a16="http://schemas.microsoft.com/office/drawing/2014/main" id="{A7B9C7A9-465E-DC47-8554-7DB40994E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1" y="723"/>
              <a:ext cx="549" cy="504"/>
              <a:chOff x="2491" y="715"/>
              <a:chExt cx="549" cy="504"/>
            </a:xfrm>
          </p:grpSpPr>
          <p:sp>
            <p:nvSpPr>
              <p:cNvPr id="47197" name="Oval 7">
                <a:extLst>
                  <a:ext uri="{FF2B5EF4-FFF2-40B4-BE49-F238E27FC236}">
                    <a16:creationId xmlns:a16="http://schemas.microsoft.com/office/drawing/2014/main" id="{D462FF76-420D-A24E-8145-A5714BFB6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0" y="989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98" name="Oval 8">
                <a:extLst>
                  <a:ext uri="{FF2B5EF4-FFF2-40B4-BE49-F238E27FC236}">
                    <a16:creationId xmlns:a16="http://schemas.microsoft.com/office/drawing/2014/main" id="{2D674436-56A0-F249-AEBE-6982A6C03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1" y="715"/>
                <a:ext cx="259" cy="25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</p:grpSp>
      </p:grpSp>
      <p:sp>
        <p:nvSpPr>
          <p:cNvPr id="104457" name="Rectangle 9">
            <a:extLst>
              <a:ext uri="{FF2B5EF4-FFF2-40B4-BE49-F238E27FC236}">
                <a16:creationId xmlns:a16="http://schemas.microsoft.com/office/drawing/2014/main" id="{E6E41DFC-4D93-B642-A8F5-A468ECFA3E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  <a:ea typeface="ＭＳ Ｐゴシック" panose="020B0600070205080204" pitchFamily="34" charset="-128"/>
              </a:rPr>
              <a:t>Normal Cycle</a:t>
            </a:r>
            <a:endParaRPr lang="en-US" altLang="en-US" sz="3600" baseline="-25000">
              <a:solidFill>
                <a:schemeClr val="hlink"/>
              </a:solidFill>
              <a:latin typeface="Symbol" pitchFamily="2" charset="2"/>
              <a:ea typeface="ＭＳ Ｐゴシック" panose="020B0600070205080204" pitchFamily="34" charset="-128"/>
            </a:endParaRPr>
          </a:p>
        </p:txBody>
      </p:sp>
      <p:sp>
        <p:nvSpPr>
          <p:cNvPr id="47107" name="Oval 10">
            <a:extLst>
              <a:ext uri="{FF2B5EF4-FFF2-40B4-BE49-F238E27FC236}">
                <a16:creationId xmlns:a16="http://schemas.microsoft.com/office/drawing/2014/main" id="{55E4819C-940D-634C-8DC0-31E2A0277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4219575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08" name="Oval 11">
            <a:extLst>
              <a:ext uri="{FF2B5EF4-FFF2-40B4-BE49-F238E27FC236}">
                <a16:creationId xmlns:a16="http://schemas.microsoft.com/office/drawing/2014/main" id="{A22101BC-1A16-7443-933B-56ECEAEFD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23703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09" name="Oval 12">
            <a:extLst>
              <a:ext uri="{FF2B5EF4-FFF2-40B4-BE49-F238E27FC236}">
                <a16:creationId xmlns:a16="http://schemas.microsoft.com/office/drawing/2014/main" id="{4CEBD328-EBBE-614E-A097-8E2DCF2C7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175" y="4051300"/>
            <a:ext cx="182563" cy="18256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0" name="Oval 13">
            <a:extLst>
              <a:ext uri="{FF2B5EF4-FFF2-40B4-BE49-F238E27FC236}">
                <a16:creationId xmlns:a16="http://schemas.microsoft.com/office/drawing/2014/main" id="{13A6D80E-7BB6-254F-8BF5-44D59CCD6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189288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1" name="Oval 14">
            <a:extLst>
              <a:ext uri="{FF2B5EF4-FFF2-40B4-BE49-F238E27FC236}">
                <a16:creationId xmlns:a16="http://schemas.microsoft.com/office/drawing/2014/main" id="{8D7B6E0F-4F0F-8645-A39D-86E7AA6E1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350" y="4017963"/>
            <a:ext cx="182563" cy="18256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2" name="Oval 15">
            <a:extLst>
              <a:ext uri="{FF2B5EF4-FFF2-40B4-BE49-F238E27FC236}">
                <a16:creationId xmlns:a16="http://schemas.microsoft.com/office/drawing/2014/main" id="{7C2FBE05-E43A-064E-B977-02BFADA92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788" y="2728913"/>
            <a:ext cx="246062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3" name="Oval 16">
            <a:extLst>
              <a:ext uri="{FF2B5EF4-FFF2-40B4-BE49-F238E27FC236}">
                <a16:creationId xmlns:a16="http://schemas.microsoft.com/office/drawing/2014/main" id="{15BA27A8-2783-1D42-97E1-E7400C842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4237038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4" name="Oval 17">
            <a:extLst>
              <a:ext uri="{FF2B5EF4-FFF2-40B4-BE49-F238E27FC236}">
                <a16:creationId xmlns:a16="http://schemas.microsoft.com/office/drawing/2014/main" id="{4E6DE656-D597-6544-8A90-5638B53B0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5" name="Oval 18">
            <a:extLst>
              <a:ext uri="{FF2B5EF4-FFF2-40B4-BE49-F238E27FC236}">
                <a16:creationId xmlns:a16="http://schemas.microsoft.com/office/drawing/2014/main" id="{F39CE47D-7CFD-2648-B53A-B9DC8BADA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6" name="Oval 19">
            <a:extLst>
              <a:ext uri="{FF2B5EF4-FFF2-40B4-BE49-F238E27FC236}">
                <a16:creationId xmlns:a16="http://schemas.microsoft.com/office/drawing/2014/main" id="{C334BC90-54D5-8442-8E42-345336AB8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481806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7" name="Oval 20">
            <a:extLst>
              <a:ext uri="{FF2B5EF4-FFF2-40B4-BE49-F238E27FC236}">
                <a16:creationId xmlns:a16="http://schemas.microsoft.com/office/drawing/2014/main" id="{ABF8F6BD-5B21-E84B-8AE0-51CCD1927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41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8" name="Oval 21">
            <a:extLst>
              <a:ext uri="{FF2B5EF4-FFF2-40B4-BE49-F238E27FC236}">
                <a16:creationId xmlns:a16="http://schemas.microsoft.com/office/drawing/2014/main" id="{E452A89D-989A-3744-A456-C77F847C0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47482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19" name="Oval 22">
            <a:extLst>
              <a:ext uri="{FF2B5EF4-FFF2-40B4-BE49-F238E27FC236}">
                <a16:creationId xmlns:a16="http://schemas.microsoft.com/office/drawing/2014/main" id="{AF2EE3AD-119D-0949-8D7C-21D7A61FE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588" y="49990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20" name="Oval 23">
            <a:extLst>
              <a:ext uri="{FF2B5EF4-FFF2-40B4-BE49-F238E27FC236}">
                <a16:creationId xmlns:a16="http://schemas.microsoft.com/office/drawing/2014/main" id="{E7FAB60D-BD8D-264B-987C-F7CAF2968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4964113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21" name="Oval 24">
            <a:extLst>
              <a:ext uri="{FF2B5EF4-FFF2-40B4-BE49-F238E27FC236}">
                <a16:creationId xmlns:a16="http://schemas.microsoft.com/office/drawing/2014/main" id="{D5315718-E522-3A46-AB40-C6712614A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4763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22" name="Oval 25">
            <a:extLst>
              <a:ext uri="{FF2B5EF4-FFF2-40B4-BE49-F238E27FC236}">
                <a16:creationId xmlns:a16="http://schemas.microsoft.com/office/drawing/2014/main" id="{2BC03B67-1F72-174C-9671-E11054B1D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51689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23" name="Line 26">
            <a:extLst>
              <a:ext uri="{FF2B5EF4-FFF2-40B4-BE49-F238E27FC236}">
                <a16:creationId xmlns:a16="http://schemas.microsoft.com/office/drawing/2014/main" id="{89968937-28E7-1D4F-B7EF-C2ABCC93E3CC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150938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4" name="Line 27">
            <a:extLst>
              <a:ext uri="{FF2B5EF4-FFF2-40B4-BE49-F238E27FC236}">
                <a16:creationId xmlns:a16="http://schemas.microsoft.com/office/drawing/2014/main" id="{74822C87-788A-7348-8BFD-A39268BE19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432425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5" name="Line 28">
            <a:extLst>
              <a:ext uri="{FF2B5EF4-FFF2-40B4-BE49-F238E27FC236}">
                <a16:creationId xmlns:a16="http://schemas.microsoft.com/office/drawing/2014/main" id="{E9387748-3C6C-5748-9832-EA14828923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6" name="Line 29">
            <a:extLst>
              <a:ext uri="{FF2B5EF4-FFF2-40B4-BE49-F238E27FC236}">
                <a16:creationId xmlns:a16="http://schemas.microsoft.com/office/drawing/2014/main" id="{6383D53A-030F-CC44-A06B-F204708BA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0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7" name="Text Box 30">
            <a:extLst>
              <a:ext uri="{FF2B5EF4-FFF2-40B4-BE49-F238E27FC236}">
                <a16:creationId xmlns:a16="http://schemas.microsoft.com/office/drawing/2014/main" id="{64D2B137-EAC6-174A-BF88-82C4BE165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662613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47128" name="Text Box 31">
            <a:extLst>
              <a:ext uri="{FF2B5EF4-FFF2-40B4-BE49-F238E27FC236}">
                <a16:creationId xmlns:a16="http://schemas.microsoft.com/office/drawing/2014/main" id="{B7B09177-5362-B543-AAEB-EA4198B57D9E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552575"/>
            <a:ext cx="671512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47129" name="Text Box 32">
            <a:extLst>
              <a:ext uri="{FF2B5EF4-FFF2-40B4-BE49-F238E27FC236}">
                <a16:creationId xmlns:a16="http://schemas.microsoft.com/office/drawing/2014/main" id="{DA2EA850-FA6C-3348-9B3B-49F43BA43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6049963"/>
            <a:ext cx="3978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47130" name="Line 33">
            <a:extLst>
              <a:ext uri="{FF2B5EF4-FFF2-40B4-BE49-F238E27FC236}">
                <a16:creationId xmlns:a16="http://schemas.microsoft.com/office/drawing/2014/main" id="{C45EEE5A-D128-5E4D-9547-4B388EAE084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5363" y="542766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1" name="Text Box 34">
            <a:extLst>
              <a:ext uri="{FF2B5EF4-FFF2-40B4-BE49-F238E27FC236}">
                <a16:creationId xmlns:a16="http://schemas.microsoft.com/office/drawing/2014/main" id="{87649BDD-DE6E-394C-A1CB-20A4233ED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56261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47132" name="Text Box 35">
            <a:extLst>
              <a:ext uri="{FF2B5EF4-FFF2-40B4-BE49-F238E27FC236}">
                <a16:creationId xmlns:a16="http://schemas.microsoft.com/office/drawing/2014/main" id="{AD7F95C1-D06B-D545-AD1D-8AD4C6EF3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47133" name="Text Box 36">
            <a:extLst>
              <a:ext uri="{FF2B5EF4-FFF2-40B4-BE49-F238E27FC236}">
                <a16:creationId xmlns:a16="http://schemas.microsoft.com/office/drawing/2014/main" id="{838495AA-DDF7-4D4B-8828-CC582111A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6261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47134" name="Oval 37">
            <a:extLst>
              <a:ext uri="{FF2B5EF4-FFF2-40B4-BE49-F238E27FC236}">
                <a16:creationId xmlns:a16="http://schemas.microsoft.com/office/drawing/2014/main" id="{802D3AEB-9E87-014D-9DE5-709F7AD27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438" y="3932238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35" name="Oval 38">
            <a:extLst>
              <a:ext uri="{FF2B5EF4-FFF2-40B4-BE49-F238E27FC236}">
                <a16:creationId xmlns:a16="http://schemas.microsoft.com/office/drawing/2014/main" id="{29FF2424-19AA-174D-AAA8-F4909D395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9913" y="3617913"/>
            <a:ext cx="182562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36" name="Oval 39">
            <a:extLst>
              <a:ext uri="{FF2B5EF4-FFF2-40B4-BE49-F238E27FC236}">
                <a16:creationId xmlns:a16="http://schemas.microsoft.com/office/drawing/2014/main" id="{6D800D9D-36DD-4D4A-B4FA-A15344DF8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4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37" name="Oval 40">
            <a:extLst>
              <a:ext uri="{FF2B5EF4-FFF2-40B4-BE49-F238E27FC236}">
                <a16:creationId xmlns:a16="http://schemas.microsoft.com/office/drawing/2014/main" id="{7204F07A-6F72-ED42-83DA-5BD13205E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459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grpSp>
        <p:nvGrpSpPr>
          <p:cNvPr id="47138" name="Group 41">
            <a:extLst>
              <a:ext uri="{FF2B5EF4-FFF2-40B4-BE49-F238E27FC236}">
                <a16:creationId xmlns:a16="http://schemas.microsoft.com/office/drawing/2014/main" id="{B7670D20-86BF-6E47-B9DD-F15BF877139B}"/>
              </a:ext>
            </a:extLst>
          </p:cNvPr>
          <p:cNvGrpSpPr>
            <a:grpSpLocks/>
          </p:cNvGrpSpPr>
          <p:nvPr/>
        </p:nvGrpSpPr>
        <p:grpSpPr bwMode="auto">
          <a:xfrm>
            <a:off x="3649663" y="1900238"/>
            <a:ext cx="2981325" cy="3452812"/>
            <a:chOff x="2299" y="1132"/>
            <a:chExt cx="1878" cy="2175"/>
          </a:xfrm>
        </p:grpSpPr>
        <p:sp>
          <p:nvSpPr>
            <p:cNvPr id="47167" name="Oval 42">
              <a:extLst>
                <a:ext uri="{FF2B5EF4-FFF2-40B4-BE49-F238E27FC236}">
                  <a16:creationId xmlns:a16="http://schemas.microsoft.com/office/drawing/2014/main" id="{DBACCA7D-05A2-5E42-9A5F-35D8B91C9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" y="1132"/>
              <a:ext cx="213" cy="21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7168" name="Oval 43">
              <a:extLst>
                <a:ext uri="{FF2B5EF4-FFF2-40B4-BE49-F238E27FC236}">
                  <a16:creationId xmlns:a16="http://schemas.microsoft.com/office/drawing/2014/main" id="{850A9844-BC0A-7445-8BCF-E6153C6A4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7" y="1392"/>
              <a:ext cx="200" cy="2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47169" name="Group 44">
              <a:extLst>
                <a:ext uri="{FF2B5EF4-FFF2-40B4-BE49-F238E27FC236}">
                  <a16:creationId xmlns:a16="http://schemas.microsoft.com/office/drawing/2014/main" id="{943CFF55-7095-C644-A8F7-0B48E740BA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99" y="1135"/>
              <a:ext cx="1385" cy="2172"/>
              <a:chOff x="2299" y="1135"/>
              <a:chExt cx="1385" cy="2172"/>
            </a:xfrm>
          </p:grpSpPr>
          <p:sp>
            <p:nvSpPr>
              <p:cNvPr id="47170" name="Oval 45">
                <a:extLst>
                  <a:ext uri="{FF2B5EF4-FFF2-40B4-BE49-F238E27FC236}">
                    <a16:creationId xmlns:a16="http://schemas.microsoft.com/office/drawing/2014/main" id="{9C804259-F056-4647-8F77-A95D5E8627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1" y="1135"/>
                <a:ext cx="213" cy="213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71" name="Oval 46">
                <a:extLst>
                  <a:ext uri="{FF2B5EF4-FFF2-40B4-BE49-F238E27FC236}">
                    <a16:creationId xmlns:a16="http://schemas.microsoft.com/office/drawing/2014/main" id="{C61EEEAD-60B6-1940-934C-24EFD785D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260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72" name="Oval 47">
                <a:extLst>
                  <a:ext uri="{FF2B5EF4-FFF2-40B4-BE49-F238E27FC236}">
                    <a16:creationId xmlns:a16="http://schemas.microsoft.com/office/drawing/2014/main" id="{5398FC00-694F-6447-A919-7A1C26C51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6" y="2622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73" name="Oval 48">
                <a:extLst>
                  <a:ext uri="{FF2B5EF4-FFF2-40B4-BE49-F238E27FC236}">
                    <a16:creationId xmlns:a16="http://schemas.microsoft.com/office/drawing/2014/main" id="{A7CB5498-542A-C647-BA94-A51D2E7ACC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0" y="2476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74" name="Oval 49">
                <a:extLst>
                  <a:ext uri="{FF2B5EF4-FFF2-40B4-BE49-F238E27FC236}">
                    <a16:creationId xmlns:a16="http://schemas.microsoft.com/office/drawing/2014/main" id="{7BBADC88-33C6-664F-A58C-9E9D76D3E0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9" y="1941"/>
                <a:ext cx="144" cy="14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75" name="Oval 50">
                <a:extLst>
                  <a:ext uri="{FF2B5EF4-FFF2-40B4-BE49-F238E27FC236}">
                    <a16:creationId xmlns:a16="http://schemas.microsoft.com/office/drawing/2014/main" id="{276B3329-CC59-394E-8814-F55FC7EF1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1" y="2463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76" name="Oval 51">
                <a:extLst>
                  <a:ext uri="{FF2B5EF4-FFF2-40B4-BE49-F238E27FC236}">
                    <a16:creationId xmlns:a16="http://schemas.microsoft.com/office/drawing/2014/main" id="{3FA38F63-ECE0-DB4A-8FF0-A5B3F90D7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0" y="1669"/>
                <a:ext cx="155" cy="155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77" name="Oval 52">
                <a:extLst>
                  <a:ext uri="{FF2B5EF4-FFF2-40B4-BE49-F238E27FC236}">
                    <a16:creationId xmlns:a16="http://schemas.microsoft.com/office/drawing/2014/main" id="{6548884C-00C6-EB47-B48F-F06E2CB3EC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4" y="1392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78" name="Oval 53">
                <a:extLst>
                  <a:ext uri="{FF2B5EF4-FFF2-40B4-BE49-F238E27FC236}">
                    <a16:creationId xmlns:a16="http://schemas.microsoft.com/office/drawing/2014/main" id="{294B6462-35D4-F340-8AED-7A5D390C0E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2" y="2601"/>
                <a:ext cx="98" cy="9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79" name="Oval 54">
                <a:extLst>
                  <a:ext uri="{FF2B5EF4-FFF2-40B4-BE49-F238E27FC236}">
                    <a16:creationId xmlns:a16="http://schemas.microsoft.com/office/drawing/2014/main" id="{F68F9DA8-1EF7-6C4E-8797-84CB4E23AB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4" y="310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0" name="Oval 55">
                <a:extLst>
                  <a:ext uri="{FF2B5EF4-FFF2-40B4-BE49-F238E27FC236}">
                    <a16:creationId xmlns:a16="http://schemas.microsoft.com/office/drawing/2014/main" id="{F95865E3-6B11-934B-A861-92D099517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3" y="2994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1" name="Oval 56">
                <a:extLst>
                  <a:ext uri="{FF2B5EF4-FFF2-40B4-BE49-F238E27FC236}">
                    <a16:creationId xmlns:a16="http://schemas.microsoft.com/office/drawing/2014/main" id="{D7B67BB7-2075-FE4B-ACF8-30C04D1C9A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2" y="2905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2" name="Oval 57">
                <a:extLst>
                  <a:ext uri="{FF2B5EF4-FFF2-40B4-BE49-F238E27FC236}">
                    <a16:creationId xmlns:a16="http://schemas.microsoft.com/office/drawing/2014/main" id="{F285530B-B22C-F242-BDD5-5B01780FB1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3154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3" name="Oval 58">
                <a:extLst>
                  <a:ext uri="{FF2B5EF4-FFF2-40B4-BE49-F238E27FC236}">
                    <a16:creationId xmlns:a16="http://schemas.microsoft.com/office/drawing/2014/main" id="{DBE2F43E-ECDA-A442-9824-52A5C446F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4" y="3005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4" name="Oval 59">
                <a:extLst>
                  <a:ext uri="{FF2B5EF4-FFF2-40B4-BE49-F238E27FC236}">
                    <a16:creationId xmlns:a16="http://schemas.microsoft.com/office/drawing/2014/main" id="{93EBCD7C-E7EE-9749-97EA-94DD8428C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9" y="3026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5" name="Oval 60">
                <a:extLst>
                  <a:ext uri="{FF2B5EF4-FFF2-40B4-BE49-F238E27FC236}">
                    <a16:creationId xmlns:a16="http://schemas.microsoft.com/office/drawing/2014/main" id="{A83528DF-584A-5142-8438-AE4D566C0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" y="3128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6" name="Oval 61">
                <a:extLst>
                  <a:ext uri="{FF2B5EF4-FFF2-40B4-BE49-F238E27FC236}">
                    <a16:creationId xmlns:a16="http://schemas.microsoft.com/office/drawing/2014/main" id="{D3EB06C5-4579-5F46-8719-CF57E06DF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9" y="3229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7" name="Oval 62">
                <a:extLst>
                  <a:ext uri="{FF2B5EF4-FFF2-40B4-BE49-F238E27FC236}">
                    <a16:creationId xmlns:a16="http://schemas.microsoft.com/office/drawing/2014/main" id="{02ACA2DA-469F-004A-94B4-1365DCFE17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" y="3222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8" name="Oval 63">
                <a:extLst>
                  <a:ext uri="{FF2B5EF4-FFF2-40B4-BE49-F238E27FC236}">
                    <a16:creationId xmlns:a16="http://schemas.microsoft.com/office/drawing/2014/main" id="{59D5E9A9-7657-6445-BF05-A2F07F6C8D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8" y="3183"/>
                <a:ext cx="78" cy="78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89" name="Oval 64">
                <a:extLst>
                  <a:ext uri="{FF2B5EF4-FFF2-40B4-BE49-F238E27FC236}">
                    <a16:creationId xmlns:a16="http://schemas.microsoft.com/office/drawing/2014/main" id="{985BDA57-2BD8-CB48-BA15-C381C6645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3" y="274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90" name="Oval 65">
                <a:extLst>
                  <a:ext uri="{FF2B5EF4-FFF2-40B4-BE49-F238E27FC236}">
                    <a16:creationId xmlns:a16="http://schemas.microsoft.com/office/drawing/2014/main" id="{1914789D-AA1C-ED4C-A433-64AD05E1F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9" y="2744"/>
                <a:ext cx="115" cy="115"/>
              </a:xfrm>
              <a:prstGeom prst="ellipse">
                <a:avLst/>
              </a:prstGeom>
              <a:solidFill>
                <a:srgbClr val="33993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91" name="Oval 66">
                <a:extLst>
                  <a:ext uri="{FF2B5EF4-FFF2-40B4-BE49-F238E27FC236}">
                    <a16:creationId xmlns:a16="http://schemas.microsoft.com/office/drawing/2014/main" id="{0D73505D-9EBC-E847-A259-07DC8750D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0" y="2392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7192" name="Oval 67">
                <a:extLst>
                  <a:ext uri="{FF2B5EF4-FFF2-40B4-BE49-F238E27FC236}">
                    <a16:creationId xmlns:a16="http://schemas.microsoft.com/office/drawing/2014/main" id="{60CEAAFE-1A0A-B040-AC70-B7F8A17407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8" y="2166"/>
                <a:ext cx="115" cy="11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</p:grpSp>
      </p:grpSp>
      <p:sp>
        <p:nvSpPr>
          <p:cNvPr id="47139" name="Oval 72">
            <a:extLst>
              <a:ext uri="{FF2B5EF4-FFF2-40B4-BE49-F238E27FC236}">
                <a16:creationId xmlns:a16="http://schemas.microsoft.com/office/drawing/2014/main" id="{DF2B6456-CD0F-3B45-B886-739C8FD18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8988" y="4013200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0" name="Oval 73">
            <a:extLst>
              <a:ext uri="{FF2B5EF4-FFF2-40B4-BE49-F238E27FC236}">
                <a16:creationId xmlns:a16="http://schemas.microsoft.com/office/drawing/2014/main" id="{3396137F-9BFF-9049-8E68-1A9AF6D4C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3425" y="2735263"/>
            <a:ext cx="246063" cy="24606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1" name="Oval 74">
            <a:extLst>
              <a:ext uri="{FF2B5EF4-FFF2-40B4-BE49-F238E27FC236}">
                <a16:creationId xmlns:a16="http://schemas.microsoft.com/office/drawing/2014/main" id="{BCF6DB56-4FDC-8D46-AD03-AA4E0F6EC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0925" y="2244725"/>
            <a:ext cx="317500" cy="3175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2" name="Oval 75">
            <a:extLst>
              <a:ext uri="{FF2B5EF4-FFF2-40B4-BE49-F238E27FC236}">
                <a16:creationId xmlns:a16="http://schemas.microsoft.com/office/drawing/2014/main" id="{3089E3E6-8B4C-F743-A926-584699B60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950" y="4232275"/>
            <a:ext cx="155575" cy="1555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3" name="Oval 76">
            <a:extLst>
              <a:ext uri="{FF2B5EF4-FFF2-40B4-BE49-F238E27FC236}">
                <a16:creationId xmlns:a16="http://schemas.microsoft.com/office/drawing/2014/main" id="{017641D5-8636-A941-9EEC-3EF3DB9A5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563" y="51641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4" name="Oval 77">
            <a:extLst>
              <a:ext uri="{FF2B5EF4-FFF2-40B4-BE49-F238E27FC236}">
                <a16:creationId xmlns:a16="http://schemas.microsoft.com/office/drawing/2014/main" id="{549F73FD-9D25-B841-AEF2-F6B8CA213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75" y="49942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5" name="Oval 78">
            <a:extLst>
              <a:ext uri="{FF2B5EF4-FFF2-40B4-BE49-F238E27FC236}">
                <a16:creationId xmlns:a16="http://schemas.microsoft.com/office/drawing/2014/main" id="{88530B87-EC26-BB4C-A633-A92D7B2DD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050" y="481330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6" name="Oval 79">
            <a:extLst>
              <a:ext uri="{FF2B5EF4-FFF2-40B4-BE49-F238E27FC236}">
                <a16:creationId xmlns:a16="http://schemas.microsoft.com/office/drawing/2014/main" id="{E1FAF498-B56C-8F44-9E73-BF781C30A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050" y="51641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7" name="Oval 80">
            <a:extLst>
              <a:ext uri="{FF2B5EF4-FFF2-40B4-BE49-F238E27FC236}">
                <a16:creationId xmlns:a16="http://schemas.microsoft.com/office/drawing/2014/main" id="{EA20841B-940B-1B47-8351-D61FA37D1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0" y="47434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8" name="Oval 81">
            <a:extLst>
              <a:ext uri="{FF2B5EF4-FFF2-40B4-BE49-F238E27FC236}">
                <a16:creationId xmlns:a16="http://schemas.microsoft.com/office/drawing/2014/main" id="{593F514A-6C9D-034B-83AE-B14BFC311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5225" y="4994275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49" name="Oval 82">
            <a:extLst>
              <a:ext uri="{FF2B5EF4-FFF2-40B4-BE49-F238E27FC236}">
                <a16:creationId xmlns:a16="http://schemas.microsoft.com/office/drawing/2014/main" id="{0343496D-26C3-F646-B9E7-0DF14643B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850" y="4959350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0" name="Oval 83">
            <a:extLst>
              <a:ext uri="{FF2B5EF4-FFF2-40B4-BE49-F238E27FC236}">
                <a16:creationId xmlns:a16="http://schemas.microsoft.com/office/drawing/2014/main" id="{AA1AC90F-542B-7044-A36F-71465B261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400" y="51641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1" name="Oval 84">
            <a:extLst>
              <a:ext uri="{FF2B5EF4-FFF2-40B4-BE49-F238E27FC236}">
                <a16:creationId xmlns:a16="http://schemas.microsoft.com/office/drawing/2014/main" id="{2819E996-738D-F942-9F28-B61B0C298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7813" y="5164138"/>
            <a:ext cx="123825" cy="1238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2" name="AutoShape 85">
            <a:extLst>
              <a:ext uri="{FF2B5EF4-FFF2-40B4-BE49-F238E27FC236}">
                <a16:creationId xmlns:a16="http://schemas.microsoft.com/office/drawing/2014/main" id="{FC28417F-D9D8-3947-BFD2-358B855B7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1288" y="1644650"/>
            <a:ext cx="639762" cy="639763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3" name="Oval 87">
            <a:extLst>
              <a:ext uri="{FF2B5EF4-FFF2-40B4-BE49-F238E27FC236}">
                <a16:creationId xmlns:a16="http://schemas.microsoft.com/office/drawing/2014/main" id="{85DF623B-FEA2-B145-A21B-938FD159B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3" y="4248150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4" name="Oval 88">
            <a:extLst>
              <a:ext uri="{FF2B5EF4-FFF2-40B4-BE49-F238E27FC236}">
                <a16:creationId xmlns:a16="http://schemas.microsoft.com/office/drawing/2014/main" id="{57461FED-447E-2E40-9B3E-41C11FBDA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7663" y="4252913"/>
            <a:ext cx="182562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5" name="Oval 89">
            <a:extLst>
              <a:ext uri="{FF2B5EF4-FFF2-40B4-BE49-F238E27FC236}">
                <a16:creationId xmlns:a16="http://schemas.microsoft.com/office/drawing/2014/main" id="{103CA20B-3E0D-E249-985B-A2C6EE9AB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2925" y="4078288"/>
            <a:ext cx="182563" cy="1825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6" name="Oval 90">
            <a:extLst>
              <a:ext uri="{FF2B5EF4-FFF2-40B4-BE49-F238E27FC236}">
                <a16:creationId xmlns:a16="http://schemas.microsoft.com/office/drawing/2014/main" id="{5E9C7B51-305C-9E42-BD5F-24D358325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188" y="3184525"/>
            <a:ext cx="228600" cy="2286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7" name="Oval 91">
            <a:extLst>
              <a:ext uri="{FF2B5EF4-FFF2-40B4-BE49-F238E27FC236}">
                <a16:creationId xmlns:a16="http://schemas.microsoft.com/office/drawing/2014/main" id="{9CF7239B-590D-3543-952A-D8CC378DE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6038" y="4470400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8" name="Oval 92">
            <a:extLst>
              <a:ext uri="{FF2B5EF4-FFF2-40B4-BE49-F238E27FC236}">
                <a16:creationId xmlns:a16="http://schemas.microsoft.com/office/drawing/2014/main" id="{1795DE31-B79D-C94F-B0D6-5EA64B327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1938" y="4470400"/>
            <a:ext cx="182562" cy="1825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59" name="Oval 93">
            <a:extLst>
              <a:ext uri="{FF2B5EF4-FFF2-40B4-BE49-F238E27FC236}">
                <a16:creationId xmlns:a16="http://schemas.microsoft.com/office/drawing/2014/main" id="{BADDC90C-8887-E54D-BD0E-F9D86C4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8438" y="3965575"/>
            <a:ext cx="182562" cy="18256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60" name="Oval 94">
            <a:extLst>
              <a:ext uri="{FF2B5EF4-FFF2-40B4-BE49-F238E27FC236}">
                <a16:creationId xmlns:a16="http://schemas.microsoft.com/office/drawing/2014/main" id="{52CE1A0A-2CB0-2346-B7A4-5CC419F8E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975" y="3563938"/>
            <a:ext cx="182563" cy="18256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7161" name="Text Box 95">
            <a:extLst>
              <a:ext uri="{FF2B5EF4-FFF2-40B4-BE49-F238E27FC236}">
                <a16:creationId xmlns:a16="http://schemas.microsoft.com/office/drawing/2014/main" id="{5B5E5A83-48D7-334E-B911-6A2944945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750888"/>
            <a:ext cx="2116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400">
                <a:latin typeface="Comic Sans MS" panose="030F0902030302020204" pitchFamily="66" charset="0"/>
              </a:rPr>
              <a:t>Progesterone</a:t>
            </a:r>
          </a:p>
        </p:txBody>
      </p:sp>
      <p:sp>
        <p:nvSpPr>
          <p:cNvPr id="47162" name="Line 96">
            <a:extLst>
              <a:ext uri="{FF2B5EF4-FFF2-40B4-BE49-F238E27FC236}">
                <a16:creationId xmlns:a16="http://schemas.microsoft.com/office/drawing/2014/main" id="{7F75915B-310F-574F-A5D9-31DCEEED0E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1463" y="1054100"/>
            <a:ext cx="585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7163" name="Group 97">
            <a:extLst>
              <a:ext uri="{FF2B5EF4-FFF2-40B4-BE49-F238E27FC236}">
                <a16:creationId xmlns:a16="http://schemas.microsoft.com/office/drawing/2014/main" id="{CE9D1219-8490-4941-9949-F3E68CE55A55}"/>
              </a:ext>
            </a:extLst>
          </p:cNvPr>
          <p:cNvGrpSpPr>
            <a:grpSpLocks/>
          </p:cNvGrpSpPr>
          <p:nvPr/>
        </p:nvGrpSpPr>
        <p:grpSpPr bwMode="auto">
          <a:xfrm>
            <a:off x="4321175" y="1047750"/>
            <a:ext cx="2582863" cy="4395788"/>
            <a:chOff x="2722" y="595"/>
            <a:chExt cx="1627" cy="2769"/>
          </a:xfrm>
        </p:grpSpPr>
        <p:sp>
          <p:nvSpPr>
            <p:cNvPr id="47165" name="Line 98">
              <a:extLst>
                <a:ext uri="{FF2B5EF4-FFF2-40B4-BE49-F238E27FC236}">
                  <a16:creationId xmlns:a16="http://schemas.microsoft.com/office/drawing/2014/main" id="{6A2FE2AD-13D5-5442-917B-0800871999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22" y="596"/>
              <a:ext cx="1251" cy="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66" name="Line 99">
              <a:extLst>
                <a:ext uri="{FF2B5EF4-FFF2-40B4-BE49-F238E27FC236}">
                  <a16:creationId xmlns:a16="http://schemas.microsoft.com/office/drawing/2014/main" id="{6FE97D32-0004-7B4C-AF8F-81004B504B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6" y="595"/>
              <a:ext cx="383" cy="276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164" name="Line 100">
            <a:extLst>
              <a:ext uri="{FF2B5EF4-FFF2-40B4-BE49-F238E27FC236}">
                <a16:creationId xmlns:a16="http://schemas.microsoft.com/office/drawing/2014/main" id="{CED6A101-18AC-564E-810F-7FD04B56BA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1052513"/>
            <a:ext cx="419100" cy="4364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7" name="Rectangle 9">
            <a:extLst>
              <a:ext uri="{FF2B5EF4-FFF2-40B4-BE49-F238E27FC236}">
                <a16:creationId xmlns:a16="http://schemas.microsoft.com/office/drawing/2014/main" id="{DEC19360-493E-6744-92BB-9C3F52A3E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228600"/>
            <a:ext cx="7772400" cy="527050"/>
          </a:xfrm>
          <a:effectLst>
            <a:outerShdw blurRad="50800" dist="38100" dir="2700000" rotWithShape="0">
              <a:srgbClr val="000000">
                <a:alpha val="42998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  <a:ea typeface="ＭＳ Ｐゴシック" panose="020B0600070205080204" pitchFamily="34" charset="-128"/>
              </a:rPr>
              <a:t>Normal Cycle</a:t>
            </a:r>
            <a:endParaRPr lang="en-US" altLang="en-US" sz="3600" baseline="-25000">
              <a:solidFill>
                <a:schemeClr val="hlink"/>
              </a:solidFill>
              <a:latin typeface="Symbol" pitchFamily="2" charset="2"/>
              <a:ea typeface="ＭＳ Ｐゴシック" panose="020B0600070205080204" pitchFamily="34" charset="-128"/>
            </a:endParaRPr>
          </a:p>
        </p:txBody>
      </p:sp>
      <p:sp>
        <p:nvSpPr>
          <p:cNvPr id="49154" name="Line 26">
            <a:extLst>
              <a:ext uri="{FF2B5EF4-FFF2-40B4-BE49-F238E27FC236}">
                <a16:creationId xmlns:a16="http://schemas.microsoft.com/office/drawing/2014/main" id="{9BA56133-B90A-3B41-BE67-478537CA257B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150938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Line 27">
            <a:extLst>
              <a:ext uri="{FF2B5EF4-FFF2-40B4-BE49-F238E27FC236}">
                <a16:creationId xmlns:a16="http://schemas.microsoft.com/office/drawing/2014/main" id="{6C427186-B93F-5E43-BBCA-ED4AFC2B2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432425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Line 28">
            <a:extLst>
              <a:ext uri="{FF2B5EF4-FFF2-40B4-BE49-F238E27FC236}">
                <a16:creationId xmlns:a16="http://schemas.microsoft.com/office/drawing/2014/main" id="{D6EA2794-436D-B345-A86B-25757A4CA3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5625" y="5451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Line 29">
            <a:extLst>
              <a:ext uri="{FF2B5EF4-FFF2-40B4-BE49-F238E27FC236}">
                <a16:creationId xmlns:a16="http://schemas.microsoft.com/office/drawing/2014/main" id="{079949F0-B8D6-0F4F-9E23-B5B6F8619D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5451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Text Box 30">
            <a:extLst>
              <a:ext uri="{FF2B5EF4-FFF2-40B4-BE49-F238E27FC236}">
                <a16:creationId xmlns:a16="http://schemas.microsoft.com/office/drawing/2014/main" id="{0C8C1985-A545-4E42-A1FD-AAAEEEF5C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662613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49159" name="Text Box 31">
            <a:extLst>
              <a:ext uri="{FF2B5EF4-FFF2-40B4-BE49-F238E27FC236}">
                <a16:creationId xmlns:a16="http://schemas.microsoft.com/office/drawing/2014/main" id="{014E4D6E-4AA2-DC4C-9513-0F758AE9CD79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552575"/>
            <a:ext cx="671512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49160" name="Text Box 32">
            <a:extLst>
              <a:ext uri="{FF2B5EF4-FFF2-40B4-BE49-F238E27FC236}">
                <a16:creationId xmlns:a16="http://schemas.microsoft.com/office/drawing/2014/main" id="{37056555-72FE-F146-8F74-3FA2E5328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6049963"/>
            <a:ext cx="3978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49161" name="Line 33">
            <a:extLst>
              <a:ext uri="{FF2B5EF4-FFF2-40B4-BE49-F238E27FC236}">
                <a16:creationId xmlns:a16="http://schemas.microsoft.com/office/drawing/2014/main" id="{EB3F9742-8946-7147-8AFE-510D615D4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1900" y="541496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2" name="Text Box 34">
            <a:extLst>
              <a:ext uri="{FF2B5EF4-FFF2-40B4-BE49-F238E27FC236}">
                <a16:creationId xmlns:a16="http://schemas.microsoft.com/office/drawing/2014/main" id="{08F4DFF8-AF88-F54D-B5AD-85655A4C1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0" y="56626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49163" name="Text Box 35">
            <a:extLst>
              <a:ext uri="{FF2B5EF4-FFF2-40B4-BE49-F238E27FC236}">
                <a16:creationId xmlns:a16="http://schemas.microsoft.com/office/drawing/2014/main" id="{6BB3B165-B750-A344-8F9A-815DBAF57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3688" y="56626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49164" name="Text Box 36">
            <a:extLst>
              <a:ext uri="{FF2B5EF4-FFF2-40B4-BE49-F238E27FC236}">
                <a16:creationId xmlns:a16="http://schemas.microsoft.com/office/drawing/2014/main" id="{934C1958-FC20-0341-8309-F8908BABB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5463" y="56626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grpSp>
        <p:nvGrpSpPr>
          <p:cNvPr id="49165" name="Group 103">
            <a:extLst>
              <a:ext uri="{FF2B5EF4-FFF2-40B4-BE49-F238E27FC236}">
                <a16:creationId xmlns:a16="http://schemas.microsoft.com/office/drawing/2014/main" id="{BC3D3204-BD91-9540-9AD7-B828E42C22B6}"/>
              </a:ext>
            </a:extLst>
          </p:cNvPr>
          <p:cNvGrpSpPr>
            <a:grpSpLocks/>
          </p:cNvGrpSpPr>
          <p:nvPr/>
        </p:nvGrpSpPr>
        <p:grpSpPr bwMode="auto">
          <a:xfrm>
            <a:off x="995363" y="2363788"/>
            <a:ext cx="2462212" cy="3044825"/>
            <a:chOff x="1050925" y="1250950"/>
            <a:chExt cx="3775075" cy="4041775"/>
          </a:xfrm>
        </p:grpSpPr>
        <p:sp>
          <p:nvSpPr>
            <p:cNvPr id="49225" name="Oval 17">
              <a:extLst>
                <a:ext uri="{FF2B5EF4-FFF2-40B4-BE49-F238E27FC236}">
                  <a16:creationId xmlns:a16="http://schemas.microsoft.com/office/drawing/2014/main" id="{955140D6-6FC7-8B46-8844-10CFD1C41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092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49226" name="Group 2">
              <a:extLst>
                <a:ext uri="{FF2B5EF4-FFF2-40B4-BE49-F238E27FC236}">
                  <a16:creationId xmlns:a16="http://schemas.microsoft.com/office/drawing/2014/main" id="{9DB4F266-6471-1E43-B871-5AD7C60386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1900" y="1250950"/>
              <a:ext cx="2324100" cy="1317625"/>
              <a:chOff x="1576" y="723"/>
              <a:chExt cx="1464" cy="830"/>
            </a:xfrm>
          </p:grpSpPr>
          <p:sp>
            <p:nvSpPr>
              <p:cNvPr id="49246" name="Oval 3">
                <a:extLst>
                  <a:ext uri="{FF2B5EF4-FFF2-40B4-BE49-F238E27FC236}">
                    <a16:creationId xmlns:a16="http://schemas.microsoft.com/office/drawing/2014/main" id="{C06978D6-FB27-4849-BEED-F57EF51E0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0" y="723"/>
                <a:ext cx="259" cy="259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9247" name="Oval 4">
                <a:extLst>
                  <a:ext uri="{FF2B5EF4-FFF2-40B4-BE49-F238E27FC236}">
                    <a16:creationId xmlns:a16="http://schemas.microsoft.com/office/drawing/2014/main" id="{7A56D372-2E25-9B4E-A82D-758EB5C50F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5" y="1014"/>
                <a:ext cx="213" cy="213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9248" name="Oval 5">
                <a:extLst>
                  <a:ext uri="{FF2B5EF4-FFF2-40B4-BE49-F238E27FC236}">
                    <a16:creationId xmlns:a16="http://schemas.microsoft.com/office/drawing/2014/main" id="{935BEA85-AFAE-5243-B8B1-1D7C0AA5AD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6" y="1353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grpSp>
            <p:nvGrpSpPr>
              <p:cNvPr id="49249" name="Group 6">
                <a:extLst>
                  <a:ext uri="{FF2B5EF4-FFF2-40B4-BE49-F238E27FC236}">
                    <a16:creationId xmlns:a16="http://schemas.microsoft.com/office/drawing/2014/main" id="{8F74DFD3-C5B9-0E46-92CE-7741A7332B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1" y="723"/>
                <a:ext cx="549" cy="504"/>
                <a:chOff x="2491" y="715"/>
                <a:chExt cx="549" cy="504"/>
              </a:xfrm>
            </p:grpSpPr>
            <p:sp>
              <p:nvSpPr>
                <p:cNvPr id="49250" name="Oval 7">
                  <a:extLst>
                    <a:ext uri="{FF2B5EF4-FFF2-40B4-BE49-F238E27FC236}">
                      <a16:creationId xmlns:a16="http://schemas.microsoft.com/office/drawing/2014/main" id="{DF77EE4F-4DF6-1A48-88FB-5CA61FE9B5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0" y="989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  <p:sp>
              <p:nvSpPr>
                <p:cNvPr id="49251" name="Oval 8">
                  <a:extLst>
                    <a:ext uri="{FF2B5EF4-FFF2-40B4-BE49-F238E27FC236}">
                      <a16:creationId xmlns:a16="http://schemas.microsoft.com/office/drawing/2014/main" id="{5469A869-96D2-DB48-B265-2B5243D39A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1" y="715"/>
                  <a:ext cx="259" cy="25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</p:grpSp>
        </p:grpSp>
        <p:sp>
          <p:nvSpPr>
            <p:cNvPr id="49227" name="Oval 10">
              <a:extLst>
                <a:ext uri="{FF2B5EF4-FFF2-40B4-BE49-F238E27FC236}">
                  <a16:creationId xmlns:a16="http://schemas.microsoft.com/office/drawing/2014/main" id="{31C33DA4-7F71-E449-9AC1-3378AC167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9088" y="4219575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28" name="Oval 11">
              <a:extLst>
                <a:ext uri="{FF2B5EF4-FFF2-40B4-BE49-F238E27FC236}">
                  <a16:creationId xmlns:a16="http://schemas.microsoft.com/office/drawing/2014/main" id="{5F25E3F5-9D05-B94B-85A7-D74916026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423703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29" name="Oval 12">
              <a:extLst>
                <a:ext uri="{FF2B5EF4-FFF2-40B4-BE49-F238E27FC236}">
                  <a16:creationId xmlns:a16="http://schemas.microsoft.com/office/drawing/2014/main" id="{17F7B3BD-C1AA-2045-9EAE-FB367F520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5175" y="4051300"/>
              <a:ext cx="182563" cy="18256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0" name="Oval 13">
              <a:extLst>
                <a:ext uri="{FF2B5EF4-FFF2-40B4-BE49-F238E27FC236}">
                  <a16:creationId xmlns:a16="http://schemas.microsoft.com/office/drawing/2014/main" id="{7601F83E-5B39-C54C-825A-F00F7DC37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550" y="3189288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1" name="Oval 14">
              <a:extLst>
                <a:ext uri="{FF2B5EF4-FFF2-40B4-BE49-F238E27FC236}">
                  <a16:creationId xmlns:a16="http://schemas.microsoft.com/office/drawing/2014/main" id="{683CE116-8B32-E44C-85F4-979B9FF44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4017963"/>
              <a:ext cx="182563" cy="18256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2" name="Oval 15">
              <a:extLst>
                <a:ext uri="{FF2B5EF4-FFF2-40B4-BE49-F238E27FC236}">
                  <a16:creationId xmlns:a16="http://schemas.microsoft.com/office/drawing/2014/main" id="{CEF29483-02FA-514A-B43C-33C9430E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788" y="2728913"/>
              <a:ext cx="246062" cy="246062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3" name="Oval 16">
              <a:extLst>
                <a:ext uri="{FF2B5EF4-FFF2-40B4-BE49-F238E27FC236}">
                  <a16:creationId xmlns:a16="http://schemas.microsoft.com/office/drawing/2014/main" id="{8BBC0D98-CA1E-0E4E-868A-09E83E15A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313" y="4237038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4" name="Oval 18">
              <a:extLst>
                <a:ext uri="{FF2B5EF4-FFF2-40B4-BE49-F238E27FC236}">
                  <a16:creationId xmlns:a16="http://schemas.microsoft.com/office/drawing/2014/main" id="{392FA83D-BD45-4E49-B6D8-94165BADC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23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5" name="Oval 19">
              <a:extLst>
                <a:ext uri="{FF2B5EF4-FFF2-40B4-BE49-F238E27FC236}">
                  <a16:creationId xmlns:a16="http://schemas.microsoft.com/office/drawing/2014/main" id="{1B80E5B9-6E40-E74A-9943-A1198D539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481806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6" name="Oval 20">
              <a:extLst>
                <a:ext uri="{FF2B5EF4-FFF2-40B4-BE49-F238E27FC236}">
                  <a16:creationId xmlns:a16="http://schemas.microsoft.com/office/drawing/2014/main" id="{0197A380-751A-604C-87E2-0F8FE3D58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7" name="Oval 21">
              <a:extLst>
                <a:ext uri="{FF2B5EF4-FFF2-40B4-BE49-F238E27FC236}">
                  <a16:creationId xmlns:a16="http://schemas.microsoft.com/office/drawing/2014/main" id="{3AF11F42-72D7-2D44-938B-C4CC03811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13" y="47482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8" name="Oval 22">
              <a:extLst>
                <a:ext uri="{FF2B5EF4-FFF2-40B4-BE49-F238E27FC236}">
                  <a16:creationId xmlns:a16="http://schemas.microsoft.com/office/drawing/2014/main" id="{DA60C5F9-F602-C240-85D8-BA9867594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58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39" name="Oval 23">
              <a:extLst>
                <a:ext uri="{FF2B5EF4-FFF2-40B4-BE49-F238E27FC236}">
                  <a16:creationId xmlns:a16="http://schemas.microsoft.com/office/drawing/2014/main" id="{C3562310-B995-BF48-8AEC-9CA9A8AE7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213" y="49641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40" name="Oval 24">
              <a:extLst>
                <a:ext uri="{FF2B5EF4-FFF2-40B4-BE49-F238E27FC236}">
                  <a16:creationId xmlns:a16="http://schemas.microsoft.com/office/drawing/2014/main" id="{0B8C0B9C-B61F-9649-8BAE-AC2834693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76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41" name="Oval 25">
              <a:extLst>
                <a:ext uri="{FF2B5EF4-FFF2-40B4-BE49-F238E27FC236}">
                  <a16:creationId xmlns:a16="http://schemas.microsoft.com/office/drawing/2014/main" id="{69847911-DC11-8147-837D-A8A832DAD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117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42" name="Oval 37">
              <a:extLst>
                <a:ext uri="{FF2B5EF4-FFF2-40B4-BE49-F238E27FC236}">
                  <a16:creationId xmlns:a16="http://schemas.microsoft.com/office/drawing/2014/main" id="{91D5D241-194F-CB48-9BE0-5C7ABE340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438" y="3932238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43" name="Oval 38">
              <a:extLst>
                <a:ext uri="{FF2B5EF4-FFF2-40B4-BE49-F238E27FC236}">
                  <a16:creationId xmlns:a16="http://schemas.microsoft.com/office/drawing/2014/main" id="{70349906-A601-0E40-9FA1-74484BA40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913" y="3617913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44" name="Oval 39">
              <a:extLst>
                <a:ext uri="{FF2B5EF4-FFF2-40B4-BE49-F238E27FC236}">
                  <a16:creationId xmlns:a16="http://schemas.microsoft.com/office/drawing/2014/main" id="{1E2BA67A-F3E6-F04D-8A3A-037109083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44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45" name="Oval 40">
              <a:extLst>
                <a:ext uri="{FF2B5EF4-FFF2-40B4-BE49-F238E27FC236}">
                  <a16:creationId xmlns:a16="http://schemas.microsoft.com/office/drawing/2014/main" id="{B3828281-99A4-AE4D-8861-AD26508C9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3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grpSp>
        <p:nvGrpSpPr>
          <p:cNvPr id="49166" name="Group 104">
            <a:extLst>
              <a:ext uri="{FF2B5EF4-FFF2-40B4-BE49-F238E27FC236}">
                <a16:creationId xmlns:a16="http://schemas.microsoft.com/office/drawing/2014/main" id="{9F9E128C-DBBF-EB4E-943E-695CD4FAF947}"/>
              </a:ext>
            </a:extLst>
          </p:cNvPr>
          <p:cNvGrpSpPr>
            <a:grpSpLocks/>
          </p:cNvGrpSpPr>
          <p:nvPr/>
        </p:nvGrpSpPr>
        <p:grpSpPr bwMode="auto">
          <a:xfrm>
            <a:off x="2643188" y="2362200"/>
            <a:ext cx="2462212" cy="3044825"/>
            <a:chOff x="1050925" y="1250950"/>
            <a:chExt cx="3775075" cy="4041775"/>
          </a:xfrm>
        </p:grpSpPr>
        <p:sp>
          <p:nvSpPr>
            <p:cNvPr id="49198" name="Oval 17">
              <a:extLst>
                <a:ext uri="{FF2B5EF4-FFF2-40B4-BE49-F238E27FC236}">
                  <a16:creationId xmlns:a16="http://schemas.microsoft.com/office/drawing/2014/main" id="{8BAF4707-DBCA-C348-8454-774152E1F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092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49199" name="Group 2">
              <a:extLst>
                <a:ext uri="{FF2B5EF4-FFF2-40B4-BE49-F238E27FC236}">
                  <a16:creationId xmlns:a16="http://schemas.microsoft.com/office/drawing/2014/main" id="{51232086-A28E-4D4B-9BB5-44D46E833A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1903" y="1250951"/>
              <a:ext cx="2324103" cy="1317627"/>
              <a:chOff x="1576" y="723"/>
              <a:chExt cx="1464" cy="830"/>
            </a:xfrm>
          </p:grpSpPr>
          <p:sp>
            <p:nvSpPr>
              <p:cNvPr id="49219" name="Oval 3">
                <a:extLst>
                  <a:ext uri="{FF2B5EF4-FFF2-40B4-BE49-F238E27FC236}">
                    <a16:creationId xmlns:a16="http://schemas.microsoft.com/office/drawing/2014/main" id="{0B1D77A3-B125-8D41-AAE5-AE35337E09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0" y="723"/>
                <a:ext cx="259" cy="259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9220" name="Oval 4">
                <a:extLst>
                  <a:ext uri="{FF2B5EF4-FFF2-40B4-BE49-F238E27FC236}">
                    <a16:creationId xmlns:a16="http://schemas.microsoft.com/office/drawing/2014/main" id="{B206A90A-5606-C547-98B6-3E3A540C54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5" y="1014"/>
                <a:ext cx="213" cy="213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49221" name="Oval 5">
                <a:extLst>
                  <a:ext uri="{FF2B5EF4-FFF2-40B4-BE49-F238E27FC236}">
                    <a16:creationId xmlns:a16="http://schemas.microsoft.com/office/drawing/2014/main" id="{47AFAE60-2CC1-9240-BF34-2C1E5DF14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6" y="1353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grpSp>
            <p:nvGrpSpPr>
              <p:cNvPr id="49222" name="Group 6">
                <a:extLst>
                  <a:ext uri="{FF2B5EF4-FFF2-40B4-BE49-F238E27FC236}">
                    <a16:creationId xmlns:a16="http://schemas.microsoft.com/office/drawing/2014/main" id="{B5942391-C623-ED49-AC36-38242C1CDA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1" y="723"/>
                <a:ext cx="549" cy="504"/>
                <a:chOff x="2491" y="715"/>
                <a:chExt cx="549" cy="504"/>
              </a:xfrm>
            </p:grpSpPr>
            <p:sp>
              <p:nvSpPr>
                <p:cNvPr id="49223" name="Oval 7">
                  <a:extLst>
                    <a:ext uri="{FF2B5EF4-FFF2-40B4-BE49-F238E27FC236}">
                      <a16:creationId xmlns:a16="http://schemas.microsoft.com/office/drawing/2014/main" id="{DCF5C026-43AF-BE4F-BC94-4518BD5BC4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0" y="989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  <p:sp>
              <p:nvSpPr>
                <p:cNvPr id="49224" name="Oval 8">
                  <a:extLst>
                    <a:ext uri="{FF2B5EF4-FFF2-40B4-BE49-F238E27FC236}">
                      <a16:creationId xmlns:a16="http://schemas.microsoft.com/office/drawing/2014/main" id="{62A66623-B9F2-B146-BD90-285462CC5E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1" y="715"/>
                  <a:ext cx="259" cy="25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</p:grpSp>
        </p:grpSp>
        <p:sp>
          <p:nvSpPr>
            <p:cNvPr id="49200" name="Oval 10">
              <a:extLst>
                <a:ext uri="{FF2B5EF4-FFF2-40B4-BE49-F238E27FC236}">
                  <a16:creationId xmlns:a16="http://schemas.microsoft.com/office/drawing/2014/main" id="{1A722CC0-833E-5E4A-881E-21FE02F6A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9088" y="4219575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01" name="Oval 11">
              <a:extLst>
                <a:ext uri="{FF2B5EF4-FFF2-40B4-BE49-F238E27FC236}">
                  <a16:creationId xmlns:a16="http://schemas.microsoft.com/office/drawing/2014/main" id="{CA1B5151-498B-304D-8BB5-EB81E17FD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423703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02" name="Oval 12">
              <a:extLst>
                <a:ext uri="{FF2B5EF4-FFF2-40B4-BE49-F238E27FC236}">
                  <a16:creationId xmlns:a16="http://schemas.microsoft.com/office/drawing/2014/main" id="{E5D3845C-6D24-7047-8B66-335B92DEA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5175" y="4051300"/>
              <a:ext cx="182563" cy="18256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03" name="Oval 13">
              <a:extLst>
                <a:ext uri="{FF2B5EF4-FFF2-40B4-BE49-F238E27FC236}">
                  <a16:creationId xmlns:a16="http://schemas.microsoft.com/office/drawing/2014/main" id="{DC27BDA1-EDB3-5F44-9675-F177E0043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550" y="3189288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04" name="Oval 14">
              <a:extLst>
                <a:ext uri="{FF2B5EF4-FFF2-40B4-BE49-F238E27FC236}">
                  <a16:creationId xmlns:a16="http://schemas.microsoft.com/office/drawing/2014/main" id="{2E918C9E-632D-A640-8292-80968ACC6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4017963"/>
              <a:ext cx="182563" cy="18256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05" name="Oval 15">
              <a:extLst>
                <a:ext uri="{FF2B5EF4-FFF2-40B4-BE49-F238E27FC236}">
                  <a16:creationId xmlns:a16="http://schemas.microsoft.com/office/drawing/2014/main" id="{FD523DD8-91CD-8443-A4BF-C339CEAB1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788" y="2728913"/>
              <a:ext cx="246062" cy="246062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06" name="Oval 16">
              <a:extLst>
                <a:ext uri="{FF2B5EF4-FFF2-40B4-BE49-F238E27FC236}">
                  <a16:creationId xmlns:a16="http://schemas.microsoft.com/office/drawing/2014/main" id="{5F76B765-3F4E-0845-9D68-A53808B9D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313" y="4237038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07" name="Oval 18">
              <a:extLst>
                <a:ext uri="{FF2B5EF4-FFF2-40B4-BE49-F238E27FC236}">
                  <a16:creationId xmlns:a16="http://schemas.microsoft.com/office/drawing/2014/main" id="{E72516A6-2C73-A24C-B5B1-8EA4628CD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23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08" name="Oval 19">
              <a:extLst>
                <a:ext uri="{FF2B5EF4-FFF2-40B4-BE49-F238E27FC236}">
                  <a16:creationId xmlns:a16="http://schemas.microsoft.com/office/drawing/2014/main" id="{CF26920C-C29A-2C46-BA52-D1498032E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481806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09" name="Oval 20">
              <a:extLst>
                <a:ext uri="{FF2B5EF4-FFF2-40B4-BE49-F238E27FC236}">
                  <a16:creationId xmlns:a16="http://schemas.microsoft.com/office/drawing/2014/main" id="{81A47056-A214-9E40-8EB6-D6F9DFAB2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10" name="Oval 21">
              <a:extLst>
                <a:ext uri="{FF2B5EF4-FFF2-40B4-BE49-F238E27FC236}">
                  <a16:creationId xmlns:a16="http://schemas.microsoft.com/office/drawing/2014/main" id="{0B0565A5-809E-8348-BCB4-E77FD1EC6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13" y="47482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11" name="Oval 22">
              <a:extLst>
                <a:ext uri="{FF2B5EF4-FFF2-40B4-BE49-F238E27FC236}">
                  <a16:creationId xmlns:a16="http://schemas.microsoft.com/office/drawing/2014/main" id="{61A1BEA4-E5E2-F44D-ADC6-FE993FBD1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58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12" name="Oval 23">
              <a:extLst>
                <a:ext uri="{FF2B5EF4-FFF2-40B4-BE49-F238E27FC236}">
                  <a16:creationId xmlns:a16="http://schemas.microsoft.com/office/drawing/2014/main" id="{4ACD49BA-50E5-224E-A5F1-03807D951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213" y="49641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13" name="Oval 24">
              <a:extLst>
                <a:ext uri="{FF2B5EF4-FFF2-40B4-BE49-F238E27FC236}">
                  <a16:creationId xmlns:a16="http://schemas.microsoft.com/office/drawing/2014/main" id="{FB4F0952-41C7-DE45-85D1-9ED93104A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76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14" name="Oval 25">
              <a:extLst>
                <a:ext uri="{FF2B5EF4-FFF2-40B4-BE49-F238E27FC236}">
                  <a16:creationId xmlns:a16="http://schemas.microsoft.com/office/drawing/2014/main" id="{56E4A964-8545-3141-9E66-86605BF76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117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15" name="Oval 37">
              <a:extLst>
                <a:ext uri="{FF2B5EF4-FFF2-40B4-BE49-F238E27FC236}">
                  <a16:creationId xmlns:a16="http://schemas.microsoft.com/office/drawing/2014/main" id="{8C2E3ED3-50DF-5C4D-B33F-DF7F326D5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438" y="3932238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16" name="Oval 38">
              <a:extLst>
                <a:ext uri="{FF2B5EF4-FFF2-40B4-BE49-F238E27FC236}">
                  <a16:creationId xmlns:a16="http://schemas.microsoft.com/office/drawing/2014/main" id="{2FA01898-7456-A34A-8775-DE46298A6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913" y="3617913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17" name="Oval 39">
              <a:extLst>
                <a:ext uri="{FF2B5EF4-FFF2-40B4-BE49-F238E27FC236}">
                  <a16:creationId xmlns:a16="http://schemas.microsoft.com/office/drawing/2014/main" id="{16F64D37-DCD2-6D40-924B-F739A9BF7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44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49218" name="Oval 40">
              <a:extLst>
                <a:ext uri="{FF2B5EF4-FFF2-40B4-BE49-F238E27FC236}">
                  <a16:creationId xmlns:a16="http://schemas.microsoft.com/office/drawing/2014/main" id="{61AE51C0-1B9F-D24E-A6EB-A23CC6A44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3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49167" name="Oval 17">
            <a:extLst>
              <a:ext uri="{FF2B5EF4-FFF2-40B4-BE49-F238E27FC236}">
                <a16:creationId xmlns:a16="http://schemas.microsoft.com/office/drawing/2014/main" id="{6A4A6ED8-DF45-5C48-8AB2-F8CAB18EF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0988" y="5313363"/>
            <a:ext cx="80962" cy="936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68" name="Oval 3">
            <a:extLst>
              <a:ext uri="{FF2B5EF4-FFF2-40B4-BE49-F238E27FC236}">
                <a16:creationId xmlns:a16="http://schemas.microsoft.com/office/drawing/2014/main" id="{6FC2D2E6-AE6E-3342-9E2A-295C9FDC9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0700" y="2362200"/>
            <a:ext cx="268288" cy="30956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69" name="Oval 4">
            <a:extLst>
              <a:ext uri="{FF2B5EF4-FFF2-40B4-BE49-F238E27FC236}">
                <a16:creationId xmlns:a16="http://schemas.microsoft.com/office/drawing/2014/main" id="{B420C814-5FA7-8145-8EF8-951C42118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5425" y="2709863"/>
            <a:ext cx="220663" cy="2540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0" name="Oval 5">
            <a:extLst>
              <a:ext uri="{FF2B5EF4-FFF2-40B4-BE49-F238E27FC236}">
                <a16:creationId xmlns:a16="http://schemas.microsoft.com/office/drawing/2014/main" id="{DED87F9B-F184-E74D-B3DF-51AEFE4CD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7138" y="3114675"/>
            <a:ext cx="207962" cy="239713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1" name="Oval 10">
            <a:extLst>
              <a:ext uri="{FF2B5EF4-FFF2-40B4-BE49-F238E27FC236}">
                <a16:creationId xmlns:a16="http://schemas.microsoft.com/office/drawing/2014/main" id="{847F0320-9AD8-C24A-821B-B20105843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1825" y="4598988"/>
            <a:ext cx="119063" cy="1365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2" name="Oval 11">
            <a:extLst>
              <a:ext uri="{FF2B5EF4-FFF2-40B4-BE49-F238E27FC236}">
                <a16:creationId xmlns:a16="http://schemas.microsoft.com/office/drawing/2014/main" id="{0EF0DE73-04A4-0346-B69F-9823E42C2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988" y="4611688"/>
            <a:ext cx="119062" cy="13811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3" name="Oval 12">
            <a:extLst>
              <a:ext uri="{FF2B5EF4-FFF2-40B4-BE49-F238E27FC236}">
                <a16:creationId xmlns:a16="http://schemas.microsoft.com/office/drawing/2014/main" id="{2521E903-EA81-E44C-AB98-A0462DAE2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2338" y="4471988"/>
            <a:ext cx="119062" cy="1381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4" name="Oval 13">
            <a:extLst>
              <a:ext uri="{FF2B5EF4-FFF2-40B4-BE49-F238E27FC236}">
                <a16:creationId xmlns:a16="http://schemas.microsoft.com/office/drawing/2014/main" id="{A685D744-E86F-B341-9425-E94442512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2175" y="3822700"/>
            <a:ext cx="149225" cy="17145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5" name="Oval 14">
            <a:extLst>
              <a:ext uri="{FF2B5EF4-FFF2-40B4-BE49-F238E27FC236}">
                <a16:creationId xmlns:a16="http://schemas.microsoft.com/office/drawing/2014/main" id="{EADE1F6E-41D7-D94A-B092-3651C755D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0613" y="4446588"/>
            <a:ext cx="119062" cy="1381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6" name="Oval 15">
            <a:extLst>
              <a:ext uri="{FF2B5EF4-FFF2-40B4-BE49-F238E27FC236}">
                <a16:creationId xmlns:a16="http://schemas.microsoft.com/office/drawing/2014/main" id="{02E2837C-79BA-4F4C-BD05-2711D1F28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4100" y="3475038"/>
            <a:ext cx="160338" cy="185737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7" name="Oval 16">
            <a:extLst>
              <a:ext uri="{FF2B5EF4-FFF2-40B4-BE49-F238E27FC236}">
                <a16:creationId xmlns:a16="http://schemas.microsoft.com/office/drawing/2014/main" id="{83227BF8-5CB0-2A4C-831D-435C491EB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7138" y="4611688"/>
            <a:ext cx="100012" cy="1174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8" name="Oval 18">
            <a:extLst>
              <a:ext uri="{FF2B5EF4-FFF2-40B4-BE49-F238E27FC236}">
                <a16:creationId xmlns:a16="http://schemas.microsoft.com/office/drawing/2014/main" id="{79FCCA3F-CCA3-044B-8DA7-1E0D6A7CF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5186363"/>
            <a:ext cx="80963" cy="936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79" name="Oval 19">
            <a:extLst>
              <a:ext uri="{FF2B5EF4-FFF2-40B4-BE49-F238E27FC236}">
                <a16:creationId xmlns:a16="http://schemas.microsoft.com/office/drawing/2014/main" id="{81F3D538-B464-AC4F-ADB9-F9ED78D4B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8963" y="5049838"/>
            <a:ext cx="80962" cy="936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0" name="Oval 20">
            <a:extLst>
              <a:ext uri="{FF2B5EF4-FFF2-40B4-BE49-F238E27FC236}">
                <a16:creationId xmlns:a16="http://schemas.microsoft.com/office/drawing/2014/main" id="{F612ABDD-7F7A-8348-91C2-061679B22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8963" y="5313363"/>
            <a:ext cx="80962" cy="936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1" name="Oval 21">
            <a:extLst>
              <a:ext uri="{FF2B5EF4-FFF2-40B4-BE49-F238E27FC236}">
                <a16:creationId xmlns:a16="http://schemas.microsoft.com/office/drawing/2014/main" id="{E54170FC-154D-D949-B4A8-C1282FD71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4997450"/>
            <a:ext cx="80963" cy="936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2" name="Oval 22">
            <a:extLst>
              <a:ext uri="{FF2B5EF4-FFF2-40B4-BE49-F238E27FC236}">
                <a16:creationId xmlns:a16="http://schemas.microsoft.com/office/drawing/2014/main" id="{1DF0D6B3-D960-7249-B3A2-47CA768ED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0" y="5186363"/>
            <a:ext cx="80963" cy="936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3" name="Oval 23">
            <a:extLst>
              <a:ext uri="{FF2B5EF4-FFF2-40B4-BE49-F238E27FC236}">
                <a16:creationId xmlns:a16="http://schemas.microsoft.com/office/drawing/2014/main" id="{72BFF2D6-C4F4-B043-9C69-BEB6D9F34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3063" y="5159375"/>
            <a:ext cx="80962" cy="936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4" name="Oval 24">
            <a:extLst>
              <a:ext uri="{FF2B5EF4-FFF2-40B4-BE49-F238E27FC236}">
                <a16:creationId xmlns:a16="http://schemas.microsoft.com/office/drawing/2014/main" id="{251A113D-7D84-914F-ADA8-6F0A93AC0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7038" y="5313363"/>
            <a:ext cx="80962" cy="936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5" name="Oval 25">
            <a:extLst>
              <a:ext uri="{FF2B5EF4-FFF2-40B4-BE49-F238E27FC236}">
                <a16:creationId xmlns:a16="http://schemas.microsoft.com/office/drawing/2014/main" id="{902654AA-1508-F54A-B43D-B46D22410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7238" y="5313363"/>
            <a:ext cx="80962" cy="936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6" name="Oval 37">
            <a:extLst>
              <a:ext uri="{FF2B5EF4-FFF2-40B4-BE49-F238E27FC236}">
                <a16:creationId xmlns:a16="http://schemas.microsoft.com/office/drawing/2014/main" id="{B5206E52-5240-754C-B924-0FA14EA9E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9138" y="4381500"/>
            <a:ext cx="119062" cy="13811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7" name="Oval 38">
            <a:extLst>
              <a:ext uri="{FF2B5EF4-FFF2-40B4-BE49-F238E27FC236}">
                <a16:creationId xmlns:a16="http://schemas.microsoft.com/office/drawing/2014/main" id="{2FBF6ACD-33BB-3245-8F54-EEF3965ED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5338" y="4144963"/>
            <a:ext cx="119062" cy="13811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8" name="Oval 39">
            <a:extLst>
              <a:ext uri="{FF2B5EF4-FFF2-40B4-BE49-F238E27FC236}">
                <a16:creationId xmlns:a16="http://schemas.microsoft.com/office/drawing/2014/main" id="{76854499-90C8-4E4A-9489-EBD34B56D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4200" y="4779963"/>
            <a:ext cx="119063" cy="1365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89" name="Oval 40">
            <a:extLst>
              <a:ext uri="{FF2B5EF4-FFF2-40B4-BE49-F238E27FC236}">
                <a16:creationId xmlns:a16="http://schemas.microsoft.com/office/drawing/2014/main" id="{7F32C0D5-CC79-CE4F-8AF5-A3BEF3308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4779963"/>
            <a:ext cx="119063" cy="1365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90" name="Line 29">
            <a:extLst>
              <a:ext uri="{FF2B5EF4-FFF2-40B4-BE49-F238E27FC236}">
                <a16:creationId xmlns:a16="http://schemas.microsoft.com/office/drawing/2014/main" id="{86BF9B2C-15F7-CB41-BAF0-AEE92B2AC2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273925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91" name="Text Box 36">
            <a:extLst>
              <a:ext uri="{FF2B5EF4-FFF2-40B4-BE49-F238E27FC236}">
                <a16:creationId xmlns:a16="http://schemas.microsoft.com/office/drawing/2014/main" id="{6E9819D0-9001-0A4F-9EF2-05B9FB79B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1988" y="5662613"/>
            <a:ext cx="527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26</a:t>
            </a:r>
          </a:p>
        </p:txBody>
      </p:sp>
      <p:sp>
        <p:nvSpPr>
          <p:cNvPr id="49192" name="AutoShape 85">
            <a:extLst>
              <a:ext uri="{FF2B5EF4-FFF2-40B4-BE49-F238E27FC236}">
                <a16:creationId xmlns:a16="http://schemas.microsoft.com/office/drawing/2014/main" id="{709DDDAC-A19B-2746-B51A-5FD99479C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5" y="1905000"/>
            <a:ext cx="454025" cy="412750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49193" name="Text Box 95">
            <a:extLst>
              <a:ext uri="{FF2B5EF4-FFF2-40B4-BE49-F238E27FC236}">
                <a16:creationId xmlns:a16="http://schemas.microsoft.com/office/drawing/2014/main" id="{93C1DC12-12B8-A648-81A3-D4D03127D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7463" y="1828800"/>
            <a:ext cx="1566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/>
              <a:t>CL Prog.</a:t>
            </a:r>
          </a:p>
        </p:txBody>
      </p:sp>
      <p:sp>
        <p:nvSpPr>
          <p:cNvPr id="49194" name="Line 96">
            <a:extLst>
              <a:ext uri="{FF2B5EF4-FFF2-40B4-BE49-F238E27FC236}">
                <a16:creationId xmlns:a16="http://schemas.microsoft.com/office/drawing/2014/main" id="{D83D8016-06ED-9B49-996B-1D1EE276B3F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36700" y="2054225"/>
            <a:ext cx="893763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95" name="Line 99">
            <a:extLst>
              <a:ext uri="{FF2B5EF4-FFF2-40B4-BE49-F238E27FC236}">
                <a16:creationId xmlns:a16="http://schemas.microsoft.com/office/drawing/2014/main" id="{95DB1ECA-72D0-414B-9246-8C1FB8356C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057400"/>
            <a:ext cx="608013" cy="3386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96" name="Line 100">
            <a:extLst>
              <a:ext uri="{FF2B5EF4-FFF2-40B4-BE49-F238E27FC236}">
                <a16:creationId xmlns:a16="http://schemas.microsoft.com/office/drawing/2014/main" id="{6DC71A17-4577-7A47-AC50-760EB2C06B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2054225"/>
            <a:ext cx="419100" cy="3362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97" name="Line 96">
            <a:extLst>
              <a:ext uri="{FF2B5EF4-FFF2-40B4-BE49-F238E27FC236}">
                <a16:creationId xmlns:a16="http://schemas.microsoft.com/office/drawing/2014/main" id="{3443BA80-C5A2-C34F-B385-1317C50E80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57625" y="2057400"/>
            <a:ext cx="4857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Group 104">
            <a:extLst>
              <a:ext uri="{FF2B5EF4-FFF2-40B4-BE49-F238E27FC236}">
                <a16:creationId xmlns:a16="http://schemas.microsoft.com/office/drawing/2014/main" id="{73BACE82-A49B-2A43-916E-600FCD654A6A}"/>
              </a:ext>
            </a:extLst>
          </p:cNvPr>
          <p:cNvGrpSpPr>
            <a:grpSpLocks/>
          </p:cNvGrpSpPr>
          <p:nvPr/>
        </p:nvGrpSpPr>
        <p:grpSpPr bwMode="auto">
          <a:xfrm>
            <a:off x="2643188" y="2362200"/>
            <a:ext cx="2462212" cy="3044825"/>
            <a:chOff x="1050925" y="1250950"/>
            <a:chExt cx="3775075" cy="4041775"/>
          </a:xfrm>
        </p:grpSpPr>
        <p:sp>
          <p:nvSpPr>
            <p:cNvPr id="51306" name="Oval 17">
              <a:extLst>
                <a:ext uri="{FF2B5EF4-FFF2-40B4-BE49-F238E27FC236}">
                  <a16:creationId xmlns:a16="http://schemas.microsoft.com/office/drawing/2014/main" id="{9529A1C9-E82C-E74F-B433-9475C8D2A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092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51307" name="Group 2">
              <a:extLst>
                <a:ext uri="{FF2B5EF4-FFF2-40B4-BE49-F238E27FC236}">
                  <a16:creationId xmlns:a16="http://schemas.microsoft.com/office/drawing/2014/main" id="{FDEE3806-A62B-5B44-AE5C-93620FEF12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1903" y="1250951"/>
              <a:ext cx="2324103" cy="1317627"/>
              <a:chOff x="1576" y="723"/>
              <a:chExt cx="1464" cy="830"/>
            </a:xfrm>
          </p:grpSpPr>
          <p:sp>
            <p:nvSpPr>
              <p:cNvPr id="51327" name="Oval 3">
                <a:extLst>
                  <a:ext uri="{FF2B5EF4-FFF2-40B4-BE49-F238E27FC236}">
                    <a16:creationId xmlns:a16="http://schemas.microsoft.com/office/drawing/2014/main" id="{3A9D6A0E-03FE-BC45-B583-25449A7F63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0" y="723"/>
                <a:ext cx="259" cy="259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51328" name="Oval 4">
                <a:extLst>
                  <a:ext uri="{FF2B5EF4-FFF2-40B4-BE49-F238E27FC236}">
                    <a16:creationId xmlns:a16="http://schemas.microsoft.com/office/drawing/2014/main" id="{E8D35D61-018A-6A47-856E-F580E6D66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5" y="1014"/>
                <a:ext cx="213" cy="213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51329" name="Oval 5">
                <a:extLst>
                  <a:ext uri="{FF2B5EF4-FFF2-40B4-BE49-F238E27FC236}">
                    <a16:creationId xmlns:a16="http://schemas.microsoft.com/office/drawing/2014/main" id="{177BD2FB-A1C0-394C-8566-C5CDE4605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6" y="1353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grpSp>
            <p:nvGrpSpPr>
              <p:cNvPr id="51330" name="Group 6">
                <a:extLst>
                  <a:ext uri="{FF2B5EF4-FFF2-40B4-BE49-F238E27FC236}">
                    <a16:creationId xmlns:a16="http://schemas.microsoft.com/office/drawing/2014/main" id="{E1BE5472-FC04-034D-9FB9-5E0A0893C8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1" y="723"/>
                <a:ext cx="549" cy="504"/>
                <a:chOff x="2491" y="715"/>
                <a:chExt cx="549" cy="504"/>
              </a:xfrm>
            </p:grpSpPr>
            <p:sp>
              <p:nvSpPr>
                <p:cNvPr id="51331" name="Oval 7">
                  <a:extLst>
                    <a:ext uri="{FF2B5EF4-FFF2-40B4-BE49-F238E27FC236}">
                      <a16:creationId xmlns:a16="http://schemas.microsoft.com/office/drawing/2014/main" id="{114F70AD-2C57-304B-96DD-5F0296CE01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0" y="989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  <p:sp>
              <p:nvSpPr>
                <p:cNvPr id="51332" name="Oval 8">
                  <a:extLst>
                    <a:ext uri="{FF2B5EF4-FFF2-40B4-BE49-F238E27FC236}">
                      <a16:creationId xmlns:a16="http://schemas.microsoft.com/office/drawing/2014/main" id="{9BA9F03D-2847-6649-AF52-437148249B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1" y="715"/>
                  <a:ext cx="259" cy="25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</p:grpSp>
        </p:grpSp>
        <p:sp>
          <p:nvSpPr>
            <p:cNvPr id="51308" name="Oval 10">
              <a:extLst>
                <a:ext uri="{FF2B5EF4-FFF2-40B4-BE49-F238E27FC236}">
                  <a16:creationId xmlns:a16="http://schemas.microsoft.com/office/drawing/2014/main" id="{7EF89B42-1935-424A-91EF-699421291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9088" y="4219575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09" name="Oval 11">
              <a:extLst>
                <a:ext uri="{FF2B5EF4-FFF2-40B4-BE49-F238E27FC236}">
                  <a16:creationId xmlns:a16="http://schemas.microsoft.com/office/drawing/2014/main" id="{9EB4314B-453B-B84E-9FB6-6ADD8FC7D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423703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0" name="Oval 12">
              <a:extLst>
                <a:ext uri="{FF2B5EF4-FFF2-40B4-BE49-F238E27FC236}">
                  <a16:creationId xmlns:a16="http://schemas.microsoft.com/office/drawing/2014/main" id="{1E2BFB18-2A11-2542-A3CA-B412906BB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5175" y="4051300"/>
              <a:ext cx="182563" cy="18256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1" name="Oval 13">
              <a:extLst>
                <a:ext uri="{FF2B5EF4-FFF2-40B4-BE49-F238E27FC236}">
                  <a16:creationId xmlns:a16="http://schemas.microsoft.com/office/drawing/2014/main" id="{7297D635-D482-F245-8792-BDD8F9AC6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550" y="3189288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2" name="Oval 14">
              <a:extLst>
                <a:ext uri="{FF2B5EF4-FFF2-40B4-BE49-F238E27FC236}">
                  <a16:creationId xmlns:a16="http://schemas.microsoft.com/office/drawing/2014/main" id="{E99D842E-306F-B248-AE00-8D4A22A5C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4017963"/>
              <a:ext cx="182563" cy="18256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3" name="Oval 15">
              <a:extLst>
                <a:ext uri="{FF2B5EF4-FFF2-40B4-BE49-F238E27FC236}">
                  <a16:creationId xmlns:a16="http://schemas.microsoft.com/office/drawing/2014/main" id="{2A9A6F6E-C0E5-F345-BC53-EA004C3C3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788" y="2728913"/>
              <a:ext cx="246062" cy="246062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4" name="Oval 16">
              <a:extLst>
                <a:ext uri="{FF2B5EF4-FFF2-40B4-BE49-F238E27FC236}">
                  <a16:creationId xmlns:a16="http://schemas.microsoft.com/office/drawing/2014/main" id="{6D03D589-909D-FC4E-ABC3-E641CD03A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313" y="4237038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5" name="Oval 18">
              <a:extLst>
                <a:ext uri="{FF2B5EF4-FFF2-40B4-BE49-F238E27FC236}">
                  <a16:creationId xmlns:a16="http://schemas.microsoft.com/office/drawing/2014/main" id="{6E952213-F91A-7343-A43E-57DC404CE8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23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6" name="Oval 19">
              <a:extLst>
                <a:ext uri="{FF2B5EF4-FFF2-40B4-BE49-F238E27FC236}">
                  <a16:creationId xmlns:a16="http://schemas.microsoft.com/office/drawing/2014/main" id="{D4C661FF-4EFD-7D43-9D62-19C07CE02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481806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7" name="Oval 20">
              <a:extLst>
                <a:ext uri="{FF2B5EF4-FFF2-40B4-BE49-F238E27FC236}">
                  <a16:creationId xmlns:a16="http://schemas.microsoft.com/office/drawing/2014/main" id="{62AC718B-4306-BD40-BF72-7191A1E3D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8" name="Oval 21">
              <a:extLst>
                <a:ext uri="{FF2B5EF4-FFF2-40B4-BE49-F238E27FC236}">
                  <a16:creationId xmlns:a16="http://schemas.microsoft.com/office/drawing/2014/main" id="{53FBB74F-A08E-A445-A2D7-0110A5927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13" y="47482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19" name="Oval 22">
              <a:extLst>
                <a:ext uri="{FF2B5EF4-FFF2-40B4-BE49-F238E27FC236}">
                  <a16:creationId xmlns:a16="http://schemas.microsoft.com/office/drawing/2014/main" id="{73DD04B9-4D32-2D41-A925-930520A61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58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20" name="Oval 23">
              <a:extLst>
                <a:ext uri="{FF2B5EF4-FFF2-40B4-BE49-F238E27FC236}">
                  <a16:creationId xmlns:a16="http://schemas.microsoft.com/office/drawing/2014/main" id="{50119829-246F-1A42-8BE5-DEDCB717C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213" y="49641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21" name="Oval 24">
              <a:extLst>
                <a:ext uri="{FF2B5EF4-FFF2-40B4-BE49-F238E27FC236}">
                  <a16:creationId xmlns:a16="http://schemas.microsoft.com/office/drawing/2014/main" id="{271C63D8-3A1A-CA4C-AEBD-9F5B092DE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76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22" name="Oval 25">
              <a:extLst>
                <a:ext uri="{FF2B5EF4-FFF2-40B4-BE49-F238E27FC236}">
                  <a16:creationId xmlns:a16="http://schemas.microsoft.com/office/drawing/2014/main" id="{943BB769-CDA2-5A4A-B5F0-0482CFA64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117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23" name="Oval 37">
              <a:extLst>
                <a:ext uri="{FF2B5EF4-FFF2-40B4-BE49-F238E27FC236}">
                  <a16:creationId xmlns:a16="http://schemas.microsoft.com/office/drawing/2014/main" id="{B19A055B-911E-5B4A-85E6-3A9586600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438" y="3932238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24" name="Oval 38">
              <a:extLst>
                <a:ext uri="{FF2B5EF4-FFF2-40B4-BE49-F238E27FC236}">
                  <a16:creationId xmlns:a16="http://schemas.microsoft.com/office/drawing/2014/main" id="{9D960077-C747-624D-AB05-A2957F2F5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913" y="3617913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25" name="Oval 39">
              <a:extLst>
                <a:ext uri="{FF2B5EF4-FFF2-40B4-BE49-F238E27FC236}">
                  <a16:creationId xmlns:a16="http://schemas.microsoft.com/office/drawing/2014/main" id="{932DD14C-E6F0-2A44-B215-39224FA2E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44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326" name="Oval 40">
              <a:extLst>
                <a:ext uri="{FF2B5EF4-FFF2-40B4-BE49-F238E27FC236}">
                  <a16:creationId xmlns:a16="http://schemas.microsoft.com/office/drawing/2014/main" id="{830F6E7A-8EAE-A543-8DE2-39AE11F3CF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3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51202" name="Oval 5">
            <a:extLst>
              <a:ext uri="{FF2B5EF4-FFF2-40B4-BE49-F238E27FC236}">
                <a16:creationId xmlns:a16="http://schemas.microsoft.com/office/drawing/2014/main" id="{F729D690-D408-5040-B63F-13759CFF9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950" y="3122613"/>
            <a:ext cx="206375" cy="239712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cxnSp>
        <p:nvCxnSpPr>
          <p:cNvPr id="51203" name="Straight Connector 215">
            <a:extLst>
              <a:ext uri="{FF2B5EF4-FFF2-40B4-BE49-F238E27FC236}">
                <a16:creationId xmlns:a16="http://schemas.microsoft.com/office/drawing/2014/main" id="{12B4ECF9-F07C-6349-85F2-1206E14138A8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731544" y="3242469"/>
            <a:ext cx="4090987" cy="3270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4" name="Straight Connector 200">
            <a:extLst>
              <a:ext uri="{FF2B5EF4-FFF2-40B4-BE49-F238E27FC236}">
                <a16:creationId xmlns:a16="http://schemas.microsoft.com/office/drawing/2014/main" id="{796A43D1-3282-9847-A210-58A59285420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2184400" y="3225800"/>
            <a:ext cx="4035425" cy="32702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457" name="Rectangle 9">
            <a:extLst>
              <a:ext uri="{FF2B5EF4-FFF2-40B4-BE49-F238E27FC236}">
                <a16:creationId xmlns:a16="http://schemas.microsoft.com/office/drawing/2014/main" id="{20BFE056-3CC6-D646-9A4D-EAB191AD3D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228600"/>
            <a:ext cx="7772400" cy="52705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>
              <a:defRPr/>
            </a:pPr>
            <a:r>
              <a:rPr lang="en-US" altLang="en-US" sz="3600">
                <a:solidFill>
                  <a:schemeClr val="hlink"/>
                </a:solidFill>
                <a:ea typeface="ＭＳ Ｐゴシック" panose="020B0600070205080204" pitchFamily="34" charset="-128"/>
              </a:rPr>
              <a:t>CIDR</a:t>
            </a:r>
            <a:endParaRPr lang="en-US" altLang="en-US" sz="3600" baseline="-25000">
              <a:solidFill>
                <a:schemeClr val="hlink"/>
              </a:solidFill>
              <a:latin typeface="Symbol" pitchFamily="2" charset="2"/>
              <a:ea typeface="ＭＳ Ｐゴシック" panose="020B0600070205080204" pitchFamily="34" charset="-128"/>
            </a:endParaRPr>
          </a:p>
        </p:txBody>
      </p:sp>
      <p:sp>
        <p:nvSpPr>
          <p:cNvPr id="51206" name="Line 26">
            <a:extLst>
              <a:ext uri="{FF2B5EF4-FFF2-40B4-BE49-F238E27FC236}">
                <a16:creationId xmlns:a16="http://schemas.microsoft.com/office/drawing/2014/main" id="{84104575-0E41-C249-B655-E24C3508CCC1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363" y="1150938"/>
            <a:ext cx="0" cy="4492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7" name="Line 27">
            <a:extLst>
              <a:ext uri="{FF2B5EF4-FFF2-40B4-BE49-F238E27FC236}">
                <a16:creationId xmlns:a16="http://schemas.microsoft.com/office/drawing/2014/main" id="{586915FC-836B-4D4A-8D2A-5B8FDAE137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9300" y="5432425"/>
            <a:ext cx="7466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8" name="Line 28">
            <a:extLst>
              <a:ext uri="{FF2B5EF4-FFF2-40B4-BE49-F238E27FC236}">
                <a16:creationId xmlns:a16="http://schemas.microsoft.com/office/drawing/2014/main" id="{38F2FE29-0DFB-7242-839B-3F8823A1FB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5625" y="5451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9" name="Line 29">
            <a:extLst>
              <a:ext uri="{FF2B5EF4-FFF2-40B4-BE49-F238E27FC236}">
                <a16:creationId xmlns:a16="http://schemas.microsoft.com/office/drawing/2014/main" id="{5063BD4B-3C91-6048-9C78-9E4445D992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545147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0" name="Text Box 30">
            <a:extLst>
              <a:ext uri="{FF2B5EF4-FFF2-40B4-BE49-F238E27FC236}">
                <a16:creationId xmlns:a16="http://schemas.microsoft.com/office/drawing/2014/main" id="{1803F4C7-692D-E84F-B9BD-1A6131E81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662613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Ovulation</a:t>
            </a:r>
          </a:p>
        </p:txBody>
      </p:sp>
      <p:sp>
        <p:nvSpPr>
          <p:cNvPr id="51211" name="Text Box 31">
            <a:extLst>
              <a:ext uri="{FF2B5EF4-FFF2-40B4-BE49-F238E27FC236}">
                <a16:creationId xmlns:a16="http://schemas.microsoft.com/office/drawing/2014/main" id="{6E9FAC62-1D39-C44D-9665-54C526D6A7A9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242888" y="1552575"/>
            <a:ext cx="671512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Follicular Size</a:t>
            </a:r>
            <a:endParaRPr lang="en-US" altLang="en-US" sz="2800"/>
          </a:p>
        </p:txBody>
      </p:sp>
      <p:sp>
        <p:nvSpPr>
          <p:cNvPr id="51212" name="Text Box 32">
            <a:extLst>
              <a:ext uri="{FF2B5EF4-FFF2-40B4-BE49-F238E27FC236}">
                <a16:creationId xmlns:a16="http://schemas.microsoft.com/office/drawing/2014/main" id="{AD4560BB-79FB-4B49-91C1-3B094B395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838" y="6049963"/>
            <a:ext cx="3978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Day After Ovulation</a:t>
            </a:r>
          </a:p>
        </p:txBody>
      </p:sp>
      <p:sp>
        <p:nvSpPr>
          <p:cNvPr id="51213" name="Line 33">
            <a:extLst>
              <a:ext uri="{FF2B5EF4-FFF2-40B4-BE49-F238E27FC236}">
                <a16:creationId xmlns:a16="http://schemas.microsoft.com/office/drawing/2014/main" id="{8B8A488B-EA1D-0441-B557-FA37E3CD051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1900" y="5414963"/>
            <a:ext cx="0" cy="211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14" name="Text Box 34">
            <a:extLst>
              <a:ext uri="{FF2B5EF4-FFF2-40B4-BE49-F238E27FC236}">
                <a16:creationId xmlns:a16="http://schemas.microsoft.com/office/drawing/2014/main" id="{AA774199-7D13-FA41-BD47-9A4704599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0" y="56626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9</a:t>
            </a:r>
          </a:p>
        </p:txBody>
      </p:sp>
      <p:sp>
        <p:nvSpPr>
          <p:cNvPr id="51215" name="Text Box 35">
            <a:extLst>
              <a:ext uri="{FF2B5EF4-FFF2-40B4-BE49-F238E27FC236}">
                <a16:creationId xmlns:a16="http://schemas.microsoft.com/office/drawing/2014/main" id="{C0852447-C76B-1C43-B010-88C516849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3688" y="56626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16</a:t>
            </a:r>
          </a:p>
        </p:txBody>
      </p:sp>
      <p:sp>
        <p:nvSpPr>
          <p:cNvPr id="51216" name="Text Box 36">
            <a:extLst>
              <a:ext uri="{FF2B5EF4-FFF2-40B4-BE49-F238E27FC236}">
                <a16:creationId xmlns:a16="http://schemas.microsoft.com/office/drawing/2014/main" id="{F9BD6728-2227-394A-99FB-5F6DBCDE7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5463" y="56626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grpSp>
        <p:nvGrpSpPr>
          <p:cNvPr id="51217" name="Group 103">
            <a:extLst>
              <a:ext uri="{FF2B5EF4-FFF2-40B4-BE49-F238E27FC236}">
                <a16:creationId xmlns:a16="http://schemas.microsoft.com/office/drawing/2014/main" id="{BACC6357-B8F9-3F48-857E-604FC91D9025}"/>
              </a:ext>
            </a:extLst>
          </p:cNvPr>
          <p:cNvGrpSpPr>
            <a:grpSpLocks/>
          </p:cNvGrpSpPr>
          <p:nvPr/>
        </p:nvGrpSpPr>
        <p:grpSpPr bwMode="auto">
          <a:xfrm>
            <a:off x="995363" y="2363788"/>
            <a:ext cx="2462212" cy="3044825"/>
            <a:chOff x="1050925" y="1250950"/>
            <a:chExt cx="3775075" cy="4041775"/>
          </a:xfrm>
        </p:grpSpPr>
        <p:sp>
          <p:nvSpPr>
            <p:cNvPr id="51279" name="Oval 17">
              <a:extLst>
                <a:ext uri="{FF2B5EF4-FFF2-40B4-BE49-F238E27FC236}">
                  <a16:creationId xmlns:a16="http://schemas.microsoft.com/office/drawing/2014/main" id="{9F4C9862-490E-234E-9D6A-9D8E940F3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092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51280" name="Group 2">
              <a:extLst>
                <a:ext uri="{FF2B5EF4-FFF2-40B4-BE49-F238E27FC236}">
                  <a16:creationId xmlns:a16="http://schemas.microsoft.com/office/drawing/2014/main" id="{359E0F92-CFC4-7840-B84A-F85AA7A7D9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1900" y="1250950"/>
              <a:ext cx="2324100" cy="1317625"/>
              <a:chOff x="1576" y="723"/>
              <a:chExt cx="1464" cy="830"/>
            </a:xfrm>
          </p:grpSpPr>
          <p:sp>
            <p:nvSpPr>
              <p:cNvPr id="51300" name="Oval 3">
                <a:extLst>
                  <a:ext uri="{FF2B5EF4-FFF2-40B4-BE49-F238E27FC236}">
                    <a16:creationId xmlns:a16="http://schemas.microsoft.com/office/drawing/2014/main" id="{7E94FB09-EC79-374A-B056-C46F4D605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0" y="723"/>
                <a:ext cx="259" cy="259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51301" name="Oval 4">
                <a:extLst>
                  <a:ext uri="{FF2B5EF4-FFF2-40B4-BE49-F238E27FC236}">
                    <a16:creationId xmlns:a16="http://schemas.microsoft.com/office/drawing/2014/main" id="{ECC36BD7-EEDF-A247-9C64-DC851A01CB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5" y="1014"/>
                <a:ext cx="213" cy="213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51302" name="Oval 5">
                <a:extLst>
                  <a:ext uri="{FF2B5EF4-FFF2-40B4-BE49-F238E27FC236}">
                    <a16:creationId xmlns:a16="http://schemas.microsoft.com/office/drawing/2014/main" id="{2D540962-BA3C-DC46-8FA8-F4C427D603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6" y="1353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grpSp>
            <p:nvGrpSpPr>
              <p:cNvPr id="51303" name="Group 6">
                <a:extLst>
                  <a:ext uri="{FF2B5EF4-FFF2-40B4-BE49-F238E27FC236}">
                    <a16:creationId xmlns:a16="http://schemas.microsoft.com/office/drawing/2014/main" id="{3554401C-F34E-A44C-8330-43EBF40F25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1" y="723"/>
                <a:ext cx="549" cy="504"/>
                <a:chOff x="2491" y="715"/>
                <a:chExt cx="549" cy="504"/>
              </a:xfrm>
            </p:grpSpPr>
            <p:sp>
              <p:nvSpPr>
                <p:cNvPr id="51304" name="Oval 7">
                  <a:extLst>
                    <a:ext uri="{FF2B5EF4-FFF2-40B4-BE49-F238E27FC236}">
                      <a16:creationId xmlns:a16="http://schemas.microsoft.com/office/drawing/2014/main" id="{8068242D-3EC8-1349-8D87-FCD4248D98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0" y="989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  <p:sp>
              <p:nvSpPr>
                <p:cNvPr id="51305" name="Oval 8">
                  <a:extLst>
                    <a:ext uri="{FF2B5EF4-FFF2-40B4-BE49-F238E27FC236}">
                      <a16:creationId xmlns:a16="http://schemas.microsoft.com/office/drawing/2014/main" id="{E33DE91D-D24D-FE48-BF48-D5A7F2EF70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1" y="715"/>
                  <a:ext cx="259" cy="25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</p:grpSp>
        </p:grpSp>
        <p:sp>
          <p:nvSpPr>
            <p:cNvPr id="51281" name="Oval 10">
              <a:extLst>
                <a:ext uri="{FF2B5EF4-FFF2-40B4-BE49-F238E27FC236}">
                  <a16:creationId xmlns:a16="http://schemas.microsoft.com/office/drawing/2014/main" id="{584EBCB2-A830-4D46-B593-02D0C5119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9088" y="4219575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82" name="Oval 11">
              <a:extLst>
                <a:ext uri="{FF2B5EF4-FFF2-40B4-BE49-F238E27FC236}">
                  <a16:creationId xmlns:a16="http://schemas.microsoft.com/office/drawing/2014/main" id="{0E23A66E-8C49-FE4F-93A9-504239C54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423703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83" name="Oval 12">
              <a:extLst>
                <a:ext uri="{FF2B5EF4-FFF2-40B4-BE49-F238E27FC236}">
                  <a16:creationId xmlns:a16="http://schemas.microsoft.com/office/drawing/2014/main" id="{03AADF58-CDD4-CD4C-8CDE-756DB1553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5175" y="4051300"/>
              <a:ext cx="182563" cy="18256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84" name="Oval 13">
              <a:extLst>
                <a:ext uri="{FF2B5EF4-FFF2-40B4-BE49-F238E27FC236}">
                  <a16:creationId xmlns:a16="http://schemas.microsoft.com/office/drawing/2014/main" id="{2BA60D7C-ABED-E142-83D3-30D68E92D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550" y="3189288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85" name="Oval 14">
              <a:extLst>
                <a:ext uri="{FF2B5EF4-FFF2-40B4-BE49-F238E27FC236}">
                  <a16:creationId xmlns:a16="http://schemas.microsoft.com/office/drawing/2014/main" id="{078366E1-C7D4-BF46-BE9F-D99C3278A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4017963"/>
              <a:ext cx="182563" cy="18256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86" name="Oval 15">
              <a:extLst>
                <a:ext uri="{FF2B5EF4-FFF2-40B4-BE49-F238E27FC236}">
                  <a16:creationId xmlns:a16="http://schemas.microsoft.com/office/drawing/2014/main" id="{C3EA9461-3C69-F146-A824-0FDF26EB3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788" y="2728913"/>
              <a:ext cx="246062" cy="246062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87" name="Oval 16">
              <a:extLst>
                <a:ext uri="{FF2B5EF4-FFF2-40B4-BE49-F238E27FC236}">
                  <a16:creationId xmlns:a16="http://schemas.microsoft.com/office/drawing/2014/main" id="{542357B6-00D0-4B49-8E70-D209D2A0E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313" y="4237038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88" name="Oval 18">
              <a:extLst>
                <a:ext uri="{FF2B5EF4-FFF2-40B4-BE49-F238E27FC236}">
                  <a16:creationId xmlns:a16="http://schemas.microsoft.com/office/drawing/2014/main" id="{14A63408-46B7-7047-8C46-C74022628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23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89" name="Oval 19">
              <a:extLst>
                <a:ext uri="{FF2B5EF4-FFF2-40B4-BE49-F238E27FC236}">
                  <a16:creationId xmlns:a16="http://schemas.microsoft.com/office/drawing/2014/main" id="{DBFB7D7B-4C34-314D-B627-DB9CA2B1B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481806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0" name="Oval 20">
              <a:extLst>
                <a:ext uri="{FF2B5EF4-FFF2-40B4-BE49-F238E27FC236}">
                  <a16:creationId xmlns:a16="http://schemas.microsoft.com/office/drawing/2014/main" id="{2BA64E90-3D28-F344-BF34-84DCDEE72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1" name="Oval 21">
              <a:extLst>
                <a:ext uri="{FF2B5EF4-FFF2-40B4-BE49-F238E27FC236}">
                  <a16:creationId xmlns:a16="http://schemas.microsoft.com/office/drawing/2014/main" id="{0E0E1F16-1E81-3840-9E5D-0047776CA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13" y="47482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2" name="Oval 22">
              <a:extLst>
                <a:ext uri="{FF2B5EF4-FFF2-40B4-BE49-F238E27FC236}">
                  <a16:creationId xmlns:a16="http://schemas.microsoft.com/office/drawing/2014/main" id="{370BBBB8-25E8-B445-84C2-46C68FB39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58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3" name="Oval 23">
              <a:extLst>
                <a:ext uri="{FF2B5EF4-FFF2-40B4-BE49-F238E27FC236}">
                  <a16:creationId xmlns:a16="http://schemas.microsoft.com/office/drawing/2014/main" id="{DFFD32DE-5481-C34C-A40C-15C290E71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213" y="49641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4" name="Oval 24">
              <a:extLst>
                <a:ext uri="{FF2B5EF4-FFF2-40B4-BE49-F238E27FC236}">
                  <a16:creationId xmlns:a16="http://schemas.microsoft.com/office/drawing/2014/main" id="{A0199181-EAB9-464D-B844-677A00B9C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76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5" name="Oval 25">
              <a:extLst>
                <a:ext uri="{FF2B5EF4-FFF2-40B4-BE49-F238E27FC236}">
                  <a16:creationId xmlns:a16="http://schemas.microsoft.com/office/drawing/2014/main" id="{9679C3C6-D20B-A947-A0C7-BACDD199C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117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6" name="Oval 37">
              <a:extLst>
                <a:ext uri="{FF2B5EF4-FFF2-40B4-BE49-F238E27FC236}">
                  <a16:creationId xmlns:a16="http://schemas.microsoft.com/office/drawing/2014/main" id="{8A02259D-CAED-BC40-A933-77153B2C1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438" y="3932238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7" name="Oval 38">
              <a:extLst>
                <a:ext uri="{FF2B5EF4-FFF2-40B4-BE49-F238E27FC236}">
                  <a16:creationId xmlns:a16="http://schemas.microsoft.com/office/drawing/2014/main" id="{FF9DBF0F-7AA2-1048-B1F1-DADEF9A62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913" y="3617913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8" name="Oval 39">
              <a:extLst>
                <a:ext uri="{FF2B5EF4-FFF2-40B4-BE49-F238E27FC236}">
                  <a16:creationId xmlns:a16="http://schemas.microsoft.com/office/drawing/2014/main" id="{283F0248-3A84-B442-B89E-90F9CC624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44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99" name="Oval 40">
              <a:extLst>
                <a:ext uri="{FF2B5EF4-FFF2-40B4-BE49-F238E27FC236}">
                  <a16:creationId xmlns:a16="http://schemas.microsoft.com/office/drawing/2014/main" id="{4B302193-D220-0940-A555-1E2854144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3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grpSp>
        <p:nvGrpSpPr>
          <p:cNvPr id="51218" name="Group 132">
            <a:extLst>
              <a:ext uri="{FF2B5EF4-FFF2-40B4-BE49-F238E27FC236}">
                <a16:creationId xmlns:a16="http://schemas.microsoft.com/office/drawing/2014/main" id="{84BABED6-A013-BC40-9DE2-F558ECB188D7}"/>
              </a:ext>
            </a:extLst>
          </p:cNvPr>
          <p:cNvGrpSpPr>
            <a:grpSpLocks/>
          </p:cNvGrpSpPr>
          <p:nvPr/>
        </p:nvGrpSpPr>
        <p:grpSpPr bwMode="auto">
          <a:xfrm>
            <a:off x="4090988" y="2362200"/>
            <a:ext cx="2462212" cy="3044825"/>
            <a:chOff x="1050925" y="1250950"/>
            <a:chExt cx="3775075" cy="4041775"/>
          </a:xfrm>
        </p:grpSpPr>
        <p:sp>
          <p:nvSpPr>
            <p:cNvPr id="51252" name="Oval 17">
              <a:extLst>
                <a:ext uri="{FF2B5EF4-FFF2-40B4-BE49-F238E27FC236}">
                  <a16:creationId xmlns:a16="http://schemas.microsoft.com/office/drawing/2014/main" id="{7F451148-076F-C54E-B3C6-628846D56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092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grpSp>
          <p:nvGrpSpPr>
            <p:cNvPr id="51253" name="Group 2">
              <a:extLst>
                <a:ext uri="{FF2B5EF4-FFF2-40B4-BE49-F238E27FC236}">
                  <a16:creationId xmlns:a16="http://schemas.microsoft.com/office/drawing/2014/main" id="{0DB5CCB1-FDBF-1C4A-93D1-7C6F49040E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1903" y="1250951"/>
              <a:ext cx="2324103" cy="1317627"/>
              <a:chOff x="1576" y="723"/>
              <a:chExt cx="1464" cy="830"/>
            </a:xfrm>
          </p:grpSpPr>
          <p:sp>
            <p:nvSpPr>
              <p:cNvPr id="51273" name="Oval 3">
                <a:extLst>
                  <a:ext uri="{FF2B5EF4-FFF2-40B4-BE49-F238E27FC236}">
                    <a16:creationId xmlns:a16="http://schemas.microsoft.com/office/drawing/2014/main" id="{69571136-E37A-7849-B8E4-E3423C535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0" y="723"/>
                <a:ext cx="259" cy="259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51274" name="Oval 4">
                <a:extLst>
                  <a:ext uri="{FF2B5EF4-FFF2-40B4-BE49-F238E27FC236}">
                    <a16:creationId xmlns:a16="http://schemas.microsoft.com/office/drawing/2014/main" id="{D6751388-ED89-3445-8AAD-CC8F1B127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5" y="1014"/>
                <a:ext cx="213" cy="213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51275" name="Oval 5">
                <a:extLst>
                  <a:ext uri="{FF2B5EF4-FFF2-40B4-BE49-F238E27FC236}">
                    <a16:creationId xmlns:a16="http://schemas.microsoft.com/office/drawing/2014/main" id="{90554C49-4464-D94E-AB47-8BF9E55C2C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6" y="1353"/>
                <a:ext cx="200" cy="200"/>
              </a:xfrm>
              <a:prstGeom prst="ellipse">
                <a:avLst/>
              </a:prstGeom>
              <a:solidFill>
                <a:srgbClr val="FE9B03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SzPct val="100000"/>
                  <a:buChar char="•"/>
                  <a:defRPr sz="32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SzPct val="100000"/>
                  <a:buChar char="–"/>
                  <a:defRPr sz="28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Char char="•"/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lang="en-US" altLang="en-US" sz="2000"/>
              </a:p>
            </p:txBody>
          </p:sp>
          <p:grpSp>
            <p:nvGrpSpPr>
              <p:cNvPr id="51276" name="Group 6">
                <a:extLst>
                  <a:ext uri="{FF2B5EF4-FFF2-40B4-BE49-F238E27FC236}">
                    <a16:creationId xmlns:a16="http://schemas.microsoft.com/office/drawing/2014/main" id="{C47DF662-0EFA-494D-B5B1-9A3E108944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1" y="723"/>
                <a:ext cx="549" cy="504"/>
                <a:chOff x="2491" y="715"/>
                <a:chExt cx="549" cy="504"/>
              </a:xfrm>
            </p:grpSpPr>
            <p:sp>
              <p:nvSpPr>
                <p:cNvPr id="51277" name="Oval 7">
                  <a:extLst>
                    <a:ext uri="{FF2B5EF4-FFF2-40B4-BE49-F238E27FC236}">
                      <a16:creationId xmlns:a16="http://schemas.microsoft.com/office/drawing/2014/main" id="{1811AD35-DF12-744D-A5B3-AC4A907CBF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0" y="989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  <p:sp>
              <p:nvSpPr>
                <p:cNvPr id="51278" name="Oval 8">
                  <a:extLst>
                    <a:ext uri="{FF2B5EF4-FFF2-40B4-BE49-F238E27FC236}">
                      <a16:creationId xmlns:a16="http://schemas.microsoft.com/office/drawing/2014/main" id="{261D1BEC-1333-A445-B723-5955782D55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1" y="715"/>
                  <a:ext cx="259" cy="25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SzPct val="100000"/>
                    <a:buChar char="•"/>
                    <a:defRPr sz="32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SzPct val="100000"/>
                    <a:buChar char="–"/>
                    <a:defRPr sz="28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SzPct val="100000"/>
                    <a:buChar char="•"/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SzPct val="100000"/>
                    <a:buChar char="–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Char char="•"/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SzTx/>
                    <a:buFontTx/>
                    <a:buNone/>
                  </a:pPr>
                  <a:endParaRPr lang="en-US" altLang="en-US" sz="2000"/>
                </a:p>
              </p:txBody>
            </p:sp>
          </p:grpSp>
        </p:grpSp>
        <p:sp>
          <p:nvSpPr>
            <p:cNvPr id="51254" name="Oval 10">
              <a:extLst>
                <a:ext uri="{FF2B5EF4-FFF2-40B4-BE49-F238E27FC236}">
                  <a16:creationId xmlns:a16="http://schemas.microsoft.com/office/drawing/2014/main" id="{32A0CC37-1133-D645-B80E-1F7F62A04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9088" y="4219575"/>
              <a:ext cx="182562" cy="182563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55" name="Oval 11">
              <a:extLst>
                <a:ext uri="{FF2B5EF4-FFF2-40B4-BE49-F238E27FC236}">
                  <a16:creationId xmlns:a16="http://schemas.microsoft.com/office/drawing/2014/main" id="{4749D774-EBCA-4E4B-9678-F9515A69B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423703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56" name="Oval 12">
              <a:extLst>
                <a:ext uri="{FF2B5EF4-FFF2-40B4-BE49-F238E27FC236}">
                  <a16:creationId xmlns:a16="http://schemas.microsoft.com/office/drawing/2014/main" id="{660737E9-50CE-0B40-B299-7ED20AB3B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5175" y="4051300"/>
              <a:ext cx="182563" cy="18256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57" name="Oval 13">
              <a:extLst>
                <a:ext uri="{FF2B5EF4-FFF2-40B4-BE49-F238E27FC236}">
                  <a16:creationId xmlns:a16="http://schemas.microsoft.com/office/drawing/2014/main" id="{51A6FEF6-F6A0-2E4C-9F16-24E694DC4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550" y="3189288"/>
              <a:ext cx="228600" cy="228600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58" name="Oval 14">
              <a:extLst>
                <a:ext uri="{FF2B5EF4-FFF2-40B4-BE49-F238E27FC236}">
                  <a16:creationId xmlns:a16="http://schemas.microsoft.com/office/drawing/2014/main" id="{55D168D1-EC65-BD4E-B605-E0BAD82C0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4017963"/>
              <a:ext cx="182563" cy="18256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59" name="Oval 15">
              <a:extLst>
                <a:ext uri="{FF2B5EF4-FFF2-40B4-BE49-F238E27FC236}">
                  <a16:creationId xmlns:a16="http://schemas.microsoft.com/office/drawing/2014/main" id="{CC834EEF-99A7-EE4B-A680-6E54509DE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6788" y="2728913"/>
              <a:ext cx="246062" cy="246062"/>
            </a:xfrm>
            <a:prstGeom prst="ellipse">
              <a:avLst/>
            </a:prstGeom>
            <a:solidFill>
              <a:srgbClr val="FE9B0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0" name="Oval 16">
              <a:extLst>
                <a:ext uri="{FF2B5EF4-FFF2-40B4-BE49-F238E27FC236}">
                  <a16:creationId xmlns:a16="http://schemas.microsoft.com/office/drawing/2014/main" id="{739E642A-DDC9-B24D-BE72-CC387F9F4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313" y="4237038"/>
              <a:ext cx="155575" cy="155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1" name="Oval 18">
              <a:extLst>
                <a:ext uri="{FF2B5EF4-FFF2-40B4-BE49-F238E27FC236}">
                  <a16:creationId xmlns:a16="http://schemas.microsoft.com/office/drawing/2014/main" id="{EFCD7685-52D6-FD47-9819-790AA7B61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23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2" name="Oval 19">
              <a:extLst>
                <a:ext uri="{FF2B5EF4-FFF2-40B4-BE49-F238E27FC236}">
                  <a16:creationId xmlns:a16="http://schemas.microsoft.com/office/drawing/2014/main" id="{C6DC8D83-3FA8-5E4E-A8B8-602140C66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481806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3" name="Oval 20">
              <a:extLst>
                <a:ext uri="{FF2B5EF4-FFF2-40B4-BE49-F238E27FC236}">
                  <a16:creationId xmlns:a16="http://schemas.microsoft.com/office/drawing/2014/main" id="{3C850686-59CC-784D-ABCA-32E159B2D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41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4" name="Oval 21">
              <a:extLst>
                <a:ext uri="{FF2B5EF4-FFF2-40B4-BE49-F238E27FC236}">
                  <a16:creationId xmlns:a16="http://schemas.microsoft.com/office/drawing/2014/main" id="{2255D957-E32D-1143-815E-E008459E7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613" y="47482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5" name="Oval 22">
              <a:extLst>
                <a:ext uri="{FF2B5EF4-FFF2-40B4-BE49-F238E27FC236}">
                  <a16:creationId xmlns:a16="http://schemas.microsoft.com/office/drawing/2014/main" id="{15BC766D-F0DB-D849-B2DE-BD16F8EC5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588" y="4999038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6" name="Oval 23">
              <a:extLst>
                <a:ext uri="{FF2B5EF4-FFF2-40B4-BE49-F238E27FC236}">
                  <a16:creationId xmlns:a16="http://schemas.microsoft.com/office/drawing/2014/main" id="{1099F251-1487-9A49-BCFD-5F3908B48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213" y="4964113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7" name="Oval 24">
              <a:extLst>
                <a:ext uri="{FF2B5EF4-FFF2-40B4-BE49-F238E27FC236}">
                  <a16:creationId xmlns:a16="http://schemas.microsoft.com/office/drawing/2014/main" id="{3F2E398A-31EF-1244-A3FB-CCA8AE64D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763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8" name="Oval 25">
              <a:extLst>
                <a:ext uri="{FF2B5EF4-FFF2-40B4-BE49-F238E27FC236}">
                  <a16:creationId xmlns:a16="http://schemas.microsoft.com/office/drawing/2014/main" id="{F12F24A6-311E-A84A-BB27-6393D13B4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1175" y="5168900"/>
              <a:ext cx="123825" cy="123825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69" name="Oval 37">
              <a:extLst>
                <a:ext uri="{FF2B5EF4-FFF2-40B4-BE49-F238E27FC236}">
                  <a16:creationId xmlns:a16="http://schemas.microsoft.com/office/drawing/2014/main" id="{538A3D13-7995-934D-A970-F3714CCD6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438" y="3932238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70" name="Oval 38">
              <a:extLst>
                <a:ext uri="{FF2B5EF4-FFF2-40B4-BE49-F238E27FC236}">
                  <a16:creationId xmlns:a16="http://schemas.microsoft.com/office/drawing/2014/main" id="{4BBAE1BD-2612-7446-AAE9-E7900136C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913" y="3617913"/>
              <a:ext cx="182562" cy="18256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71" name="Oval 39">
              <a:extLst>
                <a:ext uri="{FF2B5EF4-FFF2-40B4-BE49-F238E27FC236}">
                  <a16:creationId xmlns:a16="http://schemas.microsoft.com/office/drawing/2014/main" id="{47DE95FB-755C-9B47-87BD-58D2A4C89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44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sp>
          <p:nvSpPr>
            <p:cNvPr id="51272" name="Oval 40">
              <a:extLst>
                <a:ext uri="{FF2B5EF4-FFF2-40B4-BE49-F238E27FC236}">
                  <a16:creationId xmlns:a16="http://schemas.microsoft.com/office/drawing/2014/main" id="{4CD58B0F-C9C5-634C-82DF-560C965A9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375" y="4459288"/>
              <a:ext cx="182563" cy="182562"/>
            </a:xfrm>
            <a:prstGeom prst="ellipse">
              <a:avLst/>
            </a:prstGeom>
            <a:solidFill>
              <a:srgbClr val="33993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SzPct val="100000"/>
                <a:buChar char="–"/>
                <a:defRPr sz="28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</p:grpSp>
      <p:sp>
        <p:nvSpPr>
          <p:cNvPr id="51219" name="Oval 17">
            <a:extLst>
              <a:ext uri="{FF2B5EF4-FFF2-40B4-BE49-F238E27FC236}">
                <a16:creationId xmlns:a16="http://schemas.microsoft.com/office/drawing/2014/main" id="{FDD730FF-63D4-D54E-9F09-9D27918FC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800" y="5321300"/>
            <a:ext cx="79375" cy="936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0" name="Oval 3">
            <a:extLst>
              <a:ext uri="{FF2B5EF4-FFF2-40B4-BE49-F238E27FC236}">
                <a16:creationId xmlns:a16="http://schemas.microsoft.com/office/drawing/2014/main" id="{79979710-94B8-764C-B444-6EBB4FA75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3925" y="2368550"/>
            <a:ext cx="268288" cy="31115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1" name="Oval 4">
            <a:extLst>
              <a:ext uri="{FF2B5EF4-FFF2-40B4-BE49-F238E27FC236}">
                <a16:creationId xmlns:a16="http://schemas.microsoft.com/office/drawing/2014/main" id="{F09F2488-DFE2-7A41-91BB-5A0A5A0BD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0238" y="2717800"/>
            <a:ext cx="219075" cy="254000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2" name="Oval 10">
            <a:extLst>
              <a:ext uri="{FF2B5EF4-FFF2-40B4-BE49-F238E27FC236}">
                <a16:creationId xmlns:a16="http://schemas.microsoft.com/office/drawing/2014/main" id="{5ECF9D46-F82A-D743-B58B-27D9956DA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638" y="4606925"/>
            <a:ext cx="119062" cy="13652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3" name="Oval 11">
            <a:extLst>
              <a:ext uri="{FF2B5EF4-FFF2-40B4-BE49-F238E27FC236}">
                <a16:creationId xmlns:a16="http://schemas.microsoft.com/office/drawing/2014/main" id="{D353B914-13F8-7842-9E5B-0F311A305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13" y="4619625"/>
            <a:ext cx="119062" cy="13811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4" name="Oval 12">
            <a:extLst>
              <a:ext uri="{FF2B5EF4-FFF2-40B4-BE49-F238E27FC236}">
                <a16:creationId xmlns:a16="http://schemas.microsoft.com/office/drawing/2014/main" id="{39A8C225-2BB2-CD4B-97E8-2C37AF648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7150" y="4479925"/>
            <a:ext cx="119063" cy="136525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5" name="Oval 13">
            <a:extLst>
              <a:ext uri="{FF2B5EF4-FFF2-40B4-BE49-F238E27FC236}">
                <a16:creationId xmlns:a16="http://schemas.microsoft.com/office/drawing/2014/main" id="{5B97827C-D9E0-FE45-AD21-873172ED9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5400" y="3830638"/>
            <a:ext cx="149225" cy="17145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6" name="Oval 14">
            <a:extLst>
              <a:ext uri="{FF2B5EF4-FFF2-40B4-BE49-F238E27FC236}">
                <a16:creationId xmlns:a16="http://schemas.microsoft.com/office/drawing/2014/main" id="{CB806685-85B7-9F43-AD7A-DC3BEE87F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5425" y="4454525"/>
            <a:ext cx="119063" cy="138113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7" name="Oval 15">
            <a:extLst>
              <a:ext uri="{FF2B5EF4-FFF2-40B4-BE49-F238E27FC236}">
                <a16:creationId xmlns:a16="http://schemas.microsoft.com/office/drawing/2014/main" id="{0944FD9C-0F81-464A-9DD0-1F4F8841D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8913" y="3482975"/>
            <a:ext cx="160337" cy="185738"/>
          </a:xfrm>
          <a:prstGeom prst="ellipse">
            <a:avLst/>
          </a:prstGeom>
          <a:solidFill>
            <a:srgbClr val="FE9B0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8" name="Oval 16">
            <a:extLst>
              <a:ext uri="{FF2B5EF4-FFF2-40B4-BE49-F238E27FC236}">
                <a16:creationId xmlns:a16="http://schemas.microsoft.com/office/drawing/2014/main" id="{8D7CFAED-3AC3-3947-9A5A-B89BD386A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0363" y="4619625"/>
            <a:ext cx="101600" cy="1174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29" name="Oval 18">
            <a:extLst>
              <a:ext uri="{FF2B5EF4-FFF2-40B4-BE49-F238E27FC236}">
                <a16:creationId xmlns:a16="http://schemas.microsoft.com/office/drawing/2014/main" id="{4C316449-0D11-954E-85DF-5A46FCA6A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150" y="5194300"/>
            <a:ext cx="80963" cy="9207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0" name="Oval 19">
            <a:extLst>
              <a:ext uri="{FF2B5EF4-FFF2-40B4-BE49-F238E27FC236}">
                <a16:creationId xmlns:a16="http://schemas.microsoft.com/office/drawing/2014/main" id="{46458F45-16C0-7149-909B-ACD8B14DD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5057775"/>
            <a:ext cx="80962" cy="9207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1" name="Oval 20">
            <a:extLst>
              <a:ext uri="{FF2B5EF4-FFF2-40B4-BE49-F238E27FC236}">
                <a16:creationId xmlns:a16="http://schemas.microsoft.com/office/drawing/2014/main" id="{CBFB2DC0-94AD-4E4C-8B71-ECFED884B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5321300"/>
            <a:ext cx="80962" cy="936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2" name="Oval 21">
            <a:extLst>
              <a:ext uri="{FF2B5EF4-FFF2-40B4-BE49-F238E27FC236}">
                <a16:creationId xmlns:a16="http://schemas.microsoft.com/office/drawing/2014/main" id="{E2A10D35-B0C3-4C49-ADAB-7FD571C4E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6300" y="5005388"/>
            <a:ext cx="80963" cy="9207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3" name="Oval 22">
            <a:extLst>
              <a:ext uri="{FF2B5EF4-FFF2-40B4-BE49-F238E27FC236}">
                <a16:creationId xmlns:a16="http://schemas.microsoft.com/office/drawing/2014/main" id="{482CA4D7-091B-FE4B-B40E-7D227CAEA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1225" y="5194300"/>
            <a:ext cx="80963" cy="92075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4" name="Oval 23">
            <a:extLst>
              <a:ext uri="{FF2B5EF4-FFF2-40B4-BE49-F238E27FC236}">
                <a16:creationId xmlns:a16="http://schemas.microsoft.com/office/drawing/2014/main" id="{DC187FEE-0B9E-4346-9EF7-89B89B6BC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7875" y="5167313"/>
            <a:ext cx="79375" cy="9366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5" name="Oval 24">
            <a:extLst>
              <a:ext uri="{FF2B5EF4-FFF2-40B4-BE49-F238E27FC236}">
                <a16:creationId xmlns:a16="http://schemas.microsoft.com/office/drawing/2014/main" id="{75348318-4768-9449-BFA6-56B89E844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0263" y="5321300"/>
            <a:ext cx="80962" cy="936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6" name="Oval 25">
            <a:extLst>
              <a:ext uri="{FF2B5EF4-FFF2-40B4-BE49-F238E27FC236}">
                <a16:creationId xmlns:a16="http://schemas.microsoft.com/office/drawing/2014/main" id="{4407D9BB-564F-284D-860A-63567DF8F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5321300"/>
            <a:ext cx="79375" cy="93663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7" name="Oval 37">
            <a:extLst>
              <a:ext uri="{FF2B5EF4-FFF2-40B4-BE49-F238E27FC236}">
                <a16:creationId xmlns:a16="http://schemas.microsoft.com/office/drawing/2014/main" id="{6CC5B198-AC01-D246-A819-E54838873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3" y="4389438"/>
            <a:ext cx="119062" cy="138112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8" name="Oval 38">
            <a:extLst>
              <a:ext uri="{FF2B5EF4-FFF2-40B4-BE49-F238E27FC236}">
                <a16:creationId xmlns:a16="http://schemas.microsoft.com/office/drawing/2014/main" id="{C124A744-D474-294E-B51D-893B48EB6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0150" y="4152900"/>
            <a:ext cx="119063" cy="138113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39" name="Oval 39">
            <a:extLst>
              <a:ext uri="{FF2B5EF4-FFF2-40B4-BE49-F238E27FC236}">
                <a16:creationId xmlns:a16="http://schemas.microsoft.com/office/drawing/2014/main" id="{9398090E-1FEB-C54B-A36E-6305A7484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7425" y="4786313"/>
            <a:ext cx="119063" cy="13811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40" name="Oval 40">
            <a:extLst>
              <a:ext uri="{FF2B5EF4-FFF2-40B4-BE49-F238E27FC236}">
                <a16:creationId xmlns:a16="http://schemas.microsoft.com/office/drawing/2014/main" id="{2A7E9A04-0C56-C649-8C29-209A140C7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713" y="4786313"/>
            <a:ext cx="119062" cy="138112"/>
          </a:xfrm>
          <a:prstGeom prst="ellipse">
            <a:avLst/>
          </a:prstGeom>
          <a:solidFill>
            <a:srgbClr val="3399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41" name="Line 29">
            <a:extLst>
              <a:ext uri="{FF2B5EF4-FFF2-40B4-BE49-F238E27FC236}">
                <a16:creationId xmlns:a16="http://schemas.microsoft.com/office/drawing/2014/main" id="{9AD53E46-36C5-3E47-AD11-D9A9FD89B8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73925" y="5432425"/>
            <a:ext cx="0" cy="211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42" name="Text Box 36">
            <a:extLst>
              <a:ext uri="{FF2B5EF4-FFF2-40B4-BE49-F238E27FC236}">
                <a16:creationId xmlns:a16="http://schemas.microsoft.com/office/drawing/2014/main" id="{7EA7C6EE-64BA-0949-ABC4-AA005D1F2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1988" y="5662613"/>
            <a:ext cx="527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26</a:t>
            </a:r>
          </a:p>
        </p:txBody>
      </p:sp>
      <p:sp>
        <p:nvSpPr>
          <p:cNvPr id="51243" name="AutoShape 85">
            <a:extLst>
              <a:ext uri="{FF2B5EF4-FFF2-40B4-BE49-F238E27FC236}">
                <a16:creationId xmlns:a16="http://schemas.microsoft.com/office/drawing/2014/main" id="{A4214813-5239-CE4B-9501-9297F5549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2057400"/>
            <a:ext cx="454025" cy="412750"/>
          </a:xfrm>
          <a:prstGeom prst="sun">
            <a:avLst>
              <a:gd name="adj" fmla="val 25000"/>
            </a:avLst>
          </a:prstGeom>
          <a:solidFill>
            <a:srgbClr val="3333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US" altLang="en-US" sz="2000"/>
          </a:p>
        </p:txBody>
      </p:sp>
      <p:sp>
        <p:nvSpPr>
          <p:cNvPr id="51244" name="Text Box 95">
            <a:extLst>
              <a:ext uri="{FF2B5EF4-FFF2-40B4-BE49-F238E27FC236}">
                <a16:creationId xmlns:a16="http://schemas.microsoft.com/office/drawing/2014/main" id="{3493E7F0-D4CC-BF40-A2D6-BD61C98C2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7463" y="1828800"/>
            <a:ext cx="1566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2000"/>
              <a:t>CL Prog.</a:t>
            </a:r>
          </a:p>
        </p:txBody>
      </p:sp>
      <p:sp>
        <p:nvSpPr>
          <p:cNvPr id="51245" name="Line 96">
            <a:extLst>
              <a:ext uri="{FF2B5EF4-FFF2-40B4-BE49-F238E27FC236}">
                <a16:creationId xmlns:a16="http://schemas.microsoft.com/office/drawing/2014/main" id="{24AA4AAD-DA1A-1A43-BD1D-1851E0EEDDE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36700" y="2054225"/>
            <a:ext cx="893763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46" name="Line 99">
            <a:extLst>
              <a:ext uri="{FF2B5EF4-FFF2-40B4-BE49-F238E27FC236}">
                <a16:creationId xmlns:a16="http://schemas.microsoft.com/office/drawing/2014/main" id="{EEBE3D27-DE8A-6642-A7D7-1904DEB204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057400"/>
            <a:ext cx="608013" cy="3386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47" name="Line 100">
            <a:extLst>
              <a:ext uri="{FF2B5EF4-FFF2-40B4-BE49-F238E27FC236}">
                <a16:creationId xmlns:a16="http://schemas.microsoft.com/office/drawing/2014/main" id="{8C7A9EED-1684-B743-9C94-CA19F2F6A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363" y="2054225"/>
            <a:ext cx="419100" cy="3362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48" name="Line 96">
            <a:extLst>
              <a:ext uri="{FF2B5EF4-FFF2-40B4-BE49-F238E27FC236}">
                <a16:creationId xmlns:a16="http://schemas.microsoft.com/office/drawing/2014/main" id="{C9CBE12F-3F7B-8B49-BEE0-54A79D2D87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57625" y="2057400"/>
            <a:ext cx="4857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6827C62B-085A-AC4D-8D9D-289DF0DE0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133475"/>
            <a:ext cx="1538288" cy="400050"/>
          </a:xfrm>
          <a:prstGeom prst="rect">
            <a:avLst/>
          </a:prstGeom>
          <a:noFill/>
          <a:ln>
            <a:noFill/>
          </a:ln>
          <a:effectLst>
            <a:outerShdw blurRad="38100" dist="25401" dir="2700000" rotWithShape="0">
              <a:srgbClr val="808080">
                <a:alpha val="42998"/>
              </a:srgbClr>
            </a:outerShdw>
          </a:effec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>
                <a:solidFill>
                  <a:srgbClr val="FF00FF"/>
                </a:solidFill>
              </a:rPr>
              <a:t>CIDR Prog.</a:t>
            </a:r>
          </a:p>
        </p:txBody>
      </p:sp>
      <p:sp>
        <p:nvSpPr>
          <p:cNvPr id="51250" name="Line 96">
            <a:extLst>
              <a:ext uri="{FF2B5EF4-FFF2-40B4-BE49-F238E27FC236}">
                <a16:creationId xmlns:a16="http://schemas.microsoft.com/office/drawing/2014/main" id="{E3ACA550-091E-EA46-A3F7-C6FBAF9D125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43400" y="1365250"/>
            <a:ext cx="461963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51" name="Line 96">
            <a:extLst>
              <a:ext uri="{FF2B5EF4-FFF2-40B4-BE49-F238E27FC236}">
                <a16:creationId xmlns:a16="http://schemas.microsoft.com/office/drawing/2014/main" id="{7E321B73-0A19-3242-B631-B5C49A5446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53163" y="1365250"/>
            <a:ext cx="360362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Line 2">
            <a:extLst>
              <a:ext uri="{FF2B5EF4-FFF2-40B4-BE49-F238E27FC236}">
                <a16:creationId xmlns:a16="http://schemas.microsoft.com/office/drawing/2014/main" id="{92011591-CED2-1F4E-99C9-D3AE1765DA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1638" y="3817938"/>
            <a:ext cx="5357812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0" name="Line 3">
            <a:extLst>
              <a:ext uri="{FF2B5EF4-FFF2-40B4-BE49-F238E27FC236}">
                <a16:creationId xmlns:a16="http://schemas.microsoft.com/office/drawing/2014/main" id="{5D998EBD-FD26-9D43-A2C8-8FBA7F3E59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9413" y="3609975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Line 4">
            <a:extLst>
              <a:ext uri="{FF2B5EF4-FFF2-40B4-BE49-F238E27FC236}">
                <a16:creationId xmlns:a16="http://schemas.microsoft.com/office/drawing/2014/main" id="{7EB9A29F-C24F-DA47-B5DF-0F8F1582627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6963" y="3609975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2" name="Line 5">
            <a:extLst>
              <a:ext uri="{FF2B5EF4-FFF2-40B4-BE49-F238E27FC236}">
                <a16:creationId xmlns:a16="http://schemas.microsoft.com/office/drawing/2014/main" id="{FE30AF1D-5D0C-C24A-A368-4EC50A2CD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9450" y="3609975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5" name="Rectangle 7">
            <a:extLst>
              <a:ext uri="{FF2B5EF4-FFF2-40B4-BE49-F238E27FC236}">
                <a16:creationId xmlns:a16="http://schemas.microsoft.com/office/drawing/2014/main" id="{6FEEAADF-B2DA-314D-A511-C8014E21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3351213"/>
            <a:ext cx="2325687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2400">
                <a:latin typeface="Arial" charset="0"/>
              </a:rPr>
              <a:t>60 ± 6 hrs</a:t>
            </a:r>
            <a:endParaRPr lang="en-US" altLang="en-US" sz="24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4696" name="Rectangle 8">
            <a:extLst>
              <a:ext uri="{FF2B5EF4-FFF2-40B4-BE49-F238E27FC236}">
                <a16:creationId xmlns:a16="http://schemas.microsoft.com/office/drawing/2014/main" id="{F0195380-2A43-6B43-BDA6-266FE1A66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1793875"/>
            <a:ext cx="1795462" cy="766763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4400">
                <a:solidFill>
                  <a:schemeClr val="accent2"/>
                </a:solidFill>
              </a:rPr>
              <a:t>GnRH</a:t>
            </a:r>
          </a:p>
        </p:txBody>
      </p:sp>
      <p:sp>
        <p:nvSpPr>
          <p:cNvPr id="114697" name="Rectangle 9">
            <a:extLst>
              <a:ext uri="{FF2B5EF4-FFF2-40B4-BE49-F238E27FC236}">
                <a16:creationId xmlns:a16="http://schemas.microsoft.com/office/drawing/2014/main" id="{2C6762A9-A499-5845-8B07-B1798CD6F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7513" y="1793875"/>
            <a:ext cx="2136775" cy="766763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4400">
                <a:solidFill>
                  <a:srgbClr val="FF0000"/>
                </a:solidFill>
              </a:rPr>
              <a:t>PGF</a:t>
            </a:r>
            <a:r>
              <a:rPr lang="en-US" altLang="en-US" sz="3200" baseline="-25000">
                <a:solidFill>
                  <a:srgbClr val="FF0000"/>
                </a:solidFill>
              </a:rPr>
              <a:t>2</a:t>
            </a:r>
            <a:r>
              <a:rPr lang="en-US" altLang="en-US" sz="3200" baseline="-25000">
                <a:solidFill>
                  <a:srgbClr val="FF0000"/>
                </a:solidFill>
                <a:sym typeface="Symbol" charset="2"/>
              </a:rPr>
              <a:t></a:t>
            </a:r>
            <a:endParaRPr lang="en-US" altLang="en-US" sz="3200" baseline="-25000">
              <a:solidFill>
                <a:srgbClr val="FF0000"/>
              </a:solidFill>
            </a:endParaRPr>
          </a:p>
        </p:txBody>
      </p:sp>
      <p:sp>
        <p:nvSpPr>
          <p:cNvPr id="53256" name="Line 10">
            <a:extLst>
              <a:ext uri="{FF2B5EF4-FFF2-40B4-BE49-F238E27FC236}">
                <a16:creationId xmlns:a16="http://schemas.microsoft.com/office/drawing/2014/main" id="{133ED769-38C6-B14F-8CEC-BB15228AC4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9888" y="2640013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7" name="Line 11">
            <a:extLst>
              <a:ext uri="{FF2B5EF4-FFF2-40B4-BE49-F238E27FC236}">
                <a16:creationId xmlns:a16="http://schemas.microsoft.com/office/drawing/2014/main" id="{56CF7369-B5F6-7145-A2AB-85A2CC38D9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6963" y="2640013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8" name="Line 12">
            <a:extLst>
              <a:ext uri="{FF2B5EF4-FFF2-40B4-BE49-F238E27FC236}">
                <a16:creationId xmlns:a16="http://schemas.microsoft.com/office/drawing/2014/main" id="{14D572D7-57A1-814D-8D32-2DF728F09C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8338" y="2640013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03" name="Rectangle 15">
            <a:extLst>
              <a:ext uri="{FF2B5EF4-FFF2-40B4-BE49-F238E27FC236}">
                <a16:creationId xmlns:a16="http://schemas.microsoft.com/office/drawing/2014/main" id="{23B7134D-D6BF-9243-B507-643BC5A45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1450" y="1955800"/>
            <a:ext cx="830263" cy="766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440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AI</a:t>
            </a:r>
            <a:endParaRPr lang="en-US" altLang="en-US" sz="4400">
              <a:solidFill>
                <a:srgbClr val="0099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4705" name="Rectangle 17">
            <a:extLst>
              <a:ext uri="{FF2B5EF4-FFF2-40B4-BE49-F238E27FC236}">
                <a16:creationId xmlns:a16="http://schemas.microsoft.com/office/drawing/2014/main" id="{05A984DE-630C-5B4F-AAA0-2A1DB2D7E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7588" y="1228725"/>
            <a:ext cx="1795462" cy="766763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4400">
                <a:solidFill>
                  <a:schemeClr val="accent2"/>
                </a:solidFill>
              </a:rPr>
              <a:t>GnRH</a:t>
            </a:r>
          </a:p>
        </p:txBody>
      </p:sp>
      <p:sp>
        <p:nvSpPr>
          <p:cNvPr id="53261" name="Rectangle 19">
            <a:extLst>
              <a:ext uri="{FF2B5EF4-FFF2-40B4-BE49-F238E27FC236}">
                <a16:creationId xmlns:a16="http://schemas.microsoft.com/office/drawing/2014/main" id="{71288E2F-77B6-1F47-A483-E526085BCF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0175" y="152400"/>
            <a:ext cx="8839200" cy="795338"/>
          </a:xfrm>
        </p:spPr>
        <p:txBody>
          <a:bodyPr/>
          <a:lstStyle/>
          <a:p>
            <a:r>
              <a:rPr lang="en-US" altLang="en-US" sz="4800">
                <a:ea typeface="ＭＳ Ｐゴシック" panose="020B0600070205080204" pitchFamily="34" charset="-128"/>
              </a:rPr>
              <a:t>Co-Synch + CIDR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2E08A1B-A88A-DE45-B468-42DFC0867A06}"/>
              </a:ext>
            </a:extLst>
          </p:cNvPr>
          <p:cNvSpPr/>
          <p:nvPr/>
        </p:nvSpPr>
        <p:spPr bwMode="auto">
          <a:xfrm>
            <a:off x="1639888" y="3328988"/>
            <a:ext cx="3268662" cy="4572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CIDR</a:t>
            </a:r>
          </a:p>
        </p:txBody>
      </p:sp>
      <p:sp>
        <p:nvSpPr>
          <p:cNvPr id="53263" name="TextBox 22">
            <a:extLst>
              <a:ext uri="{FF2B5EF4-FFF2-40B4-BE49-F238E27FC236}">
                <a16:creationId xmlns:a16="http://schemas.microsoft.com/office/drawing/2014/main" id="{6CF4BFD8-54CD-3345-82B0-DDE61F842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673600"/>
            <a:ext cx="3019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Treatment Day</a:t>
            </a:r>
          </a:p>
        </p:txBody>
      </p:sp>
      <p:sp>
        <p:nvSpPr>
          <p:cNvPr id="53264" name="TextBox 23">
            <a:extLst>
              <a:ext uri="{FF2B5EF4-FFF2-40B4-BE49-F238E27FC236}">
                <a16:creationId xmlns:a16="http://schemas.microsoft.com/office/drawing/2014/main" id="{79898F8C-4EE8-5043-BB19-A2CA86496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143375"/>
            <a:ext cx="35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0</a:t>
            </a:r>
          </a:p>
        </p:txBody>
      </p:sp>
      <p:sp>
        <p:nvSpPr>
          <p:cNvPr id="53265" name="TextBox 24">
            <a:extLst>
              <a:ext uri="{FF2B5EF4-FFF2-40B4-BE49-F238E27FC236}">
                <a16:creationId xmlns:a16="http://schemas.microsoft.com/office/drawing/2014/main" id="{58F3EF29-8436-2C43-B111-3F902A379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450" y="4143375"/>
            <a:ext cx="35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7</a:t>
            </a:r>
          </a:p>
        </p:txBody>
      </p:sp>
      <p:sp>
        <p:nvSpPr>
          <p:cNvPr id="53266" name="TextBox 25">
            <a:extLst>
              <a:ext uri="{FF2B5EF4-FFF2-40B4-BE49-F238E27FC236}">
                <a16:creationId xmlns:a16="http://schemas.microsoft.com/office/drawing/2014/main" id="{582EDB66-F61A-2141-A88C-59DDD72DA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3388" y="4143375"/>
            <a:ext cx="527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53267" name="TextBox 19">
            <a:extLst>
              <a:ext uri="{FF2B5EF4-FFF2-40B4-BE49-F238E27FC236}">
                <a16:creationId xmlns:a16="http://schemas.microsoft.com/office/drawing/2014/main" id="{3A5B7E14-313D-2144-A4BA-0E00CC1FA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8458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3600">
                <a:solidFill>
                  <a:srgbClr val="0000FF"/>
                </a:solidFill>
              </a:rPr>
              <a:t>Cows that come into estrus on day of AI have higher conception rates!</a:t>
            </a: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Line 3">
            <a:extLst>
              <a:ext uri="{FF2B5EF4-FFF2-40B4-BE49-F238E27FC236}">
                <a16:creationId xmlns:a16="http://schemas.microsoft.com/office/drawing/2014/main" id="{1FA514E2-C9E9-E145-9194-CE680A254A9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9413" y="3609975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298" name="Line 4">
            <a:extLst>
              <a:ext uri="{FF2B5EF4-FFF2-40B4-BE49-F238E27FC236}">
                <a16:creationId xmlns:a16="http://schemas.microsoft.com/office/drawing/2014/main" id="{E263EF9D-BD7C-7541-816E-AB5B2FA942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6963" y="3609975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Line 5">
            <a:extLst>
              <a:ext uri="{FF2B5EF4-FFF2-40B4-BE49-F238E27FC236}">
                <a16:creationId xmlns:a16="http://schemas.microsoft.com/office/drawing/2014/main" id="{770FD6F7-A080-854F-8CFB-72A2B2D7567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609975"/>
            <a:ext cx="0" cy="411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5" name="Rectangle 7">
            <a:extLst>
              <a:ext uri="{FF2B5EF4-FFF2-40B4-BE49-F238E27FC236}">
                <a16:creationId xmlns:a16="http://schemas.microsoft.com/office/drawing/2014/main" id="{D7F754FF-D5A3-7842-AF85-3F5718FA2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9513" y="3351213"/>
            <a:ext cx="2325687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2400">
                <a:latin typeface="Arial" charset="0"/>
              </a:rPr>
              <a:t>72 - 80 hrs</a:t>
            </a:r>
            <a:endParaRPr lang="en-US" altLang="en-US" sz="24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4696" name="Rectangle 8">
            <a:extLst>
              <a:ext uri="{FF2B5EF4-FFF2-40B4-BE49-F238E27FC236}">
                <a16:creationId xmlns:a16="http://schemas.microsoft.com/office/drawing/2014/main" id="{837F3E79-BB58-5241-ACAC-407B0A339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1793875"/>
            <a:ext cx="1795462" cy="766763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4400">
                <a:solidFill>
                  <a:schemeClr val="accent2"/>
                </a:solidFill>
              </a:rPr>
              <a:t>GnRH</a:t>
            </a:r>
          </a:p>
        </p:txBody>
      </p:sp>
      <p:sp>
        <p:nvSpPr>
          <p:cNvPr id="114697" name="Rectangle 9">
            <a:extLst>
              <a:ext uri="{FF2B5EF4-FFF2-40B4-BE49-F238E27FC236}">
                <a16:creationId xmlns:a16="http://schemas.microsoft.com/office/drawing/2014/main" id="{7593E890-0D5C-524E-83B5-D93FEC624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7513" y="1793875"/>
            <a:ext cx="2136775" cy="766763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4400">
                <a:solidFill>
                  <a:srgbClr val="FF0000"/>
                </a:solidFill>
              </a:rPr>
              <a:t>PGF</a:t>
            </a:r>
            <a:r>
              <a:rPr lang="en-US" altLang="en-US" sz="3200" baseline="-25000">
                <a:solidFill>
                  <a:srgbClr val="FF0000"/>
                </a:solidFill>
              </a:rPr>
              <a:t>2</a:t>
            </a:r>
            <a:r>
              <a:rPr lang="en-US" altLang="en-US" sz="3200" baseline="-25000">
                <a:solidFill>
                  <a:srgbClr val="FF0000"/>
                </a:solidFill>
                <a:sym typeface="Symbol" charset="2"/>
              </a:rPr>
              <a:t></a:t>
            </a:r>
            <a:endParaRPr lang="en-US" altLang="en-US" sz="3200" baseline="-25000">
              <a:solidFill>
                <a:srgbClr val="FF0000"/>
              </a:solidFill>
            </a:endParaRPr>
          </a:p>
        </p:txBody>
      </p:sp>
      <p:sp>
        <p:nvSpPr>
          <p:cNvPr id="55303" name="Line 10">
            <a:extLst>
              <a:ext uri="{FF2B5EF4-FFF2-40B4-BE49-F238E27FC236}">
                <a16:creationId xmlns:a16="http://schemas.microsoft.com/office/drawing/2014/main" id="{0C556206-5615-2442-84AC-C051BB073B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9888" y="2640013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4" name="Line 11">
            <a:extLst>
              <a:ext uri="{FF2B5EF4-FFF2-40B4-BE49-F238E27FC236}">
                <a16:creationId xmlns:a16="http://schemas.microsoft.com/office/drawing/2014/main" id="{F8899C0E-B818-E24A-A8A7-37A5F393FC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6963" y="2640013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5" name="Line 12">
            <a:extLst>
              <a:ext uri="{FF2B5EF4-FFF2-40B4-BE49-F238E27FC236}">
                <a16:creationId xmlns:a16="http://schemas.microsoft.com/office/drawing/2014/main" id="{E33C0014-5756-3741-8FED-D255D0879C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431088" y="2640013"/>
            <a:ext cx="1587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03" name="Rectangle 15">
            <a:extLst>
              <a:ext uri="{FF2B5EF4-FFF2-40B4-BE49-F238E27FC236}">
                <a16:creationId xmlns:a16="http://schemas.microsoft.com/office/drawing/2014/main" id="{BF694D3A-8889-C14F-AA2A-16AF12FCE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1955800"/>
            <a:ext cx="830263" cy="766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440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AI</a:t>
            </a:r>
            <a:endParaRPr lang="en-US" altLang="en-US" sz="4400">
              <a:solidFill>
                <a:srgbClr val="0099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4705" name="Rectangle 17">
            <a:extLst>
              <a:ext uri="{FF2B5EF4-FFF2-40B4-BE49-F238E27FC236}">
                <a16:creationId xmlns:a16="http://schemas.microsoft.com/office/drawing/2014/main" id="{AC236BD2-6276-3C4B-9083-72C668AE1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338" y="1228725"/>
            <a:ext cx="1795462" cy="766763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2">
                <a:alpha val="74997"/>
              </a:schemeClr>
            </a:outerShdw>
          </a:effectLst>
        </p:spPr>
        <p:txBody>
          <a:bodyPr lIns="90488" tIns="44450" rIns="90488" bIns="44450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4400">
                <a:solidFill>
                  <a:schemeClr val="accent2"/>
                </a:solidFill>
              </a:rPr>
              <a:t>GnRH</a:t>
            </a:r>
          </a:p>
        </p:txBody>
      </p:sp>
      <p:sp>
        <p:nvSpPr>
          <p:cNvPr id="55308" name="Rectangle 19">
            <a:extLst>
              <a:ext uri="{FF2B5EF4-FFF2-40B4-BE49-F238E27FC236}">
                <a16:creationId xmlns:a16="http://schemas.microsoft.com/office/drawing/2014/main" id="{ADBDEDB7-33FC-844A-8A66-EC901BBA4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0175" y="152400"/>
            <a:ext cx="8839200" cy="1076325"/>
          </a:xfrm>
        </p:spPr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Select Synch + CIDR + TAI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8D6FD-261D-5148-989F-27EE690D74BB}"/>
              </a:ext>
            </a:extLst>
          </p:cNvPr>
          <p:cNvSpPr/>
          <p:nvPr/>
        </p:nvSpPr>
        <p:spPr bwMode="auto">
          <a:xfrm>
            <a:off x="1639888" y="3328988"/>
            <a:ext cx="3268662" cy="4572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CIDR</a:t>
            </a:r>
          </a:p>
        </p:txBody>
      </p:sp>
      <p:sp>
        <p:nvSpPr>
          <p:cNvPr id="55310" name="TextBox 22">
            <a:extLst>
              <a:ext uri="{FF2B5EF4-FFF2-40B4-BE49-F238E27FC236}">
                <a16:creationId xmlns:a16="http://schemas.microsoft.com/office/drawing/2014/main" id="{B36BEE3E-08E1-2A4C-9765-8ED3CA9B3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673600"/>
            <a:ext cx="3019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/>
              <a:t>Treatment Day</a:t>
            </a:r>
          </a:p>
        </p:txBody>
      </p:sp>
      <p:sp>
        <p:nvSpPr>
          <p:cNvPr id="55311" name="TextBox 23">
            <a:extLst>
              <a:ext uri="{FF2B5EF4-FFF2-40B4-BE49-F238E27FC236}">
                <a16:creationId xmlns:a16="http://schemas.microsoft.com/office/drawing/2014/main" id="{4BE905FE-46A6-4D4D-B1AB-EB2CEB486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26243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0</a:t>
            </a:r>
          </a:p>
        </p:txBody>
      </p:sp>
      <p:sp>
        <p:nvSpPr>
          <p:cNvPr id="55312" name="TextBox 24">
            <a:extLst>
              <a:ext uri="{FF2B5EF4-FFF2-40B4-BE49-F238E27FC236}">
                <a16:creationId xmlns:a16="http://schemas.microsoft.com/office/drawing/2014/main" id="{C043B5A7-A538-6B47-8496-B504AC853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3450" y="426243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7</a:t>
            </a:r>
          </a:p>
        </p:txBody>
      </p:sp>
      <p:sp>
        <p:nvSpPr>
          <p:cNvPr id="55313" name="TextBox 25">
            <a:extLst>
              <a:ext uri="{FF2B5EF4-FFF2-40B4-BE49-F238E27FC236}">
                <a16:creationId xmlns:a16="http://schemas.microsoft.com/office/drawing/2014/main" id="{32FE5553-B533-4746-80AD-3E17A30DE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3388" y="4262438"/>
            <a:ext cx="527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CA016A-A621-9B4B-9A20-7DF6CB05D2C3}"/>
              </a:ext>
            </a:extLst>
          </p:cNvPr>
          <p:cNvSpPr/>
          <p:nvPr/>
        </p:nvSpPr>
        <p:spPr bwMode="auto">
          <a:xfrm>
            <a:off x="4930775" y="3810000"/>
            <a:ext cx="2420938" cy="457200"/>
          </a:xfrm>
          <a:prstGeom prst="rect">
            <a:avLst/>
          </a:prstGeom>
          <a:solidFill>
            <a:srgbClr val="8000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Heat Detect &amp; AI</a:t>
            </a:r>
          </a:p>
        </p:txBody>
      </p:sp>
      <p:cxnSp>
        <p:nvCxnSpPr>
          <p:cNvPr id="55315" name="Straight Connector 23">
            <a:extLst>
              <a:ext uri="{FF2B5EF4-FFF2-40B4-BE49-F238E27FC236}">
                <a16:creationId xmlns:a16="http://schemas.microsoft.com/office/drawing/2014/main" id="{044F40C2-51F9-3648-9ED8-6084B6B75B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41475" y="3786188"/>
            <a:ext cx="5749925" cy="238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3">
            <a:extLst>
              <a:ext uri="{FF2B5EF4-FFF2-40B4-BE49-F238E27FC236}">
                <a16:creationId xmlns:a16="http://schemas.microsoft.com/office/drawing/2014/main" id="{5F69DEA9-962E-A940-9B0C-97BBFB2214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67000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Superovulation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945DB567-96E9-354F-ACBB-5997C18343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Progestens Effect on Ovulation</a:t>
            </a:r>
          </a:p>
        </p:txBody>
      </p:sp>
      <p:sp>
        <p:nvSpPr>
          <p:cNvPr id="58370" name="Text Box 3">
            <a:extLst>
              <a:ext uri="{FF2B5EF4-FFF2-40B4-BE49-F238E27FC236}">
                <a16:creationId xmlns:a16="http://schemas.microsoft.com/office/drawing/2014/main" id="{53AE8218-74ED-D245-967F-2D8CF38B6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219200"/>
            <a:ext cx="1589088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Ovulation</a:t>
            </a:r>
          </a:p>
        </p:txBody>
      </p:sp>
      <p:sp>
        <p:nvSpPr>
          <p:cNvPr id="58371" name="Text Box 4">
            <a:extLst>
              <a:ext uri="{FF2B5EF4-FFF2-40B4-BE49-F238E27FC236}">
                <a16:creationId xmlns:a16="http://schemas.microsoft.com/office/drawing/2014/main" id="{652178DD-9981-B84E-A882-5E1514BCE87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243682" y="2801144"/>
            <a:ext cx="1928812" cy="4699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Estrus</a:t>
            </a:r>
          </a:p>
        </p:txBody>
      </p:sp>
      <p:sp>
        <p:nvSpPr>
          <p:cNvPr id="58372" name="Line 5">
            <a:extLst>
              <a:ext uri="{FF2B5EF4-FFF2-40B4-BE49-F238E27FC236}">
                <a16:creationId xmlns:a16="http://schemas.microsoft.com/office/drawing/2014/main" id="{32C374C5-6DD9-424A-96D3-A5DE1EB3934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8669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3" name="Text Box 6">
            <a:extLst>
              <a:ext uri="{FF2B5EF4-FFF2-40B4-BE49-F238E27FC236}">
                <a16:creationId xmlns:a16="http://schemas.microsoft.com/office/drawing/2014/main" id="{0A13EFA3-01B8-2348-9864-54FBC7BE7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1520825"/>
            <a:ext cx="2149475" cy="82232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</a:rPr>
              <a:t>Progesterone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</a:rPr>
              <a:t>From C.L.</a:t>
            </a:r>
            <a:endParaRPr lang="en-US" altLang="en-US" sz="2400"/>
          </a:p>
        </p:txBody>
      </p:sp>
      <p:sp>
        <p:nvSpPr>
          <p:cNvPr id="58374" name="Text Box 7">
            <a:extLst>
              <a:ext uri="{FF2B5EF4-FFF2-40B4-BE49-F238E27FC236}">
                <a16:creationId xmlns:a16="http://schemas.microsoft.com/office/drawing/2014/main" id="{7B3F0A5A-7DE1-C446-8309-B61E36C74627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6052343" y="2818607"/>
            <a:ext cx="1928813" cy="4699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Estrus</a:t>
            </a:r>
          </a:p>
        </p:txBody>
      </p:sp>
      <p:sp>
        <p:nvSpPr>
          <p:cNvPr id="58375" name="Line 8">
            <a:extLst>
              <a:ext uri="{FF2B5EF4-FFF2-40B4-BE49-F238E27FC236}">
                <a16:creationId xmlns:a16="http://schemas.microsoft.com/office/drawing/2014/main" id="{7B59DDDA-10DA-2741-81D3-66832C6DA6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4010025"/>
            <a:ext cx="7620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6" name="Text Box 9">
            <a:extLst>
              <a:ext uri="{FF2B5EF4-FFF2-40B4-BE49-F238E27FC236}">
                <a16:creationId xmlns:a16="http://schemas.microsoft.com/office/drawing/2014/main" id="{AFDAD861-4FD7-1D47-9CB7-454BF8B5F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400" y="3984625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17</a:t>
            </a:r>
          </a:p>
        </p:txBody>
      </p:sp>
      <p:sp>
        <p:nvSpPr>
          <p:cNvPr id="58377" name="Freeform 10">
            <a:extLst>
              <a:ext uri="{FF2B5EF4-FFF2-40B4-BE49-F238E27FC236}">
                <a16:creationId xmlns:a16="http://schemas.microsoft.com/office/drawing/2014/main" id="{5471A57A-A09A-E546-978C-DC1D8AF66509}"/>
              </a:ext>
            </a:extLst>
          </p:cNvPr>
          <p:cNvSpPr>
            <a:spLocks/>
          </p:cNvSpPr>
          <p:nvPr/>
        </p:nvSpPr>
        <p:spPr bwMode="auto">
          <a:xfrm>
            <a:off x="814388" y="2711450"/>
            <a:ext cx="954087" cy="1044575"/>
          </a:xfrm>
          <a:custGeom>
            <a:avLst/>
            <a:gdLst>
              <a:gd name="T0" fmla="*/ 0 w 601"/>
              <a:gd name="T1" fmla="*/ 2147483646 h 658"/>
              <a:gd name="T2" fmla="*/ 2147483646 w 601"/>
              <a:gd name="T3" fmla="*/ 2147483646 h 658"/>
              <a:gd name="T4" fmla="*/ 2147483646 w 601"/>
              <a:gd name="T5" fmla="*/ 2147483646 h 658"/>
              <a:gd name="T6" fmla="*/ 2147483646 w 601"/>
              <a:gd name="T7" fmla="*/ 2147483646 h 658"/>
              <a:gd name="T8" fmla="*/ 2147483646 w 601"/>
              <a:gd name="T9" fmla="*/ 2147483646 h 658"/>
              <a:gd name="T10" fmla="*/ 2147483646 w 601"/>
              <a:gd name="T11" fmla="*/ 2147483646 h 658"/>
              <a:gd name="T12" fmla="*/ 2147483646 w 601"/>
              <a:gd name="T13" fmla="*/ 2147483646 h 6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1"/>
              <a:gd name="T22" fmla="*/ 0 h 658"/>
              <a:gd name="T23" fmla="*/ 601 w 601"/>
              <a:gd name="T24" fmla="*/ 658 h 65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1" h="658">
                <a:moveTo>
                  <a:pt x="0" y="604"/>
                </a:moveTo>
                <a:cubicBezTo>
                  <a:pt x="89" y="565"/>
                  <a:pt x="178" y="526"/>
                  <a:pt x="246" y="453"/>
                </a:cubicBezTo>
                <a:cubicBezTo>
                  <a:pt x="314" y="380"/>
                  <a:pt x="367" y="234"/>
                  <a:pt x="410" y="166"/>
                </a:cubicBezTo>
                <a:cubicBezTo>
                  <a:pt x="453" y="98"/>
                  <a:pt x="481" y="68"/>
                  <a:pt x="506" y="43"/>
                </a:cubicBezTo>
                <a:cubicBezTo>
                  <a:pt x="531" y="18"/>
                  <a:pt x="546" y="0"/>
                  <a:pt x="561" y="16"/>
                </a:cubicBezTo>
                <a:cubicBezTo>
                  <a:pt x="576" y="32"/>
                  <a:pt x="589" y="32"/>
                  <a:pt x="595" y="139"/>
                </a:cubicBezTo>
                <a:cubicBezTo>
                  <a:pt x="601" y="246"/>
                  <a:pt x="598" y="452"/>
                  <a:pt x="595" y="658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8" name="Freeform 11">
            <a:extLst>
              <a:ext uri="{FF2B5EF4-FFF2-40B4-BE49-F238E27FC236}">
                <a16:creationId xmlns:a16="http://schemas.microsoft.com/office/drawing/2014/main" id="{3E91C4F4-85DF-AF42-9E7D-A59649A277C6}"/>
              </a:ext>
            </a:extLst>
          </p:cNvPr>
          <p:cNvSpPr>
            <a:spLocks/>
          </p:cNvSpPr>
          <p:nvPr/>
        </p:nvSpPr>
        <p:spPr bwMode="auto">
          <a:xfrm>
            <a:off x="1763713" y="2308225"/>
            <a:ext cx="6062662" cy="1554163"/>
          </a:xfrm>
          <a:custGeom>
            <a:avLst/>
            <a:gdLst>
              <a:gd name="T0" fmla="*/ 2147483646 w 3819"/>
              <a:gd name="T1" fmla="*/ 2147483646 h 979"/>
              <a:gd name="T2" fmla="*/ 2147483646 w 3819"/>
              <a:gd name="T3" fmla="*/ 2147483646 h 979"/>
              <a:gd name="T4" fmla="*/ 2147483646 w 3819"/>
              <a:gd name="T5" fmla="*/ 2147483646 h 979"/>
              <a:gd name="T6" fmla="*/ 2147483646 w 3819"/>
              <a:gd name="T7" fmla="*/ 2147483646 h 979"/>
              <a:gd name="T8" fmla="*/ 2147483646 w 3819"/>
              <a:gd name="T9" fmla="*/ 2147483646 h 979"/>
              <a:gd name="T10" fmla="*/ 2147483646 w 3819"/>
              <a:gd name="T11" fmla="*/ 2147483646 h 979"/>
              <a:gd name="T12" fmla="*/ 2147483646 w 3819"/>
              <a:gd name="T13" fmla="*/ 2147483646 h 979"/>
              <a:gd name="T14" fmla="*/ 2147483646 w 3819"/>
              <a:gd name="T15" fmla="*/ 2147483646 h 97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19"/>
              <a:gd name="T25" fmla="*/ 0 h 979"/>
              <a:gd name="T26" fmla="*/ 3819 w 3819"/>
              <a:gd name="T27" fmla="*/ 979 h 97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19" h="979">
                <a:moveTo>
                  <a:pt x="38" y="957"/>
                </a:moveTo>
                <a:cubicBezTo>
                  <a:pt x="19" y="968"/>
                  <a:pt x="0" y="979"/>
                  <a:pt x="202" y="861"/>
                </a:cubicBezTo>
                <a:cubicBezTo>
                  <a:pt x="404" y="743"/>
                  <a:pt x="1033" y="370"/>
                  <a:pt x="1248" y="246"/>
                </a:cubicBezTo>
                <a:cubicBezTo>
                  <a:pt x="1463" y="122"/>
                  <a:pt x="1335" y="141"/>
                  <a:pt x="1494" y="116"/>
                </a:cubicBezTo>
                <a:cubicBezTo>
                  <a:pt x="1653" y="91"/>
                  <a:pt x="1985" y="0"/>
                  <a:pt x="2205" y="95"/>
                </a:cubicBezTo>
                <a:cubicBezTo>
                  <a:pt x="2425" y="190"/>
                  <a:pt x="2660" y="559"/>
                  <a:pt x="2814" y="683"/>
                </a:cubicBezTo>
                <a:cubicBezTo>
                  <a:pt x="2968" y="807"/>
                  <a:pt x="2961" y="813"/>
                  <a:pt x="3128" y="841"/>
                </a:cubicBezTo>
                <a:cubicBezTo>
                  <a:pt x="3295" y="869"/>
                  <a:pt x="3557" y="861"/>
                  <a:pt x="3819" y="854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9" name="Freeform 12">
            <a:extLst>
              <a:ext uri="{FF2B5EF4-FFF2-40B4-BE49-F238E27FC236}">
                <a16:creationId xmlns:a16="http://schemas.microsoft.com/office/drawing/2014/main" id="{3B3F773F-0E69-AB48-9595-E31BBBFA42AC}"/>
              </a:ext>
            </a:extLst>
          </p:cNvPr>
          <p:cNvSpPr>
            <a:spLocks/>
          </p:cNvSpPr>
          <p:nvPr/>
        </p:nvSpPr>
        <p:spPr bwMode="auto">
          <a:xfrm>
            <a:off x="6186488" y="2709863"/>
            <a:ext cx="1335087" cy="1311275"/>
          </a:xfrm>
          <a:custGeom>
            <a:avLst/>
            <a:gdLst>
              <a:gd name="T0" fmla="*/ 0 w 601"/>
              <a:gd name="T1" fmla="*/ 2147483646 h 658"/>
              <a:gd name="T2" fmla="*/ 2147483646 w 601"/>
              <a:gd name="T3" fmla="*/ 2147483646 h 658"/>
              <a:gd name="T4" fmla="*/ 2147483646 w 601"/>
              <a:gd name="T5" fmla="*/ 2147483646 h 658"/>
              <a:gd name="T6" fmla="*/ 2147483646 w 601"/>
              <a:gd name="T7" fmla="*/ 2147483646 h 658"/>
              <a:gd name="T8" fmla="*/ 2147483646 w 601"/>
              <a:gd name="T9" fmla="*/ 2147483646 h 658"/>
              <a:gd name="T10" fmla="*/ 2147483646 w 601"/>
              <a:gd name="T11" fmla="*/ 2147483646 h 658"/>
              <a:gd name="T12" fmla="*/ 2147483646 w 601"/>
              <a:gd name="T13" fmla="*/ 2147483646 h 6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1"/>
              <a:gd name="T22" fmla="*/ 0 h 658"/>
              <a:gd name="T23" fmla="*/ 601 w 601"/>
              <a:gd name="T24" fmla="*/ 658 h 65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1" h="658">
                <a:moveTo>
                  <a:pt x="0" y="604"/>
                </a:moveTo>
                <a:cubicBezTo>
                  <a:pt x="89" y="565"/>
                  <a:pt x="178" y="526"/>
                  <a:pt x="246" y="453"/>
                </a:cubicBezTo>
                <a:cubicBezTo>
                  <a:pt x="314" y="380"/>
                  <a:pt x="367" y="234"/>
                  <a:pt x="410" y="166"/>
                </a:cubicBezTo>
                <a:cubicBezTo>
                  <a:pt x="453" y="98"/>
                  <a:pt x="481" y="68"/>
                  <a:pt x="506" y="43"/>
                </a:cubicBezTo>
                <a:cubicBezTo>
                  <a:pt x="531" y="18"/>
                  <a:pt x="546" y="0"/>
                  <a:pt x="561" y="16"/>
                </a:cubicBezTo>
                <a:cubicBezTo>
                  <a:pt x="576" y="32"/>
                  <a:pt x="589" y="32"/>
                  <a:pt x="595" y="139"/>
                </a:cubicBezTo>
                <a:cubicBezTo>
                  <a:pt x="601" y="246"/>
                  <a:pt x="598" y="452"/>
                  <a:pt x="595" y="658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0" name="Text Box 13">
            <a:extLst>
              <a:ext uri="{FF2B5EF4-FFF2-40B4-BE49-F238E27FC236}">
                <a16:creationId xmlns:a16="http://schemas.microsoft.com/office/drawing/2014/main" id="{CCCB97D5-887B-C747-8FF2-F4172D415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325" y="3984625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21</a:t>
            </a:r>
          </a:p>
        </p:txBody>
      </p:sp>
      <p:sp>
        <p:nvSpPr>
          <p:cNvPr id="58381" name="Text Box 14">
            <a:extLst>
              <a:ext uri="{FF2B5EF4-FFF2-40B4-BE49-F238E27FC236}">
                <a16:creationId xmlns:a16="http://schemas.microsoft.com/office/drawing/2014/main" id="{956AD524-C173-7E41-BAC4-C6707722A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9846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0</a:t>
            </a:r>
          </a:p>
        </p:txBody>
      </p:sp>
      <p:sp>
        <p:nvSpPr>
          <p:cNvPr id="58382" name="Text Box 15">
            <a:extLst>
              <a:ext uri="{FF2B5EF4-FFF2-40B4-BE49-F238E27FC236}">
                <a16:creationId xmlns:a16="http://schemas.microsoft.com/office/drawing/2014/main" id="{B7892D1A-9F4E-114E-8AA3-9A8D35380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700" y="1219200"/>
            <a:ext cx="1589088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Ovulation</a:t>
            </a:r>
          </a:p>
        </p:txBody>
      </p:sp>
      <p:sp>
        <p:nvSpPr>
          <p:cNvPr id="58383" name="Line 16">
            <a:extLst>
              <a:ext uri="{FF2B5EF4-FFF2-40B4-BE49-F238E27FC236}">
                <a16:creationId xmlns:a16="http://schemas.microsoft.com/office/drawing/2014/main" id="{A7F31D75-FA0C-6047-A5D9-B5064A04E2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0300" y="18288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Freeform 17">
            <a:extLst>
              <a:ext uri="{FF2B5EF4-FFF2-40B4-BE49-F238E27FC236}">
                <a16:creationId xmlns:a16="http://schemas.microsoft.com/office/drawing/2014/main" id="{B04AB18B-3AE2-854D-A6DD-443F234370A3}"/>
              </a:ext>
            </a:extLst>
          </p:cNvPr>
          <p:cNvSpPr>
            <a:spLocks/>
          </p:cNvSpPr>
          <p:nvPr/>
        </p:nvSpPr>
        <p:spPr bwMode="auto">
          <a:xfrm>
            <a:off x="1808163" y="2925763"/>
            <a:ext cx="2292350" cy="1087437"/>
          </a:xfrm>
          <a:custGeom>
            <a:avLst/>
            <a:gdLst>
              <a:gd name="T0" fmla="*/ 0 w 1444"/>
              <a:gd name="T1" fmla="*/ 2147483646 h 685"/>
              <a:gd name="T2" fmla="*/ 2147483646 w 1444"/>
              <a:gd name="T3" fmla="*/ 2147483646 h 685"/>
              <a:gd name="T4" fmla="*/ 2147483646 w 1444"/>
              <a:gd name="T5" fmla="*/ 2147483646 h 685"/>
              <a:gd name="T6" fmla="*/ 2147483646 w 1444"/>
              <a:gd name="T7" fmla="*/ 2147483646 h 685"/>
              <a:gd name="T8" fmla="*/ 2147483646 w 1444"/>
              <a:gd name="T9" fmla="*/ 2147483646 h 685"/>
              <a:gd name="T10" fmla="*/ 2147483646 w 1444"/>
              <a:gd name="T11" fmla="*/ 2147483646 h 685"/>
              <a:gd name="T12" fmla="*/ 2147483646 w 1444"/>
              <a:gd name="T13" fmla="*/ 2147483646 h 685"/>
              <a:gd name="T14" fmla="*/ 2147483646 w 1444"/>
              <a:gd name="T15" fmla="*/ 2147483646 h 685"/>
              <a:gd name="T16" fmla="*/ 2147483646 w 1444"/>
              <a:gd name="T17" fmla="*/ 0 h 685"/>
              <a:gd name="T18" fmla="*/ 2147483646 w 1444"/>
              <a:gd name="T19" fmla="*/ 2147483646 h 685"/>
              <a:gd name="T20" fmla="*/ 2147483646 w 1444"/>
              <a:gd name="T21" fmla="*/ 2147483646 h 685"/>
              <a:gd name="T22" fmla="*/ 2147483646 w 1444"/>
              <a:gd name="T23" fmla="*/ 2147483646 h 685"/>
              <a:gd name="T24" fmla="*/ 2147483646 w 1444"/>
              <a:gd name="T25" fmla="*/ 2147483646 h 685"/>
              <a:gd name="T26" fmla="*/ 2147483646 w 1444"/>
              <a:gd name="T27" fmla="*/ 2147483646 h 685"/>
              <a:gd name="T28" fmla="*/ 2147483646 w 1444"/>
              <a:gd name="T29" fmla="*/ 2147483646 h 685"/>
              <a:gd name="T30" fmla="*/ 2147483646 w 1444"/>
              <a:gd name="T31" fmla="*/ 2147483646 h 685"/>
              <a:gd name="T32" fmla="*/ 2147483646 w 1444"/>
              <a:gd name="T33" fmla="*/ 2147483646 h 685"/>
              <a:gd name="T34" fmla="*/ 2147483646 w 1444"/>
              <a:gd name="T35" fmla="*/ 2147483646 h 685"/>
              <a:gd name="T36" fmla="*/ 2147483646 w 1444"/>
              <a:gd name="T37" fmla="*/ 2147483646 h 685"/>
              <a:gd name="T38" fmla="*/ 2147483646 w 1444"/>
              <a:gd name="T39" fmla="*/ 2147483646 h 685"/>
              <a:gd name="T40" fmla="*/ 2147483646 w 1444"/>
              <a:gd name="T41" fmla="*/ 2147483646 h 68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444"/>
              <a:gd name="T64" fmla="*/ 0 h 685"/>
              <a:gd name="T65" fmla="*/ 1444 w 1444"/>
              <a:gd name="T66" fmla="*/ 685 h 68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444" h="685">
                <a:moveTo>
                  <a:pt x="0" y="644"/>
                </a:moveTo>
                <a:cubicBezTo>
                  <a:pt x="10" y="638"/>
                  <a:pt x="141" y="575"/>
                  <a:pt x="177" y="540"/>
                </a:cubicBezTo>
                <a:cubicBezTo>
                  <a:pt x="225" y="491"/>
                  <a:pt x="228" y="447"/>
                  <a:pt x="291" y="405"/>
                </a:cubicBezTo>
                <a:cubicBezTo>
                  <a:pt x="320" y="314"/>
                  <a:pt x="272" y="450"/>
                  <a:pt x="332" y="332"/>
                </a:cubicBezTo>
                <a:cubicBezTo>
                  <a:pt x="365" y="265"/>
                  <a:pt x="335" y="266"/>
                  <a:pt x="395" y="207"/>
                </a:cubicBezTo>
                <a:cubicBezTo>
                  <a:pt x="415" y="186"/>
                  <a:pt x="457" y="145"/>
                  <a:pt x="457" y="145"/>
                </a:cubicBezTo>
                <a:cubicBezTo>
                  <a:pt x="477" y="88"/>
                  <a:pt x="454" y="137"/>
                  <a:pt x="499" y="83"/>
                </a:cubicBezTo>
                <a:cubicBezTo>
                  <a:pt x="506" y="73"/>
                  <a:pt x="508" y="57"/>
                  <a:pt x="519" y="51"/>
                </a:cubicBezTo>
                <a:cubicBezTo>
                  <a:pt x="558" y="26"/>
                  <a:pt x="662" y="8"/>
                  <a:pt x="706" y="0"/>
                </a:cubicBezTo>
                <a:cubicBezTo>
                  <a:pt x="766" y="19"/>
                  <a:pt x="831" y="26"/>
                  <a:pt x="894" y="41"/>
                </a:cubicBezTo>
                <a:cubicBezTo>
                  <a:pt x="917" y="56"/>
                  <a:pt x="944" y="64"/>
                  <a:pt x="966" y="83"/>
                </a:cubicBezTo>
                <a:cubicBezTo>
                  <a:pt x="978" y="94"/>
                  <a:pt x="984" y="111"/>
                  <a:pt x="997" y="124"/>
                </a:cubicBezTo>
                <a:cubicBezTo>
                  <a:pt x="1006" y="132"/>
                  <a:pt x="1019" y="136"/>
                  <a:pt x="1029" y="145"/>
                </a:cubicBezTo>
                <a:cubicBezTo>
                  <a:pt x="1040" y="154"/>
                  <a:pt x="1049" y="165"/>
                  <a:pt x="1060" y="176"/>
                </a:cubicBezTo>
                <a:cubicBezTo>
                  <a:pt x="1073" y="217"/>
                  <a:pt x="1095" y="244"/>
                  <a:pt x="1122" y="280"/>
                </a:cubicBezTo>
                <a:cubicBezTo>
                  <a:pt x="1156" y="387"/>
                  <a:pt x="1101" y="227"/>
                  <a:pt x="1153" y="342"/>
                </a:cubicBezTo>
                <a:cubicBezTo>
                  <a:pt x="1202" y="453"/>
                  <a:pt x="1147" y="365"/>
                  <a:pt x="1195" y="436"/>
                </a:cubicBezTo>
                <a:cubicBezTo>
                  <a:pt x="1207" y="474"/>
                  <a:pt x="1224" y="506"/>
                  <a:pt x="1247" y="540"/>
                </a:cubicBezTo>
                <a:cubicBezTo>
                  <a:pt x="1268" y="605"/>
                  <a:pt x="1311" y="628"/>
                  <a:pt x="1371" y="654"/>
                </a:cubicBezTo>
                <a:cubicBezTo>
                  <a:pt x="1385" y="660"/>
                  <a:pt x="1398" y="668"/>
                  <a:pt x="1413" y="675"/>
                </a:cubicBezTo>
                <a:cubicBezTo>
                  <a:pt x="1422" y="679"/>
                  <a:pt x="1444" y="685"/>
                  <a:pt x="1444" y="685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8">
            <a:extLst>
              <a:ext uri="{FF2B5EF4-FFF2-40B4-BE49-F238E27FC236}">
                <a16:creationId xmlns:a16="http://schemas.microsoft.com/office/drawing/2014/main" id="{0EBCF3C6-D38C-754F-ABAA-CBF7264639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3200400"/>
            <a:ext cx="228600" cy="124142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Rectangle 19">
            <a:extLst>
              <a:ext uri="{FF2B5EF4-FFF2-40B4-BE49-F238E27FC236}">
                <a16:creationId xmlns:a16="http://schemas.microsoft.com/office/drawing/2014/main" id="{8CBE1797-AB18-6A43-B7B2-1226D1759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513" y="4433888"/>
            <a:ext cx="1860550" cy="366712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Follicular Wave</a:t>
            </a:r>
          </a:p>
        </p:txBody>
      </p:sp>
      <p:sp>
        <p:nvSpPr>
          <p:cNvPr id="58387" name="Freeform 20">
            <a:extLst>
              <a:ext uri="{FF2B5EF4-FFF2-40B4-BE49-F238E27FC236}">
                <a16:creationId xmlns:a16="http://schemas.microsoft.com/office/drawing/2014/main" id="{910C4215-DC12-E24D-8470-C7ED63E4BFE1}"/>
              </a:ext>
            </a:extLst>
          </p:cNvPr>
          <p:cNvSpPr>
            <a:spLocks/>
          </p:cNvSpPr>
          <p:nvPr/>
        </p:nvSpPr>
        <p:spPr bwMode="auto">
          <a:xfrm>
            <a:off x="3840163" y="2862263"/>
            <a:ext cx="2292350" cy="1087437"/>
          </a:xfrm>
          <a:custGeom>
            <a:avLst/>
            <a:gdLst>
              <a:gd name="T0" fmla="*/ 0 w 1444"/>
              <a:gd name="T1" fmla="*/ 2147483646 h 685"/>
              <a:gd name="T2" fmla="*/ 2147483646 w 1444"/>
              <a:gd name="T3" fmla="*/ 2147483646 h 685"/>
              <a:gd name="T4" fmla="*/ 2147483646 w 1444"/>
              <a:gd name="T5" fmla="*/ 2147483646 h 685"/>
              <a:gd name="T6" fmla="*/ 2147483646 w 1444"/>
              <a:gd name="T7" fmla="*/ 2147483646 h 685"/>
              <a:gd name="T8" fmla="*/ 2147483646 w 1444"/>
              <a:gd name="T9" fmla="*/ 2147483646 h 685"/>
              <a:gd name="T10" fmla="*/ 2147483646 w 1444"/>
              <a:gd name="T11" fmla="*/ 2147483646 h 685"/>
              <a:gd name="T12" fmla="*/ 2147483646 w 1444"/>
              <a:gd name="T13" fmla="*/ 2147483646 h 685"/>
              <a:gd name="T14" fmla="*/ 2147483646 w 1444"/>
              <a:gd name="T15" fmla="*/ 2147483646 h 685"/>
              <a:gd name="T16" fmla="*/ 2147483646 w 1444"/>
              <a:gd name="T17" fmla="*/ 0 h 685"/>
              <a:gd name="T18" fmla="*/ 2147483646 w 1444"/>
              <a:gd name="T19" fmla="*/ 2147483646 h 685"/>
              <a:gd name="T20" fmla="*/ 2147483646 w 1444"/>
              <a:gd name="T21" fmla="*/ 2147483646 h 685"/>
              <a:gd name="T22" fmla="*/ 2147483646 w 1444"/>
              <a:gd name="T23" fmla="*/ 2147483646 h 685"/>
              <a:gd name="T24" fmla="*/ 2147483646 w 1444"/>
              <a:gd name="T25" fmla="*/ 2147483646 h 685"/>
              <a:gd name="T26" fmla="*/ 2147483646 w 1444"/>
              <a:gd name="T27" fmla="*/ 2147483646 h 685"/>
              <a:gd name="T28" fmla="*/ 2147483646 w 1444"/>
              <a:gd name="T29" fmla="*/ 2147483646 h 685"/>
              <a:gd name="T30" fmla="*/ 2147483646 w 1444"/>
              <a:gd name="T31" fmla="*/ 2147483646 h 685"/>
              <a:gd name="T32" fmla="*/ 2147483646 w 1444"/>
              <a:gd name="T33" fmla="*/ 2147483646 h 685"/>
              <a:gd name="T34" fmla="*/ 2147483646 w 1444"/>
              <a:gd name="T35" fmla="*/ 2147483646 h 685"/>
              <a:gd name="T36" fmla="*/ 2147483646 w 1444"/>
              <a:gd name="T37" fmla="*/ 2147483646 h 685"/>
              <a:gd name="T38" fmla="*/ 2147483646 w 1444"/>
              <a:gd name="T39" fmla="*/ 2147483646 h 685"/>
              <a:gd name="T40" fmla="*/ 2147483646 w 1444"/>
              <a:gd name="T41" fmla="*/ 2147483646 h 68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444"/>
              <a:gd name="T64" fmla="*/ 0 h 685"/>
              <a:gd name="T65" fmla="*/ 1444 w 1444"/>
              <a:gd name="T66" fmla="*/ 685 h 68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444" h="685">
                <a:moveTo>
                  <a:pt x="0" y="644"/>
                </a:moveTo>
                <a:cubicBezTo>
                  <a:pt x="10" y="638"/>
                  <a:pt x="141" y="575"/>
                  <a:pt x="177" y="540"/>
                </a:cubicBezTo>
                <a:cubicBezTo>
                  <a:pt x="225" y="491"/>
                  <a:pt x="228" y="447"/>
                  <a:pt x="291" y="405"/>
                </a:cubicBezTo>
                <a:cubicBezTo>
                  <a:pt x="320" y="314"/>
                  <a:pt x="272" y="450"/>
                  <a:pt x="332" y="332"/>
                </a:cubicBezTo>
                <a:cubicBezTo>
                  <a:pt x="365" y="265"/>
                  <a:pt x="335" y="266"/>
                  <a:pt x="395" y="207"/>
                </a:cubicBezTo>
                <a:cubicBezTo>
                  <a:pt x="415" y="186"/>
                  <a:pt x="457" y="145"/>
                  <a:pt x="457" y="145"/>
                </a:cubicBezTo>
                <a:cubicBezTo>
                  <a:pt x="477" y="88"/>
                  <a:pt x="454" y="137"/>
                  <a:pt x="499" y="83"/>
                </a:cubicBezTo>
                <a:cubicBezTo>
                  <a:pt x="506" y="73"/>
                  <a:pt x="508" y="57"/>
                  <a:pt x="519" y="51"/>
                </a:cubicBezTo>
                <a:cubicBezTo>
                  <a:pt x="558" y="26"/>
                  <a:pt x="662" y="8"/>
                  <a:pt x="706" y="0"/>
                </a:cubicBezTo>
                <a:cubicBezTo>
                  <a:pt x="766" y="19"/>
                  <a:pt x="831" y="26"/>
                  <a:pt x="894" y="41"/>
                </a:cubicBezTo>
                <a:cubicBezTo>
                  <a:pt x="917" y="56"/>
                  <a:pt x="944" y="64"/>
                  <a:pt x="966" y="83"/>
                </a:cubicBezTo>
                <a:cubicBezTo>
                  <a:pt x="978" y="94"/>
                  <a:pt x="984" y="111"/>
                  <a:pt x="997" y="124"/>
                </a:cubicBezTo>
                <a:cubicBezTo>
                  <a:pt x="1006" y="132"/>
                  <a:pt x="1019" y="136"/>
                  <a:pt x="1029" y="145"/>
                </a:cubicBezTo>
                <a:cubicBezTo>
                  <a:pt x="1040" y="154"/>
                  <a:pt x="1049" y="165"/>
                  <a:pt x="1060" y="176"/>
                </a:cubicBezTo>
                <a:cubicBezTo>
                  <a:pt x="1073" y="217"/>
                  <a:pt x="1095" y="244"/>
                  <a:pt x="1122" y="280"/>
                </a:cubicBezTo>
                <a:cubicBezTo>
                  <a:pt x="1156" y="387"/>
                  <a:pt x="1101" y="227"/>
                  <a:pt x="1153" y="342"/>
                </a:cubicBezTo>
                <a:cubicBezTo>
                  <a:pt x="1202" y="453"/>
                  <a:pt x="1147" y="365"/>
                  <a:pt x="1195" y="436"/>
                </a:cubicBezTo>
                <a:cubicBezTo>
                  <a:pt x="1207" y="474"/>
                  <a:pt x="1224" y="506"/>
                  <a:pt x="1247" y="540"/>
                </a:cubicBezTo>
                <a:cubicBezTo>
                  <a:pt x="1268" y="605"/>
                  <a:pt x="1311" y="628"/>
                  <a:pt x="1371" y="654"/>
                </a:cubicBezTo>
                <a:cubicBezTo>
                  <a:pt x="1385" y="660"/>
                  <a:pt x="1398" y="668"/>
                  <a:pt x="1413" y="675"/>
                </a:cubicBezTo>
                <a:cubicBezTo>
                  <a:pt x="1422" y="679"/>
                  <a:pt x="1444" y="685"/>
                  <a:pt x="1444" y="685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8" name="Line 21">
            <a:extLst>
              <a:ext uri="{FF2B5EF4-FFF2-40B4-BE49-F238E27FC236}">
                <a16:creationId xmlns:a16="http://schemas.microsoft.com/office/drawing/2014/main" id="{97E7B333-2BEA-1C4F-848D-915BD78C06A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25950" y="3349625"/>
            <a:ext cx="63500" cy="10795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9" name="Rectangle 22">
            <a:extLst>
              <a:ext uri="{FF2B5EF4-FFF2-40B4-BE49-F238E27FC236}">
                <a16:creationId xmlns:a16="http://schemas.microsoft.com/office/drawing/2014/main" id="{5E351C55-968D-B54F-A6D8-89B96F49A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813" y="4433888"/>
            <a:ext cx="1860550" cy="366712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Follicular Wave</a:t>
            </a:r>
          </a:p>
        </p:txBody>
      </p:sp>
      <p:sp>
        <p:nvSpPr>
          <p:cNvPr id="58390" name="Line 23">
            <a:extLst>
              <a:ext uri="{FF2B5EF4-FFF2-40B4-BE49-F238E27FC236}">
                <a16:creationId xmlns:a16="http://schemas.microsoft.com/office/drawing/2014/main" id="{D0532B62-2B49-1049-AD68-97D8D335DC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27800" y="3781425"/>
            <a:ext cx="25400" cy="660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91" name="Rectangle 24">
            <a:extLst>
              <a:ext uri="{FF2B5EF4-FFF2-40B4-BE49-F238E27FC236}">
                <a16:creationId xmlns:a16="http://schemas.microsoft.com/office/drawing/2014/main" id="{121E308B-0D8F-D74F-A360-91E12F52E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513" y="4433888"/>
            <a:ext cx="1860550" cy="366712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</a:rPr>
              <a:t>Follicular Wave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4CA9DA0F-208E-0F47-9064-1F4858A59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763000" cy="457200"/>
          </a:xfrm>
        </p:spPr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Stimulating Follicular Development</a:t>
            </a:r>
          </a:p>
        </p:txBody>
      </p:sp>
      <p:sp>
        <p:nvSpPr>
          <p:cNvPr id="60418" name="Text Box 3">
            <a:extLst>
              <a:ext uri="{FF2B5EF4-FFF2-40B4-BE49-F238E27FC236}">
                <a16:creationId xmlns:a16="http://schemas.microsoft.com/office/drawing/2014/main" id="{AB6EDD2C-4A7E-F247-AB1E-3487D5262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838200"/>
            <a:ext cx="1589088" cy="457200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Ovulation</a:t>
            </a:r>
          </a:p>
        </p:txBody>
      </p:sp>
      <p:sp>
        <p:nvSpPr>
          <p:cNvPr id="60419" name="Text Box 4">
            <a:extLst>
              <a:ext uri="{FF2B5EF4-FFF2-40B4-BE49-F238E27FC236}">
                <a16:creationId xmlns:a16="http://schemas.microsoft.com/office/drawing/2014/main" id="{DC380F4A-16D7-3D4B-8E29-D2E6D9BE26D7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243682" y="1991519"/>
            <a:ext cx="1928812" cy="4699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Estrus</a:t>
            </a:r>
          </a:p>
        </p:txBody>
      </p:sp>
      <p:sp>
        <p:nvSpPr>
          <p:cNvPr id="60420" name="Line 5">
            <a:extLst>
              <a:ext uri="{FF2B5EF4-FFF2-40B4-BE49-F238E27FC236}">
                <a16:creationId xmlns:a16="http://schemas.microsoft.com/office/drawing/2014/main" id="{57190FFB-53CB-4E4E-8B91-88259F37FE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219200"/>
            <a:ext cx="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Text Box 6">
            <a:extLst>
              <a:ext uri="{FF2B5EF4-FFF2-40B4-BE49-F238E27FC236}">
                <a16:creationId xmlns:a16="http://schemas.microsoft.com/office/drawing/2014/main" id="{DF242012-C94D-C546-A839-8FE006ADE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133600"/>
            <a:ext cx="2149475" cy="82232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</a:rPr>
              <a:t>Progesterone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</a:rPr>
              <a:t>From C.L.</a:t>
            </a:r>
            <a:endParaRPr lang="en-US" altLang="en-US" sz="2400"/>
          </a:p>
        </p:txBody>
      </p:sp>
      <p:sp>
        <p:nvSpPr>
          <p:cNvPr id="60422" name="Text Box 7">
            <a:extLst>
              <a:ext uri="{FF2B5EF4-FFF2-40B4-BE49-F238E27FC236}">
                <a16:creationId xmlns:a16="http://schemas.microsoft.com/office/drawing/2014/main" id="{5B88D52A-190B-6444-9317-67FF471F6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28638"/>
            <a:ext cx="811213" cy="1187450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DC0081"/>
                </a:solidFill>
              </a:rPr>
              <a:t>eCG</a:t>
            </a:r>
            <a:br>
              <a:rPr lang="en-US" altLang="en-US" sz="2400">
                <a:solidFill>
                  <a:srgbClr val="DC0081"/>
                </a:solidFill>
              </a:rPr>
            </a:br>
            <a:r>
              <a:rPr lang="en-US" altLang="en-US" sz="2400">
                <a:solidFill>
                  <a:srgbClr val="DC0081"/>
                </a:solidFill>
              </a:rPr>
              <a:t>or</a:t>
            </a:r>
            <a:br>
              <a:rPr lang="en-US" altLang="en-US" sz="2400">
                <a:solidFill>
                  <a:srgbClr val="DC0081"/>
                </a:solidFill>
              </a:rPr>
            </a:br>
            <a:r>
              <a:rPr lang="en-US" altLang="en-US" sz="2400">
                <a:solidFill>
                  <a:srgbClr val="DC0081"/>
                </a:solidFill>
              </a:rPr>
              <a:t>FSH</a:t>
            </a:r>
          </a:p>
        </p:txBody>
      </p:sp>
      <p:sp>
        <p:nvSpPr>
          <p:cNvPr id="60423" name="Freeform 8">
            <a:extLst>
              <a:ext uri="{FF2B5EF4-FFF2-40B4-BE49-F238E27FC236}">
                <a16:creationId xmlns:a16="http://schemas.microsoft.com/office/drawing/2014/main" id="{F642E6A4-02D0-6040-945A-65A2CF4B3F2A}"/>
              </a:ext>
            </a:extLst>
          </p:cNvPr>
          <p:cNvSpPr>
            <a:spLocks/>
          </p:cNvSpPr>
          <p:nvPr/>
        </p:nvSpPr>
        <p:spPr bwMode="auto">
          <a:xfrm>
            <a:off x="5257800" y="990600"/>
            <a:ext cx="2441575" cy="2078038"/>
          </a:xfrm>
          <a:custGeom>
            <a:avLst/>
            <a:gdLst>
              <a:gd name="T0" fmla="*/ 0 w 1538"/>
              <a:gd name="T1" fmla="*/ 2147483646 h 1309"/>
              <a:gd name="T2" fmla="*/ 2147483646 w 1538"/>
              <a:gd name="T3" fmla="*/ 2147483646 h 1309"/>
              <a:gd name="T4" fmla="*/ 2147483646 w 1538"/>
              <a:gd name="T5" fmla="*/ 2147483646 h 1309"/>
              <a:gd name="T6" fmla="*/ 2147483646 w 1538"/>
              <a:gd name="T7" fmla="*/ 2147483646 h 1309"/>
              <a:gd name="T8" fmla="*/ 2147483646 w 1538"/>
              <a:gd name="T9" fmla="*/ 2147483646 h 1309"/>
              <a:gd name="T10" fmla="*/ 2147483646 w 1538"/>
              <a:gd name="T11" fmla="*/ 2147483646 h 1309"/>
              <a:gd name="T12" fmla="*/ 2147483646 w 1538"/>
              <a:gd name="T13" fmla="*/ 2147483646 h 1309"/>
              <a:gd name="T14" fmla="*/ 2147483646 w 1538"/>
              <a:gd name="T15" fmla="*/ 2147483646 h 1309"/>
              <a:gd name="T16" fmla="*/ 2147483646 w 1538"/>
              <a:gd name="T17" fmla="*/ 2147483646 h 1309"/>
              <a:gd name="T18" fmla="*/ 2147483646 w 1538"/>
              <a:gd name="T19" fmla="*/ 2147483646 h 1309"/>
              <a:gd name="T20" fmla="*/ 2147483646 w 1538"/>
              <a:gd name="T21" fmla="*/ 2147483646 h 1309"/>
              <a:gd name="T22" fmla="*/ 2147483646 w 1538"/>
              <a:gd name="T23" fmla="*/ 2147483646 h 1309"/>
              <a:gd name="T24" fmla="*/ 2147483646 w 1538"/>
              <a:gd name="T25" fmla="*/ 2147483646 h 1309"/>
              <a:gd name="T26" fmla="*/ 2147483646 w 1538"/>
              <a:gd name="T27" fmla="*/ 2147483646 h 1309"/>
              <a:gd name="T28" fmla="*/ 2147483646 w 1538"/>
              <a:gd name="T29" fmla="*/ 2147483646 h 130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38"/>
              <a:gd name="T46" fmla="*/ 0 h 1309"/>
              <a:gd name="T47" fmla="*/ 1538 w 1538"/>
              <a:gd name="T48" fmla="*/ 1309 h 130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38" h="1309">
                <a:moveTo>
                  <a:pt x="0" y="1309"/>
                </a:moveTo>
                <a:cubicBezTo>
                  <a:pt x="67" y="1287"/>
                  <a:pt x="138" y="1275"/>
                  <a:pt x="208" y="1257"/>
                </a:cubicBezTo>
                <a:cubicBezTo>
                  <a:pt x="250" y="1228"/>
                  <a:pt x="300" y="1214"/>
                  <a:pt x="343" y="1184"/>
                </a:cubicBezTo>
                <a:cubicBezTo>
                  <a:pt x="383" y="1155"/>
                  <a:pt x="418" y="1122"/>
                  <a:pt x="457" y="1091"/>
                </a:cubicBezTo>
                <a:cubicBezTo>
                  <a:pt x="503" y="1053"/>
                  <a:pt x="555" y="1031"/>
                  <a:pt x="602" y="997"/>
                </a:cubicBezTo>
                <a:cubicBezTo>
                  <a:pt x="703" y="921"/>
                  <a:pt x="580" y="987"/>
                  <a:pt x="696" y="925"/>
                </a:cubicBezTo>
                <a:cubicBezTo>
                  <a:pt x="723" y="910"/>
                  <a:pt x="779" y="883"/>
                  <a:pt x="779" y="883"/>
                </a:cubicBezTo>
                <a:cubicBezTo>
                  <a:pt x="807" y="840"/>
                  <a:pt x="845" y="841"/>
                  <a:pt x="883" y="810"/>
                </a:cubicBezTo>
                <a:cubicBezTo>
                  <a:pt x="944" y="757"/>
                  <a:pt x="1000" y="706"/>
                  <a:pt x="1070" y="665"/>
                </a:cubicBezTo>
                <a:cubicBezTo>
                  <a:pt x="1126" y="588"/>
                  <a:pt x="1190" y="513"/>
                  <a:pt x="1257" y="447"/>
                </a:cubicBezTo>
                <a:cubicBezTo>
                  <a:pt x="1271" y="388"/>
                  <a:pt x="1305" y="320"/>
                  <a:pt x="1340" y="270"/>
                </a:cubicBezTo>
                <a:cubicBezTo>
                  <a:pt x="1410" y="0"/>
                  <a:pt x="1334" y="751"/>
                  <a:pt x="1330" y="831"/>
                </a:cubicBezTo>
                <a:cubicBezTo>
                  <a:pt x="1336" y="930"/>
                  <a:pt x="1336" y="1018"/>
                  <a:pt x="1392" y="1101"/>
                </a:cubicBezTo>
                <a:cubicBezTo>
                  <a:pt x="1412" y="1161"/>
                  <a:pt x="1418" y="1214"/>
                  <a:pt x="1486" y="1236"/>
                </a:cubicBezTo>
                <a:cubicBezTo>
                  <a:pt x="1497" y="1254"/>
                  <a:pt x="1538" y="1293"/>
                  <a:pt x="1538" y="1309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Freeform 9">
            <a:extLst>
              <a:ext uri="{FF2B5EF4-FFF2-40B4-BE49-F238E27FC236}">
                <a16:creationId xmlns:a16="http://schemas.microsoft.com/office/drawing/2014/main" id="{4C49C3DB-371D-6E48-A867-FF84CA306D24}"/>
              </a:ext>
            </a:extLst>
          </p:cNvPr>
          <p:cNvSpPr>
            <a:spLocks/>
          </p:cNvSpPr>
          <p:nvPr/>
        </p:nvSpPr>
        <p:spPr bwMode="auto">
          <a:xfrm>
            <a:off x="5410200" y="990600"/>
            <a:ext cx="2441575" cy="2078038"/>
          </a:xfrm>
          <a:custGeom>
            <a:avLst/>
            <a:gdLst>
              <a:gd name="T0" fmla="*/ 0 w 1538"/>
              <a:gd name="T1" fmla="*/ 2147483646 h 1309"/>
              <a:gd name="T2" fmla="*/ 2147483646 w 1538"/>
              <a:gd name="T3" fmla="*/ 2147483646 h 1309"/>
              <a:gd name="T4" fmla="*/ 2147483646 w 1538"/>
              <a:gd name="T5" fmla="*/ 2147483646 h 1309"/>
              <a:gd name="T6" fmla="*/ 2147483646 w 1538"/>
              <a:gd name="T7" fmla="*/ 2147483646 h 1309"/>
              <a:gd name="T8" fmla="*/ 2147483646 w 1538"/>
              <a:gd name="T9" fmla="*/ 2147483646 h 1309"/>
              <a:gd name="T10" fmla="*/ 2147483646 w 1538"/>
              <a:gd name="T11" fmla="*/ 2147483646 h 1309"/>
              <a:gd name="T12" fmla="*/ 2147483646 w 1538"/>
              <a:gd name="T13" fmla="*/ 2147483646 h 1309"/>
              <a:gd name="T14" fmla="*/ 2147483646 w 1538"/>
              <a:gd name="T15" fmla="*/ 2147483646 h 1309"/>
              <a:gd name="T16" fmla="*/ 2147483646 w 1538"/>
              <a:gd name="T17" fmla="*/ 2147483646 h 1309"/>
              <a:gd name="T18" fmla="*/ 2147483646 w 1538"/>
              <a:gd name="T19" fmla="*/ 2147483646 h 1309"/>
              <a:gd name="T20" fmla="*/ 2147483646 w 1538"/>
              <a:gd name="T21" fmla="*/ 2147483646 h 1309"/>
              <a:gd name="T22" fmla="*/ 2147483646 w 1538"/>
              <a:gd name="T23" fmla="*/ 2147483646 h 1309"/>
              <a:gd name="T24" fmla="*/ 2147483646 w 1538"/>
              <a:gd name="T25" fmla="*/ 2147483646 h 1309"/>
              <a:gd name="T26" fmla="*/ 2147483646 w 1538"/>
              <a:gd name="T27" fmla="*/ 2147483646 h 1309"/>
              <a:gd name="T28" fmla="*/ 2147483646 w 1538"/>
              <a:gd name="T29" fmla="*/ 2147483646 h 130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38"/>
              <a:gd name="T46" fmla="*/ 0 h 1309"/>
              <a:gd name="T47" fmla="*/ 1538 w 1538"/>
              <a:gd name="T48" fmla="*/ 1309 h 130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38" h="1309">
                <a:moveTo>
                  <a:pt x="0" y="1309"/>
                </a:moveTo>
                <a:cubicBezTo>
                  <a:pt x="67" y="1287"/>
                  <a:pt x="138" y="1275"/>
                  <a:pt x="208" y="1257"/>
                </a:cubicBezTo>
                <a:cubicBezTo>
                  <a:pt x="250" y="1228"/>
                  <a:pt x="300" y="1214"/>
                  <a:pt x="343" y="1184"/>
                </a:cubicBezTo>
                <a:cubicBezTo>
                  <a:pt x="383" y="1155"/>
                  <a:pt x="418" y="1122"/>
                  <a:pt x="457" y="1091"/>
                </a:cubicBezTo>
                <a:cubicBezTo>
                  <a:pt x="503" y="1053"/>
                  <a:pt x="555" y="1031"/>
                  <a:pt x="602" y="997"/>
                </a:cubicBezTo>
                <a:cubicBezTo>
                  <a:pt x="703" y="921"/>
                  <a:pt x="580" y="987"/>
                  <a:pt x="696" y="925"/>
                </a:cubicBezTo>
                <a:cubicBezTo>
                  <a:pt x="723" y="910"/>
                  <a:pt x="779" y="883"/>
                  <a:pt x="779" y="883"/>
                </a:cubicBezTo>
                <a:cubicBezTo>
                  <a:pt x="807" y="840"/>
                  <a:pt x="845" y="841"/>
                  <a:pt x="883" y="810"/>
                </a:cubicBezTo>
                <a:cubicBezTo>
                  <a:pt x="944" y="757"/>
                  <a:pt x="1000" y="706"/>
                  <a:pt x="1070" y="665"/>
                </a:cubicBezTo>
                <a:cubicBezTo>
                  <a:pt x="1126" y="588"/>
                  <a:pt x="1190" y="513"/>
                  <a:pt x="1257" y="447"/>
                </a:cubicBezTo>
                <a:cubicBezTo>
                  <a:pt x="1271" y="388"/>
                  <a:pt x="1305" y="320"/>
                  <a:pt x="1340" y="270"/>
                </a:cubicBezTo>
                <a:cubicBezTo>
                  <a:pt x="1410" y="0"/>
                  <a:pt x="1334" y="751"/>
                  <a:pt x="1330" y="831"/>
                </a:cubicBezTo>
                <a:cubicBezTo>
                  <a:pt x="1336" y="930"/>
                  <a:pt x="1336" y="1018"/>
                  <a:pt x="1392" y="1101"/>
                </a:cubicBezTo>
                <a:cubicBezTo>
                  <a:pt x="1412" y="1161"/>
                  <a:pt x="1418" y="1214"/>
                  <a:pt x="1486" y="1236"/>
                </a:cubicBezTo>
                <a:cubicBezTo>
                  <a:pt x="1497" y="1254"/>
                  <a:pt x="1538" y="1293"/>
                  <a:pt x="1538" y="1309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Freeform 10">
            <a:extLst>
              <a:ext uri="{FF2B5EF4-FFF2-40B4-BE49-F238E27FC236}">
                <a16:creationId xmlns:a16="http://schemas.microsoft.com/office/drawing/2014/main" id="{5991613E-1AC7-2A46-A2E1-6F37F6E71C7A}"/>
              </a:ext>
            </a:extLst>
          </p:cNvPr>
          <p:cNvSpPr>
            <a:spLocks/>
          </p:cNvSpPr>
          <p:nvPr/>
        </p:nvSpPr>
        <p:spPr bwMode="auto">
          <a:xfrm>
            <a:off x="5486400" y="990600"/>
            <a:ext cx="2441575" cy="2078038"/>
          </a:xfrm>
          <a:custGeom>
            <a:avLst/>
            <a:gdLst>
              <a:gd name="T0" fmla="*/ 0 w 1538"/>
              <a:gd name="T1" fmla="*/ 2147483646 h 1309"/>
              <a:gd name="T2" fmla="*/ 2147483646 w 1538"/>
              <a:gd name="T3" fmla="*/ 2147483646 h 1309"/>
              <a:gd name="T4" fmla="*/ 2147483646 w 1538"/>
              <a:gd name="T5" fmla="*/ 2147483646 h 1309"/>
              <a:gd name="T6" fmla="*/ 2147483646 w 1538"/>
              <a:gd name="T7" fmla="*/ 2147483646 h 1309"/>
              <a:gd name="T8" fmla="*/ 2147483646 w 1538"/>
              <a:gd name="T9" fmla="*/ 2147483646 h 1309"/>
              <a:gd name="T10" fmla="*/ 2147483646 w 1538"/>
              <a:gd name="T11" fmla="*/ 2147483646 h 1309"/>
              <a:gd name="T12" fmla="*/ 2147483646 w 1538"/>
              <a:gd name="T13" fmla="*/ 2147483646 h 1309"/>
              <a:gd name="T14" fmla="*/ 2147483646 w 1538"/>
              <a:gd name="T15" fmla="*/ 2147483646 h 1309"/>
              <a:gd name="T16" fmla="*/ 2147483646 w 1538"/>
              <a:gd name="T17" fmla="*/ 2147483646 h 1309"/>
              <a:gd name="T18" fmla="*/ 2147483646 w 1538"/>
              <a:gd name="T19" fmla="*/ 2147483646 h 1309"/>
              <a:gd name="T20" fmla="*/ 2147483646 w 1538"/>
              <a:gd name="T21" fmla="*/ 2147483646 h 1309"/>
              <a:gd name="T22" fmla="*/ 2147483646 w 1538"/>
              <a:gd name="T23" fmla="*/ 2147483646 h 1309"/>
              <a:gd name="T24" fmla="*/ 2147483646 w 1538"/>
              <a:gd name="T25" fmla="*/ 2147483646 h 1309"/>
              <a:gd name="T26" fmla="*/ 2147483646 w 1538"/>
              <a:gd name="T27" fmla="*/ 2147483646 h 1309"/>
              <a:gd name="T28" fmla="*/ 2147483646 w 1538"/>
              <a:gd name="T29" fmla="*/ 2147483646 h 130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38"/>
              <a:gd name="T46" fmla="*/ 0 h 1309"/>
              <a:gd name="T47" fmla="*/ 1538 w 1538"/>
              <a:gd name="T48" fmla="*/ 1309 h 130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38" h="1309">
                <a:moveTo>
                  <a:pt x="0" y="1309"/>
                </a:moveTo>
                <a:cubicBezTo>
                  <a:pt x="67" y="1287"/>
                  <a:pt x="138" y="1275"/>
                  <a:pt x="208" y="1257"/>
                </a:cubicBezTo>
                <a:cubicBezTo>
                  <a:pt x="250" y="1228"/>
                  <a:pt x="300" y="1214"/>
                  <a:pt x="343" y="1184"/>
                </a:cubicBezTo>
                <a:cubicBezTo>
                  <a:pt x="383" y="1155"/>
                  <a:pt x="418" y="1122"/>
                  <a:pt x="457" y="1091"/>
                </a:cubicBezTo>
                <a:cubicBezTo>
                  <a:pt x="503" y="1053"/>
                  <a:pt x="555" y="1031"/>
                  <a:pt x="602" y="997"/>
                </a:cubicBezTo>
                <a:cubicBezTo>
                  <a:pt x="703" y="921"/>
                  <a:pt x="580" y="987"/>
                  <a:pt x="696" y="925"/>
                </a:cubicBezTo>
                <a:cubicBezTo>
                  <a:pt x="723" y="910"/>
                  <a:pt x="779" y="883"/>
                  <a:pt x="779" y="883"/>
                </a:cubicBezTo>
                <a:cubicBezTo>
                  <a:pt x="807" y="840"/>
                  <a:pt x="845" y="841"/>
                  <a:pt x="883" y="810"/>
                </a:cubicBezTo>
                <a:cubicBezTo>
                  <a:pt x="944" y="757"/>
                  <a:pt x="1000" y="706"/>
                  <a:pt x="1070" y="665"/>
                </a:cubicBezTo>
                <a:cubicBezTo>
                  <a:pt x="1126" y="588"/>
                  <a:pt x="1190" y="513"/>
                  <a:pt x="1257" y="447"/>
                </a:cubicBezTo>
                <a:cubicBezTo>
                  <a:pt x="1271" y="388"/>
                  <a:pt x="1305" y="320"/>
                  <a:pt x="1340" y="270"/>
                </a:cubicBezTo>
                <a:cubicBezTo>
                  <a:pt x="1410" y="0"/>
                  <a:pt x="1334" y="751"/>
                  <a:pt x="1330" y="831"/>
                </a:cubicBezTo>
                <a:cubicBezTo>
                  <a:pt x="1336" y="930"/>
                  <a:pt x="1336" y="1018"/>
                  <a:pt x="1392" y="1101"/>
                </a:cubicBezTo>
                <a:cubicBezTo>
                  <a:pt x="1412" y="1161"/>
                  <a:pt x="1418" y="1214"/>
                  <a:pt x="1486" y="1236"/>
                </a:cubicBezTo>
                <a:cubicBezTo>
                  <a:pt x="1497" y="1254"/>
                  <a:pt x="1538" y="1293"/>
                  <a:pt x="1538" y="1309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Freeform 11">
            <a:extLst>
              <a:ext uri="{FF2B5EF4-FFF2-40B4-BE49-F238E27FC236}">
                <a16:creationId xmlns:a16="http://schemas.microsoft.com/office/drawing/2014/main" id="{6C08D7C2-3404-E745-8AE2-6458D7C25EF4}"/>
              </a:ext>
            </a:extLst>
          </p:cNvPr>
          <p:cNvSpPr>
            <a:spLocks/>
          </p:cNvSpPr>
          <p:nvPr/>
        </p:nvSpPr>
        <p:spPr bwMode="auto">
          <a:xfrm>
            <a:off x="5334000" y="990600"/>
            <a:ext cx="2441575" cy="2078038"/>
          </a:xfrm>
          <a:custGeom>
            <a:avLst/>
            <a:gdLst>
              <a:gd name="T0" fmla="*/ 0 w 1538"/>
              <a:gd name="T1" fmla="*/ 2147483646 h 1309"/>
              <a:gd name="T2" fmla="*/ 2147483646 w 1538"/>
              <a:gd name="T3" fmla="*/ 2147483646 h 1309"/>
              <a:gd name="T4" fmla="*/ 2147483646 w 1538"/>
              <a:gd name="T5" fmla="*/ 2147483646 h 1309"/>
              <a:gd name="T6" fmla="*/ 2147483646 w 1538"/>
              <a:gd name="T7" fmla="*/ 2147483646 h 1309"/>
              <a:gd name="T8" fmla="*/ 2147483646 w 1538"/>
              <a:gd name="T9" fmla="*/ 2147483646 h 1309"/>
              <a:gd name="T10" fmla="*/ 2147483646 w 1538"/>
              <a:gd name="T11" fmla="*/ 2147483646 h 1309"/>
              <a:gd name="T12" fmla="*/ 2147483646 w 1538"/>
              <a:gd name="T13" fmla="*/ 2147483646 h 1309"/>
              <a:gd name="T14" fmla="*/ 2147483646 w 1538"/>
              <a:gd name="T15" fmla="*/ 2147483646 h 1309"/>
              <a:gd name="T16" fmla="*/ 2147483646 w 1538"/>
              <a:gd name="T17" fmla="*/ 2147483646 h 1309"/>
              <a:gd name="T18" fmla="*/ 2147483646 w 1538"/>
              <a:gd name="T19" fmla="*/ 2147483646 h 1309"/>
              <a:gd name="T20" fmla="*/ 2147483646 w 1538"/>
              <a:gd name="T21" fmla="*/ 2147483646 h 1309"/>
              <a:gd name="T22" fmla="*/ 2147483646 w 1538"/>
              <a:gd name="T23" fmla="*/ 2147483646 h 1309"/>
              <a:gd name="T24" fmla="*/ 2147483646 w 1538"/>
              <a:gd name="T25" fmla="*/ 2147483646 h 1309"/>
              <a:gd name="T26" fmla="*/ 2147483646 w 1538"/>
              <a:gd name="T27" fmla="*/ 2147483646 h 1309"/>
              <a:gd name="T28" fmla="*/ 2147483646 w 1538"/>
              <a:gd name="T29" fmla="*/ 2147483646 h 130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38"/>
              <a:gd name="T46" fmla="*/ 0 h 1309"/>
              <a:gd name="T47" fmla="*/ 1538 w 1538"/>
              <a:gd name="T48" fmla="*/ 1309 h 130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38" h="1309">
                <a:moveTo>
                  <a:pt x="0" y="1309"/>
                </a:moveTo>
                <a:cubicBezTo>
                  <a:pt x="67" y="1287"/>
                  <a:pt x="138" y="1275"/>
                  <a:pt x="208" y="1257"/>
                </a:cubicBezTo>
                <a:cubicBezTo>
                  <a:pt x="250" y="1228"/>
                  <a:pt x="300" y="1214"/>
                  <a:pt x="343" y="1184"/>
                </a:cubicBezTo>
                <a:cubicBezTo>
                  <a:pt x="383" y="1155"/>
                  <a:pt x="418" y="1122"/>
                  <a:pt x="457" y="1091"/>
                </a:cubicBezTo>
                <a:cubicBezTo>
                  <a:pt x="503" y="1053"/>
                  <a:pt x="555" y="1031"/>
                  <a:pt x="602" y="997"/>
                </a:cubicBezTo>
                <a:cubicBezTo>
                  <a:pt x="703" y="921"/>
                  <a:pt x="580" y="987"/>
                  <a:pt x="696" y="925"/>
                </a:cubicBezTo>
                <a:cubicBezTo>
                  <a:pt x="723" y="910"/>
                  <a:pt x="779" y="883"/>
                  <a:pt x="779" y="883"/>
                </a:cubicBezTo>
                <a:cubicBezTo>
                  <a:pt x="807" y="840"/>
                  <a:pt x="845" y="841"/>
                  <a:pt x="883" y="810"/>
                </a:cubicBezTo>
                <a:cubicBezTo>
                  <a:pt x="944" y="757"/>
                  <a:pt x="1000" y="706"/>
                  <a:pt x="1070" y="665"/>
                </a:cubicBezTo>
                <a:cubicBezTo>
                  <a:pt x="1126" y="588"/>
                  <a:pt x="1190" y="513"/>
                  <a:pt x="1257" y="447"/>
                </a:cubicBezTo>
                <a:cubicBezTo>
                  <a:pt x="1271" y="388"/>
                  <a:pt x="1305" y="320"/>
                  <a:pt x="1340" y="270"/>
                </a:cubicBezTo>
                <a:cubicBezTo>
                  <a:pt x="1410" y="0"/>
                  <a:pt x="1334" y="751"/>
                  <a:pt x="1330" y="831"/>
                </a:cubicBezTo>
                <a:cubicBezTo>
                  <a:pt x="1336" y="930"/>
                  <a:pt x="1336" y="1018"/>
                  <a:pt x="1392" y="1101"/>
                </a:cubicBezTo>
                <a:cubicBezTo>
                  <a:pt x="1412" y="1161"/>
                  <a:pt x="1418" y="1214"/>
                  <a:pt x="1486" y="1236"/>
                </a:cubicBezTo>
                <a:cubicBezTo>
                  <a:pt x="1497" y="1254"/>
                  <a:pt x="1538" y="1293"/>
                  <a:pt x="1538" y="1309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Text Box 12">
            <a:extLst>
              <a:ext uri="{FF2B5EF4-FFF2-40B4-BE49-F238E27FC236}">
                <a16:creationId xmlns:a16="http://schemas.microsoft.com/office/drawing/2014/main" id="{FF4D0D5B-AE4E-FF41-AA56-F3E64717529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6052343" y="2008982"/>
            <a:ext cx="1928813" cy="4699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Estrus</a:t>
            </a:r>
          </a:p>
        </p:txBody>
      </p:sp>
      <p:sp>
        <p:nvSpPr>
          <p:cNvPr id="60428" name="Line 13">
            <a:extLst>
              <a:ext uri="{FF2B5EF4-FFF2-40B4-BE49-F238E27FC236}">
                <a16:creationId xmlns:a16="http://schemas.microsoft.com/office/drawing/2014/main" id="{BE7353E0-280B-384E-A6C5-E93914E2AC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27688" y="1657350"/>
            <a:ext cx="11112" cy="1204913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9" name="Line 14">
            <a:extLst>
              <a:ext uri="{FF2B5EF4-FFF2-40B4-BE49-F238E27FC236}">
                <a16:creationId xmlns:a16="http://schemas.microsoft.com/office/drawing/2014/main" id="{D625A44A-53FC-F248-A5C6-DF54AF1E9F5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3200400"/>
            <a:ext cx="7620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0" name="Text Box 15">
            <a:extLst>
              <a:ext uri="{FF2B5EF4-FFF2-40B4-BE49-F238E27FC236}">
                <a16:creationId xmlns:a16="http://schemas.microsoft.com/office/drawing/2014/main" id="{9A8B0259-3346-DE4D-94DA-6F5057474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850" y="576263"/>
            <a:ext cx="1758950" cy="82232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Multiple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Ovulations</a:t>
            </a:r>
          </a:p>
        </p:txBody>
      </p:sp>
      <p:sp>
        <p:nvSpPr>
          <p:cNvPr id="60431" name="Text Box 16">
            <a:extLst>
              <a:ext uri="{FF2B5EF4-FFF2-40B4-BE49-F238E27FC236}">
                <a16:creationId xmlns:a16="http://schemas.microsoft.com/office/drawing/2014/main" id="{4A903B24-189D-DB48-BE98-3DAFA8E42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276600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17</a:t>
            </a:r>
          </a:p>
        </p:txBody>
      </p:sp>
      <p:sp>
        <p:nvSpPr>
          <p:cNvPr id="60432" name="Freeform 17">
            <a:extLst>
              <a:ext uri="{FF2B5EF4-FFF2-40B4-BE49-F238E27FC236}">
                <a16:creationId xmlns:a16="http://schemas.microsoft.com/office/drawing/2014/main" id="{795856DC-06B6-AA4E-BCBC-384A31EEEF3C}"/>
              </a:ext>
            </a:extLst>
          </p:cNvPr>
          <p:cNvSpPr>
            <a:spLocks/>
          </p:cNvSpPr>
          <p:nvPr/>
        </p:nvSpPr>
        <p:spPr bwMode="auto">
          <a:xfrm>
            <a:off x="814388" y="1874838"/>
            <a:ext cx="954087" cy="1044575"/>
          </a:xfrm>
          <a:custGeom>
            <a:avLst/>
            <a:gdLst>
              <a:gd name="T0" fmla="*/ 0 w 601"/>
              <a:gd name="T1" fmla="*/ 2147483646 h 658"/>
              <a:gd name="T2" fmla="*/ 2147483646 w 601"/>
              <a:gd name="T3" fmla="*/ 2147483646 h 658"/>
              <a:gd name="T4" fmla="*/ 2147483646 w 601"/>
              <a:gd name="T5" fmla="*/ 2147483646 h 658"/>
              <a:gd name="T6" fmla="*/ 2147483646 w 601"/>
              <a:gd name="T7" fmla="*/ 2147483646 h 658"/>
              <a:gd name="T8" fmla="*/ 2147483646 w 601"/>
              <a:gd name="T9" fmla="*/ 2147483646 h 658"/>
              <a:gd name="T10" fmla="*/ 2147483646 w 601"/>
              <a:gd name="T11" fmla="*/ 2147483646 h 658"/>
              <a:gd name="T12" fmla="*/ 2147483646 w 601"/>
              <a:gd name="T13" fmla="*/ 2147483646 h 6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1"/>
              <a:gd name="T22" fmla="*/ 0 h 658"/>
              <a:gd name="T23" fmla="*/ 601 w 601"/>
              <a:gd name="T24" fmla="*/ 658 h 65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1" h="658">
                <a:moveTo>
                  <a:pt x="0" y="604"/>
                </a:moveTo>
                <a:cubicBezTo>
                  <a:pt x="89" y="565"/>
                  <a:pt x="178" y="526"/>
                  <a:pt x="246" y="453"/>
                </a:cubicBezTo>
                <a:cubicBezTo>
                  <a:pt x="314" y="380"/>
                  <a:pt x="367" y="234"/>
                  <a:pt x="410" y="166"/>
                </a:cubicBezTo>
                <a:cubicBezTo>
                  <a:pt x="453" y="98"/>
                  <a:pt x="481" y="68"/>
                  <a:pt x="506" y="43"/>
                </a:cubicBezTo>
                <a:cubicBezTo>
                  <a:pt x="531" y="18"/>
                  <a:pt x="546" y="0"/>
                  <a:pt x="561" y="16"/>
                </a:cubicBezTo>
                <a:cubicBezTo>
                  <a:pt x="576" y="32"/>
                  <a:pt x="589" y="32"/>
                  <a:pt x="595" y="139"/>
                </a:cubicBezTo>
                <a:cubicBezTo>
                  <a:pt x="601" y="246"/>
                  <a:pt x="598" y="452"/>
                  <a:pt x="595" y="658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3" name="Freeform 18">
            <a:extLst>
              <a:ext uri="{FF2B5EF4-FFF2-40B4-BE49-F238E27FC236}">
                <a16:creationId xmlns:a16="http://schemas.microsoft.com/office/drawing/2014/main" id="{EB6D9FB4-6575-3F47-BDAB-94C053812B44}"/>
              </a:ext>
            </a:extLst>
          </p:cNvPr>
          <p:cNvSpPr>
            <a:spLocks/>
          </p:cNvSpPr>
          <p:nvPr/>
        </p:nvSpPr>
        <p:spPr bwMode="auto">
          <a:xfrm>
            <a:off x="1763713" y="1498600"/>
            <a:ext cx="6062662" cy="1554163"/>
          </a:xfrm>
          <a:custGeom>
            <a:avLst/>
            <a:gdLst>
              <a:gd name="T0" fmla="*/ 2147483646 w 3819"/>
              <a:gd name="T1" fmla="*/ 2147483646 h 979"/>
              <a:gd name="T2" fmla="*/ 2147483646 w 3819"/>
              <a:gd name="T3" fmla="*/ 2147483646 h 979"/>
              <a:gd name="T4" fmla="*/ 2147483646 w 3819"/>
              <a:gd name="T5" fmla="*/ 2147483646 h 979"/>
              <a:gd name="T6" fmla="*/ 2147483646 w 3819"/>
              <a:gd name="T7" fmla="*/ 2147483646 h 979"/>
              <a:gd name="T8" fmla="*/ 2147483646 w 3819"/>
              <a:gd name="T9" fmla="*/ 2147483646 h 979"/>
              <a:gd name="T10" fmla="*/ 2147483646 w 3819"/>
              <a:gd name="T11" fmla="*/ 2147483646 h 979"/>
              <a:gd name="T12" fmla="*/ 2147483646 w 3819"/>
              <a:gd name="T13" fmla="*/ 2147483646 h 979"/>
              <a:gd name="T14" fmla="*/ 2147483646 w 3819"/>
              <a:gd name="T15" fmla="*/ 2147483646 h 97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19"/>
              <a:gd name="T25" fmla="*/ 0 h 979"/>
              <a:gd name="T26" fmla="*/ 3819 w 3819"/>
              <a:gd name="T27" fmla="*/ 979 h 97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19" h="979">
                <a:moveTo>
                  <a:pt x="38" y="957"/>
                </a:moveTo>
                <a:cubicBezTo>
                  <a:pt x="19" y="968"/>
                  <a:pt x="0" y="979"/>
                  <a:pt x="202" y="861"/>
                </a:cubicBezTo>
                <a:cubicBezTo>
                  <a:pt x="404" y="743"/>
                  <a:pt x="1033" y="370"/>
                  <a:pt x="1248" y="246"/>
                </a:cubicBezTo>
                <a:cubicBezTo>
                  <a:pt x="1463" y="122"/>
                  <a:pt x="1335" y="141"/>
                  <a:pt x="1494" y="116"/>
                </a:cubicBezTo>
                <a:cubicBezTo>
                  <a:pt x="1653" y="91"/>
                  <a:pt x="1985" y="0"/>
                  <a:pt x="2205" y="95"/>
                </a:cubicBezTo>
                <a:cubicBezTo>
                  <a:pt x="2425" y="190"/>
                  <a:pt x="2660" y="559"/>
                  <a:pt x="2814" y="683"/>
                </a:cubicBezTo>
                <a:cubicBezTo>
                  <a:pt x="2968" y="807"/>
                  <a:pt x="2961" y="813"/>
                  <a:pt x="3128" y="841"/>
                </a:cubicBezTo>
                <a:cubicBezTo>
                  <a:pt x="3295" y="869"/>
                  <a:pt x="3557" y="861"/>
                  <a:pt x="3819" y="854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4" name="Line 19">
            <a:extLst>
              <a:ext uri="{FF2B5EF4-FFF2-40B4-BE49-F238E27FC236}">
                <a16:creationId xmlns:a16="http://schemas.microsoft.com/office/drawing/2014/main" id="{CCF34682-8079-1E4F-B7A6-35DFF648B72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5943600"/>
            <a:ext cx="7620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5" name="Text Box 20">
            <a:extLst>
              <a:ext uri="{FF2B5EF4-FFF2-40B4-BE49-F238E27FC236}">
                <a16:creationId xmlns:a16="http://schemas.microsoft.com/office/drawing/2014/main" id="{14973D04-AB8E-C447-A37F-786AA948E2DC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218282" y="4722019"/>
            <a:ext cx="1928812" cy="4699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Estrus</a:t>
            </a:r>
          </a:p>
        </p:txBody>
      </p:sp>
      <p:sp>
        <p:nvSpPr>
          <p:cNvPr id="60436" name="Freeform 21">
            <a:extLst>
              <a:ext uri="{FF2B5EF4-FFF2-40B4-BE49-F238E27FC236}">
                <a16:creationId xmlns:a16="http://schemas.microsoft.com/office/drawing/2014/main" id="{EB2FA048-601F-C347-8B8E-6D2F3A0E4F7D}"/>
              </a:ext>
            </a:extLst>
          </p:cNvPr>
          <p:cNvSpPr>
            <a:spLocks/>
          </p:cNvSpPr>
          <p:nvPr/>
        </p:nvSpPr>
        <p:spPr bwMode="auto">
          <a:xfrm>
            <a:off x="3336925" y="3722688"/>
            <a:ext cx="2441575" cy="2078037"/>
          </a:xfrm>
          <a:custGeom>
            <a:avLst/>
            <a:gdLst>
              <a:gd name="T0" fmla="*/ 0 w 1538"/>
              <a:gd name="T1" fmla="*/ 2147483646 h 1309"/>
              <a:gd name="T2" fmla="*/ 2147483646 w 1538"/>
              <a:gd name="T3" fmla="*/ 2147483646 h 1309"/>
              <a:gd name="T4" fmla="*/ 2147483646 w 1538"/>
              <a:gd name="T5" fmla="*/ 2147483646 h 1309"/>
              <a:gd name="T6" fmla="*/ 2147483646 w 1538"/>
              <a:gd name="T7" fmla="*/ 2147483646 h 1309"/>
              <a:gd name="T8" fmla="*/ 2147483646 w 1538"/>
              <a:gd name="T9" fmla="*/ 2147483646 h 1309"/>
              <a:gd name="T10" fmla="*/ 2147483646 w 1538"/>
              <a:gd name="T11" fmla="*/ 2147483646 h 1309"/>
              <a:gd name="T12" fmla="*/ 2147483646 w 1538"/>
              <a:gd name="T13" fmla="*/ 2147483646 h 1309"/>
              <a:gd name="T14" fmla="*/ 2147483646 w 1538"/>
              <a:gd name="T15" fmla="*/ 2147483646 h 1309"/>
              <a:gd name="T16" fmla="*/ 2147483646 w 1538"/>
              <a:gd name="T17" fmla="*/ 2147483646 h 1309"/>
              <a:gd name="T18" fmla="*/ 2147483646 w 1538"/>
              <a:gd name="T19" fmla="*/ 2147483646 h 1309"/>
              <a:gd name="T20" fmla="*/ 2147483646 w 1538"/>
              <a:gd name="T21" fmla="*/ 2147483646 h 1309"/>
              <a:gd name="T22" fmla="*/ 2147483646 w 1538"/>
              <a:gd name="T23" fmla="*/ 2147483646 h 1309"/>
              <a:gd name="T24" fmla="*/ 2147483646 w 1538"/>
              <a:gd name="T25" fmla="*/ 2147483646 h 1309"/>
              <a:gd name="T26" fmla="*/ 2147483646 w 1538"/>
              <a:gd name="T27" fmla="*/ 2147483646 h 1309"/>
              <a:gd name="T28" fmla="*/ 2147483646 w 1538"/>
              <a:gd name="T29" fmla="*/ 2147483646 h 130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38"/>
              <a:gd name="T46" fmla="*/ 0 h 1309"/>
              <a:gd name="T47" fmla="*/ 1538 w 1538"/>
              <a:gd name="T48" fmla="*/ 1309 h 130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38" h="1309">
                <a:moveTo>
                  <a:pt x="0" y="1309"/>
                </a:moveTo>
                <a:cubicBezTo>
                  <a:pt x="67" y="1287"/>
                  <a:pt x="138" y="1275"/>
                  <a:pt x="208" y="1257"/>
                </a:cubicBezTo>
                <a:cubicBezTo>
                  <a:pt x="250" y="1228"/>
                  <a:pt x="300" y="1214"/>
                  <a:pt x="343" y="1184"/>
                </a:cubicBezTo>
                <a:cubicBezTo>
                  <a:pt x="383" y="1155"/>
                  <a:pt x="418" y="1122"/>
                  <a:pt x="457" y="1091"/>
                </a:cubicBezTo>
                <a:cubicBezTo>
                  <a:pt x="503" y="1053"/>
                  <a:pt x="555" y="1031"/>
                  <a:pt x="602" y="997"/>
                </a:cubicBezTo>
                <a:cubicBezTo>
                  <a:pt x="703" y="921"/>
                  <a:pt x="580" y="987"/>
                  <a:pt x="696" y="925"/>
                </a:cubicBezTo>
                <a:cubicBezTo>
                  <a:pt x="723" y="910"/>
                  <a:pt x="779" y="883"/>
                  <a:pt x="779" y="883"/>
                </a:cubicBezTo>
                <a:cubicBezTo>
                  <a:pt x="807" y="840"/>
                  <a:pt x="845" y="841"/>
                  <a:pt x="883" y="810"/>
                </a:cubicBezTo>
                <a:cubicBezTo>
                  <a:pt x="944" y="757"/>
                  <a:pt x="1000" y="706"/>
                  <a:pt x="1070" y="665"/>
                </a:cubicBezTo>
                <a:cubicBezTo>
                  <a:pt x="1126" y="588"/>
                  <a:pt x="1190" y="513"/>
                  <a:pt x="1257" y="447"/>
                </a:cubicBezTo>
                <a:cubicBezTo>
                  <a:pt x="1271" y="388"/>
                  <a:pt x="1305" y="320"/>
                  <a:pt x="1340" y="270"/>
                </a:cubicBezTo>
                <a:cubicBezTo>
                  <a:pt x="1410" y="0"/>
                  <a:pt x="1334" y="751"/>
                  <a:pt x="1330" y="831"/>
                </a:cubicBezTo>
                <a:cubicBezTo>
                  <a:pt x="1336" y="930"/>
                  <a:pt x="1336" y="1018"/>
                  <a:pt x="1392" y="1101"/>
                </a:cubicBezTo>
                <a:cubicBezTo>
                  <a:pt x="1412" y="1161"/>
                  <a:pt x="1418" y="1214"/>
                  <a:pt x="1486" y="1236"/>
                </a:cubicBezTo>
                <a:cubicBezTo>
                  <a:pt x="1497" y="1254"/>
                  <a:pt x="1538" y="1293"/>
                  <a:pt x="1538" y="1309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7" name="Freeform 22">
            <a:extLst>
              <a:ext uri="{FF2B5EF4-FFF2-40B4-BE49-F238E27FC236}">
                <a16:creationId xmlns:a16="http://schemas.microsoft.com/office/drawing/2014/main" id="{8FF664C9-50F2-CB45-A0BF-FA86A64C6524}"/>
              </a:ext>
            </a:extLst>
          </p:cNvPr>
          <p:cNvSpPr>
            <a:spLocks/>
          </p:cNvSpPr>
          <p:nvPr/>
        </p:nvSpPr>
        <p:spPr bwMode="auto">
          <a:xfrm>
            <a:off x="3489325" y="3722688"/>
            <a:ext cx="2441575" cy="2078037"/>
          </a:xfrm>
          <a:custGeom>
            <a:avLst/>
            <a:gdLst>
              <a:gd name="T0" fmla="*/ 0 w 1538"/>
              <a:gd name="T1" fmla="*/ 2147483646 h 1309"/>
              <a:gd name="T2" fmla="*/ 2147483646 w 1538"/>
              <a:gd name="T3" fmla="*/ 2147483646 h 1309"/>
              <a:gd name="T4" fmla="*/ 2147483646 w 1538"/>
              <a:gd name="T5" fmla="*/ 2147483646 h 1309"/>
              <a:gd name="T6" fmla="*/ 2147483646 w 1538"/>
              <a:gd name="T7" fmla="*/ 2147483646 h 1309"/>
              <a:gd name="T8" fmla="*/ 2147483646 w 1538"/>
              <a:gd name="T9" fmla="*/ 2147483646 h 1309"/>
              <a:gd name="T10" fmla="*/ 2147483646 w 1538"/>
              <a:gd name="T11" fmla="*/ 2147483646 h 1309"/>
              <a:gd name="T12" fmla="*/ 2147483646 w 1538"/>
              <a:gd name="T13" fmla="*/ 2147483646 h 1309"/>
              <a:gd name="T14" fmla="*/ 2147483646 w 1538"/>
              <a:gd name="T15" fmla="*/ 2147483646 h 1309"/>
              <a:gd name="T16" fmla="*/ 2147483646 w 1538"/>
              <a:gd name="T17" fmla="*/ 2147483646 h 1309"/>
              <a:gd name="T18" fmla="*/ 2147483646 w 1538"/>
              <a:gd name="T19" fmla="*/ 2147483646 h 1309"/>
              <a:gd name="T20" fmla="*/ 2147483646 w 1538"/>
              <a:gd name="T21" fmla="*/ 2147483646 h 1309"/>
              <a:gd name="T22" fmla="*/ 2147483646 w 1538"/>
              <a:gd name="T23" fmla="*/ 2147483646 h 1309"/>
              <a:gd name="T24" fmla="*/ 2147483646 w 1538"/>
              <a:gd name="T25" fmla="*/ 2147483646 h 1309"/>
              <a:gd name="T26" fmla="*/ 2147483646 w 1538"/>
              <a:gd name="T27" fmla="*/ 2147483646 h 1309"/>
              <a:gd name="T28" fmla="*/ 2147483646 w 1538"/>
              <a:gd name="T29" fmla="*/ 2147483646 h 130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38"/>
              <a:gd name="T46" fmla="*/ 0 h 1309"/>
              <a:gd name="T47" fmla="*/ 1538 w 1538"/>
              <a:gd name="T48" fmla="*/ 1309 h 130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38" h="1309">
                <a:moveTo>
                  <a:pt x="0" y="1309"/>
                </a:moveTo>
                <a:cubicBezTo>
                  <a:pt x="67" y="1287"/>
                  <a:pt x="138" y="1275"/>
                  <a:pt x="208" y="1257"/>
                </a:cubicBezTo>
                <a:cubicBezTo>
                  <a:pt x="250" y="1228"/>
                  <a:pt x="300" y="1214"/>
                  <a:pt x="343" y="1184"/>
                </a:cubicBezTo>
                <a:cubicBezTo>
                  <a:pt x="383" y="1155"/>
                  <a:pt x="418" y="1122"/>
                  <a:pt x="457" y="1091"/>
                </a:cubicBezTo>
                <a:cubicBezTo>
                  <a:pt x="503" y="1053"/>
                  <a:pt x="555" y="1031"/>
                  <a:pt x="602" y="997"/>
                </a:cubicBezTo>
                <a:cubicBezTo>
                  <a:pt x="703" y="921"/>
                  <a:pt x="580" y="987"/>
                  <a:pt x="696" y="925"/>
                </a:cubicBezTo>
                <a:cubicBezTo>
                  <a:pt x="723" y="910"/>
                  <a:pt x="779" y="883"/>
                  <a:pt x="779" y="883"/>
                </a:cubicBezTo>
                <a:cubicBezTo>
                  <a:pt x="807" y="840"/>
                  <a:pt x="845" y="841"/>
                  <a:pt x="883" y="810"/>
                </a:cubicBezTo>
                <a:cubicBezTo>
                  <a:pt x="944" y="757"/>
                  <a:pt x="1000" y="706"/>
                  <a:pt x="1070" y="665"/>
                </a:cubicBezTo>
                <a:cubicBezTo>
                  <a:pt x="1126" y="588"/>
                  <a:pt x="1190" y="513"/>
                  <a:pt x="1257" y="447"/>
                </a:cubicBezTo>
                <a:cubicBezTo>
                  <a:pt x="1271" y="388"/>
                  <a:pt x="1305" y="320"/>
                  <a:pt x="1340" y="270"/>
                </a:cubicBezTo>
                <a:cubicBezTo>
                  <a:pt x="1410" y="0"/>
                  <a:pt x="1334" y="751"/>
                  <a:pt x="1330" y="831"/>
                </a:cubicBezTo>
                <a:cubicBezTo>
                  <a:pt x="1336" y="930"/>
                  <a:pt x="1336" y="1018"/>
                  <a:pt x="1392" y="1101"/>
                </a:cubicBezTo>
                <a:cubicBezTo>
                  <a:pt x="1412" y="1161"/>
                  <a:pt x="1418" y="1214"/>
                  <a:pt x="1486" y="1236"/>
                </a:cubicBezTo>
                <a:cubicBezTo>
                  <a:pt x="1497" y="1254"/>
                  <a:pt x="1538" y="1293"/>
                  <a:pt x="1538" y="1309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8" name="Freeform 23">
            <a:extLst>
              <a:ext uri="{FF2B5EF4-FFF2-40B4-BE49-F238E27FC236}">
                <a16:creationId xmlns:a16="http://schemas.microsoft.com/office/drawing/2014/main" id="{CB386F83-981F-D14E-8A8C-214CCA383809}"/>
              </a:ext>
            </a:extLst>
          </p:cNvPr>
          <p:cNvSpPr>
            <a:spLocks/>
          </p:cNvSpPr>
          <p:nvPr/>
        </p:nvSpPr>
        <p:spPr bwMode="auto">
          <a:xfrm>
            <a:off x="3565525" y="3722688"/>
            <a:ext cx="2441575" cy="2078037"/>
          </a:xfrm>
          <a:custGeom>
            <a:avLst/>
            <a:gdLst>
              <a:gd name="T0" fmla="*/ 0 w 1538"/>
              <a:gd name="T1" fmla="*/ 2147483646 h 1309"/>
              <a:gd name="T2" fmla="*/ 2147483646 w 1538"/>
              <a:gd name="T3" fmla="*/ 2147483646 h 1309"/>
              <a:gd name="T4" fmla="*/ 2147483646 w 1538"/>
              <a:gd name="T5" fmla="*/ 2147483646 h 1309"/>
              <a:gd name="T6" fmla="*/ 2147483646 w 1538"/>
              <a:gd name="T7" fmla="*/ 2147483646 h 1309"/>
              <a:gd name="T8" fmla="*/ 2147483646 w 1538"/>
              <a:gd name="T9" fmla="*/ 2147483646 h 1309"/>
              <a:gd name="T10" fmla="*/ 2147483646 w 1538"/>
              <a:gd name="T11" fmla="*/ 2147483646 h 1309"/>
              <a:gd name="T12" fmla="*/ 2147483646 w 1538"/>
              <a:gd name="T13" fmla="*/ 2147483646 h 1309"/>
              <a:gd name="T14" fmla="*/ 2147483646 w 1538"/>
              <a:gd name="T15" fmla="*/ 2147483646 h 1309"/>
              <a:gd name="T16" fmla="*/ 2147483646 w 1538"/>
              <a:gd name="T17" fmla="*/ 2147483646 h 1309"/>
              <a:gd name="T18" fmla="*/ 2147483646 w 1538"/>
              <a:gd name="T19" fmla="*/ 2147483646 h 1309"/>
              <a:gd name="T20" fmla="*/ 2147483646 w 1538"/>
              <a:gd name="T21" fmla="*/ 2147483646 h 1309"/>
              <a:gd name="T22" fmla="*/ 2147483646 w 1538"/>
              <a:gd name="T23" fmla="*/ 2147483646 h 1309"/>
              <a:gd name="T24" fmla="*/ 2147483646 w 1538"/>
              <a:gd name="T25" fmla="*/ 2147483646 h 1309"/>
              <a:gd name="T26" fmla="*/ 2147483646 w 1538"/>
              <a:gd name="T27" fmla="*/ 2147483646 h 1309"/>
              <a:gd name="T28" fmla="*/ 2147483646 w 1538"/>
              <a:gd name="T29" fmla="*/ 2147483646 h 130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38"/>
              <a:gd name="T46" fmla="*/ 0 h 1309"/>
              <a:gd name="T47" fmla="*/ 1538 w 1538"/>
              <a:gd name="T48" fmla="*/ 1309 h 130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38" h="1309">
                <a:moveTo>
                  <a:pt x="0" y="1309"/>
                </a:moveTo>
                <a:cubicBezTo>
                  <a:pt x="67" y="1287"/>
                  <a:pt x="138" y="1275"/>
                  <a:pt x="208" y="1257"/>
                </a:cubicBezTo>
                <a:cubicBezTo>
                  <a:pt x="250" y="1228"/>
                  <a:pt x="300" y="1214"/>
                  <a:pt x="343" y="1184"/>
                </a:cubicBezTo>
                <a:cubicBezTo>
                  <a:pt x="383" y="1155"/>
                  <a:pt x="418" y="1122"/>
                  <a:pt x="457" y="1091"/>
                </a:cubicBezTo>
                <a:cubicBezTo>
                  <a:pt x="503" y="1053"/>
                  <a:pt x="555" y="1031"/>
                  <a:pt x="602" y="997"/>
                </a:cubicBezTo>
                <a:cubicBezTo>
                  <a:pt x="703" y="921"/>
                  <a:pt x="580" y="987"/>
                  <a:pt x="696" y="925"/>
                </a:cubicBezTo>
                <a:cubicBezTo>
                  <a:pt x="723" y="910"/>
                  <a:pt x="779" y="883"/>
                  <a:pt x="779" y="883"/>
                </a:cubicBezTo>
                <a:cubicBezTo>
                  <a:pt x="807" y="840"/>
                  <a:pt x="845" y="841"/>
                  <a:pt x="883" y="810"/>
                </a:cubicBezTo>
                <a:cubicBezTo>
                  <a:pt x="944" y="757"/>
                  <a:pt x="1000" y="706"/>
                  <a:pt x="1070" y="665"/>
                </a:cubicBezTo>
                <a:cubicBezTo>
                  <a:pt x="1126" y="588"/>
                  <a:pt x="1190" y="513"/>
                  <a:pt x="1257" y="447"/>
                </a:cubicBezTo>
                <a:cubicBezTo>
                  <a:pt x="1271" y="388"/>
                  <a:pt x="1305" y="320"/>
                  <a:pt x="1340" y="270"/>
                </a:cubicBezTo>
                <a:cubicBezTo>
                  <a:pt x="1410" y="0"/>
                  <a:pt x="1334" y="751"/>
                  <a:pt x="1330" y="831"/>
                </a:cubicBezTo>
                <a:cubicBezTo>
                  <a:pt x="1336" y="930"/>
                  <a:pt x="1336" y="1018"/>
                  <a:pt x="1392" y="1101"/>
                </a:cubicBezTo>
                <a:cubicBezTo>
                  <a:pt x="1412" y="1161"/>
                  <a:pt x="1418" y="1214"/>
                  <a:pt x="1486" y="1236"/>
                </a:cubicBezTo>
                <a:cubicBezTo>
                  <a:pt x="1497" y="1254"/>
                  <a:pt x="1538" y="1293"/>
                  <a:pt x="1538" y="1309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9" name="Freeform 24">
            <a:extLst>
              <a:ext uri="{FF2B5EF4-FFF2-40B4-BE49-F238E27FC236}">
                <a16:creationId xmlns:a16="http://schemas.microsoft.com/office/drawing/2014/main" id="{97B8BCF4-29CF-B94B-B7E8-039DEBE620A7}"/>
              </a:ext>
            </a:extLst>
          </p:cNvPr>
          <p:cNvSpPr>
            <a:spLocks/>
          </p:cNvSpPr>
          <p:nvPr/>
        </p:nvSpPr>
        <p:spPr bwMode="auto">
          <a:xfrm>
            <a:off x="3413125" y="3722688"/>
            <a:ext cx="2441575" cy="2078037"/>
          </a:xfrm>
          <a:custGeom>
            <a:avLst/>
            <a:gdLst>
              <a:gd name="T0" fmla="*/ 0 w 1538"/>
              <a:gd name="T1" fmla="*/ 2147483646 h 1309"/>
              <a:gd name="T2" fmla="*/ 2147483646 w 1538"/>
              <a:gd name="T3" fmla="*/ 2147483646 h 1309"/>
              <a:gd name="T4" fmla="*/ 2147483646 w 1538"/>
              <a:gd name="T5" fmla="*/ 2147483646 h 1309"/>
              <a:gd name="T6" fmla="*/ 2147483646 w 1538"/>
              <a:gd name="T7" fmla="*/ 2147483646 h 1309"/>
              <a:gd name="T8" fmla="*/ 2147483646 w 1538"/>
              <a:gd name="T9" fmla="*/ 2147483646 h 1309"/>
              <a:gd name="T10" fmla="*/ 2147483646 w 1538"/>
              <a:gd name="T11" fmla="*/ 2147483646 h 1309"/>
              <a:gd name="T12" fmla="*/ 2147483646 w 1538"/>
              <a:gd name="T13" fmla="*/ 2147483646 h 1309"/>
              <a:gd name="T14" fmla="*/ 2147483646 w 1538"/>
              <a:gd name="T15" fmla="*/ 2147483646 h 1309"/>
              <a:gd name="T16" fmla="*/ 2147483646 w 1538"/>
              <a:gd name="T17" fmla="*/ 2147483646 h 1309"/>
              <a:gd name="T18" fmla="*/ 2147483646 w 1538"/>
              <a:gd name="T19" fmla="*/ 2147483646 h 1309"/>
              <a:gd name="T20" fmla="*/ 2147483646 w 1538"/>
              <a:gd name="T21" fmla="*/ 2147483646 h 1309"/>
              <a:gd name="T22" fmla="*/ 2147483646 w 1538"/>
              <a:gd name="T23" fmla="*/ 2147483646 h 1309"/>
              <a:gd name="T24" fmla="*/ 2147483646 w 1538"/>
              <a:gd name="T25" fmla="*/ 2147483646 h 1309"/>
              <a:gd name="T26" fmla="*/ 2147483646 w 1538"/>
              <a:gd name="T27" fmla="*/ 2147483646 h 1309"/>
              <a:gd name="T28" fmla="*/ 2147483646 w 1538"/>
              <a:gd name="T29" fmla="*/ 2147483646 h 130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38"/>
              <a:gd name="T46" fmla="*/ 0 h 1309"/>
              <a:gd name="T47" fmla="*/ 1538 w 1538"/>
              <a:gd name="T48" fmla="*/ 1309 h 130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38" h="1309">
                <a:moveTo>
                  <a:pt x="0" y="1309"/>
                </a:moveTo>
                <a:cubicBezTo>
                  <a:pt x="67" y="1287"/>
                  <a:pt x="138" y="1275"/>
                  <a:pt x="208" y="1257"/>
                </a:cubicBezTo>
                <a:cubicBezTo>
                  <a:pt x="250" y="1228"/>
                  <a:pt x="300" y="1214"/>
                  <a:pt x="343" y="1184"/>
                </a:cubicBezTo>
                <a:cubicBezTo>
                  <a:pt x="383" y="1155"/>
                  <a:pt x="418" y="1122"/>
                  <a:pt x="457" y="1091"/>
                </a:cubicBezTo>
                <a:cubicBezTo>
                  <a:pt x="503" y="1053"/>
                  <a:pt x="555" y="1031"/>
                  <a:pt x="602" y="997"/>
                </a:cubicBezTo>
                <a:cubicBezTo>
                  <a:pt x="703" y="921"/>
                  <a:pt x="580" y="987"/>
                  <a:pt x="696" y="925"/>
                </a:cubicBezTo>
                <a:cubicBezTo>
                  <a:pt x="723" y="910"/>
                  <a:pt x="779" y="883"/>
                  <a:pt x="779" y="883"/>
                </a:cubicBezTo>
                <a:cubicBezTo>
                  <a:pt x="807" y="840"/>
                  <a:pt x="845" y="841"/>
                  <a:pt x="883" y="810"/>
                </a:cubicBezTo>
                <a:cubicBezTo>
                  <a:pt x="944" y="757"/>
                  <a:pt x="1000" y="706"/>
                  <a:pt x="1070" y="665"/>
                </a:cubicBezTo>
                <a:cubicBezTo>
                  <a:pt x="1126" y="588"/>
                  <a:pt x="1190" y="513"/>
                  <a:pt x="1257" y="447"/>
                </a:cubicBezTo>
                <a:cubicBezTo>
                  <a:pt x="1271" y="388"/>
                  <a:pt x="1305" y="320"/>
                  <a:pt x="1340" y="270"/>
                </a:cubicBezTo>
                <a:cubicBezTo>
                  <a:pt x="1410" y="0"/>
                  <a:pt x="1334" y="751"/>
                  <a:pt x="1330" y="831"/>
                </a:cubicBezTo>
                <a:cubicBezTo>
                  <a:pt x="1336" y="930"/>
                  <a:pt x="1336" y="1018"/>
                  <a:pt x="1392" y="1101"/>
                </a:cubicBezTo>
                <a:cubicBezTo>
                  <a:pt x="1412" y="1161"/>
                  <a:pt x="1418" y="1214"/>
                  <a:pt x="1486" y="1236"/>
                </a:cubicBezTo>
                <a:cubicBezTo>
                  <a:pt x="1497" y="1254"/>
                  <a:pt x="1538" y="1293"/>
                  <a:pt x="1538" y="1309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0" name="Text Box 25">
            <a:extLst>
              <a:ext uri="{FF2B5EF4-FFF2-40B4-BE49-F238E27FC236}">
                <a16:creationId xmlns:a16="http://schemas.microsoft.com/office/drawing/2014/main" id="{34870083-F0A2-4D4B-9BFE-A45A7BE788D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131469" y="4741069"/>
            <a:ext cx="1928812" cy="4699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Estrus</a:t>
            </a:r>
          </a:p>
        </p:txBody>
      </p:sp>
      <p:sp>
        <p:nvSpPr>
          <p:cNvPr id="60441" name="Line 26">
            <a:extLst>
              <a:ext uri="{FF2B5EF4-FFF2-40B4-BE49-F238E27FC236}">
                <a16:creationId xmlns:a16="http://schemas.microsoft.com/office/drawing/2014/main" id="{486A5BBA-DD97-C749-BA45-8A5D5F93E7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114800"/>
            <a:ext cx="479425" cy="1806575"/>
          </a:xfrm>
          <a:prstGeom prst="line">
            <a:avLst/>
          </a:prstGeom>
          <a:noFill/>
          <a:ln w="38100">
            <a:solidFill>
              <a:srgbClr val="DC008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2" name="Text Box 27">
            <a:extLst>
              <a:ext uri="{FF2B5EF4-FFF2-40B4-BE49-F238E27FC236}">
                <a16:creationId xmlns:a16="http://schemas.microsoft.com/office/drawing/2014/main" id="{AD276F51-CB14-3F44-9DB3-EEF2677D9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352800"/>
            <a:ext cx="1200150" cy="82232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DC0081"/>
                </a:solidFill>
              </a:rPr>
              <a:t>eCG or</a:t>
            </a:r>
            <a:br>
              <a:rPr lang="en-US" altLang="en-US" sz="2400">
                <a:solidFill>
                  <a:srgbClr val="DC0081"/>
                </a:solidFill>
              </a:rPr>
            </a:br>
            <a:r>
              <a:rPr lang="en-US" altLang="en-US" sz="2400">
                <a:solidFill>
                  <a:srgbClr val="DC0081"/>
                </a:solidFill>
              </a:rPr>
              <a:t>FSH</a:t>
            </a:r>
          </a:p>
        </p:txBody>
      </p:sp>
      <p:sp>
        <p:nvSpPr>
          <p:cNvPr id="60443" name="Text Box 28">
            <a:extLst>
              <a:ext uri="{FF2B5EF4-FFF2-40B4-BE49-F238E27FC236}">
                <a16:creationId xmlns:a16="http://schemas.microsoft.com/office/drawing/2014/main" id="{FFD8E058-DB80-E747-8415-593C876CA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6019800"/>
            <a:ext cx="2284412" cy="82232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FE9B03"/>
                </a:solidFill>
              </a:rPr>
              <a:t>First Follicular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rgbClr val="FE9B03"/>
                </a:solidFill>
              </a:rPr>
              <a:t>Wave</a:t>
            </a:r>
          </a:p>
        </p:txBody>
      </p:sp>
      <p:sp>
        <p:nvSpPr>
          <p:cNvPr id="60444" name="Text Box 29">
            <a:extLst>
              <a:ext uri="{FF2B5EF4-FFF2-40B4-BE49-F238E27FC236}">
                <a16:creationId xmlns:a16="http://schemas.microsoft.com/office/drawing/2014/main" id="{59CE45F5-699F-4347-98BD-C60DA4657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738" y="6019800"/>
            <a:ext cx="96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/>
              <a:t>10-12</a:t>
            </a:r>
          </a:p>
        </p:txBody>
      </p:sp>
      <p:sp>
        <p:nvSpPr>
          <p:cNvPr id="60445" name="Freeform 30">
            <a:extLst>
              <a:ext uri="{FF2B5EF4-FFF2-40B4-BE49-F238E27FC236}">
                <a16:creationId xmlns:a16="http://schemas.microsoft.com/office/drawing/2014/main" id="{1F50E958-B87F-2F4E-9342-3D16459846DB}"/>
              </a:ext>
            </a:extLst>
          </p:cNvPr>
          <p:cNvSpPr>
            <a:spLocks/>
          </p:cNvSpPr>
          <p:nvPr/>
        </p:nvSpPr>
        <p:spPr bwMode="auto">
          <a:xfrm>
            <a:off x="1731963" y="4833938"/>
            <a:ext cx="2292350" cy="1087437"/>
          </a:xfrm>
          <a:custGeom>
            <a:avLst/>
            <a:gdLst>
              <a:gd name="T0" fmla="*/ 0 w 1444"/>
              <a:gd name="T1" fmla="*/ 2147483646 h 685"/>
              <a:gd name="T2" fmla="*/ 2147483646 w 1444"/>
              <a:gd name="T3" fmla="*/ 2147483646 h 685"/>
              <a:gd name="T4" fmla="*/ 2147483646 w 1444"/>
              <a:gd name="T5" fmla="*/ 2147483646 h 685"/>
              <a:gd name="T6" fmla="*/ 2147483646 w 1444"/>
              <a:gd name="T7" fmla="*/ 2147483646 h 685"/>
              <a:gd name="T8" fmla="*/ 2147483646 w 1444"/>
              <a:gd name="T9" fmla="*/ 2147483646 h 685"/>
              <a:gd name="T10" fmla="*/ 2147483646 w 1444"/>
              <a:gd name="T11" fmla="*/ 2147483646 h 685"/>
              <a:gd name="T12" fmla="*/ 2147483646 w 1444"/>
              <a:gd name="T13" fmla="*/ 2147483646 h 685"/>
              <a:gd name="T14" fmla="*/ 2147483646 w 1444"/>
              <a:gd name="T15" fmla="*/ 2147483646 h 685"/>
              <a:gd name="T16" fmla="*/ 2147483646 w 1444"/>
              <a:gd name="T17" fmla="*/ 0 h 685"/>
              <a:gd name="T18" fmla="*/ 2147483646 w 1444"/>
              <a:gd name="T19" fmla="*/ 2147483646 h 685"/>
              <a:gd name="T20" fmla="*/ 2147483646 w 1444"/>
              <a:gd name="T21" fmla="*/ 2147483646 h 685"/>
              <a:gd name="T22" fmla="*/ 2147483646 w 1444"/>
              <a:gd name="T23" fmla="*/ 2147483646 h 685"/>
              <a:gd name="T24" fmla="*/ 2147483646 w 1444"/>
              <a:gd name="T25" fmla="*/ 2147483646 h 685"/>
              <a:gd name="T26" fmla="*/ 2147483646 w 1444"/>
              <a:gd name="T27" fmla="*/ 2147483646 h 685"/>
              <a:gd name="T28" fmla="*/ 2147483646 w 1444"/>
              <a:gd name="T29" fmla="*/ 2147483646 h 685"/>
              <a:gd name="T30" fmla="*/ 2147483646 w 1444"/>
              <a:gd name="T31" fmla="*/ 2147483646 h 685"/>
              <a:gd name="T32" fmla="*/ 2147483646 w 1444"/>
              <a:gd name="T33" fmla="*/ 2147483646 h 685"/>
              <a:gd name="T34" fmla="*/ 2147483646 w 1444"/>
              <a:gd name="T35" fmla="*/ 2147483646 h 685"/>
              <a:gd name="T36" fmla="*/ 2147483646 w 1444"/>
              <a:gd name="T37" fmla="*/ 2147483646 h 685"/>
              <a:gd name="T38" fmla="*/ 2147483646 w 1444"/>
              <a:gd name="T39" fmla="*/ 2147483646 h 685"/>
              <a:gd name="T40" fmla="*/ 2147483646 w 1444"/>
              <a:gd name="T41" fmla="*/ 2147483646 h 68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444"/>
              <a:gd name="T64" fmla="*/ 0 h 685"/>
              <a:gd name="T65" fmla="*/ 1444 w 1444"/>
              <a:gd name="T66" fmla="*/ 685 h 68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444" h="685">
                <a:moveTo>
                  <a:pt x="0" y="644"/>
                </a:moveTo>
                <a:cubicBezTo>
                  <a:pt x="10" y="638"/>
                  <a:pt x="141" y="575"/>
                  <a:pt x="177" y="540"/>
                </a:cubicBezTo>
                <a:cubicBezTo>
                  <a:pt x="225" y="491"/>
                  <a:pt x="228" y="447"/>
                  <a:pt x="291" y="405"/>
                </a:cubicBezTo>
                <a:cubicBezTo>
                  <a:pt x="320" y="314"/>
                  <a:pt x="272" y="450"/>
                  <a:pt x="332" y="332"/>
                </a:cubicBezTo>
                <a:cubicBezTo>
                  <a:pt x="365" y="265"/>
                  <a:pt x="335" y="266"/>
                  <a:pt x="395" y="207"/>
                </a:cubicBezTo>
                <a:cubicBezTo>
                  <a:pt x="415" y="186"/>
                  <a:pt x="457" y="145"/>
                  <a:pt x="457" y="145"/>
                </a:cubicBezTo>
                <a:cubicBezTo>
                  <a:pt x="477" y="88"/>
                  <a:pt x="454" y="137"/>
                  <a:pt x="499" y="83"/>
                </a:cubicBezTo>
                <a:cubicBezTo>
                  <a:pt x="506" y="73"/>
                  <a:pt x="508" y="57"/>
                  <a:pt x="519" y="51"/>
                </a:cubicBezTo>
                <a:cubicBezTo>
                  <a:pt x="558" y="26"/>
                  <a:pt x="662" y="8"/>
                  <a:pt x="706" y="0"/>
                </a:cubicBezTo>
                <a:cubicBezTo>
                  <a:pt x="766" y="19"/>
                  <a:pt x="831" y="26"/>
                  <a:pt x="894" y="41"/>
                </a:cubicBezTo>
                <a:cubicBezTo>
                  <a:pt x="917" y="56"/>
                  <a:pt x="944" y="64"/>
                  <a:pt x="966" y="83"/>
                </a:cubicBezTo>
                <a:cubicBezTo>
                  <a:pt x="978" y="94"/>
                  <a:pt x="984" y="111"/>
                  <a:pt x="997" y="124"/>
                </a:cubicBezTo>
                <a:cubicBezTo>
                  <a:pt x="1006" y="132"/>
                  <a:pt x="1019" y="136"/>
                  <a:pt x="1029" y="145"/>
                </a:cubicBezTo>
                <a:cubicBezTo>
                  <a:pt x="1040" y="154"/>
                  <a:pt x="1049" y="165"/>
                  <a:pt x="1060" y="176"/>
                </a:cubicBezTo>
                <a:cubicBezTo>
                  <a:pt x="1073" y="217"/>
                  <a:pt x="1095" y="244"/>
                  <a:pt x="1122" y="280"/>
                </a:cubicBezTo>
                <a:cubicBezTo>
                  <a:pt x="1156" y="387"/>
                  <a:pt x="1101" y="227"/>
                  <a:pt x="1153" y="342"/>
                </a:cubicBezTo>
                <a:cubicBezTo>
                  <a:pt x="1202" y="453"/>
                  <a:pt x="1147" y="365"/>
                  <a:pt x="1195" y="436"/>
                </a:cubicBezTo>
                <a:cubicBezTo>
                  <a:pt x="1207" y="474"/>
                  <a:pt x="1224" y="506"/>
                  <a:pt x="1247" y="540"/>
                </a:cubicBezTo>
                <a:cubicBezTo>
                  <a:pt x="1268" y="605"/>
                  <a:pt x="1311" y="628"/>
                  <a:pt x="1371" y="654"/>
                </a:cubicBezTo>
                <a:cubicBezTo>
                  <a:pt x="1385" y="660"/>
                  <a:pt x="1398" y="668"/>
                  <a:pt x="1413" y="675"/>
                </a:cubicBezTo>
                <a:cubicBezTo>
                  <a:pt x="1422" y="679"/>
                  <a:pt x="1444" y="685"/>
                  <a:pt x="1444" y="685"/>
                </a:cubicBezTo>
              </a:path>
            </a:pathLst>
          </a:custGeom>
          <a:noFill/>
          <a:ln w="38100">
            <a:solidFill>
              <a:srgbClr val="FE9B0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6" name="Line 31">
            <a:extLst>
              <a:ext uri="{FF2B5EF4-FFF2-40B4-BE49-F238E27FC236}">
                <a16:creationId xmlns:a16="http://schemas.microsoft.com/office/drawing/2014/main" id="{3D0060DA-B471-2549-85F9-D3A355E312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5257800"/>
            <a:ext cx="228600" cy="838200"/>
          </a:xfrm>
          <a:prstGeom prst="line">
            <a:avLst/>
          </a:prstGeom>
          <a:noFill/>
          <a:ln w="38100">
            <a:solidFill>
              <a:srgbClr val="FE9B03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7" name="Text Box 32">
            <a:extLst>
              <a:ext uri="{FF2B5EF4-FFF2-40B4-BE49-F238E27FC236}">
                <a16:creationId xmlns:a16="http://schemas.microsoft.com/office/drawing/2014/main" id="{8EE484F8-1A3B-3D45-A847-A7C25C44F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738" y="3267075"/>
            <a:ext cx="10525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PGF</a:t>
            </a:r>
            <a:r>
              <a:rPr lang="en-US" altLang="en-US" sz="2400" baseline="-25000">
                <a:solidFill>
                  <a:schemeClr val="tx2"/>
                </a:solidFill>
              </a:rPr>
              <a:t>2</a:t>
            </a:r>
            <a:r>
              <a:rPr lang="en-US" altLang="en-US" sz="2400" baseline="-25000">
                <a:solidFill>
                  <a:schemeClr val="tx2"/>
                </a:solidFill>
                <a:latin typeface="Symbol" pitchFamily="2" charset="2"/>
              </a:rPr>
              <a:t>a</a:t>
            </a:r>
            <a:endParaRPr lang="en-US" altLang="en-US" sz="2400">
              <a:solidFill>
                <a:schemeClr val="tx2"/>
              </a:solidFill>
            </a:endParaRPr>
          </a:p>
        </p:txBody>
      </p:sp>
      <p:sp>
        <p:nvSpPr>
          <p:cNvPr id="60448" name="Line 33">
            <a:extLst>
              <a:ext uri="{FF2B5EF4-FFF2-40B4-BE49-F238E27FC236}">
                <a16:creationId xmlns:a16="http://schemas.microsoft.com/office/drawing/2014/main" id="{D6634E0A-1F15-C34D-BE2A-4F0A8A30CF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657600"/>
            <a:ext cx="88900" cy="762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49" name="Freeform 34">
            <a:extLst>
              <a:ext uri="{FF2B5EF4-FFF2-40B4-BE49-F238E27FC236}">
                <a16:creationId xmlns:a16="http://schemas.microsoft.com/office/drawing/2014/main" id="{70EA8F30-484D-F949-8784-C7890FAAE083}"/>
              </a:ext>
            </a:extLst>
          </p:cNvPr>
          <p:cNvSpPr>
            <a:spLocks/>
          </p:cNvSpPr>
          <p:nvPr/>
        </p:nvSpPr>
        <p:spPr bwMode="auto">
          <a:xfrm>
            <a:off x="800100" y="4708525"/>
            <a:ext cx="954088" cy="1044575"/>
          </a:xfrm>
          <a:custGeom>
            <a:avLst/>
            <a:gdLst>
              <a:gd name="T0" fmla="*/ 0 w 601"/>
              <a:gd name="T1" fmla="*/ 2147483646 h 658"/>
              <a:gd name="T2" fmla="*/ 2147483646 w 601"/>
              <a:gd name="T3" fmla="*/ 2147483646 h 658"/>
              <a:gd name="T4" fmla="*/ 2147483646 w 601"/>
              <a:gd name="T5" fmla="*/ 2147483646 h 658"/>
              <a:gd name="T6" fmla="*/ 2147483646 w 601"/>
              <a:gd name="T7" fmla="*/ 2147483646 h 658"/>
              <a:gd name="T8" fmla="*/ 2147483646 w 601"/>
              <a:gd name="T9" fmla="*/ 2147483646 h 658"/>
              <a:gd name="T10" fmla="*/ 2147483646 w 601"/>
              <a:gd name="T11" fmla="*/ 2147483646 h 658"/>
              <a:gd name="T12" fmla="*/ 2147483646 w 601"/>
              <a:gd name="T13" fmla="*/ 2147483646 h 6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1"/>
              <a:gd name="T22" fmla="*/ 0 h 658"/>
              <a:gd name="T23" fmla="*/ 601 w 601"/>
              <a:gd name="T24" fmla="*/ 658 h 65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1" h="658">
                <a:moveTo>
                  <a:pt x="0" y="604"/>
                </a:moveTo>
                <a:cubicBezTo>
                  <a:pt x="89" y="565"/>
                  <a:pt x="178" y="526"/>
                  <a:pt x="246" y="453"/>
                </a:cubicBezTo>
                <a:cubicBezTo>
                  <a:pt x="314" y="380"/>
                  <a:pt x="367" y="234"/>
                  <a:pt x="410" y="166"/>
                </a:cubicBezTo>
                <a:cubicBezTo>
                  <a:pt x="453" y="98"/>
                  <a:pt x="481" y="68"/>
                  <a:pt x="506" y="43"/>
                </a:cubicBezTo>
                <a:cubicBezTo>
                  <a:pt x="531" y="18"/>
                  <a:pt x="546" y="0"/>
                  <a:pt x="561" y="16"/>
                </a:cubicBezTo>
                <a:cubicBezTo>
                  <a:pt x="576" y="32"/>
                  <a:pt x="589" y="32"/>
                  <a:pt x="595" y="139"/>
                </a:cubicBezTo>
                <a:cubicBezTo>
                  <a:pt x="601" y="246"/>
                  <a:pt x="598" y="452"/>
                  <a:pt x="595" y="658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0" name="Freeform 35">
            <a:extLst>
              <a:ext uri="{FF2B5EF4-FFF2-40B4-BE49-F238E27FC236}">
                <a16:creationId xmlns:a16="http://schemas.microsoft.com/office/drawing/2014/main" id="{FB39C089-BB48-7346-81DA-15400213ADF9}"/>
              </a:ext>
            </a:extLst>
          </p:cNvPr>
          <p:cNvSpPr>
            <a:spLocks/>
          </p:cNvSpPr>
          <p:nvPr/>
        </p:nvSpPr>
        <p:spPr bwMode="auto">
          <a:xfrm>
            <a:off x="1790700" y="4438650"/>
            <a:ext cx="4994275" cy="1455738"/>
          </a:xfrm>
          <a:custGeom>
            <a:avLst/>
            <a:gdLst>
              <a:gd name="T0" fmla="*/ 0 w 3146"/>
              <a:gd name="T1" fmla="*/ 2147483646 h 917"/>
              <a:gd name="T2" fmla="*/ 2147483646 w 3146"/>
              <a:gd name="T3" fmla="*/ 2147483646 h 917"/>
              <a:gd name="T4" fmla="*/ 2147483646 w 3146"/>
              <a:gd name="T5" fmla="*/ 2147483646 h 917"/>
              <a:gd name="T6" fmla="*/ 2147483646 w 3146"/>
              <a:gd name="T7" fmla="*/ 2147483646 h 917"/>
              <a:gd name="T8" fmla="*/ 2147483646 w 3146"/>
              <a:gd name="T9" fmla="*/ 2147483646 h 917"/>
              <a:gd name="T10" fmla="*/ 2147483646 w 3146"/>
              <a:gd name="T11" fmla="*/ 2147483646 h 917"/>
              <a:gd name="T12" fmla="*/ 2147483646 w 3146"/>
              <a:gd name="T13" fmla="*/ 2147483646 h 917"/>
              <a:gd name="T14" fmla="*/ 2147483646 w 3146"/>
              <a:gd name="T15" fmla="*/ 2147483646 h 917"/>
              <a:gd name="T16" fmla="*/ 2147483646 w 3146"/>
              <a:gd name="T17" fmla="*/ 2147483646 h 917"/>
              <a:gd name="T18" fmla="*/ 2147483646 w 3146"/>
              <a:gd name="T19" fmla="*/ 2147483646 h 917"/>
              <a:gd name="T20" fmla="*/ 2147483646 w 3146"/>
              <a:gd name="T21" fmla="*/ 2147483646 h 917"/>
              <a:gd name="T22" fmla="*/ 2147483646 w 3146"/>
              <a:gd name="T23" fmla="*/ 2147483646 h 917"/>
              <a:gd name="T24" fmla="*/ 2147483646 w 3146"/>
              <a:gd name="T25" fmla="*/ 2147483646 h 91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146"/>
              <a:gd name="T40" fmla="*/ 0 h 917"/>
              <a:gd name="T41" fmla="*/ 3146 w 3146"/>
              <a:gd name="T42" fmla="*/ 917 h 91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146" h="917">
                <a:moveTo>
                  <a:pt x="0" y="917"/>
                </a:moveTo>
                <a:cubicBezTo>
                  <a:pt x="106" y="903"/>
                  <a:pt x="212" y="890"/>
                  <a:pt x="335" y="835"/>
                </a:cubicBezTo>
                <a:cubicBezTo>
                  <a:pt x="458" y="780"/>
                  <a:pt x="609" y="673"/>
                  <a:pt x="739" y="589"/>
                </a:cubicBezTo>
                <a:cubicBezTo>
                  <a:pt x="869" y="505"/>
                  <a:pt x="995" y="406"/>
                  <a:pt x="1115" y="329"/>
                </a:cubicBezTo>
                <a:cubicBezTo>
                  <a:pt x="1235" y="252"/>
                  <a:pt x="1366" y="172"/>
                  <a:pt x="1457" y="124"/>
                </a:cubicBezTo>
                <a:cubicBezTo>
                  <a:pt x="1548" y="76"/>
                  <a:pt x="1615" y="57"/>
                  <a:pt x="1662" y="42"/>
                </a:cubicBezTo>
                <a:cubicBezTo>
                  <a:pt x="1709" y="27"/>
                  <a:pt x="1714" y="33"/>
                  <a:pt x="1737" y="35"/>
                </a:cubicBezTo>
                <a:cubicBezTo>
                  <a:pt x="1760" y="37"/>
                  <a:pt x="1784" y="0"/>
                  <a:pt x="1799" y="56"/>
                </a:cubicBezTo>
                <a:cubicBezTo>
                  <a:pt x="1814" y="112"/>
                  <a:pt x="1802" y="265"/>
                  <a:pt x="1826" y="370"/>
                </a:cubicBezTo>
                <a:cubicBezTo>
                  <a:pt x="1850" y="475"/>
                  <a:pt x="1861" y="603"/>
                  <a:pt x="1942" y="685"/>
                </a:cubicBezTo>
                <a:cubicBezTo>
                  <a:pt x="2023" y="767"/>
                  <a:pt x="2171" y="835"/>
                  <a:pt x="2311" y="862"/>
                </a:cubicBezTo>
                <a:cubicBezTo>
                  <a:pt x="2451" y="889"/>
                  <a:pt x="2644" y="852"/>
                  <a:pt x="2783" y="849"/>
                </a:cubicBezTo>
                <a:cubicBezTo>
                  <a:pt x="2922" y="846"/>
                  <a:pt x="3034" y="844"/>
                  <a:pt x="3146" y="842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51" name="Text Box 6">
            <a:extLst>
              <a:ext uri="{FF2B5EF4-FFF2-40B4-BE49-F238E27FC236}">
                <a16:creationId xmlns:a16="http://schemas.microsoft.com/office/drawing/2014/main" id="{A27EE85F-F700-864F-9BD6-2DC12E694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5432425"/>
            <a:ext cx="2254250" cy="461963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rgbClr val="80808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SzPct val="100000"/>
              <a:buChar char="–"/>
              <a:defRPr sz="28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</a:rPr>
              <a:t>Progesterone.</a:t>
            </a:r>
            <a:endParaRPr lang="en-US" altLang="en-US" sz="24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4">
            <a:extLst>
              <a:ext uri="{FF2B5EF4-FFF2-40B4-BE49-F238E27FC236}">
                <a16:creationId xmlns:a16="http://schemas.microsoft.com/office/drawing/2014/main" id="{75743557-A639-E84E-B460-BF79F7DC7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Sheep</a:t>
            </a:r>
          </a:p>
        </p:txBody>
      </p:sp>
      <p:sp>
        <p:nvSpPr>
          <p:cNvPr id="62466" name="Rectangle 5">
            <a:extLst>
              <a:ext uri="{FF2B5EF4-FFF2-40B4-BE49-F238E27FC236}">
                <a16:creationId xmlns:a16="http://schemas.microsoft.com/office/drawing/2014/main" id="{B9C557A9-2B7A-3047-B952-E598E0DC4C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4953000"/>
          </a:xfrm>
        </p:spPr>
        <p:txBody>
          <a:bodyPr wrap="none"/>
          <a:lstStyle/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Progestin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CIDR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In season - works alone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Out of season - requires eCG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Prostaglandin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Only works in season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Lights - </a:t>
            </a:r>
            <a:r>
              <a:rPr lang="en-US" altLang="en-US" sz="2400">
                <a:ea typeface="ＭＳ Ｐゴシック" panose="020B0600070205080204" pitchFamily="34" charset="-128"/>
              </a:rPr>
              <a:t>decrease day length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Melatonin - </a:t>
            </a:r>
            <a:r>
              <a:rPr lang="en-US" altLang="en-US" sz="2400">
                <a:solidFill>
                  <a:srgbClr val="000000"/>
                </a:solidFill>
                <a:ea typeface="ＭＳ Ｐゴシック" panose="020B0600070205080204" pitchFamily="34" charset="-128"/>
              </a:rPr>
              <a:t>give orally or IM</a:t>
            </a: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4">
            <a:extLst>
              <a:ext uri="{FF2B5EF4-FFF2-40B4-BE49-F238E27FC236}">
                <a16:creationId xmlns:a16="http://schemas.microsoft.com/office/drawing/2014/main" id="{D98B9100-7DE1-2A4D-99E9-35D43F13B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Swine</a:t>
            </a:r>
          </a:p>
        </p:txBody>
      </p:sp>
      <p:sp>
        <p:nvSpPr>
          <p:cNvPr id="63490" name="Rectangle 5">
            <a:extLst>
              <a:ext uri="{FF2B5EF4-FFF2-40B4-BE49-F238E27FC236}">
                <a16:creationId xmlns:a16="http://schemas.microsoft.com/office/drawing/2014/main" id="{6017E99C-CB10-7B43-AA48-B2C05504DB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534400" cy="4953000"/>
          </a:xfrm>
        </p:spPr>
        <p:txBody>
          <a:bodyPr/>
          <a:lstStyle/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Prostaglandin 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Not of practical 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Only effect days 12 - 17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Progestins - Altrenogest (Matrix)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MGA causes ovarian cysts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Regumate (oral) for 18 days</a:t>
            </a:r>
          </a:p>
          <a:p>
            <a:pPr lvl="2" eaLnBrk="1" hangingPunct="1"/>
            <a:r>
              <a:rPr lang="en-US" altLang="en-US">
                <a:ea typeface="ＭＳ Ｐゴシック" panose="020B0600070205080204" pitchFamily="34" charset="-128"/>
              </a:rPr>
              <a:t>Cost is $5 - $10/day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Wean Piglets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Puberty Induction - </a:t>
            </a:r>
            <a:r>
              <a:rPr lang="en-US" altLang="en-US" sz="2400">
                <a:ea typeface="ＭＳ Ｐゴシック" panose="020B0600070205080204" pitchFamily="34" charset="-128"/>
              </a:rPr>
              <a:t>PG600 (eCG + HCG)</a:t>
            </a: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4">
            <a:extLst>
              <a:ext uri="{FF2B5EF4-FFF2-40B4-BE49-F238E27FC236}">
                <a16:creationId xmlns:a16="http://schemas.microsoft.com/office/drawing/2014/main" id="{5B1C6846-1FAD-A04B-AC36-0C863FE0E5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Equine</a:t>
            </a:r>
          </a:p>
        </p:txBody>
      </p:sp>
      <p:sp>
        <p:nvSpPr>
          <p:cNvPr id="64514" name="Rectangle 5">
            <a:extLst>
              <a:ext uri="{FF2B5EF4-FFF2-40B4-BE49-F238E27FC236}">
                <a16:creationId xmlns:a16="http://schemas.microsoft.com/office/drawing/2014/main" id="{1499671A-816C-2E4B-99FB-2DBBE889B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7772400" cy="4953000"/>
          </a:xfrm>
        </p:spPr>
        <p:txBody>
          <a:bodyPr/>
          <a:lstStyle/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Prostaglandin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Mare CL more sensitive than cow’s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Only effective in season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HCG</a:t>
            </a:r>
            <a:r>
              <a:rPr lang="en-US" altLang="en-US" sz="2400">
                <a:ea typeface="ＭＳ Ｐゴシック" panose="020B0600070205080204" pitchFamily="34" charset="-128"/>
              </a:rPr>
              <a:t> – ovulation induction, &gt;35 mm follicle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Progestins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Altrenogest (Regumate)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Only effective in season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Reduce estrus behavior in competition animals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Light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16 hrs day light for 60 - 90 days.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1728</TotalTime>
  <Pages>39</Pages>
  <Words>1619</Words>
  <Application>Microsoft Macintosh PowerPoint</Application>
  <PresentationFormat>On-screen Show (4:3)</PresentationFormat>
  <Paragraphs>598</Paragraphs>
  <Slides>67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4" baseType="lpstr">
      <vt:lpstr>Helvetica</vt:lpstr>
      <vt:lpstr>ＭＳ Ｐゴシック</vt:lpstr>
      <vt:lpstr>Arial</vt:lpstr>
      <vt:lpstr>Times</vt:lpstr>
      <vt:lpstr>Comic Sans MS</vt:lpstr>
      <vt:lpstr>Symbol</vt:lpstr>
      <vt:lpstr>Microsoft PowerPoint 4</vt:lpstr>
      <vt:lpstr>The Luteal Phase of the Estrous and Menstrual Cycle </vt:lpstr>
      <vt:lpstr>PowerPoint Presentation</vt:lpstr>
      <vt:lpstr>PowerPoint Presentation</vt:lpstr>
      <vt:lpstr>PowerPoint Presentation</vt:lpstr>
      <vt:lpstr>PowerPoint Presentation</vt:lpstr>
      <vt:lpstr>Luteal Tissue</vt:lpstr>
      <vt:lpstr>PowerPoint Presentation</vt:lpstr>
      <vt:lpstr>PowerPoint Presentation</vt:lpstr>
      <vt:lpstr>Functional Capability of CL</vt:lpstr>
      <vt:lpstr>PowerPoint Presentation</vt:lpstr>
      <vt:lpstr>PowerPoint Presentation</vt:lpstr>
      <vt:lpstr>PowerPoint Presentation</vt:lpstr>
      <vt:lpstr>LH receptor location</vt:lpstr>
      <vt:lpstr>Luteolysis</vt:lpstr>
      <vt:lpstr>PowerPoint Presentation</vt:lpstr>
      <vt:lpstr>Luteolysis</vt:lpstr>
      <vt:lpstr>PowerPoint Presentation</vt:lpstr>
      <vt:lpstr>PowerPoint Presentation</vt:lpstr>
      <vt:lpstr>PowerPoint Presentation</vt:lpstr>
      <vt:lpstr>PowerPoint Presentation</vt:lpstr>
      <vt:lpstr>Luteolysis</vt:lpstr>
      <vt:lpstr>PowerPoint Presentation</vt:lpstr>
      <vt:lpstr>PowerPoint Presentation</vt:lpstr>
      <vt:lpstr>Relationship of Oxytocin and PGF2a</vt:lpstr>
      <vt:lpstr>Luteolysis</vt:lpstr>
      <vt:lpstr>PowerPoint Presentation</vt:lpstr>
      <vt:lpstr>Luteolysis</vt:lpstr>
      <vt:lpstr>PGF action in CL</vt:lpstr>
      <vt:lpstr>Menstrual Cycle</vt:lpstr>
      <vt:lpstr>PowerPoint Presentation</vt:lpstr>
      <vt:lpstr>Luteolysis in the Primate</vt:lpstr>
      <vt:lpstr>Luteolysis in the Primate (cont.)</vt:lpstr>
      <vt:lpstr>Manipulating Ovulation and Estrous Synchronization</vt:lpstr>
      <vt:lpstr>Why Cycle Control?</vt:lpstr>
      <vt:lpstr>Manipulating Ovulation</vt:lpstr>
      <vt:lpstr>Cattle</vt:lpstr>
      <vt:lpstr>Principle of PGF2a Use</vt:lpstr>
      <vt:lpstr>Estrous Cycle in the Bovine</vt:lpstr>
      <vt:lpstr>Induction of Ovulation with PGF2a</vt:lpstr>
      <vt:lpstr>Induction of Ovulation with PGF2a</vt:lpstr>
      <vt:lpstr>Induction of Ovulation with PGF2a</vt:lpstr>
      <vt:lpstr>Induction of Ovulation with PGF2a</vt:lpstr>
      <vt:lpstr>Induction of Ovulation with PGF2a</vt:lpstr>
      <vt:lpstr>Principle of GnRH Use</vt:lpstr>
      <vt:lpstr>Principle of GnRH Use</vt:lpstr>
      <vt:lpstr>Ovsynch</vt:lpstr>
      <vt:lpstr>Ovsynch</vt:lpstr>
      <vt:lpstr>Ovsynch</vt:lpstr>
      <vt:lpstr>Ovsynch</vt:lpstr>
      <vt:lpstr>Ovsynch</vt:lpstr>
      <vt:lpstr>Ovsynch</vt:lpstr>
      <vt:lpstr>Ovsynch</vt:lpstr>
      <vt:lpstr>Ovsynch Problems</vt:lpstr>
      <vt:lpstr>Use of Progestogens</vt:lpstr>
      <vt:lpstr>P4 following CIDR Insertion</vt:lpstr>
      <vt:lpstr>P4 During Presence of CIDR</vt:lpstr>
      <vt:lpstr>Normal Cycle</vt:lpstr>
      <vt:lpstr>Normal Cycle</vt:lpstr>
      <vt:lpstr>CIDR</vt:lpstr>
      <vt:lpstr>Co-Synch + CIDR</vt:lpstr>
      <vt:lpstr>Select Synch + CIDR + TAI</vt:lpstr>
      <vt:lpstr>Superovulation</vt:lpstr>
      <vt:lpstr>Progestens Effect on Ovulation</vt:lpstr>
      <vt:lpstr>Stimulating Follicular Development</vt:lpstr>
      <vt:lpstr>Sheep</vt:lpstr>
      <vt:lpstr>Swine</vt:lpstr>
      <vt:lpstr>Equine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 434</dc:title>
  <dc:subject>lec 11 luteal phase</dc:subject>
  <dc:creator>John Parrish</dc:creator>
  <cp:keywords/>
  <dc:description/>
  <cp:lastModifiedBy>JOHN J PARRISH</cp:lastModifiedBy>
  <cp:revision>81</cp:revision>
  <cp:lastPrinted>2017-10-18T19:38:31Z</cp:lastPrinted>
  <dcterms:created xsi:type="dcterms:W3CDTF">2012-10-12T19:10:38Z</dcterms:created>
  <dcterms:modified xsi:type="dcterms:W3CDTF">2021-10-21T18:44:08Z</dcterms:modified>
</cp:coreProperties>
</file>