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9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256" r:id="rId2"/>
    <p:sldId id="258" r:id="rId3"/>
    <p:sldId id="259" r:id="rId4"/>
    <p:sldId id="386" r:id="rId5"/>
    <p:sldId id="325" r:id="rId6"/>
    <p:sldId id="326" r:id="rId7"/>
    <p:sldId id="350" r:id="rId8"/>
    <p:sldId id="390" r:id="rId9"/>
    <p:sldId id="387" r:id="rId10"/>
    <p:sldId id="323" r:id="rId11"/>
    <p:sldId id="265" r:id="rId12"/>
    <p:sldId id="322" r:id="rId13"/>
    <p:sldId id="324" r:id="rId14"/>
    <p:sldId id="388" r:id="rId15"/>
    <p:sldId id="327" r:id="rId16"/>
    <p:sldId id="352" r:id="rId17"/>
    <p:sldId id="329" r:id="rId18"/>
    <p:sldId id="330" r:id="rId19"/>
    <p:sldId id="331" r:id="rId20"/>
    <p:sldId id="353" r:id="rId21"/>
    <p:sldId id="354" r:id="rId22"/>
    <p:sldId id="389" r:id="rId23"/>
    <p:sldId id="321" r:id="rId24"/>
    <p:sldId id="374" r:id="rId25"/>
    <p:sldId id="346" r:id="rId26"/>
    <p:sldId id="309" r:id="rId27"/>
    <p:sldId id="332" r:id="rId28"/>
    <p:sldId id="308" r:id="rId29"/>
    <p:sldId id="391" r:id="rId30"/>
    <p:sldId id="318" r:id="rId31"/>
    <p:sldId id="282" r:id="rId32"/>
    <p:sldId id="283" r:id="rId33"/>
    <p:sldId id="358" r:id="rId34"/>
    <p:sldId id="286" r:id="rId35"/>
    <p:sldId id="311" r:id="rId36"/>
    <p:sldId id="382" r:id="rId37"/>
    <p:sldId id="383" r:id="rId38"/>
    <p:sldId id="385" r:id="rId39"/>
    <p:sldId id="392" r:id="rId40"/>
    <p:sldId id="294" r:id="rId41"/>
    <p:sldId id="295" r:id="rId42"/>
    <p:sldId id="296" r:id="rId43"/>
    <p:sldId id="313" r:id="rId44"/>
    <p:sldId id="314" r:id="rId45"/>
    <p:sldId id="393" r:id="rId46"/>
    <p:sldId id="316" r:id="rId47"/>
    <p:sldId id="298" r:id="rId48"/>
    <p:sldId id="300" r:id="rId49"/>
    <p:sldId id="394" r:id="rId50"/>
    <p:sldId id="375" r:id="rId51"/>
    <p:sldId id="376" r:id="rId52"/>
    <p:sldId id="379" r:id="rId53"/>
    <p:sldId id="378" r:id="rId54"/>
    <p:sldId id="312" r:id="rId55"/>
    <p:sldId id="344" r:id="rId56"/>
    <p:sldId id="342" r:id="rId57"/>
    <p:sldId id="345" r:id="rId58"/>
    <p:sldId id="343" r:id="rId59"/>
    <p:sldId id="304" r:id="rId60"/>
    <p:sldId id="371" r:id="rId61"/>
    <p:sldId id="305" r:id="rId62"/>
    <p:sldId id="395" r:id="rId63"/>
  </p:sldIdLst>
  <p:sldSz cx="9144000" cy="5143500" type="screen16x9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b="1" kern="1200">
        <a:solidFill>
          <a:srgbClr val="FAFD00"/>
        </a:solidFill>
        <a:latin typeface="Comic Sans M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48" userDrawn="1">
          <p15:clr>
            <a:srgbClr val="A4A3A4"/>
          </p15:clr>
        </p15:guide>
        <p15:guide id="2" pos="1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C0081"/>
    <a:srgbClr val="00B0F0"/>
    <a:srgbClr val="0000FF"/>
    <a:srgbClr val="73FEFF"/>
    <a:srgbClr val="FF6666"/>
    <a:srgbClr val="FFFFFF"/>
    <a:srgbClr val="3333CC"/>
    <a:srgbClr val="00FFFF"/>
    <a:srgbClr val="000000"/>
    <a:srgbClr val="FE9B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4"/>
    <p:restoredTop sz="94587"/>
  </p:normalViewPr>
  <p:slideViewPr>
    <p:cSldViewPr snapToGrid="0">
      <p:cViewPr>
        <p:scale>
          <a:sx n="140" d="100"/>
          <a:sy n="140" d="100"/>
        </p:scale>
        <p:origin x="1552" y="1640"/>
      </p:cViewPr>
      <p:guideLst>
        <p:guide orient="horz" pos="2748"/>
        <p:guide pos="1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43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handoutMaster" Target="handoutMasters/handoutMaster1.xml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3700" y="692150"/>
            <a:ext cx="60706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7379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802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158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939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40543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06262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74761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1059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1264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167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277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6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30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176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14400"/>
            <a:ext cx="3810000" cy="405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14400"/>
            <a:ext cx="3810000" cy="405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1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2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15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590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4702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5258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3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"/>
            <a:ext cx="2209800" cy="4857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14300"/>
            <a:ext cx="6477000" cy="4857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83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14300"/>
            <a:ext cx="88392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14400"/>
            <a:ext cx="77724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microsoft.com/office/2007/relationships/hdphoto" Target="../media/hdphoto1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microsoft.com/office/2007/relationships/hdphoto" Target="../media/hdphoto2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5.jpeg"/><Relationship Id="rId5" Type="http://schemas.openxmlformats.org/officeDocument/2006/relationships/image" Target="../media/image7.jpeg"/><Relationship Id="rId6" Type="http://schemas.openxmlformats.org/officeDocument/2006/relationships/image" Target="../media/image4.jpeg"/><Relationship Id="rId7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1" Type="http://schemas.openxmlformats.org/officeDocument/2006/relationships/themeOverride" Target="../theme/themeOverride3.xml"/><Relationship Id="rId2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1" Type="http://schemas.openxmlformats.org/officeDocument/2006/relationships/themeOverride" Target="../theme/themeOverride4.xml"/><Relationship Id="rId2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/Relationships>
</file>

<file path=ppt/slides/_rels/slide4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jpeg"/><Relationship Id="rId12" Type="http://schemas.microsoft.com/office/2007/relationships/hdphoto" Target="../media/hdphoto7.wdp"/><Relationship Id="rId13" Type="http://schemas.openxmlformats.org/officeDocument/2006/relationships/image" Target="../media/image22.jpeg"/><Relationship Id="rId14" Type="http://schemas.microsoft.com/office/2007/relationships/hdphoto" Target="../media/hdphoto8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7.jpeg"/><Relationship Id="rId4" Type="http://schemas.microsoft.com/office/2007/relationships/hdphoto" Target="../media/hdphoto3.wdp"/><Relationship Id="rId5" Type="http://schemas.openxmlformats.org/officeDocument/2006/relationships/image" Target="../media/image18.jpeg"/><Relationship Id="rId6" Type="http://schemas.microsoft.com/office/2007/relationships/hdphoto" Target="../media/hdphoto4.wdp"/><Relationship Id="rId7" Type="http://schemas.openxmlformats.org/officeDocument/2006/relationships/image" Target="../media/image19.jpeg"/><Relationship Id="rId8" Type="http://schemas.microsoft.com/office/2007/relationships/hdphoto" Target="../media/hdphoto5.wdp"/><Relationship Id="rId9" Type="http://schemas.openxmlformats.org/officeDocument/2006/relationships/image" Target="../media/image20.jpeg"/><Relationship Id="rId10" Type="http://schemas.microsoft.com/office/2007/relationships/hdphoto" Target="../media/hdphoto6.wdp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3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4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5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6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7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8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95325" y="1306513"/>
            <a:ext cx="7772400" cy="1143000"/>
          </a:xfrm>
          <a:noFill/>
        </p:spPr>
        <p:txBody>
          <a:bodyPr/>
          <a:lstStyle/>
          <a:p>
            <a:r>
              <a:rPr lang="en-US" altLang="en-US"/>
              <a:t>Animal Science 434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8938" y="3028950"/>
            <a:ext cx="8462962" cy="1689100"/>
          </a:xfrm>
          <a:noFill/>
        </p:spPr>
        <p:txBody>
          <a:bodyPr/>
          <a:lstStyle/>
          <a:p>
            <a:pPr marL="2286000" indent="-2286000" algn="l"/>
            <a:r>
              <a:rPr lang="en-US" altLang="en-US"/>
              <a:t>The Follicular Phase of the Estrous Cycle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sz="3600"/>
              <a:t>Tonic and Preovulatory Surge of GnRH</a:t>
            </a:r>
          </a:p>
        </p:txBody>
      </p:sp>
      <p:pic>
        <p:nvPicPr>
          <p:cNvPr id="1741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749" y="914400"/>
            <a:ext cx="3581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10" y="1494940"/>
            <a:ext cx="4064000" cy="2857500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50393" y="862184"/>
            <a:ext cx="333548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Preovulatory</a:t>
            </a:r>
            <a:r>
              <a:rPr lang="en-US" dirty="0" smtClean="0">
                <a:solidFill>
                  <a:schemeClr val="tx1"/>
                </a:solidFill>
              </a:rPr>
              <a:t> GnRH Surge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01197" y="1494940"/>
            <a:ext cx="3200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Tonic </a:t>
            </a:r>
            <a:r>
              <a:rPr lang="en-US" smtClean="0">
                <a:solidFill>
                  <a:schemeClr val="tx1"/>
                </a:solidFill>
              </a:rPr>
              <a:t>GnRH Release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525241" y="2461136"/>
            <a:ext cx="239405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GnRH (</a:t>
            </a:r>
            <a:r>
              <a:rPr lang="en-US" dirty="0" err="1" smtClean="0">
                <a:solidFill>
                  <a:schemeClr val="tx1"/>
                </a:solidFill>
              </a:rPr>
              <a:t>pg</a:t>
            </a:r>
            <a:r>
              <a:rPr lang="en-US" dirty="0" smtClean="0">
                <a:solidFill>
                  <a:schemeClr val="tx1"/>
                </a:solidFill>
              </a:rPr>
              <a:t>/ml)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4022532" y="2659378"/>
            <a:ext cx="239405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GnRH (</a:t>
            </a:r>
            <a:r>
              <a:rPr lang="en-US" dirty="0" err="1" smtClean="0">
                <a:solidFill>
                  <a:schemeClr val="tx1"/>
                </a:solidFill>
              </a:rPr>
              <a:t>pg</a:t>
            </a:r>
            <a:r>
              <a:rPr lang="en-US" dirty="0" smtClean="0">
                <a:solidFill>
                  <a:schemeClr val="tx1"/>
                </a:solidFill>
              </a:rPr>
              <a:t>/ml)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0834" y="3890775"/>
            <a:ext cx="104948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tx1"/>
                </a:solidFill>
              </a:rPr>
              <a:t>Hours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89449" y="4629880"/>
            <a:ext cx="104948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tx1"/>
                </a:solidFill>
              </a:rPr>
              <a:t>Hours</a:t>
            </a: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4572000" y="247654"/>
            <a:ext cx="2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346451" y="131623"/>
            <a:ext cx="2239963" cy="4429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104000"/>
              </a:lnSpc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Hypothalamus</a:t>
            </a: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4419600" y="825504"/>
            <a:ext cx="0" cy="749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578350" y="889004"/>
            <a:ext cx="1000274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GnRH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803650" y="1790704"/>
            <a:ext cx="1358900" cy="793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Anterior</a:t>
            </a:r>
          </a:p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Pituitary</a:t>
            </a:r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2292350" y="3263904"/>
            <a:ext cx="4711700" cy="18161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2673350" y="3949704"/>
            <a:ext cx="825500" cy="673100"/>
          </a:xfrm>
          <a:prstGeom prst="ellipse">
            <a:avLst/>
          </a:prstGeom>
          <a:solidFill>
            <a:srgbClr val="FF66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2825751" y="4089404"/>
            <a:ext cx="538609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CL</a:t>
            </a:r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5264150" y="3873504"/>
            <a:ext cx="1358900" cy="825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5416550" y="4089404"/>
            <a:ext cx="1186222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Follicle</a:t>
            </a: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4121151" y="4241804"/>
            <a:ext cx="10018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Ovary</a:t>
            </a:r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4495800" y="2806704"/>
            <a:ext cx="0" cy="901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 flipH="1">
            <a:off x="3657600" y="3721104"/>
            <a:ext cx="838200" cy="368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4502150" y="3721104"/>
            <a:ext cx="82550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3130550" y="2794004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3663951" y="3556004"/>
            <a:ext cx="538609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</a:t>
            </a:r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4730750" y="3479804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 flipV="1">
            <a:off x="6400800" y="2343154"/>
            <a:ext cx="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 flipH="1">
            <a:off x="5486400" y="2343154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5264151" y="2717804"/>
            <a:ext cx="16959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Inhibin   (-)</a:t>
            </a:r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6635750" y="4248154"/>
            <a:ext cx="901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 flipV="1">
            <a:off x="7543800" y="1200154"/>
            <a:ext cx="0" cy="3048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 flipH="1">
            <a:off x="6400800" y="1200154"/>
            <a:ext cx="1143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 flipH="1">
            <a:off x="5410200" y="1206504"/>
            <a:ext cx="990600" cy="5207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 flipH="1" flipV="1">
            <a:off x="5715000" y="666754"/>
            <a:ext cx="7620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5" name="Rectangle 27"/>
          <p:cNvSpPr>
            <a:spLocks noChangeArrowheads="1"/>
          </p:cNvSpPr>
          <p:nvPr/>
        </p:nvSpPr>
        <p:spPr bwMode="auto">
          <a:xfrm>
            <a:off x="6413500" y="590554"/>
            <a:ext cx="1444306" cy="409536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97000"/>
              </a:lnSpc>
              <a:defRPr/>
            </a:pPr>
            <a:r>
              <a:rPr lang="en-US">
                <a:solidFill>
                  <a:schemeClr val="hlink"/>
                </a:solidFill>
                <a:latin typeface="Helvetica" charset="0"/>
                <a:ea typeface="+mn-ea"/>
              </a:rPr>
              <a:t>Estradiol</a:t>
            </a:r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 flipH="1" flipV="1">
            <a:off x="2362200" y="1428754"/>
            <a:ext cx="609600" cy="2514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Line 29"/>
          <p:cNvSpPr>
            <a:spLocks noChangeShapeType="1"/>
          </p:cNvSpPr>
          <p:nvPr/>
        </p:nvSpPr>
        <p:spPr bwMode="auto">
          <a:xfrm flipV="1">
            <a:off x="2368550" y="742954"/>
            <a:ext cx="10541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6" name="Line 30"/>
          <p:cNvSpPr>
            <a:spLocks noChangeShapeType="1"/>
          </p:cNvSpPr>
          <p:nvPr/>
        </p:nvSpPr>
        <p:spPr bwMode="auto">
          <a:xfrm>
            <a:off x="2368550" y="1435104"/>
            <a:ext cx="1282700" cy="5969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9" name="Rectangle 31"/>
          <p:cNvSpPr>
            <a:spLocks noChangeArrowheads="1"/>
          </p:cNvSpPr>
          <p:nvPr/>
        </p:nvSpPr>
        <p:spPr bwMode="auto">
          <a:xfrm>
            <a:off x="927100" y="514354"/>
            <a:ext cx="2112758" cy="778868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hlink"/>
                </a:solidFill>
                <a:latin typeface="Helvetica" charset="0"/>
              </a:rPr>
              <a:t>Progesterone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  <a:p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9488" name="Rectangle 32"/>
          <p:cNvSpPr>
            <a:spLocks noChangeArrowheads="1"/>
          </p:cNvSpPr>
          <p:nvPr/>
        </p:nvSpPr>
        <p:spPr bwMode="auto">
          <a:xfrm>
            <a:off x="7594600" y="3089279"/>
            <a:ext cx="1444306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Estradiol</a:t>
            </a:r>
          </a:p>
        </p:txBody>
      </p:sp>
      <p:sp>
        <p:nvSpPr>
          <p:cNvPr id="19489" name="Rectangle 33"/>
          <p:cNvSpPr>
            <a:spLocks noChangeArrowheads="1"/>
          </p:cNvSpPr>
          <p:nvPr/>
        </p:nvSpPr>
        <p:spPr bwMode="auto">
          <a:xfrm>
            <a:off x="7840664" y="576267"/>
            <a:ext cx="49847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hlink"/>
                </a:solidFill>
                <a:latin typeface="Helvetica" charset="0"/>
              </a:rPr>
              <a:t>(-)</a:t>
            </a:r>
          </a:p>
        </p:txBody>
      </p:sp>
      <p:sp>
        <p:nvSpPr>
          <p:cNvPr id="19490" name="Rectangle 34"/>
          <p:cNvSpPr>
            <a:spLocks noChangeArrowheads="1"/>
          </p:cNvSpPr>
          <p:nvPr/>
        </p:nvSpPr>
        <p:spPr bwMode="auto">
          <a:xfrm>
            <a:off x="1712913" y="950917"/>
            <a:ext cx="490518" cy="44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hlink"/>
                </a:solidFill>
                <a:latin typeface="Helvetica" charset="0"/>
              </a:rPr>
              <a:t>(-)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sz="3600"/>
              <a:t>Tonic and Preovulatory Surge of GnRH</a:t>
            </a:r>
          </a:p>
        </p:txBody>
      </p:sp>
      <p:pic>
        <p:nvPicPr>
          <p:cNvPr id="1741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749" y="914400"/>
            <a:ext cx="3581400" cy="41148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/>
          <p:cNvPicPr>
            <a:picLocks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10" y="1494940"/>
            <a:ext cx="4064000" cy="28575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50393" y="862184"/>
            <a:ext cx="333548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Preovulatory</a:t>
            </a:r>
            <a:r>
              <a:rPr lang="en-US" dirty="0" smtClean="0">
                <a:solidFill>
                  <a:schemeClr val="tx1"/>
                </a:solidFill>
              </a:rPr>
              <a:t> GnRH Surge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1197" y="1494940"/>
            <a:ext cx="3200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Tonic </a:t>
            </a:r>
            <a:r>
              <a:rPr lang="en-US" smtClean="0">
                <a:solidFill>
                  <a:schemeClr val="tx1"/>
                </a:solidFill>
              </a:rPr>
              <a:t>GnRH Release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-525241" y="2461136"/>
            <a:ext cx="239405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GnRH (</a:t>
            </a:r>
            <a:r>
              <a:rPr lang="en-US" dirty="0" err="1" smtClean="0">
                <a:solidFill>
                  <a:schemeClr val="tx1"/>
                </a:solidFill>
              </a:rPr>
              <a:t>pg</a:t>
            </a:r>
            <a:r>
              <a:rPr lang="en-US" dirty="0" smtClean="0">
                <a:solidFill>
                  <a:schemeClr val="tx1"/>
                </a:solidFill>
              </a:rPr>
              <a:t>/ml)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4022532" y="2659378"/>
            <a:ext cx="239405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GnRH (</a:t>
            </a:r>
            <a:r>
              <a:rPr lang="en-US" dirty="0" err="1" smtClean="0">
                <a:solidFill>
                  <a:schemeClr val="tx1"/>
                </a:solidFill>
              </a:rPr>
              <a:t>pg</a:t>
            </a:r>
            <a:r>
              <a:rPr lang="en-US" dirty="0" smtClean="0">
                <a:solidFill>
                  <a:schemeClr val="tx1"/>
                </a:solidFill>
              </a:rPr>
              <a:t>/ml)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0834" y="3890775"/>
            <a:ext cx="104948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tx1"/>
                </a:solidFill>
              </a:rPr>
              <a:t>Hours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89449" y="4629880"/>
            <a:ext cx="104948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tx1"/>
                </a:solidFill>
              </a:rPr>
              <a:t>Hours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988728" y="862183"/>
            <a:ext cx="3797145" cy="422936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FAFD00"/>
              </a:solidFill>
              <a:effectLst/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5284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25%"/>
          <p:cNvSpPr>
            <a:spLocks noChangeArrowheads="1"/>
          </p:cNvSpPr>
          <p:nvPr/>
        </p:nvSpPr>
        <p:spPr bwMode="auto">
          <a:xfrm>
            <a:off x="3917374" y="405245"/>
            <a:ext cx="1901536" cy="4551219"/>
          </a:xfrm>
          <a:prstGeom prst="rect">
            <a:avLst/>
          </a:prstGeom>
          <a:pattFill prst="pct25">
            <a:fgClr>
              <a:srgbClr val="EF9100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541" y="499803"/>
            <a:ext cx="5218430" cy="4560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148937" y="2296945"/>
            <a:ext cx="2303065" cy="82843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mtClean="0">
                <a:solidFill>
                  <a:srgbClr val="FFFF00"/>
                </a:solidFill>
                <a:latin typeface="Times" charset="0"/>
              </a:rPr>
              <a:t>The </a:t>
            </a:r>
          </a:p>
          <a:p>
            <a:pPr algn="ctr"/>
            <a:r>
              <a:rPr lang="en-US" altLang="en-US" dirty="0" smtClean="0">
                <a:solidFill>
                  <a:srgbClr val="FFFF00"/>
                </a:solidFill>
                <a:latin typeface="Times" charset="0"/>
              </a:rPr>
              <a:t>Follicular </a:t>
            </a:r>
            <a:r>
              <a:rPr lang="en-US" altLang="en-US" dirty="0">
                <a:solidFill>
                  <a:srgbClr val="FFFF00"/>
                </a:solidFill>
                <a:latin typeface="Times" charset="0"/>
              </a:rPr>
              <a:t>Phase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4572000" y="237263"/>
            <a:ext cx="2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3356842" y="142014"/>
            <a:ext cx="2239963" cy="4429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104000"/>
              </a:lnSpc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Hypothalamus</a:t>
            </a: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4419600" y="815113"/>
            <a:ext cx="0" cy="749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578350" y="878613"/>
            <a:ext cx="1000274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GnRH</a:t>
            </a:r>
          </a:p>
        </p:txBody>
      </p:sp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3803650" y="1780313"/>
            <a:ext cx="1358900" cy="793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Anterior</a:t>
            </a:r>
          </a:p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Pituitary</a:t>
            </a:r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2292350" y="3253513"/>
            <a:ext cx="4711700" cy="18161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5608" name="Oval 10"/>
          <p:cNvSpPr>
            <a:spLocks noChangeArrowheads="1"/>
          </p:cNvSpPr>
          <p:nvPr/>
        </p:nvSpPr>
        <p:spPr bwMode="auto">
          <a:xfrm>
            <a:off x="5264150" y="3863113"/>
            <a:ext cx="1358900" cy="825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5609" name="Rectangle 11"/>
          <p:cNvSpPr>
            <a:spLocks noChangeArrowheads="1"/>
          </p:cNvSpPr>
          <p:nvPr/>
        </p:nvSpPr>
        <p:spPr bwMode="auto">
          <a:xfrm>
            <a:off x="5416550" y="4079013"/>
            <a:ext cx="1186222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Follicle</a:t>
            </a:r>
          </a:p>
        </p:txBody>
      </p:sp>
      <p:sp>
        <p:nvSpPr>
          <p:cNvPr id="25610" name="Rectangle 12"/>
          <p:cNvSpPr>
            <a:spLocks noChangeArrowheads="1"/>
          </p:cNvSpPr>
          <p:nvPr/>
        </p:nvSpPr>
        <p:spPr bwMode="auto">
          <a:xfrm>
            <a:off x="4121151" y="4231413"/>
            <a:ext cx="10018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Ovary</a:t>
            </a:r>
          </a:p>
        </p:txBody>
      </p:sp>
      <p:sp>
        <p:nvSpPr>
          <p:cNvPr id="25611" name="Line 13"/>
          <p:cNvSpPr>
            <a:spLocks noChangeShapeType="1"/>
          </p:cNvSpPr>
          <p:nvPr/>
        </p:nvSpPr>
        <p:spPr bwMode="auto">
          <a:xfrm>
            <a:off x="4495800" y="2796313"/>
            <a:ext cx="0" cy="901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2" name="Line 15"/>
          <p:cNvSpPr>
            <a:spLocks noChangeShapeType="1"/>
          </p:cNvSpPr>
          <p:nvPr/>
        </p:nvSpPr>
        <p:spPr bwMode="auto">
          <a:xfrm>
            <a:off x="4502150" y="3710713"/>
            <a:ext cx="82550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Rectangle 16"/>
          <p:cNvSpPr>
            <a:spLocks noChangeArrowheads="1"/>
          </p:cNvSpPr>
          <p:nvPr/>
        </p:nvSpPr>
        <p:spPr bwMode="auto">
          <a:xfrm>
            <a:off x="3130550" y="2783613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25614" name="Rectangle 18"/>
          <p:cNvSpPr>
            <a:spLocks noChangeArrowheads="1"/>
          </p:cNvSpPr>
          <p:nvPr/>
        </p:nvSpPr>
        <p:spPr bwMode="auto">
          <a:xfrm>
            <a:off x="4730750" y="3469413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25615" name="Line 19"/>
          <p:cNvSpPr>
            <a:spLocks noChangeShapeType="1"/>
          </p:cNvSpPr>
          <p:nvPr/>
        </p:nvSpPr>
        <p:spPr bwMode="auto">
          <a:xfrm flipV="1">
            <a:off x="6400800" y="2332763"/>
            <a:ext cx="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6" name="Line 20"/>
          <p:cNvSpPr>
            <a:spLocks noChangeShapeType="1"/>
          </p:cNvSpPr>
          <p:nvPr/>
        </p:nvSpPr>
        <p:spPr bwMode="auto">
          <a:xfrm flipH="1">
            <a:off x="5486400" y="2332763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7" name="Rectangle 21"/>
          <p:cNvSpPr>
            <a:spLocks noChangeArrowheads="1"/>
          </p:cNvSpPr>
          <p:nvPr/>
        </p:nvSpPr>
        <p:spPr bwMode="auto">
          <a:xfrm>
            <a:off x="5264151" y="2707413"/>
            <a:ext cx="16959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Inhibin   (-)</a:t>
            </a:r>
          </a:p>
        </p:txBody>
      </p:sp>
      <p:grpSp>
        <p:nvGrpSpPr>
          <p:cNvPr id="25618" name="Group 48"/>
          <p:cNvGrpSpPr>
            <a:grpSpLocks/>
          </p:cNvGrpSpPr>
          <p:nvPr/>
        </p:nvGrpSpPr>
        <p:grpSpPr bwMode="auto">
          <a:xfrm>
            <a:off x="5410200" y="656363"/>
            <a:ext cx="2133600" cy="3581400"/>
            <a:chOff x="3408" y="672"/>
            <a:chExt cx="1344" cy="2256"/>
          </a:xfrm>
        </p:grpSpPr>
        <p:sp>
          <p:nvSpPr>
            <p:cNvPr id="25634" name="Line 24"/>
            <p:cNvSpPr>
              <a:spLocks noChangeShapeType="1"/>
            </p:cNvSpPr>
            <p:nvPr/>
          </p:nvSpPr>
          <p:spPr bwMode="auto">
            <a:xfrm flipH="1">
              <a:off x="4032" y="1008"/>
              <a:ext cx="720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635" name="Group 47"/>
            <p:cNvGrpSpPr>
              <a:grpSpLocks/>
            </p:cNvGrpSpPr>
            <p:nvPr/>
          </p:nvGrpSpPr>
          <p:grpSpPr bwMode="auto">
            <a:xfrm>
              <a:off x="3408" y="672"/>
              <a:ext cx="1344" cy="2256"/>
              <a:chOff x="3408" y="672"/>
              <a:chExt cx="1344" cy="2256"/>
            </a:xfrm>
          </p:grpSpPr>
          <p:sp>
            <p:nvSpPr>
              <p:cNvPr id="25636" name="Line 22"/>
              <p:cNvSpPr>
                <a:spLocks noChangeShapeType="1"/>
              </p:cNvSpPr>
              <p:nvPr/>
            </p:nvSpPr>
            <p:spPr bwMode="auto">
              <a:xfrm>
                <a:off x="4180" y="2928"/>
                <a:ext cx="568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7" name="Line 23"/>
              <p:cNvSpPr>
                <a:spLocks noChangeShapeType="1"/>
              </p:cNvSpPr>
              <p:nvPr/>
            </p:nvSpPr>
            <p:spPr bwMode="auto">
              <a:xfrm flipV="1">
                <a:off x="4752" y="1008"/>
                <a:ext cx="0" cy="192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8" name="Line 25"/>
              <p:cNvSpPr>
                <a:spLocks noChangeShapeType="1"/>
              </p:cNvSpPr>
              <p:nvPr/>
            </p:nvSpPr>
            <p:spPr bwMode="auto">
              <a:xfrm flipH="1">
                <a:off x="3408" y="1012"/>
                <a:ext cx="624" cy="328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9" name="Line 26"/>
              <p:cNvSpPr>
                <a:spLocks noChangeShapeType="1"/>
              </p:cNvSpPr>
              <p:nvPr/>
            </p:nvSpPr>
            <p:spPr bwMode="auto">
              <a:xfrm flipH="1" flipV="1">
                <a:off x="3600" y="672"/>
                <a:ext cx="480" cy="336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5619" name="Rectangle 32"/>
          <p:cNvSpPr>
            <a:spLocks noChangeArrowheads="1"/>
          </p:cNvSpPr>
          <p:nvPr/>
        </p:nvSpPr>
        <p:spPr bwMode="auto">
          <a:xfrm>
            <a:off x="7594600" y="3078888"/>
            <a:ext cx="1444306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Estradiol</a:t>
            </a:r>
          </a:p>
        </p:txBody>
      </p:sp>
      <p:grpSp>
        <p:nvGrpSpPr>
          <p:cNvPr id="25620" name="Group 39"/>
          <p:cNvGrpSpPr>
            <a:grpSpLocks/>
          </p:cNvGrpSpPr>
          <p:nvPr/>
        </p:nvGrpSpPr>
        <p:grpSpPr bwMode="auto">
          <a:xfrm>
            <a:off x="6413500" y="565877"/>
            <a:ext cx="1925638" cy="458788"/>
            <a:chOff x="4040" y="615"/>
            <a:chExt cx="1213" cy="289"/>
          </a:xfrm>
        </p:grpSpPr>
        <p:sp>
          <p:nvSpPr>
            <p:cNvPr id="79899" name="Rectangle 27"/>
            <p:cNvSpPr>
              <a:spLocks noChangeArrowheads="1"/>
            </p:cNvSpPr>
            <p:nvPr/>
          </p:nvSpPr>
          <p:spPr bwMode="auto">
            <a:xfrm>
              <a:off x="4040" y="624"/>
              <a:ext cx="910" cy="25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tx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97000"/>
                </a:lnSpc>
                <a:defRPr/>
              </a:pPr>
              <a:r>
                <a:rPr lang="en-US">
                  <a:solidFill>
                    <a:schemeClr val="hlink"/>
                  </a:solidFill>
                  <a:latin typeface="Helvetica" charset="0"/>
                  <a:ea typeface="+mn-ea"/>
                </a:rPr>
                <a:t>Estradiol</a:t>
              </a:r>
            </a:p>
          </p:txBody>
        </p:sp>
        <p:sp>
          <p:nvSpPr>
            <p:cNvPr id="25633" name="Rectangle 33"/>
            <p:cNvSpPr>
              <a:spLocks noChangeArrowheads="1"/>
            </p:cNvSpPr>
            <p:nvPr/>
          </p:nvSpPr>
          <p:spPr bwMode="auto">
            <a:xfrm>
              <a:off x="4939" y="615"/>
              <a:ext cx="314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chemeClr val="hlink"/>
                  </a:solidFill>
                  <a:latin typeface="Helvetica" charset="0"/>
                </a:rPr>
                <a:t>(-)</a:t>
              </a:r>
            </a:p>
          </p:txBody>
        </p:sp>
      </p:grpSp>
      <p:grpSp>
        <p:nvGrpSpPr>
          <p:cNvPr id="25621" name="Group 36"/>
          <p:cNvGrpSpPr>
            <a:grpSpLocks/>
          </p:cNvGrpSpPr>
          <p:nvPr/>
        </p:nvGrpSpPr>
        <p:grpSpPr bwMode="auto">
          <a:xfrm>
            <a:off x="927100" y="503963"/>
            <a:ext cx="3568700" cy="4108450"/>
            <a:chOff x="584" y="576"/>
            <a:chExt cx="2248" cy="2588"/>
          </a:xfrm>
        </p:grpSpPr>
        <p:grpSp>
          <p:nvGrpSpPr>
            <p:cNvPr id="25622" name="Group 35"/>
            <p:cNvGrpSpPr>
              <a:grpSpLocks/>
            </p:cNvGrpSpPr>
            <p:nvPr/>
          </p:nvGrpSpPr>
          <p:grpSpPr bwMode="auto">
            <a:xfrm>
              <a:off x="584" y="576"/>
              <a:ext cx="2248" cy="2588"/>
              <a:chOff x="584" y="576"/>
              <a:chExt cx="2248" cy="2588"/>
            </a:xfrm>
          </p:grpSpPr>
          <p:sp>
            <p:nvSpPr>
              <p:cNvPr id="25624" name="Oval 8"/>
              <p:cNvSpPr>
                <a:spLocks noChangeArrowheads="1"/>
              </p:cNvSpPr>
              <p:nvPr/>
            </p:nvSpPr>
            <p:spPr bwMode="auto">
              <a:xfrm>
                <a:off x="1684" y="2740"/>
                <a:ext cx="520" cy="424"/>
              </a:xfrm>
              <a:prstGeom prst="ellipse">
                <a:avLst/>
              </a:prstGeom>
              <a:solidFill>
                <a:srgbClr val="FF66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25" name="Line 14"/>
              <p:cNvSpPr>
                <a:spLocks noChangeShapeType="1"/>
              </p:cNvSpPr>
              <p:nvPr/>
            </p:nvSpPr>
            <p:spPr bwMode="auto">
              <a:xfrm flipH="1">
                <a:off x="2304" y="2596"/>
                <a:ext cx="528" cy="2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6" name="Rectangle 17"/>
              <p:cNvSpPr>
                <a:spLocks noChangeArrowheads="1"/>
              </p:cNvSpPr>
              <p:nvPr/>
            </p:nvSpPr>
            <p:spPr bwMode="auto">
              <a:xfrm>
                <a:off x="2308" y="2492"/>
                <a:ext cx="339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pPr>
                  <a:lnSpc>
                    <a:spcPct val="97000"/>
                  </a:lnSpc>
                </a:pPr>
                <a:r>
                  <a:rPr lang="en-US" altLang="en-US">
                    <a:solidFill>
                      <a:schemeClr val="tx1"/>
                    </a:solidFill>
                    <a:latin typeface="Helvetica" charset="0"/>
                  </a:rPr>
                  <a:t>LH</a:t>
                </a:r>
              </a:p>
            </p:txBody>
          </p:sp>
          <p:sp>
            <p:nvSpPr>
              <p:cNvPr id="25627" name="Line 28"/>
              <p:cNvSpPr>
                <a:spLocks noChangeShapeType="1"/>
              </p:cNvSpPr>
              <p:nvPr/>
            </p:nvSpPr>
            <p:spPr bwMode="auto">
              <a:xfrm flipH="1" flipV="1">
                <a:off x="1488" y="1152"/>
                <a:ext cx="384" cy="1584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8" name="Line 29"/>
              <p:cNvSpPr>
                <a:spLocks noChangeShapeType="1"/>
              </p:cNvSpPr>
              <p:nvPr/>
            </p:nvSpPr>
            <p:spPr bwMode="auto">
              <a:xfrm flipV="1">
                <a:off x="1492" y="720"/>
                <a:ext cx="664" cy="432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9" name="Line 30"/>
              <p:cNvSpPr>
                <a:spLocks noChangeShapeType="1"/>
              </p:cNvSpPr>
              <p:nvPr/>
            </p:nvSpPr>
            <p:spPr bwMode="auto">
              <a:xfrm>
                <a:off x="1492" y="1156"/>
                <a:ext cx="808" cy="376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903" name="Rectangle 31"/>
              <p:cNvSpPr>
                <a:spLocks noChangeArrowheads="1"/>
              </p:cNvSpPr>
              <p:nvPr/>
            </p:nvSpPr>
            <p:spPr bwMode="auto">
              <a:xfrm>
                <a:off x="584" y="576"/>
                <a:ext cx="1331" cy="49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38099" dir="2700000" algn="ctr" rotWithShape="0">
                  <a:schemeClr val="tx2">
                    <a:alpha val="74997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pPr>
                  <a:lnSpc>
                    <a:spcPct val="97000"/>
                  </a:lnSpc>
                </a:pPr>
                <a:r>
                  <a:rPr lang="en-US" altLang="en-US">
                    <a:solidFill>
                      <a:schemeClr val="hlink"/>
                    </a:solidFill>
                    <a:latin typeface="Helvetica" charset="0"/>
                  </a:rPr>
                  <a:t>Progesterone</a:t>
                </a:r>
                <a:endParaRPr lang="en-US" altLang="en-US">
                  <a:solidFill>
                    <a:schemeClr val="tx1"/>
                  </a:solidFill>
                  <a:latin typeface="Helvetica" charset="0"/>
                </a:endParaRPr>
              </a:p>
              <a:p>
                <a:endParaRPr lang="en-US" altLang="en-US">
                  <a:solidFill>
                    <a:schemeClr val="tx1"/>
                  </a:solidFill>
                  <a:latin typeface="Helvetica" charset="0"/>
                </a:endParaRPr>
              </a:p>
            </p:txBody>
          </p:sp>
          <p:sp>
            <p:nvSpPr>
              <p:cNvPr id="25631" name="Rectangle 34"/>
              <p:cNvSpPr>
                <a:spLocks noChangeArrowheads="1"/>
              </p:cNvSpPr>
              <p:nvPr/>
            </p:nvSpPr>
            <p:spPr bwMode="auto">
              <a:xfrm>
                <a:off x="1079" y="851"/>
                <a:ext cx="309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pPr>
                  <a:lnSpc>
                    <a:spcPct val="97000"/>
                  </a:lnSpc>
                </a:pPr>
                <a:r>
                  <a:rPr lang="en-US" altLang="en-US">
                    <a:solidFill>
                      <a:schemeClr val="hlink"/>
                    </a:solidFill>
                    <a:latin typeface="Helvetica" charset="0"/>
                  </a:rPr>
                  <a:t>(-)</a:t>
                </a:r>
              </a:p>
            </p:txBody>
          </p:sp>
        </p:grpSp>
        <p:sp>
          <p:nvSpPr>
            <p:cNvPr id="25623" name="Rectangle 9"/>
            <p:cNvSpPr>
              <a:spLocks noChangeArrowheads="1"/>
            </p:cNvSpPr>
            <p:nvPr/>
          </p:nvSpPr>
          <p:spPr bwMode="auto">
            <a:xfrm>
              <a:off x="1780" y="2828"/>
              <a:ext cx="339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lnSpc>
                  <a:spcPct val="97000"/>
                </a:lnSpc>
              </a:pPr>
              <a:r>
                <a:rPr lang="en-US" altLang="en-US">
                  <a:solidFill>
                    <a:schemeClr val="tx1"/>
                  </a:solidFill>
                  <a:latin typeface="Helvetica" charset="0"/>
                </a:rPr>
                <a:t>CL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973" y="2651115"/>
            <a:ext cx="2457452" cy="830997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Start of Follicular Phase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40"/>
          <p:cNvGrpSpPr>
            <a:grpSpLocks/>
          </p:cNvGrpSpPr>
          <p:nvPr/>
        </p:nvGrpSpPr>
        <p:grpSpPr bwMode="auto">
          <a:xfrm>
            <a:off x="6418263" y="570640"/>
            <a:ext cx="2057400" cy="458788"/>
            <a:chOff x="4176" y="903"/>
            <a:chExt cx="1296" cy="289"/>
          </a:xfrm>
        </p:grpSpPr>
        <p:sp>
          <p:nvSpPr>
            <p:cNvPr id="160809" name="Rectangle 41"/>
            <p:cNvSpPr>
              <a:spLocks noChangeArrowheads="1"/>
            </p:cNvSpPr>
            <p:nvPr/>
          </p:nvSpPr>
          <p:spPr bwMode="auto">
            <a:xfrm>
              <a:off x="4176" y="912"/>
              <a:ext cx="910" cy="25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tx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97000"/>
                </a:lnSpc>
                <a:defRPr/>
              </a:pPr>
              <a:r>
                <a:rPr lang="en-US" dirty="0">
                  <a:solidFill>
                    <a:srgbClr val="DC0081"/>
                  </a:solidFill>
                  <a:latin typeface="Helvetica" charset="0"/>
                  <a:ea typeface="+mn-ea"/>
                </a:rPr>
                <a:t>Estradiol</a:t>
              </a:r>
            </a:p>
          </p:txBody>
        </p:sp>
        <p:sp>
          <p:nvSpPr>
            <p:cNvPr id="27675" name="Rectangle 42"/>
            <p:cNvSpPr>
              <a:spLocks noChangeArrowheads="1"/>
            </p:cNvSpPr>
            <p:nvPr/>
          </p:nvSpPr>
          <p:spPr bwMode="auto">
            <a:xfrm>
              <a:off x="5075" y="903"/>
              <a:ext cx="397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 smtClean="0">
                  <a:solidFill>
                    <a:srgbClr val="DC0081"/>
                  </a:solidFill>
                  <a:latin typeface="Helvetica" charset="0"/>
                </a:rPr>
                <a:t>(-)</a:t>
              </a:r>
              <a:endParaRPr lang="en-US" altLang="en-US" dirty="0">
                <a:solidFill>
                  <a:srgbClr val="DC0081"/>
                </a:solidFill>
                <a:latin typeface="Helvetica" charset="0"/>
              </a:endParaRPr>
            </a:p>
          </p:txBody>
        </p:sp>
      </p:grpSp>
      <p:sp>
        <p:nvSpPr>
          <p:cNvPr id="27669" name="Line 44"/>
          <p:cNvSpPr>
            <a:spLocks noChangeShapeType="1"/>
          </p:cNvSpPr>
          <p:nvPr/>
        </p:nvSpPr>
        <p:spPr bwMode="auto">
          <a:xfrm>
            <a:off x="6635750" y="4237763"/>
            <a:ext cx="901700" cy="0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0" name="Line 45"/>
          <p:cNvSpPr>
            <a:spLocks noChangeShapeType="1"/>
          </p:cNvSpPr>
          <p:nvPr/>
        </p:nvSpPr>
        <p:spPr bwMode="auto">
          <a:xfrm flipV="1">
            <a:off x="7543800" y="1189763"/>
            <a:ext cx="0" cy="3048000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1" name="Line 46"/>
          <p:cNvSpPr>
            <a:spLocks noChangeShapeType="1"/>
          </p:cNvSpPr>
          <p:nvPr/>
        </p:nvSpPr>
        <p:spPr bwMode="auto">
          <a:xfrm flipH="1">
            <a:off x="6400800" y="1189763"/>
            <a:ext cx="1143000" cy="0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2" name="Line 47"/>
          <p:cNvSpPr>
            <a:spLocks noChangeShapeType="1"/>
          </p:cNvSpPr>
          <p:nvPr/>
        </p:nvSpPr>
        <p:spPr bwMode="auto">
          <a:xfrm flipH="1">
            <a:off x="5410200" y="1196113"/>
            <a:ext cx="990600" cy="520700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3" name="Line 48"/>
          <p:cNvSpPr>
            <a:spLocks noChangeShapeType="1"/>
          </p:cNvSpPr>
          <p:nvPr/>
        </p:nvSpPr>
        <p:spPr bwMode="auto">
          <a:xfrm flipH="1" flipV="1">
            <a:off x="5715000" y="656363"/>
            <a:ext cx="762000" cy="533400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4572000" y="237263"/>
            <a:ext cx="2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3356842" y="142014"/>
            <a:ext cx="2239963" cy="4429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104000"/>
              </a:lnSpc>
              <a:defRPr/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+mn-ea"/>
              </a:rPr>
              <a:t>Hypothalamus</a:t>
            </a:r>
          </a:p>
        </p:txBody>
      </p:sp>
      <p:sp>
        <p:nvSpPr>
          <p:cNvPr id="27654" name="Line 4"/>
          <p:cNvSpPr>
            <a:spLocks noChangeShapeType="1"/>
          </p:cNvSpPr>
          <p:nvPr/>
        </p:nvSpPr>
        <p:spPr bwMode="auto">
          <a:xfrm>
            <a:off x="4419600" y="815113"/>
            <a:ext cx="0" cy="749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Rectangle 5"/>
          <p:cNvSpPr>
            <a:spLocks noChangeArrowheads="1"/>
          </p:cNvSpPr>
          <p:nvPr/>
        </p:nvSpPr>
        <p:spPr bwMode="auto">
          <a:xfrm>
            <a:off x="4578350" y="878613"/>
            <a:ext cx="1000274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GnRH</a:t>
            </a:r>
          </a:p>
        </p:txBody>
      </p:sp>
      <p:sp>
        <p:nvSpPr>
          <p:cNvPr id="160774" name="Rectangle 6"/>
          <p:cNvSpPr>
            <a:spLocks noChangeArrowheads="1"/>
          </p:cNvSpPr>
          <p:nvPr/>
        </p:nvSpPr>
        <p:spPr bwMode="auto">
          <a:xfrm>
            <a:off x="3803650" y="1780313"/>
            <a:ext cx="1358900" cy="793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Anterior</a:t>
            </a:r>
          </a:p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Pituitary</a:t>
            </a:r>
          </a:p>
        </p:txBody>
      </p:sp>
      <p:sp>
        <p:nvSpPr>
          <p:cNvPr id="27657" name="Oval 7"/>
          <p:cNvSpPr>
            <a:spLocks noChangeArrowheads="1"/>
          </p:cNvSpPr>
          <p:nvPr/>
        </p:nvSpPr>
        <p:spPr bwMode="auto">
          <a:xfrm>
            <a:off x="2292350" y="3253513"/>
            <a:ext cx="4711700" cy="18161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58" name="Oval 8"/>
          <p:cNvSpPr>
            <a:spLocks noChangeArrowheads="1"/>
          </p:cNvSpPr>
          <p:nvPr/>
        </p:nvSpPr>
        <p:spPr bwMode="auto">
          <a:xfrm>
            <a:off x="5264150" y="3863113"/>
            <a:ext cx="1358900" cy="825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59" name="Rectangle 9"/>
          <p:cNvSpPr>
            <a:spLocks noChangeArrowheads="1"/>
          </p:cNvSpPr>
          <p:nvPr/>
        </p:nvSpPr>
        <p:spPr bwMode="auto">
          <a:xfrm>
            <a:off x="5416550" y="4079013"/>
            <a:ext cx="1186222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Follicle</a:t>
            </a:r>
          </a:p>
        </p:txBody>
      </p:sp>
      <p:sp>
        <p:nvSpPr>
          <p:cNvPr id="27660" name="Rectangle 10"/>
          <p:cNvSpPr>
            <a:spLocks noChangeArrowheads="1"/>
          </p:cNvSpPr>
          <p:nvPr/>
        </p:nvSpPr>
        <p:spPr bwMode="auto">
          <a:xfrm>
            <a:off x="4121151" y="4231413"/>
            <a:ext cx="10018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Ovary</a:t>
            </a:r>
          </a:p>
        </p:txBody>
      </p:sp>
      <p:sp>
        <p:nvSpPr>
          <p:cNvPr id="27661" name="Line 11"/>
          <p:cNvSpPr>
            <a:spLocks noChangeShapeType="1"/>
          </p:cNvSpPr>
          <p:nvPr/>
        </p:nvSpPr>
        <p:spPr bwMode="auto">
          <a:xfrm>
            <a:off x="4495800" y="2796313"/>
            <a:ext cx="0" cy="901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2" name="Line 12"/>
          <p:cNvSpPr>
            <a:spLocks noChangeShapeType="1"/>
          </p:cNvSpPr>
          <p:nvPr/>
        </p:nvSpPr>
        <p:spPr bwMode="auto">
          <a:xfrm>
            <a:off x="4502150" y="3710713"/>
            <a:ext cx="82550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3" name="Rectangle 13"/>
          <p:cNvSpPr>
            <a:spLocks noChangeArrowheads="1"/>
          </p:cNvSpPr>
          <p:nvPr/>
        </p:nvSpPr>
        <p:spPr bwMode="auto">
          <a:xfrm>
            <a:off x="3130550" y="2783613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27664" name="Rectangle 14"/>
          <p:cNvSpPr>
            <a:spLocks noChangeArrowheads="1"/>
          </p:cNvSpPr>
          <p:nvPr/>
        </p:nvSpPr>
        <p:spPr bwMode="auto">
          <a:xfrm>
            <a:off x="4730750" y="3469413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27665" name="Line 15"/>
          <p:cNvSpPr>
            <a:spLocks noChangeShapeType="1"/>
          </p:cNvSpPr>
          <p:nvPr/>
        </p:nvSpPr>
        <p:spPr bwMode="auto">
          <a:xfrm flipV="1">
            <a:off x="6400800" y="2332763"/>
            <a:ext cx="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6" name="Line 16"/>
          <p:cNvSpPr>
            <a:spLocks noChangeShapeType="1"/>
          </p:cNvSpPr>
          <p:nvPr/>
        </p:nvSpPr>
        <p:spPr bwMode="auto">
          <a:xfrm flipH="1">
            <a:off x="5486400" y="2332763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7" name="Rectangle 17"/>
          <p:cNvSpPr>
            <a:spLocks noChangeArrowheads="1"/>
          </p:cNvSpPr>
          <p:nvPr/>
        </p:nvSpPr>
        <p:spPr bwMode="auto">
          <a:xfrm>
            <a:off x="5264151" y="2707413"/>
            <a:ext cx="16959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Inhibin   (-)</a:t>
            </a:r>
          </a:p>
        </p:txBody>
      </p:sp>
      <p:sp>
        <p:nvSpPr>
          <p:cNvPr id="27668" name="Rectangle 25"/>
          <p:cNvSpPr>
            <a:spLocks noChangeArrowheads="1"/>
          </p:cNvSpPr>
          <p:nvPr/>
        </p:nvSpPr>
        <p:spPr bwMode="auto">
          <a:xfrm>
            <a:off x="7594600" y="3078888"/>
            <a:ext cx="1444306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Estradiol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6400800" y="584927"/>
            <a:ext cx="0" cy="4095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DC008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53973" y="2651115"/>
            <a:ext cx="2457452" cy="46166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CL Regression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40"/>
          <p:cNvGrpSpPr>
            <a:grpSpLocks/>
          </p:cNvGrpSpPr>
          <p:nvPr/>
        </p:nvGrpSpPr>
        <p:grpSpPr bwMode="auto">
          <a:xfrm>
            <a:off x="6418263" y="570640"/>
            <a:ext cx="2057400" cy="458788"/>
            <a:chOff x="4176" y="903"/>
            <a:chExt cx="1296" cy="289"/>
          </a:xfrm>
        </p:grpSpPr>
        <p:sp>
          <p:nvSpPr>
            <p:cNvPr id="160809" name="Rectangle 41"/>
            <p:cNvSpPr>
              <a:spLocks noChangeArrowheads="1"/>
            </p:cNvSpPr>
            <p:nvPr/>
          </p:nvSpPr>
          <p:spPr bwMode="auto">
            <a:xfrm>
              <a:off x="4176" y="912"/>
              <a:ext cx="910" cy="25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tx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97000"/>
                </a:lnSpc>
                <a:defRPr/>
              </a:pPr>
              <a:r>
                <a:rPr lang="en-US" dirty="0">
                  <a:solidFill>
                    <a:srgbClr val="0000FF"/>
                  </a:solidFill>
                  <a:latin typeface="Helvetica" charset="0"/>
                  <a:ea typeface="+mn-ea"/>
                </a:rPr>
                <a:t>Estradiol</a:t>
              </a:r>
            </a:p>
          </p:txBody>
        </p:sp>
        <p:sp>
          <p:nvSpPr>
            <p:cNvPr id="27675" name="Rectangle 42"/>
            <p:cNvSpPr>
              <a:spLocks noChangeArrowheads="1"/>
            </p:cNvSpPr>
            <p:nvPr/>
          </p:nvSpPr>
          <p:spPr bwMode="auto">
            <a:xfrm>
              <a:off x="5075" y="903"/>
              <a:ext cx="397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 smtClean="0">
                  <a:solidFill>
                    <a:srgbClr val="0000FF"/>
                  </a:solidFill>
                  <a:latin typeface="Helvetica" charset="0"/>
                </a:rPr>
                <a:t>(+)</a:t>
              </a:r>
              <a:endParaRPr lang="en-US" altLang="en-US" dirty="0">
                <a:solidFill>
                  <a:srgbClr val="0000FF"/>
                </a:solidFill>
                <a:latin typeface="Helvetica" charset="0"/>
              </a:endParaRPr>
            </a:p>
          </p:txBody>
        </p:sp>
      </p:grpSp>
      <p:sp>
        <p:nvSpPr>
          <p:cNvPr id="27669" name="Line 44"/>
          <p:cNvSpPr>
            <a:spLocks noChangeShapeType="1"/>
          </p:cNvSpPr>
          <p:nvPr/>
        </p:nvSpPr>
        <p:spPr bwMode="auto">
          <a:xfrm>
            <a:off x="6635750" y="4237763"/>
            <a:ext cx="9017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0" name="Line 45"/>
          <p:cNvSpPr>
            <a:spLocks noChangeShapeType="1"/>
          </p:cNvSpPr>
          <p:nvPr/>
        </p:nvSpPr>
        <p:spPr bwMode="auto">
          <a:xfrm flipV="1">
            <a:off x="7543800" y="1189763"/>
            <a:ext cx="0" cy="3048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1" name="Line 46"/>
          <p:cNvSpPr>
            <a:spLocks noChangeShapeType="1"/>
          </p:cNvSpPr>
          <p:nvPr/>
        </p:nvSpPr>
        <p:spPr bwMode="auto">
          <a:xfrm flipH="1">
            <a:off x="6400800" y="1189763"/>
            <a:ext cx="1143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2" name="Line 47"/>
          <p:cNvSpPr>
            <a:spLocks noChangeShapeType="1"/>
          </p:cNvSpPr>
          <p:nvPr/>
        </p:nvSpPr>
        <p:spPr bwMode="auto">
          <a:xfrm flipH="1">
            <a:off x="5410200" y="1196113"/>
            <a:ext cx="990600" cy="5207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3" name="Line 48"/>
          <p:cNvSpPr>
            <a:spLocks noChangeShapeType="1"/>
          </p:cNvSpPr>
          <p:nvPr/>
        </p:nvSpPr>
        <p:spPr bwMode="auto">
          <a:xfrm flipH="1" flipV="1">
            <a:off x="5715000" y="656363"/>
            <a:ext cx="762000" cy="533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4572000" y="237263"/>
            <a:ext cx="2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3356842" y="142014"/>
            <a:ext cx="2239963" cy="4429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104000"/>
              </a:lnSpc>
              <a:defRPr/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+mn-ea"/>
              </a:rPr>
              <a:t>Hypothalamus</a:t>
            </a:r>
          </a:p>
        </p:txBody>
      </p:sp>
      <p:sp>
        <p:nvSpPr>
          <p:cNvPr id="27654" name="Line 4"/>
          <p:cNvSpPr>
            <a:spLocks noChangeShapeType="1"/>
          </p:cNvSpPr>
          <p:nvPr/>
        </p:nvSpPr>
        <p:spPr bwMode="auto">
          <a:xfrm>
            <a:off x="4419600" y="815113"/>
            <a:ext cx="0" cy="749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Rectangle 5"/>
          <p:cNvSpPr>
            <a:spLocks noChangeArrowheads="1"/>
          </p:cNvSpPr>
          <p:nvPr/>
        </p:nvSpPr>
        <p:spPr bwMode="auto">
          <a:xfrm>
            <a:off x="4578350" y="878613"/>
            <a:ext cx="1000274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GnRH</a:t>
            </a:r>
          </a:p>
        </p:txBody>
      </p:sp>
      <p:sp>
        <p:nvSpPr>
          <p:cNvPr id="160774" name="Rectangle 6"/>
          <p:cNvSpPr>
            <a:spLocks noChangeArrowheads="1"/>
          </p:cNvSpPr>
          <p:nvPr/>
        </p:nvSpPr>
        <p:spPr bwMode="auto">
          <a:xfrm>
            <a:off x="3803650" y="1780313"/>
            <a:ext cx="1358900" cy="793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7"/>
              </a:schemeClr>
            </a:outerShdw>
          </a:effectLst>
        </p:spPr>
        <p:txBody>
          <a:bodyPr wrap="none" lIns="63500" tIns="25400" rIns="63500" bIns="2540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Anterior</a:t>
            </a:r>
          </a:p>
          <a:p>
            <a:pPr>
              <a:defRPr/>
            </a:pPr>
            <a:r>
              <a:rPr lang="en-US">
                <a:solidFill>
                  <a:schemeClr val="tx1"/>
                </a:solidFill>
                <a:latin typeface="Helvetica" charset="0"/>
                <a:ea typeface="+mn-ea"/>
              </a:rPr>
              <a:t>Pituitary</a:t>
            </a:r>
          </a:p>
        </p:txBody>
      </p:sp>
      <p:sp>
        <p:nvSpPr>
          <p:cNvPr id="27657" name="Oval 7"/>
          <p:cNvSpPr>
            <a:spLocks noChangeArrowheads="1"/>
          </p:cNvSpPr>
          <p:nvPr/>
        </p:nvSpPr>
        <p:spPr bwMode="auto">
          <a:xfrm>
            <a:off x="2292350" y="3253513"/>
            <a:ext cx="4711700" cy="18161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58" name="Oval 8"/>
          <p:cNvSpPr>
            <a:spLocks noChangeArrowheads="1"/>
          </p:cNvSpPr>
          <p:nvPr/>
        </p:nvSpPr>
        <p:spPr bwMode="auto">
          <a:xfrm>
            <a:off x="5264150" y="3863113"/>
            <a:ext cx="1358900" cy="825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59" name="Rectangle 9"/>
          <p:cNvSpPr>
            <a:spLocks noChangeArrowheads="1"/>
          </p:cNvSpPr>
          <p:nvPr/>
        </p:nvSpPr>
        <p:spPr bwMode="auto">
          <a:xfrm>
            <a:off x="5416550" y="4079013"/>
            <a:ext cx="1186222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Follicle</a:t>
            </a:r>
          </a:p>
        </p:txBody>
      </p:sp>
      <p:sp>
        <p:nvSpPr>
          <p:cNvPr id="27660" name="Rectangle 10"/>
          <p:cNvSpPr>
            <a:spLocks noChangeArrowheads="1"/>
          </p:cNvSpPr>
          <p:nvPr/>
        </p:nvSpPr>
        <p:spPr bwMode="auto">
          <a:xfrm>
            <a:off x="4121151" y="4231413"/>
            <a:ext cx="10018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Ovary</a:t>
            </a:r>
          </a:p>
        </p:txBody>
      </p:sp>
      <p:sp>
        <p:nvSpPr>
          <p:cNvPr id="27661" name="Line 11"/>
          <p:cNvSpPr>
            <a:spLocks noChangeShapeType="1"/>
          </p:cNvSpPr>
          <p:nvPr/>
        </p:nvSpPr>
        <p:spPr bwMode="auto">
          <a:xfrm>
            <a:off x="4495800" y="2796313"/>
            <a:ext cx="0" cy="901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2" name="Line 12"/>
          <p:cNvSpPr>
            <a:spLocks noChangeShapeType="1"/>
          </p:cNvSpPr>
          <p:nvPr/>
        </p:nvSpPr>
        <p:spPr bwMode="auto">
          <a:xfrm>
            <a:off x="4502150" y="3710713"/>
            <a:ext cx="82550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3" name="Rectangle 13"/>
          <p:cNvSpPr>
            <a:spLocks noChangeArrowheads="1"/>
          </p:cNvSpPr>
          <p:nvPr/>
        </p:nvSpPr>
        <p:spPr bwMode="auto">
          <a:xfrm>
            <a:off x="3130550" y="2783613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27664" name="Rectangle 14"/>
          <p:cNvSpPr>
            <a:spLocks noChangeArrowheads="1"/>
          </p:cNvSpPr>
          <p:nvPr/>
        </p:nvSpPr>
        <p:spPr bwMode="auto">
          <a:xfrm>
            <a:off x="4730750" y="3469413"/>
            <a:ext cx="1324080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LH, FSH</a:t>
            </a:r>
          </a:p>
        </p:txBody>
      </p:sp>
      <p:sp>
        <p:nvSpPr>
          <p:cNvPr id="27665" name="Line 15"/>
          <p:cNvSpPr>
            <a:spLocks noChangeShapeType="1"/>
          </p:cNvSpPr>
          <p:nvPr/>
        </p:nvSpPr>
        <p:spPr bwMode="auto">
          <a:xfrm flipV="1">
            <a:off x="6400800" y="2332763"/>
            <a:ext cx="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6" name="Line 16"/>
          <p:cNvSpPr>
            <a:spLocks noChangeShapeType="1"/>
          </p:cNvSpPr>
          <p:nvPr/>
        </p:nvSpPr>
        <p:spPr bwMode="auto">
          <a:xfrm flipH="1">
            <a:off x="5486400" y="2332763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7" name="Rectangle 17"/>
          <p:cNvSpPr>
            <a:spLocks noChangeArrowheads="1"/>
          </p:cNvSpPr>
          <p:nvPr/>
        </p:nvSpPr>
        <p:spPr bwMode="auto">
          <a:xfrm>
            <a:off x="5264151" y="2707413"/>
            <a:ext cx="1695977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Inhibin   (-)</a:t>
            </a:r>
          </a:p>
        </p:txBody>
      </p:sp>
      <p:sp>
        <p:nvSpPr>
          <p:cNvPr id="27668" name="Rectangle 25"/>
          <p:cNvSpPr>
            <a:spLocks noChangeArrowheads="1"/>
          </p:cNvSpPr>
          <p:nvPr/>
        </p:nvSpPr>
        <p:spPr bwMode="auto">
          <a:xfrm>
            <a:off x="7594600" y="3078888"/>
            <a:ext cx="1444306" cy="40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>
                <a:solidFill>
                  <a:schemeClr val="tx1"/>
                </a:solidFill>
                <a:latin typeface="Helvetica" charset="0"/>
              </a:rPr>
              <a:t>Estradiol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973" y="2507279"/>
            <a:ext cx="2457452" cy="120032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Ends in LH surge </a:t>
            </a:r>
            <a:r>
              <a:rPr lang="en-US" smtClean="0"/>
              <a:t>and ovulation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563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25%"/>
          <p:cNvSpPr>
            <a:spLocks noChangeArrowheads="1"/>
          </p:cNvSpPr>
          <p:nvPr/>
        </p:nvSpPr>
        <p:spPr bwMode="auto">
          <a:xfrm>
            <a:off x="3917374" y="405245"/>
            <a:ext cx="1901536" cy="4551219"/>
          </a:xfrm>
          <a:prstGeom prst="rect">
            <a:avLst/>
          </a:prstGeom>
          <a:pattFill prst="pct25">
            <a:fgClr>
              <a:srgbClr val="EF9100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541" y="499803"/>
            <a:ext cx="5218430" cy="4560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148937" y="2296945"/>
            <a:ext cx="2303065" cy="82843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mtClean="0">
                <a:solidFill>
                  <a:srgbClr val="FFFF00"/>
                </a:solidFill>
                <a:latin typeface="Times" charset="0"/>
              </a:rPr>
              <a:t>The </a:t>
            </a:r>
          </a:p>
          <a:p>
            <a:pPr algn="ctr"/>
            <a:r>
              <a:rPr lang="en-US" altLang="en-US" dirty="0" smtClean="0">
                <a:solidFill>
                  <a:srgbClr val="FFFF00"/>
                </a:solidFill>
                <a:latin typeface="Times" charset="0"/>
              </a:rPr>
              <a:t>Follicular </a:t>
            </a:r>
            <a:r>
              <a:rPr lang="en-US" altLang="en-US" dirty="0">
                <a:solidFill>
                  <a:srgbClr val="FFFF00"/>
                </a:solidFill>
                <a:latin typeface="Times" charset="0"/>
              </a:rPr>
              <a:t>Phase</a:t>
            </a:r>
          </a:p>
        </p:txBody>
      </p:sp>
    </p:spTree>
    <p:extLst>
      <p:ext uri="{BB962C8B-B14F-4D97-AF65-F5344CB8AC3E}">
        <p14:creationId xmlns:p14="http://schemas.microsoft.com/office/powerpoint/2010/main" val="193719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2" name="Picture 10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803698" y="2066885"/>
            <a:ext cx="2926715" cy="312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Text Box 1041"/>
          <p:cNvSpPr txBox="1">
            <a:spLocks noChangeArrowheads="1"/>
          </p:cNvSpPr>
          <p:nvPr/>
        </p:nvSpPr>
        <p:spPr bwMode="auto">
          <a:xfrm>
            <a:off x="2425029" y="4379361"/>
            <a:ext cx="1280879" cy="41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Tertiary</a:t>
            </a:r>
          </a:p>
        </p:txBody>
      </p:sp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834" y="2281102"/>
            <a:ext cx="3377910" cy="1209637"/>
          </a:xfrm>
          <a:solidFill>
            <a:srgbClr val="0000FF"/>
          </a:solidFill>
        </p:spPr>
        <p:txBody>
          <a:bodyPr/>
          <a:lstStyle/>
          <a:p>
            <a:r>
              <a:rPr lang="en-US" altLang="en-US" smtClean="0">
                <a:solidFill>
                  <a:srgbClr val="FFFF00"/>
                </a:solidFill>
              </a:rPr>
              <a:t>Follicular</a:t>
            </a:r>
            <a:br>
              <a:rPr lang="en-US" altLang="en-US" smtClean="0">
                <a:solidFill>
                  <a:srgbClr val="FFFF00"/>
                </a:solidFill>
              </a:rPr>
            </a:br>
            <a:r>
              <a:rPr lang="en-US" altLang="en-US" smtClean="0">
                <a:solidFill>
                  <a:srgbClr val="FFFF00"/>
                </a:solidFill>
              </a:rPr>
              <a:t>Progression</a:t>
            </a:r>
            <a:endParaRPr lang="en-US" altLang="en-US">
              <a:solidFill>
                <a:srgbClr val="FFFF00"/>
              </a:solidFill>
            </a:endParaRPr>
          </a:p>
        </p:txBody>
      </p:sp>
      <p:pic>
        <p:nvPicPr>
          <p:cNvPr id="31747" name="Picture 10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677144"/>
            <a:ext cx="836347" cy="81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 Box 1038"/>
          <p:cNvSpPr txBox="1">
            <a:spLocks noChangeArrowheads="1"/>
          </p:cNvSpPr>
          <p:nvPr/>
        </p:nvSpPr>
        <p:spPr bwMode="auto">
          <a:xfrm>
            <a:off x="68834" y="1489269"/>
            <a:ext cx="1654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tx1"/>
                </a:solidFill>
              </a:rPr>
              <a:t>Primordial</a:t>
            </a:r>
          </a:p>
        </p:txBody>
      </p:sp>
      <p:grpSp>
        <p:nvGrpSpPr>
          <p:cNvPr id="31749" name="Group 1042"/>
          <p:cNvGrpSpPr>
            <a:grpSpLocks noChangeAspect="1"/>
          </p:cNvGrpSpPr>
          <p:nvPr/>
        </p:nvGrpSpPr>
        <p:grpSpPr bwMode="auto">
          <a:xfrm>
            <a:off x="1524001" y="93877"/>
            <a:ext cx="3989389" cy="1812321"/>
            <a:chOff x="960" y="445"/>
            <a:chExt cx="2800" cy="1272"/>
          </a:xfrm>
        </p:grpSpPr>
        <p:pic>
          <p:nvPicPr>
            <p:cNvPr id="31758" name="Picture 103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480"/>
              <a:ext cx="1259" cy="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9" name="Line 1034"/>
            <p:cNvSpPr>
              <a:spLocks noChangeShapeType="1"/>
            </p:cNvSpPr>
            <p:nvPr/>
          </p:nvSpPr>
          <p:spPr bwMode="auto">
            <a:xfrm>
              <a:off x="960" y="1104"/>
              <a:ext cx="52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0" name="Text Box 1039"/>
            <p:cNvSpPr txBox="1">
              <a:spLocks noChangeArrowheads="1"/>
            </p:cNvSpPr>
            <p:nvPr/>
          </p:nvSpPr>
          <p:spPr bwMode="auto">
            <a:xfrm>
              <a:off x="2786" y="445"/>
              <a:ext cx="974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</a:rPr>
                <a:t>Primary</a:t>
              </a:r>
            </a:p>
          </p:txBody>
        </p:sp>
      </p:grpSp>
      <p:grpSp>
        <p:nvGrpSpPr>
          <p:cNvPr id="31750" name="Group 1043"/>
          <p:cNvGrpSpPr>
            <a:grpSpLocks noChangeAspect="1"/>
          </p:cNvGrpSpPr>
          <p:nvPr/>
        </p:nvGrpSpPr>
        <p:grpSpPr bwMode="auto">
          <a:xfrm>
            <a:off x="4800083" y="67543"/>
            <a:ext cx="4019309" cy="2675740"/>
            <a:chOff x="2628" y="432"/>
            <a:chExt cx="2821" cy="1878"/>
          </a:xfrm>
        </p:grpSpPr>
        <p:pic>
          <p:nvPicPr>
            <p:cNvPr id="31755" name="Picture 103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432"/>
              <a:ext cx="1609" cy="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6" name="Line 1035"/>
            <p:cNvSpPr>
              <a:spLocks noChangeShapeType="1"/>
            </p:cNvSpPr>
            <p:nvPr/>
          </p:nvSpPr>
          <p:spPr bwMode="auto">
            <a:xfrm flipV="1">
              <a:off x="2628" y="1104"/>
              <a:ext cx="1164" cy="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57" name="Text Box 1040"/>
            <p:cNvSpPr txBox="1">
              <a:spLocks noChangeArrowheads="1"/>
            </p:cNvSpPr>
            <p:nvPr/>
          </p:nvSpPr>
          <p:spPr bwMode="auto">
            <a:xfrm>
              <a:off x="4198" y="2019"/>
              <a:ext cx="108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Secondary</a:t>
              </a:r>
            </a:p>
          </p:txBody>
        </p:sp>
      </p:grpSp>
      <p:cxnSp>
        <p:nvCxnSpPr>
          <p:cNvPr id="3" name="Straight Arrow Connector 2"/>
          <p:cNvCxnSpPr/>
          <p:nvPr/>
        </p:nvCxnSpPr>
        <p:spPr bwMode="auto">
          <a:xfrm flipH="1">
            <a:off x="6318133" y="2026227"/>
            <a:ext cx="463821" cy="50975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800100"/>
          </a:xfrm>
          <a:noFill/>
        </p:spPr>
        <p:txBody>
          <a:bodyPr/>
          <a:lstStyle/>
          <a:p>
            <a:r>
              <a:rPr lang="en-US" altLang="en-US" dirty="0"/>
              <a:t>Growth and Atresia of Follicles</a:t>
            </a: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2209800" y="4413250"/>
            <a:ext cx="4419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3379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7" y="874712"/>
            <a:ext cx="658813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981" y="953221"/>
            <a:ext cx="1417638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781" y="1382713"/>
            <a:ext cx="1800225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779" y="2187288"/>
            <a:ext cx="2651125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Text Box 10"/>
          <p:cNvSpPr txBox="1">
            <a:spLocks noChangeArrowheads="1"/>
          </p:cNvSpPr>
          <p:nvPr/>
        </p:nvSpPr>
        <p:spPr bwMode="auto">
          <a:xfrm>
            <a:off x="990600" y="3676650"/>
            <a:ext cx="127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Atresia</a:t>
            </a:r>
          </a:p>
        </p:txBody>
      </p:sp>
      <p:sp>
        <p:nvSpPr>
          <p:cNvPr id="33802" name="Line 11"/>
          <p:cNvSpPr>
            <a:spLocks noChangeShapeType="1"/>
          </p:cNvSpPr>
          <p:nvPr/>
        </p:nvSpPr>
        <p:spPr bwMode="auto">
          <a:xfrm>
            <a:off x="733425" y="1589086"/>
            <a:ext cx="714375" cy="1782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Line 12"/>
          <p:cNvSpPr>
            <a:spLocks noChangeShapeType="1"/>
          </p:cNvSpPr>
          <p:nvPr/>
        </p:nvSpPr>
        <p:spPr bwMode="auto">
          <a:xfrm flipH="1">
            <a:off x="1905000" y="2421082"/>
            <a:ext cx="100445" cy="95076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4" name="Line 13"/>
          <p:cNvSpPr>
            <a:spLocks noChangeShapeType="1"/>
          </p:cNvSpPr>
          <p:nvPr/>
        </p:nvSpPr>
        <p:spPr bwMode="auto">
          <a:xfrm flipH="1">
            <a:off x="2285999" y="2867891"/>
            <a:ext cx="1311781" cy="80875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Line 14"/>
          <p:cNvSpPr>
            <a:spLocks noChangeShapeType="1"/>
          </p:cNvSpPr>
          <p:nvPr/>
        </p:nvSpPr>
        <p:spPr bwMode="auto">
          <a:xfrm flipH="1">
            <a:off x="2590799" y="3956050"/>
            <a:ext cx="3073979" cy="10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767364"/>
            <a:ext cx="9144000" cy="386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130000"/>
              </a:lnSpc>
              <a:tabLst>
                <a:tab pos="2741613" algn="ctr"/>
                <a:tab pos="5484813" algn="ctr"/>
              </a:tabLst>
            </a:pP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	At birth	100,000 </a:t>
            </a:r>
            <a:br>
              <a:rPr lang="en-US" altLang="en-US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	12 months	75,000</a:t>
            </a:r>
            <a:endParaRPr lang="en-US" altLang="en-US" dirty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30000"/>
              </a:lnSpc>
              <a:tabLst>
                <a:tab pos="2741613" algn="ctr"/>
                <a:tab pos="5484813" algn="ctr"/>
              </a:tabLst>
            </a:pP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	4-6 years	21,000 </a:t>
            </a:r>
            <a:endParaRPr lang="en-US" altLang="en-US" dirty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30000"/>
              </a:lnSpc>
              <a:tabLst>
                <a:tab pos="2741613" algn="ctr"/>
                <a:tab pos="5484813" algn="ctr"/>
              </a:tabLst>
            </a:pP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	Aged cow	2,500</a:t>
            </a:r>
            <a:endParaRPr lang="en-US" altLang="en-US" dirty="0">
              <a:solidFill>
                <a:schemeClr val="tx1"/>
              </a:solidFill>
              <a:latin typeface="Arial" charset="0"/>
            </a:endParaRPr>
          </a:p>
          <a:p>
            <a:pPr>
              <a:tabLst>
                <a:tab pos="2282825" algn="ctr"/>
                <a:tab pos="5367338" algn="ctr"/>
              </a:tabLst>
            </a:pPr>
            <a:endParaRPr lang="en-US" altLang="en-US" dirty="0">
              <a:solidFill>
                <a:schemeClr val="tx1"/>
              </a:solidFill>
              <a:latin typeface="Arial" charset="0"/>
            </a:endParaRPr>
          </a:p>
          <a:p>
            <a:pPr marL="342900" indent="-342900">
              <a:buFont typeface="Arial" charset="0"/>
              <a:buChar char="•"/>
              <a:tabLst>
                <a:tab pos="2282825" algn="ctr"/>
                <a:tab pos="5367338" algn="ctr"/>
              </a:tabLst>
            </a:pP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Follicles </a:t>
            </a:r>
            <a:r>
              <a:rPr lang="en-US" altLang="en-US" dirty="0">
                <a:solidFill>
                  <a:schemeClr val="tx1"/>
                </a:solidFill>
                <a:latin typeface="Arial" charset="0"/>
              </a:rPr>
              <a:t>undergo atresia at all stages of development.</a:t>
            </a:r>
          </a:p>
          <a:p>
            <a:pPr marL="342900" indent="-342900">
              <a:buFont typeface="Arial" charset="0"/>
              <a:buChar char="•"/>
              <a:tabLst>
                <a:tab pos="2282825" algn="ctr"/>
                <a:tab pos="5367338" algn="ctr"/>
              </a:tabLst>
            </a:pP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Maximum </a:t>
            </a:r>
            <a:r>
              <a:rPr lang="en-US" altLang="en-US" dirty="0">
                <a:solidFill>
                  <a:schemeClr val="tx1"/>
                </a:solidFill>
                <a:latin typeface="Arial" charset="0"/>
              </a:rPr>
              <a:t>number of oocytes ovulated for a </a:t>
            </a: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cow</a:t>
            </a:r>
            <a:br>
              <a:rPr lang="en-US" altLang="en-US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17 </a:t>
            </a:r>
            <a:r>
              <a:rPr lang="en-US" altLang="en-US" dirty="0">
                <a:solidFill>
                  <a:schemeClr val="tx1"/>
                </a:solidFill>
                <a:latin typeface="Arial" charset="0"/>
              </a:rPr>
              <a:t>cycles/year x 8 year = </a:t>
            </a:r>
            <a:r>
              <a:rPr lang="en-US" altLang="en-US" dirty="0">
                <a:solidFill>
                  <a:srgbClr val="0000FF"/>
                </a:solidFill>
                <a:latin typeface="Arial" charset="0"/>
              </a:rPr>
              <a:t>136 oocytes ovulated / </a:t>
            </a:r>
            <a:r>
              <a:rPr lang="en-US" altLang="en-US" dirty="0" smtClean="0">
                <a:solidFill>
                  <a:srgbClr val="0000FF"/>
                </a:solidFill>
                <a:latin typeface="Arial" charset="0"/>
              </a:rPr>
              <a:t>lifespan</a:t>
            </a:r>
          </a:p>
          <a:p>
            <a:pPr marL="342900" indent="-342900">
              <a:buFont typeface="Arial" charset="0"/>
              <a:buChar char="•"/>
              <a:tabLst>
                <a:tab pos="2282825" algn="ctr"/>
                <a:tab pos="5367338" algn="ctr"/>
              </a:tabLst>
            </a:pPr>
            <a:endParaRPr lang="en-US" altLang="en-US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35844" name="Title 3"/>
          <p:cNvSpPr>
            <a:spLocks noGrp="1"/>
          </p:cNvSpPr>
          <p:nvPr>
            <p:ph type="title"/>
          </p:nvPr>
        </p:nvSpPr>
        <p:spPr>
          <a:xfrm>
            <a:off x="0" y="96579"/>
            <a:ext cx="8839200" cy="95885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charset="0"/>
              </a:rPr>
              <a:t>Fate of follicles and oocytes</a:t>
            </a:r>
            <a:endParaRPr lang="en-US" alt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40519" y="4211599"/>
            <a:ext cx="8167300" cy="831639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 smtClean="0">
                <a:solidFill>
                  <a:schemeClr val="accent2"/>
                </a:solidFill>
                <a:latin typeface="Arial" charset="0"/>
              </a:rPr>
              <a:t>Superovulation or Ovum Pick-up (OPU) - </a:t>
            </a:r>
            <a:r>
              <a:rPr lang="en-US" altLang="en-US" dirty="0">
                <a:solidFill>
                  <a:schemeClr val="accent2"/>
                </a:solidFill>
                <a:latin typeface="Arial" charset="0"/>
              </a:rPr>
              <a:t>rescue </a:t>
            </a:r>
            <a:r>
              <a:rPr lang="en-US" altLang="en-US" dirty="0" smtClean="0">
                <a:solidFill>
                  <a:schemeClr val="accent2"/>
                </a:solidFill>
                <a:latin typeface="Arial" charset="0"/>
              </a:rPr>
              <a:t>some </a:t>
            </a:r>
            <a:br>
              <a:rPr lang="en-US" altLang="en-US" dirty="0" smtClean="0">
                <a:solidFill>
                  <a:schemeClr val="accent2"/>
                </a:solidFill>
                <a:latin typeface="Arial" charset="0"/>
              </a:rPr>
            </a:br>
            <a:r>
              <a:rPr lang="en-US" altLang="en-US" dirty="0" smtClean="0">
                <a:solidFill>
                  <a:schemeClr val="accent2"/>
                </a:solidFill>
                <a:latin typeface="Arial" charset="0"/>
              </a:rPr>
              <a:t>follicles from atresia</a:t>
            </a:r>
            <a:endParaRPr lang="en-US" altLang="en-US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044435" y="894575"/>
            <a:ext cx="2794765" cy="1200971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accent2"/>
                </a:solidFill>
                <a:latin typeface="Arial" charset="0"/>
              </a:rPr>
              <a:t>100 Days </a:t>
            </a:r>
            <a:r>
              <a:rPr lang="en-US" altLang="en-US">
                <a:solidFill>
                  <a:schemeClr val="accent2"/>
                </a:solidFill>
                <a:latin typeface="Arial" charset="0"/>
              </a:rPr>
              <a:t>of </a:t>
            </a:r>
            <a:r>
              <a:rPr lang="en-US" altLang="en-US" smtClean="0">
                <a:solidFill>
                  <a:schemeClr val="accent2"/>
                </a:solidFill>
                <a:latin typeface="Arial" charset="0"/>
              </a:rPr>
              <a:t>Gestation 2.9 </a:t>
            </a:r>
            <a:r>
              <a:rPr lang="en-US" altLang="en-US" dirty="0">
                <a:solidFill>
                  <a:schemeClr val="accent2"/>
                </a:solidFill>
                <a:latin typeface="Arial" charset="0"/>
              </a:rPr>
              <a:t>million</a:t>
            </a:r>
            <a:endParaRPr lang="en-US" altLang="en-US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1504950"/>
            <a:ext cx="1133475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3867150"/>
            <a:ext cx="5302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1" y="438150"/>
            <a:ext cx="1444625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226442"/>
            <a:ext cx="2130425" cy="22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Line 7"/>
          <p:cNvSpPr>
            <a:spLocks noChangeShapeType="1"/>
          </p:cNvSpPr>
          <p:nvPr/>
        </p:nvSpPr>
        <p:spPr bwMode="auto">
          <a:xfrm flipV="1">
            <a:off x="990600" y="2647950"/>
            <a:ext cx="6858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Line 8"/>
          <p:cNvSpPr>
            <a:spLocks noChangeShapeType="1"/>
          </p:cNvSpPr>
          <p:nvPr/>
        </p:nvSpPr>
        <p:spPr bwMode="auto">
          <a:xfrm flipV="1">
            <a:off x="2895600" y="1352550"/>
            <a:ext cx="5334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9"/>
          <p:cNvSpPr>
            <a:spLocks noChangeShapeType="1"/>
          </p:cNvSpPr>
          <p:nvPr/>
        </p:nvSpPr>
        <p:spPr bwMode="auto">
          <a:xfrm>
            <a:off x="5334000" y="1123950"/>
            <a:ext cx="838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Rectangle 10"/>
          <p:cNvSpPr>
            <a:spLocks noChangeArrowheads="1"/>
          </p:cNvSpPr>
          <p:nvPr/>
        </p:nvSpPr>
        <p:spPr bwMode="auto">
          <a:xfrm>
            <a:off x="2089967" y="2548716"/>
            <a:ext cx="2213746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Gonadotropin</a:t>
            </a:r>
          </a:p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Independent</a:t>
            </a:r>
          </a:p>
        </p:txBody>
      </p:sp>
      <p:sp>
        <p:nvSpPr>
          <p:cNvPr id="39948" name="Rectangle 14"/>
          <p:cNvSpPr>
            <a:spLocks noGrp="1" noChangeArrowheads="1"/>
          </p:cNvSpPr>
          <p:nvPr>
            <p:ph type="title"/>
          </p:nvPr>
        </p:nvSpPr>
        <p:spPr>
          <a:xfrm>
            <a:off x="26989" y="202682"/>
            <a:ext cx="3402012" cy="921267"/>
          </a:xfrm>
          <a:solidFill>
            <a:srgbClr val="0000FF"/>
          </a:solidFill>
        </p:spPr>
        <p:txBody>
          <a:bodyPr/>
          <a:lstStyle/>
          <a:p>
            <a:r>
              <a:rPr lang="en-US" altLang="en-US" sz="3200">
                <a:solidFill>
                  <a:srgbClr val="FFFF00"/>
                </a:solidFill>
              </a:rPr>
              <a:t>Initial Follicular Growth</a:t>
            </a:r>
            <a:endParaRPr lang="en-US" altLang="en-US" sz="2400">
              <a:solidFill>
                <a:srgbClr val="FFFF00"/>
              </a:solidFill>
            </a:endParaRPr>
          </a:p>
        </p:txBody>
      </p:sp>
      <p:sp>
        <p:nvSpPr>
          <p:cNvPr id="39949" name="Rectangle 15"/>
          <p:cNvSpPr>
            <a:spLocks noChangeArrowheads="1"/>
          </p:cNvSpPr>
          <p:nvPr/>
        </p:nvSpPr>
        <p:spPr bwMode="auto">
          <a:xfrm>
            <a:off x="4969997" y="46728"/>
            <a:ext cx="19689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Small Antral</a:t>
            </a:r>
            <a:br>
              <a:rPr lang="en-US" altLang="en-US">
                <a:solidFill>
                  <a:schemeClr val="tx1"/>
                </a:solidFill>
                <a:latin typeface="Helvetica" charset="0"/>
              </a:rPr>
            </a:br>
            <a:r>
              <a:rPr lang="en-US" altLang="en-US">
                <a:solidFill>
                  <a:schemeClr val="tx1"/>
                </a:solidFill>
                <a:latin typeface="Helvetica" charset="0"/>
              </a:rPr>
              <a:t>Follicle</a:t>
            </a:r>
          </a:p>
        </p:txBody>
      </p:sp>
      <p:sp>
        <p:nvSpPr>
          <p:cNvPr id="39951" name="Text Box 19"/>
          <p:cNvSpPr txBox="1">
            <a:spLocks noChangeArrowheads="1"/>
          </p:cNvSpPr>
          <p:nvPr/>
        </p:nvSpPr>
        <p:spPr bwMode="auto">
          <a:xfrm>
            <a:off x="4114801" y="1962150"/>
            <a:ext cx="2176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50 - 60 days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593030" y="2396470"/>
            <a:ext cx="4580630" cy="2673512"/>
            <a:chOff x="4593030" y="2396470"/>
            <a:chExt cx="4580630" cy="2673512"/>
          </a:xfrm>
        </p:grpSpPr>
        <p:sp>
          <p:nvSpPr>
            <p:cNvPr id="39946" name="Rectangle 12"/>
            <p:cNvSpPr>
              <a:spLocks noChangeArrowheads="1"/>
            </p:cNvSpPr>
            <p:nvPr/>
          </p:nvSpPr>
          <p:spPr bwMode="auto">
            <a:xfrm>
              <a:off x="7003247" y="2918048"/>
              <a:ext cx="798294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solidFill>
                    <a:schemeClr val="tx1"/>
                  </a:solidFill>
                  <a:latin typeface="Helvetica" charset="0"/>
                </a:rPr>
                <a:t>FSH</a:t>
              </a:r>
            </a:p>
          </p:txBody>
        </p:sp>
        <p:sp>
          <p:nvSpPr>
            <p:cNvPr id="77837" name="Rectangle 13"/>
            <p:cNvSpPr>
              <a:spLocks noChangeArrowheads="1"/>
            </p:cNvSpPr>
            <p:nvPr/>
          </p:nvSpPr>
          <p:spPr bwMode="auto">
            <a:xfrm>
              <a:off x="6599238" y="4025192"/>
              <a:ext cx="2574422" cy="582211"/>
            </a:xfrm>
            <a:prstGeom prst="rect">
              <a:avLst/>
            </a:prstGeom>
            <a:noFill/>
            <a:ln>
              <a:noFill/>
            </a:ln>
            <a:effectLst>
              <a:outerShdw blurRad="12700" dist="25399" dir="2700000" algn="ctr" rotWithShape="0">
                <a:schemeClr val="tx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3200">
                  <a:solidFill>
                    <a:srgbClr val="DC0081"/>
                  </a:solidFill>
                  <a:latin typeface="Helvetica" charset="0"/>
                  <a:ea typeface="+mn-ea"/>
                </a:rPr>
                <a:t>Recruitment</a:t>
              </a:r>
            </a:p>
          </p:txBody>
        </p:sp>
        <p:pic>
          <p:nvPicPr>
            <p:cNvPr id="3995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3030" y="2806207"/>
              <a:ext cx="2120900" cy="2263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Line 7"/>
            <p:cNvSpPr>
              <a:spLocks noChangeShapeType="1"/>
            </p:cNvSpPr>
            <p:nvPr/>
          </p:nvSpPr>
          <p:spPr bwMode="auto">
            <a:xfrm flipH="1">
              <a:off x="6443830" y="2396470"/>
              <a:ext cx="617721" cy="65870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04800" y="2024754"/>
            <a:ext cx="8839200" cy="793750"/>
          </a:xfrm>
          <a:prstGeom prst="rect">
            <a:avLst/>
          </a:prstGeo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9pPr>
          </a:lstStyle>
          <a:p>
            <a:pPr>
              <a:defRPr/>
            </a:pPr>
            <a:r>
              <a:rPr lang="en-US" kern="0" smtClean="0">
                <a:solidFill>
                  <a:srgbClr val="0000FF"/>
                </a:solidFill>
                <a:ea typeface="+mj-ea"/>
                <a:cs typeface="+mj-cs"/>
              </a:rPr>
              <a:t>Follicular Waves in Cattle</a:t>
            </a:r>
            <a:endParaRPr lang="en-US" kern="0">
              <a:solidFill>
                <a:srgbClr val="0000FF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8995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60" name="Text Box 101"/>
          <p:cNvSpPr txBox="1">
            <a:spLocks noChangeArrowheads="1"/>
          </p:cNvSpPr>
          <p:nvPr/>
        </p:nvSpPr>
        <p:spPr bwMode="auto">
          <a:xfrm>
            <a:off x="241300" y="4616111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42061" name="Text Box 102"/>
          <p:cNvSpPr txBox="1">
            <a:spLocks noChangeArrowheads="1"/>
          </p:cNvSpPr>
          <p:nvPr/>
        </p:nvSpPr>
        <p:spPr bwMode="auto">
          <a:xfrm flipV="1">
            <a:off x="237292" y="506074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2062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 smtClean="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2064" name="Text Box 105"/>
          <p:cNvSpPr txBox="1">
            <a:spLocks noChangeArrowheads="1"/>
          </p:cNvSpPr>
          <p:nvPr/>
        </p:nvSpPr>
        <p:spPr bwMode="auto">
          <a:xfrm>
            <a:off x="3375026" y="4579599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42065" name="Text Box 106"/>
          <p:cNvSpPr txBox="1">
            <a:spLocks noChangeArrowheads="1"/>
          </p:cNvSpPr>
          <p:nvPr/>
        </p:nvSpPr>
        <p:spPr bwMode="auto">
          <a:xfrm>
            <a:off x="5610226" y="4579599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42066" name="Text Box 107"/>
          <p:cNvSpPr txBox="1">
            <a:spLocks noChangeArrowheads="1"/>
          </p:cNvSpPr>
          <p:nvPr/>
        </p:nvSpPr>
        <p:spPr bwMode="auto">
          <a:xfrm>
            <a:off x="7896226" y="4579599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749301" y="88561"/>
            <a:ext cx="8406487" cy="4508501"/>
            <a:chOff x="749301" y="174625"/>
            <a:chExt cx="8406487" cy="4508501"/>
          </a:xfrm>
        </p:grpSpPr>
        <p:sp>
          <p:nvSpPr>
            <p:cNvPr id="41987" name="Oval 3"/>
            <p:cNvSpPr>
              <a:spLocks noChangeArrowheads="1"/>
            </p:cNvSpPr>
            <p:nvPr/>
          </p:nvSpPr>
          <p:spPr bwMode="auto">
            <a:xfrm>
              <a:off x="3365501" y="277813"/>
              <a:ext cx="411163" cy="411162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88" name="Oval 4"/>
            <p:cNvSpPr>
              <a:spLocks noChangeArrowheads="1"/>
            </p:cNvSpPr>
            <p:nvPr/>
          </p:nvSpPr>
          <p:spPr bwMode="auto">
            <a:xfrm>
              <a:off x="2913064" y="739775"/>
              <a:ext cx="338137" cy="338138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89" name="Oval 7"/>
            <p:cNvSpPr>
              <a:spLocks noChangeArrowheads="1"/>
            </p:cNvSpPr>
            <p:nvPr/>
          </p:nvSpPr>
          <p:spPr bwMode="auto">
            <a:xfrm>
              <a:off x="1589088" y="3259138"/>
              <a:ext cx="182562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0" name="Oval 8"/>
            <p:cNvSpPr>
              <a:spLocks noChangeArrowheads="1"/>
            </p:cNvSpPr>
            <p:nvPr/>
          </p:nvSpPr>
          <p:spPr bwMode="auto">
            <a:xfrm>
              <a:off x="1828801" y="3276601"/>
              <a:ext cx="182563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1" name="Oval 10"/>
            <p:cNvSpPr>
              <a:spLocks noChangeArrowheads="1"/>
            </p:cNvSpPr>
            <p:nvPr/>
          </p:nvSpPr>
          <p:spPr bwMode="auto">
            <a:xfrm>
              <a:off x="2035176" y="3090863"/>
              <a:ext cx="182563" cy="18256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2" name="Oval 11"/>
            <p:cNvSpPr>
              <a:spLocks noChangeArrowheads="1"/>
            </p:cNvSpPr>
            <p:nvPr/>
          </p:nvSpPr>
          <p:spPr bwMode="auto">
            <a:xfrm>
              <a:off x="1987550" y="2228850"/>
              <a:ext cx="228600" cy="22860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3" name="Oval 13"/>
            <p:cNvSpPr>
              <a:spLocks noChangeArrowheads="1"/>
            </p:cNvSpPr>
            <p:nvPr/>
          </p:nvSpPr>
          <p:spPr bwMode="auto">
            <a:xfrm>
              <a:off x="2292351" y="3057526"/>
              <a:ext cx="182563" cy="182563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4" name="Oval 14"/>
            <p:cNvSpPr>
              <a:spLocks noChangeArrowheads="1"/>
            </p:cNvSpPr>
            <p:nvPr/>
          </p:nvSpPr>
          <p:spPr bwMode="auto">
            <a:xfrm>
              <a:off x="2236788" y="1768476"/>
              <a:ext cx="246062" cy="246063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5" name="Oval 16"/>
            <p:cNvSpPr>
              <a:spLocks noChangeArrowheads="1"/>
            </p:cNvSpPr>
            <p:nvPr/>
          </p:nvSpPr>
          <p:spPr bwMode="auto">
            <a:xfrm>
              <a:off x="2501900" y="1277938"/>
              <a:ext cx="317500" cy="3175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6" name="Oval 17"/>
            <p:cNvSpPr>
              <a:spLocks noChangeArrowheads="1"/>
            </p:cNvSpPr>
            <p:nvPr/>
          </p:nvSpPr>
          <p:spPr bwMode="auto">
            <a:xfrm>
              <a:off x="2500314" y="3276601"/>
              <a:ext cx="155575" cy="155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7" name="Oval 19"/>
            <p:cNvSpPr>
              <a:spLocks noChangeArrowheads="1"/>
            </p:cNvSpPr>
            <p:nvPr/>
          </p:nvSpPr>
          <p:spPr bwMode="auto">
            <a:xfrm>
              <a:off x="7142163" y="3052763"/>
              <a:ext cx="182562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8" name="Oval 20"/>
            <p:cNvSpPr>
              <a:spLocks noChangeArrowheads="1"/>
            </p:cNvSpPr>
            <p:nvPr/>
          </p:nvSpPr>
          <p:spPr bwMode="auto">
            <a:xfrm>
              <a:off x="7086601" y="1774826"/>
              <a:ext cx="246063" cy="246063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9" name="Oval 22"/>
            <p:cNvSpPr>
              <a:spLocks noChangeArrowheads="1"/>
            </p:cNvSpPr>
            <p:nvPr/>
          </p:nvSpPr>
          <p:spPr bwMode="auto">
            <a:xfrm>
              <a:off x="7404100" y="1284288"/>
              <a:ext cx="317500" cy="3175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0" name="Oval 23"/>
            <p:cNvSpPr>
              <a:spLocks noChangeArrowheads="1"/>
            </p:cNvSpPr>
            <p:nvPr/>
          </p:nvSpPr>
          <p:spPr bwMode="auto">
            <a:xfrm>
              <a:off x="7350126" y="3271839"/>
              <a:ext cx="155575" cy="155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1" name="Oval 25"/>
            <p:cNvSpPr>
              <a:spLocks noChangeArrowheads="1"/>
            </p:cNvSpPr>
            <p:nvPr/>
          </p:nvSpPr>
          <p:spPr bwMode="auto">
            <a:xfrm>
              <a:off x="1050926" y="42084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2" name="Oval 26"/>
            <p:cNvSpPr>
              <a:spLocks noChangeArrowheads="1"/>
            </p:cNvSpPr>
            <p:nvPr/>
          </p:nvSpPr>
          <p:spPr bwMode="auto">
            <a:xfrm>
              <a:off x="1646239" y="40386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3" name="Oval 27"/>
            <p:cNvSpPr>
              <a:spLocks noChangeArrowheads="1"/>
            </p:cNvSpPr>
            <p:nvPr/>
          </p:nvSpPr>
          <p:spPr bwMode="auto">
            <a:xfrm>
              <a:off x="1736726" y="38576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4" name="Oval 28"/>
            <p:cNvSpPr>
              <a:spLocks noChangeArrowheads="1"/>
            </p:cNvSpPr>
            <p:nvPr/>
          </p:nvSpPr>
          <p:spPr bwMode="auto">
            <a:xfrm>
              <a:off x="1522414" y="38576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5" name="Oval 29"/>
            <p:cNvSpPr>
              <a:spLocks noChangeArrowheads="1"/>
            </p:cNvSpPr>
            <p:nvPr/>
          </p:nvSpPr>
          <p:spPr bwMode="auto">
            <a:xfrm>
              <a:off x="1522414" y="42084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6" name="Oval 30"/>
            <p:cNvSpPr>
              <a:spLocks noChangeArrowheads="1"/>
            </p:cNvSpPr>
            <p:nvPr/>
          </p:nvSpPr>
          <p:spPr bwMode="auto">
            <a:xfrm>
              <a:off x="1344614" y="37877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7" name="Oval 31"/>
            <p:cNvSpPr>
              <a:spLocks noChangeArrowheads="1"/>
            </p:cNvSpPr>
            <p:nvPr/>
          </p:nvSpPr>
          <p:spPr bwMode="auto">
            <a:xfrm>
              <a:off x="1398589" y="40386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8" name="Oval 32"/>
            <p:cNvSpPr>
              <a:spLocks noChangeArrowheads="1"/>
            </p:cNvSpPr>
            <p:nvPr/>
          </p:nvSpPr>
          <p:spPr bwMode="auto">
            <a:xfrm>
              <a:off x="1192214" y="40036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9" name="Oval 33"/>
            <p:cNvSpPr>
              <a:spLocks noChangeArrowheads="1"/>
            </p:cNvSpPr>
            <p:nvPr/>
          </p:nvSpPr>
          <p:spPr bwMode="auto">
            <a:xfrm>
              <a:off x="1274764" y="42084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0" name="Oval 34"/>
            <p:cNvSpPr>
              <a:spLocks noChangeArrowheads="1"/>
            </p:cNvSpPr>
            <p:nvPr/>
          </p:nvSpPr>
          <p:spPr bwMode="auto">
            <a:xfrm>
              <a:off x="1781176" y="42084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1" name="Oval 35"/>
            <p:cNvSpPr>
              <a:spLocks noChangeArrowheads="1"/>
            </p:cNvSpPr>
            <p:nvPr/>
          </p:nvSpPr>
          <p:spPr bwMode="auto">
            <a:xfrm>
              <a:off x="1851026" y="40386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2" name="Oval 38"/>
            <p:cNvSpPr>
              <a:spLocks noChangeArrowheads="1"/>
            </p:cNvSpPr>
            <p:nvPr/>
          </p:nvSpPr>
          <p:spPr bwMode="auto">
            <a:xfrm>
              <a:off x="2003426" y="42084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3" name="Oval 39"/>
            <p:cNvSpPr>
              <a:spLocks noChangeArrowheads="1"/>
            </p:cNvSpPr>
            <p:nvPr/>
          </p:nvSpPr>
          <p:spPr bwMode="auto">
            <a:xfrm>
              <a:off x="5510214" y="944564"/>
              <a:ext cx="338137" cy="338137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4" name="Oval 41"/>
            <p:cNvSpPr>
              <a:spLocks noChangeArrowheads="1"/>
            </p:cNvSpPr>
            <p:nvPr/>
          </p:nvSpPr>
          <p:spPr bwMode="auto">
            <a:xfrm>
              <a:off x="4460876" y="712789"/>
              <a:ext cx="365125" cy="36512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5" name="Oval 44"/>
            <p:cNvSpPr>
              <a:spLocks noChangeArrowheads="1"/>
            </p:cNvSpPr>
            <p:nvPr/>
          </p:nvSpPr>
          <p:spPr bwMode="auto">
            <a:xfrm>
              <a:off x="4049713" y="3276601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6" name="Oval 45"/>
            <p:cNvSpPr>
              <a:spLocks noChangeArrowheads="1"/>
            </p:cNvSpPr>
            <p:nvPr/>
          </p:nvSpPr>
          <p:spPr bwMode="auto">
            <a:xfrm>
              <a:off x="4279901" y="3305176"/>
              <a:ext cx="182563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7" name="Oval 46"/>
            <p:cNvSpPr>
              <a:spLocks noChangeArrowheads="1"/>
            </p:cNvSpPr>
            <p:nvPr/>
          </p:nvSpPr>
          <p:spPr bwMode="auto">
            <a:xfrm>
              <a:off x="4476751" y="3073401"/>
              <a:ext cx="182563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8" name="Oval 47"/>
            <p:cNvSpPr>
              <a:spLocks noChangeArrowheads="1"/>
            </p:cNvSpPr>
            <p:nvPr/>
          </p:nvSpPr>
          <p:spPr bwMode="auto">
            <a:xfrm>
              <a:off x="4427538" y="2224088"/>
              <a:ext cx="228600" cy="22860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9" name="Oval 49"/>
            <p:cNvSpPr>
              <a:spLocks noChangeArrowheads="1"/>
            </p:cNvSpPr>
            <p:nvPr/>
          </p:nvSpPr>
          <p:spPr bwMode="auto">
            <a:xfrm>
              <a:off x="4732338" y="3052763"/>
              <a:ext cx="182562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0" name="Oval 50"/>
            <p:cNvSpPr>
              <a:spLocks noChangeArrowheads="1"/>
            </p:cNvSpPr>
            <p:nvPr/>
          </p:nvSpPr>
          <p:spPr bwMode="auto">
            <a:xfrm>
              <a:off x="4746626" y="1792288"/>
              <a:ext cx="246063" cy="246062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1" name="Oval 52"/>
            <p:cNvSpPr>
              <a:spLocks noChangeArrowheads="1"/>
            </p:cNvSpPr>
            <p:nvPr/>
          </p:nvSpPr>
          <p:spPr bwMode="auto">
            <a:xfrm>
              <a:off x="5133975" y="1352550"/>
              <a:ext cx="317500" cy="3175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2" name="Oval 53"/>
            <p:cNvSpPr>
              <a:spLocks noChangeArrowheads="1"/>
            </p:cNvSpPr>
            <p:nvPr/>
          </p:nvSpPr>
          <p:spPr bwMode="auto">
            <a:xfrm>
              <a:off x="4940301" y="3271839"/>
              <a:ext cx="155575" cy="155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3" name="Oval 55"/>
            <p:cNvSpPr>
              <a:spLocks noChangeArrowheads="1"/>
            </p:cNvSpPr>
            <p:nvPr/>
          </p:nvSpPr>
          <p:spPr bwMode="auto">
            <a:xfrm>
              <a:off x="3954463" y="277813"/>
              <a:ext cx="411162" cy="41116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4" name="Oval 58"/>
            <p:cNvSpPr>
              <a:spLocks noChangeArrowheads="1"/>
            </p:cNvSpPr>
            <p:nvPr/>
          </p:nvSpPr>
          <p:spPr bwMode="auto">
            <a:xfrm>
              <a:off x="3490914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5" name="Oval 59"/>
            <p:cNvSpPr>
              <a:spLocks noChangeArrowheads="1"/>
            </p:cNvSpPr>
            <p:nvPr/>
          </p:nvSpPr>
          <p:spPr bwMode="auto">
            <a:xfrm>
              <a:off x="4086226" y="40338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6" name="Oval 60"/>
            <p:cNvSpPr>
              <a:spLocks noChangeArrowheads="1"/>
            </p:cNvSpPr>
            <p:nvPr/>
          </p:nvSpPr>
          <p:spPr bwMode="auto">
            <a:xfrm>
              <a:off x="4176714" y="38528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7" name="Oval 61"/>
            <p:cNvSpPr>
              <a:spLocks noChangeArrowheads="1"/>
            </p:cNvSpPr>
            <p:nvPr/>
          </p:nvSpPr>
          <p:spPr bwMode="auto">
            <a:xfrm>
              <a:off x="3962401" y="38528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8" name="Oval 62"/>
            <p:cNvSpPr>
              <a:spLocks noChangeArrowheads="1"/>
            </p:cNvSpPr>
            <p:nvPr/>
          </p:nvSpPr>
          <p:spPr bwMode="auto">
            <a:xfrm>
              <a:off x="3962401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9" name="Oval 63"/>
            <p:cNvSpPr>
              <a:spLocks noChangeArrowheads="1"/>
            </p:cNvSpPr>
            <p:nvPr/>
          </p:nvSpPr>
          <p:spPr bwMode="auto">
            <a:xfrm>
              <a:off x="3784601" y="37830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0" name="Oval 64"/>
            <p:cNvSpPr>
              <a:spLocks noChangeArrowheads="1"/>
            </p:cNvSpPr>
            <p:nvPr/>
          </p:nvSpPr>
          <p:spPr bwMode="auto">
            <a:xfrm>
              <a:off x="3838576" y="40338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1" name="Oval 65"/>
            <p:cNvSpPr>
              <a:spLocks noChangeArrowheads="1"/>
            </p:cNvSpPr>
            <p:nvPr/>
          </p:nvSpPr>
          <p:spPr bwMode="auto">
            <a:xfrm>
              <a:off x="3632201" y="39989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2" name="Oval 66"/>
            <p:cNvSpPr>
              <a:spLocks noChangeArrowheads="1"/>
            </p:cNvSpPr>
            <p:nvPr/>
          </p:nvSpPr>
          <p:spPr bwMode="auto">
            <a:xfrm>
              <a:off x="3714751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3" name="Oval 67"/>
            <p:cNvSpPr>
              <a:spLocks noChangeArrowheads="1"/>
            </p:cNvSpPr>
            <p:nvPr/>
          </p:nvSpPr>
          <p:spPr bwMode="auto">
            <a:xfrm>
              <a:off x="4221164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4" name="Oval 68"/>
            <p:cNvSpPr>
              <a:spLocks noChangeArrowheads="1"/>
            </p:cNvSpPr>
            <p:nvPr/>
          </p:nvSpPr>
          <p:spPr bwMode="auto">
            <a:xfrm>
              <a:off x="4291014" y="40338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5" name="Oval 70"/>
            <p:cNvSpPr>
              <a:spLocks noChangeArrowheads="1"/>
            </p:cNvSpPr>
            <p:nvPr/>
          </p:nvSpPr>
          <p:spPr bwMode="auto">
            <a:xfrm>
              <a:off x="4443414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6" name="Oval 72"/>
            <p:cNvSpPr>
              <a:spLocks noChangeArrowheads="1"/>
            </p:cNvSpPr>
            <p:nvPr/>
          </p:nvSpPr>
          <p:spPr bwMode="auto">
            <a:xfrm>
              <a:off x="5900739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7" name="Oval 73"/>
            <p:cNvSpPr>
              <a:spLocks noChangeArrowheads="1"/>
            </p:cNvSpPr>
            <p:nvPr/>
          </p:nvSpPr>
          <p:spPr bwMode="auto">
            <a:xfrm>
              <a:off x="6496051" y="40338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8" name="Oval 74"/>
            <p:cNvSpPr>
              <a:spLocks noChangeArrowheads="1"/>
            </p:cNvSpPr>
            <p:nvPr/>
          </p:nvSpPr>
          <p:spPr bwMode="auto">
            <a:xfrm>
              <a:off x="6586539" y="38528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9" name="Oval 75"/>
            <p:cNvSpPr>
              <a:spLocks noChangeArrowheads="1"/>
            </p:cNvSpPr>
            <p:nvPr/>
          </p:nvSpPr>
          <p:spPr bwMode="auto">
            <a:xfrm>
              <a:off x="6372226" y="38528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0" name="Oval 76"/>
            <p:cNvSpPr>
              <a:spLocks noChangeArrowheads="1"/>
            </p:cNvSpPr>
            <p:nvPr/>
          </p:nvSpPr>
          <p:spPr bwMode="auto">
            <a:xfrm>
              <a:off x="6372226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1" name="Oval 77"/>
            <p:cNvSpPr>
              <a:spLocks noChangeArrowheads="1"/>
            </p:cNvSpPr>
            <p:nvPr/>
          </p:nvSpPr>
          <p:spPr bwMode="auto">
            <a:xfrm>
              <a:off x="6194426" y="37830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2" name="Oval 78"/>
            <p:cNvSpPr>
              <a:spLocks noChangeArrowheads="1"/>
            </p:cNvSpPr>
            <p:nvPr/>
          </p:nvSpPr>
          <p:spPr bwMode="auto">
            <a:xfrm>
              <a:off x="6248401" y="40338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3" name="Oval 79"/>
            <p:cNvSpPr>
              <a:spLocks noChangeArrowheads="1"/>
            </p:cNvSpPr>
            <p:nvPr/>
          </p:nvSpPr>
          <p:spPr bwMode="auto">
            <a:xfrm>
              <a:off x="6042026" y="39989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4" name="Oval 80"/>
            <p:cNvSpPr>
              <a:spLocks noChangeArrowheads="1"/>
            </p:cNvSpPr>
            <p:nvPr/>
          </p:nvSpPr>
          <p:spPr bwMode="auto">
            <a:xfrm>
              <a:off x="6124576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5" name="Oval 81"/>
            <p:cNvSpPr>
              <a:spLocks noChangeArrowheads="1"/>
            </p:cNvSpPr>
            <p:nvPr/>
          </p:nvSpPr>
          <p:spPr bwMode="auto">
            <a:xfrm>
              <a:off x="6630989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6" name="Oval 82"/>
            <p:cNvSpPr>
              <a:spLocks noChangeArrowheads="1"/>
            </p:cNvSpPr>
            <p:nvPr/>
          </p:nvSpPr>
          <p:spPr bwMode="auto">
            <a:xfrm>
              <a:off x="6700839" y="40338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7" name="Oval 85"/>
            <p:cNvSpPr>
              <a:spLocks noChangeArrowheads="1"/>
            </p:cNvSpPr>
            <p:nvPr/>
          </p:nvSpPr>
          <p:spPr bwMode="auto">
            <a:xfrm>
              <a:off x="6853239" y="4203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8" name="Oval 86"/>
            <p:cNvSpPr>
              <a:spLocks noChangeArrowheads="1"/>
            </p:cNvSpPr>
            <p:nvPr/>
          </p:nvSpPr>
          <p:spPr bwMode="auto">
            <a:xfrm>
              <a:off x="5959475" y="939800"/>
              <a:ext cx="338138" cy="33813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9" name="AutoShape 88"/>
            <p:cNvSpPr>
              <a:spLocks noChangeArrowheads="1"/>
            </p:cNvSpPr>
            <p:nvPr/>
          </p:nvSpPr>
          <p:spPr bwMode="auto">
            <a:xfrm>
              <a:off x="7764463" y="684213"/>
              <a:ext cx="639762" cy="639762"/>
            </a:xfrm>
            <a:prstGeom prst="sun">
              <a:avLst>
                <a:gd name="adj" fmla="val 25000"/>
              </a:avLst>
            </a:prstGeom>
            <a:solidFill>
              <a:srgbClr val="33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85" name="Text Box 89"/>
            <p:cNvSpPr txBox="1">
              <a:spLocks noChangeArrowheads="1"/>
            </p:cNvSpPr>
            <p:nvPr/>
          </p:nvSpPr>
          <p:spPr bwMode="auto">
            <a:xfrm>
              <a:off x="7805738" y="1300164"/>
              <a:ext cx="1350050" cy="461665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solidFill>
                    <a:srgbClr val="3333CC"/>
                  </a:solidFill>
                  <a:latin typeface="Arial Narrow" charset="0"/>
                </a:rPr>
                <a:t>Ovulation</a:t>
              </a:r>
              <a:endParaRPr lang="en-US" altLang="en-US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charset="0"/>
              </a:endParaRPr>
            </a:p>
          </p:txBody>
        </p:sp>
        <p:sp>
          <p:nvSpPr>
            <p:cNvPr id="42051" name="Oval 92"/>
            <p:cNvSpPr>
              <a:spLocks noChangeArrowheads="1"/>
            </p:cNvSpPr>
            <p:nvPr/>
          </p:nvSpPr>
          <p:spPr bwMode="auto">
            <a:xfrm>
              <a:off x="6459538" y="3287713"/>
              <a:ext cx="182562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2" name="Oval 93"/>
            <p:cNvSpPr>
              <a:spLocks noChangeArrowheads="1"/>
            </p:cNvSpPr>
            <p:nvPr/>
          </p:nvSpPr>
          <p:spPr bwMode="auto">
            <a:xfrm>
              <a:off x="6700838" y="3292476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3" name="Oval 94"/>
            <p:cNvSpPr>
              <a:spLocks noChangeArrowheads="1"/>
            </p:cNvSpPr>
            <p:nvPr/>
          </p:nvSpPr>
          <p:spPr bwMode="auto">
            <a:xfrm>
              <a:off x="6896101" y="3117851"/>
              <a:ext cx="182563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4" name="Oval 95"/>
            <p:cNvSpPr>
              <a:spLocks noChangeArrowheads="1"/>
            </p:cNvSpPr>
            <p:nvPr/>
          </p:nvSpPr>
          <p:spPr bwMode="auto">
            <a:xfrm>
              <a:off x="6837363" y="2224088"/>
              <a:ext cx="228600" cy="22860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5" name="Oval 96"/>
            <p:cNvSpPr>
              <a:spLocks noChangeArrowheads="1"/>
            </p:cNvSpPr>
            <p:nvPr/>
          </p:nvSpPr>
          <p:spPr bwMode="auto">
            <a:xfrm>
              <a:off x="6313488" y="1352550"/>
              <a:ext cx="317500" cy="3175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6" name="Line 97"/>
            <p:cNvSpPr>
              <a:spLocks noChangeShapeType="1"/>
            </p:cNvSpPr>
            <p:nvPr/>
          </p:nvSpPr>
          <p:spPr bwMode="auto">
            <a:xfrm>
              <a:off x="995363" y="190501"/>
              <a:ext cx="0" cy="44926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57" name="Line 98"/>
            <p:cNvSpPr>
              <a:spLocks noChangeShapeType="1"/>
            </p:cNvSpPr>
            <p:nvPr/>
          </p:nvSpPr>
          <p:spPr bwMode="auto">
            <a:xfrm>
              <a:off x="749301" y="4471988"/>
              <a:ext cx="74660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58" name="Line 99"/>
            <p:cNvSpPr>
              <a:spLocks noChangeShapeType="1"/>
            </p:cNvSpPr>
            <p:nvPr/>
          </p:nvSpPr>
          <p:spPr bwMode="auto">
            <a:xfrm>
              <a:off x="5880100" y="4471989"/>
              <a:ext cx="0" cy="211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59" name="Line 100"/>
            <p:cNvSpPr>
              <a:spLocks noChangeShapeType="1"/>
            </p:cNvSpPr>
            <p:nvPr/>
          </p:nvSpPr>
          <p:spPr bwMode="auto">
            <a:xfrm>
              <a:off x="8197850" y="4471989"/>
              <a:ext cx="0" cy="211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63" name="Line 104"/>
            <p:cNvSpPr>
              <a:spLocks noChangeShapeType="1"/>
            </p:cNvSpPr>
            <p:nvPr/>
          </p:nvSpPr>
          <p:spPr bwMode="auto">
            <a:xfrm>
              <a:off x="3535363" y="4467225"/>
              <a:ext cx="0" cy="2111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67" name="Oval 109"/>
            <p:cNvSpPr>
              <a:spLocks noChangeArrowheads="1"/>
            </p:cNvSpPr>
            <p:nvPr/>
          </p:nvSpPr>
          <p:spPr bwMode="auto">
            <a:xfrm>
              <a:off x="2209801" y="41798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68" name="Oval 110"/>
            <p:cNvSpPr>
              <a:spLocks noChangeArrowheads="1"/>
            </p:cNvSpPr>
            <p:nvPr/>
          </p:nvSpPr>
          <p:spPr bwMode="auto">
            <a:xfrm>
              <a:off x="2805114" y="40100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69" name="Oval 111"/>
            <p:cNvSpPr>
              <a:spLocks noChangeArrowheads="1"/>
            </p:cNvSpPr>
            <p:nvPr/>
          </p:nvSpPr>
          <p:spPr bwMode="auto">
            <a:xfrm>
              <a:off x="2895601" y="382905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0" name="Oval 112"/>
            <p:cNvSpPr>
              <a:spLocks noChangeArrowheads="1"/>
            </p:cNvSpPr>
            <p:nvPr/>
          </p:nvSpPr>
          <p:spPr bwMode="auto">
            <a:xfrm>
              <a:off x="2681289" y="382905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1" name="Oval 113"/>
            <p:cNvSpPr>
              <a:spLocks noChangeArrowheads="1"/>
            </p:cNvSpPr>
            <p:nvPr/>
          </p:nvSpPr>
          <p:spPr bwMode="auto">
            <a:xfrm>
              <a:off x="2681289" y="41798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2" name="Oval 114"/>
            <p:cNvSpPr>
              <a:spLocks noChangeArrowheads="1"/>
            </p:cNvSpPr>
            <p:nvPr/>
          </p:nvSpPr>
          <p:spPr bwMode="auto">
            <a:xfrm>
              <a:off x="2503489" y="37592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3" name="Oval 115"/>
            <p:cNvSpPr>
              <a:spLocks noChangeArrowheads="1"/>
            </p:cNvSpPr>
            <p:nvPr/>
          </p:nvSpPr>
          <p:spPr bwMode="auto">
            <a:xfrm>
              <a:off x="2557464" y="40100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4" name="Oval 116"/>
            <p:cNvSpPr>
              <a:spLocks noChangeArrowheads="1"/>
            </p:cNvSpPr>
            <p:nvPr/>
          </p:nvSpPr>
          <p:spPr bwMode="auto">
            <a:xfrm>
              <a:off x="2351089" y="39751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5" name="Oval 117"/>
            <p:cNvSpPr>
              <a:spLocks noChangeArrowheads="1"/>
            </p:cNvSpPr>
            <p:nvPr/>
          </p:nvSpPr>
          <p:spPr bwMode="auto">
            <a:xfrm>
              <a:off x="2433639" y="41798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6" name="Oval 118"/>
            <p:cNvSpPr>
              <a:spLocks noChangeArrowheads="1"/>
            </p:cNvSpPr>
            <p:nvPr/>
          </p:nvSpPr>
          <p:spPr bwMode="auto">
            <a:xfrm>
              <a:off x="2940051" y="41798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7" name="Oval 119"/>
            <p:cNvSpPr>
              <a:spLocks noChangeArrowheads="1"/>
            </p:cNvSpPr>
            <p:nvPr/>
          </p:nvSpPr>
          <p:spPr bwMode="auto">
            <a:xfrm>
              <a:off x="3009901" y="40100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8" name="Oval 122"/>
            <p:cNvSpPr>
              <a:spLocks noChangeArrowheads="1"/>
            </p:cNvSpPr>
            <p:nvPr/>
          </p:nvSpPr>
          <p:spPr bwMode="auto">
            <a:xfrm>
              <a:off x="3162301" y="41798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9" name="Oval 125"/>
            <p:cNvSpPr>
              <a:spLocks noChangeArrowheads="1"/>
            </p:cNvSpPr>
            <p:nvPr/>
          </p:nvSpPr>
          <p:spPr bwMode="auto">
            <a:xfrm rot="10800000">
              <a:off x="4546601" y="37322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0" name="Oval 126"/>
            <p:cNvSpPr>
              <a:spLocks noChangeArrowheads="1"/>
            </p:cNvSpPr>
            <p:nvPr/>
          </p:nvSpPr>
          <p:spPr bwMode="auto">
            <a:xfrm rot="10800000">
              <a:off x="4456114" y="39131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1" name="Oval 127"/>
            <p:cNvSpPr>
              <a:spLocks noChangeArrowheads="1"/>
            </p:cNvSpPr>
            <p:nvPr/>
          </p:nvSpPr>
          <p:spPr bwMode="auto">
            <a:xfrm rot="10800000">
              <a:off x="4670426" y="39131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2" name="Oval 129"/>
            <p:cNvSpPr>
              <a:spLocks noChangeArrowheads="1"/>
            </p:cNvSpPr>
            <p:nvPr/>
          </p:nvSpPr>
          <p:spPr bwMode="auto">
            <a:xfrm rot="10800000">
              <a:off x="4848226" y="39830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3" name="Oval 130"/>
            <p:cNvSpPr>
              <a:spLocks noChangeArrowheads="1"/>
            </p:cNvSpPr>
            <p:nvPr/>
          </p:nvSpPr>
          <p:spPr bwMode="auto">
            <a:xfrm rot="10800000">
              <a:off x="4794251" y="37322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4" name="Oval 131"/>
            <p:cNvSpPr>
              <a:spLocks noChangeArrowheads="1"/>
            </p:cNvSpPr>
            <p:nvPr/>
          </p:nvSpPr>
          <p:spPr bwMode="auto">
            <a:xfrm rot="10800000">
              <a:off x="5000626" y="37671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5" name="Oval 134"/>
            <p:cNvSpPr>
              <a:spLocks noChangeArrowheads="1"/>
            </p:cNvSpPr>
            <p:nvPr/>
          </p:nvSpPr>
          <p:spPr bwMode="auto">
            <a:xfrm rot="10800000">
              <a:off x="4341814" y="37322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6" name="Oval 135"/>
            <p:cNvSpPr>
              <a:spLocks noChangeArrowheads="1"/>
            </p:cNvSpPr>
            <p:nvPr/>
          </p:nvSpPr>
          <p:spPr bwMode="auto">
            <a:xfrm rot="10800000">
              <a:off x="4725989" y="41798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7" name="Oval 136"/>
            <p:cNvSpPr>
              <a:spLocks noChangeArrowheads="1"/>
            </p:cNvSpPr>
            <p:nvPr/>
          </p:nvSpPr>
          <p:spPr bwMode="auto">
            <a:xfrm rot="10800000">
              <a:off x="4573589" y="40909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8" name="Oval 139"/>
            <p:cNvSpPr>
              <a:spLocks noChangeArrowheads="1"/>
            </p:cNvSpPr>
            <p:nvPr/>
          </p:nvSpPr>
          <p:spPr bwMode="auto">
            <a:xfrm rot="10800000">
              <a:off x="1939926" y="38227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9" name="Oval 140"/>
            <p:cNvSpPr>
              <a:spLocks noChangeArrowheads="1"/>
            </p:cNvSpPr>
            <p:nvPr/>
          </p:nvSpPr>
          <p:spPr bwMode="auto">
            <a:xfrm rot="10800000">
              <a:off x="2092326" y="39751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0" name="Oval 142"/>
            <p:cNvSpPr>
              <a:spLocks noChangeArrowheads="1"/>
            </p:cNvSpPr>
            <p:nvPr/>
          </p:nvSpPr>
          <p:spPr bwMode="auto">
            <a:xfrm rot="10800000">
              <a:off x="2125664" y="37353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1" name="Oval 143"/>
            <p:cNvSpPr>
              <a:spLocks noChangeArrowheads="1"/>
            </p:cNvSpPr>
            <p:nvPr/>
          </p:nvSpPr>
          <p:spPr bwMode="auto">
            <a:xfrm rot="10800000">
              <a:off x="2255839" y="38560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2" name="Oval 147"/>
            <p:cNvSpPr>
              <a:spLocks noChangeArrowheads="1"/>
            </p:cNvSpPr>
            <p:nvPr/>
          </p:nvSpPr>
          <p:spPr bwMode="auto">
            <a:xfrm rot="10800000">
              <a:off x="3124201" y="37385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3" name="Oval 148"/>
            <p:cNvSpPr>
              <a:spLocks noChangeArrowheads="1"/>
            </p:cNvSpPr>
            <p:nvPr/>
          </p:nvSpPr>
          <p:spPr bwMode="auto">
            <a:xfrm rot="10800000">
              <a:off x="3276601" y="38909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4" name="Oval 149"/>
            <p:cNvSpPr>
              <a:spLocks noChangeArrowheads="1"/>
            </p:cNvSpPr>
            <p:nvPr/>
          </p:nvSpPr>
          <p:spPr bwMode="auto">
            <a:xfrm rot="10800000">
              <a:off x="3429001" y="40433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5" name="Oval 152"/>
            <p:cNvSpPr>
              <a:spLocks noChangeArrowheads="1"/>
            </p:cNvSpPr>
            <p:nvPr/>
          </p:nvSpPr>
          <p:spPr bwMode="auto">
            <a:xfrm rot="10800000">
              <a:off x="3440114" y="37941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6" name="Oval 153"/>
            <p:cNvSpPr>
              <a:spLocks noChangeArrowheads="1"/>
            </p:cNvSpPr>
            <p:nvPr/>
          </p:nvSpPr>
          <p:spPr bwMode="auto">
            <a:xfrm rot="10800000">
              <a:off x="4962526" y="41433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7" name="Oval 157"/>
            <p:cNvSpPr>
              <a:spLocks noChangeArrowheads="1"/>
            </p:cNvSpPr>
            <p:nvPr/>
          </p:nvSpPr>
          <p:spPr bwMode="auto">
            <a:xfrm rot="10800000">
              <a:off x="5180014" y="41656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8" name="Oval 158"/>
            <p:cNvSpPr>
              <a:spLocks noChangeArrowheads="1"/>
            </p:cNvSpPr>
            <p:nvPr/>
          </p:nvSpPr>
          <p:spPr bwMode="auto">
            <a:xfrm rot="10800000">
              <a:off x="5092701" y="39925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99" name="Oval 159"/>
            <p:cNvSpPr>
              <a:spLocks noChangeArrowheads="1"/>
            </p:cNvSpPr>
            <p:nvPr/>
          </p:nvSpPr>
          <p:spPr bwMode="auto">
            <a:xfrm rot="10800000">
              <a:off x="5191126" y="37639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0" name="Oval 160"/>
            <p:cNvSpPr>
              <a:spLocks noChangeArrowheads="1"/>
            </p:cNvSpPr>
            <p:nvPr/>
          </p:nvSpPr>
          <p:spPr bwMode="auto">
            <a:xfrm rot="10800000">
              <a:off x="5343526" y="39163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1" name="Oval 161"/>
            <p:cNvSpPr>
              <a:spLocks noChangeArrowheads="1"/>
            </p:cNvSpPr>
            <p:nvPr/>
          </p:nvSpPr>
          <p:spPr bwMode="auto">
            <a:xfrm rot="10800000">
              <a:off x="5507039" y="40354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2" name="Oval 162"/>
            <p:cNvSpPr>
              <a:spLocks noChangeArrowheads="1"/>
            </p:cNvSpPr>
            <p:nvPr/>
          </p:nvSpPr>
          <p:spPr bwMode="auto">
            <a:xfrm rot="10800000">
              <a:off x="5367339" y="41560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3" name="Oval 163"/>
            <p:cNvSpPr>
              <a:spLocks noChangeArrowheads="1"/>
            </p:cNvSpPr>
            <p:nvPr/>
          </p:nvSpPr>
          <p:spPr bwMode="auto">
            <a:xfrm rot="10800000">
              <a:off x="5659439" y="41878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4" name="Oval 165"/>
            <p:cNvSpPr>
              <a:spLocks noChangeArrowheads="1"/>
            </p:cNvSpPr>
            <p:nvPr/>
          </p:nvSpPr>
          <p:spPr bwMode="auto">
            <a:xfrm rot="10800000">
              <a:off x="5468939" y="37369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5" name="Oval 166"/>
            <p:cNvSpPr>
              <a:spLocks noChangeArrowheads="1"/>
            </p:cNvSpPr>
            <p:nvPr/>
          </p:nvSpPr>
          <p:spPr bwMode="auto">
            <a:xfrm rot="10800000">
              <a:off x="5621339" y="38893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6" name="Oval 167"/>
            <p:cNvSpPr>
              <a:spLocks noChangeArrowheads="1"/>
            </p:cNvSpPr>
            <p:nvPr/>
          </p:nvSpPr>
          <p:spPr bwMode="auto">
            <a:xfrm rot="10800000">
              <a:off x="5773739" y="40417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7" name="Oval 170"/>
            <p:cNvSpPr>
              <a:spLocks noChangeArrowheads="1"/>
            </p:cNvSpPr>
            <p:nvPr/>
          </p:nvSpPr>
          <p:spPr bwMode="auto">
            <a:xfrm rot="10800000">
              <a:off x="5829301" y="379253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8" name="Oval 171"/>
            <p:cNvSpPr>
              <a:spLocks noChangeArrowheads="1"/>
            </p:cNvSpPr>
            <p:nvPr/>
          </p:nvSpPr>
          <p:spPr bwMode="auto">
            <a:xfrm rot="10800000">
              <a:off x="5992814" y="37512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09" name="Oval 174"/>
            <p:cNvSpPr>
              <a:spLocks noChangeArrowheads="1"/>
            </p:cNvSpPr>
            <p:nvPr/>
          </p:nvSpPr>
          <p:spPr bwMode="auto">
            <a:xfrm>
              <a:off x="7723189" y="424815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0" name="Oval 179"/>
            <p:cNvSpPr>
              <a:spLocks noChangeArrowheads="1"/>
            </p:cNvSpPr>
            <p:nvPr/>
          </p:nvSpPr>
          <p:spPr bwMode="auto">
            <a:xfrm>
              <a:off x="8016876" y="38274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1" name="Oval 180"/>
            <p:cNvSpPr>
              <a:spLocks noChangeArrowheads="1"/>
            </p:cNvSpPr>
            <p:nvPr/>
          </p:nvSpPr>
          <p:spPr bwMode="auto">
            <a:xfrm>
              <a:off x="8070851" y="40782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2" name="Oval 181"/>
            <p:cNvSpPr>
              <a:spLocks noChangeArrowheads="1"/>
            </p:cNvSpPr>
            <p:nvPr/>
          </p:nvSpPr>
          <p:spPr bwMode="auto">
            <a:xfrm>
              <a:off x="7864476" y="40433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3" name="Oval 182"/>
            <p:cNvSpPr>
              <a:spLocks noChangeArrowheads="1"/>
            </p:cNvSpPr>
            <p:nvPr/>
          </p:nvSpPr>
          <p:spPr bwMode="auto">
            <a:xfrm>
              <a:off x="7947026" y="424815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4" name="Oval 187"/>
            <p:cNvSpPr>
              <a:spLocks noChangeArrowheads="1"/>
            </p:cNvSpPr>
            <p:nvPr/>
          </p:nvSpPr>
          <p:spPr bwMode="auto">
            <a:xfrm>
              <a:off x="6797676" y="381476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5" name="Oval 189"/>
            <p:cNvSpPr>
              <a:spLocks noChangeArrowheads="1"/>
            </p:cNvSpPr>
            <p:nvPr/>
          </p:nvSpPr>
          <p:spPr bwMode="auto">
            <a:xfrm rot="10800000">
              <a:off x="7035801" y="421005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6" name="Oval 190"/>
            <p:cNvSpPr>
              <a:spLocks noChangeArrowheads="1"/>
            </p:cNvSpPr>
            <p:nvPr/>
          </p:nvSpPr>
          <p:spPr bwMode="auto">
            <a:xfrm rot="10800000">
              <a:off x="6958014" y="4025901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7" name="Oval 191"/>
            <p:cNvSpPr>
              <a:spLocks noChangeArrowheads="1"/>
            </p:cNvSpPr>
            <p:nvPr/>
          </p:nvSpPr>
          <p:spPr bwMode="auto">
            <a:xfrm rot="10800000">
              <a:off x="7013576" y="38084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8" name="Oval 192"/>
            <p:cNvSpPr>
              <a:spLocks noChangeArrowheads="1"/>
            </p:cNvSpPr>
            <p:nvPr/>
          </p:nvSpPr>
          <p:spPr bwMode="auto">
            <a:xfrm rot="10800000">
              <a:off x="7165976" y="39608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19" name="Oval 193"/>
            <p:cNvSpPr>
              <a:spLocks noChangeArrowheads="1"/>
            </p:cNvSpPr>
            <p:nvPr/>
          </p:nvSpPr>
          <p:spPr bwMode="auto">
            <a:xfrm rot="10800000">
              <a:off x="7329489" y="40798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0" name="Oval 194"/>
            <p:cNvSpPr>
              <a:spLocks noChangeArrowheads="1"/>
            </p:cNvSpPr>
            <p:nvPr/>
          </p:nvSpPr>
          <p:spPr bwMode="auto">
            <a:xfrm rot="10800000">
              <a:off x="7189789" y="42005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1" name="Oval 195"/>
            <p:cNvSpPr>
              <a:spLocks noChangeArrowheads="1"/>
            </p:cNvSpPr>
            <p:nvPr/>
          </p:nvSpPr>
          <p:spPr bwMode="auto">
            <a:xfrm rot="10800000">
              <a:off x="7481889" y="423227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2" name="Oval 197"/>
            <p:cNvSpPr>
              <a:spLocks noChangeArrowheads="1"/>
            </p:cNvSpPr>
            <p:nvPr/>
          </p:nvSpPr>
          <p:spPr bwMode="auto">
            <a:xfrm rot="10800000">
              <a:off x="7291389" y="37814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3" name="Oval 198"/>
            <p:cNvSpPr>
              <a:spLocks noChangeArrowheads="1"/>
            </p:cNvSpPr>
            <p:nvPr/>
          </p:nvSpPr>
          <p:spPr bwMode="auto">
            <a:xfrm rot="10800000">
              <a:off x="7443789" y="39338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4" name="Oval 199"/>
            <p:cNvSpPr>
              <a:spLocks noChangeArrowheads="1"/>
            </p:cNvSpPr>
            <p:nvPr/>
          </p:nvSpPr>
          <p:spPr bwMode="auto">
            <a:xfrm rot="10800000">
              <a:off x="7596189" y="4086226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5" name="Oval 201"/>
            <p:cNvSpPr>
              <a:spLocks noChangeArrowheads="1"/>
            </p:cNvSpPr>
            <p:nvPr/>
          </p:nvSpPr>
          <p:spPr bwMode="auto">
            <a:xfrm rot="10800000">
              <a:off x="7499351" y="37068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6" name="Oval 202"/>
            <p:cNvSpPr>
              <a:spLocks noChangeArrowheads="1"/>
            </p:cNvSpPr>
            <p:nvPr/>
          </p:nvSpPr>
          <p:spPr bwMode="auto">
            <a:xfrm rot="10800000">
              <a:off x="7651751" y="3836989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7" name="Oval 203"/>
            <p:cNvSpPr>
              <a:spLocks noChangeArrowheads="1"/>
            </p:cNvSpPr>
            <p:nvPr/>
          </p:nvSpPr>
          <p:spPr bwMode="auto">
            <a:xfrm rot="10800000">
              <a:off x="7815264" y="3795714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8" name="Oval 206"/>
            <p:cNvSpPr>
              <a:spLocks noChangeArrowheads="1"/>
            </p:cNvSpPr>
            <p:nvPr/>
          </p:nvSpPr>
          <p:spPr bwMode="auto">
            <a:xfrm>
              <a:off x="1722438" y="2971801"/>
              <a:ext cx="182562" cy="18256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29" name="Oval 207"/>
            <p:cNvSpPr>
              <a:spLocks noChangeArrowheads="1"/>
            </p:cNvSpPr>
            <p:nvPr/>
          </p:nvSpPr>
          <p:spPr bwMode="auto">
            <a:xfrm>
              <a:off x="1839913" y="2657476"/>
              <a:ext cx="182562" cy="18256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0" name="Oval 208"/>
            <p:cNvSpPr>
              <a:spLocks noChangeArrowheads="1"/>
            </p:cNvSpPr>
            <p:nvPr/>
          </p:nvSpPr>
          <p:spPr bwMode="auto">
            <a:xfrm>
              <a:off x="1514476" y="3498851"/>
              <a:ext cx="182563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1" name="Oval 209"/>
            <p:cNvSpPr>
              <a:spLocks noChangeArrowheads="1"/>
            </p:cNvSpPr>
            <p:nvPr/>
          </p:nvSpPr>
          <p:spPr bwMode="auto">
            <a:xfrm>
              <a:off x="1730376" y="3498851"/>
              <a:ext cx="182563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2" name="Oval 210"/>
            <p:cNvSpPr>
              <a:spLocks noChangeArrowheads="1"/>
            </p:cNvSpPr>
            <p:nvPr/>
          </p:nvSpPr>
          <p:spPr bwMode="auto">
            <a:xfrm>
              <a:off x="3957638" y="3498851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3" name="Oval 211"/>
            <p:cNvSpPr>
              <a:spLocks noChangeArrowheads="1"/>
            </p:cNvSpPr>
            <p:nvPr/>
          </p:nvSpPr>
          <p:spPr bwMode="auto">
            <a:xfrm>
              <a:off x="4173538" y="3498851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4" name="Oval 212"/>
            <p:cNvSpPr>
              <a:spLocks noChangeArrowheads="1"/>
            </p:cNvSpPr>
            <p:nvPr/>
          </p:nvSpPr>
          <p:spPr bwMode="auto">
            <a:xfrm>
              <a:off x="6399213" y="3509963"/>
              <a:ext cx="182562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5" name="Oval 213"/>
            <p:cNvSpPr>
              <a:spLocks noChangeArrowheads="1"/>
            </p:cNvSpPr>
            <p:nvPr/>
          </p:nvSpPr>
          <p:spPr bwMode="auto">
            <a:xfrm>
              <a:off x="6615113" y="3509963"/>
              <a:ext cx="182562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6" name="Oval 214"/>
            <p:cNvSpPr>
              <a:spLocks noChangeArrowheads="1"/>
            </p:cNvSpPr>
            <p:nvPr/>
          </p:nvSpPr>
          <p:spPr bwMode="auto">
            <a:xfrm>
              <a:off x="4175126" y="2940051"/>
              <a:ext cx="182563" cy="18256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7" name="Oval 215"/>
            <p:cNvSpPr>
              <a:spLocks noChangeArrowheads="1"/>
            </p:cNvSpPr>
            <p:nvPr/>
          </p:nvSpPr>
          <p:spPr bwMode="auto">
            <a:xfrm>
              <a:off x="4283076" y="2581276"/>
              <a:ext cx="182563" cy="18256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8" name="Oval 216"/>
            <p:cNvSpPr>
              <a:spLocks noChangeArrowheads="1"/>
            </p:cNvSpPr>
            <p:nvPr/>
          </p:nvSpPr>
          <p:spPr bwMode="auto">
            <a:xfrm>
              <a:off x="6551613" y="3005138"/>
              <a:ext cx="182562" cy="18256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39" name="Oval 217"/>
            <p:cNvSpPr>
              <a:spLocks noChangeArrowheads="1"/>
            </p:cNvSpPr>
            <p:nvPr/>
          </p:nvSpPr>
          <p:spPr bwMode="auto">
            <a:xfrm>
              <a:off x="6661151" y="2603501"/>
              <a:ext cx="182563" cy="18256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40" name="Rectangle 219"/>
            <p:cNvSpPr>
              <a:spLocks noChangeArrowheads="1"/>
            </p:cNvSpPr>
            <p:nvPr/>
          </p:nvSpPr>
          <p:spPr bwMode="auto">
            <a:xfrm>
              <a:off x="3279776" y="3930651"/>
              <a:ext cx="2409825" cy="2825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141" name="Text Box 218"/>
            <p:cNvSpPr txBox="1">
              <a:spLocks noChangeArrowheads="1"/>
            </p:cNvSpPr>
            <p:nvPr/>
          </p:nvSpPr>
          <p:spPr bwMode="auto">
            <a:xfrm>
              <a:off x="3246439" y="3830639"/>
              <a:ext cx="2605087" cy="396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>
                  <a:solidFill>
                    <a:schemeClr val="tx1"/>
                  </a:solidFill>
                </a:rPr>
                <a:t>FSH Sensitive Pool</a:t>
              </a:r>
              <a:endParaRPr lang="en-US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2142" name="Group 236"/>
            <p:cNvGrpSpPr>
              <a:grpSpLocks/>
            </p:cNvGrpSpPr>
            <p:nvPr/>
          </p:nvGrpSpPr>
          <p:grpSpPr bwMode="auto">
            <a:xfrm>
              <a:off x="982664" y="625476"/>
              <a:ext cx="1951037" cy="2511425"/>
              <a:chOff x="619" y="934"/>
              <a:chExt cx="1229" cy="1582"/>
            </a:xfrm>
          </p:grpSpPr>
          <p:sp>
            <p:nvSpPr>
              <p:cNvPr id="81118" name="Text Box 222"/>
              <p:cNvSpPr txBox="1">
                <a:spLocks noChangeArrowheads="1"/>
              </p:cNvSpPr>
              <p:nvPr/>
            </p:nvSpPr>
            <p:spPr bwMode="auto">
              <a:xfrm>
                <a:off x="619" y="934"/>
                <a:ext cx="1229" cy="2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000000">
                    <a:alpha val="74997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dirty="0">
                    <a:solidFill>
                      <a:schemeClr val="accent2"/>
                    </a:solidFill>
                    <a:ea typeface="+mn-ea"/>
                  </a:rPr>
                  <a:t>Recruitment</a:t>
                </a:r>
              </a:p>
            </p:txBody>
          </p:sp>
          <p:sp>
            <p:nvSpPr>
              <p:cNvPr id="42152" name="Line 225"/>
              <p:cNvSpPr>
                <a:spLocks noChangeShapeType="1"/>
              </p:cNvSpPr>
              <p:nvPr/>
            </p:nvSpPr>
            <p:spPr bwMode="auto">
              <a:xfrm flipV="1">
                <a:off x="971" y="1251"/>
                <a:ext cx="0" cy="1265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stealth" w="med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143" name="Group 235"/>
            <p:cNvGrpSpPr>
              <a:grpSpLocks/>
            </p:cNvGrpSpPr>
            <p:nvPr/>
          </p:nvGrpSpPr>
          <p:grpSpPr bwMode="auto">
            <a:xfrm>
              <a:off x="2236789" y="1843089"/>
              <a:ext cx="1857375" cy="968375"/>
              <a:chOff x="1409" y="1701"/>
              <a:chExt cx="1170" cy="610"/>
            </a:xfrm>
          </p:grpSpPr>
          <p:sp>
            <p:nvSpPr>
              <p:cNvPr id="81119" name="Text Box 223"/>
              <p:cNvSpPr txBox="1">
                <a:spLocks noChangeArrowheads="1"/>
              </p:cNvSpPr>
              <p:nvPr/>
            </p:nvSpPr>
            <p:spPr bwMode="auto">
              <a:xfrm>
                <a:off x="1618" y="1701"/>
                <a:ext cx="961" cy="2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000000">
                    <a:alpha val="74997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chemeClr val="hlink"/>
                    </a:solidFill>
                    <a:ea typeface="+mn-ea"/>
                  </a:rPr>
                  <a:t>Selection</a:t>
                </a:r>
              </a:p>
            </p:txBody>
          </p:sp>
          <p:sp>
            <p:nvSpPr>
              <p:cNvPr id="42150" name="Line 227"/>
              <p:cNvSpPr>
                <a:spLocks noChangeShapeType="1"/>
              </p:cNvSpPr>
              <p:nvPr/>
            </p:nvSpPr>
            <p:spPr bwMode="auto">
              <a:xfrm flipV="1">
                <a:off x="1409" y="2004"/>
                <a:ext cx="533" cy="307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 type="stealth" w="med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144" name="Group 234"/>
            <p:cNvGrpSpPr>
              <a:grpSpLocks/>
            </p:cNvGrpSpPr>
            <p:nvPr/>
          </p:nvGrpSpPr>
          <p:grpSpPr bwMode="auto">
            <a:xfrm>
              <a:off x="2919413" y="952500"/>
              <a:ext cx="1943100" cy="611188"/>
              <a:chOff x="1839" y="1140"/>
              <a:chExt cx="1224" cy="385"/>
            </a:xfrm>
          </p:grpSpPr>
          <p:sp>
            <p:nvSpPr>
              <p:cNvPr id="81120" name="Text Box 224"/>
              <p:cNvSpPr txBox="1">
                <a:spLocks noChangeArrowheads="1"/>
              </p:cNvSpPr>
              <p:nvPr/>
            </p:nvSpPr>
            <p:spPr bwMode="auto">
              <a:xfrm>
                <a:off x="1979" y="1140"/>
                <a:ext cx="1084" cy="29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000000">
                    <a:alpha val="74997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rgbClr val="FE9B03"/>
                    </a:solidFill>
                    <a:ea typeface="+mn-ea"/>
                  </a:rPr>
                  <a:t>Dominance</a:t>
                </a:r>
              </a:p>
            </p:txBody>
          </p:sp>
          <p:sp>
            <p:nvSpPr>
              <p:cNvPr id="42148" name="Line 228"/>
              <p:cNvSpPr>
                <a:spLocks noChangeShapeType="1"/>
              </p:cNvSpPr>
              <p:nvPr/>
            </p:nvSpPr>
            <p:spPr bwMode="auto">
              <a:xfrm flipV="1">
                <a:off x="1839" y="1436"/>
                <a:ext cx="431" cy="89"/>
              </a:xfrm>
              <a:prstGeom prst="line">
                <a:avLst/>
              </a:prstGeom>
              <a:noFill/>
              <a:ln w="38100">
                <a:solidFill>
                  <a:srgbClr val="FE9B03"/>
                </a:solidFill>
                <a:round/>
                <a:headEnd type="stealth" w="med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145" name="Text Box 237"/>
            <p:cNvSpPr txBox="1">
              <a:spLocks noChangeArrowheads="1"/>
            </p:cNvSpPr>
            <p:nvPr/>
          </p:nvSpPr>
          <p:spPr bwMode="auto">
            <a:xfrm>
              <a:off x="4864100" y="174625"/>
              <a:ext cx="13033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Atresia</a:t>
              </a:r>
            </a:p>
          </p:txBody>
        </p:sp>
        <p:sp>
          <p:nvSpPr>
            <p:cNvPr id="42146" name="Line 238"/>
            <p:cNvSpPr>
              <a:spLocks noChangeShapeType="1"/>
            </p:cNvSpPr>
            <p:nvPr/>
          </p:nvSpPr>
          <p:spPr bwMode="auto">
            <a:xfrm flipH="1">
              <a:off x="4516438" y="477838"/>
              <a:ext cx="368300" cy="873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8530814" y="344244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Oval 1027"/>
          <p:cNvSpPr>
            <a:spLocks noChangeArrowheads="1"/>
          </p:cNvSpPr>
          <p:nvPr/>
        </p:nvSpPr>
        <p:spPr bwMode="auto">
          <a:xfrm>
            <a:off x="3365501" y="191749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6" name="Oval 1028"/>
          <p:cNvSpPr>
            <a:spLocks noChangeArrowheads="1"/>
          </p:cNvSpPr>
          <p:nvPr/>
        </p:nvSpPr>
        <p:spPr bwMode="auto">
          <a:xfrm>
            <a:off x="2913064" y="653711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7" name="Oval 1029"/>
          <p:cNvSpPr>
            <a:spLocks noChangeArrowheads="1"/>
          </p:cNvSpPr>
          <p:nvPr/>
        </p:nvSpPr>
        <p:spPr bwMode="auto">
          <a:xfrm>
            <a:off x="1589088" y="3173074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8" name="Oval 1030"/>
          <p:cNvSpPr>
            <a:spLocks noChangeArrowheads="1"/>
          </p:cNvSpPr>
          <p:nvPr/>
        </p:nvSpPr>
        <p:spPr bwMode="auto">
          <a:xfrm>
            <a:off x="1828801" y="319053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9" name="Oval 1031"/>
          <p:cNvSpPr>
            <a:spLocks noChangeArrowheads="1"/>
          </p:cNvSpPr>
          <p:nvPr/>
        </p:nvSpPr>
        <p:spPr bwMode="auto">
          <a:xfrm>
            <a:off x="2035176" y="3004799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0" name="Oval 1032"/>
          <p:cNvSpPr>
            <a:spLocks noChangeArrowheads="1"/>
          </p:cNvSpPr>
          <p:nvPr/>
        </p:nvSpPr>
        <p:spPr bwMode="auto">
          <a:xfrm>
            <a:off x="1987550" y="2142786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1" name="Oval 1033"/>
          <p:cNvSpPr>
            <a:spLocks noChangeArrowheads="1"/>
          </p:cNvSpPr>
          <p:nvPr/>
        </p:nvSpPr>
        <p:spPr bwMode="auto">
          <a:xfrm>
            <a:off x="2292351" y="2971462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2" name="Oval 1034"/>
          <p:cNvSpPr>
            <a:spLocks noChangeArrowheads="1"/>
          </p:cNvSpPr>
          <p:nvPr/>
        </p:nvSpPr>
        <p:spPr bwMode="auto">
          <a:xfrm>
            <a:off x="2236788" y="1682412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3" name="Oval 1035"/>
          <p:cNvSpPr>
            <a:spLocks noChangeArrowheads="1"/>
          </p:cNvSpPr>
          <p:nvPr/>
        </p:nvSpPr>
        <p:spPr bwMode="auto">
          <a:xfrm>
            <a:off x="2501900" y="119187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4" name="Oval 1036"/>
          <p:cNvSpPr>
            <a:spLocks noChangeArrowheads="1"/>
          </p:cNvSpPr>
          <p:nvPr/>
        </p:nvSpPr>
        <p:spPr bwMode="auto">
          <a:xfrm>
            <a:off x="2500314" y="3190537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5" name="Oval 1037"/>
          <p:cNvSpPr>
            <a:spLocks noChangeArrowheads="1"/>
          </p:cNvSpPr>
          <p:nvPr/>
        </p:nvSpPr>
        <p:spPr bwMode="auto">
          <a:xfrm>
            <a:off x="7142163" y="296669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6" name="Oval 1038"/>
          <p:cNvSpPr>
            <a:spLocks noChangeArrowheads="1"/>
          </p:cNvSpPr>
          <p:nvPr/>
        </p:nvSpPr>
        <p:spPr bwMode="auto">
          <a:xfrm>
            <a:off x="7086601" y="1688762"/>
            <a:ext cx="246063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7" name="Oval 1039"/>
          <p:cNvSpPr>
            <a:spLocks noChangeArrowheads="1"/>
          </p:cNvSpPr>
          <p:nvPr/>
        </p:nvSpPr>
        <p:spPr bwMode="auto">
          <a:xfrm>
            <a:off x="7404100" y="119822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8" name="Oval 1040"/>
          <p:cNvSpPr>
            <a:spLocks noChangeArrowheads="1"/>
          </p:cNvSpPr>
          <p:nvPr/>
        </p:nvSpPr>
        <p:spPr bwMode="auto">
          <a:xfrm>
            <a:off x="7350126" y="318577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9" name="Oval 1041"/>
          <p:cNvSpPr>
            <a:spLocks noChangeArrowheads="1"/>
          </p:cNvSpPr>
          <p:nvPr/>
        </p:nvSpPr>
        <p:spPr bwMode="auto">
          <a:xfrm>
            <a:off x="1050926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0" name="Oval 1042"/>
          <p:cNvSpPr>
            <a:spLocks noChangeArrowheads="1"/>
          </p:cNvSpPr>
          <p:nvPr/>
        </p:nvSpPr>
        <p:spPr bwMode="auto">
          <a:xfrm>
            <a:off x="1646239" y="39525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1" name="Oval 1043"/>
          <p:cNvSpPr>
            <a:spLocks noChangeArrowheads="1"/>
          </p:cNvSpPr>
          <p:nvPr/>
        </p:nvSpPr>
        <p:spPr bwMode="auto">
          <a:xfrm>
            <a:off x="1736726" y="37715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2" name="Oval 1044"/>
          <p:cNvSpPr>
            <a:spLocks noChangeArrowheads="1"/>
          </p:cNvSpPr>
          <p:nvPr/>
        </p:nvSpPr>
        <p:spPr bwMode="auto">
          <a:xfrm>
            <a:off x="1522414" y="37715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3" name="Oval 1045"/>
          <p:cNvSpPr>
            <a:spLocks noChangeArrowheads="1"/>
          </p:cNvSpPr>
          <p:nvPr/>
        </p:nvSpPr>
        <p:spPr bwMode="auto">
          <a:xfrm>
            <a:off x="1522414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4" name="Oval 1046"/>
          <p:cNvSpPr>
            <a:spLocks noChangeArrowheads="1"/>
          </p:cNvSpPr>
          <p:nvPr/>
        </p:nvSpPr>
        <p:spPr bwMode="auto">
          <a:xfrm>
            <a:off x="1344614" y="37017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5" name="Oval 1047"/>
          <p:cNvSpPr>
            <a:spLocks noChangeArrowheads="1"/>
          </p:cNvSpPr>
          <p:nvPr/>
        </p:nvSpPr>
        <p:spPr bwMode="auto">
          <a:xfrm>
            <a:off x="1398589" y="39525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6" name="Oval 1048"/>
          <p:cNvSpPr>
            <a:spLocks noChangeArrowheads="1"/>
          </p:cNvSpPr>
          <p:nvPr/>
        </p:nvSpPr>
        <p:spPr bwMode="auto">
          <a:xfrm>
            <a:off x="1192214" y="39176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7" name="Oval 1049"/>
          <p:cNvSpPr>
            <a:spLocks noChangeArrowheads="1"/>
          </p:cNvSpPr>
          <p:nvPr/>
        </p:nvSpPr>
        <p:spPr bwMode="auto">
          <a:xfrm>
            <a:off x="1274764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8" name="Oval 1050"/>
          <p:cNvSpPr>
            <a:spLocks noChangeArrowheads="1"/>
          </p:cNvSpPr>
          <p:nvPr/>
        </p:nvSpPr>
        <p:spPr bwMode="auto">
          <a:xfrm>
            <a:off x="1781176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9" name="Oval 1051"/>
          <p:cNvSpPr>
            <a:spLocks noChangeArrowheads="1"/>
          </p:cNvSpPr>
          <p:nvPr/>
        </p:nvSpPr>
        <p:spPr bwMode="auto">
          <a:xfrm>
            <a:off x="1851026" y="39525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0" name="Oval 1052"/>
          <p:cNvSpPr>
            <a:spLocks noChangeArrowheads="1"/>
          </p:cNvSpPr>
          <p:nvPr/>
        </p:nvSpPr>
        <p:spPr bwMode="auto">
          <a:xfrm>
            <a:off x="2003426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1" name="Oval 1053"/>
          <p:cNvSpPr>
            <a:spLocks noChangeArrowheads="1"/>
          </p:cNvSpPr>
          <p:nvPr/>
        </p:nvSpPr>
        <p:spPr bwMode="auto">
          <a:xfrm>
            <a:off x="5510214" y="858500"/>
            <a:ext cx="338137" cy="338137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2" name="Oval 1054"/>
          <p:cNvSpPr>
            <a:spLocks noChangeArrowheads="1"/>
          </p:cNvSpPr>
          <p:nvPr/>
        </p:nvSpPr>
        <p:spPr bwMode="auto">
          <a:xfrm>
            <a:off x="4460876" y="626725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3" name="Oval 1055"/>
          <p:cNvSpPr>
            <a:spLocks noChangeArrowheads="1"/>
          </p:cNvSpPr>
          <p:nvPr/>
        </p:nvSpPr>
        <p:spPr bwMode="auto">
          <a:xfrm>
            <a:off x="4049713" y="319053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4" name="Oval 1056"/>
          <p:cNvSpPr>
            <a:spLocks noChangeArrowheads="1"/>
          </p:cNvSpPr>
          <p:nvPr/>
        </p:nvSpPr>
        <p:spPr bwMode="auto">
          <a:xfrm>
            <a:off x="4279901" y="3219112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5" name="Oval 1057"/>
          <p:cNvSpPr>
            <a:spLocks noChangeArrowheads="1"/>
          </p:cNvSpPr>
          <p:nvPr/>
        </p:nvSpPr>
        <p:spPr bwMode="auto">
          <a:xfrm>
            <a:off x="4476751" y="298733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6" name="Oval 1058"/>
          <p:cNvSpPr>
            <a:spLocks noChangeArrowheads="1"/>
          </p:cNvSpPr>
          <p:nvPr/>
        </p:nvSpPr>
        <p:spPr bwMode="auto">
          <a:xfrm>
            <a:off x="4427538" y="213802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7" name="Oval 1059"/>
          <p:cNvSpPr>
            <a:spLocks noChangeArrowheads="1"/>
          </p:cNvSpPr>
          <p:nvPr/>
        </p:nvSpPr>
        <p:spPr bwMode="auto">
          <a:xfrm>
            <a:off x="4732338" y="296669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8" name="Oval 1060"/>
          <p:cNvSpPr>
            <a:spLocks noChangeArrowheads="1"/>
          </p:cNvSpPr>
          <p:nvPr/>
        </p:nvSpPr>
        <p:spPr bwMode="auto">
          <a:xfrm>
            <a:off x="4746626" y="1706224"/>
            <a:ext cx="246063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69" name="Oval 1061"/>
          <p:cNvSpPr>
            <a:spLocks noChangeArrowheads="1"/>
          </p:cNvSpPr>
          <p:nvPr/>
        </p:nvSpPr>
        <p:spPr bwMode="auto">
          <a:xfrm>
            <a:off x="5133975" y="1266486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0" name="Oval 1062"/>
          <p:cNvSpPr>
            <a:spLocks noChangeArrowheads="1"/>
          </p:cNvSpPr>
          <p:nvPr/>
        </p:nvSpPr>
        <p:spPr bwMode="auto">
          <a:xfrm>
            <a:off x="4940301" y="318577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1" name="Oval 1063"/>
          <p:cNvSpPr>
            <a:spLocks noChangeArrowheads="1"/>
          </p:cNvSpPr>
          <p:nvPr/>
        </p:nvSpPr>
        <p:spPr bwMode="auto">
          <a:xfrm>
            <a:off x="3954463" y="191749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2" name="Oval 1064"/>
          <p:cNvSpPr>
            <a:spLocks noChangeArrowheads="1"/>
          </p:cNvSpPr>
          <p:nvPr/>
        </p:nvSpPr>
        <p:spPr bwMode="auto">
          <a:xfrm>
            <a:off x="3490914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3" name="Oval 1065"/>
          <p:cNvSpPr>
            <a:spLocks noChangeArrowheads="1"/>
          </p:cNvSpPr>
          <p:nvPr/>
        </p:nvSpPr>
        <p:spPr bwMode="auto">
          <a:xfrm>
            <a:off x="4086226" y="39477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4" name="Oval 1066"/>
          <p:cNvSpPr>
            <a:spLocks noChangeArrowheads="1"/>
          </p:cNvSpPr>
          <p:nvPr/>
        </p:nvSpPr>
        <p:spPr bwMode="auto">
          <a:xfrm>
            <a:off x="4176714" y="37668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5" name="Oval 1067"/>
          <p:cNvSpPr>
            <a:spLocks noChangeArrowheads="1"/>
          </p:cNvSpPr>
          <p:nvPr/>
        </p:nvSpPr>
        <p:spPr bwMode="auto">
          <a:xfrm>
            <a:off x="3962401" y="37668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6" name="Oval 1068"/>
          <p:cNvSpPr>
            <a:spLocks noChangeArrowheads="1"/>
          </p:cNvSpPr>
          <p:nvPr/>
        </p:nvSpPr>
        <p:spPr bwMode="auto">
          <a:xfrm>
            <a:off x="3962401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7" name="Oval 1069"/>
          <p:cNvSpPr>
            <a:spLocks noChangeArrowheads="1"/>
          </p:cNvSpPr>
          <p:nvPr/>
        </p:nvSpPr>
        <p:spPr bwMode="auto">
          <a:xfrm>
            <a:off x="3784601" y="36969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8" name="Oval 1070"/>
          <p:cNvSpPr>
            <a:spLocks noChangeArrowheads="1"/>
          </p:cNvSpPr>
          <p:nvPr/>
        </p:nvSpPr>
        <p:spPr bwMode="auto">
          <a:xfrm>
            <a:off x="3838576" y="39477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79" name="Oval 1071"/>
          <p:cNvSpPr>
            <a:spLocks noChangeArrowheads="1"/>
          </p:cNvSpPr>
          <p:nvPr/>
        </p:nvSpPr>
        <p:spPr bwMode="auto">
          <a:xfrm>
            <a:off x="3632201" y="3912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0" name="Oval 1072"/>
          <p:cNvSpPr>
            <a:spLocks noChangeArrowheads="1"/>
          </p:cNvSpPr>
          <p:nvPr/>
        </p:nvSpPr>
        <p:spPr bwMode="auto">
          <a:xfrm>
            <a:off x="3714751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1" name="Oval 1073"/>
          <p:cNvSpPr>
            <a:spLocks noChangeArrowheads="1"/>
          </p:cNvSpPr>
          <p:nvPr/>
        </p:nvSpPr>
        <p:spPr bwMode="auto">
          <a:xfrm>
            <a:off x="4221164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2" name="Oval 1074"/>
          <p:cNvSpPr>
            <a:spLocks noChangeArrowheads="1"/>
          </p:cNvSpPr>
          <p:nvPr/>
        </p:nvSpPr>
        <p:spPr bwMode="auto">
          <a:xfrm>
            <a:off x="4291014" y="39477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3" name="Oval 1075"/>
          <p:cNvSpPr>
            <a:spLocks noChangeArrowheads="1"/>
          </p:cNvSpPr>
          <p:nvPr/>
        </p:nvSpPr>
        <p:spPr bwMode="auto">
          <a:xfrm>
            <a:off x="4443414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4" name="Oval 1076"/>
          <p:cNvSpPr>
            <a:spLocks noChangeArrowheads="1"/>
          </p:cNvSpPr>
          <p:nvPr/>
        </p:nvSpPr>
        <p:spPr bwMode="auto">
          <a:xfrm>
            <a:off x="5900739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5" name="Oval 1077"/>
          <p:cNvSpPr>
            <a:spLocks noChangeArrowheads="1"/>
          </p:cNvSpPr>
          <p:nvPr/>
        </p:nvSpPr>
        <p:spPr bwMode="auto">
          <a:xfrm>
            <a:off x="6496051" y="39477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6" name="Oval 1078"/>
          <p:cNvSpPr>
            <a:spLocks noChangeArrowheads="1"/>
          </p:cNvSpPr>
          <p:nvPr/>
        </p:nvSpPr>
        <p:spPr bwMode="auto">
          <a:xfrm>
            <a:off x="6586539" y="37668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7" name="Oval 1079"/>
          <p:cNvSpPr>
            <a:spLocks noChangeArrowheads="1"/>
          </p:cNvSpPr>
          <p:nvPr/>
        </p:nvSpPr>
        <p:spPr bwMode="auto">
          <a:xfrm>
            <a:off x="6372226" y="37668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8" name="Oval 1080"/>
          <p:cNvSpPr>
            <a:spLocks noChangeArrowheads="1"/>
          </p:cNvSpPr>
          <p:nvPr/>
        </p:nvSpPr>
        <p:spPr bwMode="auto">
          <a:xfrm>
            <a:off x="6372226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89" name="Oval 1081"/>
          <p:cNvSpPr>
            <a:spLocks noChangeArrowheads="1"/>
          </p:cNvSpPr>
          <p:nvPr/>
        </p:nvSpPr>
        <p:spPr bwMode="auto">
          <a:xfrm>
            <a:off x="6194426" y="36969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0" name="Oval 1082"/>
          <p:cNvSpPr>
            <a:spLocks noChangeArrowheads="1"/>
          </p:cNvSpPr>
          <p:nvPr/>
        </p:nvSpPr>
        <p:spPr bwMode="auto">
          <a:xfrm>
            <a:off x="6248401" y="39477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1" name="Oval 1083"/>
          <p:cNvSpPr>
            <a:spLocks noChangeArrowheads="1"/>
          </p:cNvSpPr>
          <p:nvPr/>
        </p:nvSpPr>
        <p:spPr bwMode="auto">
          <a:xfrm>
            <a:off x="6042026" y="3912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2" name="Oval 1084"/>
          <p:cNvSpPr>
            <a:spLocks noChangeArrowheads="1"/>
          </p:cNvSpPr>
          <p:nvPr/>
        </p:nvSpPr>
        <p:spPr bwMode="auto">
          <a:xfrm>
            <a:off x="6124576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3" name="Oval 1085"/>
          <p:cNvSpPr>
            <a:spLocks noChangeArrowheads="1"/>
          </p:cNvSpPr>
          <p:nvPr/>
        </p:nvSpPr>
        <p:spPr bwMode="auto">
          <a:xfrm>
            <a:off x="6630989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4" name="Oval 1086"/>
          <p:cNvSpPr>
            <a:spLocks noChangeArrowheads="1"/>
          </p:cNvSpPr>
          <p:nvPr/>
        </p:nvSpPr>
        <p:spPr bwMode="auto">
          <a:xfrm>
            <a:off x="6700839" y="39477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5" name="Oval 1087"/>
          <p:cNvSpPr>
            <a:spLocks noChangeArrowheads="1"/>
          </p:cNvSpPr>
          <p:nvPr/>
        </p:nvSpPr>
        <p:spPr bwMode="auto">
          <a:xfrm>
            <a:off x="6853239" y="4117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6" name="Oval 1088"/>
          <p:cNvSpPr>
            <a:spLocks noChangeArrowheads="1"/>
          </p:cNvSpPr>
          <p:nvPr/>
        </p:nvSpPr>
        <p:spPr bwMode="auto">
          <a:xfrm>
            <a:off x="5959475" y="853736"/>
            <a:ext cx="338138" cy="3381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97" name="AutoShape 1089"/>
          <p:cNvSpPr>
            <a:spLocks noChangeArrowheads="1"/>
          </p:cNvSpPr>
          <p:nvPr/>
        </p:nvSpPr>
        <p:spPr bwMode="auto">
          <a:xfrm>
            <a:off x="7764463" y="598149"/>
            <a:ext cx="639762" cy="639762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64930" name="Text Box 1090"/>
          <p:cNvSpPr txBox="1">
            <a:spLocks noChangeArrowheads="1"/>
          </p:cNvSpPr>
          <p:nvPr/>
        </p:nvSpPr>
        <p:spPr bwMode="auto">
          <a:xfrm>
            <a:off x="7805738" y="1214100"/>
            <a:ext cx="1350050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3333CC"/>
                </a:solidFill>
                <a:latin typeface="Arial Narrow" charset="0"/>
              </a:rPr>
              <a:t>Ovulation</a:t>
            </a:r>
            <a:endParaRPr lang="en-US" altLang="en-US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charset="0"/>
            </a:endParaRPr>
          </a:p>
        </p:txBody>
      </p:sp>
      <p:sp>
        <p:nvSpPr>
          <p:cNvPr id="44099" name="Oval 1091"/>
          <p:cNvSpPr>
            <a:spLocks noChangeArrowheads="1"/>
          </p:cNvSpPr>
          <p:nvPr/>
        </p:nvSpPr>
        <p:spPr bwMode="auto">
          <a:xfrm>
            <a:off x="6459538" y="320164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00" name="Oval 1092"/>
          <p:cNvSpPr>
            <a:spLocks noChangeArrowheads="1"/>
          </p:cNvSpPr>
          <p:nvPr/>
        </p:nvSpPr>
        <p:spPr bwMode="auto">
          <a:xfrm>
            <a:off x="6700838" y="3206412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01" name="Oval 1093"/>
          <p:cNvSpPr>
            <a:spLocks noChangeArrowheads="1"/>
          </p:cNvSpPr>
          <p:nvPr/>
        </p:nvSpPr>
        <p:spPr bwMode="auto">
          <a:xfrm>
            <a:off x="6896101" y="303178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02" name="Oval 1094"/>
          <p:cNvSpPr>
            <a:spLocks noChangeArrowheads="1"/>
          </p:cNvSpPr>
          <p:nvPr/>
        </p:nvSpPr>
        <p:spPr bwMode="auto">
          <a:xfrm>
            <a:off x="6837363" y="213802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03" name="Oval 1095"/>
          <p:cNvSpPr>
            <a:spLocks noChangeArrowheads="1"/>
          </p:cNvSpPr>
          <p:nvPr/>
        </p:nvSpPr>
        <p:spPr bwMode="auto">
          <a:xfrm>
            <a:off x="6313488" y="1266486"/>
            <a:ext cx="317500" cy="317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04" name="Line 1096"/>
          <p:cNvSpPr>
            <a:spLocks noChangeShapeType="1"/>
          </p:cNvSpPr>
          <p:nvPr/>
        </p:nvSpPr>
        <p:spPr bwMode="auto">
          <a:xfrm>
            <a:off x="995363" y="104437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105" name="Line 1097"/>
          <p:cNvSpPr>
            <a:spLocks noChangeShapeType="1"/>
          </p:cNvSpPr>
          <p:nvPr/>
        </p:nvSpPr>
        <p:spPr bwMode="auto">
          <a:xfrm>
            <a:off x="749301" y="4385924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106" name="Line 1098"/>
          <p:cNvSpPr>
            <a:spLocks noChangeShapeType="1"/>
          </p:cNvSpPr>
          <p:nvPr/>
        </p:nvSpPr>
        <p:spPr bwMode="auto">
          <a:xfrm>
            <a:off x="5880100" y="4385925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107" name="Line 1099"/>
          <p:cNvSpPr>
            <a:spLocks noChangeShapeType="1"/>
          </p:cNvSpPr>
          <p:nvPr/>
        </p:nvSpPr>
        <p:spPr bwMode="auto">
          <a:xfrm>
            <a:off x="8197850" y="4385925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108" name="Text Box 1100"/>
          <p:cNvSpPr txBox="1">
            <a:spLocks noChangeArrowheads="1"/>
          </p:cNvSpPr>
          <p:nvPr/>
        </p:nvSpPr>
        <p:spPr bwMode="auto">
          <a:xfrm>
            <a:off x="241300" y="4616111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44109" name="Text Box 1101"/>
          <p:cNvSpPr txBox="1">
            <a:spLocks noChangeArrowheads="1"/>
          </p:cNvSpPr>
          <p:nvPr/>
        </p:nvSpPr>
        <p:spPr bwMode="auto">
          <a:xfrm flipV="1">
            <a:off x="237292" y="506074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4111" name="Line 1103"/>
          <p:cNvSpPr>
            <a:spLocks noChangeShapeType="1"/>
          </p:cNvSpPr>
          <p:nvPr/>
        </p:nvSpPr>
        <p:spPr bwMode="auto">
          <a:xfrm>
            <a:off x="3535363" y="4381161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112" name="Text Box 1104"/>
          <p:cNvSpPr txBox="1">
            <a:spLocks noChangeArrowheads="1"/>
          </p:cNvSpPr>
          <p:nvPr/>
        </p:nvSpPr>
        <p:spPr bwMode="auto">
          <a:xfrm>
            <a:off x="3375026" y="4579599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44113" name="Text Box 1105"/>
          <p:cNvSpPr txBox="1">
            <a:spLocks noChangeArrowheads="1"/>
          </p:cNvSpPr>
          <p:nvPr/>
        </p:nvSpPr>
        <p:spPr bwMode="auto">
          <a:xfrm>
            <a:off x="5610226" y="4579599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44114" name="Text Box 1106"/>
          <p:cNvSpPr txBox="1">
            <a:spLocks noChangeArrowheads="1"/>
          </p:cNvSpPr>
          <p:nvPr/>
        </p:nvSpPr>
        <p:spPr bwMode="auto">
          <a:xfrm>
            <a:off x="7896226" y="4579599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44115" name="Oval 1107"/>
          <p:cNvSpPr>
            <a:spLocks noChangeArrowheads="1"/>
          </p:cNvSpPr>
          <p:nvPr/>
        </p:nvSpPr>
        <p:spPr bwMode="auto">
          <a:xfrm>
            <a:off x="2209801" y="40938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16" name="Oval 1108"/>
          <p:cNvSpPr>
            <a:spLocks noChangeArrowheads="1"/>
          </p:cNvSpPr>
          <p:nvPr/>
        </p:nvSpPr>
        <p:spPr bwMode="auto">
          <a:xfrm>
            <a:off x="2805114" y="39239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17" name="Oval 1109"/>
          <p:cNvSpPr>
            <a:spLocks noChangeArrowheads="1"/>
          </p:cNvSpPr>
          <p:nvPr/>
        </p:nvSpPr>
        <p:spPr bwMode="auto">
          <a:xfrm>
            <a:off x="2895601" y="374298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18" name="Oval 1110"/>
          <p:cNvSpPr>
            <a:spLocks noChangeArrowheads="1"/>
          </p:cNvSpPr>
          <p:nvPr/>
        </p:nvSpPr>
        <p:spPr bwMode="auto">
          <a:xfrm>
            <a:off x="2681289" y="374298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19" name="Oval 1111"/>
          <p:cNvSpPr>
            <a:spLocks noChangeArrowheads="1"/>
          </p:cNvSpPr>
          <p:nvPr/>
        </p:nvSpPr>
        <p:spPr bwMode="auto">
          <a:xfrm>
            <a:off x="2681289" y="40938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0" name="Oval 1112"/>
          <p:cNvSpPr>
            <a:spLocks noChangeArrowheads="1"/>
          </p:cNvSpPr>
          <p:nvPr/>
        </p:nvSpPr>
        <p:spPr bwMode="auto">
          <a:xfrm>
            <a:off x="2503489" y="36731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1" name="Oval 1113"/>
          <p:cNvSpPr>
            <a:spLocks noChangeArrowheads="1"/>
          </p:cNvSpPr>
          <p:nvPr/>
        </p:nvSpPr>
        <p:spPr bwMode="auto">
          <a:xfrm>
            <a:off x="2557464" y="39239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2" name="Oval 1114"/>
          <p:cNvSpPr>
            <a:spLocks noChangeArrowheads="1"/>
          </p:cNvSpPr>
          <p:nvPr/>
        </p:nvSpPr>
        <p:spPr bwMode="auto">
          <a:xfrm>
            <a:off x="2351089" y="38890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3" name="Oval 1115"/>
          <p:cNvSpPr>
            <a:spLocks noChangeArrowheads="1"/>
          </p:cNvSpPr>
          <p:nvPr/>
        </p:nvSpPr>
        <p:spPr bwMode="auto">
          <a:xfrm>
            <a:off x="2433639" y="40938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4" name="Oval 1116"/>
          <p:cNvSpPr>
            <a:spLocks noChangeArrowheads="1"/>
          </p:cNvSpPr>
          <p:nvPr/>
        </p:nvSpPr>
        <p:spPr bwMode="auto">
          <a:xfrm>
            <a:off x="2940051" y="40938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5" name="Oval 1117"/>
          <p:cNvSpPr>
            <a:spLocks noChangeArrowheads="1"/>
          </p:cNvSpPr>
          <p:nvPr/>
        </p:nvSpPr>
        <p:spPr bwMode="auto">
          <a:xfrm>
            <a:off x="3009901" y="39239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6" name="Oval 1118"/>
          <p:cNvSpPr>
            <a:spLocks noChangeArrowheads="1"/>
          </p:cNvSpPr>
          <p:nvPr/>
        </p:nvSpPr>
        <p:spPr bwMode="auto">
          <a:xfrm>
            <a:off x="3162301" y="40938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7" name="Oval 1119"/>
          <p:cNvSpPr>
            <a:spLocks noChangeArrowheads="1"/>
          </p:cNvSpPr>
          <p:nvPr/>
        </p:nvSpPr>
        <p:spPr bwMode="auto">
          <a:xfrm rot="10800000">
            <a:off x="4546601" y="36461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8" name="Oval 1120"/>
          <p:cNvSpPr>
            <a:spLocks noChangeArrowheads="1"/>
          </p:cNvSpPr>
          <p:nvPr/>
        </p:nvSpPr>
        <p:spPr bwMode="auto">
          <a:xfrm rot="10800000">
            <a:off x="4456114" y="38271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29" name="Oval 1121"/>
          <p:cNvSpPr>
            <a:spLocks noChangeArrowheads="1"/>
          </p:cNvSpPr>
          <p:nvPr/>
        </p:nvSpPr>
        <p:spPr bwMode="auto">
          <a:xfrm rot="10800000">
            <a:off x="4670426" y="38271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0" name="Oval 1122"/>
          <p:cNvSpPr>
            <a:spLocks noChangeArrowheads="1"/>
          </p:cNvSpPr>
          <p:nvPr/>
        </p:nvSpPr>
        <p:spPr bwMode="auto">
          <a:xfrm rot="10800000">
            <a:off x="4848226" y="38969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1" name="Oval 1123"/>
          <p:cNvSpPr>
            <a:spLocks noChangeArrowheads="1"/>
          </p:cNvSpPr>
          <p:nvPr/>
        </p:nvSpPr>
        <p:spPr bwMode="auto">
          <a:xfrm rot="10800000">
            <a:off x="4794251" y="36461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2" name="Oval 1124"/>
          <p:cNvSpPr>
            <a:spLocks noChangeArrowheads="1"/>
          </p:cNvSpPr>
          <p:nvPr/>
        </p:nvSpPr>
        <p:spPr bwMode="auto">
          <a:xfrm rot="10800000">
            <a:off x="5000626" y="36810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3" name="Oval 1125"/>
          <p:cNvSpPr>
            <a:spLocks noChangeArrowheads="1"/>
          </p:cNvSpPr>
          <p:nvPr/>
        </p:nvSpPr>
        <p:spPr bwMode="auto">
          <a:xfrm rot="10800000">
            <a:off x="4341814" y="36461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4" name="Oval 1126"/>
          <p:cNvSpPr>
            <a:spLocks noChangeArrowheads="1"/>
          </p:cNvSpPr>
          <p:nvPr/>
        </p:nvSpPr>
        <p:spPr bwMode="auto">
          <a:xfrm rot="10800000">
            <a:off x="4725989" y="40938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5" name="Oval 1127"/>
          <p:cNvSpPr>
            <a:spLocks noChangeArrowheads="1"/>
          </p:cNvSpPr>
          <p:nvPr/>
        </p:nvSpPr>
        <p:spPr bwMode="auto">
          <a:xfrm rot="10800000">
            <a:off x="4573589" y="40049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6" name="Oval 1128"/>
          <p:cNvSpPr>
            <a:spLocks noChangeArrowheads="1"/>
          </p:cNvSpPr>
          <p:nvPr/>
        </p:nvSpPr>
        <p:spPr bwMode="auto">
          <a:xfrm rot="10800000">
            <a:off x="1939926" y="3736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7" name="Oval 1129"/>
          <p:cNvSpPr>
            <a:spLocks noChangeArrowheads="1"/>
          </p:cNvSpPr>
          <p:nvPr/>
        </p:nvSpPr>
        <p:spPr bwMode="auto">
          <a:xfrm rot="10800000">
            <a:off x="2092326" y="38890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8" name="Oval 1130"/>
          <p:cNvSpPr>
            <a:spLocks noChangeArrowheads="1"/>
          </p:cNvSpPr>
          <p:nvPr/>
        </p:nvSpPr>
        <p:spPr bwMode="auto">
          <a:xfrm rot="10800000">
            <a:off x="2125664" y="36493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39" name="Oval 1131"/>
          <p:cNvSpPr>
            <a:spLocks noChangeArrowheads="1"/>
          </p:cNvSpPr>
          <p:nvPr/>
        </p:nvSpPr>
        <p:spPr bwMode="auto">
          <a:xfrm rot="10800000">
            <a:off x="2255839" y="37699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0" name="Oval 1132"/>
          <p:cNvSpPr>
            <a:spLocks noChangeArrowheads="1"/>
          </p:cNvSpPr>
          <p:nvPr/>
        </p:nvSpPr>
        <p:spPr bwMode="auto">
          <a:xfrm rot="10800000">
            <a:off x="3124201" y="36525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1" name="Oval 1133"/>
          <p:cNvSpPr>
            <a:spLocks noChangeArrowheads="1"/>
          </p:cNvSpPr>
          <p:nvPr/>
        </p:nvSpPr>
        <p:spPr bwMode="auto">
          <a:xfrm rot="10800000">
            <a:off x="3276601" y="3804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2" name="Oval 1134"/>
          <p:cNvSpPr>
            <a:spLocks noChangeArrowheads="1"/>
          </p:cNvSpPr>
          <p:nvPr/>
        </p:nvSpPr>
        <p:spPr bwMode="auto">
          <a:xfrm rot="10800000">
            <a:off x="3429001" y="39573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3" name="Oval 1135"/>
          <p:cNvSpPr>
            <a:spLocks noChangeArrowheads="1"/>
          </p:cNvSpPr>
          <p:nvPr/>
        </p:nvSpPr>
        <p:spPr bwMode="auto">
          <a:xfrm rot="10800000">
            <a:off x="3440114" y="37080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4" name="Oval 1136"/>
          <p:cNvSpPr>
            <a:spLocks noChangeArrowheads="1"/>
          </p:cNvSpPr>
          <p:nvPr/>
        </p:nvSpPr>
        <p:spPr bwMode="auto">
          <a:xfrm rot="10800000">
            <a:off x="4962526" y="40573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5" name="Oval 1137"/>
          <p:cNvSpPr>
            <a:spLocks noChangeArrowheads="1"/>
          </p:cNvSpPr>
          <p:nvPr/>
        </p:nvSpPr>
        <p:spPr bwMode="auto">
          <a:xfrm rot="10800000">
            <a:off x="5180014" y="40795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6" name="Oval 1138"/>
          <p:cNvSpPr>
            <a:spLocks noChangeArrowheads="1"/>
          </p:cNvSpPr>
          <p:nvPr/>
        </p:nvSpPr>
        <p:spPr bwMode="auto">
          <a:xfrm rot="10800000">
            <a:off x="5092701" y="39065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7" name="Oval 1139"/>
          <p:cNvSpPr>
            <a:spLocks noChangeArrowheads="1"/>
          </p:cNvSpPr>
          <p:nvPr/>
        </p:nvSpPr>
        <p:spPr bwMode="auto">
          <a:xfrm rot="10800000">
            <a:off x="5191126" y="3677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8" name="Oval 1140"/>
          <p:cNvSpPr>
            <a:spLocks noChangeArrowheads="1"/>
          </p:cNvSpPr>
          <p:nvPr/>
        </p:nvSpPr>
        <p:spPr bwMode="auto">
          <a:xfrm rot="10800000">
            <a:off x="5343526" y="38303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49" name="Oval 1141"/>
          <p:cNvSpPr>
            <a:spLocks noChangeArrowheads="1"/>
          </p:cNvSpPr>
          <p:nvPr/>
        </p:nvSpPr>
        <p:spPr bwMode="auto">
          <a:xfrm rot="10800000">
            <a:off x="5507039" y="39493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0" name="Oval 1142"/>
          <p:cNvSpPr>
            <a:spLocks noChangeArrowheads="1"/>
          </p:cNvSpPr>
          <p:nvPr/>
        </p:nvSpPr>
        <p:spPr bwMode="auto">
          <a:xfrm rot="10800000">
            <a:off x="5367339" y="40700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1" name="Oval 1143"/>
          <p:cNvSpPr>
            <a:spLocks noChangeArrowheads="1"/>
          </p:cNvSpPr>
          <p:nvPr/>
        </p:nvSpPr>
        <p:spPr bwMode="auto">
          <a:xfrm rot="10800000">
            <a:off x="5659439" y="41017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2" name="Oval 1144"/>
          <p:cNvSpPr>
            <a:spLocks noChangeArrowheads="1"/>
          </p:cNvSpPr>
          <p:nvPr/>
        </p:nvSpPr>
        <p:spPr bwMode="auto">
          <a:xfrm rot="10800000">
            <a:off x="5468939" y="36509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3" name="Oval 1145"/>
          <p:cNvSpPr>
            <a:spLocks noChangeArrowheads="1"/>
          </p:cNvSpPr>
          <p:nvPr/>
        </p:nvSpPr>
        <p:spPr bwMode="auto">
          <a:xfrm rot="10800000">
            <a:off x="5621339" y="38033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4" name="Oval 1146"/>
          <p:cNvSpPr>
            <a:spLocks noChangeArrowheads="1"/>
          </p:cNvSpPr>
          <p:nvPr/>
        </p:nvSpPr>
        <p:spPr bwMode="auto">
          <a:xfrm rot="10800000">
            <a:off x="5773739" y="39557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5" name="Oval 1147"/>
          <p:cNvSpPr>
            <a:spLocks noChangeArrowheads="1"/>
          </p:cNvSpPr>
          <p:nvPr/>
        </p:nvSpPr>
        <p:spPr bwMode="auto">
          <a:xfrm rot="10800000">
            <a:off x="5829301" y="37064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6" name="Oval 1148"/>
          <p:cNvSpPr>
            <a:spLocks noChangeArrowheads="1"/>
          </p:cNvSpPr>
          <p:nvPr/>
        </p:nvSpPr>
        <p:spPr bwMode="auto">
          <a:xfrm rot="10800000">
            <a:off x="5992814" y="36652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7" name="Oval 1149"/>
          <p:cNvSpPr>
            <a:spLocks noChangeArrowheads="1"/>
          </p:cNvSpPr>
          <p:nvPr/>
        </p:nvSpPr>
        <p:spPr bwMode="auto">
          <a:xfrm>
            <a:off x="7723189" y="416208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8" name="Oval 1150"/>
          <p:cNvSpPr>
            <a:spLocks noChangeArrowheads="1"/>
          </p:cNvSpPr>
          <p:nvPr/>
        </p:nvSpPr>
        <p:spPr bwMode="auto">
          <a:xfrm>
            <a:off x="8016876" y="3741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59" name="Oval 1151"/>
          <p:cNvSpPr>
            <a:spLocks noChangeArrowheads="1"/>
          </p:cNvSpPr>
          <p:nvPr/>
        </p:nvSpPr>
        <p:spPr bwMode="auto">
          <a:xfrm>
            <a:off x="8070851" y="39922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0" name="Oval 1152"/>
          <p:cNvSpPr>
            <a:spLocks noChangeArrowheads="1"/>
          </p:cNvSpPr>
          <p:nvPr/>
        </p:nvSpPr>
        <p:spPr bwMode="auto">
          <a:xfrm>
            <a:off x="7864476" y="39573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1" name="Oval 1153"/>
          <p:cNvSpPr>
            <a:spLocks noChangeArrowheads="1"/>
          </p:cNvSpPr>
          <p:nvPr/>
        </p:nvSpPr>
        <p:spPr bwMode="auto">
          <a:xfrm>
            <a:off x="7947026" y="416208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2" name="Oval 1154"/>
          <p:cNvSpPr>
            <a:spLocks noChangeArrowheads="1"/>
          </p:cNvSpPr>
          <p:nvPr/>
        </p:nvSpPr>
        <p:spPr bwMode="auto">
          <a:xfrm>
            <a:off x="6797676" y="37287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3" name="Oval 1155"/>
          <p:cNvSpPr>
            <a:spLocks noChangeArrowheads="1"/>
          </p:cNvSpPr>
          <p:nvPr/>
        </p:nvSpPr>
        <p:spPr bwMode="auto">
          <a:xfrm rot="10800000">
            <a:off x="7035801" y="412398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4" name="Oval 1156"/>
          <p:cNvSpPr>
            <a:spLocks noChangeArrowheads="1"/>
          </p:cNvSpPr>
          <p:nvPr/>
        </p:nvSpPr>
        <p:spPr bwMode="auto">
          <a:xfrm rot="10800000">
            <a:off x="6958014" y="39398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5" name="Oval 1157"/>
          <p:cNvSpPr>
            <a:spLocks noChangeArrowheads="1"/>
          </p:cNvSpPr>
          <p:nvPr/>
        </p:nvSpPr>
        <p:spPr bwMode="auto">
          <a:xfrm rot="10800000">
            <a:off x="7013576" y="37223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6" name="Oval 1158"/>
          <p:cNvSpPr>
            <a:spLocks noChangeArrowheads="1"/>
          </p:cNvSpPr>
          <p:nvPr/>
        </p:nvSpPr>
        <p:spPr bwMode="auto">
          <a:xfrm rot="10800000">
            <a:off x="7165976" y="38747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7" name="Oval 1159"/>
          <p:cNvSpPr>
            <a:spLocks noChangeArrowheads="1"/>
          </p:cNvSpPr>
          <p:nvPr/>
        </p:nvSpPr>
        <p:spPr bwMode="auto">
          <a:xfrm rot="10800000">
            <a:off x="7329489" y="39938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8" name="Oval 1160"/>
          <p:cNvSpPr>
            <a:spLocks noChangeArrowheads="1"/>
          </p:cNvSpPr>
          <p:nvPr/>
        </p:nvSpPr>
        <p:spPr bwMode="auto">
          <a:xfrm rot="10800000">
            <a:off x="7189789" y="41144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69" name="Oval 1161"/>
          <p:cNvSpPr>
            <a:spLocks noChangeArrowheads="1"/>
          </p:cNvSpPr>
          <p:nvPr/>
        </p:nvSpPr>
        <p:spPr bwMode="auto">
          <a:xfrm rot="10800000">
            <a:off x="7481889" y="41462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0" name="Oval 1162"/>
          <p:cNvSpPr>
            <a:spLocks noChangeArrowheads="1"/>
          </p:cNvSpPr>
          <p:nvPr/>
        </p:nvSpPr>
        <p:spPr bwMode="auto">
          <a:xfrm rot="10800000">
            <a:off x="7291389" y="36953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1" name="Oval 1163"/>
          <p:cNvSpPr>
            <a:spLocks noChangeArrowheads="1"/>
          </p:cNvSpPr>
          <p:nvPr/>
        </p:nvSpPr>
        <p:spPr bwMode="auto">
          <a:xfrm rot="10800000">
            <a:off x="7443789" y="38477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2" name="Oval 1164"/>
          <p:cNvSpPr>
            <a:spLocks noChangeArrowheads="1"/>
          </p:cNvSpPr>
          <p:nvPr/>
        </p:nvSpPr>
        <p:spPr bwMode="auto">
          <a:xfrm rot="10800000">
            <a:off x="7596189" y="40001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3" name="Oval 1165"/>
          <p:cNvSpPr>
            <a:spLocks noChangeArrowheads="1"/>
          </p:cNvSpPr>
          <p:nvPr/>
        </p:nvSpPr>
        <p:spPr bwMode="auto">
          <a:xfrm rot="10800000">
            <a:off x="7499351" y="36207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4" name="Oval 1166"/>
          <p:cNvSpPr>
            <a:spLocks noChangeArrowheads="1"/>
          </p:cNvSpPr>
          <p:nvPr/>
        </p:nvSpPr>
        <p:spPr bwMode="auto">
          <a:xfrm rot="10800000">
            <a:off x="7651751" y="37509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5" name="Oval 1167"/>
          <p:cNvSpPr>
            <a:spLocks noChangeArrowheads="1"/>
          </p:cNvSpPr>
          <p:nvPr/>
        </p:nvSpPr>
        <p:spPr bwMode="auto">
          <a:xfrm rot="10800000">
            <a:off x="7815264" y="37096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6" name="Oval 1168"/>
          <p:cNvSpPr>
            <a:spLocks noChangeArrowheads="1"/>
          </p:cNvSpPr>
          <p:nvPr/>
        </p:nvSpPr>
        <p:spPr bwMode="auto">
          <a:xfrm>
            <a:off x="1722438" y="2885737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7" name="Oval 1169"/>
          <p:cNvSpPr>
            <a:spLocks noChangeArrowheads="1"/>
          </p:cNvSpPr>
          <p:nvPr/>
        </p:nvSpPr>
        <p:spPr bwMode="auto">
          <a:xfrm>
            <a:off x="1839913" y="2571412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8" name="Oval 1170"/>
          <p:cNvSpPr>
            <a:spLocks noChangeArrowheads="1"/>
          </p:cNvSpPr>
          <p:nvPr/>
        </p:nvSpPr>
        <p:spPr bwMode="auto">
          <a:xfrm>
            <a:off x="1514476" y="341278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79" name="Oval 1171"/>
          <p:cNvSpPr>
            <a:spLocks noChangeArrowheads="1"/>
          </p:cNvSpPr>
          <p:nvPr/>
        </p:nvSpPr>
        <p:spPr bwMode="auto">
          <a:xfrm>
            <a:off x="1730376" y="341278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0" name="Oval 1172"/>
          <p:cNvSpPr>
            <a:spLocks noChangeArrowheads="1"/>
          </p:cNvSpPr>
          <p:nvPr/>
        </p:nvSpPr>
        <p:spPr bwMode="auto">
          <a:xfrm>
            <a:off x="3957638" y="341278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1" name="Oval 1173"/>
          <p:cNvSpPr>
            <a:spLocks noChangeArrowheads="1"/>
          </p:cNvSpPr>
          <p:nvPr/>
        </p:nvSpPr>
        <p:spPr bwMode="auto">
          <a:xfrm>
            <a:off x="4173538" y="341278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2" name="Oval 1174"/>
          <p:cNvSpPr>
            <a:spLocks noChangeArrowheads="1"/>
          </p:cNvSpPr>
          <p:nvPr/>
        </p:nvSpPr>
        <p:spPr bwMode="auto">
          <a:xfrm>
            <a:off x="6399213" y="342389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3" name="Oval 1175"/>
          <p:cNvSpPr>
            <a:spLocks noChangeArrowheads="1"/>
          </p:cNvSpPr>
          <p:nvPr/>
        </p:nvSpPr>
        <p:spPr bwMode="auto">
          <a:xfrm>
            <a:off x="6615113" y="342389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4" name="Oval 1176"/>
          <p:cNvSpPr>
            <a:spLocks noChangeArrowheads="1"/>
          </p:cNvSpPr>
          <p:nvPr/>
        </p:nvSpPr>
        <p:spPr bwMode="auto">
          <a:xfrm>
            <a:off x="4175126" y="2853987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5" name="Oval 1177"/>
          <p:cNvSpPr>
            <a:spLocks noChangeArrowheads="1"/>
          </p:cNvSpPr>
          <p:nvPr/>
        </p:nvSpPr>
        <p:spPr bwMode="auto">
          <a:xfrm>
            <a:off x="4283076" y="2495212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6" name="Oval 1178"/>
          <p:cNvSpPr>
            <a:spLocks noChangeArrowheads="1"/>
          </p:cNvSpPr>
          <p:nvPr/>
        </p:nvSpPr>
        <p:spPr bwMode="auto">
          <a:xfrm>
            <a:off x="6551613" y="2919074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7" name="Oval 1179"/>
          <p:cNvSpPr>
            <a:spLocks noChangeArrowheads="1"/>
          </p:cNvSpPr>
          <p:nvPr/>
        </p:nvSpPr>
        <p:spPr bwMode="auto">
          <a:xfrm>
            <a:off x="6661151" y="2517437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8" name="Rectangle 1180"/>
          <p:cNvSpPr>
            <a:spLocks noChangeArrowheads="1"/>
          </p:cNvSpPr>
          <p:nvPr/>
        </p:nvSpPr>
        <p:spPr bwMode="auto">
          <a:xfrm>
            <a:off x="3279776" y="3844587"/>
            <a:ext cx="2409825" cy="2825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189" name="Text Box 1181"/>
          <p:cNvSpPr txBox="1">
            <a:spLocks noChangeArrowheads="1"/>
          </p:cNvSpPr>
          <p:nvPr/>
        </p:nvSpPr>
        <p:spPr bwMode="auto">
          <a:xfrm>
            <a:off x="3246439" y="3744575"/>
            <a:ext cx="26050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chemeClr val="tx1"/>
                </a:solidFill>
              </a:rPr>
              <a:t>FSH Sensitive Pool</a:t>
            </a:r>
            <a:endParaRPr lang="en-US" altLang="en-US">
              <a:solidFill>
                <a:schemeClr val="tx1"/>
              </a:solidFill>
            </a:endParaRPr>
          </a:p>
        </p:txBody>
      </p:sp>
      <p:grpSp>
        <p:nvGrpSpPr>
          <p:cNvPr id="44190" name="Group 1182"/>
          <p:cNvGrpSpPr>
            <a:grpSpLocks/>
          </p:cNvGrpSpPr>
          <p:nvPr/>
        </p:nvGrpSpPr>
        <p:grpSpPr bwMode="auto">
          <a:xfrm>
            <a:off x="982664" y="539412"/>
            <a:ext cx="1951037" cy="2511425"/>
            <a:chOff x="619" y="934"/>
            <a:chExt cx="1229" cy="1582"/>
          </a:xfrm>
        </p:grpSpPr>
        <p:sp>
          <p:nvSpPr>
            <p:cNvPr id="165023" name="Text Box 1183"/>
            <p:cNvSpPr txBox="1">
              <a:spLocks noChangeArrowheads="1"/>
            </p:cNvSpPr>
            <p:nvPr/>
          </p:nvSpPr>
          <p:spPr bwMode="auto">
            <a:xfrm>
              <a:off x="619" y="934"/>
              <a:ext cx="1229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solidFill>
                    <a:schemeClr val="accent2"/>
                  </a:solidFill>
                  <a:ea typeface="+mn-ea"/>
                </a:rPr>
                <a:t>Recruitment</a:t>
              </a:r>
            </a:p>
          </p:txBody>
        </p:sp>
        <p:sp>
          <p:nvSpPr>
            <p:cNvPr id="44206" name="Line 1184"/>
            <p:cNvSpPr>
              <a:spLocks noChangeShapeType="1"/>
            </p:cNvSpPr>
            <p:nvPr/>
          </p:nvSpPr>
          <p:spPr bwMode="auto">
            <a:xfrm flipV="1">
              <a:off x="971" y="1251"/>
              <a:ext cx="0" cy="126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191" name="Group 1185"/>
          <p:cNvGrpSpPr>
            <a:grpSpLocks/>
          </p:cNvGrpSpPr>
          <p:nvPr/>
        </p:nvGrpSpPr>
        <p:grpSpPr bwMode="auto">
          <a:xfrm>
            <a:off x="2236789" y="1757025"/>
            <a:ext cx="1857375" cy="968375"/>
            <a:chOff x="1409" y="1701"/>
            <a:chExt cx="1170" cy="610"/>
          </a:xfrm>
        </p:grpSpPr>
        <p:sp>
          <p:nvSpPr>
            <p:cNvPr id="165026" name="Text Box 1186"/>
            <p:cNvSpPr txBox="1">
              <a:spLocks noChangeArrowheads="1"/>
            </p:cNvSpPr>
            <p:nvPr/>
          </p:nvSpPr>
          <p:spPr bwMode="auto">
            <a:xfrm>
              <a:off x="1618" y="1701"/>
              <a:ext cx="961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chemeClr val="hlink"/>
                  </a:solidFill>
                  <a:ea typeface="+mn-ea"/>
                </a:rPr>
                <a:t>Selection</a:t>
              </a:r>
            </a:p>
          </p:txBody>
        </p:sp>
        <p:sp>
          <p:nvSpPr>
            <p:cNvPr id="44204" name="Line 1187"/>
            <p:cNvSpPr>
              <a:spLocks noChangeShapeType="1"/>
            </p:cNvSpPr>
            <p:nvPr/>
          </p:nvSpPr>
          <p:spPr bwMode="auto">
            <a:xfrm flipV="1">
              <a:off x="1409" y="2004"/>
              <a:ext cx="533" cy="307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192" name="Group 1188"/>
          <p:cNvGrpSpPr>
            <a:grpSpLocks/>
          </p:cNvGrpSpPr>
          <p:nvPr/>
        </p:nvGrpSpPr>
        <p:grpSpPr bwMode="auto">
          <a:xfrm>
            <a:off x="2919413" y="866436"/>
            <a:ext cx="1943100" cy="611188"/>
            <a:chOff x="1839" y="1140"/>
            <a:chExt cx="1224" cy="385"/>
          </a:xfrm>
        </p:grpSpPr>
        <p:sp>
          <p:nvSpPr>
            <p:cNvPr id="165029" name="Text Box 1189"/>
            <p:cNvSpPr txBox="1">
              <a:spLocks noChangeArrowheads="1"/>
            </p:cNvSpPr>
            <p:nvPr/>
          </p:nvSpPr>
          <p:spPr bwMode="auto">
            <a:xfrm>
              <a:off x="1979" y="1140"/>
              <a:ext cx="1084" cy="291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FE9B03"/>
                  </a:solidFill>
                  <a:ea typeface="+mn-ea"/>
                </a:rPr>
                <a:t>Dominance</a:t>
              </a:r>
            </a:p>
          </p:txBody>
        </p:sp>
        <p:sp>
          <p:nvSpPr>
            <p:cNvPr id="44202" name="Line 1190"/>
            <p:cNvSpPr>
              <a:spLocks noChangeShapeType="1"/>
            </p:cNvSpPr>
            <p:nvPr/>
          </p:nvSpPr>
          <p:spPr bwMode="auto">
            <a:xfrm flipV="1">
              <a:off x="1839" y="1436"/>
              <a:ext cx="431" cy="89"/>
            </a:xfrm>
            <a:prstGeom prst="line">
              <a:avLst/>
            </a:prstGeom>
            <a:noFill/>
            <a:ln w="38100">
              <a:solidFill>
                <a:srgbClr val="FE9B03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4193" name="Text Box 1191"/>
          <p:cNvSpPr txBox="1">
            <a:spLocks noChangeArrowheads="1"/>
          </p:cNvSpPr>
          <p:nvPr/>
        </p:nvSpPr>
        <p:spPr bwMode="auto">
          <a:xfrm>
            <a:off x="4864100" y="88561"/>
            <a:ext cx="1303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Atresia</a:t>
            </a:r>
          </a:p>
        </p:txBody>
      </p:sp>
      <p:sp>
        <p:nvSpPr>
          <p:cNvPr id="44194" name="Line 1192"/>
          <p:cNvSpPr>
            <a:spLocks noChangeShapeType="1"/>
          </p:cNvSpPr>
          <p:nvPr/>
        </p:nvSpPr>
        <p:spPr bwMode="auto">
          <a:xfrm flipH="1">
            <a:off x="4516438" y="391774"/>
            <a:ext cx="368300" cy="87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085850" y="0"/>
            <a:ext cx="7364075" cy="4397037"/>
            <a:chOff x="1085850" y="0"/>
            <a:chExt cx="7364075" cy="4397037"/>
          </a:xfrm>
        </p:grpSpPr>
        <p:grpSp>
          <p:nvGrpSpPr>
            <p:cNvPr id="44196" name="Group 1194"/>
            <p:cNvGrpSpPr>
              <a:grpSpLocks/>
            </p:cNvGrpSpPr>
            <p:nvPr/>
          </p:nvGrpSpPr>
          <p:grpSpPr bwMode="auto">
            <a:xfrm>
              <a:off x="1085850" y="118724"/>
              <a:ext cx="5818188" cy="4278313"/>
              <a:chOff x="684" y="669"/>
              <a:chExt cx="3665" cy="2695"/>
            </a:xfrm>
          </p:grpSpPr>
          <p:sp>
            <p:nvSpPr>
              <p:cNvPr id="44198" name="Line 1195"/>
              <p:cNvSpPr>
                <a:spLocks noChangeShapeType="1"/>
              </p:cNvSpPr>
              <p:nvPr/>
            </p:nvSpPr>
            <p:spPr bwMode="auto">
              <a:xfrm flipV="1">
                <a:off x="684" y="669"/>
                <a:ext cx="712" cy="25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99" name="Line 1196"/>
              <p:cNvSpPr>
                <a:spLocks noChangeShapeType="1"/>
              </p:cNvSpPr>
              <p:nvPr/>
            </p:nvSpPr>
            <p:spPr bwMode="auto">
              <a:xfrm>
                <a:off x="1381" y="683"/>
                <a:ext cx="259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00" name="Line 1197"/>
              <p:cNvSpPr>
                <a:spLocks noChangeShapeType="1"/>
              </p:cNvSpPr>
              <p:nvPr/>
            </p:nvSpPr>
            <p:spPr bwMode="auto">
              <a:xfrm>
                <a:off x="3971" y="669"/>
                <a:ext cx="378" cy="26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4197" name="Text Box 1198"/>
            <p:cNvSpPr txBox="1">
              <a:spLocks noChangeArrowheads="1"/>
            </p:cNvSpPr>
            <p:nvPr/>
          </p:nvSpPr>
          <p:spPr bwMode="auto">
            <a:xfrm>
              <a:off x="6365537" y="0"/>
              <a:ext cx="20843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chemeClr val="tx1"/>
                  </a:solidFill>
                </a:rPr>
                <a:t>Progesterone</a:t>
              </a:r>
            </a:p>
          </p:txBody>
        </p:sp>
      </p:grpSp>
      <p:sp>
        <p:nvSpPr>
          <p:cNvPr id="177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 smtClean="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Oval 3"/>
          <p:cNvSpPr>
            <a:spLocks noChangeArrowheads="1"/>
          </p:cNvSpPr>
          <p:nvPr/>
        </p:nvSpPr>
        <p:spPr bwMode="auto">
          <a:xfrm>
            <a:off x="3365501" y="202507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84" name="Oval 4"/>
          <p:cNvSpPr>
            <a:spLocks noChangeArrowheads="1"/>
          </p:cNvSpPr>
          <p:nvPr/>
        </p:nvSpPr>
        <p:spPr bwMode="auto">
          <a:xfrm>
            <a:off x="2913064" y="664469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85" name="Oval 5"/>
          <p:cNvSpPr>
            <a:spLocks noChangeArrowheads="1"/>
          </p:cNvSpPr>
          <p:nvPr/>
        </p:nvSpPr>
        <p:spPr bwMode="auto">
          <a:xfrm>
            <a:off x="1589088" y="3183832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1828801" y="320129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87" name="Oval 7"/>
          <p:cNvSpPr>
            <a:spLocks noChangeArrowheads="1"/>
          </p:cNvSpPr>
          <p:nvPr/>
        </p:nvSpPr>
        <p:spPr bwMode="auto">
          <a:xfrm>
            <a:off x="2035176" y="3015557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88" name="Oval 8"/>
          <p:cNvSpPr>
            <a:spLocks noChangeArrowheads="1"/>
          </p:cNvSpPr>
          <p:nvPr/>
        </p:nvSpPr>
        <p:spPr bwMode="auto">
          <a:xfrm>
            <a:off x="1987550" y="215354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89" name="Oval 9"/>
          <p:cNvSpPr>
            <a:spLocks noChangeArrowheads="1"/>
          </p:cNvSpPr>
          <p:nvPr/>
        </p:nvSpPr>
        <p:spPr bwMode="auto">
          <a:xfrm>
            <a:off x="2292351" y="298222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0" name="Oval 10"/>
          <p:cNvSpPr>
            <a:spLocks noChangeArrowheads="1"/>
          </p:cNvSpPr>
          <p:nvPr/>
        </p:nvSpPr>
        <p:spPr bwMode="auto">
          <a:xfrm>
            <a:off x="2236788" y="1693170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1" name="Oval 11"/>
          <p:cNvSpPr>
            <a:spLocks noChangeArrowheads="1"/>
          </p:cNvSpPr>
          <p:nvPr/>
        </p:nvSpPr>
        <p:spPr bwMode="auto">
          <a:xfrm>
            <a:off x="2501900" y="1202632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2" name="Oval 12"/>
          <p:cNvSpPr>
            <a:spLocks noChangeArrowheads="1"/>
          </p:cNvSpPr>
          <p:nvPr/>
        </p:nvSpPr>
        <p:spPr bwMode="auto">
          <a:xfrm>
            <a:off x="2500314" y="320129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3" name="Oval 17"/>
          <p:cNvSpPr>
            <a:spLocks noChangeArrowheads="1"/>
          </p:cNvSpPr>
          <p:nvPr/>
        </p:nvSpPr>
        <p:spPr bwMode="auto">
          <a:xfrm>
            <a:off x="1050926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4" name="Oval 18"/>
          <p:cNvSpPr>
            <a:spLocks noChangeArrowheads="1"/>
          </p:cNvSpPr>
          <p:nvPr/>
        </p:nvSpPr>
        <p:spPr bwMode="auto">
          <a:xfrm>
            <a:off x="1646239" y="39632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5" name="Oval 20"/>
          <p:cNvSpPr>
            <a:spLocks noChangeArrowheads="1"/>
          </p:cNvSpPr>
          <p:nvPr/>
        </p:nvSpPr>
        <p:spPr bwMode="auto">
          <a:xfrm>
            <a:off x="1522414" y="37823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6" name="Oval 21"/>
          <p:cNvSpPr>
            <a:spLocks noChangeArrowheads="1"/>
          </p:cNvSpPr>
          <p:nvPr/>
        </p:nvSpPr>
        <p:spPr bwMode="auto">
          <a:xfrm>
            <a:off x="1522414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7" name="Oval 22"/>
          <p:cNvSpPr>
            <a:spLocks noChangeArrowheads="1"/>
          </p:cNvSpPr>
          <p:nvPr/>
        </p:nvSpPr>
        <p:spPr bwMode="auto">
          <a:xfrm>
            <a:off x="1344614" y="37124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8" name="Oval 23"/>
          <p:cNvSpPr>
            <a:spLocks noChangeArrowheads="1"/>
          </p:cNvSpPr>
          <p:nvPr/>
        </p:nvSpPr>
        <p:spPr bwMode="auto">
          <a:xfrm>
            <a:off x="1398589" y="39632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099" name="Oval 24"/>
          <p:cNvSpPr>
            <a:spLocks noChangeArrowheads="1"/>
          </p:cNvSpPr>
          <p:nvPr/>
        </p:nvSpPr>
        <p:spPr bwMode="auto">
          <a:xfrm>
            <a:off x="1192214" y="39283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00" name="Oval 25"/>
          <p:cNvSpPr>
            <a:spLocks noChangeArrowheads="1"/>
          </p:cNvSpPr>
          <p:nvPr/>
        </p:nvSpPr>
        <p:spPr bwMode="auto">
          <a:xfrm>
            <a:off x="1274764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01" name="Oval 26"/>
          <p:cNvSpPr>
            <a:spLocks noChangeArrowheads="1"/>
          </p:cNvSpPr>
          <p:nvPr/>
        </p:nvSpPr>
        <p:spPr bwMode="auto">
          <a:xfrm>
            <a:off x="1781176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02" name="Oval 30"/>
          <p:cNvSpPr>
            <a:spLocks noChangeArrowheads="1"/>
          </p:cNvSpPr>
          <p:nvPr/>
        </p:nvSpPr>
        <p:spPr bwMode="auto">
          <a:xfrm>
            <a:off x="4460876" y="637483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03" name="Oval 39"/>
          <p:cNvSpPr>
            <a:spLocks noChangeArrowheads="1"/>
          </p:cNvSpPr>
          <p:nvPr/>
        </p:nvSpPr>
        <p:spPr bwMode="auto">
          <a:xfrm>
            <a:off x="3954463" y="202507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04" name="Line 72"/>
          <p:cNvSpPr>
            <a:spLocks noChangeShapeType="1"/>
          </p:cNvSpPr>
          <p:nvPr/>
        </p:nvSpPr>
        <p:spPr bwMode="auto">
          <a:xfrm>
            <a:off x="995363" y="115195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5" name="Line 73"/>
          <p:cNvSpPr>
            <a:spLocks noChangeShapeType="1"/>
          </p:cNvSpPr>
          <p:nvPr/>
        </p:nvSpPr>
        <p:spPr bwMode="auto">
          <a:xfrm>
            <a:off x="749301" y="4396682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6" name="Line 74"/>
          <p:cNvSpPr>
            <a:spLocks noChangeShapeType="1"/>
          </p:cNvSpPr>
          <p:nvPr/>
        </p:nvSpPr>
        <p:spPr bwMode="auto">
          <a:xfrm>
            <a:off x="5880100" y="439668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7" name="Line 75"/>
          <p:cNvSpPr>
            <a:spLocks noChangeShapeType="1"/>
          </p:cNvSpPr>
          <p:nvPr/>
        </p:nvSpPr>
        <p:spPr bwMode="auto">
          <a:xfrm>
            <a:off x="8197850" y="439668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8" name="Text Box 76"/>
          <p:cNvSpPr txBox="1">
            <a:spLocks noChangeArrowheads="1"/>
          </p:cNvSpPr>
          <p:nvPr/>
        </p:nvSpPr>
        <p:spPr bwMode="auto">
          <a:xfrm>
            <a:off x="241300" y="4626869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46109" name="Text Box 77"/>
          <p:cNvSpPr txBox="1">
            <a:spLocks noChangeArrowheads="1"/>
          </p:cNvSpPr>
          <p:nvPr/>
        </p:nvSpPr>
        <p:spPr bwMode="auto">
          <a:xfrm flipV="1">
            <a:off x="237292" y="516832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6111" name="Line 79"/>
          <p:cNvSpPr>
            <a:spLocks noChangeShapeType="1"/>
          </p:cNvSpPr>
          <p:nvPr/>
        </p:nvSpPr>
        <p:spPr bwMode="auto">
          <a:xfrm>
            <a:off x="3535363" y="4391919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12" name="Text Box 80"/>
          <p:cNvSpPr txBox="1">
            <a:spLocks noChangeArrowheads="1"/>
          </p:cNvSpPr>
          <p:nvPr/>
        </p:nvSpPr>
        <p:spPr bwMode="auto">
          <a:xfrm>
            <a:off x="3375026" y="4590357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46113" name="Text Box 81"/>
          <p:cNvSpPr txBox="1">
            <a:spLocks noChangeArrowheads="1"/>
          </p:cNvSpPr>
          <p:nvPr/>
        </p:nvSpPr>
        <p:spPr bwMode="auto">
          <a:xfrm>
            <a:off x="5610226" y="459035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46114" name="Text Box 82"/>
          <p:cNvSpPr txBox="1">
            <a:spLocks noChangeArrowheads="1"/>
          </p:cNvSpPr>
          <p:nvPr/>
        </p:nvSpPr>
        <p:spPr bwMode="auto">
          <a:xfrm>
            <a:off x="7896226" y="459035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46115" name="Oval 144"/>
          <p:cNvSpPr>
            <a:spLocks noChangeArrowheads="1"/>
          </p:cNvSpPr>
          <p:nvPr/>
        </p:nvSpPr>
        <p:spPr bwMode="auto">
          <a:xfrm>
            <a:off x="1722438" y="289649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16" name="Oval 145"/>
          <p:cNvSpPr>
            <a:spLocks noChangeArrowheads="1"/>
          </p:cNvSpPr>
          <p:nvPr/>
        </p:nvSpPr>
        <p:spPr bwMode="auto">
          <a:xfrm>
            <a:off x="1839913" y="258217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17" name="Oval 146"/>
          <p:cNvSpPr>
            <a:spLocks noChangeArrowheads="1"/>
          </p:cNvSpPr>
          <p:nvPr/>
        </p:nvSpPr>
        <p:spPr bwMode="auto">
          <a:xfrm>
            <a:off x="1514476" y="342354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18" name="Oval 147"/>
          <p:cNvSpPr>
            <a:spLocks noChangeArrowheads="1"/>
          </p:cNvSpPr>
          <p:nvPr/>
        </p:nvSpPr>
        <p:spPr bwMode="auto">
          <a:xfrm>
            <a:off x="1730376" y="342354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6119" name="Group 196"/>
          <p:cNvGrpSpPr>
            <a:grpSpLocks/>
          </p:cNvGrpSpPr>
          <p:nvPr/>
        </p:nvGrpSpPr>
        <p:grpSpPr bwMode="auto">
          <a:xfrm>
            <a:off x="2547939" y="3568008"/>
            <a:ext cx="6319837" cy="473075"/>
            <a:chOff x="1605" y="2835"/>
            <a:chExt cx="3981" cy="298"/>
          </a:xfrm>
        </p:grpSpPr>
        <p:sp>
          <p:nvSpPr>
            <p:cNvPr id="83104" name="Text Box 160"/>
            <p:cNvSpPr txBox="1">
              <a:spLocks noChangeArrowheads="1"/>
            </p:cNvSpPr>
            <p:nvPr/>
          </p:nvSpPr>
          <p:spPr bwMode="auto">
            <a:xfrm>
              <a:off x="1605" y="2835"/>
              <a:ext cx="1229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solidFill>
                    <a:schemeClr val="accent2"/>
                  </a:solidFill>
                  <a:ea typeface="+mn-ea"/>
                </a:rPr>
                <a:t>Recruitment</a:t>
              </a:r>
            </a:p>
          </p:txBody>
        </p:sp>
        <p:sp>
          <p:nvSpPr>
            <p:cNvPr id="46146" name="Text Box 175"/>
            <p:cNvSpPr txBox="1">
              <a:spLocks noChangeArrowheads="1"/>
            </p:cNvSpPr>
            <p:nvPr/>
          </p:nvSpPr>
          <p:spPr bwMode="auto">
            <a:xfrm>
              <a:off x="3002" y="2845"/>
              <a:ext cx="25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FSH    estradiol (-)</a:t>
              </a:r>
            </a:p>
          </p:txBody>
        </p:sp>
        <p:sp>
          <p:nvSpPr>
            <p:cNvPr id="46147" name="AutoShape 176"/>
            <p:cNvSpPr>
              <a:spLocks noChangeArrowheads="1"/>
            </p:cNvSpPr>
            <p:nvPr/>
          </p:nvSpPr>
          <p:spPr bwMode="auto">
            <a:xfrm>
              <a:off x="2940" y="2900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48" name="AutoShape 183"/>
            <p:cNvSpPr>
              <a:spLocks noChangeArrowheads="1"/>
            </p:cNvSpPr>
            <p:nvPr/>
          </p:nvSpPr>
          <p:spPr bwMode="auto">
            <a:xfrm>
              <a:off x="3692" y="2907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6120" name="Group 197"/>
          <p:cNvGrpSpPr>
            <a:grpSpLocks/>
          </p:cNvGrpSpPr>
          <p:nvPr/>
        </p:nvGrpSpPr>
        <p:grpSpPr bwMode="auto">
          <a:xfrm>
            <a:off x="3278188" y="2431358"/>
            <a:ext cx="4984750" cy="873125"/>
            <a:chOff x="2065" y="2119"/>
            <a:chExt cx="3140" cy="550"/>
          </a:xfrm>
        </p:grpSpPr>
        <p:sp>
          <p:nvSpPr>
            <p:cNvPr id="83107" name="Text Box 163"/>
            <p:cNvSpPr txBox="1">
              <a:spLocks noChangeArrowheads="1"/>
            </p:cNvSpPr>
            <p:nvPr/>
          </p:nvSpPr>
          <p:spPr bwMode="auto">
            <a:xfrm>
              <a:off x="2065" y="2119"/>
              <a:ext cx="961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chemeClr val="hlink"/>
                  </a:solidFill>
                  <a:ea typeface="+mn-ea"/>
                </a:rPr>
                <a:t>Selection</a:t>
              </a:r>
            </a:p>
          </p:txBody>
        </p:sp>
        <p:sp>
          <p:nvSpPr>
            <p:cNvPr id="46141" name="Text Box 178"/>
            <p:cNvSpPr txBox="1">
              <a:spLocks noChangeArrowheads="1"/>
            </p:cNvSpPr>
            <p:nvPr/>
          </p:nvSpPr>
          <p:spPr bwMode="auto">
            <a:xfrm>
              <a:off x="3086" y="2134"/>
              <a:ext cx="2119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FSH    estradiol (-)</a:t>
              </a:r>
              <a:br>
                <a:rPr lang="en-US" altLang="en-US">
                  <a:solidFill>
                    <a:schemeClr val="tx1"/>
                  </a:solidFill>
                </a:rPr>
              </a:br>
              <a:r>
                <a:rPr lang="en-US" altLang="en-US">
                  <a:solidFill>
                    <a:schemeClr val="tx1"/>
                  </a:solidFill>
                </a:rPr>
                <a:t>         inhibin (-)</a:t>
              </a:r>
            </a:p>
          </p:txBody>
        </p:sp>
        <p:sp>
          <p:nvSpPr>
            <p:cNvPr id="46142" name="AutoShape 179"/>
            <p:cNvSpPr>
              <a:spLocks noChangeArrowheads="1"/>
            </p:cNvSpPr>
            <p:nvPr/>
          </p:nvSpPr>
          <p:spPr bwMode="auto">
            <a:xfrm>
              <a:off x="3045" y="2222"/>
              <a:ext cx="96" cy="206"/>
            </a:xfrm>
            <a:prstGeom prst="downArrow">
              <a:avLst>
                <a:gd name="adj1" fmla="val 50000"/>
                <a:gd name="adj2" fmla="val 5364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43" name="AutoShape 184"/>
            <p:cNvSpPr>
              <a:spLocks noChangeArrowheads="1"/>
            </p:cNvSpPr>
            <p:nvPr/>
          </p:nvSpPr>
          <p:spPr bwMode="auto">
            <a:xfrm>
              <a:off x="3770" y="2203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44" name="AutoShape 185"/>
            <p:cNvSpPr>
              <a:spLocks noChangeArrowheads="1"/>
            </p:cNvSpPr>
            <p:nvPr/>
          </p:nvSpPr>
          <p:spPr bwMode="auto">
            <a:xfrm>
              <a:off x="3777" y="2463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6121" name="Group 198"/>
          <p:cNvGrpSpPr>
            <a:grpSpLocks/>
          </p:cNvGrpSpPr>
          <p:nvPr/>
        </p:nvGrpSpPr>
        <p:grpSpPr bwMode="auto">
          <a:xfrm>
            <a:off x="4005263" y="1467745"/>
            <a:ext cx="5338762" cy="849313"/>
            <a:chOff x="2523" y="1512"/>
            <a:chExt cx="3363" cy="535"/>
          </a:xfrm>
        </p:grpSpPr>
        <p:sp>
          <p:nvSpPr>
            <p:cNvPr id="83110" name="Text Box 166"/>
            <p:cNvSpPr txBox="1">
              <a:spLocks noChangeArrowheads="1"/>
            </p:cNvSpPr>
            <p:nvPr/>
          </p:nvSpPr>
          <p:spPr bwMode="auto">
            <a:xfrm>
              <a:off x="2523" y="1516"/>
              <a:ext cx="1084" cy="291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FE9B03"/>
                  </a:solidFill>
                  <a:ea typeface="+mn-ea"/>
                </a:rPr>
                <a:t>Dominance</a:t>
              </a:r>
            </a:p>
          </p:txBody>
        </p:sp>
        <p:sp>
          <p:nvSpPr>
            <p:cNvPr id="46133" name="Text Box 180"/>
            <p:cNvSpPr txBox="1">
              <a:spLocks noChangeArrowheads="1"/>
            </p:cNvSpPr>
            <p:nvPr/>
          </p:nvSpPr>
          <p:spPr bwMode="auto">
            <a:xfrm>
              <a:off x="3767" y="1512"/>
              <a:ext cx="2119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FSH    estradiol (-)</a:t>
              </a:r>
              <a:br>
                <a:rPr lang="en-US" altLang="en-US">
                  <a:solidFill>
                    <a:schemeClr val="tx1"/>
                  </a:solidFill>
                </a:rPr>
              </a:br>
              <a:r>
                <a:rPr lang="en-US" altLang="en-US">
                  <a:solidFill>
                    <a:schemeClr val="tx1"/>
                  </a:solidFill>
                </a:rPr>
                <a:t>         inhibin (-)</a:t>
              </a:r>
            </a:p>
          </p:txBody>
        </p:sp>
        <p:sp>
          <p:nvSpPr>
            <p:cNvPr id="46134" name="AutoShape 181"/>
            <p:cNvSpPr>
              <a:spLocks noChangeArrowheads="1"/>
            </p:cNvSpPr>
            <p:nvPr/>
          </p:nvSpPr>
          <p:spPr bwMode="auto">
            <a:xfrm>
              <a:off x="3602" y="1586"/>
              <a:ext cx="96" cy="206"/>
            </a:xfrm>
            <a:prstGeom prst="downArrow">
              <a:avLst>
                <a:gd name="adj1" fmla="val 50000"/>
                <a:gd name="adj2" fmla="val 5364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5" name="AutoShape 182"/>
            <p:cNvSpPr>
              <a:spLocks noChangeArrowheads="1"/>
            </p:cNvSpPr>
            <p:nvPr/>
          </p:nvSpPr>
          <p:spPr bwMode="auto">
            <a:xfrm>
              <a:off x="3691" y="1587"/>
              <a:ext cx="96" cy="206"/>
            </a:xfrm>
            <a:prstGeom prst="downArrow">
              <a:avLst>
                <a:gd name="adj1" fmla="val 50000"/>
                <a:gd name="adj2" fmla="val 5364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6" name="AutoShape 186"/>
            <p:cNvSpPr>
              <a:spLocks noChangeArrowheads="1"/>
            </p:cNvSpPr>
            <p:nvPr/>
          </p:nvSpPr>
          <p:spPr bwMode="auto">
            <a:xfrm>
              <a:off x="4458" y="1567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7" name="AutoShape 187"/>
            <p:cNvSpPr>
              <a:spLocks noChangeArrowheads="1"/>
            </p:cNvSpPr>
            <p:nvPr/>
          </p:nvSpPr>
          <p:spPr bwMode="auto">
            <a:xfrm>
              <a:off x="4458" y="1841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8" name="AutoShape 188"/>
            <p:cNvSpPr>
              <a:spLocks noChangeArrowheads="1"/>
            </p:cNvSpPr>
            <p:nvPr/>
          </p:nvSpPr>
          <p:spPr bwMode="auto">
            <a:xfrm>
              <a:off x="4349" y="1840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9" name="AutoShape 189"/>
            <p:cNvSpPr>
              <a:spLocks noChangeArrowheads="1"/>
            </p:cNvSpPr>
            <p:nvPr/>
          </p:nvSpPr>
          <p:spPr bwMode="auto">
            <a:xfrm>
              <a:off x="4349" y="1574"/>
              <a:ext cx="82" cy="206"/>
            </a:xfrm>
            <a:prstGeom prst="upArrow">
              <a:avLst>
                <a:gd name="adj1" fmla="val 50000"/>
                <a:gd name="adj2" fmla="val 628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6122" name="Group 199"/>
          <p:cNvGrpSpPr>
            <a:grpSpLocks/>
          </p:cNvGrpSpPr>
          <p:nvPr/>
        </p:nvGrpSpPr>
        <p:grpSpPr bwMode="auto">
          <a:xfrm>
            <a:off x="5094289" y="146944"/>
            <a:ext cx="3025775" cy="890588"/>
            <a:chOff x="3209" y="680"/>
            <a:chExt cx="1906" cy="561"/>
          </a:xfrm>
        </p:grpSpPr>
        <p:sp>
          <p:nvSpPr>
            <p:cNvPr id="46128" name="Text Box 171"/>
            <p:cNvSpPr txBox="1">
              <a:spLocks noChangeArrowheads="1"/>
            </p:cNvSpPr>
            <p:nvPr/>
          </p:nvSpPr>
          <p:spPr bwMode="auto">
            <a:xfrm>
              <a:off x="3209" y="787"/>
              <a:ext cx="8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Atresia</a:t>
              </a:r>
            </a:p>
          </p:txBody>
        </p:sp>
        <p:sp>
          <p:nvSpPr>
            <p:cNvPr id="46129" name="Text Box 190"/>
            <p:cNvSpPr txBox="1">
              <a:spLocks noChangeArrowheads="1"/>
            </p:cNvSpPr>
            <p:nvPr/>
          </p:nvSpPr>
          <p:spPr bwMode="auto">
            <a:xfrm>
              <a:off x="4140" y="680"/>
              <a:ext cx="975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estradiol</a:t>
              </a:r>
              <a:br>
                <a:rPr lang="en-US" altLang="en-US">
                  <a:solidFill>
                    <a:schemeClr val="tx1"/>
                  </a:solidFill>
                </a:rPr>
              </a:br>
              <a:r>
                <a:rPr lang="en-US" altLang="en-US">
                  <a:solidFill>
                    <a:schemeClr val="tx1"/>
                  </a:solidFill>
                </a:rPr>
                <a:t>inhibin</a:t>
              </a:r>
            </a:p>
          </p:txBody>
        </p:sp>
        <p:sp>
          <p:nvSpPr>
            <p:cNvPr id="46130" name="AutoShape 191"/>
            <p:cNvSpPr>
              <a:spLocks noChangeArrowheads="1"/>
            </p:cNvSpPr>
            <p:nvPr/>
          </p:nvSpPr>
          <p:spPr bwMode="auto">
            <a:xfrm>
              <a:off x="4041" y="755"/>
              <a:ext cx="96" cy="206"/>
            </a:xfrm>
            <a:prstGeom prst="downArrow">
              <a:avLst>
                <a:gd name="adj1" fmla="val 50000"/>
                <a:gd name="adj2" fmla="val 5364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1" name="AutoShape 192"/>
            <p:cNvSpPr>
              <a:spLocks noChangeArrowheads="1"/>
            </p:cNvSpPr>
            <p:nvPr/>
          </p:nvSpPr>
          <p:spPr bwMode="auto">
            <a:xfrm>
              <a:off x="4048" y="1035"/>
              <a:ext cx="96" cy="206"/>
            </a:xfrm>
            <a:prstGeom prst="downArrow">
              <a:avLst>
                <a:gd name="adj1" fmla="val 50000"/>
                <a:gd name="adj2" fmla="val 5364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6123" name="Text Box 193"/>
          <p:cNvSpPr txBox="1">
            <a:spLocks noChangeArrowheads="1"/>
          </p:cNvSpPr>
          <p:nvPr/>
        </p:nvSpPr>
        <p:spPr bwMode="auto">
          <a:xfrm>
            <a:off x="1181698" y="8989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Progesterone</a:t>
            </a:r>
          </a:p>
        </p:txBody>
      </p:sp>
      <p:sp>
        <p:nvSpPr>
          <p:cNvPr id="46125" name="Line 195"/>
          <p:cNvSpPr>
            <a:spLocks noChangeShapeType="1"/>
          </p:cNvSpPr>
          <p:nvPr/>
        </p:nvSpPr>
        <p:spPr bwMode="auto">
          <a:xfrm flipH="1" flipV="1">
            <a:off x="1543985" y="134910"/>
            <a:ext cx="4774368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26" name="AutoShape 186"/>
          <p:cNvSpPr>
            <a:spLocks noChangeArrowheads="1"/>
          </p:cNvSpPr>
          <p:nvPr/>
        </p:nvSpPr>
        <p:spPr bwMode="auto">
          <a:xfrm>
            <a:off x="8161339" y="269183"/>
            <a:ext cx="130175" cy="327025"/>
          </a:xfrm>
          <a:prstGeom prst="upArrow">
            <a:avLst>
              <a:gd name="adj1" fmla="val 50000"/>
              <a:gd name="adj2" fmla="val 6280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6127" name="TextBox 67"/>
          <p:cNvSpPr txBox="1">
            <a:spLocks noChangeArrowheads="1"/>
          </p:cNvSpPr>
          <p:nvPr/>
        </p:nvSpPr>
        <p:spPr bwMode="auto">
          <a:xfrm>
            <a:off x="8253414" y="158057"/>
            <a:ext cx="820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FSH</a:t>
            </a:r>
            <a:endParaRPr lang="en-US" altLang="en-US"/>
          </a:p>
        </p:txBody>
      </p:sp>
      <p:sp>
        <p:nvSpPr>
          <p:cNvPr id="70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 smtClean="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Oval 3"/>
          <p:cNvSpPr>
            <a:spLocks noChangeArrowheads="1"/>
          </p:cNvSpPr>
          <p:nvPr/>
        </p:nvSpPr>
        <p:spPr bwMode="auto">
          <a:xfrm>
            <a:off x="3365501" y="202507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2913064" y="664469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589088" y="3183832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1828801" y="320129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2035176" y="3015557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1987550" y="215354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2292351" y="298222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2236788" y="1693170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2501900" y="1202632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2500314" y="320129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1050926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1646239" y="39632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1522414" y="37823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4" name="Oval 16"/>
          <p:cNvSpPr>
            <a:spLocks noChangeArrowheads="1"/>
          </p:cNvSpPr>
          <p:nvPr/>
        </p:nvSpPr>
        <p:spPr bwMode="auto">
          <a:xfrm>
            <a:off x="1522414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5" name="Oval 17"/>
          <p:cNvSpPr>
            <a:spLocks noChangeArrowheads="1"/>
          </p:cNvSpPr>
          <p:nvPr/>
        </p:nvSpPr>
        <p:spPr bwMode="auto">
          <a:xfrm>
            <a:off x="1344614" y="37124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6" name="Oval 18"/>
          <p:cNvSpPr>
            <a:spLocks noChangeArrowheads="1"/>
          </p:cNvSpPr>
          <p:nvPr/>
        </p:nvSpPr>
        <p:spPr bwMode="auto">
          <a:xfrm>
            <a:off x="1398589" y="39632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7" name="Oval 19"/>
          <p:cNvSpPr>
            <a:spLocks noChangeArrowheads="1"/>
          </p:cNvSpPr>
          <p:nvPr/>
        </p:nvSpPr>
        <p:spPr bwMode="auto">
          <a:xfrm>
            <a:off x="1192214" y="39283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8" name="Oval 20"/>
          <p:cNvSpPr>
            <a:spLocks noChangeArrowheads="1"/>
          </p:cNvSpPr>
          <p:nvPr/>
        </p:nvSpPr>
        <p:spPr bwMode="auto">
          <a:xfrm>
            <a:off x="1274764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49" name="Oval 21"/>
          <p:cNvSpPr>
            <a:spLocks noChangeArrowheads="1"/>
          </p:cNvSpPr>
          <p:nvPr/>
        </p:nvSpPr>
        <p:spPr bwMode="auto">
          <a:xfrm>
            <a:off x="1781176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50" name="Oval 22"/>
          <p:cNvSpPr>
            <a:spLocks noChangeArrowheads="1"/>
          </p:cNvSpPr>
          <p:nvPr/>
        </p:nvSpPr>
        <p:spPr bwMode="auto">
          <a:xfrm>
            <a:off x="4460876" y="637483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51" name="Oval 23"/>
          <p:cNvSpPr>
            <a:spLocks noChangeArrowheads="1"/>
          </p:cNvSpPr>
          <p:nvPr/>
        </p:nvSpPr>
        <p:spPr bwMode="auto">
          <a:xfrm>
            <a:off x="3954463" y="202507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52" name="Line 24"/>
          <p:cNvSpPr>
            <a:spLocks noChangeShapeType="1"/>
          </p:cNvSpPr>
          <p:nvPr/>
        </p:nvSpPr>
        <p:spPr bwMode="auto">
          <a:xfrm>
            <a:off x="995363" y="115195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3" name="Line 25"/>
          <p:cNvSpPr>
            <a:spLocks noChangeShapeType="1"/>
          </p:cNvSpPr>
          <p:nvPr/>
        </p:nvSpPr>
        <p:spPr bwMode="auto">
          <a:xfrm>
            <a:off x="749301" y="4396682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4" name="Line 26"/>
          <p:cNvSpPr>
            <a:spLocks noChangeShapeType="1"/>
          </p:cNvSpPr>
          <p:nvPr/>
        </p:nvSpPr>
        <p:spPr bwMode="auto">
          <a:xfrm>
            <a:off x="5880100" y="439668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5" name="Line 27"/>
          <p:cNvSpPr>
            <a:spLocks noChangeShapeType="1"/>
          </p:cNvSpPr>
          <p:nvPr/>
        </p:nvSpPr>
        <p:spPr bwMode="auto">
          <a:xfrm>
            <a:off x="8197850" y="439668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6" name="Text Box 28"/>
          <p:cNvSpPr txBox="1">
            <a:spLocks noChangeArrowheads="1"/>
          </p:cNvSpPr>
          <p:nvPr/>
        </p:nvSpPr>
        <p:spPr bwMode="auto">
          <a:xfrm>
            <a:off x="241300" y="4626869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48157" name="Text Box 29"/>
          <p:cNvSpPr txBox="1">
            <a:spLocks noChangeArrowheads="1"/>
          </p:cNvSpPr>
          <p:nvPr/>
        </p:nvSpPr>
        <p:spPr bwMode="auto">
          <a:xfrm flipV="1">
            <a:off x="237292" y="516832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8159" name="Line 31"/>
          <p:cNvSpPr>
            <a:spLocks noChangeShapeType="1"/>
          </p:cNvSpPr>
          <p:nvPr/>
        </p:nvSpPr>
        <p:spPr bwMode="auto">
          <a:xfrm>
            <a:off x="3535363" y="4391919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0" name="Text Box 32"/>
          <p:cNvSpPr txBox="1">
            <a:spLocks noChangeArrowheads="1"/>
          </p:cNvSpPr>
          <p:nvPr/>
        </p:nvSpPr>
        <p:spPr bwMode="auto">
          <a:xfrm>
            <a:off x="3375026" y="4590357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48161" name="Text Box 33"/>
          <p:cNvSpPr txBox="1">
            <a:spLocks noChangeArrowheads="1"/>
          </p:cNvSpPr>
          <p:nvPr/>
        </p:nvSpPr>
        <p:spPr bwMode="auto">
          <a:xfrm>
            <a:off x="5610226" y="459035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48162" name="Text Box 34"/>
          <p:cNvSpPr txBox="1">
            <a:spLocks noChangeArrowheads="1"/>
          </p:cNvSpPr>
          <p:nvPr/>
        </p:nvSpPr>
        <p:spPr bwMode="auto">
          <a:xfrm>
            <a:off x="7896226" y="459035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48163" name="Oval 35"/>
          <p:cNvSpPr>
            <a:spLocks noChangeArrowheads="1"/>
          </p:cNvSpPr>
          <p:nvPr/>
        </p:nvSpPr>
        <p:spPr bwMode="auto">
          <a:xfrm>
            <a:off x="1722438" y="289649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64" name="Oval 36"/>
          <p:cNvSpPr>
            <a:spLocks noChangeArrowheads="1"/>
          </p:cNvSpPr>
          <p:nvPr/>
        </p:nvSpPr>
        <p:spPr bwMode="auto">
          <a:xfrm>
            <a:off x="1839913" y="258217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65" name="Oval 37"/>
          <p:cNvSpPr>
            <a:spLocks noChangeArrowheads="1"/>
          </p:cNvSpPr>
          <p:nvPr/>
        </p:nvSpPr>
        <p:spPr bwMode="auto">
          <a:xfrm>
            <a:off x="1514476" y="342354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66" name="Oval 38"/>
          <p:cNvSpPr>
            <a:spLocks noChangeArrowheads="1"/>
          </p:cNvSpPr>
          <p:nvPr/>
        </p:nvSpPr>
        <p:spPr bwMode="auto">
          <a:xfrm>
            <a:off x="1730376" y="342354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84008" name="Text Box 40"/>
          <p:cNvSpPr txBox="1">
            <a:spLocks noChangeArrowheads="1"/>
          </p:cNvSpPr>
          <p:nvPr/>
        </p:nvSpPr>
        <p:spPr bwMode="auto">
          <a:xfrm>
            <a:off x="4827589" y="3621982"/>
            <a:ext cx="1951037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chemeClr val="accent2"/>
                </a:solidFill>
                <a:ea typeface="+mn-ea"/>
              </a:rPr>
              <a:t>Recruitment</a:t>
            </a:r>
          </a:p>
        </p:txBody>
      </p:sp>
      <p:sp>
        <p:nvSpPr>
          <p:cNvPr id="84013" name="Text Box 45"/>
          <p:cNvSpPr txBox="1">
            <a:spLocks noChangeArrowheads="1"/>
          </p:cNvSpPr>
          <p:nvPr/>
        </p:nvSpPr>
        <p:spPr bwMode="auto">
          <a:xfrm>
            <a:off x="5311775" y="2548832"/>
            <a:ext cx="1525588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hlink"/>
                </a:solidFill>
                <a:ea typeface="+mn-ea"/>
              </a:rPr>
              <a:t>Selection</a:t>
            </a:r>
          </a:p>
        </p:txBody>
      </p:sp>
      <p:sp>
        <p:nvSpPr>
          <p:cNvPr id="84019" name="Text Box 51"/>
          <p:cNvSpPr txBox="1">
            <a:spLocks noChangeArrowheads="1"/>
          </p:cNvSpPr>
          <p:nvPr/>
        </p:nvSpPr>
        <p:spPr bwMode="auto">
          <a:xfrm>
            <a:off x="5594351" y="1647133"/>
            <a:ext cx="1720343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E9B03"/>
                </a:solidFill>
                <a:ea typeface="+mn-ea"/>
              </a:rPr>
              <a:t>Dominance</a:t>
            </a:r>
          </a:p>
        </p:txBody>
      </p:sp>
      <p:sp>
        <p:nvSpPr>
          <p:cNvPr id="48170" name="Text Box 60"/>
          <p:cNvSpPr txBox="1">
            <a:spLocks noChangeArrowheads="1"/>
          </p:cNvSpPr>
          <p:nvPr/>
        </p:nvSpPr>
        <p:spPr bwMode="auto">
          <a:xfrm>
            <a:off x="6575425" y="783532"/>
            <a:ext cx="1303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Atresia</a:t>
            </a:r>
          </a:p>
        </p:txBody>
      </p:sp>
      <p:sp>
        <p:nvSpPr>
          <p:cNvPr id="48174" name="Oval 67"/>
          <p:cNvSpPr>
            <a:spLocks noChangeArrowheads="1"/>
          </p:cNvSpPr>
          <p:nvPr/>
        </p:nvSpPr>
        <p:spPr bwMode="auto">
          <a:xfrm>
            <a:off x="5510214" y="869258"/>
            <a:ext cx="338137" cy="338137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75" name="Oval 68"/>
          <p:cNvSpPr>
            <a:spLocks noChangeArrowheads="1"/>
          </p:cNvSpPr>
          <p:nvPr/>
        </p:nvSpPr>
        <p:spPr bwMode="auto">
          <a:xfrm>
            <a:off x="4049713" y="320129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76" name="Oval 69"/>
          <p:cNvSpPr>
            <a:spLocks noChangeArrowheads="1"/>
          </p:cNvSpPr>
          <p:nvPr/>
        </p:nvSpPr>
        <p:spPr bwMode="auto">
          <a:xfrm>
            <a:off x="4279901" y="322987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77" name="Oval 70"/>
          <p:cNvSpPr>
            <a:spLocks noChangeArrowheads="1"/>
          </p:cNvSpPr>
          <p:nvPr/>
        </p:nvSpPr>
        <p:spPr bwMode="auto">
          <a:xfrm>
            <a:off x="4476751" y="299809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78" name="Oval 71"/>
          <p:cNvSpPr>
            <a:spLocks noChangeArrowheads="1"/>
          </p:cNvSpPr>
          <p:nvPr/>
        </p:nvSpPr>
        <p:spPr bwMode="auto">
          <a:xfrm>
            <a:off x="4427538" y="2148782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79" name="Oval 72"/>
          <p:cNvSpPr>
            <a:spLocks noChangeArrowheads="1"/>
          </p:cNvSpPr>
          <p:nvPr/>
        </p:nvSpPr>
        <p:spPr bwMode="auto">
          <a:xfrm>
            <a:off x="4732338" y="2977457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0" name="Oval 73"/>
          <p:cNvSpPr>
            <a:spLocks noChangeArrowheads="1"/>
          </p:cNvSpPr>
          <p:nvPr/>
        </p:nvSpPr>
        <p:spPr bwMode="auto">
          <a:xfrm>
            <a:off x="4746626" y="1716982"/>
            <a:ext cx="246063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1" name="Oval 74"/>
          <p:cNvSpPr>
            <a:spLocks noChangeArrowheads="1"/>
          </p:cNvSpPr>
          <p:nvPr/>
        </p:nvSpPr>
        <p:spPr bwMode="auto">
          <a:xfrm>
            <a:off x="5133975" y="127724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2" name="Oval 75"/>
          <p:cNvSpPr>
            <a:spLocks noChangeArrowheads="1"/>
          </p:cNvSpPr>
          <p:nvPr/>
        </p:nvSpPr>
        <p:spPr bwMode="auto">
          <a:xfrm>
            <a:off x="4940301" y="3196533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3" name="Oval 76"/>
          <p:cNvSpPr>
            <a:spLocks noChangeArrowheads="1"/>
          </p:cNvSpPr>
          <p:nvPr/>
        </p:nvSpPr>
        <p:spPr bwMode="auto">
          <a:xfrm>
            <a:off x="4054476" y="40013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4" name="Oval 77"/>
          <p:cNvSpPr>
            <a:spLocks noChangeArrowheads="1"/>
          </p:cNvSpPr>
          <p:nvPr/>
        </p:nvSpPr>
        <p:spPr bwMode="auto">
          <a:xfrm>
            <a:off x="4068764" y="38204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5" name="Oval 78"/>
          <p:cNvSpPr>
            <a:spLocks noChangeArrowheads="1"/>
          </p:cNvSpPr>
          <p:nvPr/>
        </p:nvSpPr>
        <p:spPr bwMode="auto">
          <a:xfrm>
            <a:off x="3908426" y="367913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6" name="Oval 79"/>
          <p:cNvSpPr>
            <a:spLocks noChangeArrowheads="1"/>
          </p:cNvSpPr>
          <p:nvPr/>
        </p:nvSpPr>
        <p:spPr bwMode="auto">
          <a:xfrm>
            <a:off x="3886201" y="40744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7" name="Oval 80"/>
          <p:cNvSpPr>
            <a:spLocks noChangeArrowheads="1"/>
          </p:cNvSpPr>
          <p:nvPr/>
        </p:nvSpPr>
        <p:spPr bwMode="auto">
          <a:xfrm>
            <a:off x="3784601" y="383788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8" name="Oval 81"/>
          <p:cNvSpPr>
            <a:spLocks noChangeArrowheads="1"/>
          </p:cNvSpPr>
          <p:nvPr/>
        </p:nvSpPr>
        <p:spPr bwMode="auto">
          <a:xfrm>
            <a:off x="3935414" y="38712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89" name="Oval 82"/>
          <p:cNvSpPr>
            <a:spLocks noChangeArrowheads="1"/>
          </p:cNvSpPr>
          <p:nvPr/>
        </p:nvSpPr>
        <p:spPr bwMode="auto">
          <a:xfrm>
            <a:off x="3719514" y="403314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0" name="Oval 83"/>
          <p:cNvSpPr>
            <a:spLocks noChangeArrowheads="1"/>
          </p:cNvSpPr>
          <p:nvPr/>
        </p:nvSpPr>
        <p:spPr bwMode="auto">
          <a:xfrm>
            <a:off x="3649664" y="419348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1" name="Oval 84"/>
          <p:cNvSpPr>
            <a:spLocks noChangeArrowheads="1"/>
          </p:cNvSpPr>
          <p:nvPr/>
        </p:nvSpPr>
        <p:spPr bwMode="auto">
          <a:xfrm>
            <a:off x="4037014" y="41823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2" name="Oval 85"/>
          <p:cNvSpPr>
            <a:spLocks noChangeArrowheads="1"/>
          </p:cNvSpPr>
          <p:nvPr/>
        </p:nvSpPr>
        <p:spPr bwMode="auto">
          <a:xfrm>
            <a:off x="4203701" y="41204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3" name="Oval 87"/>
          <p:cNvSpPr>
            <a:spLocks noChangeArrowheads="1"/>
          </p:cNvSpPr>
          <p:nvPr/>
        </p:nvSpPr>
        <p:spPr bwMode="auto">
          <a:xfrm>
            <a:off x="5959475" y="864494"/>
            <a:ext cx="338138" cy="3381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4" name="Oval 88"/>
          <p:cNvSpPr>
            <a:spLocks noChangeArrowheads="1"/>
          </p:cNvSpPr>
          <p:nvPr/>
        </p:nvSpPr>
        <p:spPr bwMode="auto">
          <a:xfrm>
            <a:off x="6313488" y="1277244"/>
            <a:ext cx="317500" cy="317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5" name="Oval 95"/>
          <p:cNvSpPr>
            <a:spLocks noChangeArrowheads="1"/>
          </p:cNvSpPr>
          <p:nvPr/>
        </p:nvSpPr>
        <p:spPr bwMode="auto">
          <a:xfrm>
            <a:off x="3957638" y="342354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6" name="Oval 96"/>
          <p:cNvSpPr>
            <a:spLocks noChangeArrowheads="1"/>
          </p:cNvSpPr>
          <p:nvPr/>
        </p:nvSpPr>
        <p:spPr bwMode="auto">
          <a:xfrm>
            <a:off x="4173538" y="342354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7" name="Oval 97"/>
          <p:cNvSpPr>
            <a:spLocks noChangeArrowheads="1"/>
          </p:cNvSpPr>
          <p:nvPr/>
        </p:nvSpPr>
        <p:spPr bwMode="auto">
          <a:xfrm>
            <a:off x="4175126" y="2864745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98" name="Oval 98"/>
          <p:cNvSpPr>
            <a:spLocks noChangeArrowheads="1"/>
          </p:cNvSpPr>
          <p:nvPr/>
        </p:nvSpPr>
        <p:spPr bwMode="auto">
          <a:xfrm>
            <a:off x="4283076" y="2505970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1" name="Line 195"/>
          <p:cNvSpPr>
            <a:spLocks noChangeShapeType="1"/>
          </p:cNvSpPr>
          <p:nvPr/>
        </p:nvSpPr>
        <p:spPr bwMode="auto">
          <a:xfrm flipH="1" flipV="1">
            <a:off x="1543985" y="134910"/>
            <a:ext cx="4774368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Text Box 193"/>
          <p:cNvSpPr txBox="1">
            <a:spLocks noChangeArrowheads="1"/>
          </p:cNvSpPr>
          <p:nvPr/>
        </p:nvSpPr>
        <p:spPr bwMode="auto">
          <a:xfrm>
            <a:off x="1181698" y="8989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Progesterone</a:t>
            </a:r>
          </a:p>
        </p:txBody>
      </p:sp>
      <p:sp>
        <p:nvSpPr>
          <p:cNvPr id="74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 smtClean="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Oval 3"/>
          <p:cNvSpPr>
            <a:spLocks noChangeArrowheads="1"/>
          </p:cNvSpPr>
          <p:nvPr/>
        </p:nvSpPr>
        <p:spPr bwMode="auto">
          <a:xfrm>
            <a:off x="3365501" y="191749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0" name="Oval 4"/>
          <p:cNvSpPr>
            <a:spLocks noChangeArrowheads="1"/>
          </p:cNvSpPr>
          <p:nvPr/>
        </p:nvSpPr>
        <p:spPr bwMode="auto">
          <a:xfrm>
            <a:off x="2913064" y="653711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1" name="Oval 5"/>
          <p:cNvSpPr>
            <a:spLocks noChangeArrowheads="1"/>
          </p:cNvSpPr>
          <p:nvPr/>
        </p:nvSpPr>
        <p:spPr bwMode="auto">
          <a:xfrm>
            <a:off x="1589088" y="3173074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2" name="Oval 6"/>
          <p:cNvSpPr>
            <a:spLocks noChangeArrowheads="1"/>
          </p:cNvSpPr>
          <p:nvPr/>
        </p:nvSpPr>
        <p:spPr bwMode="auto">
          <a:xfrm>
            <a:off x="1828801" y="319053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3" name="Oval 7"/>
          <p:cNvSpPr>
            <a:spLocks noChangeArrowheads="1"/>
          </p:cNvSpPr>
          <p:nvPr/>
        </p:nvSpPr>
        <p:spPr bwMode="auto">
          <a:xfrm>
            <a:off x="2035176" y="3004799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4" name="Oval 8"/>
          <p:cNvSpPr>
            <a:spLocks noChangeArrowheads="1"/>
          </p:cNvSpPr>
          <p:nvPr/>
        </p:nvSpPr>
        <p:spPr bwMode="auto">
          <a:xfrm>
            <a:off x="1987550" y="2142786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2292351" y="2971462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6" name="Oval 10"/>
          <p:cNvSpPr>
            <a:spLocks noChangeArrowheads="1"/>
          </p:cNvSpPr>
          <p:nvPr/>
        </p:nvSpPr>
        <p:spPr bwMode="auto">
          <a:xfrm>
            <a:off x="2236788" y="1682412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7" name="Oval 11"/>
          <p:cNvSpPr>
            <a:spLocks noChangeArrowheads="1"/>
          </p:cNvSpPr>
          <p:nvPr/>
        </p:nvSpPr>
        <p:spPr bwMode="auto">
          <a:xfrm>
            <a:off x="2501900" y="119187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8" name="Oval 12"/>
          <p:cNvSpPr>
            <a:spLocks noChangeArrowheads="1"/>
          </p:cNvSpPr>
          <p:nvPr/>
        </p:nvSpPr>
        <p:spPr bwMode="auto">
          <a:xfrm>
            <a:off x="2500314" y="3190537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9" name="Oval 13"/>
          <p:cNvSpPr>
            <a:spLocks noChangeArrowheads="1"/>
          </p:cNvSpPr>
          <p:nvPr/>
        </p:nvSpPr>
        <p:spPr bwMode="auto">
          <a:xfrm>
            <a:off x="1050926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auto">
          <a:xfrm>
            <a:off x="1646239" y="39525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1" name="Oval 15"/>
          <p:cNvSpPr>
            <a:spLocks noChangeArrowheads="1"/>
          </p:cNvSpPr>
          <p:nvPr/>
        </p:nvSpPr>
        <p:spPr bwMode="auto">
          <a:xfrm>
            <a:off x="1522414" y="37715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2" name="Oval 16"/>
          <p:cNvSpPr>
            <a:spLocks noChangeArrowheads="1"/>
          </p:cNvSpPr>
          <p:nvPr/>
        </p:nvSpPr>
        <p:spPr bwMode="auto">
          <a:xfrm>
            <a:off x="1522414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3" name="Oval 17"/>
          <p:cNvSpPr>
            <a:spLocks noChangeArrowheads="1"/>
          </p:cNvSpPr>
          <p:nvPr/>
        </p:nvSpPr>
        <p:spPr bwMode="auto">
          <a:xfrm>
            <a:off x="1344614" y="37017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4" name="Oval 18"/>
          <p:cNvSpPr>
            <a:spLocks noChangeArrowheads="1"/>
          </p:cNvSpPr>
          <p:nvPr/>
        </p:nvSpPr>
        <p:spPr bwMode="auto">
          <a:xfrm>
            <a:off x="1398589" y="39525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5" name="Oval 19"/>
          <p:cNvSpPr>
            <a:spLocks noChangeArrowheads="1"/>
          </p:cNvSpPr>
          <p:nvPr/>
        </p:nvSpPr>
        <p:spPr bwMode="auto">
          <a:xfrm>
            <a:off x="1192214" y="39176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6" name="Oval 20"/>
          <p:cNvSpPr>
            <a:spLocks noChangeArrowheads="1"/>
          </p:cNvSpPr>
          <p:nvPr/>
        </p:nvSpPr>
        <p:spPr bwMode="auto">
          <a:xfrm>
            <a:off x="1274764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7" name="Oval 21"/>
          <p:cNvSpPr>
            <a:spLocks noChangeArrowheads="1"/>
          </p:cNvSpPr>
          <p:nvPr/>
        </p:nvSpPr>
        <p:spPr bwMode="auto">
          <a:xfrm>
            <a:off x="1781176" y="41224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8" name="Oval 22"/>
          <p:cNvSpPr>
            <a:spLocks noChangeArrowheads="1"/>
          </p:cNvSpPr>
          <p:nvPr/>
        </p:nvSpPr>
        <p:spPr bwMode="auto">
          <a:xfrm>
            <a:off x="4460876" y="626725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99" name="Oval 23"/>
          <p:cNvSpPr>
            <a:spLocks noChangeArrowheads="1"/>
          </p:cNvSpPr>
          <p:nvPr/>
        </p:nvSpPr>
        <p:spPr bwMode="auto">
          <a:xfrm>
            <a:off x="3954463" y="191749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00" name="Line 24"/>
          <p:cNvSpPr>
            <a:spLocks noChangeShapeType="1"/>
          </p:cNvSpPr>
          <p:nvPr/>
        </p:nvSpPr>
        <p:spPr bwMode="auto">
          <a:xfrm>
            <a:off x="995363" y="104437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1" name="Line 25"/>
          <p:cNvSpPr>
            <a:spLocks noChangeShapeType="1"/>
          </p:cNvSpPr>
          <p:nvPr/>
        </p:nvSpPr>
        <p:spPr bwMode="auto">
          <a:xfrm>
            <a:off x="749301" y="4385924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2" name="Line 26"/>
          <p:cNvSpPr>
            <a:spLocks noChangeShapeType="1"/>
          </p:cNvSpPr>
          <p:nvPr/>
        </p:nvSpPr>
        <p:spPr bwMode="auto">
          <a:xfrm>
            <a:off x="5880100" y="4385925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3" name="Line 27"/>
          <p:cNvSpPr>
            <a:spLocks noChangeShapeType="1"/>
          </p:cNvSpPr>
          <p:nvPr/>
        </p:nvSpPr>
        <p:spPr bwMode="auto">
          <a:xfrm>
            <a:off x="8197850" y="4385925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4" name="Text Box 28"/>
          <p:cNvSpPr txBox="1">
            <a:spLocks noChangeArrowheads="1"/>
          </p:cNvSpPr>
          <p:nvPr/>
        </p:nvSpPr>
        <p:spPr bwMode="auto">
          <a:xfrm>
            <a:off x="241300" y="4616111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50205" name="Text Box 29"/>
          <p:cNvSpPr txBox="1">
            <a:spLocks noChangeArrowheads="1"/>
          </p:cNvSpPr>
          <p:nvPr/>
        </p:nvSpPr>
        <p:spPr bwMode="auto">
          <a:xfrm flipV="1">
            <a:off x="237292" y="506074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50207" name="Line 31"/>
          <p:cNvSpPr>
            <a:spLocks noChangeShapeType="1"/>
          </p:cNvSpPr>
          <p:nvPr/>
        </p:nvSpPr>
        <p:spPr bwMode="auto">
          <a:xfrm>
            <a:off x="3535363" y="4381161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8" name="Text Box 32"/>
          <p:cNvSpPr txBox="1">
            <a:spLocks noChangeArrowheads="1"/>
          </p:cNvSpPr>
          <p:nvPr/>
        </p:nvSpPr>
        <p:spPr bwMode="auto">
          <a:xfrm>
            <a:off x="3375026" y="4579599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50209" name="Text Box 33"/>
          <p:cNvSpPr txBox="1">
            <a:spLocks noChangeArrowheads="1"/>
          </p:cNvSpPr>
          <p:nvPr/>
        </p:nvSpPr>
        <p:spPr bwMode="auto">
          <a:xfrm>
            <a:off x="5610226" y="4579599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50210" name="Text Box 34"/>
          <p:cNvSpPr txBox="1">
            <a:spLocks noChangeArrowheads="1"/>
          </p:cNvSpPr>
          <p:nvPr/>
        </p:nvSpPr>
        <p:spPr bwMode="auto">
          <a:xfrm>
            <a:off x="7896226" y="4579599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50211" name="Oval 35"/>
          <p:cNvSpPr>
            <a:spLocks noChangeArrowheads="1"/>
          </p:cNvSpPr>
          <p:nvPr/>
        </p:nvSpPr>
        <p:spPr bwMode="auto">
          <a:xfrm>
            <a:off x="1722438" y="2885737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12" name="Oval 36"/>
          <p:cNvSpPr>
            <a:spLocks noChangeArrowheads="1"/>
          </p:cNvSpPr>
          <p:nvPr/>
        </p:nvSpPr>
        <p:spPr bwMode="auto">
          <a:xfrm>
            <a:off x="1839913" y="2571412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13" name="Oval 37"/>
          <p:cNvSpPr>
            <a:spLocks noChangeArrowheads="1"/>
          </p:cNvSpPr>
          <p:nvPr/>
        </p:nvSpPr>
        <p:spPr bwMode="auto">
          <a:xfrm>
            <a:off x="1514476" y="341278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14" name="Oval 38"/>
          <p:cNvSpPr>
            <a:spLocks noChangeArrowheads="1"/>
          </p:cNvSpPr>
          <p:nvPr/>
        </p:nvSpPr>
        <p:spPr bwMode="auto">
          <a:xfrm>
            <a:off x="1730376" y="341278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18" name="Oval 46"/>
          <p:cNvSpPr>
            <a:spLocks noChangeArrowheads="1"/>
          </p:cNvSpPr>
          <p:nvPr/>
        </p:nvSpPr>
        <p:spPr bwMode="auto">
          <a:xfrm>
            <a:off x="5510214" y="858500"/>
            <a:ext cx="338137" cy="338137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19" name="Oval 47"/>
          <p:cNvSpPr>
            <a:spLocks noChangeArrowheads="1"/>
          </p:cNvSpPr>
          <p:nvPr/>
        </p:nvSpPr>
        <p:spPr bwMode="auto">
          <a:xfrm>
            <a:off x="4049713" y="319053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0" name="Oval 48"/>
          <p:cNvSpPr>
            <a:spLocks noChangeArrowheads="1"/>
          </p:cNvSpPr>
          <p:nvPr/>
        </p:nvSpPr>
        <p:spPr bwMode="auto">
          <a:xfrm>
            <a:off x="4279901" y="3219112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1" name="Oval 49"/>
          <p:cNvSpPr>
            <a:spLocks noChangeArrowheads="1"/>
          </p:cNvSpPr>
          <p:nvPr/>
        </p:nvSpPr>
        <p:spPr bwMode="auto">
          <a:xfrm>
            <a:off x="4476751" y="298733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2" name="Oval 50"/>
          <p:cNvSpPr>
            <a:spLocks noChangeArrowheads="1"/>
          </p:cNvSpPr>
          <p:nvPr/>
        </p:nvSpPr>
        <p:spPr bwMode="auto">
          <a:xfrm>
            <a:off x="4427538" y="213802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3" name="Oval 51"/>
          <p:cNvSpPr>
            <a:spLocks noChangeArrowheads="1"/>
          </p:cNvSpPr>
          <p:nvPr/>
        </p:nvSpPr>
        <p:spPr bwMode="auto">
          <a:xfrm>
            <a:off x="4732338" y="296669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4" name="Oval 52"/>
          <p:cNvSpPr>
            <a:spLocks noChangeArrowheads="1"/>
          </p:cNvSpPr>
          <p:nvPr/>
        </p:nvSpPr>
        <p:spPr bwMode="auto">
          <a:xfrm>
            <a:off x="4746626" y="1706224"/>
            <a:ext cx="246063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5" name="Oval 53"/>
          <p:cNvSpPr>
            <a:spLocks noChangeArrowheads="1"/>
          </p:cNvSpPr>
          <p:nvPr/>
        </p:nvSpPr>
        <p:spPr bwMode="auto">
          <a:xfrm>
            <a:off x="5133975" y="1266486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6" name="Oval 54"/>
          <p:cNvSpPr>
            <a:spLocks noChangeArrowheads="1"/>
          </p:cNvSpPr>
          <p:nvPr/>
        </p:nvSpPr>
        <p:spPr bwMode="auto">
          <a:xfrm>
            <a:off x="4940301" y="318577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7" name="Oval 55"/>
          <p:cNvSpPr>
            <a:spLocks noChangeArrowheads="1"/>
          </p:cNvSpPr>
          <p:nvPr/>
        </p:nvSpPr>
        <p:spPr bwMode="auto">
          <a:xfrm>
            <a:off x="4054476" y="399063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8" name="Oval 56"/>
          <p:cNvSpPr>
            <a:spLocks noChangeArrowheads="1"/>
          </p:cNvSpPr>
          <p:nvPr/>
        </p:nvSpPr>
        <p:spPr bwMode="auto">
          <a:xfrm>
            <a:off x="4068764" y="38096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29" name="Oval 57"/>
          <p:cNvSpPr>
            <a:spLocks noChangeArrowheads="1"/>
          </p:cNvSpPr>
          <p:nvPr/>
        </p:nvSpPr>
        <p:spPr bwMode="auto">
          <a:xfrm>
            <a:off x="3908426" y="36683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0" name="Oval 58"/>
          <p:cNvSpPr>
            <a:spLocks noChangeArrowheads="1"/>
          </p:cNvSpPr>
          <p:nvPr/>
        </p:nvSpPr>
        <p:spPr bwMode="auto">
          <a:xfrm>
            <a:off x="3886201" y="40636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1" name="Oval 59"/>
          <p:cNvSpPr>
            <a:spLocks noChangeArrowheads="1"/>
          </p:cNvSpPr>
          <p:nvPr/>
        </p:nvSpPr>
        <p:spPr bwMode="auto">
          <a:xfrm>
            <a:off x="3784601" y="38271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2" name="Oval 60"/>
          <p:cNvSpPr>
            <a:spLocks noChangeArrowheads="1"/>
          </p:cNvSpPr>
          <p:nvPr/>
        </p:nvSpPr>
        <p:spPr bwMode="auto">
          <a:xfrm>
            <a:off x="3935414" y="386046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3" name="Oval 61"/>
          <p:cNvSpPr>
            <a:spLocks noChangeArrowheads="1"/>
          </p:cNvSpPr>
          <p:nvPr/>
        </p:nvSpPr>
        <p:spPr bwMode="auto">
          <a:xfrm>
            <a:off x="3719514" y="402238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4" name="Oval 62"/>
          <p:cNvSpPr>
            <a:spLocks noChangeArrowheads="1"/>
          </p:cNvSpPr>
          <p:nvPr/>
        </p:nvSpPr>
        <p:spPr bwMode="auto">
          <a:xfrm>
            <a:off x="3649664" y="41827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5" name="Oval 63"/>
          <p:cNvSpPr>
            <a:spLocks noChangeArrowheads="1"/>
          </p:cNvSpPr>
          <p:nvPr/>
        </p:nvSpPr>
        <p:spPr bwMode="auto">
          <a:xfrm>
            <a:off x="4037014" y="417161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6" name="Oval 64"/>
          <p:cNvSpPr>
            <a:spLocks noChangeArrowheads="1"/>
          </p:cNvSpPr>
          <p:nvPr/>
        </p:nvSpPr>
        <p:spPr bwMode="auto">
          <a:xfrm>
            <a:off x="4203701" y="41097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7" name="Oval 65"/>
          <p:cNvSpPr>
            <a:spLocks noChangeArrowheads="1"/>
          </p:cNvSpPr>
          <p:nvPr/>
        </p:nvSpPr>
        <p:spPr bwMode="auto">
          <a:xfrm>
            <a:off x="5959475" y="853736"/>
            <a:ext cx="338138" cy="3381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8" name="Oval 66"/>
          <p:cNvSpPr>
            <a:spLocks noChangeArrowheads="1"/>
          </p:cNvSpPr>
          <p:nvPr/>
        </p:nvSpPr>
        <p:spPr bwMode="auto">
          <a:xfrm>
            <a:off x="6313488" y="1266486"/>
            <a:ext cx="317500" cy="317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39" name="Oval 67"/>
          <p:cNvSpPr>
            <a:spLocks noChangeArrowheads="1"/>
          </p:cNvSpPr>
          <p:nvPr/>
        </p:nvSpPr>
        <p:spPr bwMode="auto">
          <a:xfrm>
            <a:off x="3957638" y="341278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40" name="Oval 68"/>
          <p:cNvSpPr>
            <a:spLocks noChangeArrowheads="1"/>
          </p:cNvSpPr>
          <p:nvPr/>
        </p:nvSpPr>
        <p:spPr bwMode="auto">
          <a:xfrm>
            <a:off x="4173538" y="341278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41" name="Oval 69"/>
          <p:cNvSpPr>
            <a:spLocks noChangeArrowheads="1"/>
          </p:cNvSpPr>
          <p:nvPr/>
        </p:nvSpPr>
        <p:spPr bwMode="auto">
          <a:xfrm>
            <a:off x="4175126" y="2853987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242" name="Oval 70"/>
          <p:cNvSpPr>
            <a:spLocks noChangeArrowheads="1"/>
          </p:cNvSpPr>
          <p:nvPr/>
        </p:nvSpPr>
        <p:spPr bwMode="auto">
          <a:xfrm>
            <a:off x="4283076" y="2495212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8" name="Line 195"/>
          <p:cNvSpPr>
            <a:spLocks noChangeShapeType="1"/>
          </p:cNvSpPr>
          <p:nvPr/>
        </p:nvSpPr>
        <p:spPr bwMode="auto">
          <a:xfrm flipH="1" flipV="1">
            <a:off x="1543985" y="134910"/>
            <a:ext cx="4774368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Text Box 193"/>
          <p:cNvSpPr txBox="1">
            <a:spLocks noChangeArrowheads="1"/>
          </p:cNvSpPr>
          <p:nvPr/>
        </p:nvSpPr>
        <p:spPr bwMode="auto">
          <a:xfrm>
            <a:off x="1181698" y="8989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tx1"/>
                </a:solidFill>
              </a:rPr>
              <a:t>Progesterone</a:t>
            </a:r>
          </a:p>
        </p:txBody>
      </p:sp>
      <p:sp>
        <p:nvSpPr>
          <p:cNvPr id="70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 smtClean="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3365501" y="187517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2913064" y="649479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589088" y="3168842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1828801" y="318630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2035176" y="3000567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1987550" y="213855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2292351" y="296723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236788" y="1678180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2501900" y="1187642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2500314" y="318630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050926" y="411816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1646239" y="394830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9" name="Oval 15"/>
          <p:cNvSpPr>
            <a:spLocks noChangeArrowheads="1"/>
          </p:cNvSpPr>
          <p:nvPr/>
        </p:nvSpPr>
        <p:spPr bwMode="auto">
          <a:xfrm>
            <a:off x="1522414" y="376733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0" name="Oval 16"/>
          <p:cNvSpPr>
            <a:spLocks noChangeArrowheads="1"/>
          </p:cNvSpPr>
          <p:nvPr/>
        </p:nvSpPr>
        <p:spPr bwMode="auto">
          <a:xfrm>
            <a:off x="1522414" y="411816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1" name="Oval 17"/>
          <p:cNvSpPr>
            <a:spLocks noChangeArrowheads="1"/>
          </p:cNvSpPr>
          <p:nvPr/>
        </p:nvSpPr>
        <p:spPr bwMode="auto">
          <a:xfrm>
            <a:off x="1344614" y="369748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2" name="Oval 18"/>
          <p:cNvSpPr>
            <a:spLocks noChangeArrowheads="1"/>
          </p:cNvSpPr>
          <p:nvPr/>
        </p:nvSpPr>
        <p:spPr bwMode="auto">
          <a:xfrm>
            <a:off x="1398589" y="394830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3" name="Oval 19"/>
          <p:cNvSpPr>
            <a:spLocks noChangeArrowheads="1"/>
          </p:cNvSpPr>
          <p:nvPr/>
        </p:nvSpPr>
        <p:spPr bwMode="auto">
          <a:xfrm>
            <a:off x="1192214" y="391338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4" name="Oval 20"/>
          <p:cNvSpPr>
            <a:spLocks noChangeArrowheads="1"/>
          </p:cNvSpPr>
          <p:nvPr/>
        </p:nvSpPr>
        <p:spPr bwMode="auto">
          <a:xfrm>
            <a:off x="1274764" y="411816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5" name="Oval 21"/>
          <p:cNvSpPr>
            <a:spLocks noChangeArrowheads="1"/>
          </p:cNvSpPr>
          <p:nvPr/>
        </p:nvSpPr>
        <p:spPr bwMode="auto">
          <a:xfrm>
            <a:off x="1781176" y="411816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6" name="Oval 22"/>
          <p:cNvSpPr>
            <a:spLocks noChangeArrowheads="1"/>
          </p:cNvSpPr>
          <p:nvPr/>
        </p:nvSpPr>
        <p:spPr bwMode="auto">
          <a:xfrm>
            <a:off x="4460876" y="622493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7" name="Oval 23"/>
          <p:cNvSpPr>
            <a:spLocks noChangeArrowheads="1"/>
          </p:cNvSpPr>
          <p:nvPr/>
        </p:nvSpPr>
        <p:spPr bwMode="auto">
          <a:xfrm>
            <a:off x="3954463" y="187517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48" name="Line 24"/>
          <p:cNvSpPr>
            <a:spLocks noChangeShapeType="1"/>
          </p:cNvSpPr>
          <p:nvPr/>
        </p:nvSpPr>
        <p:spPr bwMode="auto">
          <a:xfrm>
            <a:off x="995363" y="100205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9" name="Line 25"/>
          <p:cNvSpPr>
            <a:spLocks noChangeShapeType="1"/>
          </p:cNvSpPr>
          <p:nvPr/>
        </p:nvSpPr>
        <p:spPr bwMode="auto">
          <a:xfrm>
            <a:off x="749301" y="4381692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0" name="Line 26"/>
          <p:cNvSpPr>
            <a:spLocks noChangeShapeType="1"/>
          </p:cNvSpPr>
          <p:nvPr/>
        </p:nvSpPr>
        <p:spPr bwMode="auto">
          <a:xfrm>
            <a:off x="5880100" y="438169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1" name="Line 27"/>
          <p:cNvSpPr>
            <a:spLocks noChangeShapeType="1"/>
          </p:cNvSpPr>
          <p:nvPr/>
        </p:nvSpPr>
        <p:spPr bwMode="auto">
          <a:xfrm>
            <a:off x="8197850" y="438169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2" name="Text Box 28"/>
          <p:cNvSpPr txBox="1">
            <a:spLocks noChangeArrowheads="1"/>
          </p:cNvSpPr>
          <p:nvPr/>
        </p:nvSpPr>
        <p:spPr bwMode="auto">
          <a:xfrm>
            <a:off x="241300" y="4611879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52253" name="Text Box 29"/>
          <p:cNvSpPr txBox="1">
            <a:spLocks noChangeArrowheads="1"/>
          </p:cNvSpPr>
          <p:nvPr/>
        </p:nvSpPr>
        <p:spPr bwMode="auto">
          <a:xfrm flipV="1">
            <a:off x="237292" y="501842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52255" name="Line 31"/>
          <p:cNvSpPr>
            <a:spLocks noChangeShapeType="1"/>
          </p:cNvSpPr>
          <p:nvPr/>
        </p:nvSpPr>
        <p:spPr bwMode="auto">
          <a:xfrm>
            <a:off x="3535363" y="4376929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6" name="Text Box 32"/>
          <p:cNvSpPr txBox="1">
            <a:spLocks noChangeArrowheads="1"/>
          </p:cNvSpPr>
          <p:nvPr/>
        </p:nvSpPr>
        <p:spPr bwMode="auto">
          <a:xfrm>
            <a:off x="3375026" y="4575367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52257" name="Text Box 33"/>
          <p:cNvSpPr txBox="1">
            <a:spLocks noChangeArrowheads="1"/>
          </p:cNvSpPr>
          <p:nvPr/>
        </p:nvSpPr>
        <p:spPr bwMode="auto">
          <a:xfrm>
            <a:off x="5610226" y="457536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52258" name="Text Box 34"/>
          <p:cNvSpPr txBox="1">
            <a:spLocks noChangeArrowheads="1"/>
          </p:cNvSpPr>
          <p:nvPr/>
        </p:nvSpPr>
        <p:spPr bwMode="auto">
          <a:xfrm>
            <a:off x="7896226" y="457536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52259" name="Oval 35"/>
          <p:cNvSpPr>
            <a:spLocks noChangeArrowheads="1"/>
          </p:cNvSpPr>
          <p:nvPr/>
        </p:nvSpPr>
        <p:spPr bwMode="auto">
          <a:xfrm>
            <a:off x="1722438" y="288150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0" name="Oval 36"/>
          <p:cNvSpPr>
            <a:spLocks noChangeArrowheads="1"/>
          </p:cNvSpPr>
          <p:nvPr/>
        </p:nvSpPr>
        <p:spPr bwMode="auto">
          <a:xfrm>
            <a:off x="1839913" y="256718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1" name="Oval 37"/>
          <p:cNvSpPr>
            <a:spLocks noChangeArrowheads="1"/>
          </p:cNvSpPr>
          <p:nvPr/>
        </p:nvSpPr>
        <p:spPr bwMode="auto">
          <a:xfrm>
            <a:off x="1514476" y="340855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2" name="Oval 38"/>
          <p:cNvSpPr>
            <a:spLocks noChangeArrowheads="1"/>
          </p:cNvSpPr>
          <p:nvPr/>
        </p:nvSpPr>
        <p:spPr bwMode="auto">
          <a:xfrm>
            <a:off x="1730376" y="340855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6" name="Oval 42"/>
          <p:cNvSpPr>
            <a:spLocks noChangeArrowheads="1"/>
          </p:cNvSpPr>
          <p:nvPr/>
        </p:nvSpPr>
        <p:spPr bwMode="auto">
          <a:xfrm>
            <a:off x="5510214" y="854268"/>
            <a:ext cx="338137" cy="338137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7" name="Oval 43"/>
          <p:cNvSpPr>
            <a:spLocks noChangeArrowheads="1"/>
          </p:cNvSpPr>
          <p:nvPr/>
        </p:nvSpPr>
        <p:spPr bwMode="auto">
          <a:xfrm>
            <a:off x="4049713" y="318630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8" name="Oval 44"/>
          <p:cNvSpPr>
            <a:spLocks noChangeArrowheads="1"/>
          </p:cNvSpPr>
          <p:nvPr/>
        </p:nvSpPr>
        <p:spPr bwMode="auto">
          <a:xfrm>
            <a:off x="4279901" y="321488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69" name="Oval 45"/>
          <p:cNvSpPr>
            <a:spLocks noChangeArrowheads="1"/>
          </p:cNvSpPr>
          <p:nvPr/>
        </p:nvSpPr>
        <p:spPr bwMode="auto">
          <a:xfrm>
            <a:off x="4476751" y="298310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0" name="Oval 46"/>
          <p:cNvSpPr>
            <a:spLocks noChangeArrowheads="1"/>
          </p:cNvSpPr>
          <p:nvPr/>
        </p:nvSpPr>
        <p:spPr bwMode="auto">
          <a:xfrm>
            <a:off x="4427538" y="2133792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1" name="Oval 47"/>
          <p:cNvSpPr>
            <a:spLocks noChangeArrowheads="1"/>
          </p:cNvSpPr>
          <p:nvPr/>
        </p:nvSpPr>
        <p:spPr bwMode="auto">
          <a:xfrm>
            <a:off x="4732338" y="2962467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2" name="Oval 48"/>
          <p:cNvSpPr>
            <a:spLocks noChangeArrowheads="1"/>
          </p:cNvSpPr>
          <p:nvPr/>
        </p:nvSpPr>
        <p:spPr bwMode="auto">
          <a:xfrm>
            <a:off x="4746626" y="1701992"/>
            <a:ext cx="246063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3" name="Oval 49"/>
          <p:cNvSpPr>
            <a:spLocks noChangeArrowheads="1"/>
          </p:cNvSpPr>
          <p:nvPr/>
        </p:nvSpPr>
        <p:spPr bwMode="auto">
          <a:xfrm>
            <a:off x="5133975" y="126225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4" name="Oval 50"/>
          <p:cNvSpPr>
            <a:spLocks noChangeArrowheads="1"/>
          </p:cNvSpPr>
          <p:nvPr/>
        </p:nvSpPr>
        <p:spPr bwMode="auto">
          <a:xfrm>
            <a:off x="4940301" y="3181543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5" name="Oval 51"/>
          <p:cNvSpPr>
            <a:spLocks noChangeArrowheads="1"/>
          </p:cNvSpPr>
          <p:nvPr/>
        </p:nvSpPr>
        <p:spPr bwMode="auto">
          <a:xfrm>
            <a:off x="4054476" y="398640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6" name="Oval 52"/>
          <p:cNvSpPr>
            <a:spLocks noChangeArrowheads="1"/>
          </p:cNvSpPr>
          <p:nvPr/>
        </p:nvSpPr>
        <p:spPr bwMode="auto">
          <a:xfrm>
            <a:off x="4068764" y="380543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7" name="Oval 53"/>
          <p:cNvSpPr>
            <a:spLocks noChangeArrowheads="1"/>
          </p:cNvSpPr>
          <p:nvPr/>
        </p:nvSpPr>
        <p:spPr bwMode="auto">
          <a:xfrm>
            <a:off x="3908426" y="366414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8" name="Oval 54"/>
          <p:cNvSpPr>
            <a:spLocks noChangeArrowheads="1"/>
          </p:cNvSpPr>
          <p:nvPr/>
        </p:nvSpPr>
        <p:spPr bwMode="auto">
          <a:xfrm>
            <a:off x="3886201" y="405943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79" name="Oval 55"/>
          <p:cNvSpPr>
            <a:spLocks noChangeArrowheads="1"/>
          </p:cNvSpPr>
          <p:nvPr/>
        </p:nvSpPr>
        <p:spPr bwMode="auto">
          <a:xfrm>
            <a:off x="3784601" y="382289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0" name="Oval 56"/>
          <p:cNvSpPr>
            <a:spLocks noChangeArrowheads="1"/>
          </p:cNvSpPr>
          <p:nvPr/>
        </p:nvSpPr>
        <p:spPr bwMode="auto">
          <a:xfrm>
            <a:off x="3935414" y="385623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1" name="Oval 57"/>
          <p:cNvSpPr>
            <a:spLocks noChangeArrowheads="1"/>
          </p:cNvSpPr>
          <p:nvPr/>
        </p:nvSpPr>
        <p:spPr bwMode="auto">
          <a:xfrm>
            <a:off x="3719514" y="401815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2" name="Oval 58"/>
          <p:cNvSpPr>
            <a:spLocks noChangeArrowheads="1"/>
          </p:cNvSpPr>
          <p:nvPr/>
        </p:nvSpPr>
        <p:spPr bwMode="auto">
          <a:xfrm>
            <a:off x="3649664" y="417849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3" name="Oval 59"/>
          <p:cNvSpPr>
            <a:spLocks noChangeArrowheads="1"/>
          </p:cNvSpPr>
          <p:nvPr/>
        </p:nvSpPr>
        <p:spPr bwMode="auto">
          <a:xfrm>
            <a:off x="4037014" y="416738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4" name="Oval 60"/>
          <p:cNvSpPr>
            <a:spLocks noChangeArrowheads="1"/>
          </p:cNvSpPr>
          <p:nvPr/>
        </p:nvSpPr>
        <p:spPr bwMode="auto">
          <a:xfrm>
            <a:off x="4203701" y="410546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5" name="Oval 61"/>
          <p:cNvSpPr>
            <a:spLocks noChangeArrowheads="1"/>
          </p:cNvSpPr>
          <p:nvPr/>
        </p:nvSpPr>
        <p:spPr bwMode="auto">
          <a:xfrm>
            <a:off x="5959475" y="849504"/>
            <a:ext cx="338138" cy="3381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6" name="Oval 62"/>
          <p:cNvSpPr>
            <a:spLocks noChangeArrowheads="1"/>
          </p:cNvSpPr>
          <p:nvPr/>
        </p:nvSpPr>
        <p:spPr bwMode="auto">
          <a:xfrm>
            <a:off x="6313488" y="1262254"/>
            <a:ext cx="317500" cy="317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7" name="Oval 63"/>
          <p:cNvSpPr>
            <a:spLocks noChangeArrowheads="1"/>
          </p:cNvSpPr>
          <p:nvPr/>
        </p:nvSpPr>
        <p:spPr bwMode="auto">
          <a:xfrm>
            <a:off x="3957638" y="340855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8" name="Oval 64"/>
          <p:cNvSpPr>
            <a:spLocks noChangeArrowheads="1"/>
          </p:cNvSpPr>
          <p:nvPr/>
        </p:nvSpPr>
        <p:spPr bwMode="auto">
          <a:xfrm>
            <a:off x="4173538" y="340855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89" name="Oval 65"/>
          <p:cNvSpPr>
            <a:spLocks noChangeArrowheads="1"/>
          </p:cNvSpPr>
          <p:nvPr/>
        </p:nvSpPr>
        <p:spPr bwMode="auto">
          <a:xfrm>
            <a:off x="4175126" y="2849755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90" name="Oval 66"/>
          <p:cNvSpPr>
            <a:spLocks noChangeArrowheads="1"/>
          </p:cNvSpPr>
          <p:nvPr/>
        </p:nvSpPr>
        <p:spPr bwMode="auto">
          <a:xfrm>
            <a:off x="4283076" y="2490980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91" name="Line 95"/>
          <p:cNvSpPr>
            <a:spLocks noChangeShapeType="1"/>
          </p:cNvSpPr>
          <p:nvPr/>
        </p:nvSpPr>
        <p:spPr bwMode="auto">
          <a:xfrm>
            <a:off x="6303364" y="142406"/>
            <a:ext cx="630656" cy="422004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195"/>
          <p:cNvSpPr>
            <a:spLocks noChangeShapeType="1"/>
          </p:cNvSpPr>
          <p:nvPr/>
        </p:nvSpPr>
        <p:spPr bwMode="auto">
          <a:xfrm flipH="1" flipV="1">
            <a:off x="1543985" y="134910"/>
            <a:ext cx="4774368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Text Box 193"/>
          <p:cNvSpPr txBox="1">
            <a:spLocks noChangeArrowheads="1"/>
          </p:cNvSpPr>
          <p:nvPr/>
        </p:nvSpPr>
        <p:spPr bwMode="auto">
          <a:xfrm>
            <a:off x="1181698" y="8989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tx1"/>
                </a:solidFill>
              </a:rPr>
              <a:t>Progesterone</a:t>
            </a:r>
          </a:p>
        </p:txBody>
      </p:sp>
      <p:sp>
        <p:nvSpPr>
          <p:cNvPr id="79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 smtClean="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Oval 1027"/>
          <p:cNvSpPr>
            <a:spLocks noChangeArrowheads="1"/>
          </p:cNvSpPr>
          <p:nvPr/>
        </p:nvSpPr>
        <p:spPr bwMode="auto">
          <a:xfrm>
            <a:off x="3365501" y="202507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76" name="Oval 1028"/>
          <p:cNvSpPr>
            <a:spLocks noChangeArrowheads="1"/>
          </p:cNvSpPr>
          <p:nvPr/>
        </p:nvSpPr>
        <p:spPr bwMode="auto">
          <a:xfrm>
            <a:off x="2913064" y="664469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77" name="Oval 1029"/>
          <p:cNvSpPr>
            <a:spLocks noChangeArrowheads="1"/>
          </p:cNvSpPr>
          <p:nvPr/>
        </p:nvSpPr>
        <p:spPr bwMode="auto">
          <a:xfrm>
            <a:off x="1589088" y="3183832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78" name="Oval 1030"/>
          <p:cNvSpPr>
            <a:spLocks noChangeArrowheads="1"/>
          </p:cNvSpPr>
          <p:nvPr/>
        </p:nvSpPr>
        <p:spPr bwMode="auto">
          <a:xfrm>
            <a:off x="1828801" y="320129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79" name="Oval 1031"/>
          <p:cNvSpPr>
            <a:spLocks noChangeArrowheads="1"/>
          </p:cNvSpPr>
          <p:nvPr/>
        </p:nvSpPr>
        <p:spPr bwMode="auto">
          <a:xfrm>
            <a:off x="2035176" y="3015557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0" name="Oval 1032"/>
          <p:cNvSpPr>
            <a:spLocks noChangeArrowheads="1"/>
          </p:cNvSpPr>
          <p:nvPr/>
        </p:nvSpPr>
        <p:spPr bwMode="auto">
          <a:xfrm>
            <a:off x="1987550" y="215354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1" name="Oval 1033"/>
          <p:cNvSpPr>
            <a:spLocks noChangeArrowheads="1"/>
          </p:cNvSpPr>
          <p:nvPr/>
        </p:nvSpPr>
        <p:spPr bwMode="auto">
          <a:xfrm>
            <a:off x="2292351" y="298222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2" name="Oval 1034"/>
          <p:cNvSpPr>
            <a:spLocks noChangeArrowheads="1"/>
          </p:cNvSpPr>
          <p:nvPr/>
        </p:nvSpPr>
        <p:spPr bwMode="auto">
          <a:xfrm>
            <a:off x="2236788" y="1693170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3" name="Oval 1035"/>
          <p:cNvSpPr>
            <a:spLocks noChangeArrowheads="1"/>
          </p:cNvSpPr>
          <p:nvPr/>
        </p:nvSpPr>
        <p:spPr bwMode="auto">
          <a:xfrm>
            <a:off x="2501900" y="1202632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4" name="Oval 1036"/>
          <p:cNvSpPr>
            <a:spLocks noChangeArrowheads="1"/>
          </p:cNvSpPr>
          <p:nvPr/>
        </p:nvSpPr>
        <p:spPr bwMode="auto">
          <a:xfrm>
            <a:off x="2500314" y="320129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5" name="Oval 1037"/>
          <p:cNvSpPr>
            <a:spLocks noChangeArrowheads="1"/>
          </p:cNvSpPr>
          <p:nvPr/>
        </p:nvSpPr>
        <p:spPr bwMode="auto">
          <a:xfrm>
            <a:off x="1050926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6" name="Oval 1038"/>
          <p:cNvSpPr>
            <a:spLocks noChangeArrowheads="1"/>
          </p:cNvSpPr>
          <p:nvPr/>
        </p:nvSpPr>
        <p:spPr bwMode="auto">
          <a:xfrm>
            <a:off x="1646239" y="39632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7" name="Oval 1039"/>
          <p:cNvSpPr>
            <a:spLocks noChangeArrowheads="1"/>
          </p:cNvSpPr>
          <p:nvPr/>
        </p:nvSpPr>
        <p:spPr bwMode="auto">
          <a:xfrm>
            <a:off x="1522414" y="37823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8" name="Oval 1040"/>
          <p:cNvSpPr>
            <a:spLocks noChangeArrowheads="1"/>
          </p:cNvSpPr>
          <p:nvPr/>
        </p:nvSpPr>
        <p:spPr bwMode="auto">
          <a:xfrm>
            <a:off x="1522414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9" name="Oval 1041"/>
          <p:cNvSpPr>
            <a:spLocks noChangeArrowheads="1"/>
          </p:cNvSpPr>
          <p:nvPr/>
        </p:nvSpPr>
        <p:spPr bwMode="auto">
          <a:xfrm>
            <a:off x="1344614" y="37124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0" name="Oval 1042"/>
          <p:cNvSpPr>
            <a:spLocks noChangeArrowheads="1"/>
          </p:cNvSpPr>
          <p:nvPr/>
        </p:nvSpPr>
        <p:spPr bwMode="auto">
          <a:xfrm>
            <a:off x="1398589" y="39632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1" name="Oval 1043"/>
          <p:cNvSpPr>
            <a:spLocks noChangeArrowheads="1"/>
          </p:cNvSpPr>
          <p:nvPr/>
        </p:nvSpPr>
        <p:spPr bwMode="auto">
          <a:xfrm>
            <a:off x="1192214" y="39283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2" name="Oval 1044"/>
          <p:cNvSpPr>
            <a:spLocks noChangeArrowheads="1"/>
          </p:cNvSpPr>
          <p:nvPr/>
        </p:nvSpPr>
        <p:spPr bwMode="auto">
          <a:xfrm>
            <a:off x="1274764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3" name="Oval 1045"/>
          <p:cNvSpPr>
            <a:spLocks noChangeArrowheads="1"/>
          </p:cNvSpPr>
          <p:nvPr/>
        </p:nvSpPr>
        <p:spPr bwMode="auto">
          <a:xfrm>
            <a:off x="1781176" y="41331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4" name="Oval 1046"/>
          <p:cNvSpPr>
            <a:spLocks noChangeArrowheads="1"/>
          </p:cNvSpPr>
          <p:nvPr/>
        </p:nvSpPr>
        <p:spPr bwMode="auto">
          <a:xfrm>
            <a:off x="4460876" y="637483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5" name="Oval 1047"/>
          <p:cNvSpPr>
            <a:spLocks noChangeArrowheads="1"/>
          </p:cNvSpPr>
          <p:nvPr/>
        </p:nvSpPr>
        <p:spPr bwMode="auto">
          <a:xfrm>
            <a:off x="3954463" y="202507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6" name="Line 1048"/>
          <p:cNvSpPr>
            <a:spLocks noChangeShapeType="1"/>
          </p:cNvSpPr>
          <p:nvPr/>
        </p:nvSpPr>
        <p:spPr bwMode="auto">
          <a:xfrm>
            <a:off x="995363" y="115195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7" name="Line 1049"/>
          <p:cNvSpPr>
            <a:spLocks noChangeShapeType="1"/>
          </p:cNvSpPr>
          <p:nvPr/>
        </p:nvSpPr>
        <p:spPr bwMode="auto">
          <a:xfrm>
            <a:off x="749301" y="4396682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8" name="Line 1050"/>
          <p:cNvSpPr>
            <a:spLocks noChangeShapeType="1"/>
          </p:cNvSpPr>
          <p:nvPr/>
        </p:nvSpPr>
        <p:spPr bwMode="auto">
          <a:xfrm>
            <a:off x="5880100" y="439668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9" name="Line 1051"/>
          <p:cNvSpPr>
            <a:spLocks noChangeShapeType="1"/>
          </p:cNvSpPr>
          <p:nvPr/>
        </p:nvSpPr>
        <p:spPr bwMode="auto">
          <a:xfrm>
            <a:off x="8197850" y="439668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0" name="Text Box 1052"/>
          <p:cNvSpPr txBox="1">
            <a:spLocks noChangeArrowheads="1"/>
          </p:cNvSpPr>
          <p:nvPr/>
        </p:nvSpPr>
        <p:spPr bwMode="auto">
          <a:xfrm>
            <a:off x="241300" y="4626869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54301" name="Text Box 1053"/>
          <p:cNvSpPr txBox="1">
            <a:spLocks noChangeArrowheads="1"/>
          </p:cNvSpPr>
          <p:nvPr/>
        </p:nvSpPr>
        <p:spPr bwMode="auto">
          <a:xfrm flipV="1">
            <a:off x="237292" y="516832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  <a:endParaRPr lang="en-US" altLang="en-US" sz="28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54303" name="Line 1055"/>
          <p:cNvSpPr>
            <a:spLocks noChangeShapeType="1"/>
          </p:cNvSpPr>
          <p:nvPr/>
        </p:nvSpPr>
        <p:spPr bwMode="auto">
          <a:xfrm>
            <a:off x="3535363" y="4391919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4" name="Text Box 1056"/>
          <p:cNvSpPr txBox="1">
            <a:spLocks noChangeArrowheads="1"/>
          </p:cNvSpPr>
          <p:nvPr/>
        </p:nvSpPr>
        <p:spPr bwMode="auto">
          <a:xfrm>
            <a:off x="3375026" y="4590357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9</a:t>
            </a:r>
          </a:p>
        </p:txBody>
      </p:sp>
      <p:sp>
        <p:nvSpPr>
          <p:cNvPr id="54305" name="Text Box 1057"/>
          <p:cNvSpPr txBox="1">
            <a:spLocks noChangeArrowheads="1"/>
          </p:cNvSpPr>
          <p:nvPr/>
        </p:nvSpPr>
        <p:spPr bwMode="auto">
          <a:xfrm>
            <a:off x="5610226" y="459035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16</a:t>
            </a:r>
          </a:p>
        </p:txBody>
      </p:sp>
      <p:sp>
        <p:nvSpPr>
          <p:cNvPr id="54306" name="Text Box 1058"/>
          <p:cNvSpPr txBox="1">
            <a:spLocks noChangeArrowheads="1"/>
          </p:cNvSpPr>
          <p:nvPr/>
        </p:nvSpPr>
        <p:spPr bwMode="auto">
          <a:xfrm>
            <a:off x="7896226" y="4590357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54307" name="Oval 1059"/>
          <p:cNvSpPr>
            <a:spLocks noChangeArrowheads="1"/>
          </p:cNvSpPr>
          <p:nvPr/>
        </p:nvSpPr>
        <p:spPr bwMode="auto">
          <a:xfrm>
            <a:off x="1722438" y="289649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8" name="Oval 1060"/>
          <p:cNvSpPr>
            <a:spLocks noChangeArrowheads="1"/>
          </p:cNvSpPr>
          <p:nvPr/>
        </p:nvSpPr>
        <p:spPr bwMode="auto">
          <a:xfrm>
            <a:off x="1839913" y="258217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9" name="Oval 1061"/>
          <p:cNvSpPr>
            <a:spLocks noChangeArrowheads="1"/>
          </p:cNvSpPr>
          <p:nvPr/>
        </p:nvSpPr>
        <p:spPr bwMode="auto">
          <a:xfrm>
            <a:off x="1514476" y="342354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0" name="Oval 1062"/>
          <p:cNvSpPr>
            <a:spLocks noChangeArrowheads="1"/>
          </p:cNvSpPr>
          <p:nvPr/>
        </p:nvSpPr>
        <p:spPr bwMode="auto">
          <a:xfrm>
            <a:off x="1730376" y="342354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4" name="Oval 1066"/>
          <p:cNvSpPr>
            <a:spLocks noChangeArrowheads="1"/>
          </p:cNvSpPr>
          <p:nvPr/>
        </p:nvSpPr>
        <p:spPr bwMode="auto">
          <a:xfrm>
            <a:off x="5510214" y="869258"/>
            <a:ext cx="338137" cy="338137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5" name="Oval 1067"/>
          <p:cNvSpPr>
            <a:spLocks noChangeArrowheads="1"/>
          </p:cNvSpPr>
          <p:nvPr/>
        </p:nvSpPr>
        <p:spPr bwMode="auto">
          <a:xfrm>
            <a:off x="4049713" y="320129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6" name="Oval 1068"/>
          <p:cNvSpPr>
            <a:spLocks noChangeArrowheads="1"/>
          </p:cNvSpPr>
          <p:nvPr/>
        </p:nvSpPr>
        <p:spPr bwMode="auto">
          <a:xfrm>
            <a:off x="4279901" y="322987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7" name="Oval 1069"/>
          <p:cNvSpPr>
            <a:spLocks noChangeArrowheads="1"/>
          </p:cNvSpPr>
          <p:nvPr/>
        </p:nvSpPr>
        <p:spPr bwMode="auto">
          <a:xfrm>
            <a:off x="4476751" y="2998095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8" name="Oval 1070"/>
          <p:cNvSpPr>
            <a:spLocks noChangeArrowheads="1"/>
          </p:cNvSpPr>
          <p:nvPr/>
        </p:nvSpPr>
        <p:spPr bwMode="auto">
          <a:xfrm>
            <a:off x="4427538" y="2148782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9" name="Oval 1071"/>
          <p:cNvSpPr>
            <a:spLocks noChangeArrowheads="1"/>
          </p:cNvSpPr>
          <p:nvPr/>
        </p:nvSpPr>
        <p:spPr bwMode="auto">
          <a:xfrm>
            <a:off x="4732338" y="2977457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0" name="Oval 1072"/>
          <p:cNvSpPr>
            <a:spLocks noChangeArrowheads="1"/>
          </p:cNvSpPr>
          <p:nvPr/>
        </p:nvSpPr>
        <p:spPr bwMode="auto">
          <a:xfrm>
            <a:off x="4746626" y="1716982"/>
            <a:ext cx="246063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1" name="Oval 1073"/>
          <p:cNvSpPr>
            <a:spLocks noChangeArrowheads="1"/>
          </p:cNvSpPr>
          <p:nvPr/>
        </p:nvSpPr>
        <p:spPr bwMode="auto">
          <a:xfrm>
            <a:off x="5133975" y="127724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2" name="Oval 1074"/>
          <p:cNvSpPr>
            <a:spLocks noChangeArrowheads="1"/>
          </p:cNvSpPr>
          <p:nvPr/>
        </p:nvSpPr>
        <p:spPr bwMode="auto">
          <a:xfrm>
            <a:off x="4940301" y="3196533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3" name="Oval 1075"/>
          <p:cNvSpPr>
            <a:spLocks noChangeArrowheads="1"/>
          </p:cNvSpPr>
          <p:nvPr/>
        </p:nvSpPr>
        <p:spPr bwMode="auto">
          <a:xfrm>
            <a:off x="4054476" y="400139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4" name="Oval 1076"/>
          <p:cNvSpPr>
            <a:spLocks noChangeArrowheads="1"/>
          </p:cNvSpPr>
          <p:nvPr/>
        </p:nvSpPr>
        <p:spPr bwMode="auto">
          <a:xfrm>
            <a:off x="4068764" y="38204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5" name="Oval 1077"/>
          <p:cNvSpPr>
            <a:spLocks noChangeArrowheads="1"/>
          </p:cNvSpPr>
          <p:nvPr/>
        </p:nvSpPr>
        <p:spPr bwMode="auto">
          <a:xfrm>
            <a:off x="3908426" y="367913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6" name="Oval 1078"/>
          <p:cNvSpPr>
            <a:spLocks noChangeArrowheads="1"/>
          </p:cNvSpPr>
          <p:nvPr/>
        </p:nvSpPr>
        <p:spPr bwMode="auto">
          <a:xfrm>
            <a:off x="3886201" y="40744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7" name="Oval 1079"/>
          <p:cNvSpPr>
            <a:spLocks noChangeArrowheads="1"/>
          </p:cNvSpPr>
          <p:nvPr/>
        </p:nvSpPr>
        <p:spPr bwMode="auto">
          <a:xfrm>
            <a:off x="3784601" y="383788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8" name="Oval 1080"/>
          <p:cNvSpPr>
            <a:spLocks noChangeArrowheads="1"/>
          </p:cNvSpPr>
          <p:nvPr/>
        </p:nvSpPr>
        <p:spPr bwMode="auto">
          <a:xfrm>
            <a:off x="3935414" y="387122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9" name="Oval 1081"/>
          <p:cNvSpPr>
            <a:spLocks noChangeArrowheads="1"/>
          </p:cNvSpPr>
          <p:nvPr/>
        </p:nvSpPr>
        <p:spPr bwMode="auto">
          <a:xfrm>
            <a:off x="3719514" y="403314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0" name="Oval 1082"/>
          <p:cNvSpPr>
            <a:spLocks noChangeArrowheads="1"/>
          </p:cNvSpPr>
          <p:nvPr/>
        </p:nvSpPr>
        <p:spPr bwMode="auto">
          <a:xfrm>
            <a:off x="3649664" y="419348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1" name="Oval 1083"/>
          <p:cNvSpPr>
            <a:spLocks noChangeArrowheads="1"/>
          </p:cNvSpPr>
          <p:nvPr/>
        </p:nvSpPr>
        <p:spPr bwMode="auto">
          <a:xfrm>
            <a:off x="4037014" y="418237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2" name="Oval 1084"/>
          <p:cNvSpPr>
            <a:spLocks noChangeArrowheads="1"/>
          </p:cNvSpPr>
          <p:nvPr/>
        </p:nvSpPr>
        <p:spPr bwMode="auto">
          <a:xfrm>
            <a:off x="4203701" y="412045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3" name="Oval 1085"/>
          <p:cNvSpPr>
            <a:spLocks noChangeArrowheads="1"/>
          </p:cNvSpPr>
          <p:nvPr/>
        </p:nvSpPr>
        <p:spPr bwMode="auto">
          <a:xfrm>
            <a:off x="5959475" y="864494"/>
            <a:ext cx="338138" cy="3381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4" name="Oval 1086"/>
          <p:cNvSpPr>
            <a:spLocks noChangeArrowheads="1"/>
          </p:cNvSpPr>
          <p:nvPr/>
        </p:nvSpPr>
        <p:spPr bwMode="auto">
          <a:xfrm>
            <a:off x="6313488" y="1277244"/>
            <a:ext cx="317500" cy="317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5" name="Oval 1087"/>
          <p:cNvSpPr>
            <a:spLocks noChangeArrowheads="1"/>
          </p:cNvSpPr>
          <p:nvPr/>
        </p:nvSpPr>
        <p:spPr bwMode="auto">
          <a:xfrm>
            <a:off x="3957638" y="342354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6" name="Oval 1088"/>
          <p:cNvSpPr>
            <a:spLocks noChangeArrowheads="1"/>
          </p:cNvSpPr>
          <p:nvPr/>
        </p:nvSpPr>
        <p:spPr bwMode="auto">
          <a:xfrm>
            <a:off x="4173538" y="342354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7" name="Oval 1089"/>
          <p:cNvSpPr>
            <a:spLocks noChangeArrowheads="1"/>
          </p:cNvSpPr>
          <p:nvPr/>
        </p:nvSpPr>
        <p:spPr bwMode="auto">
          <a:xfrm>
            <a:off x="4175126" y="2864745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38" name="Oval 1090"/>
          <p:cNvSpPr>
            <a:spLocks noChangeArrowheads="1"/>
          </p:cNvSpPr>
          <p:nvPr/>
        </p:nvSpPr>
        <p:spPr bwMode="auto">
          <a:xfrm>
            <a:off x="4283076" y="2505970"/>
            <a:ext cx="182563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4339" name="Group 1091"/>
          <p:cNvGrpSpPr>
            <a:grpSpLocks/>
          </p:cNvGrpSpPr>
          <p:nvPr/>
        </p:nvGrpSpPr>
        <p:grpSpPr bwMode="auto">
          <a:xfrm>
            <a:off x="5897564" y="121546"/>
            <a:ext cx="3265487" cy="4130675"/>
            <a:chOff x="3715" y="664"/>
            <a:chExt cx="2057" cy="2602"/>
          </a:xfrm>
        </p:grpSpPr>
        <p:sp>
          <p:nvSpPr>
            <p:cNvPr id="169028" name="Text Box 1092"/>
            <p:cNvSpPr txBox="1">
              <a:spLocks noChangeArrowheads="1"/>
            </p:cNvSpPr>
            <p:nvPr/>
          </p:nvSpPr>
          <p:spPr bwMode="auto">
            <a:xfrm>
              <a:off x="4688" y="1591"/>
              <a:ext cx="1084" cy="291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FE9B03"/>
                  </a:solidFill>
                  <a:ea typeface="+mn-ea"/>
                </a:rPr>
                <a:t>Dominance</a:t>
              </a:r>
            </a:p>
          </p:txBody>
        </p:sp>
        <p:grpSp>
          <p:nvGrpSpPr>
            <p:cNvPr id="54342" name="Group 1093"/>
            <p:cNvGrpSpPr>
              <a:grpSpLocks/>
            </p:cNvGrpSpPr>
            <p:nvPr/>
          </p:nvGrpSpPr>
          <p:grpSpPr bwMode="auto">
            <a:xfrm>
              <a:off x="3715" y="664"/>
              <a:ext cx="1902" cy="2602"/>
              <a:chOff x="3715" y="664"/>
              <a:chExt cx="1902" cy="2602"/>
            </a:xfrm>
          </p:grpSpPr>
          <p:sp>
            <p:nvSpPr>
              <p:cNvPr id="169030" name="Text Box 1094"/>
              <p:cNvSpPr txBox="1">
                <a:spLocks noChangeArrowheads="1"/>
              </p:cNvSpPr>
              <p:nvPr/>
            </p:nvSpPr>
            <p:spPr bwMode="auto">
              <a:xfrm>
                <a:off x="4388" y="2855"/>
                <a:ext cx="1229" cy="2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000000">
                    <a:alpha val="74997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>
                    <a:solidFill>
                      <a:schemeClr val="accent2"/>
                    </a:solidFill>
                    <a:ea typeface="+mn-ea"/>
                  </a:rPr>
                  <a:t>Recruitment</a:t>
                </a:r>
              </a:p>
            </p:txBody>
          </p:sp>
          <p:sp>
            <p:nvSpPr>
              <p:cNvPr id="169031" name="Text Box 1095"/>
              <p:cNvSpPr txBox="1">
                <a:spLocks noChangeArrowheads="1"/>
              </p:cNvSpPr>
              <p:nvPr/>
            </p:nvSpPr>
            <p:spPr bwMode="auto">
              <a:xfrm>
                <a:off x="4536" y="2132"/>
                <a:ext cx="961" cy="2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000000">
                    <a:alpha val="74997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>
                    <a:solidFill>
                      <a:schemeClr val="hlink"/>
                    </a:solidFill>
                    <a:ea typeface="+mn-ea"/>
                  </a:rPr>
                  <a:t>Selection</a:t>
                </a:r>
              </a:p>
            </p:txBody>
          </p:sp>
          <p:sp>
            <p:nvSpPr>
              <p:cNvPr id="54345" name="Oval 1096"/>
              <p:cNvSpPr>
                <a:spLocks noChangeArrowheads="1"/>
              </p:cNvSpPr>
              <p:nvPr/>
            </p:nvSpPr>
            <p:spPr bwMode="auto">
              <a:xfrm>
                <a:off x="4497" y="2463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46" name="Oval 1097"/>
              <p:cNvSpPr>
                <a:spLocks noChangeArrowheads="1"/>
              </p:cNvSpPr>
              <p:nvPr/>
            </p:nvSpPr>
            <p:spPr bwMode="auto">
              <a:xfrm>
                <a:off x="4462" y="1658"/>
                <a:ext cx="155" cy="155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47" name="Oval 1098"/>
              <p:cNvSpPr>
                <a:spLocks noChangeArrowheads="1"/>
              </p:cNvSpPr>
              <p:nvPr/>
            </p:nvSpPr>
            <p:spPr bwMode="auto">
              <a:xfrm>
                <a:off x="4662" y="1349"/>
                <a:ext cx="200" cy="200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48" name="Oval 1099"/>
              <p:cNvSpPr>
                <a:spLocks noChangeArrowheads="1"/>
              </p:cNvSpPr>
              <p:nvPr/>
            </p:nvSpPr>
            <p:spPr bwMode="auto">
              <a:xfrm>
                <a:off x="4628" y="2601"/>
                <a:ext cx="98" cy="9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49" name="Oval 1100"/>
              <p:cNvSpPr>
                <a:spLocks noChangeArrowheads="1"/>
              </p:cNvSpPr>
              <p:nvPr/>
            </p:nvSpPr>
            <p:spPr bwMode="auto">
              <a:xfrm>
                <a:off x="3715" y="318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0" name="Oval 1101"/>
              <p:cNvSpPr>
                <a:spLocks noChangeArrowheads="1"/>
              </p:cNvSpPr>
              <p:nvPr/>
            </p:nvSpPr>
            <p:spPr bwMode="auto">
              <a:xfrm>
                <a:off x="4090" y="3081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1" name="Oval 1102"/>
              <p:cNvSpPr>
                <a:spLocks noChangeArrowheads="1"/>
              </p:cNvSpPr>
              <p:nvPr/>
            </p:nvSpPr>
            <p:spPr bwMode="auto">
              <a:xfrm>
                <a:off x="4012" y="2967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2" name="Oval 1103"/>
              <p:cNvSpPr>
                <a:spLocks noChangeArrowheads="1"/>
              </p:cNvSpPr>
              <p:nvPr/>
            </p:nvSpPr>
            <p:spPr bwMode="auto">
              <a:xfrm>
                <a:off x="4012" y="318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3" name="Oval 1104"/>
              <p:cNvSpPr>
                <a:spLocks noChangeArrowheads="1"/>
              </p:cNvSpPr>
              <p:nvPr/>
            </p:nvSpPr>
            <p:spPr bwMode="auto">
              <a:xfrm>
                <a:off x="3900" y="2923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4" name="Oval 1105"/>
              <p:cNvSpPr>
                <a:spLocks noChangeArrowheads="1"/>
              </p:cNvSpPr>
              <p:nvPr/>
            </p:nvSpPr>
            <p:spPr bwMode="auto">
              <a:xfrm>
                <a:off x="3934" y="3081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5" name="Oval 1106"/>
              <p:cNvSpPr>
                <a:spLocks noChangeArrowheads="1"/>
              </p:cNvSpPr>
              <p:nvPr/>
            </p:nvSpPr>
            <p:spPr bwMode="auto">
              <a:xfrm>
                <a:off x="3804" y="3059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6" name="Oval 1107"/>
              <p:cNvSpPr>
                <a:spLocks noChangeArrowheads="1"/>
              </p:cNvSpPr>
              <p:nvPr/>
            </p:nvSpPr>
            <p:spPr bwMode="auto">
              <a:xfrm>
                <a:off x="3856" y="318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7" name="Oval 1108"/>
              <p:cNvSpPr>
                <a:spLocks noChangeArrowheads="1"/>
              </p:cNvSpPr>
              <p:nvPr/>
            </p:nvSpPr>
            <p:spPr bwMode="auto">
              <a:xfrm>
                <a:off x="4175" y="318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58" name="AutoShape 1109"/>
              <p:cNvSpPr>
                <a:spLocks noChangeArrowheads="1"/>
              </p:cNvSpPr>
              <p:nvPr/>
            </p:nvSpPr>
            <p:spPr bwMode="auto">
              <a:xfrm>
                <a:off x="4889" y="971"/>
                <a:ext cx="403" cy="403"/>
              </a:xfrm>
              <a:prstGeom prst="sun">
                <a:avLst>
                  <a:gd name="adj" fmla="val 25000"/>
                </a:avLst>
              </a:prstGeom>
              <a:solidFill>
                <a:srgbClr val="3333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9046" name="Text Box 1110"/>
              <p:cNvSpPr txBox="1">
                <a:spLocks noChangeArrowheads="1"/>
              </p:cNvSpPr>
              <p:nvPr/>
            </p:nvSpPr>
            <p:spPr bwMode="auto">
              <a:xfrm>
                <a:off x="4612" y="664"/>
                <a:ext cx="850" cy="29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000000">
                    <a:alpha val="74997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r>
                  <a:rPr lang="en-US" altLang="en-US">
                    <a:solidFill>
                      <a:srgbClr val="3333CC"/>
                    </a:solidFill>
                    <a:latin typeface="Arial Narrow" charset="0"/>
                  </a:rPr>
                  <a:t>Ovulation</a:t>
                </a:r>
                <a:endParaRPr lang="en-US" altLang="en-US">
                  <a:solidFill>
                    <a:srgbClr val="33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Narrow" charset="0"/>
                </a:endParaRPr>
              </a:p>
            </p:txBody>
          </p:sp>
          <p:sp>
            <p:nvSpPr>
              <p:cNvPr id="54360" name="Oval 1111"/>
              <p:cNvSpPr>
                <a:spLocks noChangeArrowheads="1"/>
              </p:cNvSpPr>
              <p:nvPr/>
            </p:nvSpPr>
            <p:spPr bwMode="auto">
              <a:xfrm>
                <a:off x="4067" y="2611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1" name="Oval 1112"/>
              <p:cNvSpPr>
                <a:spLocks noChangeArrowheads="1"/>
              </p:cNvSpPr>
              <p:nvPr/>
            </p:nvSpPr>
            <p:spPr bwMode="auto">
              <a:xfrm>
                <a:off x="4219" y="261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2" name="Oval 1113"/>
              <p:cNvSpPr>
                <a:spLocks noChangeArrowheads="1"/>
              </p:cNvSpPr>
              <p:nvPr/>
            </p:nvSpPr>
            <p:spPr bwMode="auto">
              <a:xfrm>
                <a:off x="4342" y="250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3" name="Oval 1114"/>
              <p:cNvSpPr>
                <a:spLocks noChangeArrowheads="1"/>
              </p:cNvSpPr>
              <p:nvPr/>
            </p:nvSpPr>
            <p:spPr bwMode="auto">
              <a:xfrm>
                <a:off x="4305" y="1941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4" name="Oval 1115"/>
              <p:cNvSpPr>
                <a:spLocks noChangeArrowheads="1"/>
              </p:cNvSpPr>
              <p:nvPr/>
            </p:nvSpPr>
            <p:spPr bwMode="auto">
              <a:xfrm>
                <a:off x="4029" y="2751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5" name="Oval 1116"/>
              <p:cNvSpPr>
                <a:spLocks noChangeArrowheads="1"/>
              </p:cNvSpPr>
              <p:nvPr/>
            </p:nvSpPr>
            <p:spPr bwMode="auto">
              <a:xfrm>
                <a:off x="4165" y="2751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6" name="Oval 1117"/>
              <p:cNvSpPr>
                <a:spLocks noChangeArrowheads="1"/>
              </p:cNvSpPr>
              <p:nvPr/>
            </p:nvSpPr>
            <p:spPr bwMode="auto">
              <a:xfrm>
                <a:off x="4125" y="2433"/>
                <a:ext cx="115" cy="11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367" name="Oval 1118"/>
              <p:cNvSpPr>
                <a:spLocks noChangeArrowheads="1"/>
              </p:cNvSpPr>
              <p:nvPr/>
            </p:nvSpPr>
            <p:spPr bwMode="auto">
              <a:xfrm>
                <a:off x="4194" y="2180"/>
                <a:ext cx="115" cy="11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96" name="Line 95"/>
          <p:cNvSpPr>
            <a:spLocks noChangeShapeType="1"/>
          </p:cNvSpPr>
          <p:nvPr/>
        </p:nvSpPr>
        <p:spPr bwMode="auto">
          <a:xfrm>
            <a:off x="6303364" y="142406"/>
            <a:ext cx="630656" cy="422004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Line 195"/>
          <p:cNvSpPr>
            <a:spLocks noChangeShapeType="1"/>
          </p:cNvSpPr>
          <p:nvPr/>
        </p:nvSpPr>
        <p:spPr bwMode="auto">
          <a:xfrm flipH="1" flipV="1">
            <a:off x="1543985" y="134910"/>
            <a:ext cx="4774368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Text Box 193"/>
          <p:cNvSpPr txBox="1">
            <a:spLocks noChangeArrowheads="1"/>
          </p:cNvSpPr>
          <p:nvPr/>
        </p:nvSpPr>
        <p:spPr bwMode="auto">
          <a:xfrm>
            <a:off x="1181698" y="8989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tx1"/>
                </a:solidFill>
              </a:rPr>
              <a:t>Progesterone</a:t>
            </a:r>
          </a:p>
        </p:txBody>
      </p:sp>
      <p:sp>
        <p:nvSpPr>
          <p:cNvPr id="99" name="Text Box 103"/>
          <p:cNvSpPr txBox="1">
            <a:spLocks noChangeArrowheads="1"/>
          </p:cNvSpPr>
          <p:nvPr/>
        </p:nvSpPr>
        <p:spPr bwMode="auto">
          <a:xfrm>
            <a:off x="4167263" y="454092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 smtClean="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1774602"/>
            <a:ext cx="8839200" cy="609600"/>
          </a:xfrm>
          <a:prstGeom prst="rect">
            <a:avLst/>
          </a:prstGeo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Helvetica" charset="0"/>
              </a:defRPr>
            </a:lvl9pPr>
          </a:lstStyle>
          <a:p>
            <a:pPr>
              <a:defRPr/>
            </a:pPr>
            <a:r>
              <a:rPr lang="en-US" kern="0" smtClean="0">
                <a:solidFill>
                  <a:srgbClr val="0000FF"/>
                </a:solidFill>
                <a:ea typeface="+mj-ea"/>
                <a:cs typeface="+mj-cs"/>
              </a:rPr>
              <a:t>Two Follicular Waves</a:t>
            </a:r>
            <a:endParaRPr lang="en-US" kern="0">
              <a:solidFill>
                <a:srgbClr val="0000FF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5860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Line 4"/>
          <p:cNvSpPr>
            <a:spLocks noChangeShapeType="1"/>
          </p:cNvSpPr>
          <p:nvPr/>
        </p:nvSpPr>
        <p:spPr bwMode="auto">
          <a:xfrm>
            <a:off x="1016000" y="119465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4" name="Line 5"/>
          <p:cNvSpPr>
            <a:spLocks noChangeShapeType="1"/>
          </p:cNvSpPr>
          <p:nvPr/>
        </p:nvSpPr>
        <p:spPr bwMode="auto">
          <a:xfrm>
            <a:off x="769938" y="4400951"/>
            <a:ext cx="74660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Line 6"/>
          <p:cNvSpPr>
            <a:spLocks noChangeShapeType="1"/>
          </p:cNvSpPr>
          <p:nvPr/>
        </p:nvSpPr>
        <p:spPr bwMode="auto">
          <a:xfrm>
            <a:off x="4311650" y="4400951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Line 7"/>
          <p:cNvSpPr>
            <a:spLocks noChangeShapeType="1"/>
          </p:cNvSpPr>
          <p:nvPr/>
        </p:nvSpPr>
        <p:spPr bwMode="auto">
          <a:xfrm>
            <a:off x="8218488" y="4400951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7" name="Text Box 8"/>
          <p:cNvSpPr txBox="1">
            <a:spLocks noChangeArrowheads="1"/>
          </p:cNvSpPr>
          <p:nvPr/>
        </p:nvSpPr>
        <p:spPr bwMode="auto">
          <a:xfrm>
            <a:off x="4059239" y="4621614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10</a:t>
            </a:r>
          </a:p>
        </p:txBody>
      </p:sp>
      <p:sp>
        <p:nvSpPr>
          <p:cNvPr id="56328" name="Text Box 9"/>
          <p:cNvSpPr txBox="1">
            <a:spLocks noChangeArrowheads="1"/>
          </p:cNvSpPr>
          <p:nvPr/>
        </p:nvSpPr>
        <p:spPr bwMode="auto">
          <a:xfrm>
            <a:off x="596900" y="4621614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Ovulation</a:t>
            </a:r>
          </a:p>
        </p:txBody>
      </p:sp>
      <p:sp>
        <p:nvSpPr>
          <p:cNvPr id="56329" name="Text Box 10"/>
          <p:cNvSpPr txBox="1">
            <a:spLocks noChangeArrowheads="1"/>
          </p:cNvSpPr>
          <p:nvPr/>
        </p:nvSpPr>
        <p:spPr bwMode="auto">
          <a:xfrm>
            <a:off x="7962901" y="4621614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21</a:t>
            </a:r>
          </a:p>
        </p:txBody>
      </p:sp>
      <p:sp>
        <p:nvSpPr>
          <p:cNvPr id="56330" name="Text Box 11"/>
          <p:cNvSpPr txBox="1">
            <a:spLocks noChangeArrowheads="1"/>
          </p:cNvSpPr>
          <p:nvPr/>
        </p:nvSpPr>
        <p:spPr bwMode="auto">
          <a:xfrm flipV="1">
            <a:off x="129342" y="522689"/>
            <a:ext cx="677108" cy="2847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1"/>
                </a:solidFill>
                <a:latin typeface="Helvetica" charset="0"/>
              </a:rPr>
              <a:t>Follicular Size</a:t>
            </a:r>
          </a:p>
        </p:txBody>
      </p:sp>
      <p:sp>
        <p:nvSpPr>
          <p:cNvPr id="56331" name="Oval 12"/>
          <p:cNvSpPr>
            <a:spLocks noChangeArrowheads="1"/>
          </p:cNvSpPr>
          <p:nvPr/>
        </p:nvSpPr>
        <p:spPr bwMode="auto">
          <a:xfrm>
            <a:off x="4088881" y="190354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2" name="Oval 13"/>
          <p:cNvSpPr>
            <a:spLocks noChangeArrowheads="1"/>
          </p:cNvSpPr>
          <p:nvPr/>
        </p:nvSpPr>
        <p:spPr bwMode="auto">
          <a:xfrm>
            <a:off x="3548064" y="391967"/>
            <a:ext cx="365125" cy="365125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3" name="Oval 14"/>
          <p:cNvSpPr>
            <a:spLocks noChangeArrowheads="1"/>
          </p:cNvSpPr>
          <p:nvPr/>
        </p:nvSpPr>
        <p:spPr bwMode="auto">
          <a:xfrm>
            <a:off x="3035300" y="719539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4" name="Oval 16"/>
          <p:cNvSpPr>
            <a:spLocks noChangeArrowheads="1"/>
          </p:cNvSpPr>
          <p:nvPr/>
        </p:nvSpPr>
        <p:spPr bwMode="auto">
          <a:xfrm>
            <a:off x="1679576" y="3202389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5" name="Oval 17"/>
          <p:cNvSpPr>
            <a:spLocks noChangeArrowheads="1"/>
          </p:cNvSpPr>
          <p:nvPr/>
        </p:nvSpPr>
        <p:spPr bwMode="auto">
          <a:xfrm>
            <a:off x="1866901" y="333732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6" name="Oval 20"/>
          <p:cNvSpPr>
            <a:spLocks noChangeArrowheads="1"/>
          </p:cNvSpPr>
          <p:nvPr/>
        </p:nvSpPr>
        <p:spPr bwMode="auto">
          <a:xfrm>
            <a:off x="2062163" y="2967439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7" name="Oval 22"/>
          <p:cNvSpPr>
            <a:spLocks noChangeArrowheads="1"/>
          </p:cNvSpPr>
          <p:nvPr/>
        </p:nvSpPr>
        <p:spPr bwMode="auto">
          <a:xfrm>
            <a:off x="2306638" y="1689502"/>
            <a:ext cx="246062" cy="2460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8" name="Oval 23"/>
          <p:cNvSpPr>
            <a:spLocks noChangeArrowheads="1"/>
          </p:cNvSpPr>
          <p:nvPr/>
        </p:nvSpPr>
        <p:spPr bwMode="auto">
          <a:xfrm>
            <a:off x="2570164" y="318651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39" name="Oval 24"/>
          <p:cNvSpPr>
            <a:spLocks noChangeArrowheads="1"/>
          </p:cNvSpPr>
          <p:nvPr/>
        </p:nvSpPr>
        <p:spPr bwMode="auto">
          <a:xfrm>
            <a:off x="7282227" y="230564"/>
            <a:ext cx="411162" cy="4111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0" name="Oval 25"/>
          <p:cNvSpPr>
            <a:spLocks noChangeArrowheads="1"/>
          </p:cNvSpPr>
          <p:nvPr/>
        </p:nvSpPr>
        <p:spPr bwMode="auto">
          <a:xfrm>
            <a:off x="6741411" y="409691"/>
            <a:ext cx="365125" cy="365125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1" name="Oval 26"/>
          <p:cNvSpPr>
            <a:spLocks noChangeArrowheads="1"/>
          </p:cNvSpPr>
          <p:nvPr/>
        </p:nvSpPr>
        <p:spPr bwMode="auto">
          <a:xfrm>
            <a:off x="6243638" y="714776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2" name="Oval 28"/>
          <p:cNvSpPr>
            <a:spLocks noChangeArrowheads="1"/>
          </p:cNvSpPr>
          <p:nvPr/>
        </p:nvSpPr>
        <p:spPr bwMode="auto">
          <a:xfrm>
            <a:off x="4887913" y="319762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3" name="Oval 29"/>
          <p:cNvSpPr>
            <a:spLocks noChangeArrowheads="1"/>
          </p:cNvSpPr>
          <p:nvPr/>
        </p:nvSpPr>
        <p:spPr bwMode="auto">
          <a:xfrm>
            <a:off x="5075238" y="3332564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4" name="Oval 32"/>
          <p:cNvSpPr>
            <a:spLocks noChangeArrowheads="1"/>
          </p:cNvSpPr>
          <p:nvPr/>
        </p:nvSpPr>
        <p:spPr bwMode="auto">
          <a:xfrm>
            <a:off x="5270501" y="2962677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5" name="Oval 34"/>
          <p:cNvSpPr>
            <a:spLocks noChangeArrowheads="1"/>
          </p:cNvSpPr>
          <p:nvPr/>
        </p:nvSpPr>
        <p:spPr bwMode="auto">
          <a:xfrm>
            <a:off x="5334001" y="391967"/>
            <a:ext cx="365125" cy="3651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6" name="Oval 35"/>
          <p:cNvSpPr>
            <a:spLocks noChangeArrowheads="1"/>
          </p:cNvSpPr>
          <p:nvPr/>
        </p:nvSpPr>
        <p:spPr bwMode="auto">
          <a:xfrm>
            <a:off x="5265738" y="2134001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7" name="Oval 36"/>
          <p:cNvSpPr>
            <a:spLocks noChangeArrowheads="1"/>
          </p:cNvSpPr>
          <p:nvPr/>
        </p:nvSpPr>
        <p:spPr bwMode="auto">
          <a:xfrm>
            <a:off x="5570538" y="2962677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8" name="Oval 37"/>
          <p:cNvSpPr>
            <a:spLocks noChangeArrowheads="1"/>
          </p:cNvSpPr>
          <p:nvPr/>
        </p:nvSpPr>
        <p:spPr bwMode="auto">
          <a:xfrm>
            <a:off x="5514976" y="1684739"/>
            <a:ext cx="246063" cy="2460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49" name="Oval 39"/>
          <p:cNvSpPr>
            <a:spLocks noChangeArrowheads="1"/>
          </p:cNvSpPr>
          <p:nvPr/>
        </p:nvSpPr>
        <p:spPr bwMode="auto">
          <a:xfrm>
            <a:off x="5832475" y="1194201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0" name="Oval 40"/>
          <p:cNvSpPr>
            <a:spLocks noChangeArrowheads="1"/>
          </p:cNvSpPr>
          <p:nvPr/>
        </p:nvSpPr>
        <p:spPr bwMode="auto">
          <a:xfrm>
            <a:off x="5778501" y="3181752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1" name="Oval 42"/>
          <p:cNvSpPr>
            <a:spLocks noChangeArrowheads="1"/>
          </p:cNvSpPr>
          <p:nvPr/>
        </p:nvSpPr>
        <p:spPr bwMode="auto">
          <a:xfrm>
            <a:off x="1120776" y="41183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2" name="Oval 43"/>
          <p:cNvSpPr>
            <a:spLocks noChangeArrowheads="1"/>
          </p:cNvSpPr>
          <p:nvPr/>
        </p:nvSpPr>
        <p:spPr bwMode="auto">
          <a:xfrm>
            <a:off x="1716089" y="39485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3" name="Oval 44"/>
          <p:cNvSpPr>
            <a:spLocks noChangeArrowheads="1"/>
          </p:cNvSpPr>
          <p:nvPr/>
        </p:nvSpPr>
        <p:spPr bwMode="auto">
          <a:xfrm>
            <a:off x="1806576" y="376754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4" name="Oval 45"/>
          <p:cNvSpPr>
            <a:spLocks noChangeArrowheads="1"/>
          </p:cNvSpPr>
          <p:nvPr/>
        </p:nvSpPr>
        <p:spPr bwMode="auto">
          <a:xfrm>
            <a:off x="1592264" y="376754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5" name="Oval 46"/>
          <p:cNvSpPr>
            <a:spLocks noChangeArrowheads="1"/>
          </p:cNvSpPr>
          <p:nvPr/>
        </p:nvSpPr>
        <p:spPr bwMode="auto">
          <a:xfrm>
            <a:off x="1592264" y="41183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6" name="Oval 47"/>
          <p:cNvSpPr>
            <a:spLocks noChangeArrowheads="1"/>
          </p:cNvSpPr>
          <p:nvPr/>
        </p:nvSpPr>
        <p:spPr bwMode="auto">
          <a:xfrm>
            <a:off x="1414464" y="369769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7" name="Oval 48"/>
          <p:cNvSpPr>
            <a:spLocks noChangeArrowheads="1"/>
          </p:cNvSpPr>
          <p:nvPr/>
        </p:nvSpPr>
        <p:spPr bwMode="auto">
          <a:xfrm>
            <a:off x="1468439" y="39485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8" name="Oval 49"/>
          <p:cNvSpPr>
            <a:spLocks noChangeArrowheads="1"/>
          </p:cNvSpPr>
          <p:nvPr/>
        </p:nvSpPr>
        <p:spPr bwMode="auto">
          <a:xfrm>
            <a:off x="1262064" y="391359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59" name="Oval 50"/>
          <p:cNvSpPr>
            <a:spLocks noChangeArrowheads="1"/>
          </p:cNvSpPr>
          <p:nvPr/>
        </p:nvSpPr>
        <p:spPr bwMode="auto">
          <a:xfrm>
            <a:off x="1344614" y="41183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60" name="Oval 51"/>
          <p:cNvSpPr>
            <a:spLocks noChangeArrowheads="1"/>
          </p:cNvSpPr>
          <p:nvPr/>
        </p:nvSpPr>
        <p:spPr bwMode="auto">
          <a:xfrm>
            <a:off x="1851026" y="41183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61" name="Oval 52"/>
          <p:cNvSpPr>
            <a:spLocks noChangeArrowheads="1"/>
          </p:cNvSpPr>
          <p:nvPr/>
        </p:nvSpPr>
        <p:spPr bwMode="auto">
          <a:xfrm>
            <a:off x="1920876" y="39485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62" name="Oval 53"/>
          <p:cNvSpPr>
            <a:spLocks noChangeArrowheads="1"/>
          </p:cNvSpPr>
          <p:nvPr/>
        </p:nvSpPr>
        <p:spPr bwMode="auto">
          <a:xfrm>
            <a:off x="1538289" y="350084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63" name="Oval 54"/>
          <p:cNvSpPr>
            <a:spLocks noChangeArrowheads="1"/>
          </p:cNvSpPr>
          <p:nvPr/>
        </p:nvSpPr>
        <p:spPr bwMode="auto">
          <a:xfrm>
            <a:off x="1689101" y="358974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64" name="Oval 55"/>
          <p:cNvSpPr>
            <a:spLocks noChangeArrowheads="1"/>
          </p:cNvSpPr>
          <p:nvPr/>
        </p:nvSpPr>
        <p:spPr bwMode="auto">
          <a:xfrm>
            <a:off x="2073276" y="41183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4808" name="Text Box 56"/>
          <p:cNvSpPr txBox="1">
            <a:spLocks noChangeArrowheads="1"/>
          </p:cNvSpPr>
          <p:nvPr/>
        </p:nvSpPr>
        <p:spPr bwMode="auto">
          <a:xfrm>
            <a:off x="2078039" y="3645302"/>
            <a:ext cx="1981633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accent2"/>
                </a:solidFill>
                <a:latin typeface="Helvetica" charset="0"/>
              </a:rPr>
              <a:t>Recruitment</a:t>
            </a:r>
            <a:endParaRPr lang="en-US" altLang="en-US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charset="0"/>
            </a:endParaRPr>
          </a:p>
        </p:txBody>
      </p:sp>
      <p:sp>
        <p:nvSpPr>
          <p:cNvPr id="56366" name="Oval 58"/>
          <p:cNvSpPr>
            <a:spLocks noChangeArrowheads="1"/>
          </p:cNvSpPr>
          <p:nvPr/>
        </p:nvSpPr>
        <p:spPr bwMode="auto">
          <a:xfrm>
            <a:off x="2057400" y="213876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67" name="Oval 59"/>
          <p:cNvSpPr>
            <a:spLocks noChangeArrowheads="1"/>
          </p:cNvSpPr>
          <p:nvPr/>
        </p:nvSpPr>
        <p:spPr bwMode="auto">
          <a:xfrm>
            <a:off x="2362201" y="2967439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4812" name="Text Box 60"/>
          <p:cNvSpPr txBox="1">
            <a:spLocks noChangeArrowheads="1"/>
          </p:cNvSpPr>
          <p:nvPr/>
        </p:nvSpPr>
        <p:spPr bwMode="auto">
          <a:xfrm>
            <a:off x="2351089" y="2532464"/>
            <a:ext cx="1539875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hlink"/>
                </a:solidFill>
                <a:latin typeface="Helvetica" charset="0"/>
              </a:rPr>
              <a:t>Selection</a:t>
            </a:r>
            <a:endParaRPr lang="en-US" altLang="en-US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charset="0"/>
            </a:endParaRPr>
          </a:p>
        </p:txBody>
      </p:sp>
      <p:sp>
        <p:nvSpPr>
          <p:cNvPr id="56369" name="Oval 62"/>
          <p:cNvSpPr>
            <a:spLocks noChangeArrowheads="1"/>
          </p:cNvSpPr>
          <p:nvPr/>
        </p:nvSpPr>
        <p:spPr bwMode="auto">
          <a:xfrm>
            <a:off x="2624138" y="1198964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4815" name="Text Box 63"/>
          <p:cNvSpPr txBox="1">
            <a:spLocks noChangeArrowheads="1"/>
          </p:cNvSpPr>
          <p:nvPr/>
        </p:nvSpPr>
        <p:spPr bwMode="auto">
          <a:xfrm>
            <a:off x="1096782" y="679070"/>
            <a:ext cx="1827213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FE9B03"/>
                </a:solidFill>
                <a:latin typeface="Helvetica" charset="0"/>
              </a:rPr>
              <a:t>Dominance</a:t>
            </a:r>
            <a:endParaRPr lang="en-US" altLang="en-US">
              <a:solidFill>
                <a:srgbClr val="FE9B0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charset="0"/>
            </a:endParaRPr>
          </a:p>
        </p:txBody>
      </p:sp>
      <p:sp>
        <p:nvSpPr>
          <p:cNvPr id="74817" name="Text Box 65"/>
          <p:cNvSpPr txBox="1">
            <a:spLocks noChangeArrowheads="1"/>
          </p:cNvSpPr>
          <p:nvPr/>
        </p:nvSpPr>
        <p:spPr bwMode="auto">
          <a:xfrm>
            <a:off x="4419600" y="670327"/>
            <a:ext cx="122982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Atresia</a:t>
            </a:r>
            <a:endParaRPr lang="en-US" altLang="en-US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charset="0"/>
            </a:endParaRPr>
          </a:p>
        </p:txBody>
      </p:sp>
      <p:sp>
        <p:nvSpPr>
          <p:cNvPr id="56372" name="Oval 66"/>
          <p:cNvSpPr>
            <a:spLocks noChangeArrowheads="1"/>
          </p:cNvSpPr>
          <p:nvPr/>
        </p:nvSpPr>
        <p:spPr bwMode="auto">
          <a:xfrm>
            <a:off x="4722813" y="190354"/>
            <a:ext cx="411162" cy="41116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3" name="Oval 67"/>
          <p:cNvSpPr>
            <a:spLocks noChangeArrowheads="1"/>
          </p:cNvSpPr>
          <p:nvPr/>
        </p:nvSpPr>
        <p:spPr bwMode="auto">
          <a:xfrm>
            <a:off x="4329114" y="41136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4" name="Oval 68"/>
          <p:cNvSpPr>
            <a:spLocks noChangeArrowheads="1"/>
          </p:cNvSpPr>
          <p:nvPr/>
        </p:nvSpPr>
        <p:spPr bwMode="auto">
          <a:xfrm>
            <a:off x="4924426" y="394375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5" name="Oval 69"/>
          <p:cNvSpPr>
            <a:spLocks noChangeArrowheads="1"/>
          </p:cNvSpPr>
          <p:nvPr/>
        </p:nvSpPr>
        <p:spPr bwMode="auto">
          <a:xfrm>
            <a:off x="5014914" y="37627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6" name="Oval 70"/>
          <p:cNvSpPr>
            <a:spLocks noChangeArrowheads="1"/>
          </p:cNvSpPr>
          <p:nvPr/>
        </p:nvSpPr>
        <p:spPr bwMode="auto">
          <a:xfrm>
            <a:off x="4800601" y="37627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7" name="Oval 71"/>
          <p:cNvSpPr>
            <a:spLocks noChangeArrowheads="1"/>
          </p:cNvSpPr>
          <p:nvPr/>
        </p:nvSpPr>
        <p:spPr bwMode="auto">
          <a:xfrm>
            <a:off x="4800601" y="41136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8" name="Oval 72"/>
          <p:cNvSpPr>
            <a:spLocks noChangeArrowheads="1"/>
          </p:cNvSpPr>
          <p:nvPr/>
        </p:nvSpPr>
        <p:spPr bwMode="auto">
          <a:xfrm>
            <a:off x="4622801" y="369292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79" name="Oval 73"/>
          <p:cNvSpPr>
            <a:spLocks noChangeArrowheads="1"/>
          </p:cNvSpPr>
          <p:nvPr/>
        </p:nvSpPr>
        <p:spPr bwMode="auto">
          <a:xfrm>
            <a:off x="4676776" y="394375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0" name="Oval 74"/>
          <p:cNvSpPr>
            <a:spLocks noChangeArrowheads="1"/>
          </p:cNvSpPr>
          <p:nvPr/>
        </p:nvSpPr>
        <p:spPr bwMode="auto">
          <a:xfrm>
            <a:off x="4470401" y="390882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1" name="Oval 75"/>
          <p:cNvSpPr>
            <a:spLocks noChangeArrowheads="1"/>
          </p:cNvSpPr>
          <p:nvPr/>
        </p:nvSpPr>
        <p:spPr bwMode="auto">
          <a:xfrm>
            <a:off x="4552951" y="41136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2" name="Oval 76"/>
          <p:cNvSpPr>
            <a:spLocks noChangeArrowheads="1"/>
          </p:cNvSpPr>
          <p:nvPr/>
        </p:nvSpPr>
        <p:spPr bwMode="auto">
          <a:xfrm>
            <a:off x="5059364" y="41136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3" name="Oval 77"/>
          <p:cNvSpPr>
            <a:spLocks noChangeArrowheads="1"/>
          </p:cNvSpPr>
          <p:nvPr/>
        </p:nvSpPr>
        <p:spPr bwMode="auto">
          <a:xfrm>
            <a:off x="5129214" y="3943752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4" name="Oval 78"/>
          <p:cNvSpPr>
            <a:spLocks noChangeArrowheads="1"/>
          </p:cNvSpPr>
          <p:nvPr/>
        </p:nvSpPr>
        <p:spPr bwMode="auto">
          <a:xfrm>
            <a:off x="4746626" y="34960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5" name="Oval 79"/>
          <p:cNvSpPr>
            <a:spLocks noChangeArrowheads="1"/>
          </p:cNvSpPr>
          <p:nvPr/>
        </p:nvSpPr>
        <p:spPr bwMode="auto">
          <a:xfrm>
            <a:off x="4897439" y="3584977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6" name="Oval 80"/>
          <p:cNvSpPr>
            <a:spLocks noChangeArrowheads="1"/>
          </p:cNvSpPr>
          <p:nvPr/>
        </p:nvSpPr>
        <p:spPr bwMode="auto">
          <a:xfrm>
            <a:off x="5281614" y="411361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87" name="AutoShape 82"/>
          <p:cNvSpPr>
            <a:spLocks noChangeArrowheads="1"/>
          </p:cNvSpPr>
          <p:nvPr/>
        </p:nvSpPr>
        <p:spPr bwMode="auto">
          <a:xfrm>
            <a:off x="7941796" y="55730"/>
            <a:ext cx="655064" cy="618827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4835" name="Text Box 83"/>
          <p:cNvSpPr txBox="1">
            <a:spLocks noChangeArrowheads="1"/>
          </p:cNvSpPr>
          <p:nvPr/>
        </p:nvSpPr>
        <p:spPr bwMode="auto">
          <a:xfrm>
            <a:off x="7481341" y="730287"/>
            <a:ext cx="1589088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333399"/>
                </a:solidFill>
                <a:latin typeface="Helvetica" charset="0"/>
              </a:rPr>
              <a:t>Ovulation</a:t>
            </a:r>
            <a:endParaRPr lang="en-US" altLang="en-US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charset="0"/>
            </a:endParaRPr>
          </a:p>
        </p:txBody>
      </p:sp>
      <p:sp>
        <p:nvSpPr>
          <p:cNvPr id="56390" name="Oval 85"/>
          <p:cNvSpPr>
            <a:spLocks noChangeArrowheads="1"/>
          </p:cNvSpPr>
          <p:nvPr/>
        </p:nvSpPr>
        <p:spPr bwMode="auto">
          <a:xfrm>
            <a:off x="1830388" y="2627714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6391" name="Oval 86"/>
          <p:cNvSpPr>
            <a:spLocks noChangeArrowheads="1"/>
          </p:cNvSpPr>
          <p:nvPr/>
        </p:nvSpPr>
        <p:spPr bwMode="auto">
          <a:xfrm>
            <a:off x="5010150" y="2637239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6" name="Line 95"/>
          <p:cNvSpPr>
            <a:spLocks noChangeShapeType="1"/>
          </p:cNvSpPr>
          <p:nvPr/>
        </p:nvSpPr>
        <p:spPr bwMode="auto">
          <a:xfrm>
            <a:off x="6303364" y="142406"/>
            <a:ext cx="630656" cy="422004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195"/>
          <p:cNvSpPr>
            <a:spLocks noChangeShapeType="1"/>
          </p:cNvSpPr>
          <p:nvPr/>
        </p:nvSpPr>
        <p:spPr bwMode="auto">
          <a:xfrm flipH="1" flipV="1">
            <a:off x="1543985" y="134910"/>
            <a:ext cx="4774368" cy="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Text Box 193"/>
          <p:cNvSpPr txBox="1">
            <a:spLocks noChangeArrowheads="1"/>
          </p:cNvSpPr>
          <p:nvPr/>
        </p:nvSpPr>
        <p:spPr bwMode="auto">
          <a:xfrm>
            <a:off x="1181698" y="8989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tx1"/>
                </a:solidFill>
              </a:rPr>
              <a:t>Progesterone</a:t>
            </a:r>
          </a:p>
        </p:txBody>
      </p:sp>
      <p:sp>
        <p:nvSpPr>
          <p:cNvPr id="79" name="Text Box 103"/>
          <p:cNvSpPr txBox="1">
            <a:spLocks noChangeArrowheads="1"/>
          </p:cNvSpPr>
          <p:nvPr/>
        </p:nvSpPr>
        <p:spPr bwMode="auto">
          <a:xfrm>
            <a:off x="5059178" y="4513755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 smtClean="0">
                <a:solidFill>
                  <a:schemeClr val="tx1"/>
                </a:solidFill>
                <a:latin typeface="Helvetica" charset="0"/>
              </a:rPr>
              <a:t>Day</a:t>
            </a:r>
            <a:endParaRPr lang="en-US" altLang="en-US" sz="32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Follicular Wave Emergence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Recruitment = Emergence</a:t>
            </a:r>
          </a:p>
          <a:p>
            <a:r>
              <a:rPr lang="en-US" altLang="en-US"/>
              <a:t>FSH always controls emergence</a:t>
            </a:r>
          </a:p>
          <a:p>
            <a:r>
              <a:rPr lang="en-US" altLang="en-US"/>
              <a:t>Increase in FSH precedes emergence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Species Variation in Follicular Waves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Cattle - 2 or 3 / cycle</a:t>
            </a:r>
          </a:p>
          <a:p>
            <a:r>
              <a:rPr lang="en-US" altLang="en-US"/>
              <a:t>Sheep - 4 or 5 / cycle</a:t>
            </a:r>
          </a:p>
          <a:p>
            <a:r>
              <a:rPr lang="en-US" altLang="en-US"/>
              <a:t>Pigs - 1 / cycle</a:t>
            </a:r>
          </a:p>
          <a:p>
            <a:r>
              <a:rPr lang="en-US" altLang="en-US"/>
              <a:t>Horses - 1 / cycle</a:t>
            </a:r>
          </a:p>
          <a:p>
            <a:r>
              <a:rPr lang="en-US" altLang="en-US"/>
              <a:t>Human - 1 / cycle</a:t>
            </a:r>
          </a:p>
        </p:txBody>
      </p:sp>
      <p:grpSp>
        <p:nvGrpSpPr>
          <p:cNvPr id="60420" name="Group 8"/>
          <p:cNvGrpSpPr>
            <a:grpSpLocks/>
          </p:cNvGrpSpPr>
          <p:nvPr/>
        </p:nvGrpSpPr>
        <p:grpSpPr bwMode="auto">
          <a:xfrm>
            <a:off x="5001510" y="965096"/>
            <a:ext cx="3835400" cy="2628900"/>
            <a:chOff x="3160" y="808"/>
            <a:chExt cx="2416" cy="1656"/>
          </a:xfrm>
        </p:grpSpPr>
        <p:sp>
          <p:nvSpPr>
            <p:cNvPr id="60421" name="Text Box 4"/>
            <p:cNvSpPr txBox="1">
              <a:spLocks noChangeArrowheads="1"/>
            </p:cNvSpPr>
            <p:nvPr/>
          </p:nvSpPr>
          <p:spPr bwMode="auto">
            <a:xfrm>
              <a:off x="3262" y="935"/>
              <a:ext cx="221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chemeClr val="hlink"/>
                  </a:solidFill>
                </a:rPr>
                <a:t>Cl-progesterone</a:t>
              </a:r>
            </a:p>
          </p:txBody>
        </p:sp>
        <p:sp>
          <p:nvSpPr>
            <p:cNvPr id="60422" name="Text Box 5"/>
            <p:cNvSpPr txBox="1">
              <a:spLocks noChangeArrowheads="1"/>
            </p:cNvSpPr>
            <p:nvPr/>
          </p:nvSpPr>
          <p:spPr bwMode="auto">
            <a:xfrm>
              <a:off x="3174" y="1839"/>
              <a:ext cx="24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chemeClr val="accent2"/>
                  </a:solidFill>
                </a:rPr>
                <a:t>Cl-progesterone, inhibin</a:t>
              </a:r>
            </a:p>
          </p:txBody>
        </p:sp>
        <p:sp>
          <p:nvSpPr>
            <p:cNvPr id="60423" name="Line 6"/>
            <p:cNvSpPr>
              <a:spLocks noChangeShapeType="1"/>
            </p:cNvSpPr>
            <p:nvPr/>
          </p:nvSpPr>
          <p:spPr bwMode="auto">
            <a:xfrm>
              <a:off x="3160" y="1672"/>
              <a:ext cx="0" cy="792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4" name="Line 7"/>
            <p:cNvSpPr>
              <a:spLocks noChangeShapeType="1"/>
            </p:cNvSpPr>
            <p:nvPr/>
          </p:nvSpPr>
          <p:spPr bwMode="auto">
            <a:xfrm>
              <a:off x="3280" y="808"/>
              <a:ext cx="0" cy="608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044190" y="3162121"/>
            <a:ext cx="373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If first </a:t>
            </a:r>
            <a:r>
              <a:rPr lang="en-US" smtClean="0">
                <a:solidFill>
                  <a:srgbClr val="0000FF"/>
                </a:solidFill>
              </a:rPr>
              <a:t>wave stops/fails, </a:t>
            </a:r>
            <a:r>
              <a:rPr lang="en-US" dirty="0" smtClean="0">
                <a:solidFill>
                  <a:srgbClr val="0000FF"/>
                </a:solidFill>
              </a:rPr>
              <a:t>then a second wave emerges!!!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123950"/>
            <a:ext cx="5562600" cy="1905000"/>
          </a:xfrm>
        </p:spPr>
        <p:txBody>
          <a:bodyPr/>
          <a:lstStyle/>
          <a:p>
            <a:r>
              <a:rPr lang="en-US" altLang="en-US"/>
              <a:t>Gonadotropin Action Within</a:t>
            </a:r>
            <a:br>
              <a:rPr lang="en-US" altLang="en-US"/>
            </a:br>
            <a:r>
              <a:rPr lang="en-US" altLang="en-US"/>
              <a:t>the Follicle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Antral Follicle</a:t>
            </a:r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940" y="956483"/>
            <a:ext cx="3756025" cy="40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068388" y="3200401"/>
            <a:ext cx="16033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Granulosa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6530767" y="1127854"/>
            <a:ext cx="2424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Theca Internal</a:t>
            </a:r>
          </a:p>
        </p:txBody>
      </p:sp>
      <p:sp>
        <p:nvSpPr>
          <p:cNvPr id="64518" name="Line 7"/>
          <p:cNvSpPr>
            <a:spLocks noChangeShapeType="1"/>
          </p:cNvSpPr>
          <p:nvPr/>
        </p:nvSpPr>
        <p:spPr bwMode="auto">
          <a:xfrm flipH="1" flipV="1">
            <a:off x="5801192" y="1394084"/>
            <a:ext cx="769263" cy="681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9" name="Line 8"/>
          <p:cNvSpPr>
            <a:spLocks noChangeShapeType="1"/>
          </p:cNvSpPr>
          <p:nvPr/>
        </p:nvSpPr>
        <p:spPr bwMode="auto">
          <a:xfrm flipV="1">
            <a:off x="2430464" y="2151088"/>
            <a:ext cx="972303" cy="118266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0" name="Line 9"/>
          <p:cNvSpPr>
            <a:spLocks noChangeShapeType="1"/>
          </p:cNvSpPr>
          <p:nvPr/>
        </p:nvSpPr>
        <p:spPr bwMode="auto">
          <a:xfrm>
            <a:off x="2515485" y="3640242"/>
            <a:ext cx="1456908" cy="72220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1" name="Line 10"/>
          <p:cNvSpPr>
            <a:spLocks noChangeShapeType="1"/>
          </p:cNvSpPr>
          <p:nvPr/>
        </p:nvSpPr>
        <p:spPr bwMode="auto">
          <a:xfrm flipH="1">
            <a:off x="6408294" y="1553304"/>
            <a:ext cx="314561" cy="4778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94" name="AutoShape 16"/>
          <p:cNvSpPr>
            <a:spLocks noChangeArrowheads="1"/>
          </p:cNvSpPr>
          <p:nvPr/>
        </p:nvSpPr>
        <p:spPr bwMode="auto">
          <a:xfrm>
            <a:off x="288478" y="1171890"/>
            <a:ext cx="3718560" cy="2174240"/>
          </a:xfrm>
          <a:prstGeom prst="cube">
            <a:avLst>
              <a:gd name="adj" fmla="val 25000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latin typeface="Helvetica" charset="0"/>
            </a:endParaRPr>
          </a:p>
        </p:txBody>
      </p:sp>
      <p:sp>
        <p:nvSpPr>
          <p:cNvPr id="66595" name="AutoShape 40"/>
          <p:cNvSpPr>
            <a:spLocks noChangeArrowheads="1"/>
          </p:cNvSpPr>
          <p:nvPr/>
        </p:nvSpPr>
        <p:spPr bwMode="auto">
          <a:xfrm>
            <a:off x="4455162" y="2453324"/>
            <a:ext cx="3718560" cy="2330450"/>
          </a:xfrm>
          <a:prstGeom prst="cube">
            <a:avLst>
              <a:gd name="adj" fmla="val 25000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latin typeface="Helvetica" charset="0"/>
            </a:endParaRPr>
          </a:p>
        </p:txBody>
      </p:sp>
      <p:sp>
        <p:nvSpPr>
          <p:cNvPr id="57420" name="Text Box 76"/>
          <p:cNvSpPr txBox="1">
            <a:spLocks noChangeArrowheads="1"/>
          </p:cNvSpPr>
          <p:nvPr/>
        </p:nvSpPr>
        <p:spPr bwMode="auto">
          <a:xfrm>
            <a:off x="2195548" y="-105884"/>
            <a:ext cx="2847254" cy="58477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chemeClr val="accent1"/>
                </a:solidFill>
                <a:latin typeface="Helvetica" charset="0"/>
                <a:ea typeface="+mn-ea"/>
              </a:rPr>
              <a:t>Theca </a:t>
            </a:r>
            <a:r>
              <a:rPr lang="en-US" sz="3200" dirty="0" err="1">
                <a:solidFill>
                  <a:schemeClr val="accent1"/>
                </a:solidFill>
                <a:latin typeface="Helvetica" charset="0"/>
                <a:ea typeface="+mn-ea"/>
              </a:rPr>
              <a:t>Interna</a:t>
            </a:r>
            <a:endParaRPr lang="en-US" sz="3200" dirty="0">
              <a:solidFill>
                <a:schemeClr val="accent1"/>
              </a:solidFill>
              <a:latin typeface="Helvetica" charset="0"/>
              <a:ea typeface="+mn-ea"/>
            </a:endParaRPr>
          </a:p>
        </p:txBody>
      </p:sp>
      <p:sp>
        <p:nvSpPr>
          <p:cNvPr id="57421" name="Text Box 77"/>
          <p:cNvSpPr txBox="1">
            <a:spLocks noChangeArrowheads="1"/>
          </p:cNvSpPr>
          <p:nvPr/>
        </p:nvSpPr>
        <p:spPr bwMode="auto">
          <a:xfrm>
            <a:off x="1305721" y="4538663"/>
            <a:ext cx="2210862" cy="58477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>
                <a:solidFill>
                  <a:schemeClr val="accent1"/>
                </a:solidFill>
                <a:latin typeface="Helvetica" charset="0"/>
                <a:ea typeface="+mn-ea"/>
              </a:rPr>
              <a:t>Granulosa</a:t>
            </a:r>
          </a:p>
        </p:txBody>
      </p:sp>
      <p:sp>
        <p:nvSpPr>
          <p:cNvPr id="66598" name="Line 78"/>
          <p:cNvSpPr>
            <a:spLocks noChangeShapeType="1"/>
          </p:cNvSpPr>
          <p:nvPr/>
        </p:nvSpPr>
        <p:spPr bwMode="auto">
          <a:xfrm flipH="1">
            <a:off x="3387594" y="420803"/>
            <a:ext cx="196527" cy="684184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99" name="Line 79"/>
          <p:cNvSpPr>
            <a:spLocks noChangeShapeType="1"/>
          </p:cNvSpPr>
          <p:nvPr/>
        </p:nvSpPr>
        <p:spPr bwMode="auto">
          <a:xfrm flipV="1">
            <a:off x="3682947" y="4783774"/>
            <a:ext cx="657279" cy="10271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600" name="Freeform 81"/>
          <p:cNvSpPr>
            <a:spLocks/>
          </p:cNvSpPr>
          <p:nvPr/>
        </p:nvSpPr>
        <p:spPr bwMode="auto">
          <a:xfrm>
            <a:off x="8077018" y="2211838"/>
            <a:ext cx="792480" cy="2682240"/>
          </a:xfrm>
          <a:custGeom>
            <a:avLst/>
            <a:gdLst>
              <a:gd name="T0" fmla="*/ 0 w 624"/>
              <a:gd name="T1" fmla="*/ 2112 h 2112"/>
              <a:gd name="T2" fmla="*/ 288 w 624"/>
              <a:gd name="T3" fmla="*/ 1920 h 2112"/>
              <a:gd name="T4" fmla="*/ 336 w 624"/>
              <a:gd name="T5" fmla="*/ 1728 h 2112"/>
              <a:gd name="T6" fmla="*/ 288 w 624"/>
              <a:gd name="T7" fmla="*/ 1488 h 2112"/>
              <a:gd name="T8" fmla="*/ 192 w 624"/>
              <a:gd name="T9" fmla="*/ 1248 h 2112"/>
              <a:gd name="T10" fmla="*/ 192 w 624"/>
              <a:gd name="T11" fmla="*/ 1104 h 2112"/>
              <a:gd name="T12" fmla="*/ 240 w 624"/>
              <a:gd name="T13" fmla="*/ 1056 h 2112"/>
              <a:gd name="T14" fmla="*/ 384 w 624"/>
              <a:gd name="T15" fmla="*/ 912 h 2112"/>
              <a:gd name="T16" fmla="*/ 480 w 624"/>
              <a:gd name="T17" fmla="*/ 528 h 2112"/>
              <a:gd name="T18" fmla="*/ 384 w 624"/>
              <a:gd name="T19" fmla="*/ 288 h 2112"/>
              <a:gd name="T20" fmla="*/ 480 w 624"/>
              <a:gd name="T21" fmla="*/ 144 h 2112"/>
              <a:gd name="T22" fmla="*/ 576 w 624"/>
              <a:gd name="T23" fmla="*/ 48 h 2112"/>
              <a:gd name="T24" fmla="*/ 624 w 624"/>
              <a:gd name="T25" fmla="*/ 0 h 21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4"/>
              <a:gd name="T40" fmla="*/ 0 h 2112"/>
              <a:gd name="T41" fmla="*/ 624 w 624"/>
              <a:gd name="T42" fmla="*/ 2112 h 21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4" h="2112">
                <a:moveTo>
                  <a:pt x="0" y="2112"/>
                </a:moveTo>
                <a:cubicBezTo>
                  <a:pt x="116" y="2048"/>
                  <a:pt x="232" y="1984"/>
                  <a:pt x="288" y="1920"/>
                </a:cubicBezTo>
                <a:cubicBezTo>
                  <a:pt x="344" y="1856"/>
                  <a:pt x="336" y="1800"/>
                  <a:pt x="336" y="1728"/>
                </a:cubicBezTo>
                <a:cubicBezTo>
                  <a:pt x="336" y="1656"/>
                  <a:pt x="311" y="1567"/>
                  <a:pt x="288" y="1488"/>
                </a:cubicBezTo>
                <a:cubicBezTo>
                  <a:pt x="264" y="1408"/>
                  <a:pt x="207" y="1311"/>
                  <a:pt x="192" y="1248"/>
                </a:cubicBezTo>
                <a:cubicBezTo>
                  <a:pt x="176" y="1184"/>
                  <a:pt x="183" y="1136"/>
                  <a:pt x="192" y="1104"/>
                </a:cubicBezTo>
                <a:cubicBezTo>
                  <a:pt x="200" y="1071"/>
                  <a:pt x="208" y="1088"/>
                  <a:pt x="240" y="1056"/>
                </a:cubicBezTo>
                <a:cubicBezTo>
                  <a:pt x="272" y="1024"/>
                  <a:pt x="344" y="999"/>
                  <a:pt x="384" y="912"/>
                </a:cubicBezTo>
                <a:cubicBezTo>
                  <a:pt x="423" y="824"/>
                  <a:pt x="480" y="632"/>
                  <a:pt x="480" y="528"/>
                </a:cubicBezTo>
                <a:cubicBezTo>
                  <a:pt x="480" y="424"/>
                  <a:pt x="384" y="352"/>
                  <a:pt x="384" y="288"/>
                </a:cubicBezTo>
                <a:cubicBezTo>
                  <a:pt x="384" y="224"/>
                  <a:pt x="448" y="184"/>
                  <a:pt x="480" y="144"/>
                </a:cubicBezTo>
                <a:cubicBezTo>
                  <a:pt x="512" y="104"/>
                  <a:pt x="552" y="72"/>
                  <a:pt x="576" y="48"/>
                </a:cubicBezTo>
                <a:cubicBezTo>
                  <a:pt x="600" y="24"/>
                  <a:pt x="608" y="7"/>
                  <a:pt x="624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601" name="Freeform 82"/>
          <p:cNvSpPr>
            <a:spLocks/>
          </p:cNvSpPr>
          <p:nvPr/>
        </p:nvSpPr>
        <p:spPr bwMode="auto">
          <a:xfrm>
            <a:off x="8365304" y="2272798"/>
            <a:ext cx="792480" cy="2682240"/>
          </a:xfrm>
          <a:custGeom>
            <a:avLst/>
            <a:gdLst>
              <a:gd name="T0" fmla="*/ 0 w 624"/>
              <a:gd name="T1" fmla="*/ 2112 h 2112"/>
              <a:gd name="T2" fmla="*/ 288 w 624"/>
              <a:gd name="T3" fmla="*/ 1920 h 2112"/>
              <a:gd name="T4" fmla="*/ 336 w 624"/>
              <a:gd name="T5" fmla="*/ 1728 h 2112"/>
              <a:gd name="T6" fmla="*/ 288 w 624"/>
              <a:gd name="T7" fmla="*/ 1488 h 2112"/>
              <a:gd name="T8" fmla="*/ 192 w 624"/>
              <a:gd name="T9" fmla="*/ 1248 h 2112"/>
              <a:gd name="T10" fmla="*/ 192 w 624"/>
              <a:gd name="T11" fmla="*/ 1104 h 2112"/>
              <a:gd name="T12" fmla="*/ 240 w 624"/>
              <a:gd name="T13" fmla="*/ 1056 h 2112"/>
              <a:gd name="T14" fmla="*/ 384 w 624"/>
              <a:gd name="T15" fmla="*/ 912 h 2112"/>
              <a:gd name="T16" fmla="*/ 480 w 624"/>
              <a:gd name="T17" fmla="*/ 528 h 2112"/>
              <a:gd name="T18" fmla="*/ 384 w 624"/>
              <a:gd name="T19" fmla="*/ 288 h 2112"/>
              <a:gd name="T20" fmla="*/ 480 w 624"/>
              <a:gd name="T21" fmla="*/ 144 h 2112"/>
              <a:gd name="T22" fmla="*/ 576 w 624"/>
              <a:gd name="T23" fmla="*/ 48 h 2112"/>
              <a:gd name="T24" fmla="*/ 624 w 624"/>
              <a:gd name="T25" fmla="*/ 0 h 21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4"/>
              <a:gd name="T40" fmla="*/ 0 h 2112"/>
              <a:gd name="T41" fmla="*/ 624 w 624"/>
              <a:gd name="T42" fmla="*/ 2112 h 21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4" h="2112">
                <a:moveTo>
                  <a:pt x="0" y="2112"/>
                </a:moveTo>
                <a:cubicBezTo>
                  <a:pt x="116" y="2048"/>
                  <a:pt x="232" y="1984"/>
                  <a:pt x="288" y="1920"/>
                </a:cubicBezTo>
                <a:cubicBezTo>
                  <a:pt x="344" y="1856"/>
                  <a:pt x="336" y="1800"/>
                  <a:pt x="336" y="1728"/>
                </a:cubicBezTo>
                <a:cubicBezTo>
                  <a:pt x="336" y="1656"/>
                  <a:pt x="311" y="1567"/>
                  <a:pt x="288" y="1488"/>
                </a:cubicBezTo>
                <a:cubicBezTo>
                  <a:pt x="264" y="1408"/>
                  <a:pt x="207" y="1311"/>
                  <a:pt x="192" y="1248"/>
                </a:cubicBezTo>
                <a:cubicBezTo>
                  <a:pt x="176" y="1184"/>
                  <a:pt x="183" y="1136"/>
                  <a:pt x="192" y="1104"/>
                </a:cubicBezTo>
                <a:cubicBezTo>
                  <a:pt x="200" y="1071"/>
                  <a:pt x="208" y="1088"/>
                  <a:pt x="240" y="1056"/>
                </a:cubicBezTo>
                <a:cubicBezTo>
                  <a:pt x="272" y="1024"/>
                  <a:pt x="344" y="999"/>
                  <a:pt x="384" y="912"/>
                </a:cubicBezTo>
                <a:cubicBezTo>
                  <a:pt x="423" y="824"/>
                  <a:pt x="480" y="632"/>
                  <a:pt x="480" y="528"/>
                </a:cubicBezTo>
                <a:cubicBezTo>
                  <a:pt x="480" y="424"/>
                  <a:pt x="384" y="352"/>
                  <a:pt x="384" y="288"/>
                </a:cubicBezTo>
                <a:cubicBezTo>
                  <a:pt x="384" y="224"/>
                  <a:pt x="448" y="184"/>
                  <a:pt x="480" y="144"/>
                </a:cubicBezTo>
                <a:cubicBezTo>
                  <a:pt x="512" y="104"/>
                  <a:pt x="552" y="72"/>
                  <a:pt x="576" y="48"/>
                </a:cubicBezTo>
                <a:cubicBezTo>
                  <a:pt x="600" y="24"/>
                  <a:pt x="608" y="7"/>
                  <a:pt x="624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602" name="Text Box 83"/>
          <p:cNvSpPr txBox="1">
            <a:spLocks noChangeArrowheads="1"/>
          </p:cNvSpPr>
          <p:nvPr/>
        </p:nvSpPr>
        <p:spPr bwMode="auto">
          <a:xfrm rot="17248175">
            <a:off x="8369075" y="3102274"/>
            <a:ext cx="665480" cy="293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  <a:latin typeface="Helvetica" charset="0"/>
              </a:rPr>
              <a:t>Blood</a:t>
            </a:r>
          </a:p>
        </p:txBody>
      </p:sp>
      <p:grpSp>
        <p:nvGrpSpPr>
          <p:cNvPr id="66563" name="Group 39"/>
          <p:cNvGrpSpPr>
            <a:grpSpLocks/>
          </p:cNvGrpSpPr>
          <p:nvPr/>
        </p:nvGrpSpPr>
        <p:grpSpPr bwMode="auto">
          <a:xfrm>
            <a:off x="1225166" y="420802"/>
            <a:ext cx="1668463" cy="1244601"/>
            <a:chOff x="3490" y="103"/>
            <a:chExt cx="1051" cy="784"/>
          </a:xfrm>
        </p:grpSpPr>
        <p:sp>
          <p:nvSpPr>
            <p:cNvPr id="66589" name="AutoShape 19"/>
            <p:cNvSpPr>
              <a:spLocks noChangeArrowheads="1"/>
            </p:cNvSpPr>
            <p:nvPr/>
          </p:nvSpPr>
          <p:spPr bwMode="auto">
            <a:xfrm>
              <a:off x="3514" y="402"/>
              <a:ext cx="1027" cy="45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90" name="Text Box 25"/>
            <p:cNvSpPr txBox="1">
              <a:spLocks noChangeArrowheads="1"/>
            </p:cNvSpPr>
            <p:nvPr/>
          </p:nvSpPr>
          <p:spPr bwMode="auto">
            <a:xfrm>
              <a:off x="3490" y="596"/>
              <a:ext cx="9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latin typeface="Helvetica" charset="0"/>
                </a:rPr>
                <a:t>Receptor</a:t>
              </a:r>
            </a:p>
          </p:txBody>
        </p:sp>
        <p:sp>
          <p:nvSpPr>
            <p:cNvPr id="66591" name="AutoShape 33"/>
            <p:cNvSpPr>
              <a:spLocks noChangeArrowheads="1"/>
            </p:cNvSpPr>
            <p:nvPr/>
          </p:nvSpPr>
          <p:spPr bwMode="auto">
            <a:xfrm>
              <a:off x="3514" y="103"/>
              <a:ext cx="1018" cy="421"/>
            </a:xfrm>
            <a:prstGeom prst="cube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92" name="AutoShape 21"/>
            <p:cNvSpPr>
              <a:spLocks noChangeArrowheads="1"/>
            </p:cNvSpPr>
            <p:nvPr/>
          </p:nvSpPr>
          <p:spPr bwMode="auto">
            <a:xfrm flipV="1">
              <a:off x="3858" y="508"/>
              <a:ext cx="204" cy="152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6593" name="Text Box 23"/>
            <p:cNvSpPr txBox="1">
              <a:spLocks noChangeArrowheads="1"/>
            </p:cNvSpPr>
            <p:nvPr/>
          </p:nvSpPr>
          <p:spPr bwMode="auto">
            <a:xfrm>
              <a:off x="3762" y="220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latin typeface="Helvetica" charset="0"/>
                </a:rPr>
                <a:t>LH</a:t>
              </a:r>
            </a:p>
          </p:txBody>
        </p:sp>
      </p:grpSp>
      <p:sp>
        <p:nvSpPr>
          <p:cNvPr id="66582" name="Text Box 27"/>
          <p:cNvSpPr txBox="1">
            <a:spLocks noChangeArrowheads="1"/>
          </p:cNvSpPr>
          <p:nvPr/>
        </p:nvSpPr>
        <p:spPr bwMode="auto">
          <a:xfrm>
            <a:off x="1541199" y="1661551"/>
            <a:ext cx="104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cAMP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6583" name="Text Box 28"/>
          <p:cNvSpPr txBox="1">
            <a:spLocks noChangeArrowheads="1"/>
          </p:cNvSpPr>
          <p:nvPr/>
        </p:nvSpPr>
        <p:spPr bwMode="auto">
          <a:xfrm>
            <a:off x="268197" y="2045730"/>
            <a:ext cx="186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Cholesterol</a:t>
            </a:r>
          </a:p>
        </p:txBody>
      </p:sp>
      <p:sp>
        <p:nvSpPr>
          <p:cNvPr id="66584" name="Text Box 29"/>
          <p:cNvSpPr txBox="1">
            <a:spLocks noChangeArrowheads="1"/>
          </p:cNvSpPr>
          <p:nvPr/>
        </p:nvSpPr>
        <p:spPr bwMode="auto">
          <a:xfrm>
            <a:off x="213928" y="2955834"/>
            <a:ext cx="209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Testosterone</a:t>
            </a:r>
          </a:p>
        </p:txBody>
      </p:sp>
      <p:sp>
        <p:nvSpPr>
          <p:cNvPr id="66585" name="Text Box 30"/>
          <p:cNvSpPr txBox="1">
            <a:spLocks noChangeArrowheads="1"/>
          </p:cNvSpPr>
          <p:nvPr/>
        </p:nvSpPr>
        <p:spPr bwMode="auto">
          <a:xfrm>
            <a:off x="2661974" y="2547376"/>
            <a:ext cx="835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PKA</a:t>
            </a:r>
          </a:p>
        </p:txBody>
      </p:sp>
      <p:sp>
        <p:nvSpPr>
          <p:cNvPr id="66586" name="Arc 35"/>
          <p:cNvSpPr>
            <a:spLocks/>
          </p:cNvSpPr>
          <p:nvPr/>
        </p:nvSpPr>
        <p:spPr bwMode="auto">
          <a:xfrm>
            <a:off x="2557199" y="1972701"/>
            <a:ext cx="519113" cy="5334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587" name="Line 36"/>
          <p:cNvSpPr>
            <a:spLocks noChangeShapeType="1"/>
          </p:cNvSpPr>
          <p:nvPr/>
        </p:nvSpPr>
        <p:spPr bwMode="auto">
          <a:xfrm>
            <a:off x="1018910" y="2506101"/>
            <a:ext cx="1626" cy="46569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88" name="Line 37"/>
          <p:cNvSpPr>
            <a:spLocks noChangeShapeType="1"/>
          </p:cNvSpPr>
          <p:nvPr/>
        </p:nvSpPr>
        <p:spPr bwMode="auto">
          <a:xfrm flipH="1">
            <a:off x="1171311" y="2772801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6565" name="Group 87"/>
          <p:cNvGrpSpPr>
            <a:grpSpLocks/>
          </p:cNvGrpSpPr>
          <p:nvPr/>
        </p:nvGrpSpPr>
        <p:grpSpPr bwMode="auto">
          <a:xfrm>
            <a:off x="4602618" y="1771654"/>
            <a:ext cx="1654175" cy="1282701"/>
            <a:chOff x="2817" y="2016"/>
            <a:chExt cx="1042" cy="808"/>
          </a:xfrm>
        </p:grpSpPr>
        <p:sp>
          <p:nvSpPr>
            <p:cNvPr id="66577" name="AutoShape 46"/>
            <p:cNvSpPr>
              <a:spLocks noChangeArrowheads="1"/>
            </p:cNvSpPr>
            <p:nvPr/>
          </p:nvSpPr>
          <p:spPr bwMode="auto">
            <a:xfrm>
              <a:off x="2841" y="2340"/>
              <a:ext cx="1018" cy="446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78" name="Text Box 47"/>
            <p:cNvSpPr txBox="1">
              <a:spLocks noChangeArrowheads="1"/>
            </p:cNvSpPr>
            <p:nvPr/>
          </p:nvSpPr>
          <p:spPr bwMode="auto">
            <a:xfrm>
              <a:off x="2817" y="2533"/>
              <a:ext cx="9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FFFFFF"/>
                  </a:solidFill>
                  <a:latin typeface="Helvetica" charset="0"/>
                </a:rPr>
                <a:t>Receptor</a:t>
              </a:r>
            </a:p>
          </p:txBody>
        </p:sp>
        <p:sp>
          <p:nvSpPr>
            <p:cNvPr id="66579" name="AutoShape 48"/>
            <p:cNvSpPr>
              <a:spLocks noChangeArrowheads="1"/>
            </p:cNvSpPr>
            <p:nvPr/>
          </p:nvSpPr>
          <p:spPr bwMode="auto">
            <a:xfrm>
              <a:off x="2841" y="2016"/>
              <a:ext cx="1014" cy="445"/>
            </a:xfrm>
            <a:prstGeom prst="cube">
              <a:avLst>
                <a:gd name="adj" fmla="val 25000"/>
              </a:avLst>
            </a:prstGeom>
            <a:solidFill>
              <a:srgbClr val="DC008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80" name="AutoShape 49"/>
            <p:cNvSpPr>
              <a:spLocks noChangeArrowheads="1"/>
            </p:cNvSpPr>
            <p:nvPr/>
          </p:nvSpPr>
          <p:spPr bwMode="auto">
            <a:xfrm flipV="1">
              <a:off x="3182" y="2445"/>
              <a:ext cx="202" cy="151"/>
            </a:xfrm>
            <a:prstGeom prst="triangle">
              <a:avLst>
                <a:gd name="adj" fmla="val 50000"/>
              </a:avLst>
            </a:prstGeom>
            <a:solidFill>
              <a:srgbClr val="DC0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6581" name="Text Box 50"/>
            <p:cNvSpPr txBox="1">
              <a:spLocks noChangeArrowheads="1"/>
            </p:cNvSpPr>
            <p:nvPr/>
          </p:nvSpPr>
          <p:spPr bwMode="auto">
            <a:xfrm>
              <a:off x="3087" y="2160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latin typeface="Helvetica" charset="0"/>
                </a:rPr>
                <a:t>FSH</a:t>
              </a:r>
            </a:p>
          </p:txBody>
        </p:sp>
      </p:grpSp>
      <p:sp>
        <p:nvSpPr>
          <p:cNvPr id="66575" name="Text Box 42"/>
          <p:cNvSpPr txBox="1">
            <a:spLocks noChangeArrowheads="1"/>
          </p:cNvSpPr>
          <p:nvPr/>
        </p:nvSpPr>
        <p:spPr bwMode="auto">
          <a:xfrm>
            <a:off x="4602618" y="3618549"/>
            <a:ext cx="8803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mtClean="0">
                <a:solidFill>
                  <a:schemeClr val="tx1"/>
                </a:solidFill>
                <a:latin typeface="Helvetica" charset="0"/>
              </a:rPr>
              <a:t>Test.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6568" name="Text Box 41"/>
          <p:cNvSpPr txBox="1">
            <a:spLocks noChangeArrowheads="1"/>
          </p:cNvSpPr>
          <p:nvPr/>
        </p:nvSpPr>
        <p:spPr bwMode="auto">
          <a:xfrm>
            <a:off x="5140326" y="3123568"/>
            <a:ext cx="104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cAMP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6569" name="Text Box 43"/>
          <p:cNvSpPr txBox="1">
            <a:spLocks noChangeArrowheads="1"/>
          </p:cNvSpPr>
          <p:nvPr/>
        </p:nvSpPr>
        <p:spPr bwMode="auto">
          <a:xfrm>
            <a:off x="4460242" y="4338003"/>
            <a:ext cx="1489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Estradiol</a:t>
            </a:r>
          </a:p>
        </p:txBody>
      </p:sp>
      <p:sp>
        <p:nvSpPr>
          <p:cNvPr id="66570" name="Text Box 44"/>
          <p:cNvSpPr txBox="1">
            <a:spLocks noChangeArrowheads="1"/>
          </p:cNvSpPr>
          <p:nvPr/>
        </p:nvSpPr>
        <p:spPr bwMode="auto">
          <a:xfrm>
            <a:off x="6239920" y="4019140"/>
            <a:ext cx="835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PKA</a:t>
            </a:r>
          </a:p>
        </p:txBody>
      </p:sp>
      <p:sp>
        <p:nvSpPr>
          <p:cNvPr id="66571" name="Arc 51"/>
          <p:cNvSpPr>
            <a:spLocks/>
          </p:cNvSpPr>
          <p:nvPr/>
        </p:nvSpPr>
        <p:spPr bwMode="auto">
          <a:xfrm>
            <a:off x="6108701" y="3413034"/>
            <a:ext cx="476250" cy="5715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572" name="Line 52"/>
          <p:cNvSpPr>
            <a:spLocks noChangeShapeType="1"/>
          </p:cNvSpPr>
          <p:nvPr/>
        </p:nvSpPr>
        <p:spPr bwMode="auto">
          <a:xfrm>
            <a:off x="5029200" y="4041321"/>
            <a:ext cx="3222" cy="3490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3" name="Line 53"/>
          <p:cNvSpPr>
            <a:spLocks noChangeShapeType="1"/>
          </p:cNvSpPr>
          <p:nvPr/>
        </p:nvSpPr>
        <p:spPr bwMode="auto">
          <a:xfrm flipH="1">
            <a:off x="5310643" y="4250121"/>
            <a:ext cx="9461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4" name="Line 80"/>
          <p:cNvSpPr>
            <a:spLocks noChangeShapeType="1"/>
          </p:cNvSpPr>
          <p:nvPr/>
        </p:nvSpPr>
        <p:spPr bwMode="auto">
          <a:xfrm>
            <a:off x="5964191" y="4555808"/>
            <a:ext cx="2063843" cy="11039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37"/>
          <p:cNvSpPr>
            <a:spLocks noChangeShapeType="1"/>
          </p:cNvSpPr>
          <p:nvPr/>
        </p:nvSpPr>
        <p:spPr bwMode="auto">
          <a:xfrm>
            <a:off x="1861131" y="3459072"/>
            <a:ext cx="2479095" cy="41934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94" name="AutoShape 16"/>
          <p:cNvSpPr>
            <a:spLocks noChangeArrowheads="1"/>
          </p:cNvSpPr>
          <p:nvPr/>
        </p:nvSpPr>
        <p:spPr bwMode="auto">
          <a:xfrm>
            <a:off x="288478" y="1171890"/>
            <a:ext cx="3718560" cy="2174240"/>
          </a:xfrm>
          <a:prstGeom prst="cube">
            <a:avLst>
              <a:gd name="adj" fmla="val 25000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latin typeface="Helvetica" charset="0"/>
            </a:endParaRPr>
          </a:p>
        </p:txBody>
      </p:sp>
      <p:sp>
        <p:nvSpPr>
          <p:cNvPr id="66595" name="AutoShape 40"/>
          <p:cNvSpPr>
            <a:spLocks noChangeArrowheads="1"/>
          </p:cNvSpPr>
          <p:nvPr/>
        </p:nvSpPr>
        <p:spPr bwMode="auto">
          <a:xfrm>
            <a:off x="4455162" y="2453324"/>
            <a:ext cx="3718560" cy="2330450"/>
          </a:xfrm>
          <a:prstGeom prst="cube">
            <a:avLst>
              <a:gd name="adj" fmla="val 25000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latin typeface="Helvetica" charset="0"/>
            </a:endParaRPr>
          </a:p>
        </p:txBody>
      </p:sp>
      <p:sp>
        <p:nvSpPr>
          <p:cNvPr id="66600" name="Freeform 81"/>
          <p:cNvSpPr>
            <a:spLocks/>
          </p:cNvSpPr>
          <p:nvPr/>
        </p:nvSpPr>
        <p:spPr bwMode="auto">
          <a:xfrm>
            <a:off x="8077018" y="2211838"/>
            <a:ext cx="792480" cy="2682240"/>
          </a:xfrm>
          <a:custGeom>
            <a:avLst/>
            <a:gdLst>
              <a:gd name="T0" fmla="*/ 0 w 624"/>
              <a:gd name="T1" fmla="*/ 2112 h 2112"/>
              <a:gd name="T2" fmla="*/ 288 w 624"/>
              <a:gd name="T3" fmla="*/ 1920 h 2112"/>
              <a:gd name="T4" fmla="*/ 336 w 624"/>
              <a:gd name="T5" fmla="*/ 1728 h 2112"/>
              <a:gd name="T6" fmla="*/ 288 w 624"/>
              <a:gd name="T7" fmla="*/ 1488 h 2112"/>
              <a:gd name="T8" fmla="*/ 192 w 624"/>
              <a:gd name="T9" fmla="*/ 1248 h 2112"/>
              <a:gd name="T10" fmla="*/ 192 w 624"/>
              <a:gd name="T11" fmla="*/ 1104 h 2112"/>
              <a:gd name="T12" fmla="*/ 240 w 624"/>
              <a:gd name="T13" fmla="*/ 1056 h 2112"/>
              <a:gd name="T14" fmla="*/ 384 w 624"/>
              <a:gd name="T15" fmla="*/ 912 h 2112"/>
              <a:gd name="T16" fmla="*/ 480 w 624"/>
              <a:gd name="T17" fmla="*/ 528 h 2112"/>
              <a:gd name="T18" fmla="*/ 384 w 624"/>
              <a:gd name="T19" fmla="*/ 288 h 2112"/>
              <a:gd name="T20" fmla="*/ 480 w 624"/>
              <a:gd name="T21" fmla="*/ 144 h 2112"/>
              <a:gd name="T22" fmla="*/ 576 w 624"/>
              <a:gd name="T23" fmla="*/ 48 h 2112"/>
              <a:gd name="T24" fmla="*/ 624 w 624"/>
              <a:gd name="T25" fmla="*/ 0 h 21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4"/>
              <a:gd name="T40" fmla="*/ 0 h 2112"/>
              <a:gd name="T41" fmla="*/ 624 w 624"/>
              <a:gd name="T42" fmla="*/ 2112 h 21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4" h="2112">
                <a:moveTo>
                  <a:pt x="0" y="2112"/>
                </a:moveTo>
                <a:cubicBezTo>
                  <a:pt x="116" y="2048"/>
                  <a:pt x="232" y="1984"/>
                  <a:pt x="288" y="1920"/>
                </a:cubicBezTo>
                <a:cubicBezTo>
                  <a:pt x="344" y="1856"/>
                  <a:pt x="336" y="1800"/>
                  <a:pt x="336" y="1728"/>
                </a:cubicBezTo>
                <a:cubicBezTo>
                  <a:pt x="336" y="1656"/>
                  <a:pt x="311" y="1567"/>
                  <a:pt x="288" y="1488"/>
                </a:cubicBezTo>
                <a:cubicBezTo>
                  <a:pt x="264" y="1408"/>
                  <a:pt x="207" y="1311"/>
                  <a:pt x="192" y="1248"/>
                </a:cubicBezTo>
                <a:cubicBezTo>
                  <a:pt x="176" y="1184"/>
                  <a:pt x="183" y="1136"/>
                  <a:pt x="192" y="1104"/>
                </a:cubicBezTo>
                <a:cubicBezTo>
                  <a:pt x="200" y="1071"/>
                  <a:pt x="208" y="1088"/>
                  <a:pt x="240" y="1056"/>
                </a:cubicBezTo>
                <a:cubicBezTo>
                  <a:pt x="272" y="1024"/>
                  <a:pt x="344" y="999"/>
                  <a:pt x="384" y="912"/>
                </a:cubicBezTo>
                <a:cubicBezTo>
                  <a:pt x="423" y="824"/>
                  <a:pt x="480" y="632"/>
                  <a:pt x="480" y="528"/>
                </a:cubicBezTo>
                <a:cubicBezTo>
                  <a:pt x="480" y="424"/>
                  <a:pt x="384" y="352"/>
                  <a:pt x="384" y="288"/>
                </a:cubicBezTo>
                <a:cubicBezTo>
                  <a:pt x="384" y="224"/>
                  <a:pt x="448" y="184"/>
                  <a:pt x="480" y="144"/>
                </a:cubicBezTo>
                <a:cubicBezTo>
                  <a:pt x="512" y="104"/>
                  <a:pt x="552" y="72"/>
                  <a:pt x="576" y="48"/>
                </a:cubicBezTo>
                <a:cubicBezTo>
                  <a:pt x="600" y="24"/>
                  <a:pt x="608" y="7"/>
                  <a:pt x="624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601" name="Freeform 82"/>
          <p:cNvSpPr>
            <a:spLocks/>
          </p:cNvSpPr>
          <p:nvPr/>
        </p:nvSpPr>
        <p:spPr bwMode="auto">
          <a:xfrm>
            <a:off x="8365304" y="2272798"/>
            <a:ext cx="792480" cy="2682240"/>
          </a:xfrm>
          <a:custGeom>
            <a:avLst/>
            <a:gdLst>
              <a:gd name="T0" fmla="*/ 0 w 624"/>
              <a:gd name="T1" fmla="*/ 2112 h 2112"/>
              <a:gd name="T2" fmla="*/ 288 w 624"/>
              <a:gd name="T3" fmla="*/ 1920 h 2112"/>
              <a:gd name="T4" fmla="*/ 336 w 624"/>
              <a:gd name="T5" fmla="*/ 1728 h 2112"/>
              <a:gd name="T6" fmla="*/ 288 w 624"/>
              <a:gd name="T7" fmla="*/ 1488 h 2112"/>
              <a:gd name="T8" fmla="*/ 192 w 624"/>
              <a:gd name="T9" fmla="*/ 1248 h 2112"/>
              <a:gd name="T10" fmla="*/ 192 w 624"/>
              <a:gd name="T11" fmla="*/ 1104 h 2112"/>
              <a:gd name="T12" fmla="*/ 240 w 624"/>
              <a:gd name="T13" fmla="*/ 1056 h 2112"/>
              <a:gd name="T14" fmla="*/ 384 w 624"/>
              <a:gd name="T15" fmla="*/ 912 h 2112"/>
              <a:gd name="T16" fmla="*/ 480 w 624"/>
              <a:gd name="T17" fmla="*/ 528 h 2112"/>
              <a:gd name="T18" fmla="*/ 384 w 624"/>
              <a:gd name="T19" fmla="*/ 288 h 2112"/>
              <a:gd name="T20" fmla="*/ 480 w 624"/>
              <a:gd name="T21" fmla="*/ 144 h 2112"/>
              <a:gd name="T22" fmla="*/ 576 w 624"/>
              <a:gd name="T23" fmla="*/ 48 h 2112"/>
              <a:gd name="T24" fmla="*/ 624 w 624"/>
              <a:gd name="T25" fmla="*/ 0 h 21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4"/>
              <a:gd name="T40" fmla="*/ 0 h 2112"/>
              <a:gd name="T41" fmla="*/ 624 w 624"/>
              <a:gd name="T42" fmla="*/ 2112 h 21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4" h="2112">
                <a:moveTo>
                  <a:pt x="0" y="2112"/>
                </a:moveTo>
                <a:cubicBezTo>
                  <a:pt x="116" y="2048"/>
                  <a:pt x="232" y="1984"/>
                  <a:pt x="288" y="1920"/>
                </a:cubicBezTo>
                <a:cubicBezTo>
                  <a:pt x="344" y="1856"/>
                  <a:pt x="336" y="1800"/>
                  <a:pt x="336" y="1728"/>
                </a:cubicBezTo>
                <a:cubicBezTo>
                  <a:pt x="336" y="1656"/>
                  <a:pt x="311" y="1567"/>
                  <a:pt x="288" y="1488"/>
                </a:cubicBezTo>
                <a:cubicBezTo>
                  <a:pt x="264" y="1408"/>
                  <a:pt x="207" y="1311"/>
                  <a:pt x="192" y="1248"/>
                </a:cubicBezTo>
                <a:cubicBezTo>
                  <a:pt x="176" y="1184"/>
                  <a:pt x="183" y="1136"/>
                  <a:pt x="192" y="1104"/>
                </a:cubicBezTo>
                <a:cubicBezTo>
                  <a:pt x="200" y="1071"/>
                  <a:pt x="208" y="1088"/>
                  <a:pt x="240" y="1056"/>
                </a:cubicBezTo>
                <a:cubicBezTo>
                  <a:pt x="272" y="1024"/>
                  <a:pt x="344" y="999"/>
                  <a:pt x="384" y="912"/>
                </a:cubicBezTo>
                <a:cubicBezTo>
                  <a:pt x="423" y="824"/>
                  <a:pt x="480" y="632"/>
                  <a:pt x="480" y="528"/>
                </a:cubicBezTo>
                <a:cubicBezTo>
                  <a:pt x="480" y="424"/>
                  <a:pt x="384" y="352"/>
                  <a:pt x="384" y="288"/>
                </a:cubicBezTo>
                <a:cubicBezTo>
                  <a:pt x="384" y="224"/>
                  <a:pt x="448" y="184"/>
                  <a:pt x="480" y="144"/>
                </a:cubicBezTo>
                <a:cubicBezTo>
                  <a:pt x="512" y="104"/>
                  <a:pt x="552" y="72"/>
                  <a:pt x="576" y="48"/>
                </a:cubicBezTo>
                <a:cubicBezTo>
                  <a:pt x="600" y="24"/>
                  <a:pt x="608" y="7"/>
                  <a:pt x="624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602" name="Text Box 83"/>
          <p:cNvSpPr txBox="1">
            <a:spLocks noChangeArrowheads="1"/>
          </p:cNvSpPr>
          <p:nvPr/>
        </p:nvSpPr>
        <p:spPr bwMode="auto">
          <a:xfrm rot="17248175">
            <a:off x="8369075" y="3102274"/>
            <a:ext cx="665480" cy="293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  <a:latin typeface="Helvetica" charset="0"/>
              </a:rPr>
              <a:t>Blood</a:t>
            </a:r>
          </a:p>
        </p:txBody>
      </p:sp>
      <p:grpSp>
        <p:nvGrpSpPr>
          <p:cNvPr id="66563" name="Group 39"/>
          <p:cNvGrpSpPr>
            <a:grpSpLocks/>
          </p:cNvGrpSpPr>
          <p:nvPr/>
        </p:nvGrpSpPr>
        <p:grpSpPr bwMode="auto">
          <a:xfrm>
            <a:off x="1225166" y="420802"/>
            <a:ext cx="1668463" cy="1244601"/>
            <a:chOff x="3490" y="103"/>
            <a:chExt cx="1051" cy="784"/>
          </a:xfrm>
        </p:grpSpPr>
        <p:sp>
          <p:nvSpPr>
            <p:cNvPr id="66589" name="AutoShape 19"/>
            <p:cNvSpPr>
              <a:spLocks noChangeArrowheads="1"/>
            </p:cNvSpPr>
            <p:nvPr/>
          </p:nvSpPr>
          <p:spPr bwMode="auto">
            <a:xfrm>
              <a:off x="3514" y="402"/>
              <a:ext cx="1027" cy="45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90" name="Text Box 25"/>
            <p:cNvSpPr txBox="1">
              <a:spLocks noChangeArrowheads="1"/>
            </p:cNvSpPr>
            <p:nvPr/>
          </p:nvSpPr>
          <p:spPr bwMode="auto">
            <a:xfrm>
              <a:off x="3490" y="596"/>
              <a:ext cx="9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latin typeface="Helvetica" charset="0"/>
                </a:rPr>
                <a:t>Receptor</a:t>
              </a:r>
            </a:p>
          </p:txBody>
        </p:sp>
        <p:sp>
          <p:nvSpPr>
            <p:cNvPr id="66591" name="AutoShape 33"/>
            <p:cNvSpPr>
              <a:spLocks noChangeArrowheads="1"/>
            </p:cNvSpPr>
            <p:nvPr/>
          </p:nvSpPr>
          <p:spPr bwMode="auto">
            <a:xfrm>
              <a:off x="3514" y="103"/>
              <a:ext cx="1018" cy="421"/>
            </a:xfrm>
            <a:prstGeom prst="cube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92" name="AutoShape 21"/>
            <p:cNvSpPr>
              <a:spLocks noChangeArrowheads="1"/>
            </p:cNvSpPr>
            <p:nvPr/>
          </p:nvSpPr>
          <p:spPr bwMode="auto">
            <a:xfrm flipV="1">
              <a:off x="3858" y="508"/>
              <a:ext cx="204" cy="152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6593" name="Text Box 23"/>
            <p:cNvSpPr txBox="1">
              <a:spLocks noChangeArrowheads="1"/>
            </p:cNvSpPr>
            <p:nvPr/>
          </p:nvSpPr>
          <p:spPr bwMode="auto">
            <a:xfrm>
              <a:off x="3762" y="220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latin typeface="Helvetica" charset="0"/>
                </a:rPr>
                <a:t>LH</a:t>
              </a:r>
            </a:p>
          </p:txBody>
        </p:sp>
      </p:grpSp>
      <p:sp>
        <p:nvSpPr>
          <p:cNvPr id="66582" name="Text Box 27"/>
          <p:cNvSpPr txBox="1">
            <a:spLocks noChangeArrowheads="1"/>
          </p:cNvSpPr>
          <p:nvPr/>
        </p:nvSpPr>
        <p:spPr bwMode="auto">
          <a:xfrm>
            <a:off x="1541199" y="1661551"/>
            <a:ext cx="104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cAMP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6583" name="Text Box 28"/>
          <p:cNvSpPr txBox="1">
            <a:spLocks noChangeArrowheads="1"/>
          </p:cNvSpPr>
          <p:nvPr/>
        </p:nvSpPr>
        <p:spPr bwMode="auto">
          <a:xfrm>
            <a:off x="268197" y="2045730"/>
            <a:ext cx="186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Cholesterol</a:t>
            </a:r>
          </a:p>
        </p:txBody>
      </p:sp>
      <p:sp>
        <p:nvSpPr>
          <p:cNvPr id="66584" name="Text Box 29"/>
          <p:cNvSpPr txBox="1">
            <a:spLocks noChangeArrowheads="1"/>
          </p:cNvSpPr>
          <p:nvPr/>
        </p:nvSpPr>
        <p:spPr bwMode="auto">
          <a:xfrm>
            <a:off x="213928" y="2955834"/>
            <a:ext cx="209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Testosterone</a:t>
            </a:r>
          </a:p>
        </p:txBody>
      </p:sp>
      <p:sp>
        <p:nvSpPr>
          <p:cNvPr id="66585" name="Text Box 30"/>
          <p:cNvSpPr txBox="1">
            <a:spLocks noChangeArrowheads="1"/>
          </p:cNvSpPr>
          <p:nvPr/>
        </p:nvSpPr>
        <p:spPr bwMode="auto">
          <a:xfrm>
            <a:off x="2661974" y="2547376"/>
            <a:ext cx="835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PKA</a:t>
            </a:r>
          </a:p>
        </p:txBody>
      </p:sp>
      <p:sp>
        <p:nvSpPr>
          <p:cNvPr id="66586" name="Arc 35"/>
          <p:cNvSpPr>
            <a:spLocks/>
          </p:cNvSpPr>
          <p:nvPr/>
        </p:nvSpPr>
        <p:spPr bwMode="auto">
          <a:xfrm>
            <a:off x="2557199" y="1972701"/>
            <a:ext cx="519113" cy="5334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587" name="Line 36"/>
          <p:cNvSpPr>
            <a:spLocks noChangeShapeType="1"/>
          </p:cNvSpPr>
          <p:nvPr/>
        </p:nvSpPr>
        <p:spPr bwMode="auto">
          <a:xfrm>
            <a:off x="1018910" y="2506101"/>
            <a:ext cx="1626" cy="46569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88" name="Line 37"/>
          <p:cNvSpPr>
            <a:spLocks noChangeShapeType="1"/>
          </p:cNvSpPr>
          <p:nvPr/>
        </p:nvSpPr>
        <p:spPr bwMode="auto">
          <a:xfrm flipH="1">
            <a:off x="1171311" y="2772801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6565" name="Group 87"/>
          <p:cNvGrpSpPr>
            <a:grpSpLocks/>
          </p:cNvGrpSpPr>
          <p:nvPr/>
        </p:nvGrpSpPr>
        <p:grpSpPr bwMode="auto">
          <a:xfrm>
            <a:off x="4602618" y="1771654"/>
            <a:ext cx="1654175" cy="1282701"/>
            <a:chOff x="2817" y="2016"/>
            <a:chExt cx="1042" cy="808"/>
          </a:xfrm>
        </p:grpSpPr>
        <p:sp>
          <p:nvSpPr>
            <p:cNvPr id="66577" name="AutoShape 46"/>
            <p:cNvSpPr>
              <a:spLocks noChangeArrowheads="1"/>
            </p:cNvSpPr>
            <p:nvPr/>
          </p:nvSpPr>
          <p:spPr bwMode="auto">
            <a:xfrm>
              <a:off x="2841" y="2340"/>
              <a:ext cx="1018" cy="446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78" name="Text Box 47"/>
            <p:cNvSpPr txBox="1">
              <a:spLocks noChangeArrowheads="1"/>
            </p:cNvSpPr>
            <p:nvPr/>
          </p:nvSpPr>
          <p:spPr bwMode="auto">
            <a:xfrm>
              <a:off x="2817" y="2533"/>
              <a:ext cx="9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FFFFFF"/>
                  </a:solidFill>
                  <a:latin typeface="Helvetica" charset="0"/>
                </a:rPr>
                <a:t>Receptor</a:t>
              </a:r>
            </a:p>
          </p:txBody>
        </p:sp>
        <p:sp>
          <p:nvSpPr>
            <p:cNvPr id="66579" name="AutoShape 48"/>
            <p:cNvSpPr>
              <a:spLocks noChangeArrowheads="1"/>
            </p:cNvSpPr>
            <p:nvPr/>
          </p:nvSpPr>
          <p:spPr bwMode="auto">
            <a:xfrm>
              <a:off x="2841" y="2016"/>
              <a:ext cx="1014" cy="445"/>
            </a:xfrm>
            <a:prstGeom prst="cube">
              <a:avLst>
                <a:gd name="adj" fmla="val 25000"/>
              </a:avLst>
            </a:prstGeom>
            <a:solidFill>
              <a:srgbClr val="DC008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66580" name="AutoShape 49"/>
            <p:cNvSpPr>
              <a:spLocks noChangeArrowheads="1"/>
            </p:cNvSpPr>
            <p:nvPr/>
          </p:nvSpPr>
          <p:spPr bwMode="auto">
            <a:xfrm flipV="1">
              <a:off x="3182" y="2445"/>
              <a:ext cx="202" cy="151"/>
            </a:xfrm>
            <a:prstGeom prst="triangle">
              <a:avLst>
                <a:gd name="adj" fmla="val 50000"/>
              </a:avLst>
            </a:prstGeom>
            <a:solidFill>
              <a:srgbClr val="DC0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6581" name="Text Box 50"/>
            <p:cNvSpPr txBox="1">
              <a:spLocks noChangeArrowheads="1"/>
            </p:cNvSpPr>
            <p:nvPr/>
          </p:nvSpPr>
          <p:spPr bwMode="auto">
            <a:xfrm>
              <a:off x="3087" y="2160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latin typeface="Helvetica" charset="0"/>
                </a:rPr>
                <a:t>FSH</a:t>
              </a:r>
            </a:p>
          </p:txBody>
        </p:sp>
      </p:grpSp>
      <p:sp>
        <p:nvSpPr>
          <p:cNvPr id="66575" name="Text Box 42"/>
          <p:cNvSpPr txBox="1">
            <a:spLocks noChangeArrowheads="1"/>
          </p:cNvSpPr>
          <p:nvPr/>
        </p:nvSpPr>
        <p:spPr bwMode="auto">
          <a:xfrm>
            <a:off x="4602618" y="3618549"/>
            <a:ext cx="8803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mtClean="0">
                <a:solidFill>
                  <a:schemeClr val="tx1"/>
                </a:solidFill>
                <a:latin typeface="Helvetica" charset="0"/>
              </a:rPr>
              <a:t>Test.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6568" name="Text Box 41"/>
          <p:cNvSpPr txBox="1">
            <a:spLocks noChangeArrowheads="1"/>
          </p:cNvSpPr>
          <p:nvPr/>
        </p:nvSpPr>
        <p:spPr bwMode="auto">
          <a:xfrm>
            <a:off x="4894673" y="3017977"/>
            <a:ext cx="104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cAMP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6569" name="Text Box 43"/>
          <p:cNvSpPr txBox="1">
            <a:spLocks noChangeArrowheads="1"/>
          </p:cNvSpPr>
          <p:nvPr/>
        </p:nvSpPr>
        <p:spPr bwMode="auto">
          <a:xfrm>
            <a:off x="4460242" y="4338003"/>
            <a:ext cx="1489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Estradiol</a:t>
            </a:r>
          </a:p>
        </p:txBody>
      </p:sp>
      <p:sp>
        <p:nvSpPr>
          <p:cNvPr id="66570" name="Text Box 44"/>
          <p:cNvSpPr txBox="1">
            <a:spLocks noChangeArrowheads="1"/>
          </p:cNvSpPr>
          <p:nvPr/>
        </p:nvSpPr>
        <p:spPr bwMode="auto">
          <a:xfrm>
            <a:off x="6061011" y="3964067"/>
            <a:ext cx="835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PKA</a:t>
            </a:r>
          </a:p>
        </p:txBody>
      </p:sp>
      <p:sp>
        <p:nvSpPr>
          <p:cNvPr id="66571" name="Arc 51"/>
          <p:cNvSpPr>
            <a:spLocks/>
          </p:cNvSpPr>
          <p:nvPr/>
        </p:nvSpPr>
        <p:spPr bwMode="auto">
          <a:xfrm>
            <a:off x="5873455" y="3396392"/>
            <a:ext cx="443065" cy="557171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572" name="Line 52"/>
          <p:cNvSpPr>
            <a:spLocks noChangeShapeType="1"/>
          </p:cNvSpPr>
          <p:nvPr/>
        </p:nvSpPr>
        <p:spPr bwMode="auto">
          <a:xfrm>
            <a:off x="5029200" y="4041321"/>
            <a:ext cx="3222" cy="3490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3" name="Line 53"/>
          <p:cNvSpPr>
            <a:spLocks noChangeShapeType="1"/>
          </p:cNvSpPr>
          <p:nvPr/>
        </p:nvSpPr>
        <p:spPr bwMode="auto">
          <a:xfrm flipH="1">
            <a:off x="5342393" y="4191655"/>
            <a:ext cx="610689" cy="2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4" name="Line 80"/>
          <p:cNvSpPr>
            <a:spLocks noChangeShapeType="1"/>
          </p:cNvSpPr>
          <p:nvPr/>
        </p:nvSpPr>
        <p:spPr bwMode="auto">
          <a:xfrm>
            <a:off x="5964191" y="4555808"/>
            <a:ext cx="2063843" cy="11039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37"/>
          <p:cNvSpPr>
            <a:spLocks noChangeShapeType="1"/>
          </p:cNvSpPr>
          <p:nvPr/>
        </p:nvSpPr>
        <p:spPr bwMode="auto">
          <a:xfrm>
            <a:off x="1861131" y="3459072"/>
            <a:ext cx="2479095" cy="41934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Text Box 36"/>
          <p:cNvSpPr txBox="1">
            <a:spLocks noChangeArrowheads="1"/>
          </p:cNvSpPr>
          <p:nvPr/>
        </p:nvSpPr>
        <p:spPr bwMode="auto">
          <a:xfrm>
            <a:off x="6498749" y="2987182"/>
            <a:ext cx="104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cAMP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1" name="Arc 37"/>
          <p:cNvSpPr>
            <a:spLocks/>
          </p:cNvSpPr>
          <p:nvPr/>
        </p:nvSpPr>
        <p:spPr bwMode="auto">
          <a:xfrm rot="16200000" flipH="1" flipV="1">
            <a:off x="6521498" y="3383108"/>
            <a:ext cx="595732" cy="521776"/>
          </a:xfrm>
          <a:custGeom>
            <a:avLst/>
            <a:gdLst>
              <a:gd name="T0" fmla="*/ 0 w 20923"/>
              <a:gd name="T1" fmla="*/ 0 h 21600"/>
              <a:gd name="T2" fmla="*/ 0 w 20923"/>
              <a:gd name="T3" fmla="*/ 0 h 21600"/>
              <a:gd name="T4" fmla="*/ 0 w 20923"/>
              <a:gd name="T5" fmla="*/ 0 h 21600"/>
              <a:gd name="T6" fmla="*/ 0 60000 65536"/>
              <a:gd name="T7" fmla="*/ 0 60000 65536"/>
              <a:gd name="T8" fmla="*/ 0 60000 65536"/>
              <a:gd name="T9" fmla="*/ 0 w 20923"/>
              <a:gd name="T10" fmla="*/ 0 h 21600"/>
              <a:gd name="T11" fmla="*/ 20923 w 2092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923" h="21600" fill="none" extrusionOk="0">
                <a:moveTo>
                  <a:pt x="0" y="-1"/>
                </a:moveTo>
                <a:cubicBezTo>
                  <a:pt x="9863" y="-1"/>
                  <a:pt x="18474" y="6682"/>
                  <a:pt x="20923" y="16236"/>
                </a:cubicBezTo>
              </a:path>
              <a:path w="20923" h="21600" stroke="0" extrusionOk="0">
                <a:moveTo>
                  <a:pt x="0" y="-1"/>
                </a:moveTo>
                <a:cubicBezTo>
                  <a:pt x="9863" y="-1"/>
                  <a:pt x="18474" y="6682"/>
                  <a:pt x="20923" y="16236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4" name="Group 39"/>
          <p:cNvGrpSpPr>
            <a:grpSpLocks/>
          </p:cNvGrpSpPr>
          <p:nvPr/>
        </p:nvGrpSpPr>
        <p:grpSpPr bwMode="auto">
          <a:xfrm>
            <a:off x="6324602" y="1556658"/>
            <a:ext cx="1668463" cy="1244600"/>
            <a:chOff x="3490" y="103"/>
            <a:chExt cx="1051" cy="784"/>
          </a:xfrm>
        </p:grpSpPr>
        <p:sp>
          <p:nvSpPr>
            <p:cNvPr id="49" name="AutoShape 40"/>
            <p:cNvSpPr>
              <a:spLocks noChangeArrowheads="1"/>
            </p:cNvSpPr>
            <p:nvPr/>
          </p:nvSpPr>
          <p:spPr bwMode="auto">
            <a:xfrm>
              <a:off x="3514" y="402"/>
              <a:ext cx="1027" cy="45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50" name="Text Box 41"/>
            <p:cNvSpPr txBox="1">
              <a:spLocks noChangeArrowheads="1"/>
            </p:cNvSpPr>
            <p:nvPr/>
          </p:nvSpPr>
          <p:spPr bwMode="auto">
            <a:xfrm>
              <a:off x="3490" y="596"/>
              <a:ext cx="9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latin typeface="Helvetica" charset="0"/>
                </a:rPr>
                <a:t>Receptor</a:t>
              </a:r>
            </a:p>
          </p:txBody>
        </p:sp>
        <p:sp>
          <p:nvSpPr>
            <p:cNvPr id="51" name="AutoShape 42"/>
            <p:cNvSpPr>
              <a:spLocks noChangeArrowheads="1"/>
            </p:cNvSpPr>
            <p:nvPr/>
          </p:nvSpPr>
          <p:spPr bwMode="auto">
            <a:xfrm>
              <a:off x="3514" y="103"/>
              <a:ext cx="1018" cy="421"/>
            </a:xfrm>
            <a:prstGeom prst="cube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latin typeface="Helvetica" charset="0"/>
              </a:endParaRPr>
            </a:p>
          </p:txBody>
        </p:sp>
        <p:sp>
          <p:nvSpPr>
            <p:cNvPr id="52" name="AutoShape 43"/>
            <p:cNvSpPr>
              <a:spLocks noChangeArrowheads="1"/>
            </p:cNvSpPr>
            <p:nvPr/>
          </p:nvSpPr>
          <p:spPr bwMode="auto">
            <a:xfrm flipV="1">
              <a:off x="3858" y="508"/>
              <a:ext cx="204" cy="152"/>
            </a:xfrm>
            <a:prstGeom prst="triangle">
              <a:avLst>
                <a:gd name="adj" fmla="val 50000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3" name="Text Box 44"/>
            <p:cNvSpPr txBox="1">
              <a:spLocks noChangeArrowheads="1"/>
            </p:cNvSpPr>
            <p:nvPr/>
          </p:nvSpPr>
          <p:spPr bwMode="auto">
            <a:xfrm>
              <a:off x="3762" y="220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latin typeface="Helvetica" charset="0"/>
                </a:rPr>
                <a:t>LH</a:t>
              </a:r>
            </a:p>
          </p:txBody>
        </p:sp>
      </p:grpSp>
      <p:sp>
        <p:nvSpPr>
          <p:cNvPr id="45" name="Text Box 45"/>
          <p:cNvSpPr txBox="1">
            <a:spLocks noChangeArrowheads="1"/>
          </p:cNvSpPr>
          <p:nvPr/>
        </p:nvSpPr>
        <p:spPr bwMode="auto">
          <a:xfrm>
            <a:off x="5042802" y="-88752"/>
            <a:ext cx="2216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 dirty="0">
                <a:solidFill>
                  <a:schemeClr val="tx1"/>
                </a:solidFill>
                <a:latin typeface="Helvetica" charset="0"/>
              </a:rPr>
              <a:t>Selection</a:t>
            </a:r>
          </a:p>
        </p:txBody>
      </p:sp>
      <p:sp>
        <p:nvSpPr>
          <p:cNvPr id="46" name="Text Box 46"/>
          <p:cNvSpPr txBox="1">
            <a:spLocks noChangeArrowheads="1"/>
          </p:cNvSpPr>
          <p:nvPr/>
        </p:nvSpPr>
        <p:spPr bwMode="auto">
          <a:xfrm>
            <a:off x="5858959" y="509771"/>
            <a:ext cx="32988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 smtClean="0">
                <a:solidFill>
                  <a:schemeClr val="tx1"/>
                </a:solidFill>
                <a:latin typeface="Helvetica" charset="0"/>
              </a:rPr>
              <a:t>Dom. </a:t>
            </a:r>
            <a:r>
              <a:rPr lang="en-US" altLang="en-US" dirty="0" err="1" smtClean="0">
                <a:solidFill>
                  <a:schemeClr val="tx1"/>
                </a:solidFill>
                <a:latin typeface="Helvetica" charset="0"/>
              </a:rPr>
              <a:t>Foll</a:t>
            </a:r>
            <a:r>
              <a:rPr lang="en-US" altLang="en-US" dirty="0" smtClean="0">
                <a:solidFill>
                  <a:schemeClr val="tx1"/>
                </a:solidFill>
                <a:latin typeface="Helvetica" charset="0"/>
              </a:rPr>
              <a:t>.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Express LH Receptor</a:t>
            </a:r>
          </a:p>
        </p:txBody>
      </p:sp>
      <p:sp>
        <p:nvSpPr>
          <p:cNvPr id="47" name="Line 47"/>
          <p:cNvSpPr>
            <a:spLocks noChangeShapeType="1"/>
          </p:cNvSpPr>
          <p:nvPr/>
        </p:nvSpPr>
        <p:spPr bwMode="auto">
          <a:xfrm>
            <a:off x="7206263" y="276772"/>
            <a:ext cx="333885" cy="38985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48"/>
          <p:cNvSpPr>
            <a:spLocks noChangeShapeType="1"/>
          </p:cNvSpPr>
          <p:nvPr/>
        </p:nvSpPr>
        <p:spPr bwMode="auto">
          <a:xfrm flipH="1">
            <a:off x="7232652" y="1249679"/>
            <a:ext cx="0" cy="2955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Text Box 76"/>
          <p:cNvSpPr txBox="1">
            <a:spLocks noChangeArrowheads="1"/>
          </p:cNvSpPr>
          <p:nvPr/>
        </p:nvSpPr>
        <p:spPr bwMode="auto">
          <a:xfrm>
            <a:off x="2195548" y="-105884"/>
            <a:ext cx="2847254" cy="58477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chemeClr val="accent1"/>
                </a:solidFill>
                <a:latin typeface="Helvetica" charset="0"/>
                <a:ea typeface="+mn-ea"/>
              </a:rPr>
              <a:t>Theca </a:t>
            </a:r>
            <a:r>
              <a:rPr lang="en-US" sz="3200" dirty="0" err="1">
                <a:solidFill>
                  <a:schemeClr val="accent1"/>
                </a:solidFill>
                <a:latin typeface="Helvetica" charset="0"/>
                <a:ea typeface="+mn-ea"/>
              </a:rPr>
              <a:t>Interna</a:t>
            </a:r>
            <a:endParaRPr lang="en-US" sz="3200" dirty="0">
              <a:solidFill>
                <a:schemeClr val="accent1"/>
              </a:solidFill>
              <a:latin typeface="Helvetica" charset="0"/>
              <a:ea typeface="+mn-ea"/>
            </a:endParaRPr>
          </a:p>
        </p:txBody>
      </p:sp>
      <p:sp>
        <p:nvSpPr>
          <p:cNvPr id="58" name="Text Box 77"/>
          <p:cNvSpPr txBox="1">
            <a:spLocks noChangeArrowheads="1"/>
          </p:cNvSpPr>
          <p:nvPr/>
        </p:nvSpPr>
        <p:spPr bwMode="auto">
          <a:xfrm>
            <a:off x="1305721" y="4538663"/>
            <a:ext cx="2210862" cy="584775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>
                <a:solidFill>
                  <a:schemeClr val="accent1"/>
                </a:solidFill>
                <a:latin typeface="Helvetica" charset="0"/>
                <a:ea typeface="+mn-ea"/>
              </a:rPr>
              <a:t>Granulosa</a:t>
            </a:r>
          </a:p>
        </p:txBody>
      </p:sp>
      <p:sp>
        <p:nvSpPr>
          <p:cNvPr id="59" name="Line 78"/>
          <p:cNvSpPr>
            <a:spLocks noChangeShapeType="1"/>
          </p:cNvSpPr>
          <p:nvPr/>
        </p:nvSpPr>
        <p:spPr bwMode="auto">
          <a:xfrm flipH="1">
            <a:off x="3387594" y="420803"/>
            <a:ext cx="196527" cy="684184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79"/>
          <p:cNvSpPr>
            <a:spLocks noChangeShapeType="1"/>
          </p:cNvSpPr>
          <p:nvPr/>
        </p:nvSpPr>
        <p:spPr bwMode="auto">
          <a:xfrm flipV="1">
            <a:off x="3682947" y="4783774"/>
            <a:ext cx="657279" cy="10271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3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04950"/>
            <a:ext cx="8839200" cy="1066800"/>
          </a:xfrm>
        </p:spPr>
        <p:txBody>
          <a:bodyPr/>
          <a:lstStyle/>
          <a:p>
            <a:r>
              <a:rPr lang="en-US" altLang="en-US"/>
              <a:t>Ovulation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54" y="35833"/>
            <a:ext cx="4852310" cy="510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5049674" y="1730372"/>
            <a:ext cx="3108739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Tunica </a:t>
            </a:r>
            <a:r>
              <a:rPr lang="en-US" altLang="en-US" dirty="0" smtClean="0">
                <a:solidFill>
                  <a:schemeClr val="tx1"/>
                </a:solidFill>
                <a:latin typeface="Helvetica" charset="0"/>
              </a:rPr>
              <a:t>Albuginea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5108350" y="1002378"/>
            <a:ext cx="317234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Germinal Epithelium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5316538" y="2419350"/>
            <a:ext cx="228748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Theca Externa</a:t>
            </a: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5975125" y="3481639"/>
            <a:ext cx="2183289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Theca </a:t>
            </a:r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Interna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5000625" y="4587876"/>
            <a:ext cx="1703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Granulosa</a:t>
            </a: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5259809" y="4032252"/>
            <a:ext cx="3281346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Basement Membrane</a:t>
            </a:r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 flipH="1">
            <a:off x="3490914" y="1330779"/>
            <a:ext cx="1617436" cy="66789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Line 10"/>
          <p:cNvSpPr>
            <a:spLocks noChangeShapeType="1"/>
          </p:cNvSpPr>
          <p:nvPr/>
        </p:nvSpPr>
        <p:spPr bwMode="auto">
          <a:xfrm flipH="1">
            <a:off x="3907501" y="1998676"/>
            <a:ext cx="1352307" cy="38439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5" name="Line 11"/>
          <p:cNvSpPr>
            <a:spLocks noChangeShapeType="1"/>
          </p:cNvSpPr>
          <p:nvPr/>
        </p:nvSpPr>
        <p:spPr bwMode="auto">
          <a:xfrm flipH="1">
            <a:off x="4016375" y="2600326"/>
            <a:ext cx="1365250" cy="5397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 flipH="1" flipV="1">
            <a:off x="4125914" y="3683004"/>
            <a:ext cx="1760536" cy="4174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Line 13"/>
          <p:cNvSpPr>
            <a:spLocks noChangeShapeType="1"/>
          </p:cNvSpPr>
          <p:nvPr/>
        </p:nvSpPr>
        <p:spPr bwMode="auto">
          <a:xfrm flipH="1" flipV="1">
            <a:off x="3936207" y="4006853"/>
            <a:ext cx="1349375" cy="2222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8" name="Line 14"/>
          <p:cNvSpPr>
            <a:spLocks noChangeShapeType="1"/>
          </p:cNvSpPr>
          <p:nvPr/>
        </p:nvSpPr>
        <p:spPr bwMode="auto">
          <a:xfrm flipH="1" flipV="1">
            <a:off x="2767692" y="4523013"/>
            <a:ext cx="2241131" cy="24311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6" y="22860"/>
            <a:ext cx="3973617" cy="51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4702629" y="1326018"/>
            <a:ext cx="4213053" cy="249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 marL="349250" indent="-349250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protein synthesis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steroid synthesis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 smtClean="0">
                <a:solidFill>
                  <a:schemeClr val="tx1"/>
                </a:solidFill>
                <a:latin typeface="Helvetica" charset="0"/>
              </a:rPr>
              <a:t>prostaglandin synthesis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plasminogen activator synthesis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4347816" y="341313"/>
            <a:ext cx="4796184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Blocking of these events in the 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follicle prevents ovulation.</a:t>
            </a:r>
          </a:p>
        </p:txBody>
      </p:sp>
      <p:sp>
        <p:nvSpPr>
          <p:cNvPr id="74757" name="Line 5"/>
          <p:cNvSpPr>
            <a:spLocks noChangeShapeType="1"/>
          </p:cNvSpPr>
          <p:nvPr/>
        </p:nvSpPr>
        <p:spPr bwMode="auto">
          <a:xfrm>
            <a:off x="4556745" y="1249589"/>
            <a:ext cx="43783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148021" y="106370"/>
            <a:ext cx="4076436" cy="52065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 err="1">
                <a:solidFill>
                  <a:srgbClr val="FFFFFF"/>
                </a:solidFill>
                <a:latin typeface="Helvetica" charset="0"/>
              </a:rPr>
              <a:t>Preovulatory</a:t>
            </a:r>
            <a:r>
              <a:rPr lang="en-US" altLang="en-US" sz="2800" dirty="0">
                <a:solidFill>
                  <a:srgbClr val="FFFFFF"/>
                </a:solidFill>
                <a:latin typeface="Helvetica" charset="0"/>
              </a:rPr>
              <a:t> LH Surge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127043" y="4566490"/>
            <a:ext cx="1599796" cy="4591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0" y="562189"/>
            <a:ext cx="3047330" cy="4282637"/>
            <a:chOff x="0" y="562189"/>
            <a:chExt cx="3047330" cy="4282637"/>
          </a:xfrm>
        </p:grpSpPr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87313" y="1060664"/>
              <a:ext cx="1747837" cy="844550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Cumulus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Expansion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0" y="2796268"/>
              <a:ext cx="1395412" cy="16129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hlink"/>
                  </a:solidFill>
                  <a:latin typeface="Helvetica" charset="0"/>
                  <a:ea typeface="+mn-ea"/>
                </a:rPr>
                <a:t>Oocyte</a:t>
              </a:r>
              <a:endParaRPr lang="en-US" sz="2000" dirty="0">
                <a:solidFill>
                  <a:schemeClr val="hlink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Separates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From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Follicular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Wall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H="1">
              <a:off x="1085850" y="562189"/>
              <a:ext cx="868364" cy="41888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791936" y="2163535"/>
              <a:ext cx="0" cy="64497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986498" y="4346575"/>
              <a:ext cx="2060832" cy="49825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" y="-57830"/>
            <a:ext cx="8839200" cy="581025"/>
          </a:xfrm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AFD00"/>
                </a:solidFill>
                <a:ea typeface="+mj-ea"/>
                <a:cs typeface="+mj-cs"/>
              </a:rPr>
              <a:t>Cumulus Expansion</a:t>
            </a:r>
          </a:p>
        </p:txBody>
      </p:sp>
      <p:pic>
        <p:nvPicPr>
          <p:cNvPr id="78851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145"/>
            <a:ext cx="4845050" cy="43227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2" name="Picture 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565145"/>
            <a:ext cx="4356100" cy="43402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1020764" y="4658358"/>
            <a:ext cx="2029401" cy="4591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/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FFFF"/>
                </a:solidFill>
                <a:latin typeface="Helvetica" charset="0"/>
                <a:ea typeface="+mn-ea"/>
              </a:rPr>
              <a:t>Unexpanded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5942013" y="4658358"/>
            <a:ext cx="1652696" cy="4591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/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  <a:latin typeface="Helvetica" charset="0"/>
                <a:ea typeface="+mn-ea"/>
              </a:rPr>
              <a:t>Expanded</a:t>
            </a:r>
          </a:p>
        </p:txBody>
      </p:sp>
      <p:sp>
        <p:nvSpPr>
          <p:cNvPr id="78855" name="Text Box 7"/>
          <p:cNvSpPr txBox="1">
            <a:spLocks noChangeArrowheads="1"/>
          </p:cNvSpPr>
          <p:nvPr/>
        </p:nvSpPr>
        <p:spPr bwMode="auto">
          <a:xfrm>
            <a:off x="5202011" y="565145"/>
            <a:ext cx="3559628" cy="7143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dirty="0">
                <a:solidFill>
                  <a:srgbClr val="FFFFFF"/>
                </a:solidFill>
                <a:latin typeface="Helvetica" charset="0"/>
              </a:rPr>
              <a:t>Hyaluronic </a:t>
            </a:r>
            <a:r>
              <a:rPr lang="en-US" altLang="en-US">
                <a:solidFill>
                  <a:srgbClr val="FFFFFF"/>
                </a:solidFill>
                <a:latin typeface="Helvetica" charset="0"/>
              </a:rPr>
              <a:t>Acid </a:t>
            </a:r>
            <a:endParaRPr lang="en-US" altLang="en-US" smtClean="0">
              <a:solidFill>
                <a:srgbClr val="FFFFFF"/>
              </a:solidFill>
              <a:latin typeface="Helvetica" charset="0"/>
            </a:endParaRPr>
          </a:p>
          <a:p>
            <a:pPr algn="ctr">
              <a:lnSpc>
                <a:spcPct val="85000"/>
              </a:lnSpc>
            </a:pPr>
            <a:r>
              <a:rPr lang="en-US" altLang="en-US" dirty="0" smtClean="0">
                <a:solidFill>
                  <a:srgbClr val="FFFFFF"/>
                </a:solidFill>
                <a:latin typeface="Helvetica" charset="0"/>
              </a:rPr>
              <a:t>and </a:t>
            </a:r>
            <a:r>
              <a:rPr lang="en-US" altLang="en-US" dirty="0">
                <a:solidFill>
                  <a:srgbClr val="FFFFFF"/>
                </a:solidFill>
                <a:latin typeface="Helvetica" charset="0"/>
              </a:rPr>
              <a:t>Protein Production</a:t>
            </a:r>
          </a:p>
        </p:txBody>
      </p:sp>
      <p:sp>
        <p:nvSpPr>
          <p:cNvPr id="78856" name="Line 8"/>
          <p:cNvSpPr>
            <a:spLocks noChangeShapeType="1"/>
          </p:cNvSpPr>
          <p:nvPr/>
        </p:nvSpPr>
        <p:spPr bwMode="auto">
          <a:xfrm flipH="1">
            <a:off x="5638800" y="1354126"/>
            <a:ext cx="141514" cy="77946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37" y="498378"/>
            <a:ext cx="4470319" cy="4299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Text Box 16"/>
          <p:cNvSpPr txBox="1">
            <a:spLocks noChangeArrowheads="1"/>
          </p:cNvSpPr>
          <p:nvPr/>
        </p:nvSpPr>
        <p:spPr bwMode="auto">
          <a:xfrm>
            <a:off x="5352319" y="778329"/>
            <a:ext cx="32608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Cumulus and Oocyte</a:t>
            </a:r>
          </a:p>
          <a:p>
            <a:pPr algn="ctr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Separation</a:t>
            </a:r>
          </a:p>
        </p:txBody>
      </p:sp>
      <p:sp>
        <p:nvSpPr>
          <p:cNvPr id="80900" name="Line 17"/>
          <p:cNvSpPr>
            <a:spLocks noChangeShapeType="1"/>
          </p:cNvSpPr>
          <p:nvPr/>
        </p:nvSpPr>
        <p:spPr bwMode="auto">
          <a:xfrm flipH="1">
            <a:off x="2955471" y="1436914"/>
            <a:ext cx="2669722" cy="120015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236664" y="690102"/>
            <a:ext cx="5984876" cy="2453348"/>
            <a:chOff x="1236664" y="690102"/>
            <a:chExt cx="5984876" cy="2453348"/>
          </a:xfrm>
        </p:grpSpPr>
        <p:sp>
          <p:nvSpPr>
            <p:cNvPr id="21" name="Rectangle 33"/>
            <p:cNvSpPr>
              <a:spLocks noChangeArrowheads="1"/>
            </p:cNvSpPr>
            <p:nvPr/>
          </p:nvSpPr>
          <p:spPr bwMode="auto">
            <a:xfrm>
              <a:off x="1954214" y="1071101"/>
              <a:ext cx="4116388" cy="828675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Protein synthesis changes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in and around Follicle</a:t>
              </a:r>
            </a:p>
          </p:txBody>
        </p:sp>
        <p:sp>
          <p:nvSpPr>
            <p:cNvPr id="22" name="Rectangle 34"/>
            <p:cNvSpPr>
              <a:spLocks noChangeArrowheads="1"/>
            </p:cNvSpPr>
            <p:nvPr/>
          </p:nvSpPr>
          <p:spPr bwMode="auto">
            <a:xfrm>
              <a:off x="3026798" y="2199594"/>
              <a:ext cx="1762125" cy="635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accent1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1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Activator</a:t>
              </a:r>
            </a:p>
          </p:txBody>
        </p:sp>
        <p:sp>
          <p:nvSpPr>
            <p:cNvPr id="23" name="Rectangle 35"/>
            <p:cNvSpPr>
              <a:spLocks noChangeArrowheads="1"/>
            </p:cNvSpPr>
            <p:nvPr/>
          </p:nvSpPr>
          <p:spPr bwMode="auto">
            <a:xfrm>
              <a:off x="1236664" y="2203794"/>
              <a:ext cx="1836738" cy="36079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Progesterone</a:t>
              </a:r>
            </a:p>
          </p:txBody>
        </p:sp>
        <p:sp>
          <p:nvSpPr>
            <p:cNvPr id="24" name="Rectangle 36"/>
            <p:cNvSpPr>
              <a:spLocks noChangeArrowheads="1"/>
            </p:cNvSpPr>
            <p:nvPr/>
          </p:nvSpPr>
          <p:spPr bwMode="auto">
            <a:xfrm>
              <a:off x="5245102" y="2231359"/>
              <a:ext cx="1976438" cy="912091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Prostaglandin Synthesis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PGE and PGF</a:t>
              </a:r>
            </a:p>
          </p:txBody>
        </p:sp>
        <p:sp>
          <p:nvSpPr>
            <p:cNvPr id="25" name="Line 37"/>
            <p:cNvSpPr>
              <a:spLocks noChangeShapeType="1"/>
            </p:cNvSpPr>
            <p:nvPr/>
          </p:nvSpPr>
          <p:spPr bwMode="auto">
            <a:xfrm flipH="1">
              <a:off x="4016828" y="690102"/>
              <a:ext cx="3517" cy="363091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8"/>
            <p:cNvSpPr>
              <a:spLocks noChangeShapeType="1"/>
            </p:cNvSpPr>
            <p:nvPr/>
          </p:nvSpPr>
          <p:spPr bwMode="auto">
            <a:xfrm flipH="1">
              <a:off x="2262189" y="2008638"/>
              <a:ext cx="481012" cy="2084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39"/>
            <p:cNvSpPr>
              <a:spLocks noChangeShapeType="1"/>
            </p:cNvSpPr>
            <p:nvPr/>
          </p:nvSpPr>
          <p:spPr bwMode="auto">
            <a:xfrm>
              <a:off x="3985759" y="1984365"/>
              <a:ext cx="0" cy="361073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40"/>
            <p:cNvSpPr>
              <a:spLocks noChangeShapeType="1"/>
            </p:cNvSpPr>
            <p:nvPr/>
          </p:nvSpPr>
          <p:spPr bwMode="auto">
            <a:xfrm>
              <a:off x="5228318" y="1984365"/>
              <a:ext cx="700635" cy="3411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41"/>
            <p:cNvSpPr>
              <a:spLocks noChangeShapeType="1"/>
            </p:cNvSpPr>
            <p:nvPr/>
          </p:nvSpPr>
          <p:spPr bwMode="auto">
            <a:xfrm flipH="1" flipV="1">
              <a:off x="4788922" y="2554310"/>
              <a:ext cx="634545" cy="339498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2148021" y="106370"/>
            <a:ext cx="4076436" cy="52065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 err="1">
                <a:solidFill>
                  <a:srgbClr val="FFFFFF"/>
                </a:solidFill>
                <a:latin typeface="Helvetica" charset="0"/>
              </a:rPr>
              <a:t>Preovulatory</a:t>
            </a:r>
            <a:r>
              <a:rPr lang="en-US" altLang="en-US" sz="2800" dirty="0">
                <a:solidFill>
                  <a:srgbClr val="FFFFFF"/>
                </a:solidFill>
                <a:latin typeface="Helvetica" charset="0"/>
              </a:rPr>
              <a:t> LH Surge</a:t>
            </a: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3127043" y="4566490"/>
            <a:ext cx="1599796" cy="4591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0" y="562189"/>
            <a:ext cx="3047330" cy="4282637"/>
            <a:chOff x="0" y="562189"/>
            <a:chExt cx="3047330" cy="4282637"/>
          </a:xfrm>
        </p:grpSpPr>
        <p:sp>
          <p:nvSpPr>
            <p:cNvPr id="33" name="Rectangle 13"/>
            <p:cNvSpPr>
              <a:spLocks noChangeArrowheads="1"/>
            </p:cNvSpPr>
            <p:nvPr/>
          </p:nvSpPr>
          <p:spPr bwMode="auto">
            <a:xfrm>
              <a:off x="87313" y="1060664"/>
              <a:ext cx="1747837" cy="844550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Cumulus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Expansion</a:t>
              </a:r>
            </a:p>
          </p:txBody>
        </p:sp>
        <p:sp>
          <p:nvSpPr>
            <p:cNvPr id="34" name="Rectangle 14"/>
            <p:cNvSpPr>
              <a:spLocks noChangeArrowheads="1"/>
            </p:cNvSpPr>
            <p:nvPr/>
          </p:nvSpPr>
          <p:spPr bwMode="auto">
            <a:xfrm>
              <a:off x="0" y="2796268"/>
              <a:ext cx="1395412" cy="16129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hlink"/>
                  </a:solidFill>
                  <a:latin typeface="Helvetica" charset="0"/>
                  <a:ea typeface="+mn-ea"/>
                </a:rPr>
                <a:t>Oocyte</a:t>
              </a:r>
              <a:endParaRPr lang="en-US" sz="2000" dirty="0">
                <a:solidFill>
                  <a:schemeClr val="hlink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Separates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From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Follicular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Wall</a:t>
              </a:r>
            </a:p>
          </p:txBody>
        </p:sp>
        <p:sp>
          <p:nvSpPr>
            <p:cNvPr id="35" name="Line 15"/>
            <p:cNvSpPr>
              <a:spLocks noChangeShapeType="1"/>
            </p:cNvSpPr>
            <p:nvPr/>
          </p:nvSpPr>
          <p:spPr bwMode="auto">
            <a:xfrm flipH="1">
              <a:off x="1085850" y="562189"/>
              <a:ext cx="868364" cy="41888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16"/>
            <p:cNvSpPr>
              <a:spLocks noChangeShapeType="1"/>
            </p:cNvSpPr>
            <p:nvPr/>
          </p:nvSpPr>
          <p:spPr bwMode="auto">
            <a:xfrm>
              <a:off x="791936" y="2163535"/>
              <a:ext cx="0" cy="64497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17"/>
            <p:cNvSpPr>
              <a:spLocks noChangeShapeType="1"/>
            </p:cNvSpPr>
            <p:nvPr/>
          </p:nvSpPr>
          <p:spPr bwMode="auto">
            <a:xfrm>
              <a:off x="986498" y="4346575"/>
              <a:ext cx="2060832" cy="49825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2148021" y="106370"/>
            <a:ext cx="4076436" cy="52065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 err="1">
                <a:solidFill>
                  <a:srgbClr val="FFFFFF"/>
                </a:solidFill>
                <a:latin typeface="Helvetica" charset="0"/>
              </a:rPr>
              <a:t>Preovulatory</a:t>
            </a:r>
            <a:r>
              <a:rPr lang="en-US" altLang="en-US" sz="2800" dirty="0">
                <a:solidFill>
                  <a:srgbClr val="FFFFFF"/>
                </a:solidFill>
                <a:latin typeface="Helvetica" charset="0"/>
              </a:rPr>
              <a:t> LH Surge</a:t>
            </a:r>
          </a:p>
        </p:txBody>
      </p:sp>
      <p:sp>
        <p:nvSpPr>
          <p:cNvPr id="36" name="Rectangle 3"/>
          <p:cNvSpPr>
            <a:spLocks noChangeArrowheads="1"/>
          </p:cNvSpPr>
          <p:nvPr/>
        </p:nvSpPr>
        <p:spPr bwMode="auto">
          <a:xfrm>
            <a:off x="3127043" y="4566490"/>
            <a:ext cx="1599796" cy="4591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0" y="562189"/>
            <a:ext cx="3047330" cy="4282637"/>
            <a:chOff x="0" y="562189"/>
            <a:chExt cx="3047330" cy="4282637"/>
          </a:xfrm>
        </p:grpSpPr>
        <p:sp>
          <p:nvSpPr>
            <p:cNvPr id="38" name="Rectangle 13"/>
            <p:cNvSpPr>
              <a:spLocks noChangeArrowheads="1"/>
            </p:cNvSpPr>
            <p:nvPr/>
          </p:nvSpPr>
          <p:spPr bwMode="auto">
            <a:xfrm>
              <a:off x="87313" y="1060664"/>
              <a:ext cx="1747837" cy="844550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Cumulus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Expansion</a:t>
              </a:r>
            </a:p>
          </p:txBody>
        </p:sp>
        <p:sp>
          <p:nvSpPr>
            <p:cNvPr id="39" name="Rectangle 14"/>
            <p:cNvSpPr>
              <a:spLocks noChangeArrowheads="1"/>
            </p:cNvSpPr>
            <p:nvPr/>
          </p:nvSpPr>
          <p:spPr bwMode="auto">
            <a:xfrm>
              <a:off x="0" y="2796268"/>
              <a:ext cx="1395412" cy="16129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hlink"/>
                  </a:solidFill>
                  <a:latin typeface="Helvetica" charset="0"/>
                  <a:ea typeface="+mn-ea"/>
                </a:rPr>
                <a:t>Oocyte</a:t>
              </a:r>
              <a:endParaRPr lang="en-US" sz="2000" dirty="0">
                <a:solidFill>
                  <a:schemeClr val="hlink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Separates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From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Follicular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Wall</a:t>
              </a:r>
            </a:p>
          </p:txBody>
        </p:sp>
        <p:sp>
          <p:nvSpPr>
            <p:cNvPr id="40" name="Line 15"/>
            <p:cNvSpPr>
              <a:spLocks noChangeShapeType="1"/>
            </p:cNvSpPr>
            <p:nvPr/>
          </p:nvSpPr>
          <p:spPr bwMode="auto">
            <a:xfrm flipH="1">
              <a:off x="1085850" y="562189"/>
              <a:ext cx="868364" cy="41888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6"/>
            <p:cNvSpPr>
              <a:spLocks noChangeShapeType="1"/>
            </p:cNvSpPr>
            <p:nvPr/>
          </p:nvSpPr>
          <p:spPr bwMode="auto">
            <a:xfrm>
              <a:off x="791936" y="2163535"/>
              <a:ext cx="0" cy="64497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7"/>
            <p:cNvSpPr>
              <a:spLocks noChangeShapeType="1"/>
            </p:cNvSpPr>
            <p:nvPr/>
          </p:nvSpPr>
          <p:spPr bwMode="auto">
            <a:xfrm>
              <a:off x="986498" y="4346575"/>
              <a:ext cx="2060832" cy="49825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236664" y="690102"/>
            <a:ext cx="5984876" cy="2453348"/>
            <a:chOff x="1236664" y="690102"/>
            <a:chExt cx="5984876" cy="2453348"/>
          </a:xfrm>
        </p:grpSpPr>
        <p:sp>
          <p:nvSpPr>
            <p:cNvPr id="45" name="Rectangle 33"/>
            <p:cNvSpPr>
              <a:spLocks noChangeArrowheads="1"/>
            </p:cNvSpPr>
            <p:nvPr/>
          </p:nvSpPr>
          <p:spPr bwMode="auto">
            <a:xfrm>
              <a:off x="1954214" y="1071101"/>
              <a:ext cx="4116388" cy="828675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Protein synthesis changes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in and around Follicle</a:t>
              </a:r>
            </a:p>
          </p:txBody>
        </p:sp>
        <p:sp>
          <p:nvSpPr>
            <p:cNvPr id="46" name="Rectangle 34"/>
            <p:cNvSpPr>
              <a:spLocks noChangeArrowheads="1"/>
            </p:cNvSpPr>
            <p:nvPr/>
          </p:nvSpPr>
          <p:spPr bwMode="auto">
            <a:xfrm>
              <a:off x="3026798" y="2199594"/>
              <a:ext cx="1762125" cy="635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accent1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1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Activator</a:t>
              </a:r>
            </a:p>
          </p:txBody>
        </p:sp>
        <p:sp>
          <p:nvSpPr>
            <p:cNvPr id="48" name="Rectangle 35"/>
            <p:cNvSpPr>
              <a:spLocks noChangeArrowheads="1"/>
            </p:cNvSpPr>
            <p:nvPr/>
          </p:nvSpPr>
          <p:spPr bwMode="auto">
            <a:xfrm>
              <a:off x="1236664" y="2203794"/>
              <a:ext cx="1836738" cy="36079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Progesterone</a:t>
              </a:r>
            </a:p>
          </p:txBody>
        </p:sp>
        <p:sp>
          <p:nvSpPr>
            <p:cNvPr id="50" name="Rectangle 36"/>
            <p:cNvSpPr>
              <a:spLocks noChangeArrowheads="1"/>
            </p:cNvSpPr>
            <p:nvPr/>
          </p:nvSpPr>
          <p:spPr bwMode="auto">
            <a:xfrm>
              <a:off x="5245102" y="2231359"/>
              <a:ext cx="1976438" cy="912091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Prostaglandin Synthesis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PGE and PGF</a:t>
              </a:r>
            </a:p>
          </p:txBody>
        </p:sp>
        <p:sp>
          <p:nvSpPr>
            <p:cNvPr id="51" name="Line 37"/>
            <p:cNvSpPr>
              <a:spLocks noChangeShapeType="1"/>
            </p:cNvSpPr>
            <p:nvPr/>
          </p:nvSpPr>
          <p:spPr bwMode="auto">
            <a:xfrm flipH="1">
              <a:off x="4016828" y="690102"/>
              <a:ext cx="3517" cy="363091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38"/>
            <p:cNvSpPr>
              <a:spLocks noChangeShapeType="1"/>
            </p:cNvSpPr>
            <p:nvPr/>
          </p:nvSpPr>
          <p:spPr bwMode="auto">
            <a:xfrm flipH="1">
              <a:off x="2262189" y="2008638"/>
              <a:ext cx="481012" cy="2084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39"/>
            <p:cNvSpPr>
              <a:spLocks noChangeShapeType="1"/>
            </p:cNvSpPr>
            <p:nvPr/>
          </p:nvSpPr>
          <p:spPr bwMode="auto">
            <a:xfrm>
              <a:off x="3985759" y="1984365"/>
              <a:ext cx="0" cy="361073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40"/>
            <p:cNvSpPr>
              <a:spLocks noChangeShapeType="1"/>
            </p:cNvSpPr>
            <p:nvPr/>
          </p:nvSpPr>
          <p:spPr bwMode="auto">
            <a:xfrm>
              <a:off x="5228318" y="1984365"/>
              <a:ext cx="700635" cy="3411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41"/>
            <p:cNvSpPr>
              <a:spLocks noChangeShapeType="1"/>
            </p:cNvSpPr>
            <p:nvPr/>
          </p:nvSpPr>
          <p:spPr bwMode="auto">
            <a:xfrm flipH="1" flipV="1">
              <a:off x="4788922" y="2554310"/>
              <a:ext cx="634545" cy="339498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605336" y="22526"/>
            <a:ext cx="4592639" cy="5064619"/>
            <a:chOff x="4605336" y="22526"/>
            <a:chExt cx="4592639" cy="5064619"/>
          </a:xfrm>
        </p:grpSpPr>
        <p:sp>
          <p:nvSpPr>
            <p:cNvPr id="57" name="Rectangle 5"/>
            <p:cNvSpPr>
              <a:spLocks noChangeArrowheads="1"/>
            </p:cNvSpPr>
            <p:nvPr/>
          </p:nvSpPr>
          <p:spPr bwMode="auto">
            <a:xfrm>
              <a:off x="6164263" y="774691"/>
              <a:ext cx="2933700" cy="1209675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Increased Blood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Flow to Ovary and 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Follicle</a:t>
              </a:r>
            </a:p>
          </p:txBody>
        </p:sp>
        <p:sp>
          <p:nvSpPr>
            <p:cNvPr id="58" name="Rectangle 6"/>
            <p:cNvSpPr>
              <a:spLocks noChangeArrowheads="1"/>
            </p:cNvSpPr>
            <p:nvPr/>
          </p:nvSpPr>
          <p:spPr bwMode="auto">
            <a:xfrm>
              <a:off x="7192964" y="2187231"/>
              <a:ext cx="1765300" cy="6985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2"/>
                  </a:solidFill>
                  <a:latin typeface="Helvetica" charset="0"/>
                  <a:ea typeface="+mn-ea"/>
                </a:rPr>
                <a:t>Vascular Permeability</a:t>
              </a:r>
            </a:p>
          </p:txBody>
        </p:sp>
        <p:sp>
          <p:nvSpPr>
            <p:cNvPr id="59" name="Rectangle 7"/>
            <p:cNvSpPr>
              <a:spLocks noChangeArrowheads="1"/>
            </p:cNvSpPr>
            <p:nvPr/>
          </p:nvSpPr>
          <p:spPr bwMode="auto">
            <a:xfrm>
              <a:off x="7102476" y="3160938"/>
              <a:ext cx="1762125" cy="3937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 err="1">
                  <a:solidFill>
                    <a:schemeClr val="accent2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2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 flipV="1">
              <a:off x="6349095" y="289593"/>
              <a:ext cx="356506" cy="23144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9"/>
            <p:cNvSpPr>
              <a:spLocks noChangeShapeType="1"/>
            </p:cNvSpPr>
            <p:nvPr/>
          </p:nvSpPr>
          <p:spPr bwMode="auto">
            <a:xfrm>
              <a:off x="8012340" y="2056267"/>
              <a:ext cx="0" cy="28892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"/>
            <p:cNvSpPr>
              <a:spLocks noChangeShapeType="1"/>
            </p:cNvSpPr>
            <p:nvPr/>
          </p:nvSpPr>
          <p:spPr bwMode="auto">
            <a:xfrm>
              <a:off x="8044318" y="2834594"/>
              <a:ext cx="3175" cy="37782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1"/>
            <p:cNvSpPr>
              <a:spLocks noChangeShapeType="1"/>
            </p:cNvSpPr>
            <p:nvPr/>
          </p:nvSpPr>
          <p:spPr bwMode="auto">
            <a:xfrm flipH="1" flipV="1">
              <a:off x="4605336" y="3229176"/>
              <a:ext cx="2497140" cy="1431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TextBox 63"/>
            <p:cNvSpPr txBox="1">
              <a:spLocks noChangeArrowheads="1"/>
            </p:cNvSpPr>
            <p:nvPr/>
          </p:nvSpPr>
          <p:spPr bwMode="auto">
            <a:xfrm>
              <a:off x="6608804" y="22526"/>
              <a:ext cx="2589171" cy="46166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dirty="0" smtClean="0">
                  <a:solidFill>
                    <a:schemeClr val="accent2"/>
                  </a:solidFill>
                  <a:latin typeface="Helvetica" charset="0"/>
                </a:rPr>
                <a:t>Histamine, PGE</a:t>
              </a:r>
              <a:r>
                <a:rPr lang="en-US" altLang="en-US" baseline="-25000" dirty="0" smtClean="0">
                  <a:solidFill>
                    <a:schemeClr val="accent2"/>
                  </a:solidFill>
                  <a:latin typeface="Helvetica" charset="0"/>
                </a:rPr>
                <a:t>2</a:t>
              </a:r>
              <a:endParaRPr lang="en-US" altLang="en-US" baseline="-25000" dirty="0">
                <a:solidFill>
                  <a:schemeClr val="accent2"/>
                </a:solidFill>
                <a:latin typeface="Helvetica" charset="0"/>
              </a:endParaRPr>
            </a:p>
          </p:txBody>
        </p:sp>
        <p:sp>
          <p:nvSpPr>
            <p:cNvPr id="65" name="Line 8"/>
            <p:cNvSpPr>
              <a:spLocks noChangeShapeType="1"/>
            </p:cNvSpPr>
            <p:nvPr/>
          </p:nvSpPr>
          <p:spPr bwMode="auto">
            <a:xfrm flipH="1">
              <a:off x="7666263" y="424165"/>
              <a:ext cx="222479" cy="262297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10"/>
            <p:cNvSpPr>
              <a:spLocks noChangeShapeType="1"/>
            </p:cNvSpPr>
            <p:nvPr/>
          </p:nvSpPr>
          <p:spPr bwMode="auto">
            <a:xfrm flipH="1">
              <a:off x="8959850" y="2114550"/>
              <a:ext cx="4536" cy="1900239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10"/>
            <p:cNvSpPr>
              <a:spLocks noChangeShapeType="1"/>
            </p:cNvSpPr>
            <p:nvPr/>
          </p:nvSpPr>
          <p:spPr bwMode="auto">
            <a:xfrm flipH="1">
              <a:off x="8044318" y="4332289"/>
              <a:ext cx="537708" cy="22123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6531314" y="4602507"/>
              <a:ext cx="2492376" cy="484638"/>
            </a:xfrm>
            <a:prstGeom prst="rect">
              <a:avLst/>
            </a:prstGeom>
            <a:solidFill>
              <a:srgbClr val="00AE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25401" dir="2700000" rotWithShape="0">
                <a:srgbClr val="000000">
                  <a:alpha val="75000"/>
                </a:srgbClr>
              </a:outerShdw>
            </a:effectLst>
          </p:spPr>
          <p:txBody>
            <a:bodyPr/>
            <a:lstStyle/>
            <a:p>
              <a:pPr algn="ctr">
                <a:defRPr/>
              </a:pPr>
              <a:r>
                <a:rPr lang="en-US" dirty="0" err="1" smtClean="0">
                  <a:solidFill>
                    <a:schemeClr val="bg1"/>
                  </a:solidFill>
                  <a:latin typeface="+mj-lt"/>
                  <a:ea typeface="+mn-ea"/>
                </a:rPr>
                <a:t>Foll</a:t>
              </a:r>
              <a:r>
                <a:rPr lang="en-US" dirty="0" smtClean="0">
                  <a:solidFill>
                    <a:schemeClr val="bg1"/>
                  </a:solidFill>
                  <a:latin typeface="+mj-lt"/>
                  <a:ea typeface="+mn-ea"/>
                </a:rPr>
                <a:t>. pressure</a:t>
              </a:r>
              <a:endParaRPr lang="en-US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  <p:sp>
          <p:nvSpPr>
            <p:cNvPr id="69" name="Line 10"/>
            <p:cNvSpPr>
              <a:spLocks noChangeShapeType="1"/>
            </p:cNvSpPr>
            <p:nvPr/>
          </p:nvSpPr>
          <p:spPr bwMode="auto">
            <a:xfrm flipH="1">
              <a:off x="4800602" y="4844826"/>
              <a:ext cx="1650999" cy="476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TextBox 69"/>
            <p:cNvSpPr txBox="1">
              <a:spLocks noChangeArrowheads="1"/>
            </p:cNvSpPr>
            <p:nvPr/>
          </p:nvSpPr>
          <p:spPr bwMode="auto">
            <a:xfrm>
              <a:off x="8004175" y="3884613"/>
              <a:ext cx="1193800" cy="46196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2"/>
                  </a:solidFill>
                  <a:latin typeface="+mj-lt"/>
                  <a:ea typeface="+mn-ea"/>
                </a:rPr>
                <a:t>Edema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2"/>
          <p:cNvSpPr>
            <a:spLocks noChangeArrowheads="1"/>
          </p:cNvSpPr>
          <p:nvPr/>
        </p:nvSpPr>
        <p:spPr bwMode="auto">
          <a:xfrm>
            <a:off x="2148021" y="106370"/>
            <a:ext cx="4076436" cy="52065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 err="1">
                <a:solidFill>
                  <a:srgbClr val="FFFFFF"/>
                </a:solidFill>
                <a:latin typeface="Helvetica" charset="0"/>
              </a:rPr>
              <a:t>Preovulatory</a:t>
            </a:r>
            <a:r>
              <a:rPr lang="en-US" altLang="en-US" sz="2800" dirty="0">
                <a:solidFill>
                  <a:srgbClr val="FFFFFF"/>
                </a:solidFill>
                <a:latin typeface="Helvetica" charset="0"/>
              </a:rPr>
              <a:t> LH Surge</a:t>
            </a:r>
          </a:p>
        </p:txBody>
      </p:sp>
      <p:sp>
        <p:nvSpPr>
          <p:cNvPr id="46" name="Rectangle 3"/>
          <p:cNvSpPr>
            <a:spLocks noChangeArrowheads="1"/>
          </p:cNvSpPr>
          <p:nvPr/>
        </p:nvSpPr>
        <p:spPr bwMode="auto">
          <a:xfrm>
            <a:off x="3127043" y="4566490"/>
            <a:ext cx="1599796" cy="4591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0" y="562189"/>
            <a:ext cx="3047330" cy="4282637"/>
            <a:chOff x="0" y="562189"/>
            <a:chExt cx="3047330" cy="4282637"/>
          </a:xfrm>
        </p:grpSpPr>
        <p:sp>
          <p:nvSpPr>
            <p:cNvPr id="50" name="Rectangle 13"/>
            <p:cNvSpPr>
              <a:spLocks noChangeArrowheads="1"/>
            </p:cNvSpPr>
            <p:nvPr/>
          </p:nvSpPr>
          <p:spPr bwMode="auto">
            <a:xfrm>
              <a:off x="87313" y="1060664"/>
              <a:ext cx="1747837" cy="844550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Cumulus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Expansion</a:t>
              </a:r>
            </a:p>
          </p:txBody>
        </p:sp>
        <p:sp>
          <p:nvSpPr>
            <p:cNvPr id="51" name="Rectangle 14"/>
            <p:cNvSpPr>
              <a:spLocks noChangeArrowheads="1"/>
            </p:cNvSpPr>
            <p:nvPr/>
          </p:nvSpPr>
          <p:spPr bwMode="auto">
            <a:xfrm>
              <a:off x="0" y="2796268"/>
              <a:ext cx="1395412" cy="16129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hlink"/>
                  </a:solidFill>
                  <a:latin typeface="Helvetica" charset="0"/>
                  <a:ea typeface="+mn-ea"/>
                </a:rPr>
                <a:t>Oocyte</a:t>
              </a:r>
              <a:endParaRPr lang="en-US" sz="2000" dirty="0">
                <a:solidFill>
                  <a:schemeClr val="hlink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Separates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From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Follicular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Wall</a:t>
              </a:r>
            </a:p>
          </p:txBody>
        </p:sp>
        <p:sp>
          <p:nvSpPr>
            <p:cNvPr id="52" name="Line 15"/>
            <p:cNvSpPr>
              <a:spLocks noChangeShapeType="1"/>
            </p:cNvSpPr>
            <p:nvPr/>
          </p:nvSpPr>
          <p:spPr bwMode="auto">
            <a:xfrm flipH="1">
              <a:off x="1085850" y="562189"/>
              <a:ext cx="868364" cy="41888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16"/>
            <p:cNvSpPr>
              <a:spLocks noChangeShapeType="1"/>
            </p:cNvSpPr>
            <p:nvPr/>
          </p:nvSpPr>
          <p:spPr bwMode="auto">
            <a:xfrm>
              <a:off x="791936" y="2163535"/>
              <a:ext cx="0" cy="64497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17"/>
            <p:cNvSpPr>
              <a:spLocks noChangeShapeType="1"/>
            </p:cNvSpPr>
            <p:nvPr/>
          </p:nvSpPr>
          <p:spPr bwMode="auto">
            <a:xfrm>
              <a:off x="986498" y="4346575"/>
              <a:ext cx="2060832" cy="49825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236664" y="690102"/>
            <a:ext cx="5984876" cy="2453348"/>
            <a:chOff x="1236664" y="690102"/>
            <a:chExt cx="5984876" cy="2453348"/>
          </a:xfrm>
        </p:grpSpPr>
        <p:sp>
          <p:nvSpPr>
            <p:cNvPr id="56" name="Rectangle 33"/>
            <p:cNvSpPr>
              <a:spLocks noChangeArrowheads="1"/>
            </p:cNvSpPr>
            <p:nvPr/>
          </p:nvSpPr>
          <p:spPr bwMode="auto">
            <a:xfrm>
              <a:off x="1954214" y="1071101"/>
              <a:ext cx="4116388" cy="828675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Protein synthesis changes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in and around Follicle</a:t>
              </a:r>
            </a:p>
          </p:txBody>
        </p:sp>
        <p:sp>
          <p:nvSpPr>
            <p:cNvPr id="57" name="Rectangle 34"/>
            <p:cNvSpPr>
              <a:spLocks noChangeArrowheads="1"/>
            </p:cNvSpPr>
            <p:nvPr/>
          </p:nvSpPr>
          <p:spPr bwMode="auto">
            <a:xfrm>
              <a:off x="3026798" y="2199594"/>
              <a:ext cx="1762125" cy="635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accent1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1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Activator</a:t>
              </a:r>
            </a:p>
          </p:txBody>
        </p:sp>
        <p:sp>
          <p:nvSpPr>
            <p:cNvPr id="58" name="Rectangle 35"/>
            <p:cNvSpPr>
              <a:spLocks noChangeArrowheads="1"/>
            </p:cNvSpPr>
            <p:nvPr/>
          </p:nvSpPr>
          <p:spPr bwMode="auto">
            <a:xfrm>
              <a:off x="1236664" y="2203794"/>
              <a:ext cx="1836738" cy="36079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Progesterone</a:t>
              </a:r>
            </a:p>
          </p:txBody>
        </p:sp>
        <p:sp>
          <p:nvSpPr>
            <p:cNvPr id="59" name="Rectangle 36"/>
            <p:cNvSpPr>
              <a:spLocks noChangeArrowheads="1"/>
            </p:cNvSpPr>
            <p:nvPr/>
          </p:nvSpPr>
          <p:spPr bwMode="auto">
            <a:xfrm>
              <a:off x="5245102" y="2231359"/>
              <a:ext cx="1976438" cy="912091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Prostaglandin Synthesis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PGE and PGF</a:t>
              </a:r>
            </a:p>
          </p:txBody>
        </p:sp>
        <p:sp>
          <p:nvSpPr>
            <p:cNvPr id="60" name="Line 37"/>
            <p:cNvSpPr>
              <a:spLocks noChangeShapeType="1"/>
            </p:cNvSpPr>
            <p:nvPr/>
          </p:nvSpPr>
          <p:spPr bwMode="auto">
            <a:xfrm flipH="1">
              <a:off x="4016828" y="690102"/>
              <a:ext cx="3517" cy="363091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38"/>
            <p:cNvSpPr>
              <a:spLocks noChangeShapeType="1"/>
            </p:cNvSpPr>
            <p:nvPr/>
          </p:nvSpPr>
          <p:spPr bwMode="auto">
            <a:xfrm flipH="1">
              <a:off x="2262189" y="2008638"/>
              <a:ext cx="481012" cy="2084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39"/>
            <p:cNvSpPr>
              <a:spLocks noChangeShapeType="1"/>
            </p:cNvSpPr>
            <p:nvPr/>
          </p:nvSpPr>
          <p:spPr bwMode="auto">
            <a:xfrm>
              <a:off x="3985759" y="1984365"/>
              <a:ext cx="0" cy="361073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40"/>
            <p:cNvSpPr>
              <a:spLocks noChangeShapeType="1"/>
            </p:cNvSpPr>
            <p:nvPr/>
          </p:nvSpPr>
          <p:spPr bwMode="auto">
            <a:xfrm>
              <a:off x="5228318" y="1984365"/>
              <a:ext cx="700635" cy="3411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41"/>
            <p:cNvSpPr>
              <a:spLocks noChangeShapeType="1"/>
            </p:cNvSpPr>
            <p:nvPr/>
          </p:nvSpPr>
          <p:spPr bwMode="auto">
            <a:xfrm flipH="1" flipV="1">
              <a:off x="4788922" y="2554310"/>
              <a:ext cx="634545" cy="339498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4605336" y="22526"/>
            <a:ext cx="4592639" cy="5064619"/>
            <a:chOff x="4605336" y="22526"/>
            <a:chExt cx="4592639" cy="5064619"/>
          </a:xfrm>
        </p:grpSpPr>
        <p:sp>
          <p:nvSpPr>
            <p:cNvPr id="66" name="Rectangle 5"/>
            <p:cNvSpPr>
              <a:spLocks noChangeArrowheads="1"/>
            </p:cNvSpPr>
            <p:nvPr/>
          </p:nvSpPr>
          <p:spPr bwMode="auto">
            <a:xfrm>
              <a:off x="6164263" y="774691"/>
              <a:ext cx="2933700" cy="1209675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Increased Blood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Flow to Ovary and 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Follicle</a:t>
              </a:r>
            </a:p>
          </p:txBody>
        </p:sp>
        <p:sp>
          <p:nvSpPr>
            <p:cNvPr id="67" name="Rectangle 6"/>
            <p:cNvSpPr>
              <a:spLocks noChangeArrowheads="1"/>
            </p:cNvSpPr>
            <p:nvPr/>
          </p:nvSpPr>
          <p:spPr bwMode="auto">
            <a:xfrm>
              <a:off x="7192964" y="2187231"/>
              <a:ext cx="1765300" cy="6985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2"/>
                  </a:solidFill>
                  <a:latin typeface="Helvetica" charset="0"/>
                  <a:ea typeface="+mn-ea"/>
                </a:rPr>
                <a:t>Vascular Permeability</a:t>
              </a:r>
            </a:p>
          </p:txBody>
        </p:sp>
        <p:sp>
          <p:nvSpPr>
            <p:cNvPr id="68" name="Rectangle 7"/>
            <p:cNvSpPr>
              <a:spLocks noChangeArrowheads="1"/>
            </p:cNvSpPr>
            <p:nvPr/>
          </p:nvSpPr>
          <p:spPr bwMode="auto">
            <a:xfrm>
              <a:off x="7102476" y="3160938"/>
              <a:ext cx="1762125" cy="3937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 err="1">
                  <a:solidFill>
                    <a:schemeClr val="accent2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2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69" name="Line 8"/>
            <p:cNvSpPr>
              <a:spLocks noChangeShapeType="1"/>
            </p:cNvSpPr>
            <p:nvPr/>
          </p:nvSpPr>
          <p:spPr bwMode="auto">
            <a:xfrm flipV="1">
              <a:off x="6349095" y="289593"/>
              <a:ext cx="356506" cy="23144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9"/>
            <p:cNvSpPr>
              <a:spLocks noChangeShapeType="1"/>
            </p:cNvSpPr>
            <p:nvPr/>
          </p:nvSpPr>
          <p:spPr bwMode="auto">
            <a:xfrm>
              <a:off x="8012340" y="2056267"/>
              <a:ext cx="0" cy="28892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10"/>
            <p:cNvSpPr>
              <a:spLocks noChangeShapeType="1"/>
            </p:cNvSpPr>
            <p:nvPr/>
          </p:nvSpPr>
          <p:spPr bwMode="auto">
            <a:xfrm>
              <a:off x="8044318" y="2834594"/>
              <a:ext cx="3175" cy="37782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Line 11"/>
            <p:cNvSpPr>
              <a:spLocks noChangeShapeType="1"/>
            </p:cNvSpPr>
            <p:nvPr/>
          </p:nvSpPr>
          <p:spPr bwMode="auto">
            <a:xfrm flipH="1" flipV="1">
              <a:off x="4605336" y="3229176"/>
              <a:ext cx="2497140" cy="1431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TextBox 72"/>
            <p:cNvSpPr txBox="1">
              <a:spLocks noChangeArrowheads="1"/>
            </p:cNvSpPr>
            <p:nvPr/>
          </p:nvSpPr>
          <p:spPr bwMode="auto">
            <a:xfrm>
              <a:off x="6608804" y="22526"/>
              <a:ext cx="2589171" cy="46166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dirty="0" smtClean="0">
                  <a:solidFill>
                    <a:schemeClr val="accent2"/>
                  </a:solidFill>
                  <a:latin typeface="Helvetica" charset="0"/>
                </a:rPr>
                <a:t>Histamine, PGE</a:t>
              </a:r>
              <a:r>
                <a:rPr lang="en-US" altLang="en-US" baseline="-25000" dirty="0" smtClean="0">
                  <a:solidFill>
                    <a:schemeClr val="accent2"/>
                  </a:solidFill>
                  <a:latin typeface="Helvetica" charset="0"/>
                </a:rPr>
                <a:t>2</a:t>
              </a:r>
              <a:endParaRPr lang="en-US" altLang="en-US" baseline="-25000" dirty="0">
                <a:solidFill>
                  <a:schemeClr val="accent2"/>
                </a:solidFill>
                <a:latin typeface="Helvetica" charset="0"/>
              </a:endParaRP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7666263" y="424165"/>
              <a:ext cx="222479" cy="262297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10"/>
            <p:cNvSpPr>
              <a:spLocks noChangeShapeType="1"/>
            </p:cNvSpPr>
            <p:nvPr/>
          </p:nvSpPr>
          <p:spPr bwMode="auto">
            <a:xfrm flipH="1">
              <a:off x="8959850" y="2114550"/>
              <a:ext cx="4536" cy="1900239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044318" y="4332289"/>
              <a:ext cx="537708" cy="22123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6531314" y="4602507"/>
              <a:ext cx="2492376" cy="484638"/>
            </a:xfrm>
            <a:prstGeom prst="rect">
              <a:avLst/>
            </a:prstGeom>
            <a:solidFill>
              <a:srgbClr val="00AE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25401" dir="2700000" rotWithShape="0">
                <a:srgbClr val="000000">
                  <a:alpha val="75000"/>
                </a:srgbClr>
              </a:outerShdw>
            </a:effectLst>
          </p:spPr>
          <p:txBody>
            <a:bodyPr/>
            <a:lstStyle/>
            <a:p>
              <a:pPr algn="ctr">
                <a:defRPr/>
              </a:pPr>
              <a:r>
                <a:rPr lang="en-US" dirty="0" err="1" smtClean="0">
                  <a:solidFill>
                    <a:schemeClr val="bg1"/>
                  </a:solidFill>
                  <a:latin typeface="+mj-lt"/>
                  <a:ea typeface="+mn-ea"/>
                </a:rPr>
                <a:t>Foll</a:t>
              </a:r>
              <a:r>
                <a:rPr lang="en-US" dirty="0" smtClean="0">
                  <a:solidFill>
                    <a:schemeClr val="bg1"/>
                  </a:solidFill>
                  <a:latin typeface="+mj-lt"/>
                  <a:ea typeface="+mn-ea"/>
                </a:rPr>
                <a:t>. pressure</a:t>
              </a:r>
              <a:endParaRPr lang="en-US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  <p:sp>
          <p:nvSpPr>
            <p:cNvPr id="78" name="Line 10"/>
            <p:cNvSpPr>
              <a:spLocks noChangeShapeType="1"/>
            </p:cNvSpPr>
            <p:nvPr/>
          </p:nvSpPr>
          <p:spPr bwMode="auto">
            <a:xfrm flipH="1">
              <a:off x="4800602" y="4844826"/>
              <a:ext cx="1650999" cy="476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TextBox 78"/>
            <p:cNvSpPr txBox="1">
              <a:spLocks noChangeArrowheads="1"/>
            </p:cNvSpPr>
            <p:nvPr/>
          </p:nvSpPr>
          <p:spPr bwMode="auto">
            <a:xfrm>
              <a:off x="8004175" y="3884613"/>
              <a:ext cx="1193800" cy="46196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2"/>
                  </a:solidFill>
                  <a:latin typeface="+mj-lt"/>
                  <a:ea typeface="+mn-ea"/>
                </a:rPr>
                <a:t>Edema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1240977" y="2604305"/>
            <a:ext cx="3770536" cy="1959689"/>
            <a:chOff x="1240977" y="2604305"/>
            <a:chExt cx="3770536" cy="1959689"/>
          </a:xfrm>
        </p:grpSpPr>
        <p:sp>
          <p:nvSpPr>
            <p:cNvPr id="81" name="Rectangle 23"/>
            <p:cNvSpPr>
              <a:spLocks noChangeArrowheads="1"/>
            </p:cNvSpPr>
            <p:nvPr/>
          </p:nvSpPr>
          <p:spPr bwMode="auto">
            <a:xfrm>
              <a:off x="1240977" y="2961367"/>
              <a:ext cx="2245807" cy="39754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 smtClean="0">
                  <a:solidFill>
                    <a:srgbClr val="DC0081"/>
                  </a:solidFill>
                  <a:latin typeface="Helvetica" charset="0"/>
                  <a:ea typeface="+mn-ea"/>
                </a:rPr>
                <a:t>Collagen. </a:t>
              </a:r>
              <a:r>
                <a:rPr lang="en-US" sz="2000" dirty="0">
                  <a:solidFill>
                    <a:srgbClr val="DC0081"/>
                  </a:solidFill>
                  <a:latin typeface="Helvetica" charset="0"/>
                  <a:ea typeface="+mn-ea"/>
                </a:rPr>
                <a:t>(</a:t>
              </a:r>
              <a:r>
                <a:rPr lang="en-US" sz="2000" dirty="0" err="1" smtClean="0">
                  <a:solidFill>
                    <a:srgbClr val="DC0081"/>
                  </a:solidFill>
                  <a:latin typeface="Helvetica" charset="0"/>
                  <a:ea typeface="+mn-ea"/>
                </a:rPr>
                <a:t>inact</a:t>
              </a:r>
              <a:r>
                <a:rPr lang="en-US" sz="2000" dirty="0" smtClean="0">
                  <a:solidFill>
                    <a:srgbClr val="DC0081"/>
                  </a:solidFill>
                  <a:latin typeface="Helvetica" charset="0"/>
                  <a:ea typeface="+mn-ea"/>
                </a:rPr>
                <a:t>.)</a:t>
              </a:r>
              <a:endParaRPr lang="en-US" sz="2000" dirty="0">
                <a:solidFill>
                  <a:srgbClr val="DC0081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82" name="Rectangle 24"/>
            <p:cNvSpPr>
              <a:spLocks noChangeArrowheads="1"/>
            </p:cNvSpPr>
            <p:nvPr/>
          </p:nvSpPr>
          <p:spPr bwMode="auto">
            <a:xfrm>
              <a:off x="1489707" y="3789265"/>
              <a:ext cx="3086614" cy="397545"/>
            </a:xfrm>
            <a:prstGeom prst="rect">
              <a:avLst/>
            </a:prstGeom>
            <a:solidFill>
              <a:srgbClr val="DC008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>
                  <a:solidFill>
                    <a:srgbClr val="FFFFFF"/>
                  </a:solidFill>
                  <a:latin typeface="Helvetica" charset="0"/>
                  <a:ea typeface="+mn-ea"/>
                </a:rPr>
                <a:t>Follicular </a:t>
              </a:r>
              <a:r>
                <a:rPr lang="en-US" sz="2000" smtClean="0">
                  <a:solidFill>
                    <a:srgbClr val="FFFFFF"/>
                  </a:solidFill>
                  <a:latin typeface="Helvetica" charset="0"/>
                  <a:ea typeface="+mn-ea"/>
                </a:rPr>
                <a:t>Wall Weakens</a:t>
              </a:r>
              <a:endParaRPr lang="en-US" sz="2000" dirty="0">
                <a:solidFill>
                  <a:srgbClr val="FFFFFF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83" name="Line 25"/>
            <p:cNvSpPr>
              <a:spLocks noChangeShapeType="1"/>
            </p:cNvSpPr>
            <p:nvPr/>
          </p:nvSpPr>
          <p:spPr bwMode="auto">
            <a:xfrm>
              <a:off x="4475959" y="2796268"/>
              <a:ext cx="535554" cy="385575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26"/>
            <p:cNvSpPr>
              <a:spLocks noChangeShapeType="1"/>
            </p:cNvSpPr>
            <p:nvPr/>
          </p:nvSpPr>
          <p:spPr bwMode="auto">
            <a:xfrm>
              <a:off x="2188371" y="2604305"/>
              <a:ext cx="187325" cy="444500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27"/>
            <p:cNvSpPr>
              <a:spLocks noChangeShapeType="1"/>
            </p:cNvSpPr>
            <p:nvPr/>
          </p:nvSpPr>
          <p:spPr bwMode="auto">
            <a:xfrm>
              <a:off x="2613024" y="3311751"/>
              <a:ext cx="306297" cy="225880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28"/>
            <p:cNvSpPr>
              <a:spLocks noChangeShapeType="1"/>
            </p:cNvSpPr>
            <p:nvPr/>
          </p:nvSpPr>
          <p:spPr bwMode="auto">
            <a:xfrm>
              <a:off x="3182091" y="4265278"/>
              <a:ext cx="269136" cy="298716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Text Box 29"/>
            <p:cNvSpPr txBox="1">
              <a:spLocks noChangeArrowheads="1"/>
            </p:cNvSpPr>
            <p:nvPr/>
          </p:nvSpPr>
          <p:spPr bwMode="auto">
            <a:xfrm>
              <a:off x="3642274" y="2999080"/>
              <a:ext cx="1060450" cy="366713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DC0081"/>
                  </a:solidFill>
                  <a:latin typeface="Helvetica" charset="0"/>
                  <a:ea typeface="+mn-ea"/>
                </a:rPr>
                <a:t>Plasmin</a:t>
              </a:r>
            </a:p>
          </p:txBody>
        </p:sp>
        <p:sp>
          <p:nvSpPr>
            <p:cNvPr id="88" name="Line 30"/>
            <p:cNvSpPr>
              <a:spLocks noChangeShapeType="1"/>
            </p:cNvSpPr>
            <p:nvPr/>
          </p:nvSpPr>
          <p:spPr bwMode="auto">
            <a:xfrm flipH="1">
              <a:off x="2919319" y="3309255"/>
              <a:ext cx="772253" cy="128125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Rectangle 31"/>
            <p:cNvSpPr>
              <a:spLocks noChangeArrowheads="1"/>
            </p:cNvSpPr>
            <p:nvPr/>
          </p:nvSpPr>
          <p:spPr bwMode="auto">
            <a:xfrm>
              <a:off x="1600201" y="3413125"/>
              <a:ext cx="2375649" cy="39754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DC0081"/>
                  </a:solidFill>
                  <a:latin typeface="Helvetica" charset="0"/>
                  <a:ea typeface="+mn-ea"/>
                </a:rPr>
                <a:t>Collagenase (</a:t>
              </a:r>
              <a:r>
                <a:rPr lang="en-US" sz="2000" dirty="0" smtClean="0">
                  <a:solidFill>
                    <a:srgbClr val="DC0081"/>
                  </a:solidFill>
                  <a:latin typeface="Helvetica" charset="0"/>
                  <a:ea typeface="+mn-ea"/>
                </a:rPr>
                <a:t>act.)</a:t>
              </a:r>
              <a:endParaRPr lang="en-US" sz="2000" dirty="0">
                <a:solidFill>
                  <a:srgbClr val="DC0081"/>
                </a:solidFill>
                <a:latin typeface="Helvetica" charset="0"/>
                <a:ea typeface="+mn-ea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2148021" y="106370"/>
            <a:ext cx="4076436" cy="52065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 err="1">
                <a:solidFill>
                  <a:srgbClr val="FFFFFF"/>
                </a:solidFill>
                <a:latin typeface="Helvetica" charset="0"/>
              </a:rPr>
              <a:t>Preovulatory</a:t>
            </a:r>
            <a:r>
              <a:rPr lang="en-US" altLang="en-US" sz="2800" dirty="0">
                <a:solidFill>
                  <a:srgbClr val="FFFFFF"/>
                </a:solidFill>
                <a:latin typeface="Helvetica" charset="0"/>
              </a:rPr>
              <a:t> LH Surge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3127043" y="4566490"/>
            <a:ext cx="1599796" cy="4591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562189"/>
            <a:ext cx="3047330" cy="4282637"/>
            <a:chOff x="0" y="562189"/>
            <a:chExt cx="3047330" cy="4282637"/>
          </a:xfrm>
        </p:grpSpPr>
        <p:sp>
          <p:nvSpPr>
            <p:cNvPr id="177165" name="Rectangle 13"/>
            <p:cNvSpPr>
              <a:spLocks noChangeArrowheads="1"/>
            </p:cNvSpPr>
            <p:nvPr/>
          </p:nvSpPr>
          <p:spPr bwMode="auto">
            <a:xfrm>
              <a:off x="87313" y="1060664"/>
              <a:ext cx="1747837" cy="844550"/>
            </a:xfrm>
            <a:prstGeom prst="rect">
              <a:avLst/>
            </a:prstGeom>
            <a:solidFill>
              <a:schemeClr val="hlink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Cumulus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Expansion</a:t>
              </a:r>
            </a:p>
          </p:txBody>
        </p:sp>
        <p:sp>
          <p:nvSpPr>
            <p:cNvPr id="177166" name="Rectangle 14"/>
            <p:cNvSpPr>
              <a:spLocks noChangeArrowheads="1"/>
            </p:cNvSpPr>
            <p:nvPr/>
          </p:nvSpPr>
          <p:spPr bwMode="auto">
            <a:xfrm>
              <a:off x="0" y="2796268"/>
              <a:ext cx="1395412" cy="16129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hlink"/>
                  </a:solidFill>
                  <a:latin typeface="Helvetica" charset="0"/>
                  <a:ea typeface="+mn-ea"/>
                </a:rPr>
                <a:t>Oocyte</a:t>
              </a:r>
              <a:endParaRPr lang="en-US" sz="2000" dirty="0">
                <a:solidFill>
                  <a:schemeClr val="hlink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Separates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From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Follicular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hlink"/>
                  </a:solidFill>
                  <a:latin typeface="Helvetica" charset="0"/>
                  <a:ea typeface="+mn-ea"/>
                </a:rPr>
                <a:t>Wall</a:t>
              </a:r>
            </a:p>
          </p:txBody>
        </p:sp>
        <p:sp>
          <p:nvSpPr>
            <p:cNvPr id="89127" name="Line 15"/>
            <p:cNvSpPr>
              <a:spLocks noChangeShapeType="1"/>
            </p:cNvSpPr>
            <p:nvPr/>
          </p:nvSpPr>
          <p:spPr bwMode="auto">
            <a:xfrm flipH="1">
              <a:off x="1085850" y="562189"/>
              <a:ext cx="868364" cy="418887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8" name="Line 16"/>
            <p:cNvSpPr>
              <a:spLocks noChangeShapeType="1"/>
            </p:cNvSpPr>
            <p:nvPr/>
          </p:nvSpPr>
          <p:spPr bwMode="auto">
            <a:xfrm>
              <a:off x="791936" y="2163535"/>
              <a:ext cx="0" cy="64497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9" name="Line 17"/>
            <p:cNvSpPr>
              <a:spLocks noChangeShapeType="1"/>
            </p:cNvSpPr>
            <p:nvPr/>
          </p:nvSpPr>
          <p:spPr bwMode="auto">
            <a:xfrm>
              <a:off x="986498" y="4346575"/>
              <a:ext cx="2060832" cy="49825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00601" y="3173412"/>
            <a:ext cx="2216056" cy="1574372"/>
            <a:chOff x="4800601" y="3173412"/>
            <a:chExt cx="2216056" cy="1574372"/>
          </a:xfrm>
        </p:grpSpPr>
        <p:sp>
          <p:nvSpPr>
            <p:cNvPr id="177171" name="Rectangle 19"/>
            <p:cNvSpPr>
              <a:spLocks noChangeArrowheads="1"/>
            </p:cNvSpPr>
            <p:nvPr/>
          </p:nvSpPr>
          <p:spPr bwMode="auto">
            <a:xfrm>
              <a:off x="5394419" y="3689351"/>
              <a:ext cx="1622238" cy="705321"/>
            </a:xfrm>
            <a:prstGeom prst="rect">
              <a:avLst/>
            </a:prstGeom>
            <a:solidFill>
              <a:srgbClr val="FE9B03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17961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  <a:latin typeface="Helvetica" charset="0"/>
                  <a:ea typeface="+mn-ea"/>
                </a:rPr>
                <a:t>Contraction</a:t>
              </a:r>
            </a:p>
            <a:p>
              <a:pPr algn="ctr">
                <a:defRPr/>
              </a:pPr>
              <a:r>
                <a:rPr lang="en-US" sz="2000" dirty="0" smtClean="0">
                  <a:solidFill>
                    <a:schemeClr val="tx1"/>
                  </a:solidFill>
                  <a:latin typeface="Helvetica" charset="0"/>
                  <a:ea typeface="+mn-ea"/>
                </a:rPr>
                <a:t>Sm. Muscle</a:t>
              </a:r>
              <a:endParaRPr lang="en-US" sz="2000" dirty="0">
                <a:solidFill>
                  <a:schemeClr val="tx1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89123" name="Line 20"/>
            <p:cNvSpPr>
              <a:spLocks noChangeShapeType="1"/>
            </p:cNvSpPr>
            <p:nvPr/>
          </p:nvSpPr>
          <p:spPr bwMode="auto">
            <a:xfrm flipH="1">
              <a:off x="6705599" y="3173412"/>
              <a:ext cx="1" cy="430213"/>
            </a:xfrm>
            <a:prstGeom prst="line">
              <a:avLst/>
            </a:prstGeom>
            <a:noFill/>
            <a:ln w="57150">
              <a:solidFill>
                <a:srgbClr val="FE9B0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4" name="Line 21"/>
            <p:cNvSpPr>
              <a:spLocks noChangeShapeType="1"/>
            </p:cNvSpPr>
            <p:nvPr/>
          </p:nvSpPr>
          <p:spPr bwMode="auto">
            <a:xfrm flipH="1">
              <a:off x="4800601" y="4429624"/>
              <a:ext cx="533400" cy="318160"/>
            </a:xfrm>
            <a:prstGeom prst="line">
              <a:avLst/>
            </a:prstGeom>
            <a:noFill/>
            <a:ln w="57150">
              <a:solidFill>
                <a:srgbClr val="FE9B03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40977" y="2604305"/>
            <a:ext cx="3770536" cy="1959689"/>
            <a:chOff x="1240977" y="2604305"/>
            <a:chExt cx="3770536" cy="1959689"/>
          </a:xfrm>
        </p:grpSpPr>
        <p:sp>
          <p:nvSpPr>
            <p:cNvPr id="177175" name="Rectangle 23"/>
            <p:cNvSpPr>
              <a:spLocks noChangeArrowheads="1"/>
            </p:cNvSpPr>
            <p:nvPr/>
          </p:nvSpPr>
          <p:spPr bwMode="auto">
            <a:xfrm>
              <a:off x="1240977" y="2961367"/>
              <a:ext cx="2245807" cy="39754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 smtClean="0">
                  <a:solidFill>
                    <a:srgbClr val="DC0081"/>
                  </a:solidFill>
                  <a:latin typeface="Helvetica" charset="0"/>
                  <a:ea typeface="+mn-ea"/>
                </a:rPr>
                <a:t>Collagen. </a:t>
              </a:r>
              <a:r>
                <a:rPr lang="en-US" sz="2000" dirty="0">
                  <a:solidFill>
                    <a:srgbClr val="DC0081"/>
                  </a:solidFill>
                  <a:latin typeface="Helvetica" charset="0"/>
                  <a:ea typeface="+mn-ea"/>
                </a:rPr>
                <a:t>(</a:t>
              </a:r>
              <a:r>
                <a:rPr lang="en-US" sz="2000" dirty="0" err="1" smtClean="0">
                  <a:solidFill>
                    <a:srgbClr val="DC0081"/>
                  </a:solidFill>
                  <a:latin typeface="Helvetica" charset="0"/>
                  <a:ea typeface="+mn-ea"/>
                </a:rPr>
                <a:t>inact</a:t>
              </a:r>
              <a:r>
                <a:rPr lang="en-US" sz="2000" dirty="0" smtClean="0">
                  <a:solidFill>
                    <a:srgbClr val="DC0081"/>
                  </a:solidFill>
                  <a:latin typeface="Helvetica" charset="0"/>
                  <a:ea typeface="+mn-ea"/>
                </a:rPr>
                <a:t>.)</a:t>
              </a:r>
              <a:endParaRPr lang="en-US" sz="2000" dirty="0">
                <a:solidFill>
                  <a:srgbClr val="DC0081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177176" name="Rectangle 24"/>
            <p:cNvSpPr>
              <a:spLocks noChangeArrowheads="1"/>
            </p:cNvSpPr>
            <p:nvPr/>
          </p:nvSpPr>
          <p:spPr bwMode="auto">
            <a:xfrm>
              <a:off x="1489707" y="3789265"/>
              <a:ext cx="3086614" cy="397545"/>
            </a:xfrm>
            <a:prstGeom prst="rect">
              <a:avLst/>
            </a:prstGeom>
            <a:solidFill>
              <a:srgbClr val="DC008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>
                  <a:solidFill>
                    <a:srgbClr val="FFFFFF"/>
                  </a:solidFill>
                  <a:latin typeface="Helvetica" charset="0"/>
                  <a:ea typeface="+mn-ea"/>
                </a:rPr>
                <a:t>Follicular </a:t>
              </a:r>
              <a:r>
                <a:rPr lang="en-US" sz="2000" smtClean="0">
                  <a:solidFill>
                    <a:srgbClr val="FFFFFF"/>
                  </a:solidFill>
                  <a:latin typeface="Helvetica" charset="0"/>
                  <a:ea typeface="+mn-ea"/>
                </a:rPr>
                <a:t>Wall Weakens</a:t>
              </a:r>
              <a:endParaRPr lang="en-US" sz="2000" dirty="0">
                <a:solidFill>
                  <a:srgbClr val="FFFFFF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89115" name="Line 25"/>
            <p:cNvSpPr>
              <a:spLocks noChangeShapeType="1"/>
            </p:cNvSpPr>
            <p:nvPr/>
          </p:nvSpPr>
          <p:spPr bwMode="auto">
            <a:xfrm>
              <a:off x="4475959" y="2796268"/>
              <a:ext cx="535554" cy="385575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6" name="Line 26"/>
            <p:cNvSpPr>
              <a:spLocks noChangeShapeType="1"/>
            </p:cNvSpPr>
            <p:nvPr/>
          </p:nvSpPr>
          <p:spPr bwMode="auto">
            <a:xfrm>
              <a:off x="2188371" y="2604305"/>
              <a:ext cx="187325" cy="444500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7" name="Line 27"/>
            <p:cNvSpPr>
              <a:spLocks noChangeShapeType="1"/>
            </p:cNvSpPr>
            <p:nvPr/>
          </p:nvSpPr>
          <p:spPr bwMode="auto">
            <a:xfrm>
              <a:off x="2613024" y="3311751"/>
              <a:ext cx="306297" cy="225880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8" name="Line 28"/>
            <p:cNvSpPr>
              <a:spLocks noChangeShapeType="1"/>
            </p:cNvSpPr>
            <p:nvPr/>
          </p:nvSpPr>
          <p:spPr bwMode="auto">
            <a:xfrm>
              <a:off x="3182091" y="4265278"/>
              <a:ext cx="269136" cy="298716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181" name="Text Box 29"/>
            <p:cNvSpPr txBox="1">
              <a:spLocks noChangeArrowheads="1"/>
            </p:cNvSpPr>
            <p:nvPr/>
          </p:nvSpPr>
          <p:spPr bwMode="auto">
            <a:xfrm>
              <a:off x="3642274" y="2999080"/>
              <a:ext cx="1060450" cy="366713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DC0081"/>
                  </a:solidFill>
                  <a:latin typeface="Helvetica" charset="0"/>
                  <a:ea typeface="+mn-ea"/>
                </a:rPr>
                <a:t>Plasmin</a:t>
              </a:r>
            </a:p>
          </p:txBody>
        </p:sp>
        <p:sp>
          <p:nvSpPr>
            <p:cNvPr id="89120" name="Line 30"/>
            <p:cNvSpPr>
              <a:spLocks noChangeShapeType="1"/>
            </p:cNvSpPr>
            <p:nvPr/>
          </p:nvSpPr>
          <p:spPr bwMode="auto">
            <a:xfrm flipH="1">
              <a:off x="2919319" y="3309255"/>
              <a:ext cx="772253" cy="128125"/>
            </a:xfrm>
            <a:prstGeom prst="line">
              <a:avLst/>
            </a:prstGeom>
            <a:noFill/>
            <a:ln w="5715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183" name="Rectangle 31"/>
            <p:cNvSpPr>
              <a:spLocks noChangeArrowheads="1"/>
            </p:cNvSpPr>
            <p:nvPr/>
          </p:nvSpPr>
          <p:spPr bwMode="auto">
            <a:xfrm>
              <a:off x="1600201" y="3413125"/>
              <a:ext cx="2375649" cy="39754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DC0081"/>
                  </a:solidFill>
                  <a:latin typeface="Helvetica" charset="0"/>
                  <a:ea typeface="+mn-ea"/>
                </a:rPr>
                <a:t>Collagenase (</a:t>
              </a:r>
              <a:r>
                <a:rPr lang="en-US" sz="2000" dirty="0" smtClean="0">
                  <a:solidFill>
                    <a:srgbClr val="DC0081"/>
                  </a:solidFill>
                  <a:latin typeface="Helvetica" charset="0"/>
                  <a:ea typeface="+mn-ea"/>
                </a:rPr>
                <a:t>act.)</a:t>
              </a:r>
              <a:endParaRPr lang="en-US" sz="2000" dirty="0">
                <a:solidFill>
                  <a:srgbClr val="DC0081"/>
                </a:solidFill>
                <a:latin typeface="Helvetica" charset="0"/>
                <a:ea typeface="+mn-ea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36664" y="690102"/>
            <a:ext cx="5984876" cy="2453348"/>
            <a:chOff x="1236664" y="690102"/>
            <a:chExt cx="5984876" cy="2453348"/>
          </a:xfrm>
        </p:grpSpPr>
        <p:sp>
          <p:nvSpPr>
            <p:cNvPr id="177185" name="Rectangle 33"/>
            <p:cNvSpPr>
              <a:spLocks noChangeArrowheads="1"/>
            </p:cNvSpPr>
            <p:nvPr/>
          </p:nvSpPr>
          <p:spPr bwMode="auto">
            <a:xfrm>
              <a:off x="1954214" y="1071101"/>
              <a:ext cx="4116388" cy="828675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Protein synthesis changes</a:t>
              </a:r>
            </a:p>
            <a:p>
              <a:pPr algn="ctr">
                <a:defRPr/>
              </a:pPr>
              <a:r>
                <a:rPr lang="en-US" dirty="0">
                  <a:latin typeface="Helvetica" charset="0"/>
                  <a:ea typeface="+mn-ea"/>
                </a:rPr>
                <a:t>in and around Follicle</a:t>
              </a:r>
            </a:p>
          </p:txBody>
        </p:sp>
        <p:sp>
          <p:nvSpPr>
            <p:cNvPr id="177186" name="Rectangle 34"/>
            <p:cNvSpPr>
              <a:spLocks noChangeArrowheads="1"/>
            </p:cNvSpPr>
            <p:nvPr/>
          </p:nvSpPr>
          <p:spPr bwMode="auto">
            <a:xfrm>
              <a:off x="3026798" y="2199594"/>
              <a:ext cx="1762125" cy="635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accent1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1"/>
                </a:solidFill>
                <a:latin typeface="Helvetica" charset="0"/>
                <a:ea typeface="+mn-ea"/>
              </a:endParaRP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Activator</a:t>
              </a:r>
            </a:p>
          </p:txBody>
        </p:sp>
        <p:sp>
          <p:nvSpPr>
            <p:cNvPr id="177187" name="Rectangle 35"/>
            <p:cNvSpPr>
              <a:spLocks noChangeArrowheads="1"/>
            </p:cNvSpPr>
            <p:nvPr/>
          </p:nvSpPr>
          <p:spPr bwMode="auto">
            <a:xfrm>
              <a:off x="1236664" y="2203794"/>
              <a:ext cx="1836738" cy="360795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Progesterone</a:t>
              </a:r>
            </a:p>
          </p:txBody>
        </p:sp>
        <p:sp>
          <p:nvSpPr>
            <p:cNvPr id="177188" name="Rectangle 36"/>
            <p:cNvSpPr>
              <a:spLocks noChangeArrowheads="1"/>
            </p:cNvSpPr>
            <p:nvPr/>
          </p:nvSpPr>
          <p:spPr bwMode="auto">
            <a:xfrm>
              <a:off x="5245102" y="2231359"/>
              <a:ext cx="1976438" cy="912091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Prostaglandin Synthesis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schemeClr val="accent1"/>
                  </a:solidFill>
                  <a:latin typeface="Helvetica" charset="0"/>
                  <a:ea typeface="+mn-ea"/>
                </a:rPr>
                <a:t>PGE and PGF</a:t>
              </a:r>
            </a:p>
          </p:txBody>
        </p:sp>
        <p:sp>
          <p:nvSpPr>
            <p:cNvPr id="89108" name="Line 37"/>
            <p:cNvSpPr>
              <a:spLocks noChangeShapeType="1"/>
            </p:cNvSpPr>
            <p:nvPr/>
          </p:nvSpPr>
          <p:spPr bwMode="auto">
            <a:xfrm flipH="1">
              <a:off x="4016828" y="690102"/>
              <a:ext cx="3517" cy="363091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9" name="Line 38"/>
            <p:cNvSpPr>
              <a:spLocks noChangeShapeType="1"/>
            </p:cNvSpPr>
            <p:nvPr/>
          </p:nvSpPr>
          <p:spPr bwMode="auto">
            <a:xfrm flipH="1">
              <a:off x="2262189" y="2008638"/>
              <a:ext cx="481012" cy="2084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0" name="Line 39"/>
            <p:cNvSpPr>
              <a:spLocks noChangeShapeType="1"/>
            </p:cNvSpPr>
            <p:nvPr/>
          </p:nvSpPr>
          <p:spPr bwMode="auto">
            <a:xfrm>
              <a:off x="3985759" y="1984365"/>
              <a:ext cx="0" cy="361073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1" name="Line 40"/>
            <p:cNvSpPr>
              <a:spLocks noChangeShapeType="1"/>
            </p:cNvSpPr>
            <p:nvPr/>
          </p:nvSpPr>
          <p:spPr bwMode="auto">
            <a:xfrm>
              <a:off x="5228318" y="1984365"/>
              <a:ext cx="700635" cy="34111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2" name="Line 41"/>
            <p:cNvSpPr>
              <a:spLocks noChangeShapeType="1"/>
            </p:cNvSpPr>
            <p:nvPr/>
          </p:nvSpPr>
          <p:spPr bwMode="auto">
            <a:xfrm flipH="1" flipV="1">
              <a:off x="4788922" y="2554310"/>
              <a:ext cx="634545" cy="339498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605336" y="22526"/>
            <a:ext cx="4592639" cy="5064619"/>
            <a:chOff x="4605336" y="22526"/>
            <a:chExt cx="4592639" cy="5064619"/>
          </a:xfrm>
        </p:grpSpPr>
        <p:sp>
          <p:nvSpPr>
            <p:cNvPr id="177157" name="Rectangle 5"/>
            <p:cNvSpPr>
              <a:spLocks noChangeArrowheads="1"/>
            </p:cNvSpPr>
            <p:nvPr/>
          </p:nvSpPr>
          <p:spPr bwMode="auto">
            <a:xfrm>
              <a:off x="6164263" y="774691"/>
              <a:ext cx="2933700" cy="1209675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Increased Blood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Flow to Ovary and </a:t>
              </a:r>
            </a:p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Helvetica" charset="0"/>
                  <a:ea typeface="+mn-ea"/>
                </a:rPr>
                <a:t>Follicle</a:t>
              </a:r>
            </a:p>
          </p:txBody>
        </p:sp>
        <p:sp>
          <p:nvSpPr>
            <p:cNvPr id="177158" name="Rectangle 6"/>
            <p:cNvSpPr>
              <a:spLocks noChangeArrowheads="1"/>
            </p:cNvSpPr>
            <p:nvPr/>
          </p:nvSpPr>
          <p:spPr bwMode="auto">
            <a:xfrm>
              <a:off x="7192964" y="2187231"/>
              <a:ext cx="1765300" cy="6985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399" dir="2700000" algn="ctr" rotWithShape="0">
                <a:schemeClr val="tx1">
                  <a:alpha val="42999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2"/>
                  </a:solidFill>
                  <a:latin typeface="Helvetica" charset="0"/>
                  <a:ea typeface="+mn-ea"/>
                </a:rPr>
                <a:t>Vascular Permeability</a:t>
              </a:r>
            </a:p>
          </p:txBody>
        </p:sp>
        <p:sp>
          <p:nvSpPr>
            <p:cNvPr id="177159" name="Rectangle 7"/>
            <p:cNvSpPr>
              <a:spLocks noChangeArrowheads="1"/>
            </p:cNvSpPr>
            <p:nvPr/>
          </p:nvSpPr>
          <p:spPr bwMode="auto">
            <a:xfrm>
              <a:off x="7102476" y="3160938"/>
              <a:ext cx="1762125" cy="3937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>
                <a:defRPr/>
              </a:pPr>
              <a:r>
                <a:rPr lang="en-US" sz="2000" dirty="0" err="1">
                  <a:solidFill>
                    <a:schemeClr val="accent2"/>
                  </a:solidFill>
                  <a:latin typeface="Helvetica" charset="0"/>
                  <a:ea typeface="+mn-ea"/>
                </a:rPr>
                <a:t>Plasminogen</a:t>
              </a:r>
              <a:endParaRPr lang="en-US" sz="2000" dirty="0">
                <a:solidFill>
                  <a:schemeClr val="accent2"/>
                </a:solidFill>
                <a:latin typeface="Helvetica" charset="0"/>
                <a:ea typeface="+mn-ea"/>
              </a:endParaRPr>
            </a:p>
          </p:txBody>
        </p:sp>
        <p:sp>
          <p:nvSpPr>
            <p:cNvPr id="89133" name="Line 8"/>
            <p:cNvSpPr>
              <a:spLocks noChangeShapeType="1"/>
            </p:cNvSpPr>
            <p:nvPr/>
          </p:nvSpPr>
          <p:spPr bwMode="auto">
            <a:xfrm flipV="1">
              <a:off x="6349095" y="289593"/>
              <a:ext cx="356506" cy="23144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34" name="Line 9"/>
            <p:cNvSpPr>
              <a:spLocks noChangeShapeType="1"/>
            </p:cNvSpPr>
            <p:nvPr/>
          </p:nvSpPr>
          <p:spPr bwMode="auto">
            <a:xfrm>
              <a:off x="8012340" y="2056267"/>
              <a:ext cx="0" cy="28892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35" name="Line 10"/>
            <p:cNvSpPr>
              <a:spLocks noChangeShapeType="1"/>
            </p:cNvSpPr>
            <p:nvPr/>
          </p:nvSpPr>
          <p:spPr bwMode="auto">
            <a:xfrm>
              <a:off x="8044318" y="2834594"/>
              <a:ext cx="3175" cy="37782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36" name="Line 11"/>
            <p:cNvSpPr>
              <a:spLocks noChangeShapeType="1"/>
            </p:cNvSpPr>
            <p:nvPr/>
          </p:nvSpPr>
          <p:spPr bwMode="auto">
            <a:xfrm flipH="1" flipV="1">
              <a:off x="4605336" y="3229176"/>
              <a:ext cx="2497140" cy="1431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TextBox 42"/>
            <p:cNvSpPr txBox="1">
              <a:spLocks noChangeArrowheads="1"/>
            </p:cNvSpPr>
            <p:nvPr/>
          </p:nvSpPr>
          <p:spPr bwMode="auto">
            <a:xfrm>
              <a:off x="6608804" y="22526"/>
              <a:ext cx="2589171" cy="46166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dirty="0" smtClean="0">
                  <a:solidFill>
                    <a:schemeClr val="accent2"/>
                  </a:solidFill>
                  <a:latin typeface="Helvetica" charset="0"/>
                </a:rPr>
                <a:t>Histamine, PGE</a:t>
              </a:r>
              <a:r>
                <a:rPr lang="en-US" altLang="en-US" baseline="-25000" dirty="0" smtClean="0">
                  <a:solidFill>
                    <a:schemeClr val="accent2"/>
                  </a:solidFill>
                  <a:latin typeface="Helvetica" charset="0"/>
                </a:rPr>
                <a:t>2</a:t>
              </a:r>
              <a:endParaRPr lang="en-US" altLang="en-US" baseline="-25000" dirty="0">
                <a:solidFill>
                  <a:schemeClr val="accent2"/>
                </a:solidFill>
                <a:latin typeface="Helvetica" charset="0"/>
              </a:endParaRPr>
            </a:p>
          </p:txBody>
        </p:sp>
        <p:sp>
          <p:nvSpPr>
            <p:cNvPr id="89098" name="Line 8"/>
            <p:cNvSpPr>
              <a:spLocks noChangeShapeType="1"/>
            </p:cNvSpPr>
            <p:nvPr/>
          </p:nvSpPr>
          <p:spPr bwMode="auto">
            <a:xfrm flipH="1">
              <a:off x="7666263" y="424165"/>
              <a:ext cx="222479" cy="262297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99" name="Line 10"/>
            <p:cNvSpPr>
              <a:spLocks noChangeShapeType="1"/>
            </p:cNvSpPr>
            <p:nvPr/>
          </p:nvSpPr>
          <p:spPr bwMode="auto">
            <a:xfrm flipH="1">
              <a:off x="8959850" y="2114550"/>
              <a:ext cx="4536" cy="1900239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0" name="Line 10"/>
            <p:cNvSpPr>
              <a:spLocks noChangeShapeType="1"/>
            </p:cNvSpPr>
            <p:nvPr/>
          </p:nvSpPr>
          <p:spPr bwMode="auto">
            <a:xfrm flipH="1">
              <a:off x="8044318" y="4332289"/>
              <a:ext cx="537708" cy="22123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6531314" y="4602507"/>
              <a:ext cx="2492376" cy="484638"/>
            </a:xfrm>
            <a:prstGeom prst="rect">
              <a:avLst/>
            </a:prstGeom>
            <a:solidFill>
              <a:srgbClr val="00AE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25401" dir="2700000" rotWithShape="0">
                <a:srgbClr val="000000">
                  <a:alpha val="75000"/>
                </a:srgbClr>
              </a:outerShdw>
            </a:effectLst>
          </p:spPr>
          <p:txBody>
            <a:bodyPr/>
            <a:lstStyle/>
            <a:p>
              <a:pPr algn="ctr">
                <a:defRPr/>
              </a:pPr>
              <a:r>
                <a:rPr lang="en-US" dirty="0" err="1" smtClean="0">
                  <a:solidFill>
                    <a:schemeClr val="bg1"/>
                  </a:solidFill>
                  <a:latin typeface="+mj-lt"/>
                  <a:ea typeface="+mn-ea"/>
                </a:rPr>
                <a:t>Foll</a:t>
              </a:r>
              <a:r>
                <a:rPr lang="en-US" dirty="0" smtClean="0">
                  <a:solidFill>
                    <a:schemeClr val="bg1"/>
                  </a:solidFill>
                  <a:latin typeface="+mj-lt"/>
                  <a:ea typeface="+mn-ea"/>
                </a:rPr>
                <a:t>. pressure</a:t>
              </a:r>
              <a:endParaRPr lang="en-US" dirty="0">
                <a:solidFill>
                  <a:schemeClr val="bg1"/>
                </a:solidFill>
                <a:latin typeface="+mj-lt"/>
                <a:ea typeface="+mn-ea"/>
              </a:endParaRPr>
            </a:p>
          </p:txBody>
        </p:sp>
        <p:sp>
          <p:nvSpPr>
            <p:cNvPr id="89102" name="Line 10"/>
            <p:cNvSpPr>
              <a:spLocks noChangeShapeType="1"/>
            </p:cNvSpPr>
            <p:nvPr/>
          </p:nvSpPr>
          <p:spPr bwMode="auto">
            <a:xfrm flipH="1">
              <a:off x="4800602" y="4844826"/>
              <a:ext cx="1650999" cy="476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TextBox 48"/>
            <p:cNvSpPr txBox="1">
              <a:spLocks noChangeArrowheads="1"/>
            </p:cNvSpPr>
            <p:nvPr/>
          </p:nvSpPr>
          <p:spPr bwMode="auto">
            <a:xfrm>
              <a:off x="8004175" y="3884613"/>
              <a:ext cx="1193800" cy="46196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2"/>
                  </a:solidFill>
                  <a:latin typeface="+mj-lt"/>
                  <a:ea typeface="+mn-ea"/>
                </a:rPr>
                <a:t>Edema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24901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98650"/>
            <a:ext cx="8839200" cy="1066800"/>
          </a:xfrm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AFD00"/>
                </a:solidFill>
                <a:ea typeface="+mj-ea"/>
                <a:cs typeface="+mj-cs"/>
              </a:rPr>
              <a:t>Types of Ovulators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900873" y="1709170"/>
            <a:ext cx="3581400" cy="13081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/>
          <a:p>
            <a:pPr algn="ctr">
              <a:defRPr/>
            </a:pPr>
            <a:r>
              <a:rPr lang="en-US" sz="4000" dirty="0">
                <a:latin typeface="Helvetica" charset="0"/>
                <a:ea typeface="+mn-ea"/>
              </a:rPr>
              <a:t>Spontaneous </a:t>
            </a:r>
            <a:r>
              <a:rPr lang="en-US" sz="4000" dirty="0" err="1">
                <a:latin typeface="Helvetica" charset="0"/>
                <a:ea typeface="+mn-ea"/>
              </a:rPr>
              <a:t>Ovulators</a:t>
            </a:r>
            <a:endParaRPr lang="en-US" sz="4000" dirty="0">
              <a:latin typeface="Helvetica" charset="0"/>
              <a:ea typeface="+mn-ea"/>
            </a:endParaRPr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459" y="90715"/>
            <a:ext cx="3571887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8" name="Rectangle 4"/>
          <p:cNvSpPr>
            <a:spLocks noChangeAspect="1" noChangeArrowheads="1"/>
          </p:cNvSpPr>
          <p:nvPr/>
        </p:nvSpPr>
        <p:spPr bwMode="auto">
          <a:xfrm>
            <a:off x="4730297" y="0"/>
            <a:ext cx="1695215" cy="53721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931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33" y="2635250"/>
            <a:ext cx="3571887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0" name="Rectangle 6"/>
          <p:cNvSpPr>
            <a:spLocks noChangeAspect="1" noChangeArrowheads="1"/>
          </p:cNvSpPr>
          <p:nvPr/>
        </p:nvSpPr>
        <p:spPr bwMode="auto">
          <a:xfrm>
            <a:off x="5002442" y="2635250"/>
            <a:ext cx="1349009" cy="3820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293" y="65314"/>
            <a:ext cx="3810000" cy="2540000"/>
          </a:xfrm>
          <a:prstGeom prst="rect">
            <a:avLst/>
          </a:prstGeom>
          <a:noFill/>
          <a:ln w="508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293" y="2540000"/>
            <a:ext cx="3810000" cy="2540000"/>
          </a:xfrm>
          <a:prstGeom prst="rect">
            <a:avLst/>
          </a:prstGeom>
          <a:noFill/>
          <a:ln w="508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1081995" y="1806575"/>
            <a:ext cx="2660650" cy="13081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/>
          <a:p>
            <a:pPr algn="ctr">
              <a:defRPr/>
            </a:pPr>
            <a:r>
              <a:rPr lang="en-US" sz="4000">
                <a:latin typeface="Helvetica" charset="0"/>
                <a:ea typeface="+mn-ea"/>
              </a:rPr>
              <a:t>Induced </a:t>
            </a:r>
            <a:r>
              <a:rPr lang="en-US" sz="4000" dirty="0" err="1">
                <a:latin typeface="Helvetica" charset="0"/>
                <a:ea typeface="+mn-ea"/>
              </a:rPr>
              <a:t>Ovulators</a:t>
            </a:r>
            <a:endParaRPr lang="en-US" sz="4000" dirty="0">
              <a:latin typeface="Helvetica" charset="0"/>
              <a:ea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2" name="Group 37"/>
          <p:cNvGrpSpPr>
            <a:grpSpLocks/>
          </p:cNvGrpSpPr>
          <p:nvPr/>
        </p:nvGrpSpPr>
        <p:grpSpPr bwMode="auto">
          <a:xfrm>
            <a:off x="4876801" y="2762250"/>
            <a:ext cx="4097338" cy="1193800"/>
            <a:chOff x="3072" y="2280"/>
            <a:chExt cx="2581" cy="752"/>
          </a:xfrm>
        </p:grpSpPr>
        <p:sp>
          <p:nvSpPr>
            <p:cNvPr id="97310" name="Freeform 34"/>
            <p:cNvSpPr>
              <a:spLocks/>
            </p:cNvSpPr>
            <p:nvPr/>
          </p:nvSpPr>
          <p:spPr bwMode="auto">
            <a:xfrm>
              <a:off x="3120" y="2280"/>
              <a:ext cx="2496" cy="567"/>
            </a:xfrm>
            <a:custGeom>
              <a:avLst/>
              <a:gdLst>
                <a:gd name="T0" fmla="*/ 0 w 2496"/>
                <a:gd name="T1" fmla="*/ 168 h 567"/>
                <a:gd name="T2" fmla="*/ 96 w 2496"/>
                <a:gd name="T3" fmla="*/ 456 h 567"/>
                <a:gd name="T4" fmla="*/ 336 w 2496"/>
                <a:gd name="T5" fmla="*/ 504 h 567"/>
                <a:gd name="T6" fmla="*/ 1248 w 2496"/>
                <a:gd name="T7" fmla="*/ 72 h 567"/>
                <a:gd name="T8" fmla="*/ 2496 w 2496"/>
                <a:gd name="T9" fmla="*/ 72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96"/>
                <a:gd name="T16" fmla="*/ 0 h 567"/>
                <a:gd name="T17" fmla="*/ 2496 w 2496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96" h="567">
                  <a:moveTo>
                    <a:pt x="0" y="168"/>
                  </a:moveTo>
                  <a:cubicBezTo>
                    <a:pt x="20" y="284"/>
                    <a:pt x="40" y="400"/>
                    <a:pt x="96" y="456"/>
                  </a:cubicBezTo>
                  <a:cubicBezTo>
                    <a:pt x="152" y="512"/>
                    <a:pt x="144" y="567"/>
                    <a:pt x="336" y="504"/>
                  </a:cubicBezTo>
                  <a:cubicBezTo>
                    <a:pt x="527" y="440"/>
                    <a:pt x="888" y="143"/>
                    <a:pt x="1248" y="72"/>
                  </a:cubicBezTo>
                  <a:cubicBezTo>
                    <a:pt x="1607" y="0"/>
                    <a:pt x="2051" y="36"/>
                    <a:pt x="2496" y="72"/>
                  </a:cubicBezTo>
                </a:path>
              </a:pathLst>
            </a:custGeom>
            <a:noFill/>
            <a:ln w="3810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>
                <a:solidFill>
                  <a:srgbClr val="DC0081"/>
                </a:solidFill>
              </a:endParaRPr>
            </a:p>
          </p:txBody>
        </p:sp>
        <p:sp>
          <p:nvSpPr>
            <p:cNvPr id="97311" name="Freeform 35"/>
            <p:cNvSpPr>
              <a:spLocks/>
            </p:cNvSpPr>
            <p:nvPr/>
          </p:nvSpPr>
          <p:spPr bwMode="auto">
            <a:xfrm>
              <a:off x="3072" y="2688"/>
              <a:ext cx="2544" cy="344"/>
            </a:xfrm>
            <a:custGeom>
              <a:avLst/>
              <a:gdLst>
                <a:gd name="T0" fmla="*/ 0 w 2544"/>
                <a:gd name="T1" fmla="*/ 288 h 344"/>
                <a:gd name="T2" fmla="*/ 96 w 2544"/>
                <a:gd name="T3" fmla="*/ 288 h 344"/>
                <a:gd name="T4" fmla="*/ 576 w 2544"/>
                <a:gd name="T5" fmla="*/ 336 h 344"/>
                <a:gd name="T6" fmla="*/ 1440 w 2544"/>
                <a:gd name="T7" fmla="*/ 288 h 344"/>
                <a:gd name="T8" fmla="*/ 2544 w 2544"/>
                <a:gd name="T9" fmla="*/ 0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4"/>
                <a:gd name="T16" fmla="*/ 0 h 344"/>
                <a:gd name="T17" fmla="*/ 2544 w 2544"/>
                <a:gd name="T18" fmla="*/ 344 h 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4" h="344">
                  <a:moveTo>
                    <a:pt x="0" y="288"/>
                  </a:moveTo>
                  <a:cubicBezTo>
                    <a:pt x="0" y="284"/>
                    <a:pt x="0" y="280"/>
                    <a:pt x="96" y="288"/>
                  </a:cubicBezTo>
                  <a:cubicBezTo>
                    <a:pt x="192" y="296"/>
                    <a:pt x="352" y="336"/>
                    <a:pt x="576" y="336"/>
                  </a:cubicBezTo>
                  <a:cubicBezTo>
                    <a:pt x="800" y="336"/>
                    <a:pt x="1112" y="344"/>
                    <a:pt x="1440" y="288"/>
                  </a:cubicBezTo>
                  <a:cubicBezTo>
                    <a:pt x="1768" y="232"/>
                    <a:pt x="2360" y="48"/>
                    <a:pt x="2544" y="0"/>
                  </a:cubicBezTo>
                </a:path>
              </a:pathLst>
            </a:custGeom>
            <a:noFill/>
            <a:ln w="3810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>
                <a:solidFill>
                  <a:srgbClr val="DC0081"/>
                </a:solidFill>
              </a:endParaRPr>
            </a:p>
          </p:txBody>
        </p:sp>
        <p:sp>
          <p:nvSpPr>
            <p:cNvPr id="62500" name="Text Box 36"/>
            <p:cNvSpPr txBox="1">
              <a:spLocks noChangeArrowheads="1"/>
            </p:cNvSpPr>
            <p:nvPr/>
          </p:nvSpPr>
          <p:spPr bwMode="auto">
            <a:xfrm>
              <a:off x="3947" y="2433"/>
              <a:ext cx="1706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tx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DC0081"/>
                  </a:solidFill>
                  <a:latin typeface="Helvetica" charset="0"/>
                  <a:ea typeface="+mn-ea"/>
                </a:rPr>
                <a:t>Sensory Neurons</a:t>
              </a:r>
            </a:p>
          </p:txBody>
        </p:sp>
      </p:grpSp>
      <p:grpSp>
        <p:nvGrpSpPr>
          <p:cNvPr id="97283" name="Group 17"/>
          <p:cNvGrpSpPr>
            <a:grpSpLocks/>
          </p:cNvGrpSpPr>
          <p:nvPr/>
        </p:nvGrpSpPr>
        <p:grpSpPr bwMode="auto">
          <a:xfrm>
            <a:off x="2133600" y="133350"/>
            <a:ext cx="5181600" cy="4114800"/>
            <a:chOff x="1200" y="1152"/>
            <a:chExt cx="3264" cy="2592"/>
          </a:xfrm>
        </p:grpSpPr>
        <p:sp>
          <p:nvSpPr>
            <p:cNvPr id="97300" name="Freeform 6"/>
            <p:cNvSpPr>
              <a:spLocks/>
            </p:cNvSpPr>
            <p:nvPr/>
          </p:nvSpPr>
          <p:spPr bwMode="auto">
            <a:xfrm>
              <a:off x="1200" y="1408"/>
              <a:ext cx="1488" cy="1904"/>
            </a:xfrm>
            <a:custGeom>
              <a:avLst/>
              <a:gdLst>
                <a:gd name="T0" fmla="*/ 0 w 1488"/>
                <a:gd name="T1" fmla="*/ 752 h 1904"/>
                <a:gd name="T2" fmla="*/ 192 w 1488"/>
                <a:gd name="T3" fmla="*/ 416 h 1904"/>
                <a:gd name="T4" fmla="*/ 528 w 1488"/>
                <a:gd name="T5" fmla="*/ 32 h 1904"/>
                <a:gd name="T6" fmla="*/ 1152 w 1488"/>
                <a:gd name="T7" fmla="*/ 224 h 1904"/>
                <a:gd name="T8" fmla="*/ 1440 w 1488"/>
                <a:gd name="T9" fmla="*/ 944 h 1904"/>
                <a:gd name="T10" fmla="*/ 1440 w 1488"/>
                <a:gd name="T11" fmla="*/ 1904 h 19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8"/>
                <a:gd name="T19" fmla="*/ 0 h 1904"/>
                <a:gd name="T20" fmla="*/ 1488 w 1488"/>
                <a:gd name="T21" fmla="*/ 1904 h 19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8" h="1904">
                  <a:moveTo>
                    <a:pt x="0" y="752"/>
                  </a:moveTo>
                  <a:cubicBezTo>
                    <a:pt x="52" y="643"/>
                    <a:pt x="104" y="535"/>
                    <a:pt x="192" y="416"/>
                  </a:cubicBezTo>
                  <a:cubicBezTo>
                    <a:pt x="279" y="296"/>
                    <a:pt x="368" y="63"/>
                    <a:pt x="528" y="32"/>
                  </a:cubicBezTo>
                  <a:cubicBezTo>
                    <a:pt x="687" y="0"/>
                    <a:pt x="1000" y="72"/>
                    <a:pt x="1152" y="224"/>
                  </a:cubicBezTo>
                  <a:cubicBezTo>
                    <a:pt x="1304" y="376"/>
                    <a:pt x="1392" y="664"/>
                    <a:pt x="1440" y="944"/>
                  </a:cubicBezTo>
                  <a:cubicBezTo>
                    <a:pt x="1488" y="1224"/>
                    <a:pt x="1440" y="1744"/>
                    <a:pt x="1440" y="190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1" name="Freeform 7"/>
            <p:cNvSpPr>
              <a:spLocks/>
            </p:cNvSpPr>
            <p:nvPr/>
          </p:nvSpPr>
          <p:spPr bwMode="auto">
            <a:xfrm>
              <a:off x="1200" y="1168"/>
              <a:ext cx="1632" cy="992"/>
            </a:xfrm>
            <a:custGeom>
              <a:avLst/>
              <a:gdLst>
                <a:gd name="T0" fmla="*/ 0 w 1632"/>
                <a:gd name="T1" fmla="*/ 992 h 992"/>
                <a:gd name="T2" fmla="*/ 48 w 1632"/>
                <a:gd name="T3" fmla="*/ 656 h 992"/>
                <a:gd name="T4" fmla="*/ 288 w 1632"/>
                <a:gd name="T5" fmla="*/ 272 h 992"/>
                <a:gd name="T6" fmla="*/ 672 w 1632"/>
                <a:gd name="T7" fmla="*/ 32 h 992"/>
                <a:gd name="T8" fmla="*/ 1104 w 1632"/>
                <a:gd name="T9" fmla="*/ 80 h 992"/>
                <a:gd name="T10" fmla="*/ 1536 w 1632"/>
                <a:gd name="T11" fmla="*/ 512 h 992"/>
                <a:gd name="T12" fmla="*/ 1632 w 1632"/>
                <a:gd name="T13" fmla="*/ 896 h 9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32"/>
                <a:gd name="T22" fmla="*/ 0 h 992"/>
                <a:gd name="T23" fmla="*/ 1632 w 1632"/>
                <a:gd name="T24" fmla="*/ 992 h 9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32" h="992">
                  <a:moveTo>
                    <a:pt x="0" y="992"/>
                  </a:moveTo>
                  <a:cubicBezTo>
                    <a:pt x="0" y="883"/>
                    <a:pt x="0" y="775"/>
                    <a:pt x="48" y="656"/>
                  </a:cubicBezTo>
                  <a:cubicBezTo>
                    <a:pt x="95" y="536"/>
                    <a:pt x="184" y="376"/>
                    <a:pt x="288" y="272"/>
                  </a:cubicBezTo>
                  <a:cubicBezTo>
                    <a:pt x="392" y="168"/>
                    <a:pt x="536" y="64"/>
                    <a:pt x="672" y="32"/>
                  </a:cubicBezTo>
                  <a:cubicBezTo>
                    <a:pt x="808" y="0"/>
                    <a:pt x="960" y="0"/>
                    <a:pt x="1104" y="80"/>
                  </a:cubicBezTo>
                  <a:cubicBezTo>
                    <a:pt x="1247" y="159"/>
                    <a:pt x="1448" y="376"/>
                    <a:pt x="1536" y="512"/>
                  </a:cubicBezTo>
                  <a:cubicBezTo>
                    <a:pt x="1623" y="647"/>
                    <a:pt x="1627" y="771"/>
                    <a:pt x="1632" y="896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2" name="Freeform 8"/>
            <p:cNvSpPr>
              <a:spLocks/>
            </p:cNvSpPr>
            <p:nvPr/>
          </p:nvSpPr>
          <p:spPr bwMode="auto">
            <a:xfrm flipH="1">
              <a:off x="2832" y="1152"/>
              <a:ext cx="1632" cy="992"/>
            </a:xfrm>
            <a:custGeom>
              <a:avLst/>
              <a:gdLst>
                <a:gd name="T0" fmla="*/ 0 w 1632"/>
                <a:gd name="T1" fmla="*/ 992 h 992"/>
                <a:gd name="T2" fmla="*/ 48 w 1632"/>
                <a:gd name="T3" fmla="*/ 656 h 992"/>
                <a:gd name="T4" fmla="*/ 288 w 1632"/>
                <a:gd name="T5" fmla="*/ 272 h 992"/>
                <a:gd name="T6" fmla="*/ 672 w 1632"/>
                <a:gd name="T7" fmla="*/ 32 h 992"/>
                <a:gd name="T8" fmla="*/ 1104 w 1632"/>
                <a:gd name="T9" fmla="*/ 80 h 992"/>
                <a:gd name="T10" fmla="*/ 1536 w 1632"/>
                <a:gd name="T11" fmla="*/ 512 h 992"/>
                <a:gd name="T12" fmla="*/ 1632 w 1632"/>
                <a:gd name="T13" fmla="*/ 896 h 9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32"/>
                <a:gd name="T22" fmla="*/ 0 h 992"/>
                <a:gd name="T23" fmla="*/ 1632 w 1632"/>
                <a:gd name="T24" fmla="*/ 992 h 9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32" h="992">
                  <a:moveTo>
                    <a:pt x="0" y="992"/>
                  </a:moveTo>
                  <a:cubicBezTo>
                    <a:pt x="0" y="883"/>
                    <a:pt x="0" y="775"/>
                    <a:pt x="48" y="656"/>
                  </a:cubicBezTo>
                  <a:cubicBezTo>
                    <a:pt x="95" y="536"/>
                    <a:pt x="184" y="376"/>
                    <a:pt x="288" y="272"/>
                  </a:cubicBezTo>
                  <a:cubicBezTo>
                    <a:pt x="392" y="168"/>
                    <a:pt x="536" y="64"/>
                    <a:pt x="672" y="32"/>
                  </a:cubicBezTo>
                  <a:cubicBezTo>
                    <a:pt x="808" y="0"/>
                    <a:pt x="960" y="0"/>
                    <a:pt x="1104" y="80"/>
                  </a:cubicBezTo>
                  <a:cubicBezTo>
                    <a:pt x="1247" y="159"/>
                    <a:pt x="1448" y="376"/>
                    <a:pt x="1536" y="512"/>
                  </a:cubicBezTo>
                  <a:cubicBezTo>
                    <a:pt x="1623" y="647"/>
                    <a:pt x="1627" y="771"/>
                    <a:pt x="1632" y="896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3" name="Freeform 9"/>
            <p:cNvSpPr>
              <a:spLocks/>
            </p:cNvSpPr>
            <p:nvPr/>
          </p:nvSpPr>
          <p:spPr bwMode="auto">
            <a:xfrm flipH="1">
              <a:off x="2976" y="1392"/>
              <a:ext cx="1488" cy="1904"/>
            </a:xfrm>
            <a:custGeom>
              <a:avLst/>
              <a:gdLst>
                <a:gd name="T0" fmla="*/ 0 w 1488"/>
                <a:gd name="T1" fmla="*/ 752 h 1904"/>
                <a:gd name="T2" fmla="*/ 192 w 1488"/>
                <a:gd name="T3" fmla="*/ 416 h 1904"/>
                <a:gd name="T4" fmla="*/ 528 w 1488"/>
                <a:gd name="T5" fmla="*/ 32 h 1904"/>
                <a:gd name="T6" fmla="*/ 1152 w 1488"/>
                <a:gd name="T7" fmla="*/ 224 h 1904"/>
                <a:gd name="T8" fmla="*/ 1440 w 1488"/>
                <a:gd name="T9" fmla="*/ 944 h 1904"/>
                <a:gd name="T10" fmla="*/ 1440 w 1488"/>
                <a:gd name="T11" fmla="*/ 1904 h 19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8"/>
                <a:gd name="T19" fmla="*/ 0 h 1904"/>
                <a:gd name="T20" fmla="*/ 1488 w 1488"/>
                <a:gd name="T21" fmla="*/ 1904 h 19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8" h="1904">
                  <a:moveTo>
                    <a:pt x="0" y="752"/>
                  </a:moveTo>
                  <a:cubicBezTo>
                    <a:pt x="52" y="643"/>
                    <a:pt x="104" y="535"/>
                    <a:pt x="192" y="416"/>
                  </a:cubicBezTo>
                  <a:cubicBezTo>
                    <a:pt x="279" y="296"/>
                    <a:pt x="368" y="63"/>
                    <a:pt x="528" y="32"/>
                  </a:cubicBezTo>
                  <a:cubicBezTo>
                    <a:pt x="687" y="0"/>
                    <a:pt x="1000" y="72"/>
                    <a:pt x="1152" y="224"/>
                  </a:cubicBezTo>
                  <a:cubicBezTo>
                    <a:pt x="1304" y="376"/>
                    <a:pt x="1392" y="664"/>
                    <a:pt x="1440" y="944"/>
                  </a:cubicBezTo>
                  <a:cubicBezTo>
                    <a:pt x="1488" y="1224"/>
                    <a:pt x="1440" y="1744"/>
                    <a:pt x="1440" y="190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4" name="Line 10"/>
            <p:cNvSpPr>
              <a:spLocks noChangeShapeType="1"/>
            </p:cNvSpPr>
            <p:nvPr/>
          </p:nvSpPr>
          <p:spPr bwMode="auto">
            <a:xfrm>
              <a:off x="2832" y="2064"/>
              <a:ext cx="0" cy="10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05" name="Rectangle 11"/>
            <p:cNvSpPr>
              <a:spLocks noChangeArrowheads="1"/>
            </p:cNvSpPr>
            <p:nvPr/>
          </p:nvSpPr>
          <p:spPr bwMode="auto">
            <a:xfrm>
              <a:off x="2651" y="2448"/>
              <a:ext cx="352" cy="521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6" name="Rectangle 12"/>
            <p:cNvSpPr>
              <a:spLocks noChangeArrowheads="1"/>
            </p:cNvSpPr>
            <p:nvPr/>
          </p:nvSpPr>
          <p:spPr bwMode="auto">
            <a:xfrm>
              <a:off x="2725" y="2378"/>
              <a:ext cx="48" cy="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7" name="Rectangle 13"/>
            <p:cNvSpPr>
              <a:spLocks noChangeArrowheads="1"/>
            </p:cNvSpPr>
            <p:nvPr/>
          </p:nvSpPr>
          <p:spPr bwMode="auto">
            <a:xfrm>
              <a:off x="2891" y="2385"/>
              <a:ext cx="48" cy="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8" name="Line 14"/>
            <p:cNvSpPr>
              <a:spLocks noChangeShapeType="1"/>
            </p:cNvSpPr>
            <p:nvPr/>
          </p:nvSpPr>
          <p:spPr bwMode="auto">
            <a:xfrm flipH="1">
              <a:off x="2592" y="3264"/>
              <a:ext cx="48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09" name="Line 15"/>
            <p:cNvSpPr>
              <a:spLocks noChangeShapeType="1"/>
            </p:cNvSpPr>
            <p:nvPr/>
          </p:nvSpPr>
          <p:spPr bwMode="auto">
            <a:xfrm>
              <a:off x="3024" y="3264"/>
              <a:ext cx="48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7284" name="Text Box 16"/>
          <p:cNvSpPr txBox="1">
            <a:spLocks noChangeArrowheads="1"/>
          </p:cNvSpPr>
          <p:nvPr/>
        </p:nvSpPr>
        <p:spPr bwMode="auto">
          <a:xfrm>
            <a:off x="1349829" y="2784293"/>
            <a:ext cx="29876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rgbClr val="0000FF"/>
                </a:solidFill>
                <a:latin typeface="Helvetica" charset="0"/>
              </a:rPr>
              <a:t>Nerve endings sensing copulation</a:t>
            </a:r>
          </a:p>
        </p:txBody>
      </p:sp>
      <p:sp>
        <p:nvSpPr>
          <p:cNvPr id="97285" name="Freeform 18"/>
          <p:cNvSpPr>
            <a:spLocks/>
          </p:cNvSpPr>
          <p:nvPr/>
        </p:nvSpPr>
        <p:spPr bwMode="auto">
          <a:xfrm>
            <a:off x="4648200" y="3562350"/>
            <a:ext cx="152400" cy="533400"/>
          </a:xfrm>
          <a:custGeom>
            <a:avLst/>
            <a:gdLst>
              <a:gd name="T0" fmla="*/ 0 w 96"/>
              <a:gd name="T1" fmla="*/ 0 h 336"/>
              <a:gd name="T2" fmla="*/ 241935000 w 96"/>
              <a:gd name="T3" fmla="*/ 120967500 h 336"/>
              <a:gd name="T4" fmla="*/ 0 w 96"/>
              <a:gd name="T5" fmla="*/ 362902500 h 336"/>
              <a:gd name="T6" fmla="*/ 241935000 w 96"/>
              <a:gd name="T7" fmla="*/ 483870000 h 336"/>
              <a:gd name="T8" fmla="*/ 0 w 96"/>
              <a:gd name="T9" fmla="*/ 725805000 h 336"/>
              <a:gd name="T10" fmla="*/ 241935000 w 96"/>
              <a:gd name="T11" fmla="*/ 846772500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"/>
              <a:gd name="T19" fmla="*/ 0 h 336"/>
              <a:gd name="T20" fmla="*/ 96 w 96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" h="336">
                <a:moveTo>
                  <a:pt x="0" y="0"/>
                </a:moveTo>
                <a:cubicBezTo>
                  <a:pt x="48" y="12"/>
                  <a:pt x="96" y="24"/>
                  <a:pt x="96" y="48"/>
                </a:cubicBezTo>
                <a:cubicBezTo>
                  <a:pt x="96" y="72"/>
                  <a:pt x="0" y="120"/>
                  <a:pt x="0" y="144"/>
                </a:cubicBezTo>
                <a:cubicBezTo>
                  <a:pt x="0" y="168"/>
                  <a:pt x="96" y="168"/>
                  <a:pt x="96" y="192"/>
                </a:cubicBezTo>
                <a:cubicBezTo>
                  <a:pt x="96" y="216"/>
                  <a:pt x="0" y="264"/>
                  <a:pt x="0" y="288"/>
                </a:cubicBezTo>
                <a:cubicBezTo>
                  <a:pt x="0" y="312"/>
                  <a:pt x="80" y="328"/>
                  <a:pt x="96" y="336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6" name="Freeform 19"/>
          <p:cNvSpPr>
            <a:spLocks/>
          </p:cNvSpPr>
          <p:nvPr/>
        </p:nvSpPr>
        <p:spPr bwMode="auto">
          <a:xfrm>
            <a:off x="4495800" y="2593526"/>
            <a:ext cx="152400" cy="533400"/>
          </a:xfrm>
          <a:custGeom>
            <a:avLst/>
            <a:gdLst>
              <a:gd name="T0" fmla="*/ 0 w 96"/>
              <a:gd name="T1" fmla="*/ 0 h 336"/>
              <a:gd name="T2" fmla="*/ 241935000 w 96"/>
              <a:gd name="T3" fmla="*/ 120967500 h 336"/>
              <a:gd name="T4" fmla="*/ 0 w 96"/>
              <a:gd name="T5" fmla="*/ 362902500 h 336"/>
              <a:gd name="T6" fmla="*/ 241935000 w 96"/>
              <a:gd name="T7" fmla="*/ 483870000 h 336"/>
              <a:gd name="T8" fmla="*/ 0 w 96"/>
              <a:gd name="T9" fmla="*/ 725805000 h 336"/>
              <a:gd name="T10" fmla="*/ 241935000 w 96"/>
              <a:gd name="T11" fmla="*/ 846772500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"/>
              <a:gd name="T19" fmla="*/ 0 h 336"/>
              <a:gd name="T20" fmla="*/ 96 w 96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" h="336">
                <a:moveTo>
                  <a:pt x="0" y="0"/>
                </a:moveTo>
                <a:cubicBezTo>
                  <a:pt x="48" y="12"/>
                  <a:pt x="96" y="24"/>
                  <a:pt x="96" y="48"/>
                </a:cubicBezTo>
                <a:cubicBezTo>
                  <a:pt x="96" y="72"/>
                  <a:pt x="0" y="120"/>
                  <a:pt x="0" y="144"/>
                </a:cubicBezTo>
                <a:cubicBezTo>
                  <a:pt x="0" y="168"/>
                  <a:pt x="96" y="168"/>
                  <a:pt x="96" y="192"/>
                </a:cubicBezTo>
                <a:cubicBezTo>
                  <a:pt x="96" y="216"/>
                  <a:pt x="0" y="264"/>
                  <a:pt x="0" y="288"/>
                </a:cubicBezTo>
                <a:cubicBezTo>
                  <a:pt x="0" y="312"/>
                  <a:pt x="80" y="328"/>
                  <a:pt x="96" y="336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7" name="Freeform 20"/>
          <p:cNvSpPr>
            <a:spLocks/>
          </p:cNvSpPr>
          <p:nvPr/>
        </p:nvSpPr>
        <p:spPr bwMode="auto">
          <a:xfrm>
            <a:off x="4800600" y="2593526"/>
            <a:ext cx="152400" cy="533400"/>
          </a:xfrm>
          <a:custGeom>
            <a:avLst/>
            <a:gdLst>
              <a:gd name="T0" fmla="*/ 0 w 96"/>
              <a:gd name="T1" fmla="*/ 0 h 336"/>
              <a:gd name="T2" fmla="*/ 241935000 w 96"/>
              <a:gd name="T3" fmla="*/ 120967500 h 336"/>
              <a:gd name="T4" fmla="*/ 0 w 96"/>
              <a:gd name="T5" fmla="*/ 362902500 h 336"/>
              <a:gd name="T6" fmla="*/ 241935000 w 96"/>
              <a:gd name="T7" fmla="*/ 483870000 h 336"/>
              <a:gd name="T8" fmla="*/ 0 w 96"/>
              <a:gd name="T9" fmla="*/ 725805000 h 336"/>
              <a:gd name="T10" fmla="*/ 241935000 w 96"/>
              <a:gd name="T11" fmla="*/ 846772500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"/>
              <a:gd name="T19" fmla="*/ 0 h 336"/>
              <a:gd name="T20" fmla="*/ 96 w 96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" h="336">
                <a:moveTo>
                  <a:pt x="0" y="0"/>
                </a:moveTo>
                <a:cubicBezTo>
                  <a:pt x="48" y="12"/>
                  <a:pt x="96" y="24"/>
                  <a:pt x="96" y="48"/>
                </a:cubicBezTo>
                <a:cubicBezTo>
                  <a:pt x="96" y="72"/>
                  <a:pt x="0" y="120"/>
                  <a:pt x="0" y="144"/>
                </a:cubicBezTo>
                <a:cubicBezTo>
                  <a:pt x="0" y="168"/>
                  <a:pt x="96" y="168"/>
                  <a:pt x="96" y="192"/>
                </a:cubicBezTo>
                <a:cubicBezTo>
                  <a:pt x="96" y="216"/>
                  <a:pt x="0" y="264"/>
                  <a:pt x="0" y="288"/>
                </a:cubicBezTo>
                <a:cubicBezTo>
                  <a:pt x="0" y="312"/>
                  <a:pt x="80" y="328"/>
                  <a:pt x="96" y="336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8" name="Oval 21"/>
          <p:cNvSpPr>
            <a:spLocks noChangeArrowheads="1"/>
          </p:cNvSpPr>
          <p:nvPr/>
        </p:nvSpPr>
        <p:spPr bwMode="auto">
          <a:xfrm>
            <a:off x="1600200" y="196215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9" name="Oval 22"/>
          <p:cNvSpPr>
            <a:spLocks noChangeArrowheads="1"/>
          </p:cNvSpPr>
          <p:nvPr/>
        </p:nvSpPr>
        <p:spPr bwMode="auto">
          <a:xfrm>
            <a:off x="7458075" y="195738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0" name="Freeform 24"/>
          <p:cNvSpPr>
            <a:spLocks/>
          </p:cNvSpPr>
          <p:nvPr/>
        </p:nvSpPr>
        <p:spPr bwMode="auto">
          <a:xfrm>
            <a:off x="1600200" y="1492250"/>
            <a:ext cx="533400" cy="469900"/>
          </a:xfrm>
          <a:custGeom>
            <a:avLst/>
            <a:gdLst>
              <a:gd name="T0" fmla="*/ 846772500 w 336"/>
              <a:gd name="T1" fmla="*/ 383063750 h 296"/>
              <a:gd name="T2" fmla="*/ 483870000 w 336"/>
              <a:gd name="T3" fmla="*/ 141128750 h 296"/>
              <a:gd name="T4" fmla="*/ 241935000 w 336"/>
              <a:gd name="T5" fmla="*/ 20161250 h 296"/>
              <a:gd name="T6" fmla="*/ 120967500 w 336"/>
              <a:gd name="T7" fmla="*/ 262096250 h 296"/>
              <a:gd name="T8" fmla="*/ 0 w 336"/>
              <a:gd name="T9" fmla="*/ 504031250 h 296"/>
              <a:gd name="T10" fmla="*/ 120967500 w 336"/>
              <a:gd name="T11" fmla="*/ 745966250 h 2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6"/>
              <a:gd name="T19" fmla="*/ 0 h 296"/>
              <a:gd name="T20" fmla="*/ 336 w 336"/>
              <a:gd name="T21" fmla="*/ 296 h 2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6" h="296">
                <a:moveTo>
                  <a:pt x="336" y="152"/>
                </a:moveTo>
                <a:cubicBezTo>
                  <a:pt x="283" y="115"/>
                  <a:pt x="231" y="79"/>
                  <a:pt x="192" y="56"/>
                </a:cubicBezTo>
                <a:cubicBezTo>
                  <a:pt x="152" y="32"/>
                  <a:pt x="119" y="0"/>
                  <a:pt x="96" y="8"/>
                </a:cubicBezTo>
                <a:cubicBezTo>
                  <a:pt x="72" y="15"/>
                  <a:pt x="64" y="72"/>
                  <a:pt x="48" y="104"/>
                </a:cubicBezTo>
                <a:cubicBezTo>
                  <a:pt x="32" y="136"/>
                  <a:pt x="0" y="168"/>
                  <a:pt x="0" y="200"/>
                </a:cubicBezTo>
                <a:cubicBezTo>
                  <a:pt x="0" y="232"/>
                  <a:pt x="24" y="264"/>
                  <a:pt x="48" y="29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1" name="Arc 25"/>
          <p:cNvSpPr>
            <a:spLocks/>
          </p:cNvSpPr>
          <p:nvPr/>
        </p:nvSpPr>
        <p:spPr bwMode="auto">
          <a:xfrm rot="18115426">
            <a:off x="1397794" y="1867694"/>
            <a:ext cx="558800" cy="392112"/>
          </a:xfrm>
          <a:custGeom>
            <a:avLst/>
            <a:gdLst>
              <a:gd name="T0" fmla="*/ 118007839 w 21359"/>
              <a:gd name="T1" fmla="*/ 0 h 20569"/>
              <a:gd name="T2" fmla="*/ 382478782 w 21359"/>
              <a:gd name="T3" fmla="*/ 120230834 h 20569"/>
              <a:gd name="T4" fmla="*/ 0 w 21359"/>
              <a:gd name="T5" fmla="*/ 142496444 h 20569"/>
              <a:gd name="T6" fmla="*/ 0 60000 65536"/>
              <a:gd name="T7" fmla="*/ 0 60000 65536"/>
              <a:gd name="T8" fmla="*/ 0 60000 65536"/>
              <a:gd name="T9" fmla="*/ 0 w 21359"/>
              <a:gd name="T10" fmla="*/ 0 h 20569"/>
              <a:gd name="T11" fmla="*/ 21359 w 21359"/>
              <a:gd name="T12" fmla="*/ 20569 h 205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569" fill="none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</a:path>
              <a:path w="21359" h="20569" stroke="0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  <a:lnTo>
                  <a:pt x="0" y="20569"/>
                </a:lnTo>
                <a:close/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2" name="Freeform 26"/>
          <p:cNvSpPr>
            <a:spLocks/>
          </p:cNvSpPr>
          <p:nvPr/>
        </p:nvSpPr>
        <p:spPr bwMode="auto">
          <a:xfrm flipH="1">
            <a:off x="7315200" y="1428750"/>
            <a:ext cx="533400" cy="469900"/>
          </a:xfrm>
          <a:custGeom>
            <a:avLst/>
            <a:gdLst>
              <a:gd name="T0" fmla="*/ 846772500 w 336"/>
              <a:gd name="T1" fmla="*/ 383063750 h 296"/>
              <a:gd name="T2" fmla="*/ 483870000 w 336"/>
              <a:gd name="T3" fmla="*/ 141128750 h 296"/>
              <a:gd name="T4" fmla="*/ 241935000 w 336"/>
              <a:gd name="T5" fmla="*/ 20161250 h 296"/>
              <a:gd name="T6" fmla="*/ 120967500 w 336"/>
              <a:gd name="T7" fmla="*/ 262096250 h 296"/>
              <a:gd name="T8" fmla="*/ 0 w 336"/>
              <a:gd name="T9" fmla="*/ 504031250 h 296"/>
              <a:gd name="T10" fmla="*/ 120967500 w 336"/>
              <a:gd name="T11" fmla="*/ 745966250 h 2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6"/>
              <a:gd name="T19" fmla="*/ 0 h 296"/>
              <a:gd name="T20" fmla="*/ 336 w 336"/>
              <a:gd name="T21" fmla="*/ 296 h 2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6" h="296">
                <a:moveTo>
                  <a:pt x="336" y="152"/>
                </a:moveTo>
                <a:cubicBezTo>
                  <a:pt x="283" y="115"/>
                  <a:pt x="231" y="79"/>
                  <a:pt x="192" y="56"/>
                </a:cubicBezTo>
                <a:cubicBezTo>
                  <a:pt x="152" y="32"/>
                  <a:pt x="119" y="0"/>
                  <a:pt x="96" y="8"/>
                </a:cubicBezTo>
                <a:cubicBezTo>
                  <a:pt x="72" y="15"/>
                  <a:pt x="64" y="72"/>
                  <a:pt x="48" y="104"/>
                </a:cubicBezTo>
                <a:cubicBezTo>
                  <a:pt x="32" y="136"/>
                  <a:pt x="0" y="168"/>
                  <a:pt x="0" y="200"/>
                </a:cubicBezTo>
                <a:cubicBezTo>
                  <a:pt x="0" y="232"/>
                  <a:pt x="24" y="264"/>
                  <a:pt x="48" y="29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3" name="Arc 27"/>
          <p:cNvSpPr>
            <a:spLocks/>
          </p:cNvSpPr>
          <p:nvPr/>
        </p:nvSpPr>
        <p:spPr bwMode="auto">
          <a:xfrm rot="3484574" flipH="1">
            <a:off x="7519194" y="1851819"/>
            <a:ext cx="558800" cy="392112"/>
          </a:xfrm>
          <a:custGeom>
            <a:avLst/>
            <a:gdLst>
              <a:gd name="T0" fmla="*/ 118007839 w 21359"/>
              <a:gd name="T1" fmla="*/ 0 h 20569"/>
              <a:gd name="T2" fmla="*/ 382478782 w 21359"/>
              <a:gd name="T3" fmla="*/ 120230834 h 20569"/>
              <a:gd name="T4" fmla="*/ 0 w 21359"/>
              <a:gd name="T5" fmla="*/ 142496444 h 20569"/>
              <a:gd name="T6" fmla="*/ 0 60000 65536"/>
              <a:gd name="T7" fmla="*/ 0 60000 65536"/>
              <a:gd name="T8" fmla="*/ 0 60000 65536"/>
              <a:gd name="T9" fmla="*/ 0 w 21359"/>
              <a:gd name="T10" fmla="*/ 0 h 20569"/>
              <a:gd name="T11" fmla="*/ 21359 w 21359"/>
              <a:gd name="T12" fmla="*/ 20569 h 205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569" fill="none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</a:path>
              <a:path w="21359" h="20569" stroke="0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  <a:lnTo>
                  <a:pt x="0" y="20569"/>
                </a:lnTo>
                <a:close/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4" name="Oval 28"/>
          <p:cNvSpPr>
            <a:spLocks noChangeArrowheads="1"/>
          </p:cNvSpPr>
          <p:nvPr/>
        </p:nvSpPr>
        <p:spPr bwMode="auto">
          <a:xfrm>
            <a:off x="7620000" y="2266950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8" name="Line 30"/>
          <p:cNvSpPr>
            <a:spLocks noChangeShapeType="1"/>
          </p:cNvSpPr>
          <p:nvPr/>
        </p:nvSpPr>
        <p:spPr bwMode="auto">
          <a:xfrm flipH="1">
            <a:off x="4724400" y="4095750"/>
            <a:ext cx="1" cy="941614"/>
          </a:xfrm>
          <a:prstGeom prst="line">
            <a:avLst/>
          </a:prstGeom>
          <a:noFill/>
          <a:ln w="127000">
            <a:solidFill>
              <a:srgbClr val="DC0081"/>
            </a:solidFill>
            <a:round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95" name="Text Box 31"/>
          <p:cNvSpPr txBox="1">
            <a:spLocks noChangeArrowheads="1"/>
          </p:cNvSpPr>
          <p:nvPr/>
        </p:nvSpPr>
        <p:spPr bwMode="auto">
          <a:xfrm>
            <a:off x="4835524" y="4378325"/>
            <a:ext cx="996950" cy="457906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DC0081"/>
                </a:solidFill>
                <a:latin typeface="Helvetica" charset="0"/>
                <a:ea typeface="+mn-ea"/>
              </a:rPr>
              <a:t>Penis</a:t>
            </a:r>
          </a:p>
        </p:txBody>
      </p:sp>
      <p:sp>
        <p:nvSpPr>
          <p:cNvPr id="62506" name="Text Box 42"/>
          <p:cNvSpPr txBox="1">
            <a:spLocks noChangeArrowheads="1"/>
          </p:cNvSpPr>
          <p:nvPr/>
        </p:nvSpPr>
        <p:spPr bwMode="auto">
          <a:xfrm>
            <a:off x="1604282" y="4324350"/>
            <a:ext cx="2571750" cy="64135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DC0081"/>
                </a:solidFill>
                <a:latin typeface="Helvetica" charset="0"/>
                <a:ea typeface="+mn-ea"/>
              </a:rPr>
              <a:t>Copulation</a:t>
            </a:r>
          </a:p>
        </p:txBody>
      </p:sp>
      <p:sp>
        <p:nvSpPr>
          <p:cNvPr id="97297" name="Rectangle 43"/>
          <p:cNvSpPr>
            <a:spLocks noGrp="1" noChangeArrowheads="1"/>
          </p:cNvSpPr>
          <p:nvPr>
            <p:ph type="title"/>
          </p:nvPr>
        </p:nvSpPr>
        <p:spPr>
          <a:xfrm>
            <a:off x="0" y="30300"/>
            <a:ext cx="2351314" cy="1082221"/>
          </a:xfrm>
        </p:spPr>
        <p:txBody>
          <a:bodyPr/>
          <a:lstStyle/>
          <a:p>
            <a:r>
              <a:rPr lang="en-US" altLang="en-US" sz="3600" dirty="0"/>
              <a:t>Induced </a:t>
            </a:r>
            <a:r>
              <a:rPr lang="en-US" altLang="en-US" sz="3600" dirty="0" err="1"/>
              <a:t>Ovulators</a:t>
            </a:r>
            <a:endParaRPr lang="en-US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Freeform 3"/>
          <p:cNvSpPr>
            <a:spLocks/>
          </p:cNvSpPr>
          <p:nvPr/>
        </p:nvSpPr>
        <p:spPr bwMode="auto">
          <a:xfrm>
            <a:off x="2095500" y="2986316"/>
            <a:ext cx="3125788" cy="2114550"/>
          </a:xfrm>
          <a:custGeom>
            <a:avLst/>
            <a:gdLst>
              <a:gd name="T0" fmla="*/ 60483760 w 1969"/>
              <a:gd name="T1" fmla="*/ 2046366875 h 1332"/>
              <a:gd name="T2" fmla="*/ 60483760 w 1969"/>
              <a:gd name="T3" fmla="*/ 1441529375 h 1332"/>
              <a:gd name="T4" fmla="*/ 423386318 w 1969"/>
              <a:gd name="T5" fmla="*/ 836691875 h 1332"/>
              <a:gd name="T6" fmla="*/ 1149191434 w 1969"/>
              <a:gd name="T7" fmla="*/ 352821875 h 1332"/>
              <a:gd name="T8" fmla="*/ 1754029031 w 1969"/>
              <a:gd name="T9" fmla="*/ 352821875 h 1332"/>
              <a:gd name="T10" fmla="*/ 1874996550 w 1969"/>
              <a:gd name="T11" fmla="*/ 473789375 h 1332"/>
              <a:gd name="T12" fmla="*/ 1995964069 w 1969"/>
              <a:gd name="T13" fmla="*/ 715724375 h 1332"/>
              <a:gd name="T14" fmla="*/ 1995964069 w 1969"/>
              <a:gd name="T15" fmla="*/ 957659375 h 1332"/>
              <a:gd name="T16" fmla="*/ 2116931589 w 1969"/>
              <a:gd name="T17" fmla="*/ 594756875 h 1332"/>
              <a:gd name="T18" fmla="*/ 2147483647 w 1969"/>
              <a:gd name="T19" fmla="*/ 352821875 h 1332"/>
              <a:gd name="T20" fmla="*/ 2147483647 w 1969"/>
              <a:gd name="T21" fmla="*/ 473789375 h 1332"/>
              <a:gd name="T22" fmla="*/ 2147483647 w 1969"/>
              <a:gd name="T23" fmla="*/ 836691875 h 1332"/>
              <a:gd name="T24" fmla="*/ 2147483647 w 1969"/>
              <a:gd name="T25" fmla="*/ 594756875 h 1332"/>
              <a:gd name="T26" fmla="*/ 2147483647 w 1969"/>
              <a:gd name="T27" fmla="*/ 385584700 h 1332"/>
              <a:gd name="T28" fmla="*/ 2147483647 w 1969"/>
              <a:gd name="T29" fmla="*/ 357862188 h 1332"/>
              <a:gd name="T30" fmla="*/ 2147483647 w 1969"/>
              <a:gd name="T31" fmla="*/ 551915013 h 1332"/>
              <a:gd name="T32" fmla="*/ 2147483647 w 1969"/>
              <a:gd name="T33" fmla="*/ 330141263 h 1332"/>
              <a:gd name="T34" fmla="*/ 2147483647 w 1969"/>
              <a:gd name="T35" fmla="*/ 80645000 h 1332"/>
              <a:gd name="T36" fmla="*/ 2147483647 w 1969"/>
              <a:gd name="T37" fmla="*/ 52924075 h 1332"/>
              <a:gd name="T38" fmla="*/ 2147483647 w 1969"/>
              <a:gd name="T39" fmla="*/ 385584700 h 1332"/>
              <a:gd name="T40" fmla="*/ 2147483647 w 1969"/>
              <a:gd name="T41" fmla="*/ 882054688 h 1332"/>
              <a:gd name="T42" fmla="*/ 2147483647 w 1969"/>
              <a:gd name="T43" fmla="*/ 1350803750 h 1332"/>
              <a:gd name="T44" fmla="*/ 2147483647 w 1969"/>
              <a:gd name="T45" fmla="*/ 2147483647 h 1332"/>
              <a:gd name="T46" fmla="*/ 2147483647 w 1969"/>
              <a:gd name="T47" fmla="*/ 2147483647 h 1332"/>
              <a:gd name="T48" fmla="*/ 2147483647 w 1969"/>
              <a:gd name="T49" fmla="*/ 2147483647 h 1332"/>
              <a:gd name="T50" fmla="*/ 2147483647 w 1969"/>
              <a:gd name="T51" fmla="*/ 2147483647 h 1332"/>
              <a:gd name="T52" fmla="*/ 2142133155 w 1969"/>
              <a:gd name="T53" fmla="*/ 2147483647 h 1332"/>
              <a:gd name="T54" fmla="*/ 1781751548 w 1969"/>
              <a:gd name="T55" fmla="*/ 2147483647 h 1332"/>
              <a:gd name="T56" fmla="*/ 1118949554 w 1969"/>
              <a:gd name="T57" fmla="*/ 2147483647 h 1332"/>
              <a:gd name="T58" fmla="*/ 209173796 w 1969"/>
              <a:gd name="T59" fmla="*/ 2147483647 h 1332"/>
              <a:gd name="T60" fmla="*/ 60483760 w 1969"/>
              <a:gd name="T61" fmla="*/ 2046366875 h 133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969"/>
              <a:gd name="T94" fmla="*/ 0 h 1332"/>
              <a:gd name="T95" fmla="*/ 1969 w 1969"/>
              <a:gd name="T96" fmla="*/ 1332 h 1332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969" h="1332">
                <a:moveTo>
                  <a:pt x="24" y="812"/>
                </a:moveTo>
                <a:cubicBezTo>
                  <a:pt x="14" y="735"/>
                  <a:pt x="0" y="651"/>
                  <a:pt x="24" y="572"/>
                </a:cubicBezTo>
                <a:cubicBezTo>
                  <a:pt x="47" y="492"/>
                  <a:pt x="96" y="404"/>
                  <a:pt x="168" y="332"/>
                </a:cubicBezTo>
                <a:cubicBezTo>
                  <a:pt x="240" y="260"/>
                  <a:pt x="368" y="171"/>
                  <a:pt x="456" y="140"/>
                </a:cubicBezTo>
                <a:cubicBezTo>
                  <a:pt x="543" y="108"/>
                  <a:pt x="648" y="132"/>
                  <a:pt x="696" y="140"/>
                </a:cubicBezTo>
                <a:cubicBezTo>
                  <a:pt x="744" y="148"/>
                  <a:pt x="728" y="164"/>
                  <a:pt x="744" y="188"/>
                </a:cubicBezTo>
                <a:cubicBezTo>
                  <a:pt x="760" y="212"/>
                  <a:pt x="783" y="251"/>
                  <a:pt x="792" y="284"/>
                </a:cubicBezTo>
                <a:cubicBezTo>
                  <a:pt x="800" y="316"/>
                  <a:pt x="784" y="388"/>
                  <a:pt x="792" y="380"/>
                </a:cubicBezTo>
                <a:cubicBezTo>
                  <a:pt x="800" y="372"/>
                  <a:pt x="816" y="275"/>
                  <a:pt x="840" y="236"/>
                </a:cubicBezTo>
                <a:cubicBezTo>
                  <a:pt x="863" y="196"/>
                  <a:pt x="903" y="148"/>
                  <a:pt x="936" y="140"/>
                </a:cubicBezTo>
                <a:cubicBezTo>
                  <a:pt x="968" y="131"/>
                  <a:pt x="1008" y="156"/>
                  <a:pt x="1032" y="188"/>
                </a:cubicBezTo>
                <a:cubicBezTo>
                  <a:pt x="1056" y="220"/>
                  <a:pt x="1072" y="324"/>
                  <a:pt x="1080" y="332"/>
                </a:cubicBezTo>
                <a:cubicBezTo>
                  <a:pt x="1088" y="340"/>
                  <a:pt x="1070" y="265"/>
                  <a:pt x="1080" y="236"/>
                </a:cubicBezTo>
                <a:cubicBezTo>
                  <a:pt x="1089" y="206"/>
                  <a:pt x="1113" y="168"/>
                  <a:pt x="1135" y="153"/>
                </a:cubicBezTo>
                <a:cubicBezTo>
                  <a:pt x="1156" y="137"/>
                  <a:pt x="1192" y="131"/>
                  <a:pt x="1211" y="142"/>
                </a:cubicBezTo>
                <a:cubicBezTo>
                  <a:pt x="1229" y="152"/>
                  <a:pt x="1229" y="220"/>
                  <a:pt x="1244" y="219"/>
                </a:cubicBezTo>
                <a:cubicBezTo>
                  <a:pt x="1258" y="217"/>
                  <a:pt x="1267" y="162"/>
                  <a:pt x="1299" y="131"/>
                </a:cubicBezTo>
                <a:cubicBezTo>
                  <a:pt x="1330" y="99"/>
                  <a:pt x="1370" y="50"/>
                  <a:pt x="1431" y="32"/>
                </a:cubicBezTo>
                <a:cubicBezTo>
                  <a:pt x="1491" y="13"/>
                  <a:pt x="1599" y="0"/>
                  <a:pt x="1661" y="21"/>
                </a:cubicBezTo>
                <a:cubicBezTo>
                  <a:pt x="1722" y="41"/>
                  <a:pt x="1761" y="98"/>
                  <a:pt x="1803" y="153"/>
                </a:cubicBezTo>
                <a:cubicBezTo>
                  <a:pt x="1845" y="207"/>
                  <a:pt x="1887" y="286"/>
                  <a:pt x="1913" y="350"/>
                </a:cubicBezTo>
                <a:cubicBezTo>
                  <a:pt x="1938" y="413"/>
                  <a:pt x="1969" y="430"/>
                  <a:pt x="1957" y="536"/>
                </a:cubicBezTo>
                <a:cubicBezTo>
                  <a:pt x="1944" y="642"/>
                  <a:pt x="1901" y="881"/>
                  <a:pt x="1836" y="986"/>
                </a:cubicBezTo>
                <a:cubicBezTo>
                  <a:pt x="1770" y="1090"/>
                  <a:pt x="1700" y="1117"/>
                  <a:pt x="1562" y="1161"/>
                </a:cubicBezTo>
                <a:cubicBezTo>
                  <a:pt x="1423" y="1204"/>
                  <a:pt x="1110" y="1269"/>
                  <a:pt x="1003" y="1249"/>
                </a:cubicBezTo>
                <a:cubicBezTo>
                  <a:pt x="895" y="1228"/>
                  <a:pt x="941" y="1047"/>
                  <a:pt x="916" y="1040"/>
                </a:cubicBezTo>
                <a:cubicBezTo>
                  <a:pt x="890" y="1032"/>
                  <a:pt x="884" y="1166"/>
                  <a:pt x="850" y="1205"/>
                </a:cubicBezTo>
                <a:cubicBezTo>
                  <a:pt x="815" y="1243"/>
                  <a:pt x="774" y="1255"/>
                  <a:pt x="707" y="1270"/>
                </a:cubicBezTo>
                <a:cubicBezTo>
                  <a:pt x="639" y="1284"/>
                  <a:pt x="548" y="1332"/>
                  <a:pt x="444" y="1292"/>
                </a:cubicBezTo>
                <a:cubicBezTo>
                  <a:pt x="340" y="1251"/>
                  <a:pt x="154" y="1118"/>
                  <a:pt x="83" y="1029"/>
                </a:cubicBezTo>
                <a:cubicBezTo>
                  <a:pt x="11" y="939"/>
                  <a:pt x="33" y="888"/>
                  <a:pt x="24" y="812"/>
                </a:cubicBezTo>
                <a:close/>
              </a:path>
            </a:pathLst>
          </a:cu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99331" name="Group 36"/>
          <p:cNvGrpSpPr>
            <a:grpSpLocks/>
          </p:cNvGrpSpPr>
          <p:nvPr/>
        </p:nvGrpSpPr>
        <p:grpSpPr bwMode="auto">
          <a:xfrm>
            <a:off x="52153" y="3179085"/>
            <a:ext cx="2706514" cy="1023938"/>
            <a:chOff x="41" y="2856"/>
            <a:chExt cx="1851" cy="645"/>
          </a:xfrm>
        </p:grpSpPr>
        <p:sp>
          <p:nvSpPr>
            <p:cNvPr id="99357" name="Freeform 5"/>
            <p:cNvSpPr>
              <a:spLocks/>
            </p:cNvSpPr>
            <p:nvPr/>
          </p:nvSpPr>
          <p:spPr bwMode="auto">
            <a:xfrm>
              <a:off x="96" y="2856"/>
              <a:ext cx="1680" cy="456"/>
            </a:xfrm>
            <a:custGeom>
              <a:avLst/>
              <a:gdLst>
                <a:gd name="T0" fmla="*/ 0 w 1680"/>
                <a:gd name="T1" fmla="*/ 168 h 456"/>
                <a:gd name="T2" fmla="*/ 528 w 1680"/>
                <a:gd name="T3" fmla="*/ 24 h 456"/>
                <a:gd name="T4" fmla="*/ 1248 w 1680"/>
                <a:gd name="T5" fmla="*/ 72 h 456"/>
                <a:gd name="T6" fmla="*/ 1680 w 1680"/>
                <a:gd name="T7" fmla="*/ 456 h 4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80"/>
                <a:gd name="T13" fmla="*/ 0 h 456"/>
                <a:gd name="T14" fmla="*/ 1680 w 1680"/>
                <a:gd name="T15" fmla="*/ 456 h 4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80" h="456">
                  <a:moveTo>
                    <a:pt x="0" y="168"/>
                  </a:moveTo>
                  <a:cubicBezTo>
                    <a:pt x="160" y="103"/>
                    <a:pt x="320" y="39"/>
                    <a:pt x="528" y="24"/>
                  </a:cubicBezTo>
                  <a:cubicBezTo>
                    <a:pt x="735" y="8"/>
                    <a:pt x="1056" y="0"/>
                    <a:pt x="1248" y="72"/>
                  </a:cubicBezTo>
                  <a:cubicBezTo>
                    <a:pt x="1439" y="143"/>
                    <a:pt x="1559" y="299"/>
                    <a:pt x="1680" y="456"/>
                  </a:cubicBezTo>
                </a:path>
              </a:pathLst>
            </a:custGeom>
            <a:noFill/>
            <a:ln w="38100">
              <a:solidFill>
                <a:srgbClr val="DC008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9358" name="Freeform 6"/>
            <p:cNvSpPr>
              <a:spLocks/>
            </p:cNvSpPr>
            <p:nvPr/>
          </p:nvSpPr>
          <p:spPr bwMode="auto">
            <a:xfrm>
              <a:off x="41" y="2997"/>
              <a:ext cx="1680" cy="392"/>
            </a:xfrm>
            <a:custGeom>
              <a:avLst/>
              <a:gdLst>
                <a:gd name="T0" fmla="*/ 0 w 1680"/>
                <a:gd name="T1" fmla="*/ 392 h 392"/>
                <a:gd name="T2" fmla="*/ 528 w 1680"/>
                <a:gd name="T3" fmla="*/ 56 h 392"/>
                <a:gd name="T4" fmla="*/ 1152 w 1680"/>
                <a:gd name="T5" fmla="*/ 56 h 392"/>
                <a:gd name="T6" fmla="*/ 1440 w 1680"/>
                <a:gd name="T7" fmla="*/ 152 h 392"/>
                <a:gd name="T8" fmla="*/ 1680 w 1680"/>
                <a:gd name="T9" fmla="*/ 392 h 3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80"/>
                <a:gd name="T16" fmla="*/ 0 h 392"/>
                <a:gd name="T17" fmla="*/ 1680 w 1680"/>
                <a:gd name="T18" fmla="*/ 392 h 3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80" h="392">
                  <a:moveTo>
                    <a:pt x="0" y="392"/>
                  </a:moveTo>
                  <a:cubicBezTo>
                    <a:pt x="168" y="251"/>
                    <a:pt x="336" y="111"/>
                    <a:pt x="528" y="56"/>
                  </a:cubicBezTo>
                  <a:cubicBezTo>
                    <a:pt x="719" y="0"/>
                    <a:pt x="1000" y="40"/>
                    <a:pt x="1152" y="56"/>
                  </a:cubicBezTo>
                  <a:cubicBezTo>
                    <a:pt x="1303" y="71"/>
                    <a:pt x="1352" y="96"/>
                    <a:pt x="1440" y="152"/>
                  </a:cubicBezTo>
                  <a:cubicBezTo>
                    <a:pt x="1527" y="207"/>
                    <a:pt x="1603" y="299"/>
                    <a:pt x="1680" y="392"/>
                  </a:cubicBezTo>
                </a:path>
              </a:pathLst>
            </a:custGeom>
            <a:noFill/>
            <a:ln w="38100">
              <a:solidFill>
                <a:srgbClr val="DC008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99359" name="Group 9"/>
            <p:cNvGrpSpPr>
              <a:grpSpLocks/>
            </p:cNvGrpSpPr>
            <p:nvPr/>
          </p:nvGrpSpPr>
          <p:grpSpPr bwMode="auto">
            <a:xfrm rot="-2680834">
              <a:off x="1794" y="3257"/>
              <a:ext cx="98" cy="115"/>
              <a:chOff x="3779" y="3501"/>
              <a:chExt cx="98" cy="115"/>
            </a:xfrm>
          </p:grpSpPr>
          <p:sp>
            <p:nvSpPr>
              <p:cNvPr id="99363" name="Line 7"/>
              <p:cNvSpPr>
                <a:spLocks noChangeShapeType="1"/>
              </p:cNvSpPr>
              <p:nvPr/>
            </p:nvSpPr>
            <p:spPr bwMode="auto">
              <a:xfrm>
                <a:off x="3792" y="3504"/>
                <a:ext cx="11" cy="112"/>
              </a:xfrm>
              <a:prstGeom prst="line">
                <a:avLst/>
              </a:prstGeom>
              <a:noFill/>
              <a:ln w="28575">
                <a:solidFill>
                  <a:srgbClr val="DC008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4" name="Line 8"/>
              <p:cNvSpPr>
                <a:spLocks noChangeShapeType="1"/>
              </p:cNvSpPr>
              <p:nvPr/>
            </p:nvSpPr>
            <p:spPr bwMode="auto">
              <a:xfrm>
                <a:off x="3779" y="3501"/>
                <a:ext cx="98" cy="68"/>
              </a:xfrm>
              <a:prstGeom prst="line">
                <a:avLst/>
              </a:prstGeom>
              <a:noFill/>
              <a:ln w="28575">
                <a:solidFill>
                  <a:srgbClr val="DC008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9360" name="Group 10"/>
            <p:cNvGrpSpPr>
              <a:grpSpLocks/>
            </p:cNvGrpSpPr>
            <p:nvPr/>
          </p:nvGrpSpPr>
          <p:grpSpPr bwMode="auto">
            <a:xfrm>
              <a:off x="1714" y="3386"/>
              <a:ext cx="98" cy="115"/>
              <a:chOff x="3779" y="3501"/>
              <a:chExt cx="98" cy="115"/>
            </a:xfrm>
          </p:grpSpPr>
          <p:sp>
            <p:nvSpPr>
              <p:cNvPr id="99361" name="Line 11"/>
              <p:cNvSpPr>
                <a:spLocks noChangeShapeType="1"/>
              </p:cNvSpPr>
              <p:nvPr/>
            </p:nvSpPr>
            <p:spPr bwMode="auto">
              <a:xfrm>
                <a:off x="3792" y="3504"/>
                <a:ext cx="11" cy="112"/>
              </a:xfrm>
              <a:prstGeom prst="line">
                <a:avLst/>
              </a:prstGeom>
              <a:noFill/>
              <a:ln w="28575">
                <a:solidFill>
                  <a:srgbClr val="DC008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362" name="Line 12"/>
              <p:cNvSpPr>
                <a:spLocks noChangeShapeType="1"/>
              </p:cNvSpPr>
              <p:nvPr/>
            </p:nvSpPr>
            <p:spPr bwMode="auto">
              <a:xfrm>
                <a:off x="3779" y="3501"/>
                <a:ext cx="98" cy="68"/>
              </a:xfrm>
              <a:prstGeom prst="line">
                <a:avLst/>
              </a:prstGeom>
              <a:noFill/>
              <a:ln w="28575">
                <a:solidFill>
                  <a:srgbClr val="DC008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5484136" y="557324"/>
            <a:ext cx="3011037" cy="3266852"/>
            <a:chOff x="4762501" y="-345622"/>
            <a:chExt cx="4164013" cy="3846060"/>
          </a:xfrm>
        </p:grpSpPr>
        <p:sp>
          <p:nvSpPr>
            <p:cNvPr id="99332" name="Freeform 14"/>
            <p:cNvSpPr>
              <a:spLocks/>
            </p:cNvSpPr>
            <p:nvPr/>
          </p:nvSpPr>
          <p:spPr bwMode="auto">
            <a:xfrm>
              <a:off x="4762501" y="-345622"/>
              <a:ext cx="4164013" cy="3503613"/>
            </a:xfrm>
            <a:custGeom>
              <a:avLst/>
              <a:gdLst>
                <a:gd name="T0" fmla="*/ 786288844 w 2623"/>
                <a:gd name="T1" fmla="*/ 2147483647 h 2207"/>
                <a:gd name="T2" fmla="*/ 423386301 w 2623"/>
                <a:gd name="T3" fmla="*/ 2147483647 h 2207"/>
                <a:gd name="T4" fmla="*/ 60483757 w 2623"/>
                <a:gd name="T5" fmla="*/ 1270158931 h 2207"/>
                <a:gd name="T6" fmla="*/ 302418786 w 2623"/>
                <a:gd name="T7" fmla="*/ 181451276 h 2207"/>
                <a:gd name="T8" fmla="*/ 1874996475 w 2623"/>
                <a:gd name="T9" fmla="*/ 181451276 h 2207"/>
                <a:gd name="T10" fmla="*/ 2147483647 w 2623"/>
                <a:gd name="T11" fmla="*/ 302418793 h 2207"/>
                <a:gd name="T12" fmla="*/ 2147483647 w 2623"/>
                <a:gd name="T13" fmla="*/ 423386310 h 2207"/>
                <a:gd name="T14" fmla="*/ 2147483647 w 2623"/>
                <a:gd name="T15" fmla="*/ 181451276 h 2207"/>
                <a:gd name="T16" fmla="*/ 2147483647 w 2623"/>
                <a:gd name="T17" fmla="*/ 423386310 h 2207"/>
                <a:gd name="T18" fmla="*/ 2147483647 w 2623"/>
                <a:gd name="T19" fmla="*/ 1874996518 h 2207"/>
                <a:gd name="T20" fmla="*/ 2147483647 w 2623"/>
                <a:gd name="T21" fmla="*/ 2147483647 h 2207"/>
                <a:gd name="T22" fmla="*/ 2147483647 w 2623"/>
                <a:gd name="T23" fmla="*/ 2147483647 h 2207"/>
                <a:gd name="T24" fmla="*/ 2147483647 w 2623"/>
                <a:gd name="T25" fmla="*/ 2147483647 h 2207"/>
                <a:gd name="T26" fmla="*/ 2147483647 w 2623"/>
                <a:gd name="T27" fmla="*/ 2147483647 h 2207"/>
                <a:gd name="T28" fmla="*/ 1633061446 w 2623"/>
                <a:gd name="T29" fmla="*/ 2147483647 h 2207"/>
                <a:gd name="T30" fmla="*/ 1633061446 w 2623"/>
                <a:gd name="T31" fmla="*/ 2147483647 h 2207"/>
                <a:gd name="T32" fmla="*/ 1874996475 w 2623"/>
                <a:gd name="T33" fmla="*/ 2147483647 h 2207"/>
                <a:gd name="T34" fmla="*/ 2147483647 w 2623"/>
                <a:gd name="T35" fmla="*/ 2147483647 h 2207"/>
                <a:gd name="T36" fmla="*/ 2147483647 w 2623"/>
                <a:gd name="T37" fmla="*/ 2147483647 h 2207"/>
                <a:gd name="T38" fmla="*/ 2147483647 w 2623"/>
                <a:gd name="T39" fmla="*/ 2147483647 h 2207"/>
                <a:gd name="T40" fmla="*/ 2147483647 w 2623"/>
                <a:gd name="T41" fmla="*/ 2147483647 h 2207"/>
                <a:gd name="T42" fmla="*/ 1633061446 w 2623"/>
                <a:gd name="T43" fmla="*/ 2147483647 h 2207"/>
                <a:gd name="T44" fmla="*/ 1270158903 w 2623"/>
                <a:gd name="T45" fmla="*/ 2147483647 h 2207"/>
                <a:gd name="T46" fmla="*/ 1149191388 w 2623"/>
                <a:gd name="T47" fmla="*/ 2147483647 h 2207"/>
                <a:gd name="T48" fmla="*/ 786288844 w 2623"/>
                <a:gd name="T49" fmla="*/ 2147483647 h 220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623"/>
                <a:gd name="T76" fmla="*/ 0 h 2207"/>
                <a:gd name="T77" fmla="*/ 2623 w 2623"/>
                <a:gd name="T78" fmla="*/ 2207 h 220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623" h="2207">
                  <a:moveTo>
                    <a:pt x="312" y="1080"/>
                  </a:moveTo>
                  <a:cubicBezTo>
                    <a:pt x="264" y="1040"/>
                    <a:pt x="216" y="984"/>
                    <a:pt x="168" y="888"/>
                  </a:cubicBezTo>
                  <a:cubicBezTo>
                    <a:pt x="120" y="792"/>
                    <a:pt x="31" y="639"/>
                    <a:pt x="24" y="504"/>
                  </a:cubicBezTo>
                  <a:cubicBezTo>
                    <a:pt x="16" y="368"/>
                    <a:pt x="0" y="144"/>
                    <a:pt x="120" y="72"/>
                  </a:cubicBezTo>
                  <a:cubicBezTo>
                    <a:pt x="240" y="0"/>
                    <a:pt x="496" y="64"/>
                    <a:pt x="744" y="72"/>
                  </a:cubicBezTo>
                  <a:cubicBezTo>
                    <a:pt x="992" y="80"/>
                    <a:pt x="1407" y="103"/>
                    <a:pt x="1608" y="120"/>
                  </a:cubicBezTo>
                  <a:cubicBezTo>
                    <a:pt x="1808" y="136"/>
                    <a:pt x="1848" y="176"/>
                    <a:pt x="1944" y="168"/>
                  </a:cubicBezTo>
                  <a:cubicBezTo>
                    <a:pt x="2040" y="160"/>
                    <a:pt x="2080" y="72"/>
                    <a:pt x="2184" y="72"/>
                  </a:cubicBezTo>
                  <a:cubicBezTo>
                    <a:pt x="2288" y="72"/>
                    <a:pt x="2512" y="56"/>
                    <a:pt x="2568" y="168"/>
                  </a:cubicBezTo>
                  <a:cubicBezTo>
                    <a:pt x="2623" y="279"/>
                    <a:pt x="2583" y="552"/>
                    <a:pt x="2520" y="744"/>
                  </a:cubicBezTo>
                  <a:cubicBezTo>
                    <a:pt x="2456" y="935"/>
                    <a:pt x="2304" y="1216"/>
                    <a:pt x="2184" y="1320"/>
                  </a:cubicBezTo>
                  <a:cubicBezTo>
                    <a:pt x="2064" y="1424"/>
                    <a:pt x="1896" y="1424"/>
                    <a:pt x="1800" y="1368"/>
                  </a:cubicBezTo>
                  <a:cubicBezTo>
                    <a:pt x="1703" y="1311"/>
                    <a:pt x="1704" y="1056"/>
                    <a:pt x="1608" y="984"/>
                  </a:cubicBezTo>
                  <a:cubicBezTo>
                    <a:pt x="1512" y="912"/>
                    <a:pt x="1383" y="912"/>
                    <a:pt x="1224" y="936"/>
                  </a:cubicBezTo>
                  <a:cubicBezTo>
                    <a:pt x="1064" y="959"/>
                    <a:pt x="744" y="1048"/>
                    <a:pt x="648" y="1128"/>
                  </a:cubicBezTo>
                  <a:cubicBezTo>
                    <a:pt x="552" y="1208"/>
                    <a:pt x="632" y="1336"/>
                    <a:pt x="648" y="1416"/>
                  </a:cubicBezTo>
                  <a:cubicBezTo>
                    <a:pt x="663" y="1495"/>
                    <a:pt x="704" y="1568"/>
                    <a:pt x="744" y="1608"/>
                  </a:cubicBezTo>
                  <a:cubicBezTo>
                    <a:pt x="784" y="1648"/>
                    <a:pt x="816" y="1640"/>
                    <a:pt x="888" y="1656"/>
                  </a:cubicBezTo>
                  <a:cubicBezTo>
                    <a:pt x="960" y="1672"/>
                    <a:pt x="1120" y="1664"/>
                    <a:pt x="1176" y="1704"/>
                  </a:cubicBezTo>
                  <a:cubicBezTo>
                    <a:pt x="1231" y="1743"/>
                    <a:pt x="1247" y="1816"/>
                    <a:pt x="1224" y="1896"/>
                  </a:cubicBezTo>
                  <a:cubicBezTo>
                    <a:pt x="1200" y="1975"/>
                    <a:pt x="1127" y="2160"/>
                    <a:pt x="1032" y="2184"/>
                  </a:cubicBezTo>
                  <a:cubicBezTo>
                    <a:pt x="936" y="2207"/>
                    <a:pt x="736" y="2168"/>
                    <a:pt x="648" y="2040"/>
                  </a:cubicBezTo>
                  <a:cubicBezTo>
                    <a:pt x="559" y="1911"/>
                    <a:pt x="536" y="1568"/>
                    <a:pt x="504" y="1416"/>
                  </a:cubicBezTo>
                  <a:cubicBezTo>
                    <a:pt x="471" y="1263"/>
                    <a:pt x="487" y="1191"/>
                    <a:pt x="456" y="1128"/>
                  </a:cubicBezTo>
                  <a:cubicBezTo>
                    <a:pt x="424" y="1064"/>
                    <a:pt x="360" y="1120"/>
                    <a:pt x="312" y="1080"/>
                  </a:cubicBez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9333" name="Freeform 15"/>
            <p:cNvSpPr>
              <a:spLocks/>
            </p:cNvSpPr>
            <p:nvPr/>
          </p:nvSpPr>
          <p:spPr bwMode="auto">
            <a:xfrm>
              <a:off x="5270500" y="1885950"/>
              <a:ext cx="1155700" cy="1614488"/>
            </a:xfrm>
            <a:custGeom>
              <a:avLst/>
              <a:gdLst>
                <a:gd name="T0" fmla="*/ 425481600 w 760"/>
                <a:gd name="T1" fmla="*/ 0 h 1072"/>
                <a:gd name="T2" fmla="*/ 92495537 w 760"/>
                <a:gd name="T3" fmla="*/ 435493077 h 1072"/>
                <a:gd name="T4" fmla="*/ 203491398 w 760"/>
                <a:gd name="T5" fmla="*/ 2068592871 h 1072"/>
                <a:gd name="T6" fmla="*/ 1313443926 w 760"/>
                <a:gd name="T7" fmla="*/ 2147483647 h 1072"/>
                <a:gd name="T8" fmla="*/ 1757424329 w 760"/>
                <a:gd name="T9" fmla="*/ 1850846332 h 10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0"/>
                <a:gd name="T16" fmla="*/ 0 h 1072"/>
                <a:gd name="T17" fmla="*/ 760 w 760"/>
                <a:gd name="T18" fmla="*/ 1072 h 10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0" h="1072">
                  <a:moveTo>
                    <a:pt x="184" y="0"/>
                  </a:moveTo>
                  <a:cubicBezTo>
                    <a:pt x="119" y="20"/>
                    <a:pt x="55" y="40"/>
                    <a:pt x="40" y="192"/>
                  </a:cubicBezTo>
                  <a:cubicBezTo>
                    <a:pt x="24" y="343"/>
                    <a:pt x="0" y="768"/>
                    <a:pt x="88" y="912"/>
                  </a:cubicBezTo>
                  <a:cubicBezTo>
                    <a:pt x="175" y="1055"/>
                    <a:pt x="456" y="1072"/>
                    <a:pt x="568" y="1056"/>
                  </a:cubicBezTo>
                  <a:cubicBezTo>
                    <a:pt x="680" y="1040"/>
                    <a:pt x="727" y="864"/>
                    <a:pt x="760" y="816"/>
                  </a:cubicBezTo>
                </a:path>
              </a:pathLst>
            </a:custGeom>
            <a:solidFill>
              <a:srgbClr val="00F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99352" name="Oval 13"/>
          <p:cNvSpPr>
            <a:spLocks noChangeArrowheads="1"/>
          </p:cNvSpPr>
          <p:nvPr/>
        </p:nvSpPr>
        <p:spPr bwMode="auto">
          <a:xfrm>
            <a:off x="2732316" y="3916137"/>
            <a:ext cx="457200" cy="457200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99354" name="Group 18"/>
          <p:cNvGrpSpPr>
            <a:grpSpLocks/>
          </p:cNvGrpSpPr>
          <p:nvPr/>
        </p:nvGrpSpPr>
        <p:grpSpPr bwMode="auto">
          <a:xfrm rot="7762720">
            <a:off x="6960944" y="1078580"/>
            <a:ext cx="155575" cy="182563"/>
            <a:chOff x="3779" y="3501"/>
            <a:chExt cx="98" cy="115"/>
          </a:xfrm>
        </p:grpSpPr>
        <p:sp>
          <p:nvSpPr>
            <p:cNvPr id="99355" name="Line 19"/>
            <p:cNvSpPr>
              <a:spLocks noChangeShapeType="1"/>
            </p:cNvSpPr>
            <p:nvPr/>
          </p:nvSpPr>
          <p:spPr bwMode="auto">
            <a:xfrm>
              <a:off x="3792" y="3504"/>
              <a:ext cx="11" cy="112"/>
            </a:xfrm>
            <a:prstGeom prst="line">
              <a:avLst/>
            </a:prstGeom>
            <a:noFill/>
            <a:ln w="28575">
              <a:solidFill>
                <a:srgbClr val="DC008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56" name="Line 20"/>
            <p:cNvSpPr>
              <a:spLocks noChangeShapeType="1"/>
            </p:cNvSpPr>
            <p:nvPr/>
          </p:nvSpPr>
          <p:spPr bwMode="auto">
            <a:xfrm>
              <a:off x="3779" y="3501"/>
              <a:ext cx="98" cy="68"/>
            </a:xfrm>
            <a:prstGeom prst="line">
              <a:avLst/>
            </a:prstGeom>
            <a:noFill/>
            <a:ln w="28575">
              <a:solidFill>
                <a:srgbClr val="DC008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9335" name="Oval 16"/>
          <p:cNvSpPr>
            <a:spLocks noChangeArrowheads="1"/>
          </p:cNvSpPr>
          <p:nvPr/>
        </p:nvSpPr>
        <p:spPr bwMode="auto">
          <a:xfrm>
            <a:off x="5954390" y="940201"/>
            <a:ext cx="304800" cy="3048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9336" name="Freeform 22"/>
          <p:cNvSpPr>
            <a:spLocks/>
          </p:cNvSpPr>
          <p:nvPr/>
        </p:nvSpPr>
        <p:spPr bwMode="auto">
          <a:xfrm>
            <a:off x="5257800" y="1245000"/>
            <a:ext cx="696590" cy="412349"/>
          </a:xfrm>
          <a:custGeom>
            <a:avLst/>
            <a:gdLst>
              <a:gd name="T0" fmla="*/ 725805000 w 288"/>
              <a:gd name="T1" fmla="*/ 0 h 672"/>
              <a:gd name="T2" fmla="*/ 604837500 w 288"/>
              <a:gd name="T3" fmla="*/ 604837500 h 672"/>
              <a:gd name="T4" fmla="*/ 483870000 w 288"/>
              <a:gd name="T5" fmla="*/ 1330642500 h 672"/>
              <a:gd name="T6" fmla="*/ 362902500 w 288"/>
              <a:gd name="T7" fmla="*/ 1451610000 h 672"/>
              <a:gd name="T8" fmla="*/ 0 w 288"/>
              <a:gd name="T9" fmla="*/ 1693545000 h 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672"/>
              <a:gd name="T17" fmla="*/ 288 w 288"/>
              <a:gd name="T18" fmla="*/ 672 h 6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672">
                <a:moveTo>
                  <a:pt x="288" y="0"/>
                </a:moveTo>
                <a:cubicBezTo>
                  <a:pt x="272" y="76"/>
                  <a:pt x="256" y="152"/>
                  <a:pt x="240" y="240"/>
                </a:cubicBezTo>
                <a:cubicBezTo>
                  <a:pt x="224" y="328"/>
                  <a:pt x="207" y="472"/>
                  <a:pt x="192" y="528"/>
                </a:cubicBezTo>
                <a:cubicBezTo>
                  <a:pt x="176" y="583"/>
                  <a:pt x="176" y="552"/>
                  <a:pt x="144" y="576"/>
                </a:cubicBezTo>
                <a:cubicBezTo>
                  <a:pt x="112" y="600"/>
                  <a:pt x="56" y="636"/>
                  <a:pt x="0" y="672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4535" name="Text Box 23"/>
          <p:cNvSpPr txBox="1">
            <a:spLocks noChangeArrowheads="1"/>
          </p:cNvSpPr>
          <p:nvPr/>
        </p:nvSpPr>
        <p:spPr bwMode="auto">
          <a:xfrm>
            <a:off x="4247779" y="1428750"/>
            <a:ext cx="1047750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GnRH</a:t>
            </a:r>
          </a:p>
        </p:txBody>
      </p:sp>
      <p:sp>
        <p:nvSpPr>
          <p:cNvPr id="99338" name="Line 24"/>
          <p:cNvSpPr>
            <a:spLocks noChangeShapeType="1"/>
          </p:cNvSpPr>
          <p:nvPr/>
        </p:nvSpPr>
        <p:spPr bwMode="auto">
          <a:xfrm>
            <a:off x="5029200" y="1885950"/>
            <a:ext cx="794252" cy="713244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9" name="Text Box 25"/>
          <p:cNvSpPr txBox="1">
            <a:spLocks noChangeArrowheads="1"/>
          </p:cNvSpPr>
          <p:nvPr/>
        </p:nvSpPr>
        <p:spPr bwMode="auto">
          <a:xfrm rot="16200000">
            <a:off x="-550144" y="671687"/>
            <a:ext cx="15504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mtClean="0">
                <a:solidFill>
                  <a:schemeClr val="tx1"/>
                </a:solidFill>
                <a:latin typeface="Helvetica" charset="0"/>
              </a:rPr>
              <a:t>Blood LH</a:t>
            </a:r>
            <a:endParaRPr lang="en-US" altLang="en-US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99340" name="Text Box 26"/>
          <p:cNvSpPr txBox="1">
            <a:spLocks noChangeArrowheads="1"/>
          </p:cNvSpPr>
          <p:nvPr/>
        </p:nvSpPr>
        <p:spPr bwMode="auto">
          <a:xfrm>
            <a:off x="1215521" y="1680539"/>
            <a:ext cx="1487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Time (</a:t>
            </a:r>
            <a:r>
              <a:rPr lang="en-US" altLang="en-US" dirty="0" err="1">
                <a:solidFill>
                  <a:schemeClr val="tx1"/>
                </a:solidFill>
                <a:latin typeface="Helvetica" charset="0"/>
              </a:rPr>
              <a:t>hr</a:t>
            </a: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)</a:t>
            </a:r>
          </a:p>
        </p:txBody>
      </p:sp>
      <p:sp>
        <p:nvSpPr>
          <p:cNvPr id="99341" name="Line 27"/>
          <p:cNvSpPr>
            <a:spLocks noChangeShapeType="1"/>
          </p:cNvSpPr>
          <p:nvPr/>
        </p:nvSpPr>
        <p:spPr bwMode="auto">
          <a:xfrm flipH="1">
            <a:off x="502640" y="95250"/>
            <a:ext cx="29622" cy="1562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2" name="Line 29"/>
          <p:cNvSpPr>
            <a:spLocks noChangeShapeType="1"/>
          </p:cNvSpPr>
          <p:nvPr/>
        </p:nvSpPr>
        <p:spPr bwMode="auto">
          <a:xfrm>
            <a:off x="502640" y="1637167"/>
            <a:ext cx="21415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47" name="Text Box 35"/>
          <p:cNvSpPr txBox="1">
            <a:spLocks noChangeArrowheads="1"/>
          </p:cNvSpPr>
          <p:nvPr/>
        </p:nvSpPr>
        <p:spPr bwMode="auto">
          <a:xfrm>
            <a:off x="2944957" y="1245000"/>
            <a:ext cx="590550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LH</a:t>
            </a:r>
          </a:p>
        </p:txBody>
      </p:sp>
      <p:sp>
        <p:nvSpPr>
          <p:cNvPr id="99345" name="Text Box 37"/>
          <p:cNvSpPr txBox="1">
            <a:spLocks noChangeArrowheads="1"/>
          </p:cNvSpPr>
          <p:nvPr/>
        </p:nvSpPr>
        <p:spPr bwMode="auto">
          <a:xfrm>
            <a:off x="320205" y="4643666"/>
            <a:ext cx="2081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Spinal Chord</a:t>
            </a:r>
          </a:p>
        </p:txBody>
      </p:sp>
      <p:sp>
        <p:nvSpPr>
          <p:cNvPr id="99346" name="Text Box 41"/>
          <p:cNvSpPr txBox="1">
            <a:spLocks noChangeArrowheads="1"/>
          </p:cNvSpPr>
          <p:nvPr/>
        </p:nvSpPr>
        <p:spPr bwMode="auto">
          <a:xfrm>
            <a:off x="5547883" y="4025020"/>
            <a:ext cx="1928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Anterior Pit.</a:t>
            </a:r>
          </a:p>
        </p:txBody>
      </p:sp>
      <p:sp>
        <p:nvSpPr>
          <p:cNvPr id="99347" name="Text Box 42"/>
          <p:cNvSpPr txBox="1">
            <a:spLocks noChangeArrowheads="1"/>
          </p:cNvSpPr>
          <p:nvPr/>
        </p:nvSpPr>
        <p:spPr bwMode="auto">
          <a:xfrm>
            <a:off x="6868778" y="2717324"/>
            <a:ext cx="2081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Posterior Pit.</a:t>
            </a:r>
          </a:p>
        </p:txBody>
      </p:sp>
      <p:sp>
        <p:nvSpPr>
          <p:cNvPr id="99348" name="Text Box 43"/>
          <p:cNvSpPr txBox="1">
            <a:spLocks noChangeArrowheads="1"/>
          </p:cNvSpPr>
          <p:nvPr/>
        </p:nvSpPr>
        <p:spPr bwMode="auto">
          <a:xfrm>
            <a:off x="6072329" y="122238"/>
            <a:ext cx="2284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Hypothalamus</a:t>
            </a:r>
          </a:p>
        </p:txBody>
      </p:sp>
      <p:sp>
        <p:nvSpPr>
          <p:cNvPr id="99349" name="Freeform 33"/>
          <p:cNvSpPr>
            <a:spLocks/>
          </p:cNvSpPr>
          <p:nvPr/>
        </p:nvSpPr>
        <p:spPr bwMode="auto">
          <a:xfrm>
            <a:off x="609031" y="140496"/>
            <a:ext cx="1360810" cy="1427163"/>
          </a:xfrm>
          <a:custGeom>
            <a:avLst/>
            <a:gdLst>
              <a:gd name="T0" fmla="*/ 0 w 1152"/>
              <a:gd name="T1" fmla="*/ 2147483647 h 1071"/>
              <a:gd name="T2" fmla="*/ 604837500 w 1152"/>
              <a:gd name="T3" fmla="*/ 2147483647 h 1071"/>
              <a:gd name="T4" fmla="*/ 846772500 w 1152"/>
              <a:gd name="T5" fmla="*/ 2036286849 h 1071"/>
              <a:gd name="T6" fmla="*/ 1088707500 w 1152"/>
              <a:gd name="T7" fmla="*/ 1068546564 h 1071"/>
              <a:gd name="T8" fmla="*/ 1330642500 w 1152"/>
              <a:gd name="T9" fmla="*/ 100806280 h 1071"/>
              <a:gd name="T10" fmla="*/ 1451610000 w 1152"/>
              <a:gd name="T11" fmla="*/ 463708886 h 1071"/>
              <a:gd name="T12" fmla="*/ 1572577500 w 1152"/>
              <a:gd name="T13" fmla="*/ 1431449171 h 1071"/>
              <a:gd name="T14" fmla="*/ 1814512500 w 1152"/>
              <a:gd name="T15" fmla="*/ 2147483647 h 1071"/>
              <a:gd name="T16" fmla="*/ 1935480000 w 1152"/>
              <a:gd name="T17" fmla="*/ 2147483647 h 1071"/>
              <a:gd name="T18" fmla="*/ 2147483647 w 1152"/>
              <a:gd name="T19" fmla="*/ 2147483647 h 1071"/>
              <a:gd name="T20" fmla="*/ 2147483647 w 1152"/>
              <a:gd name="T21" fmla="*/ 2147483647 h 1071"/>
              <a:gd name="T22" fmla="*/ 2147483647 w 1152"/>
              <a:gd name="T23" fmla="*/ 2147483647 h 1071"/>
              <a:gd name="T24" fmla="*/ 2147483647 w 1152"/>
              <a:gd name="T25" fmla="*/ 2147483647 h 10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52"/>
              <a:gd name="T40" fmla="*/ 0 h 1071"/>
              <a:gd name="T41" fmla="*/ 1152 w 1152"/>
              <a:gd name="T42" fmla="*/ 1071 h 107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52" h="1071">
                <a:moveTo>
                  <a:pt x="0" y="1000"/>
                </a:moveTo>
                <a:cubicBezTo>
                  <a:pt x="92" y="1015"/>
                  <a:pt x="184" y="1031"/>
                  <a:pt x="240" y="1000"/>
                </a:cubicBezTo>
                <a:cubicBezTo>
                  <a:pt x="295" y="968"/>
                  <a:pt x="303" y="904"/>
                  <a:pt x="336" y="808"/>
                </a:cubicBezTo>
                <a:cubicBezTo>
                  <a:pt x="368" y="711"/>
                  <a:pt x="400" y="552"/>
                  <a:pt x="432" y="424"/>
                </a:cubicBezTo>
                <a:cubicBezTo>
                  <a:pt x="464" y="296"/>
                  <a:pt x="504" y="79"/>
                  <a:pt x="528" y="40"/>
                </a:cubicBezTo>
                <a:cubicBezTo>
                  <a:pt x="551" y="0"/>
                  <a:pt x="560" y="96"/>
                  <a:pt x="576" y="184"/>
                </a:cubicBezTo>
                <a:cubicBezTo>
                  <a:pt x="592" y="272"/>
                  <a:pt x="600" y="448"/>
                  <a:pt x="624" y="568"/>
                </a:cubicBezTo>
                <a:cubicBezTo>
                  <a:pt x="648" y="688"/>
                  <a:pt x="696" y="824"/>
                  <a:pt x="720" y="904"/>
                </a:cubicBezTo>
                <a:cubicBezTo>
                  <a:pt x="743" y="983"/>
                  <a:pt x="728" y="1024"/>
                  <a:pt x="768" y="1048"/>
                </a:cubicBezTo>
                <a:cubicBezTo>
                  <a:pt x="807" y="1071"/>
                  <a:pt x="912" y="1048"/>
                  <a:pt x="960" y="1048"/>
                </a:cubicBezTo>
                <a:cubicBezTo>
                  <a:pt x="1008" y="1048"/>
                  <a:pt x="1032" y="1055"/>
                  <a:pt x="1056" y="1048"/>
                </a:cubicBezTo>
                <a:cubicBezTo>
                  <a:pt x="1079" y="1040"/>
                  <a:pt x="1088" y="1000"/>
                  <a:pt x="1104" y="1000"/>
                </a:cubicBezTo>
                <a:cubicBezTo>
                  <a:pt x="1120" y="1000"/>
                  <a:pt x="1144" y="1040"/>
                  <a:pt x="1152" y="1048"/>
                </a:cubicBez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9350" name="Line 46"/>
          <p:cNvSpPr>
            <a:spLocks noChangeShapeType="1"/>
          </p:cNvSpPr>
          <p:nvPr/>
        </p:nvSpPr>
        <p:spPr bwMode="auto">
          <a:xfrm flipV="1">
            <a:off x="870853" y="1695450"/>
            <a:ext cx="0" cy="990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59" name="Text Box 47"/>
          <p:cNvSpPr txBox="1">
            <a:spLocks noChangeArrowheads="1"/>
          </p:cNvSpPr>
          <p:nvPr/>
        </p:nvSpPr>
        <p:spPr bwMode="auto">
          <a:xfrm>
            <a:off x="52153" y="2618128"/>
            <a:ext cx="1843088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1"/>
                </a:solidFill>
                <a:latin typeface="Helvetica" charset="0"/>
                <a:ea typeface="+mn-ea"/>
              </a:rPr>
              <a:t>Stimulation</a:t>
            </a:r>
          </a:p>
        </p:txBody>
      </p:sp>
      <p:sp>
        <p:nvSpPr>
          <p:cNvPr id="38" name="Line 24"/>
          <p:cNvSpPr>
            <a:spLocks noChangeShapeType="1"/>
          </p:cNvSpPr>
          <p:nvPr/>
        </p:nvSpPr>
        <p:spPr bwMode="auto">
          <a:xfrm flipH="1" flipV="1">
            <a:off x="1969841" y="1182833"/>
            <a:ext cx="3795942" cy="184339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Oval 16"/>
          <p:cNvSpPr>
            <a:spLocks noChangeArrowheads="1"/>
          </p:cNvSpPr>
          <p:nvPr/>
        </p:nvSpPr>
        <p:spPr bwMode="auto">
          <a:xfrm>
            <a:off x="6659611" y="956535"/>
            <a:ext cx="304800" cy="3048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0" name="Line 24"/>
          <p:cNvSpPr>
            <a:spLocks noChangeShapeType="1"/>
          </p:cNvSpPr>
          <p:nvPr/>
        </p:nvSpPr>
        <p:spPr bwMode="auto">
          <a:xfrm flipH="1" flipV="1">
            <a:off x="6275518" y="1076280"/>
            <a:ext cx="335676" cy="3311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3278508" y="1182833"/>
            <a:ext cx="4724047" cy="2945577"/>
          </a:xfrm>
          <a:custGeom>
            <a:avLst/>
            <a:gdLst>
              <a:gd name="connsiteX0" fmla="*/ 0 w 4449072"/>
              <a:gd name="connsiteY0" fmla="*/ 3010172 h 3010172"/>
              <a:gd name="connsiteX1" fmla="*/ 767443 w 4449072"/>
              <a:gd name="connsiteY1" fmla="*/ 2822394 h 3010172"/>
              <a:gd name="connsiteX2" fmla="*/ 2612571 w 4449072"/>
              <a:gd name="connsiteY2" fmla="*/ 2806065 h 3010172"/>
              <a:gd name="connsiteX3" fmla="*/ 3771900 w 4449072"/>
              <a:gd name="connsiteY3" fmla="*/ 2740751 h 3010172"/>
              <a:gd name="connsiteX4" fmla="*/ 4441371 w 4449072"/>
              <a:gd name="connsiteY4" fmla="*/ 2267222 h 3010172"/>
              <a:gd name="connsiteX5" fmla="*/ 4106636 w 4449072"/>
              <a:gd name="connsiteY5" fmla="*/ 626201 h 3010172"/>
              <a:gd name="connsiteX6" fmla="*/ 3665764 w 4449072"/>
              <a:gd name="connsiteY6" fmla="*/ 62865 h 3010172"/>
              <a:gd name="connsiteX7" fmla="*/ 3641271 w 4449072"/>
              <a:gd name="connsiteY7" fmla="*/ 38372 h 301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49072" h="3010172">
                <a:moveTo>
                  <a:pt x="0" y="3010172"/>
                </a:moveTo>
                <a:cubicBezTo>
                  <a:pt x="166007" y="2933292"/>
                  <a:pt x="332015" y="2856412"/>
                  <a:pt x="767443" y="2822394"/>
                </a:cubicBezTo>
                <a:cubicBezTo>
                  <a:pt x="1202871" y="2788376"/>
                  <a:pt x="2111828" y="2819672"/>
                  <a:pt x="2612571" y="2806065"/>
                </a:cubicBezTo>
                <a:cubicBezTo>
                  <a:pt x="3113314" y="2792458"/>
                  <a:pt x="3467100" y="2830558"/>
                  <a:pt x="3771900" y="2740751"/>
                </a:cubicBezTo>
                <a:cubicBezTo>
                  <a:pt x="4076700" y="2650944"/>
                  <a:pt x="4385582" y="2619647"/>
                  <a:pt x="4441371" y="2267222"/>
                </a:cubicBezTo>
                <a:cubicBezTo>
                  <a:pt x="4497160" y="1914797"/>
                  <a:pt x="4235904" y="993594"/>
                  <a:pt x="4106636" y="626201"/>
                </a:cubicBezTo>
                <a:cubicBezTo>
                  <a:pt x="3977368" y="258808"/>
                  <a:pt x="3743325" y="160836"/>
                  <a:pt x="3665764" y="62865"/>
                </a:cubicBezTo>
                <a:cubicBezTo>
                  <a:pt x="3588203" y="-35106"/>
                  <a:pt x="3614737" y="1633"/>
                  <a:pt x="3641271" y="38372"/>
                </a:cubicBezTo>
              </a:path>
            </a:pathLst>
          </a:custGeom>
          <a:noFill/>
          <a:ln w="38100" cap="flat" cmpd="sng" algn="ctr">
            <a:solidFill>
              <a:srgbClr val="DC008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FAFD00"/>
              </a:solidFill>
              <a:effectLst/>
              <a:latin typeface="Comic Sans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2" name="Group 37"/>
          <p:cNvGrpSpPr>
            <a:grpSpLocks/>
          </p:cNvGrpSpPr>
          <p:nvPr/>
        </p:nvGrpSpPr>
        <p:grpSpPr bwMode="auto">
          <a:xfrm>
            <a:off x="4876801" y="2762250"/>
            <a:ext cx="4097338" cy="1193800"/>
            <a:chOff x="3072" y="2280"/>
            <a:chExt cx="2581" cy="752"/>
          </a:xfrm>
        </p:grpSpPr>
        <p:sp>
          <p:nvSpPr>
            <p:cNvPr id="97310" name="Freeform 34"/>
            <p:cNvSpPr>
              <a:spLocks/>
            </p:cNvSpPr>
            <p:nvPr/>
          </p:nvSpPr>
          <p:spPr bwMode="auto">
            <a:xfrm>
              <a:off x="3120" y="2280"/>
              <a:ext cx="2496" cy="567"/>
            </a:xfrm>
            <a:custGeom>
              <a:avLst/>
              <a:gdLst>
                <a:gd name="T0" fmla="*/ 0 w 2496"/>
                <a:gd name="T1" fmla="*/ 168 h 567"/>
                <a:gd name="T2" fmla="*/ 96 w 2496"/>
                <a:gd name="T3" fmla="*/ 456 h 567"/>
                <a:gd name="T4" fmla="*/ 336 w 2496"/>
                <a:gd name="T5" fmla="*/ 504 h 567"/>
                <a:gd name="T6" fmla="*/ 1248 w 2496"/>
                <a:gd name="T7" fmla="*/ 72 h 567"/>
                <a:gd name="T8" fmla="*/ 2496 w 2496"/>
                <a:gd name="T9" fmla="*/ 72 h 5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96"/>
                <a:gd name="T16" fmla="*/ 0 h 567"/>
                <a:gd name="T17" fmla="*/ 2496 w 2496"/>
                <a:gd name="T18" fmla="*/ 567 h 5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96" h="567">
                  <a:moveTo>
                    <a:pt x="0" y="168"/>
                  </a:moveTo>
                  <a:cubicBezTo>
                    <a:pt x="20" y="284"/>
                    <a:pt x="40" y="400"/>
                    <a:pt x="96" y="456"/>
                  </a:cubicBezTo>
                  <a:cubicBezTo>
                    <a:pt x="152" y="512"/>
                    <a:pt x="144" y="567"/>
                    <a:pt x="336" y="504"/>
                  </a:cubicBezTo>
                  <a:cubicBezTo>
                    <a:pt x="527" y="440"/>
                    <a:pt x="888" y="143"/>
                    <a:pt x="1248" y="72"/>
                  </a:cubicBezTo>
                  <a:cubicBezTo>
                    <a:pt x="1607" y="0"/>
                    <a:pt x="2051" y="36"/>
                    <a:pt x="2496" y="72"/>
                  </a:cubicBezTo>
                </a:path>
              </a:pathLst>
            </a:custGeom>
            <a:noFill/>
            <a:ln w="3810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>
                <a:solidFill>
                  <a:srgbClr val="DC0081"/>
                </a:solidFill>
              </a:endParaRPr>
            </a:p>
          </p:txBody>
        </p:sp>
        <p:sp>
          <p:nvSpPr>
            <p:cNvPr id="97311" name="Freeform 35"/>
            <p:cNvSpPr>
              <a:spLocks/>
            </p:cNvSpPr>
            <p:nvPr/>
          </p:nvSpPr>
          <p:spPr bwMode="auto">
            <a:xfrm>
              <a:off x="3072" y="2688"/>
              <a:ext cx="2544" cy="344"/>
            </a:xfrm>
            <a:custGeom>
              <a:avLst/>
              <a:gdLst>
                <a:gd name="T0" fmla="*/ 0 w 2544"/>
                <a:gd name="T1" fmla="*/ 288 h 344"/>
                <a:gd name="T2" fmla="*/ 96 w 2544"/>
                <a:gd name="T3" fmla="*/ 288 h 344"/>
                <a:gd name="T4" fmla="*/ 576 w 2544"/>
                <a:gd name="T5" fmla="*/ 336 h 344"/>
                <a:gd name="T6" fmla="*/ 1440 w 2544"/>
                <a:gd name="T7" fmla="*/ 288 h 344"/>
                <a:gd name="T8" fmla="*/ 2544 w 2544"/>
                <a:gd name="T9" fmla="*/ 0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4"/>
                <a:gd name="T16" fmla="*/ 0 h 344"/>
                <a:gd name="T17" fmla="*/ 2544 w 2544"/>
                <a:gd name="T18" fmla="*/ 344 h 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4" h="344">
                  <a:moveTo>
                    <a:pt x="0" y="288"/>
                  </a:moveTo>
                  <a:cubicBezTo>
                    <a:pt x="0" y="284"/>
                    <a:pt x="0" y="280"/>
                    <a:pt x="96" y="288"/>
                  </a:cubicBezTo>
                  <a:cubicBezTo>
                    <a:pt x="192" y="296"/>
                    <a:pt x="352" y="336"/>
                    <a:pt x="576" y="336"/>
                  </a:cubicBezTo>
                  <a:cubicBezTo>
                    <a:pt x="800" y="336"/>
                    <a:pt x="1112" y="344"/>
                    <a:pt x="1440" y="288"/>
                  </a:cubicBezTo>
                  <a:cubicBezTo>
                    <a:pt x="1768" y="232"/>
                    <a:pt x="2360" y="48"/>
                    <a:pt x="2544" y="0"/>
                  </a:cubicBezTo>
                </a:path>
              </a:pathLst>
            </a:custGeom>
            <a:noFill/>
            <a:ln w="3810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>
                <a:solidFill>
                  <a:srgbClr val="DC0081"/>
                </a:solidFill>
              </a:endParaRPr>
            </a:p>
          </p:txBody>
        </p:sp>
        <p:sp>
          <p:nvSpPr>
            <p:cNvPr id="62500" name="Text Box 36"/>
            <p:cNvSpPr txBox="1">
              <a:spLocks noChangeArrowheads="1"/>
            </p:cNvSpPr>
            <p:nvPr/>
          </p:nvSpPr>
          <p:spPr bwMode="auto">
            <a:xfrm>
              <a:off x="3947" y="2433"/>
              <a:ext cx="1706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chemeClr val="tx1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DC0081"/>
                  </a:solidFill>
                  <a:latin typeface="Helvetica" charset="0"/>
                  <a:ea typeface="+mn-ea"/>
                </a:rPr>
                <a:t>Sensory Neurons</a:t>
              </a:r>
            </a:p>
          </p:txBody>
        </p:sp>
      </p:grpSp>
      <p:grpSp>
        <p:nvGrpSpPr>
          <p:cNvPr id="97283" name="Group 17"/>
          <p:cNvGrpSpPr>
            <a:grpSpLocks/>
          </p:cNvGrpSpPr>
          <p:nvPr/>
        </p:nvGrpSpPr>
        <p:grpSpPr bwMode="auto">
          <a:xfrm>
            <a:off x="2133600" y="133350"/>
            <a:ext cx="5181600" cy="4114800"/>
            <a:chOff x="1200" y="1152"/>
            <a:chExt cx="3264" cy="2592"/>
          </a:xfrm>
        </p:grpSpPr>
        <p:sp>
          <p:nvSpPr>
            <p:cNvPr id="97300" name="Freeform 6"/>
            <p:cNvSpPr>
              <a:spLocks/>
            </p:cNvSpPr>
            <p:nvPr/>
          </p:nvSpPr>
          <p:spPr bwMode="auto">
            <a:xfrm>
              <a:off x="1200" y="1408"/>
              <a:ext cx="1488" cy="1904"/>
            </a:xfrm>
            <a:custGeom>
              <a:avLst/>
              <a:gdLst>
                <a:gd name="T0" fmla="*/ 0 w 1488"/>
                <a:gd name="T1" fmla="*/ 752 h 1904"/>
                <a:gd name="T2" fmla="*/ 192 w 1488"/>
                <a:gd name="T3" fmla="*/ 416 h 1904"/>
                <a:gd name="T4" fmla="*/ 528 w 1488"/>
                <a:gd name="T5" fmla="*/ 32 h 1904"/>
                <a:gd name="T6" fmla="*/ 1152 w 1488"/>
                <a:gd name="T7" fmla="*/ 224 h 1904"/>
                <a:gd name="T8" fmla="*/ 1440 w 1488"/>
                <a:gd name="T9" fmla="*/ 944 h 1904"/>
                <a:gd name="T10" fmla="*/ 1440 w 1488"/>
                <a:gd name="T11" fmla="*/ 1904 h 19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8"/>
                <a:gd name="T19" fmla="*/ 0 h 1904"/>
                <a:gd name="T20" fmla="*/ 1488 w 1488"/>
                <a:gd name="T21" fmla="*/ 1904 h 19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8" h="1904">
                  <a:moveTo>
                    <a:pt x="0" y="752"/>
                  </a:moveTo>
                  <a:cubicBezTo>
                    <a:pt x="52" y="643"/>
                    <a:pt x="104" y="535"/>
                    <a:pt x="192" y="416"/>
                  </a:cubicBezTo>
                  <a:cubicBezTo>
                    <a:pt x="279" y="296"/>
                    <a:pt x="368" y="63"/>
                    <a:pt x="528" y="32"/>
                  </a:cubicBezTo>
                  <a:cubicBezTo>
                    <a:pt x="687" y="0"/>
                    <a:pt x="1000" y="72"/>
                    <a:pt x="1152" y="224"/>
                  </a:cubicBezTo>
                  <a:cubicBezTo>
                    <a:pt x="1304" y="376"/>
                    <a:pt x="1392" y="664"/>
                    <a:pt x="1440" y="944"/>
                  </a:cubicBezTo>
                  <a:cubicBezTo>
                    <a:pt x="1488" y="1224"/>
                    <a:pt x="1440" y="1744"/>
                    <a:pt x="1440" y="190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1" name="Freeform 7"/>
            <p:cNvSpPr>
              <a:spLocks/>
            </p:cNvSpPr>
            <p:nvPr/>
          </p:nvSpPr>
          <p:spPr bwMode="auto">
            <a:xfrm>
              <a:off x="1200" y="1168"/>
              <a:ext cx="1632" cy="992"/>
            </a:xfrm>
            <a:custGeom>
              <a:avLst/>
              <a:gdLst>
                <a:gd name="T0" fmla="*/ 0 w 1632"/>
                <a:gd name="T1" fmla="*/ 992 h 992"/>
                <a:gd name="T2" fmla="*/ 48 w 1632"/>
                <a:gd name="T3" fmla="*/ 656 h 992"/>
                <a:gd name="T4" fmla="*/ 288 w 1632"/>
                <a:gd name="T5" fmla="*/ 272 h 992"/>
                <a:gd name="T6" fmla="*/ 672 w 1632"/>
                <a:gd name="T7" fmla="*/ 32 h 992"/>
                <a:gd name="T8" fmla="*/ 1104 w 1632"/>
                <a:gd name="T9" fmla="*/ 80 h 992"/>
                <a:gd name="T10" fmla="*/ 1536 w 1632"/>
                <a:gd name="T11" fmla="*/ 512 h 992"/>
                <a:gd name="T12" fmla="*/ 1632 w 1632"/>
                <a:gd name="T13" fmla="*/ 896 h 9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32"/>
                <a:gd name="T22" fmla="*/ 0 h 992"/>
                <a:gd name="T23" fmla="*/ 1632 w 1632"/>
                <a:gd name="T24" fmla="*/ 992 h 9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32" h="992">
                  <a:moveTo>
                    <a:pt x="0" y="992"/>
                  </a:moveTo>
                  <a:cubicBezTo>
                    <a:pt x="0" y="883"/>
                    <a:pt x="0" y="775"/>
                    <a:pt x="48" y="656"/>
                  </a:cubicBezTo>
                  <a:cubicBezTo>
                    <a:pt x="95" y="536"/>
                    <a:pt x="184" y="376"/>
                    <a:pt x="288" y="272"/>
                  </a:cubicBezTo>
                  <a:cubicBezTo>
                    <a:pt x="392" y="168"/>
                    <a:pt x="536" y="64"/>
                    <a:pt x="672" y="32"/>
                  </a:cubicBezTo>
                  <a:cubicBezTo>
                    <a:pt x="808" y="0"/>
                    <a:pt x="960" y="0"/>
                    <a:pt x="1104" y="80"/>
                  </a:cubicBezTo>
                  <a:cubicBezTo>
                    <a:pt x="1247" y="159"/>
                    <a:pt x="1448" y="376"/>
                    <a:pt x="1536" y="512"/>
                  </a:cubicBezTo>
                  <a:cubicBezTo>
                    <a:pt x="1623" y="647"/>
                    <a:pt x="1627" y="771"/>
                    <a:pt x="1632" y="896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2" name="Freeform 8"/>
            <p:cNvSpPr>
              <a:spLocks/>
            </p:cNvSpPr>
            <p:nvPr/>
          </p:nvSpPr>
          <p:spPr bwMode="auto">
            <a:xfrm flipH="1">
              <a:off x="2832" y="1152"/>
              <a:ext cx="1632" cy="992"/>
            </a:xfrm>
            <a:custGeom>
              <a:avLst/>
              <a:gdLst>
                <a:gd name="T0" fmla="*/ 0 w 1632"/>
                <a:gd name="T1" fmla="*/ 992 h 992"/>
                <a:gd name="T2" fmla="*/ 48 w 1632"/>
                <a:gd name="T3" fmla="*/ 656 h 992"/>
                <a:gd name="T4" fmla="*/ 288 w 1632"/>
                <a:gd name="T5" fmla="*/ 272 h 992"/>
                <a:gd name="T6" fmla="*/ 672 w 1632"/>
                <a:gd name="T7" fmla="*/ 32 h 992"/>
                <a:gd name="T8" fmla="*/ 1104 w 1632"/>
                <a:gd name="T9" fmla="*/ 80 h 992"/>
                <a:gd name="T10" fmla="*/ 1536 w 1632"/>
                <a:gd name="T11" fmla="*/ 512 h 992"/>
                <a:gd name="T12" fmla="*/ 1632 w 1632"/>
                <a:gd name="T13" fmla="*/ 896 h 9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32"/>
                <a:gd name="T22" fmla="*/ 0 h 992"/>
                <a:gd name="T23" fmla="*/ 1632 w 1632"/>
                <a:gd name="T24" fmla="*/ 992 h 9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32" h="992">
                  <a:moveTo>
                    <a:pt x="0" y="992"/>
                  </a:moveTo>
                  <a:cubicBezTo>
                    <a:pt x="0" y="883"/>
                    <a:pt x="0" y="775"/>
                    <a:pt x="48" y="656"/>
                  </a:cubicBezTo>
                  <a:cubicBezTo>
                    <a:pt x="95" y="536"/>
                    <a:pt x="184" y="376"/>
                    <a:pt x="288" y="272"/>
                  </a:cubicBezTo>
                  <a:cubicBezTo>
                    <a:pt x="392" y="168"/>
                    <a:pt x="536" y="64"/>
                    <a:pt x="672" y="32"/>
                  </a:cubicBezTo>
                  <a:cubicBezTo>
                    <a:pt x="808" y="0"/>
                    <a:pt x="960" y="0"/>
                    <a:pt x="1104" y="80"/>
                  </a:cubicBezTo>
                  <a:cubicBezTo>
                    <a:pt x="1247" y="159"/>
                    <a:pt x="1448" y="376"/>
                    <a:pt x="1536" y="512"/>
                  </a:cubicBezTo>
                  <a:cubicBezTo>
                    <a:pt x="1623" y="647"/>
                    <a:pt x="1627" y="771"/>
                    <a:pt x="1632" y="896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3" name="Freeform 9"/>
            <p:cNvSpPr>
              <a:spLocks/>
            </p:cNvSpPr>
            <p:nvPr/>
          </p:nvSpPr>
          <p:spPr bwMode="auto">
            <a:xfrm flipH="1">
              <a:off x="2976" y="1392"/>
              <a:ext cx="1488" cy="1904"/>
            </a:xfrm>
            <a:custGeom>
              <a:avLst/>
              <a:gdLst>
                <a:gd name="T0" fmla="*/ 0 w 1488"/>
                <a:gd name="T1" fmla="*/ 752 h 1904"/>
                <a:gd name="T2" fmla="*/ 192 w 1488"/>
                <a:gd name="T3" fmla="*/ 416 h 1904"/>
                <a:gd name="T4" fmla="*/ 528 w 1488"/>
                <a:gd name="T5" fmla="*/ 32 h 1904"/>
                <a:gd name="T6" fmla="*/ 1152 w 1488"/>
                <a:gd name="T7" fmla="*/ 224 h 1904"/>
                <a:gd name="T8" fmla="*/ 1440 w 1488"/>
                <a:gd name="T9" fmla="*/ 944 h 1904"/>
                <a:gd name="T10" fmla="*/ 1440 w 1488"/>
                <a:gd name="T11" fmla="*/ 1904 h 19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8"/>
                <a:gd name="T19" fmla="*/ 0 h 1904"/>
                <a:gd name="T20" fmla="*/ 1488 w 1488"/>
                <a:gd name="T21" fmla="*/ 1904 h 19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8" h="1904">
                  <a:moveTo>
                    <a:pt x="0" y="752"/>
                  </a:moveTo>
                  <a:cubicBezTo>
                    <a:pt x="52" y="643"/>
                    <a:pt x="104" y="535"/>
                    <a:pt x="192" y="416"/>
                  </a:cubicBezTo>
                  <a:cubicBezTo>
                    <a:pt x="279" y="296"/>
                    <a:pt x="368" y="63"/>
                    <a:pt x="528" y="32"/>
                  </a:cubicBezTo>
                  <a:cubicBezTo>
                    <a:pt x="687" y="0"/>
                    <a:pt x="1000" y="72"/>
                    <a:pt x="1152" y="224"/>
                  </a:cubicBezTo>
                  <a:cubicBezTo>
                    <a:pt x="1304" y="376"/>
                    <a:pt x="1392" y="664"/>
                    <a:pt x="1440" y="944"/>
                  </a:cubicBezTo>
                  <a:cubicBezTo>
                    <a:pt x="1488" y="1224"/>
                    <a:pt x="1440" y="1744"/>
                    <a:pt x="1440" y="190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4" name="Line 10"/>
            <p:cNvSpPr>
              <a:spLocks noChangeShapeType="1"/>
            </p:cNvSpPr>
            <p:nvPr/>
          </p:nvSpPr>
          <p:spPr bwMode="auto">
            <a:xfrm>
              <a:off x="2832" y="2064"/>
              <a:ext cx="0" cy="10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05" name="Rectangle 11"/>
            <p:cNvSpPr>
              <a:spLocks noChangeArrowheads="1"/>
            </p:cNvSpPr>
            <p:nvPr/>
          </p:nvSpPr>
          <p:spPr bwMode="auto">
            <a:xfrm>
              <a:off x="2651" y="2448"/>
              <a:ext cx="352" cy="521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6" name="Rectangle 12"/>
            <p:cNvSpPr>
              <a:spLocks noChangeArrowheads="1"/>
            </p:cNvSpPr>
            <p:nvPr/>
          </p:nvSpPr>
          <p:spPr bwMode="auto">
            <a:xfrm>
              <a:off x="2725" y="2378"/>
              <a:ext cx="48" cy="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7" name="Rectangle 13"/>
            <p:cNvSpPr>
              <a:spLocks noChangeArrowheads="1"/>
            </p:cNvSpPr>
            <p:nvPr/>
          </p:nvSpPr>
          <p:spPr bwMode="auto">
            <a:xfrm>
              <a:off x="2891" y="2385"/>
              <a:ext cx="48" cy="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08" name="Line 14"/>
            <p:cNvSpPr>
              <a:spLocks noChangeShapeType="1"/>
            </p:cNvSpPr>
            <p:nvPr/>
          </p:nvSpPr>
          <p:spPr bwMode="auto">
            <a:xfrm flipH="1">
              <a:off x="2592" y="3264"/>
              <a:ext cx="48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09" name="Line 15"/>
            <p:cNvSpPr>
              <a:spLocks noChangeShapeType="1"/>
            </p:cNvSpPr>
            <p:nvPr/>
          </p:nvSpPr>
          <p:spPr bwMode="auto">
            <a:xfrm>
              <a:off x="3024" y="3264"/>
              <a:ext cx="48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7284" name="Text Box 16"/>
          <p:cNvSpPr txBox="1">
            <a:spLocks noChangeArrowheads="1"/>
          </p:cNvSpPr>
          <p:nvPr/>
        </p:nvSpPr>
        <p:spPr bwMode="auto">
          <a:xfrm>
            <a:off x="1349829" y="2784293"/>
            <a:ext cx="29876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rgbClr val="0000FF"/>
                </a:solidFill>
                <a:latin typeface="Helvetica" charset="0"/>
              </a:rPr>
              <a:t>Nerve endings sensing copulation</a:t>
            </a:r>
          </a:p>
        </p:txBody>
      </p:sp>
      <p:sp>
        <p:nvSpPr>
          <p:cNvPr id="97285" name="Freeform 18"/>
          <p:cNvSpPr>
            <a:spLocks/>
          </p:cNvSpPr>
          <p:nvPr/>
        </p:nvSpPr>
        <p:spPr bwMode="auto">
          <a:xfrm>
            <a:off x="4648200" y="3562350"/>
            <a:ext cx="152400" cy="533400"/>
          </a:xfrm>
          <a:custGeom>
            <a:avLst/>
            <a:gdLst>
              <a:gd name="T0" fmla="*/ 0 w 96"/>
              <a:gd name="T1" fmla="*/ 0 h 336"/>
              <a:gd name="T2" fmla="*/ 241935000 w 96"/>
              <a:gd name="T3" fmla="*/ 120967500 h 336"/>
              <a:gd name="T4" fmla="*/ 0 w 96"/>
              <a:gd name="T5" fmla="*/ 362902500 h 336"/>
              <a:gd name="T6" fmla="*/ 241935000 w 96"/>
              <a:gd name="T7" fmla="*/ 483870000 h 336"/>
              <a:gd name="T8" fmla="*/ 0 w 96"/>
              <a:gd name="T9" fmla="*/ 725805000 h 336"/>
              <a:gd name="T10" fmla="*/ 241935000 w 96"/>
              <a:gd name="T11" fmla="*/ 846772500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"/>
              <a:gd name="T19" fmla="*/ 0 h 336"/>
              <a:gd name="T20" fmla="*/ 96 w 96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" h="336">
                <a:moveTo>
                  <a:pt x="0" y="0"/>
                </a:moveTo>
                <a:cubicBezTo>
                  <a:pt x="48" y="12"/>
                  <a:pt x="96" y="24"/>
                  <a:pt x="96" y="48"/>
                </a:cubicBezTo>
                <a:cubicBezTo>
                  <a:pt x="96" y="72"/>
                  <a:pt x="0" y="120"/>
                  <a:pt x="0" y="144"/>
                </a:cubicBezTo>
                <a:cubicBezTo>
                  <a:pt x="0" y="168"/>
                  <a:pt x="96" y="168"/>
                  <a:pt x="96" y="192"/>
                </a:cubicBezTo>
                <a:cubicBezTo>
                  <a:pt x="96" y="216"/>
                  <a:pt x="0" y="264"/>
                  <a:pt x="0" y="288"/>
                </a:cubicBezTo>
                <a:cubicBezTo>
                  <a:pt x="0" y="312"/>
                  <a:pt x="80" y="328"/>
                  <a:pt x="96" y="336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6" name="Freeform 19"/>
          <p:cNvSpPr>
            <a:spLocks/>
          </p:cNvSpPr>
          <p:nvPr/>
        </p:nvSpPr>
        <p:spPr bwMode="auto">
          <a:xfrm>
            <a:off x="4495800" y="2593526"/>
            <a:ext cx="152400" cy="533400"/>
          </a:xfrm>
          <a:custGeom>
            <a:avLst/>
            <a:gdLst>
              <a:gd name="T0" fmla="*/ 0 w 96"/>
              <a:gd name="T1" fmla="*/ 0 h 336"/>
              <a:gd name="T2" fmla="*/ 241935000 w 96"/>
              <a:gd name="T3" fmla="*/ 120967500 h 336"/>
              <a:gd name="T4" fmla="*/ 0 w 96"/>
              <a:gd name="T5" fmla="*/ 362902500 h 336"/>
              <a:gd name="T6" fmla="*/ 241935000 w 96"/>
              <a:gd name="T7" fmla="*/ 483870000 h 336"/>
              <a:gd name="T8" fmla="*/ 0 w 96"/>
              <a:gd name="T9" fmla="*/ 725805000 h 336"/>
              <a:gd name="T10" fmla="*/ 241935000 w 96"/>
              <a:gd name="T11" fmla="*/ 846772500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"/>
              <a:gd name="T19" fmla="*/ 0 h 336"/>
              <a:gd name="T20" fmla="*/ 96 w 96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" h="336">
                <a:moveTo>
                  <a:pt x="0" y="0"/>
                </a:moveTo>
                <a:cubicBezTo>
                  <a:pt x="48" y="12"/>
                  <a:pt x="96" y="24"/>
                  <a:pt x="96" y="48"/>
                </a:cubicBezTo>
                <a:cubicBezTo>
                  <a:pt x="96" y="72"/>
                  <a:pt x="0" y="120"/>
                  <a:pt x="0" y="144"/>
                </a:cubicBezTo>
                <a:cubicBezTo>
                  <a:pt x="0" y="168"/>
                  <a:pt x="96" y="168"/>
                  <a:pt x="96" y="192"/>
                </a:cubicBezTo>
                <a:cubicBezTo>
                  <a:pt x="96" y="216"/>
                  <a:pt x="0" y="264"/>
                  <a:pt x="0" y="288"/>
                </a:cubicBezTo>
                <a:cubicBezTo>
                  <a:pt x="0" y="312"/>
                  <a:pt x="80" y="328"/>
                  <a:pt x="96" y="336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7" name="Freeform 20"/>
          <p:cNvSpPr>
            <a:spLocks/>
          </p:cNvSpPr>
          <p:nvPr/>
        </p:nvSpPr>
        <p:spPr bwMode="auto">
          <a:xfrm>
            <a:off x="4800600" y="2593526"/>
            <a:ext cx="152400" cy="533400"/>
          </a:xfrm>
          <a:custGeom>
            <a:avLst/>
            <a:gdLst>
              <a:gd name="T0" fmla="*/ 0 w 96"/>
              <a:gd name="T1" fmla="*/ 0 h 336"/>
              <a:gd name="T2" fmla="*/ 241935000 w 96"/>
              <a:gd name="T3" fmla="*/ 120967500 h 336"/>
              <a:gd name="T4" fmla="*/ 0 w 96"/>
              <a:gd name="T5" fmla="*/ 362902500 h 336"/>
              <a:gd name="T6" fmla="*/ 241935000 w 96"/>
              <a:gd name="T7" fmla="*/ 483870000 h 336"/>
              <a:gd name="T8" fmla="*/ 0 w 96"/>
              <a:gd name="T9" fmla="*/ 725805000 h 336"/>
              <a:gd name="T10" fmla="*/ 241935000 w 96"/>
              <a:gd name="T11" fmla="*/ 846772500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6"/>
              <a:gd name="T19" fmla="*/ 0 h 336"/>
              <a:gd name="T20" fmla="*/ 96 w 96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6" h="336">
                <a:moveTo>
                  <a:pt x="0" y="0"/>
                </a:moveTo>
                <a:cubicBezTo>
                  <a:pt x="48" y="12"/>
                  <a:pt x="96" y="24"/>
                  <a:pt x="96" y="48"/>
                </a:cubicBezTo>
                <a:cubicBezTo>
                  <a:pt x="96" y="72"/>
                  <a:pt x="0" y="120"/>
                  <a:pt x="0" y="144"/>
                </a:cubicBezTo>
                <a:cubicBezTo>
                  <a:pt x="0" y="168"/>
                  <a:pt x="96" y="168"/>
                  <a:pt x="96" y="192"/>
                </a:cubicBezTo>
                <a:cubicBezTo>
                  <a:pt x="96" y="216"/>
                  <a:pt x="0" y="264"/>
                  <a:pt x="0" y="288"/>
                </a:cubicBezTo>
                <a:cubicBezTo>
                  <a:pt x="0" y="312"/>
                  <a:pt x="80" y="328"/>
                  <a:pt x="96" y="336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8" name="Oval 21"/>
          <p:cNvSpPr>
            <a:spLocks noChangeArrowheads="1"/>
          </p:cNvSpPr>
          <p:nvPr/>
        </p:nvSpPr>
        <p:spPr bwMode="auto">
          <a:xfrm>
            <a:off x="1600200" y="196215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89" name="Oval 22"/>
          <p:cNvSpPr>
            <a:spLocks noChangeArrowheads="1"/>
          </p:cNvSpPr>
          <p:nvPr/>
        </p:nvSpPr>
        <p:spPr bwMode="auto">
          <a:xfrm>
            <a:off x="7458075" y="195738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0" name="Freeform 24"/>
          <p:cNvSpPr>
            <a:spLocks/>
          </p:cNvSpPr>
          <p:nvPr/>
        </p:nvSpPr>
        <p:spPr bwMode="auto">
          <a:xfrm>
            <a:off x="1600200" y="1492250"/>
            <a:ext cx="533400" cy="469900"/>
          </a:xfrm>
          <a:custGeom>
            <a:avLst/>
            <a:gdLst>
              <a:gd name="T0" fmla="*/ 846772500 w 336"/>
              <a:gd name="T1" fmla="*/ 383063750 h 296"/>
              <a:gd name="T2" fmla="*/ 483870000 w 336"/>
              <a:gd name="T3" fmla="*/ 141128750 h 296"/>
              <a:gd name="T4" fmla="*/ 241935000 w 336"/>
              <a:gd name="T5" fmla="*/ 20161250 h 296"/>
              <a:gd name="T6" fmla="*/ 120967500 w 336"/>
              <a:gd name="T7" fmla="*/ 262096250 h 296"/>
              <a:gd name="T8" fmla="*/ 0 w 336"/>
              <a:gd name="T9" fmla="*/ 504031250 h 296"/>
              <a:gd name="T10" fmla="*/ 120967500 w 336"/>
              <a:gd name="T11" fmla="*/ 745966250 h 2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6"/>
              <a:gd name="T19" fmla="*/ 0 h 296"/>
              <a:gd name="T20" fmla="*/ 336 w 336"/>
              <a:gd name="T21" fmla="*/ 296 h 2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6" h="296">
                <a:moveTo>
                  <a:pt x="336" y="152"/>
                </a:moveTo>
                <a:cubicBezTo>
                  <a:pt x="283" y="115"/>
                  <a:pt x="231" y="79"/>
                  <a:pt x="192" y="56"/>
                </a:cubicBezTo>
                <a:cubicBezTo>
                  <a:pt x="152" y="32"/>
                  <a:pt x="119" y="0"/>
                  <a:pt x="96" y="8"/>
                </a:cubicBezTo>
                <a:cubicBezTo>
                  <a:pt x="72" y="15"/>
                  <a:pt x="64" y="72"/>
                  <a:pt x="48" y="104"/>
                </a:cubicBezTo>
                <a:cubicBezTo>
                  <a:pt x="32" y="136"/>
                  <a:pt x="0" y="168"/>
                  <a:pt x="0" y="200"/>
                </a:cubicBezTo>
                <a:cubicBezTo>
                  <a:pt x="0" y="232"/>
                  <a:pt x="24" y="264"/>
                  <a:pt x="48" y="29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1" name="Arc 25"/>
          <p:cNvSpPr>
            <a:spLocks/>
          </p:cNvSpPr>
          <p:nvPr/>
        </p:nvSpPr>
        <p:spPr bwMode="auto">
          <a:xfrm rot="18115426">
            <a:off x="1397794" y="1867694"/>
            <a:ext cx="558800" cy="392112"/>
          </a:xfrm>
          <a:custGeom>
            <a:avLst/>
            <a:gdLst>
              <a:gd name="T0" fmla="*/ 118007839 w 21359"/>
              <a:gd name="T1" fmla="*/ 0 h 20569"/>
              <a:gd name="T2" fmla="*/ 382478782 w 21359"/>
              <a:gd name="T3" fmla="*/ 120230834 h 20569"/>
              <a:gd name="T4" fmla="*/ 0 w 21359"/>
              <a:gd name="T5" fmla="*/ 142496444 h 20569"/>
              <a:gd name="T6" fmla="*/ 0 60000 65536"/>
              <a:gd name="T7" fmla="*/ 0 60000 65536"/>
              <a:gd name="T8" fmla="*/ 0 60000 65536"/>
              <a:gd name="T9" fmla="*/ 0 w 21359"/>
              <a:gd name="T10" fmla="*/ 0 h 20569"/>
              <a:gd name="T11" fmla="*/ 21359 w 21359"/>
              <a:gd name="T12" fmla="*/ 20569 h 205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569" fill="none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</a:path>
              <a:path w="21359" h="20569" stroke="0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  <a:lnTo>
                  <a:pt x="0" y="20569"/>
                </a:lnTo>
                <a:close/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2" name="Freeform 26"/>
          <p:cNvSpPr>
            <a:spLocks/>
          </p:cNvSpPr>
          <p:nvPr/>
        </p:nvSpPr>
        <p:spPr bwMode="auto">
          <a:xfrm flipH="1">
            <a:off x="7315200" y="1428750"/>
            <a:ext cx="533400" cy="469900"/>
          </a:xfrm>
          <a:custGeom>
            <a:avLst/>
            <a:gdLst>
              <a:gd name="T0" fmla="*/ 846772500 w 336"/>
              <a:gd name="T1" fmla="*/ 383063750 h 296"/>
              <a:gd name="T2" fmla="*/ 483870000 w 336"/>
              <a:gd name="T3" fmla="*/ 141128750 h 296"/>
              <a:gd name="T4" fmla="*/ 241935000 w 336"/>
              <a:gd name="T5" fmla="*/ 20161250 h 296"/>
              <a:gd name="T6" fmla="*/ 120967500 w 336"/>
              <a:gd name="T7" fmla="*/ 262096250 h 296"/>
              <a:gd name="T8" fmla="*/ 0 w 336"/>
              <a:gd name="T9" fmla="*/ 504031250 h 296"/>
              <a:gd name="T10" fmla="*/ 120967500 w 336"/>
              <a:gd name="T11" fmla="*/ 745966250 h 2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6"/>
              <a:gd name="T19" fmla="*/ 0 h 296"/>
              <a:gd name="T20" fmla="*/ 336 w 336"/>
              <a:gd name="T21" fmla="*/ 296 h 2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6" h="296">
                <a:moveTo>
                  <a:pt x="336" y="152"/>
                </a:moveTo>
                <a:cubicBezTo>
                  <a:pt x="283" y="115"/>
                  <a:pt x="231" y="79"/>
                  <a:pt x="192" y="56"/>
                </a:cubicBezTo>
                <a:cubicBezTo>
                  <a:pt x="152" y="32"/>
                  <a:pt x="119" y="0"/>
                  <a:pt x="96" y="8"/>
                </a:cubicBezTo>
                <a:cubicBezTo>
                  <a:pt x="72" y="15"/>
                  <a:pt x="64" y="72"/>
                  <a:pt x="48" y="104"/>
                </a:cubicBezTo>
                <a:cubicBezTo>
                  <a:pt x="32" y="136"/>
                  <a:pt x="0" y="168"/>
                  <a:pt x="0" y="200"/>
                </a:cubicBezTo>
                <a:cubicBezTo>
                  <a:pt x="0" y="232"/>
                  <a:pt x="24" y="264"/>
                  <a:pt x="48" y="29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3" name="Arc 27"/>
          <p:cNvSpPr>
            <a:spLocks/>
          </p:cNvSpPr>
          <p:nvPr/>
        </p:nvSpPr>
        <p:spPr bwMode="auto">
          <a:xfrm rot="3484574" flipH="1">
            <a:off x="7519194" y="1851819"/>
            <a:ext cx="558800" cy="392112"/>
          </a:xfrm>
          <a:custGeom>
            <a:avLst/>
            <a:gdLst>
              <a:gd name="T0" fmla="*/ 118007839 w 21359"/>
              <a:gd name="T1" fmla="*/ 0 h 20569"/>
              <a:gd name="T2" fmla="*/ 382478782 w 21359"/>
              <a:gd name="T3" fmla="*/ 120230834 h 20569"/>
              <a:gd name="T4" fmla="*/ 0 w 21359"/>
              <a:gd name="T5" fmla="*/ 142496444 h 20569"/>
              <a:gd name="T6" fmla="*/ 0 60000 65536"/>
              <a:gd name="T7" fmla="*/ 0 60000 65536"/>
              <a:gd name="T8" fmla="*/ 0 60000 65536"/>
              <a:gd name="T9" fmla="*/ 0 w 21359"/>
              <a:gd name="T10" fmla="*/ 0 h 20569"/>
              <a:gd name="T11" fmla="*/ 21359 w 21359"/>
              <a:gd name="T12" fmla="*/ 20569 h 205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59" h="20569" fill="none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</a:path>
              <a:path w="21359" h="20569" stroke="0" extrusionOk="0">
                <a:moveTo>
                  <a:pt x="6590" y="-2"/>
                </a:moveTo>
                <a:cubicBezTo>
                  <a:pt x="14413" y="2505"/>
                  <a:pt x="20137" y="9231"/>
                  <a:pt x="21359" y="17354"/>
                </a:cubicBezTo>
                <a:lnTo>
                  <a:pt x="0" y="20569"/>
                </a:lnTo>
                <a:close/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4" name="Oval 28"/>
          <p:cNvSpPr>
            <a:spLocks noChangeArrowheads="1"/>
          </p:cNvSpPr>
          <p:nvPr/>
        </p:nvSpPr>
        <p:spPr bwMode="auto">
          <a:xfrm>
            <a:off x="7620000" y="2266950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7298" name="Line 30"/>
          <p:cNvSpPr>
            <a:spLocks noChangeShapeType="1"/>
          </p:cNvSpPr>
          <p:nvPr/>
        </p:nvSpPr>
        <p:spPr bwMode="auto">
          <a:xfrm flipH="1">
            <a:off x="4724400" y="4095750"/>
            <a:ext cx="1" cy="941614"/>
          </a:xfrm>
          <a:prstGeom prst="line">
            <a:avLst/>
          </a:prstGeom>
          <a:noFill/>
          <a:ln w="127000">
            <a:solidFill>
              <a:srgbClr val="DC0081"/>
            </a:solidFill>
            <a:round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95" name="Text Box 31"/>
          <p:cNvSpPr txBox="1">
            <a:spLocks noChangeArrowheads="1"/>
          </p:cNvSpPr>
          <p:nvPr/>
        </p:nvSpPr>
        <p:spPr bwMode="auto">
          <a:xfrm>
            <a:off x="4835524" y="4378325"/>
            <a:ext cx="996950" cy="457906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DC0081"/>
                </a:solidFill>
                <a:latin typeface="Helvetica" charset="0"/>
                <a:ea typeface="+mn-ea"/>
              </a:rPr>
              <a:t>Penis</a:t>
            </a:r>
          </a:p>
        </p:txBody>
      </p:sp>
      <p:sp>
        <p:nvSpPr>
          <p:cNvPr id="62506" name="Text Box 42"/>
          <p:cNvSpPr txBox="1">
            <a:spLocks noChangeArrowheads="1"/>
          </p:cNvSpPr>
          <p:nvPr/>
        </p:nvSpPr>
        <p:spPr bwMode="auto">
          <a:xfrm>
            <a:off x="1604282" y="4324350"/>
            <a:ext cx="2571750" cy="64135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DC0081"/>
                </a:solidFill>
                <a:latin typeface="Helvetica" charset="0"/>
                <a:ea typeface="+mn-ea"/>
              </a:rPr>
              <a:t>Copulation</a:t>
            </a:r>
          </a:p>
        </p:txBody>
      </p:sp>
      <p:sp>
        <p:nvSpPr>
          <p:cNvPr id="97297" name="Rectangle 43"/>
          <p:cNvSpPr>
            <a:spLocks noGrp="1" noChangeArrowheads="1"/>
          </p:cNvSpPr>
          <p:nvPr>
            <p:ph type="title"/>
          </p:nvPr>
        </p:nvSpPr>
        <p:spPr>
          <a:xfrm>
            <a:off x="0" y="30300"/>
            <a:ext cx="2351314" cy="1082221"/>
          </a:xfrm>
        </p:spPr>
        <p:txBody>
          <a:bodyPr/>
          <a:lstStyle/>
          <a:p>
            <a:r>
              <a:rPr lang="en-US" altLang="en-US" sz="3600" dirty="0"/>
              <a:t>Induced </a:t>
            </a:r>
            <a:r>
              <a:rPr lang="en-US" altLang="en-US" sz="3600" dirty="0" err="1"/>
              <a:t>Ovulators</a:t>
            </a:r>
            <a:endParaRPr lang="en-US" altLang="en-US" sz="3600" dirty="0"/>
          </a:p>
        </p:txBody>
      </p:sp>
      <p:sp>
        <p:nvSpPr>
          <p:cNvPr id="35" name="Line 24"/>
          <p:cNvSpPr>
            <a:spLocks noChangeShapeType="1"/>
          </p:cNvSpPr>
          <p:nvPr/>
        </p:nvSpPr>
        <p:spPr bwMode="auto">
          <a:xfrm flipH="1">
            <a:off x="8017844" y="1413374"/>
            <a:ext cx="956294" cy="777376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35"/>
          <p:cNvSpPr txBox="1">
            <a:spLocks noChangeArrowheads="1"/>
          </p:cNvSpPr>
          <p:nvPr/>
        </p:nvSpPr>
        <p:spPr bwMode="auto">
          <a:xfrm>
            <a:off x="8255969" y="1096668"/>
            <a:ext cx="590550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LH</a:t>
            </a:r>
          </a:p>
        </p:txBody>
      </p:sp>
    </p:spTree>
    <p:extLst>
      <p:ext uri="{BB962C8B-B14F-4D97-AF65-F5344CB8AC3E}">
        <p14:creationId xmlns:p14="http://schemas.microsoft.com/office/powerpoint/2010/main" val="59187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746395" y="102280"/>
            <a:ext cx="1974849" cy="516164"/>
          </a:xfrm>
        </p:spPr>
        <p:txBody>
          <a:bodyPr/>
          <a:lstStyle/>
          <a:p>
            <a:r>
              <a:rPr lang="en-US" altLang="en-US"/>
              <a:t>Cats</a:t>
            </a:r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4" y="0"/>
            <a:ext cx="1771633" cy="247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641244" y="392793"/>
            <a:ext cx="5080000" cy="2286000"/>
          </a:xfrm>
        </p:spPr>
        <p:txBody>
          <a:bodyPr/>
          <a:lstStyle/>
          <a:p>
            <a:r>
              <a:rPr lang="en-US" altLang="en-US" sz="2400" dirty="0"/>
              <a:t>Induced </a:t>
            </a:r>
            <a:r>
              <a:rPr lang="en-US" altLang="en-US" sz="2400" dirty="0" err="1"/>
              <a:t>Ovulators</a:t>
            </a:r>
            <a:endParaRPr lang="en-US" altLang="en-US" sz="2400" dirty="0"/>
          </a:p>
          <a:p>
            <a:r>
              <a:rPr lang="en-US" altLang="en-US" sz="2400" dirty="0"/>
              <a:t>Single copulation</a:t>
            </a:r>
          </a:p>
          <a:p>
            <a:pPr lvl="1"/>
            <a:r>
              <a:rPr lang="en-US" altLang="en-US" sz="2400" dirty="0"/>
              <a:t>Only works 50% of the time</a:t>
            </a:r>
          </a:p>
          <a:p>
            <a:r>
              <a:rPr lang="en-US" altLang="en-US" sz="2400" dirty="0"/>
              <a:t>Multiple copulations</a:t>
            </a:r>
          </a:p>
          <a:p>
            <a:pPr lvl="1"/>
            <a:r>
              <a:rPr lang="en-US" altLang="en-US" sz="2400" dirty="0"/>
              <a:t>Higher LH surge </a:t>
            </a:r>
          </a:p>
        </p:txBody>
      </p:sp>
      <p:pic>
        <p:nvPicPr>
          <p:cNvPr id="10342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473" y="3384551"/>
            <a:ext cx="1527175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6987"/>
            <a:ext cx="5083175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249" y="3428207"/>
            <a:ext cx="15811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2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973" y="133350"/>
            <a:ext cx="2541587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3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272" y="1746250"/>
            <a:ext cx="2551112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/>
              <a:t>Spontaneous Ovulators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Retain some neural control of ovulation</a:t>
            </a:r>
          </a:p>
          <a:p>
            <a:pPr lvl="1"/>
            <a:r>
              <a:rPr lang="en-US" altLang="en-US"/>
              <a:t>heifers can alter the timing of the LH surge by clitoral stimulation</a:t>
            </a:r>
          </a:p>
          <a:p>
            <a:pPr lvl="1"/>
            <a:r>
              <a:rPr lang="en-US" altLang="en-US"/>
              <a:t>human rape cases result in higher than expected pregnancy rates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2990056" y="-53861"/>
            <a:ext cx="25177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000000"/>
                </a:solidFill>
                <a:latin typeface="Helvetica" charset="0"/>
              </a:rPr>
              <a:t>Oogenesis</a:t>
            </a:r>
          </a:p>
        </p:txBody>
      </p:sp>
      <p:grpSp>
        <p:nvGrpSpPr>
          <p:cNvPr id="107523" name="Group 5"/>
          <p:cNvGrpSpPr>
            <a:grpSpLocks noChangeAspect="1"/>
          </p:cNvGrpSpPr>
          <p:nvPr/>
        </p:nvGrpSpPr>
        <p:grpSpPr bwMode="auto">
          <a:xfrm>
            <a:off x="4154520" y="627169"/>
            <a:ext cx="462026" cy="407670"/>
            <a:chOff x="2492" y="652"/>
            <a:chExt cx="136" cy="120"/>
          </a:xfrm>
          <a:solidFill>
            <a:srgbClr val="FFC000"/>
          </a:solidFill>
        </p:grpSpPr>
        <p:sp>
          <p:nvSpPr>
            <p:cNvPr id="107643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7644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07540" name="Rectangle 54"/>
          <p:cNvSpPr>
            <a:spLocks noChangeArrowheads="1"/>
          </p:cNvSpPr>
          <p:nvPr/>
        </p:nvSpPr>
        <p:spPr bwMode="auto">
          <a:xfrm>
            <a:off x="4806792" y="447091"/>
            <a:ext cx="341439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Primordial Germ Cells</a:t>
            </a:r>
          </a:p>
        </p:txBody>
      </p:sp>
      <p:sp>
        <p:nvSpPr>
          <p:cNvPr id="107541" name="Rectangle 55"/>
          <p:cNvSpPr>
            <a:spLocks noChangeArrowheads="1"/>
          </p:cNvSpPr>
          <p:nvPr/>
        </p:nvSpPr>
        <p:spPr bwMode="auto">
          <a:xfrm>
            <a:off x="5024353" y="1017132"/>
            <a:ext cx="142827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Oogonia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07542" name="Rectangle 56"/>
          <p:cNvSpPr>
            <a:spLocks noChangeArrowheads="1"/>
          </p:cNvSpPr>
          <p:nvPr/>
        </p:nvSpPr>
        <p:spPr bwMode="auto">
          <a:xfrm>
            <a:off x="5762182" y="1939243"/>
            <a:ext cx="245900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 smtClean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Primary Oocyte</a:t>
            </a:r>
            <a:endParaRPr lang="en-US" altLang="en-US" dirty="0">
              <a:solidFill>
                <a:srgbClr val="00B0F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charset="0"/>
            </a:endParaRPr>
          </a:p>
        </p:txBody>
      </p:sp>
      <p:sp>
        <p:nvSpPr>
          <p:cNvPr id="107543" name="Rectangle 57"/>
          <p:cNvSpPr>
            <a:spLocks noChangeArrowheads="1"/>
          </p:cNvSpPr>
          <p:nvPr/>
        </p:nvSpPr>
        <p:spPr bwMode="auto">
          <a:xfrm>
            <a:off x="6196014" y="1891849"/>
            <a:ext cx="244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charset="0"/>
              </a:rPr>
              <a:t> </a:t>
            </a:r>
          </a:p>
        </p:txBody>
      </p:sp>
      <p:sp>
        <p:nvSpPr>
          <p:cNvPr id="107595" name="Rectangle 83"/>
          <p:cNvSpPr>
            <a:spLocks noChangeArrowheads="1"/>
          </p:cNvSpPr>
          <p:nvPr/>
        </p:nvSpPr>
        <p:spPr bwMode="auto">
          <a:xfrm>
            <a:off x="315050" y="1939243"/>
            <a:ext cx="2967038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 smtClean="0">
                <a:solidFill>
                  <a:srgbClr val="3333CC"/>
                </a:solidFill>
                <a:latin typeface="Helvetica" charset="0"/>
              </a:rPr>
              <a:t>Meiosis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  <a:p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   Interphase 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  <a:p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   DNA </a:t>
            </a:r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synthesis </a:t>
            </a:r>
          </a:p>
          <a:p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   Meiotic prophase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07577" name="Rectangle 109"/>
          <p:cNvSpPr>
            <a:spLocks noChangeArrowheads="1"/>
          </p:cNvSpPr>
          <p:nvPr/>
        </p:nvSpPr>
        <p:spPr bwMode="auto">
          <a:xfrm>
            <a:off x="176214" y="571050"/>
            <a:ext cx="3549047" cy="73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Move </a:t>
            </a:r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to </a:t>
            </a:r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germinal </a:t>
            </a:r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ridge</a:t>
            </a:r>
          </a:p>
          <a:p>
            <a:endParaRPr lang="en-US" altLang="en-US" sz="180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07578" name="Rectangle 110"/>
          <p:cNvSpPr>
            <a:spLocks noChangeArrowheads="1"/>
          </p:cNvSpPr>
          <p:nvPr/>
        </p:nvSpPr>
        <p:spPr bwMode="auto">
          <a:xfrm>
            <a:off x="419093" y="864255"/>
            <a:ext cx="259080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3333CC"/>
                </a:solidFill>
                <a:latin typeface="Helvetica" charset="0"/>
              </a:rPr>
              <a:t>Mitotic divisions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07563" name="Rectangle 88"/>
          <p:cNvSpPr>
            <a:spLocks noChangeArrowheads="1"/>
          </p:cNvSpPr>
          <p:nvPr/>
        </p:nvSpPr>
        <p:spPr bwMode="auto">
          <a:xfrm>
            <a:off x="5507434" y="2503600"/>
            <a:ext cx="3651640" cy="193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Prophase of </a:t>
            </a:r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Meiosis</a:t>
            </a:r>
          </a:p>
          <a:p>
            <a:pPr lvl="1"/>
            <a:r>
              <a:rPr lang="en-US" altLang="en-US" dirty="0" err="1" smtClean="0">
                <a:solidFill>
                  <a:srgbClr val="000000"/>
                </a:solidFill>
                <a:latin typeface="Helvetica" charset="0"/>
              </a:rPr>
              <a:t>Leptotene</a:t>
            </a:r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, </a:t>
            </a:r>
            <a:r>
              <a:rPr lang="en-US" altLang="en-US" dirty="0" err="1" smtClean="0">
                <a:solidFill>
                  <a:srgbClr val="000000"/>
                </a:solidFill>
                <a:latin typeface="Helvetica" charset="0"/>
              </a:rPr>
              <a:t>Zygotene</a:t>
            </a:r>
            <a:endParaRPr lang="en-US" altLang="en-US" dirty="0" smtClean="0">
              <a:solidFill>
                <a:srgbClr val="000000"/>
              </a:solidFill>
              <a:latin typeface="Helvetica" charset="0"/>
            </a:endParaRPr>
          </a:p>
          <a:p>
            <a:pPr lvl="1"/>
            <a:r>
              <a:rPr lang="en-US" altLang="en-US" dirty="0" err="1" smtClean="0">
                <a:solidFill>
                  <a:srgbClr val="000000"/>
                </a:solidFill>
                <a:latin typeface="Helvetica" charset="0"/>
              </a:rPr>
              <a:t>Pacytene</a:t>
            </a:r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, </a:t>
            </a:r>
            <a:r>
              <a:rPr lang="en-US" altLang="en-US" dirty="0" err="1" smtClean="0">
                <a:solidFill>
                  <a:srgbClr val="000000"/>
                </a:solidFill>
                <a:latin typeface="Helvetica" charset="0"/>
              </a:rPr>
              <a:t>Diplotene</a:t>
            </a:r>
            <a:endParaRPr lang="en-US" altLang="en-US" dirty="0" smtClean="0">
              <a:solidFill>
                <a:srgbClr val="000000"/>
              </a:solidFill>
              <a:latin typeface="Helvetica" charset="0"/>
            </a:endParaRPr>
          </a:p>
          <a:p>
            <a:pPr lvl="1"/>
            <a:r>
              <a:rPr lang="en-US" altLang="en-US" dirty="0" err="1" smtClean="0">
                <a:solidFill>
                  <a:srgbClr val="000000"/>
                </a:solidFill>
                <a:latin typeface="Helvetica" charset="0"/>
              </a:rPr>
              <a:t>Dictyotene</a:t>
            </a:r>
            <a:endParaRPr lang="en-US" altLang="en-US" dirty="0" smtClean="0">
              <a:solidFill>
                <a:srgbClr val="000000"/>
              </a:solidFill>
              <a:latin typeface="Helvetica" charset="0"/>
            </a:endParaRPr>
          </a:p>
          <a:p>
            <a:r>
              <a:rPr lang="en-US" altLang="en-US" dirty="0" smtClean="0">
                <a:solidFill>
                  <a:srgbClr val="FF0000"/>
                </a:solidFill>
                <a:latin typeface="Helvetica" charset="0"/>
              </a:rPr>
              <a:t>Meiotic Arrest</a:t>
            </a:r>
            <a:endParaRPr lang="en-US" altLang="en-US" dirty="0">
              <a:solidFill>
                <a:srgbClr val="FF0000"/>
              </a:solidFill>
              <a:latin typeface="Helvetica" charset="0"/>
            </a:endParaRPr>
          </a:p>
        </p:txBody>
      </p:sp>
      <p:grpSp>
        <p:nvGrpSpPr>
          <p:cNvPr id="107560" name="Group 127"/>
          <p:cNvGrpSpPr>
            <a:grpSpLocks/>
          </p:cNvGrpSpPr>
          <p:nvPr/>
        </p:nvGrpSpPr>
        <p:grpSpPr bwMode="auto">
          <a:xfrm>
            <a:off x="5507434" y="1407272"/>
            <a:ext cx="3008313" cy="504825"/>
            <a:chOff x="3032" y="1147"/>
            <a:chExt cx="1895" cy="318"/>
          </a:xfrm>
        </p:grpSpPr>
        <p:sp>
          <p:nvSpPr>
            <p:cNvPr id="107561" name="Text Box 125"/>
            <p:cNvSpPr txBox="1">
              <a:spLocks noChangeArrowheads="1"/>
            </p:cNvSpPr>
            <p:nvPr/>
          </p:nvSpPr>
          <p:spPr bwMode="auto">
            <a:xfrm>
              <a:off x="3627" y="1147"/>
              <a:ext cx="13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chemeClr val="hlink"/>
                  </a:solidFill>
                  <a:latin typeface="Helvetica" charset="0"/>
                </a:rPr>
                <a:t>Follicle Cells</a:t>
              </a:r>
            </a:p>
          </p:txBody>
        </p:sp>
        <p:sp>
          <p:nvSpPr>
            <p:cNvPr id="107562" name="Line 126"/>
            <p:cNvSpPr>
              <a:spLocks noChangeShapeType="1"/>
            </p:cNvSpPr>
            <p:nvPr/>
          </p:nvSpPr>
          <p:spPr bwMode="auto">
            <a:xfrm flipH="1">
              <a:off x="3032" y="1309"/>
              <a:ext cx="585" cy="15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5" name="Group 5"/>
          <p:cNvGrpSpPr>
            <a:grpSpLocks noChangeAspect="1"/>
          </p:cNvGrpSpPr>
          <p:nvPr/>
        </p:nvGrpSpPr>
        <p:grpSpPr bwMode="auto">
          <a:xfrm>
            <a:off x="4519054" y="1257166"/>
            <a:ext cx="462026" cy="407670"/>
            <a:chOff x="2492" y="652"/>
            <a:chExt cx="136" cy="120"/>
          </a:xfrm>
          <a:solidFill>
            <a:srgbClr val="FF6666"/>
          </a:solidFill>
        </p:grpSpPr>
        <p:sp>
          <p:nvSpPr>
            <p:cNvPr id="126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7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28" name="Group 5"/>
          <p:cNvGrpSpPr>
            <a:grpSpLocks noChangeAspect="1"/>
          </p:cNvGrpSpPr>
          <p:nvPr/>
        </p:nvGrpSpPr>
        <p:grpSpPr bwMode="auto">
          <a:xfrm>
            <a:off x="3789759" y="1257166"/>
            <a:ext cx="462026" cy="407670"/>
            <a:chOff x="2492" y="652"/>
            <a:chExt cx="136" cy="120"/>
          </a:xfrm>
          <a:solidFill>
            <a:srgbClr val="FF6666"/>
          </a:solidFill>
        </p:grpSpPr>
        <p:sp>
          <p:nvSpPr>
            <p:cNvPr id="129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1" name="Group 5"/>
          <p:cNvGrpSpPr>
            <a:grpSpLocks noChangeAspect="1"/>
          </p:cNvGrpSpPr>
          <p:nvPr/>
        </p:nvGrpSpPr>
        <p:grpSpPr bwMode="auto">
          <a:xfrm>
            <a:off x="3821144" y="1939243"/>
            <a:ext cx="462026" cy="407670"/>
            <a:chOff x="2492" y="652"/>
            <a:chExt cx="136" cy="120"/>
          </a:xfrm>
          <a:solidFill>
            <a:srgbClr val="00B0F0"/>
          </a:solidFill>
        </p:grpSpPr>
        <p:sp>
          <p:nvSpPr>
            <p:cNvPr id="132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3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4" name="Group 5"/>
          <p:cNvGrpSpPr>
            <a:grpSpLocks noChangeAspect="1"/>
          </p:cNvGrpSpPr>
          <p:nvPr/>
        </p:nvGrpSpPr>
        <p:grpSpPr bwMode="auto">
          <a:xfrm>
            <a:off x="3124505" y="1939243"/>
            <a:ext cx="462026" cy="407670"/>
            <a:chOff x="2492" y="652"/>
            <a:chExt cx="136" cy="120"/>
          </a:xfrm>
          <a:solidFill>
            <a:srgbClr val="00B0F0"/>
          </a:solidFill>
        </p:grpSpPr>
        <p:sp>
          <p:nvSpPr>
            <p:cNvPr id="135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6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7" name="Group 5"/>
          <p:cNvGrpSpPr>
            <a:grpSpLocks noChangeAspect="1"/>
          </p:cNvGrpSpPr>
          <p:nvPr/>
        </p:nvGrpSpPr>
        <p:grpSpPr bwMode="auto">
          <a:xfrm>
            <a:off x="5241750" y="1939243"/>
            <a:ext cx="462026" cy="407670"/>
            <a:chOff x="2492" y="652"/>
            <a:chExt cx="136" cy="120"/>
          </a:xfrm>
          <a:solidFill>
            <a:srgbClr val="00B0F0"/>
          </a:solidFill>
        </p:grpSpPr>
        <p:sp>
          <p:nvSpPr>
            <p:cNvPr id="138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9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40" name="Group 5"/>
          <p:cNvGrpSpPr>
            <a:grpSpLocks noChangeAspect="1"/>
          </p:cNvGrpSpPr>
          <p:nvPr/>
        </p:nvGrpSpPr>
        <p:grpSpPr bwMode="auto">
          <a:xfrm>
            <a:off x="4512455" y="1939243"/>
            <a:ext cx="462026" cy="407670"/>
            <a:chOff x="2492" y="652"/>
            <a:chExt cx="136" cy="120"/>
          </a:xfrm>
          <a:solidFill>
            <a:srgbClr val="00B0F0"/>
          </a:solidFill>
        </p:grpSpPr>
        <p:sp>
          <p:nvSpPr>
            <p:cNvPr id="141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2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43" name="Group 5"/>
          <p:cNvGrpSpPr>
            <a:grpSpLocks noChangeAspect="1"/>
          </p:cNvGrpSpPr>
          <p:nvPr/>
        </p:nvGrpSpPr>
        <p:grpSpPr bwMode="auto">
          <a:xfrm>
            <a:off x="4077853" y="4049758"/>
            <a:ext cx="462026" cy="407670"/>
            <a:chOff x="2492" y="652"/>
            <a:chExt cx="136" cy="120"/>
          </a:xfrm>
          <a:solidFill>
            <a:srgbClr val="00B0F0"/>
          </a:solidFill>
        </p:grpSpPr>
        <p:sp>
          <p:nvSpPr>
            <p:cNvPr id="144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5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cxnSp>
        <p:nvCxnSpPr>
          <p:cNvPr id="3" name="Straight Connector 2"/>
          <p:cNvCxnSpPr/>
          <p:nvPr/>
        </p:nvCxnSpPr>
        <p:spPr bwMode="auto">
          <a:xfrm flipH="1">
            <a:off x="4136125" y="1064399"/>
            <a:ext cx="105569" cy="1632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8" name="Straight Connector 147"/>
          <p:cNvCxnSpPr/>
          <p:nvPr/>
        </p:nvCxnSpPr>
        <p:spPr bwMode="auto">
          <a:xfrm>
            <a:off x="4516596" y="1073645"/>
            <a:ext cx="130862" cy="15396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9" name="Straight Connector 148"/>
          <p:cNvCxnSpPr/>
          <p:nvPr/>
        </p:nvCxnSpPr>
        <p:spPr bwMode="auto">
          <a:xfrm flipH="1">
            <a:off x="3466212" y="1614349"/>
            <a:ext cx="310957" cy="2775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Straight Connector 149"/>
          <p:cNvCxnSpPr/>
          <p:nvPr/>
        </p:nvCxnSpPr>
        <p:spPr bwMode="auto">
          <a:xfrm>
            <a:off x="4031608" y="1745012"/>
            <a:ext cx="2664" cy="13582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4" name="Straight Connector 153"/>
          <p:cNvCxnSpPr/>
          <p:nvPr/>
        </p:nvCxnSpPr>
        <p:spPr bwMode="auto">
          <a:xfrm>
            <a:off x="4738038" y="1745011"/>
            <a:ext cx="2664" cy="13582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Straight Connector 154"/>
          <p:cNvCxnSpPr/>
          <p:nvPr/>
        </p:nvCxnSpPr>
        <p:spPr bwMode="auto">
          <a:xfrm>
            <a:off x="4966852" y="1691030"/>
            <a:ext cx="302084" cy="2482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Straight Connector 159"/>
          <p:cNvCxnSpPr/>
          <p:nvPr/>
        </p:nvCxnSpPr>
        <p:spPr bwMode="auto">
          <a:xfrm flipH="1">
            <a:off x="4385533" y="2482570"/>
            <a:ext cx="289001" cy="14362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4" name="Straight Connector 163"/>
          <p:cNvCxnSpPr/>
          <p:nvPr/>
        </p:nvCxnSpPr>
        <p:spPr bwMode="auto">
          <a:xfrm>
            <a:off x="4306202" y="4592146"/>
            <a:ext cx="2664" cy="41256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4"/>
          <p:cNvSpPr>
            <a:spLocks noChangeArrowheads="1"/>
          </p:cNvSpPr>
          <p:nvPr/>
        </p:nvSpPr>
        <p:spPr bwMode="auto">
          <a:xfrm>
            <a:off x="4862513" y="715063"/>
            <a:ext cx="9810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  <a:latin typeface="Helvetica" charset="0"/>
              </a:rPr>
              <a:t>Growth</a:t>
            </a:r>
          </a:p>
        </p:txBody>
      </p:sp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3934678" y="1447348"/>
            <a:ext cx="943768" cy="917120"/>
            <a:chOff x="2964" y="2548"/>
            <a:chExt cx="304" cy="296"/>
          </a:xfrm>
          <a:solidFill>
            <a:srgbClr val="00B0F0"/>
          </a:solidFill>
        </p:grpSpPr>
        <p:sp>
          <p:nvSpPr>
            <p:cNvPr id="3" name="Oval 65"/>
            <p:cNvSpPr>
              <a:spLocks noChangeArrowheads="1"/>
            </p:cNvSpPr>
            <p:nvPr/>
          </p:nvSpPr>
          <p:spPr bwMode="auto">
            <a:xfrm>
              <a:off x="2964" y="2548"/>
              <a:ext cx="304" cy="296"/>
            </a:xfrm>
            <a:prstGeom prst="ellips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" name="Oval 66"/>
            <p:cNvSpPr>
              <a:spLocks noChangeArrowheads="1"/>
            </p:cNvSpPr>
            <p:nvPr/>
          </p:nvSpPr>
          <p:spPr bwMode="auto">
            <a:xfrm>
              <a:off x="3076" y="2669"/>
              <a:ext cx="60" cy="5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9" name="Oval 75"/>
          <p:cNvSpPr>
            <a:spLocks noChangeArrowheads="1"/>
          </p:cNvSpPr>
          <p:nvPr/>
        </p:nvSpPr>
        <p:spPr bwMode="auto">
          <a:xfrm>
            <a:off x="3870439" y="1398363"/>
            <a:ext cx="1083923" cy="1030014"/>
          </a:xfrm>
          <a:prstGeom prst="ellips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1" name="Group 78"/>
          <p:cNvGrpSpPr>
            <a:grpSpLocks/>
          </p:cNvGrpSpPr>
          <p:nvPr/>
        </p:nvGrpSpPr>
        <p:grpSpPr bwMode="auto">
          <a:xfrm>
            <a:off x="3847856" y="3162868"/>
            <a:ext cx="1075162" cy="1016000"/>
            <a:chOff x="2772" y="3244"/>
            <a:chExt cx="680" cy="640"/>
          </a:xfrm>
        </p:grpSpPr>
        <p:sp>
          <p:nvSpPr>
            <p:cNvPr id="13" name="Oval 76"/>
            <p:cNvSpPr>
              <a:spLocks noChangeArrowheads="1"/>
            </p:cNvSpPr>
            <p:nvPr/>
          </p:nvSpPr>
          <p:spPr bwMode="auto">
            <a:xfrm>
              <a:off x="2772" y="3244"/>
              <a:ext cx="680" cy="640"/>
            </a:xfrm>
            <a:prstGeom prst="ellipse">
              <a:avLst/>
            </a:prstGeom>
            <a:solidFill>
              <a:srgbClr val="00B0F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4" name="Oval 77"/>
            <p:cNvSpPr>
              <a:spLocks noChangeArrowheads="1"/>
            </p:cNvSpPr>
            <p:nvPr/>
          </p:nvSpPr>
          <p:spPr bwMode="auto">
            <a:xfrm>
              <a:off x="3036" y="3484"/>
              <a:ext cx="128" cy="12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2" name="Oval 79"/>
          <p:cNvSpPr>
            <a:spLocks noChangeArrowheads="1"/>
          </p:cNvSpPr>
          <p:nvPr/>
        </p:nvSpPr>
        <p:spPr bwMode="auto">
          <a:xfrm>
            <a:off x="3756144" y="3067618"/>
            <a:ext cx="1264897" cy="1206500"/>
          </a:xfrm>
          <a:prstGeom prst="ellips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6" name="Rectangle 97"/>
          <p:cNvSpPr>
            <a:spLocks noChangeArrowheads="1"/>
          </p:cNvSpPr>
          <p:nvPr/>
        </p:nvSpPr>
        <p:spPr bwMode="auto">
          <a:xfrm>
            <a:off x="5872163" y="1165909"/>
            <a:ext cx="3068147" cy="119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rgbClr val="000000"/>
                </a:solidFill>
                <a:latin typeface="Helvetica" charset="0"/>
              </a:rPr>
              <a:t>zona </a:t>
            </a:r>
            <a:r>
              <a:rPr lang="en-US" altLang="en-US" sz="1800" dirty="0" err="1">
                <a:solidFill>
                  <a:srgbClr val="000000"/>
                </a:solidFill>
                <a:latin typeface="Helvetica" charset="0"/>
              </a:rPr>
              <a:t>pellucida</a:t>
            </a:r>
            <a:r>
              <a:rPr lang="en-US" altLang="en-US" sz="1800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en-US" altLang="en-US" sz="1800" dirty="0" smtClean="0">
                <a:solidFill>
                  <a:srgbClr val="000000"/>
                </a:solidFill>
                <a:latin typeface="Helvetica" charset="0"/>
              </a:rPr>
              <a:t>formation</a:t>
            </a:r>
          </a:p>
          <a:p>
            <a:r>
              <a:rPr lang="en-US" altLang="en-US" sz="1800" dirty="0" smtClean="0">
                <a:solidFill>
                  <a:srgbClr val="000000"/>
                </a:solidFill>
                <a:latin typeface="Helvetica" charset="0"/>
              </a:rPr>
              <a:t>mRNA production</a:t>
            </a:r>
          </a:p>
          <a:p>
            <a:r>
              <a:rPr lang="en-US" altLang="en-US" sz="1800" dirty="0" smtClean="0">
                <a:solidFill>
                  <a:srgbClr val="000000"/>
                </a:solidFill>
                <a:latin typeface="Helvetica" charset="0"/>
              </a:rPr>
              <a:t>Protein synthesis</a:t>
            </a:r>
          </a:p>
          <a:p>
            <a:r>
              <a:rPr lang="en-US" altLang="en-US" sz="1800" dirty="0" smtClean="0">
                <a:solidFill>
                  <a:srgbClr val="000000"/>
                </a:solidFill>
                <a:latin typeface="Helvetica" charset="0"/>
              </a:rPr>
              <a:t>Cortical granule formation</a:t>
            </a:r>
            <a:endParaRPr lang="en-US" altLang="en-US" sz="180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20" name="Rectangle 101"/>
          <p:cNvSpPr>
            <a:spLocks noChangeArrowheads="1"/>
          </p:cNvSpPr>
          <p:nvPr/>
        </p:nvSpPr>
        <p:spPr bwMode="auto">
          <a:xfrm>
            <a:off x="5353051" y="1199247"/>
            <a:ext cx="2997199" cy="927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3" name="Line 104"/>
          <p:cNvSpPr>
            <a:spLocks noChangeShapeType="1"/>
          </p:cNvSpPr>
          <p:nvPr/>
        </p:nvSpPr>
        <p:spPr bwMode="auto">
          <a:xfrm flipV="1">
            <a:off x="6751640" y="2246993"/>
            <a:ext cx="0" cy="200025"/>
          </a:xfrm>
          <a:prstGeom prst="line">
            <a:avLst/>
          </a:prstGeom>
          <a:noFill/>
          <a:ln w="50800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105"/>
          <p:cNvSpPr>
            <a:spLocks noChangeArrowheads="1"/>
          </p:cNvSpPr>
          <p:nvPr/>
        </p:nvSpPr>
        <p:spPr bwMode="auto">
          <a:xfrm>
            <a:off x="5619752" y="3224893"/>
            <a:ext cx="2773363" cy="644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rgbClr val="000000"/>
                </a:solidFill>
                <a:latin typeface="Helvetica" charset="0"/>
              </a:rPr>
              <a:t>nuclear </a:t>
            </a:r>
            <a:r>
              <a:rPr lang="en-US" altLang="en-US" sz="1800" dirty="0" smtClean="0">
                <a:solidFill>
                  <a:srgbClr val="000000"/>
                </a:solidFill>
                <a:latin typeface="Helvetica" charset="0"/>
              </a:rPr>
              <a:t>maturation</a:t>
            </a:r>
          </a:p>
          <a:p>
            <a:r>
              <a:rPr lang="en-US" altLang="en-US" sz="1800" dirty="0" smtClean="0">
                <a:solidFill>
                  <a:srgbClr val="000000"/>
                </a:solidFill>
                <a:latin typeface="Helvetica" charset="0"/>
              </a:rPr>
              <a:t>cytoplasmic maturation</a:t>
            </a:r>
            <a:endParaRPr lang="en-US" altLang="en-US" sz="1800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28" name="Rectangle 116"/>
          <p:cNvSpPr>
            <a:spLocks noChangeArrowheads="1"/>
          </p:cNvSpPr>
          <p:nvPr/>
        </p:nvSpPr>
        <p:spPr bwMode="auto">
          <a:xfrm>
            <a:off x="1040805" y="776972"/>
            <a:ext cx="2220912" cy="844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 smtClean="0">
                <a:solidFill>
                  <a:schemeClr val="tx2"/>
                </a:solidFill>
                <a:latin typeface="Helvetica" charset="0"/>
              </a:rPr>
              <a:t>Gonadotropin</a:t>
            </a:r>
          </a:p>
          <a:p>
            <a:pPr algn="ctr"/>
            <a:r>
              <a:rPr lang="en-US" altLang="en-US" dirty="0" smtClean="0">
                <a:solidFill>
                  <a:schemeClr val="tx2"/>
                </a:solidFill>
                <a:latin typeface="Helvetica" charset="0"/>
              </a:rPr>
              <a:t>Independent</a:t>
            </a:r>
            <a:endParaRPr lang="en-US" altLang="en-US" dirty="0">
              <a:solidFill>
                <a:schemeClr val="tx2"/>
              </a:solidFill>
              <a:latin typeface="Helvetica" charset="0"/>
            </a:endParaRPr>
          </a:p>
        </p:txBody>
      </p:sp>
      <p:sp>
        <p:nvSpPr>
          <p:cNvPr id="29" name="Rectangle 117"/>
          <p:cNvSpPr>
            <a:spLocks noChangeArrowheads="1"/>
          </p:cNvSpPr>
          <p:nvPr/>
        </p:nvSpPr>
        <p:spPr bwMode="auto">
          <a:xfrm>
            <a:off x="1040805" y="2686618"/>
            <a:ext cx="2220912" cy="844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2"/>
                </a:solidFill>
                <a:latin typeface="Helvetica" charset="0"/>
              </a:rPr>
              <a:t>Gonadotropin</a:t>
            </a:r>
          </a:p>
          <a:p>
            <a:pPr algn="ctr"/>
            <a:r>
              <a:rPr lang="en-US" altLang="en-US" dirty="0">
                <a:solidFill>
                  <a:schemeClr val="tx2"/>
                </a:solidFill>
                <a:latin typeface="Helvetica" charset="0"/>
              </a:rPr>
              <a:t>Dependent</a:t>
            </a:r>
          </a:p>
        </p:txBody>
      </p:sp>
      <p:grpSp>
        <p:nvGrpSpPr>
          <p:cNvPr id="30" name="Group 5"/>
          <p:cNvGrpSpPr>
            <a:grpSpLocks noChangeAspect="1"/>
          </p:cNvGrpSpPr>
          <p:nvPr/>
        </p:nvGrpSpPr>
        <p:grpSpPr bwMode="auto">
          <a:xfrm>
            <a:off x="4154424" y="226265"/>
            <a:ext cx="462026" cy="407670"/>
            <a:chOff x="2492" y="652"/>
            <a:chExt cx="136" cy="120"/>
          </a:xfrm>
          <a:solidFill>
            <a:srgbClr val="00B0F0"/>
          </a:solidFill>
        </p:grpSpPr>
        <p:sp>
          <p:nvSpPr>
            <p:cNvPr id="31" name="Oval 3"/>
            <p:cNvSpPr>
              <a:spLocks noChangeArrowheads="1"/>
            </p:cNvSpPr>
            <p:nvPr/>
          </p:nvSpPr>
          <p:spPr bwMode="auto">
            <a:xfrm>
              <a:off x="2492" y="652"/>
              <a:ext cx="136" cy="120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2" name="Oval 4"/>
            <p:cNvSpPr>
              <a:spLocks noChangeArrowheads="1"/>
            </p:cNvSpPr>
            <p:nvPr/>
          </p:nvSpPr>
          <p:spPr bwMode="auto">
            <a:xfrm>
              <a:off x="2548" y="700"/>
              <a:ext cx="24" cy="16"/>
            </a:xfrm>
            <a:prstGeom prst="ellipse">
              <a:avLst/>
            </a:prstGeom>
            <a:grp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513682" y="4547168"/>
            <a:ext cx="6172199" cy="46166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Remains </a:t>
            </a:r>
            <a:r>
              <a:rPr lang="en-US" smtClean="0"/>
              <a:t>primary oocyte until LH surge</a:t>
            </a:r>
            <a:endParaRPr lang="en-US"/>
          </a:p>
        </p:txBody>
      </p:sp>
      <p:cxnSp>
        <p:nvCxnSpPr>
          <p:cNvPr id="35" name="Straight Connector 34"/>
          <p:cNvCxnSpPr/>
          <p:nvPr/>
        </p:nvCxnSpPr>
        <p:spPr bwMode="auto">
          <a:xfrm>
            <a:off x="4396582" y="733068"/>
            <a:ext cx="0" cy="54010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flipH="1">
            <a:off x="4385437" y="2495146"/>
            <a:ext cx="11145" cy="48872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5153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-247650" y="302078"/>
            <a:ext cx="4035879" cy="800100"/>
          </a:xfrm>
        </p:spPr>
        <p:txBody>
          <a:bodyPr/>
          <a:lstStyle/>
          <a:p>
            <a:r>
              <a:rPr lang="en-US" altLang="en-US" sz="3200" dirty="0" err="1"/>
              <a:t>Oogonia</a:t>
            </a:r>
            <a:r>
              <a:rPr lang="en-US" altLang="en-US" sz="3200" dirty="0"/>
              <a:t> in Egg Nest</a:t>
            </a:r>
          </a:p>
        </p:txBody>
      </p:sp>
      <p:pic>
        <p:nvPicPr>
          <p:cNvPr id="109571" name="Picture 3" descr="oogon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162" y="113364"/>
            <a:ext cx="5789838" cy="485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2" name="TextBox 3"/>
          <p:cNvSpPr txBox="1">
            <a:spLocks noChangeArrowheads="1"/>
          </p:cNvSpPr>
          <p:nvPr/>
        </p:nvSpPr>
        <p:spPr bwMode="auto">
          <a:xfrm>
            <a:off x="470920" y="2699884"/>
            <a:ext cx="25987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Fetal Pig Ovary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9" name="Picture 3" descr="oogonia_primord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768" y="380999"/>
            <a:ext cx="6068786" cy="4551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4216" y="2245178"/>
            <a:ext cx="6211463" cy="2548261"/>
            <a:chOff x="34216" y="2245178"/>
            <a:chExt cx="6211463" cy="2548261"/>
          </a:xfrm>
        </p:grpSpPr>
        <p:sp>
          <p:nvSpPr>
            <p:cNvPr id="111620" name="Line 4"/>
            <p:cNvSpPr>
              <a:spLocks noChangeShapeType="1"/>
            </p:cNvSpPr>
            <p:nvPr/>
          </p:nvSpPr>
          <p:spPr bwMode="auto">
            <a:xfrm flipV="1">
              <a:off x="3174710" y="2245178"/>
              <a:ext cx="3070969" cy="226245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4216" y="4270219"/>
              <a:ext cx="3058851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en-US" sz="2800" dirty="0"/>
                <a:t>Primary Oocytes</a:t>
              </a:r>
              <a:endParaRPr lang="en-US" sz="28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167494" y="971550"/>
            <a:ext cx="3967843" cy="1747157"/>
            <a:chOff x="1167494" y="971550"/>
            <a:chExt cx="3967843" cy="1747157"/>
          </a:xfrm>
        </p:grpSpPr>
        <p:sp>
          <p:nvSpPr>
            <p:cNvPr id="111621" name="Line 5"/>
            <p:cNvSpPr>
              <a:spLocks noChangeShapeType="1"/>
            </p:cNvSpPr>
            <p:nvPr/>
          </p:nvSpPr>
          <p:spPr bwMode="auto">
            <a:xfrm>
              <a:off x="2816679" y="1330779"/>
              <a:ext cx="2318658" cy="138792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167494" y="971550"/>
              <a:ext cx="1527982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dirty="0" err="1" smtClean="0"/>
                <a:t>Oogonia</a:t>
              </a:r>
              <a:endParaRPr lang="en-US" sz="2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34861"/>
            <a:ext cx="2362200" cy="2069646"/>
          </a:xfrm>
          <a:solidFill>
            <a:schemeClr val="tx1"/>
          </a:solidFill>
        </p:spPr>
        <p:txBody>
          <a:bodyPr/>
          <a:lstStyle/>
          <a:p>
            <a:r>
              <a:rPr lang="en-US" altLang="en-US" sz="3200" dirty="0">
                <a:solidFill>
                  <a:srgbClr val="FFFF00"/>
                </a:solidFill>
              </a:rPr>
              <a:t>Primary Oocytes in Primordial Follicles</a:t>
            </a:r>
          </a:p>
        </p:txBody>
      </p:sp>
      <p:pic>
        <p:nvPicPr>
          <p:cNvPr id="113667" name="Picture 3" descr="primord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7150"/>
            <a:ext cx="678180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196975"/>
            <a:ext cx="2490108" cy="2215695"/>
          </a:xfrm>
          <a:solidFill>
            <a:schemeClr val="tx1"/>
          </a:solidFill>
        </p:spPr>
        <p:txBody>
          <a:bodyPr/>
          <a:lstStyle/>
          <a:p>
            <a:r>
              <a:rPr lang="en-US" altLang="en-US" sz="3200" dirty="0">
                <a:solidFill>
                  <a:srgbClr val="FFFF00"/>
                </a:solidFill>
              </a:rPr>
              <a:t>Primary Oocyte in Primary Follicle</a:t>
            </a:r>
          </a:p>
        </p:txBody>
      </p:sp>
      <p:pic>
        <p:nvPicPr>
          <p:cNvPr id="115715" name="Picture 1027" descr="prim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968" y="11226"/>
            <a:ext cx="6843032" cy="513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6" name="Line 1028"/>
          <p:cNvSpPr>
            <a:spLocks noChangeShapeType="1"/>
          </p:cNvSpPr>
          <p:nvPr/>
        </p:nvSpPr>
        <p:spPr bwMode="auto">
          <a:xfrm>
            <a:off x="2383971" y="1836965"/>
            <a:ext cx="2620736" cy="391886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7907" y="-139863"/>
            <a:ext cx="8839200" cy="800100"/>
          </a:xfrm>
        </p:spPr>
        <p:txBody>
          <a:bodyPr/>
          <a:lstStyle/>
          <a:p>
            <a:r>
              <a:rPr lang="en-US" altLang="en-US"/>
              <a:t>Fetal Oocyte Development</a:t>
            </a:r>
          </a:p>
        </p:txBody>
      </p:sp>
      <p:sp>
        <p:nvSpPr>
          <p:cNvPr id="61455" name="Rectangle 15"/>
          <p:cNvSpPr>
            <a:spLocks noChangeArrowheads="1"/>
          </p:cNvSpPr>
          <p:nvPr/>
        </p:nvSpPr>
        <p:spPr bwMode="auto">
          <a:xfrm>
            <a:off x="457201" y="832758"/>
            <a:ext cx="1724831" cy="369332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solidFill>
                  <a:srgbClr val="DC0081"/>
                </a:solidFill>
                <a:latin typeface="Helvetica" charset="0"/>
                <a:ea typeface="+mn-ea"/>
              </a:rPr>
              <a:t>Fertilization</a:t>
            </a:r>
          </a:p>
        </p:txBody>
      </p:sp>
      <p:sp>
        <p:nvSpPr>
          <p:cNvPr id="61459" name="Rectangle 19"/>
          <p:cNvSpPr>
            <a:spLocks noChangeArrowheads="1"/>
          </p:cNvSpPr>
          <p:nvPr/>
        </p:nvSpPr>
        <p:spPr bwMode="auto">
          <a:xfrm>
            <a:off x="7321551" y="832758"/>
            <a:ext cx="718145" cy="369332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1"/>
                </a:solidFill>
                <a:latin typeface="Helvetica" charset="0"/>
                <a:ea typeface="+mn-ea"/>
              </a:rPr>
              <a:t>Birth</a:t>
            </a:r>
          </a:p>
        </p:txBody>
      </p:sp>
      <p:sp>
        <p:nvSpPr>
          <p:cNvPr id="117765" name="Rectangle 23"/>
          <p:cNvSpPr>
            <a:spLocks noChangeArrowheads="1"/>
          </p:cNvSpPr>
          <p:nvPr/>
        </p:nvSpPr>
        <p:spPr bwMode="auto">
          <a:xfrm>
            <a:off x="3392488" y="625929"/>
            <a:ext cx="431800" cy="241300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66" name="Rectangle 24"/>
          <p:cNvSpPr>
            <a:spLocks noChangeArrowheads="1"/>
          </p:cNvSpPr>
          <p:nvPr/>
        </p:nvSpPr>
        <p:spPr bwMode="auto">
          <a:xfrm>
            <a:off x="5181601" y="625929"/>
            <a:ext cx="442913" cy="241300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67" name="Rectangle 25"/>
          <p:cNvSpPr>
            <a:spLocks noChangeArrowheads="1"/>
          </p:cNvSpPr>
          <p:nvPr/>
        </p:nvSpPr>
        <p:spPr bwMode="auto">
          <a:xfrm>
            <a:off x="3887789" y="573542"/>
            <a:ext cx="10595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Mitosis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17768" name="Rectangle 26"/>
          <p:cNvSpPr>
            <a:spLocks noChangeArrowheads="1"/>
          </p:cNvSpPr>
          <p:nvPr/>
        </p:nvSpPr>
        <p:spPr bwMode="auto">
          <a:xfrm>
            <a:off x="5738813" y="573542"/>
            <a:ext cx="11285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Meiosis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17769" name="Rectangle 9"/>
          <p:cNvSpPr>
            <a:spLocks noChangeArrowheads="1"/>
          </p:cNvSpPr>
          <p:nvPr/>
        </p:nvSpPr>
        <p:spPr bwMode="auto">
          <a:xfrm>
            <a:off x="258763" y="3907979"/>
            <a:ext cx="9746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Mouse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117770" name="Rectangle 10"/>
          <p:cNvSpPr>
            <a:spLocks noChangeArrowheads="1"/>
          </p:cNvSpPr>
          <p:nvPr/>
        </p:nvSpPr>
        <p:spPr bwMode="auto">
          <a:xfrm>
            <a:off x="4013200" y="4125467"/>
            <a:ext cx="2344738" cy="241300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71" name="Rectangle 11"/>
          <p:cNvSpPr>
            <a:spLocks noChangeArrowheads="1"/>
          </p:cNvSpPr>
          <p:nvPr/>
        </p:nvSpPr>
        <p:spPr bwMode="auto">
          <a:xfrm>
            <a:off x="5521325" y="4354067"/>
            <a:ext cx="2979738" cy="241300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72" name="Line 12"/>
          <p:cNvSpPr>
            <a:spLocks noChangeShapeType="1"/>
          </p:cNvSpPr>
          <p:nvPr/>
        </p:nvSpPr>
        <p:spPr bwMode="auto">
          <a:xfrm>
            <a:off x="7689850" y="3987355"/>
            <a:ext cx="1588" cy="684213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3" name="Rectangle 13"/>
          <p:cNvSpPr>
            <a:spLocks noChangeArrowheads="1"/>
          </p:cNvSpPr>
          <p:nvPr/>
        </p:nvSpPr>
        <p:spPr bwMode="auto">
          <a:xfrm>
            <a:off x="7499351" y="4784279"/>
            <a:ext cx="615553" cy="369332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1"/>
                </a:solidFill>
                <a:latin typeface="Helvetica" charset="0"/>
                <a:ea typeface="+mn-ea"/>
              </a:rPr>
              <a:t>19 d</a:t>
            </a:r>
          </a:p>
        </p:txBody>
      </p:sp>
      <p:grpSp>
        <p:nvGrpSpPr>
          <p:cNvPr id="117774" name="Group 32"/>
          <p:cNvGrpSpPr>
            <a:grpSpLocks/>
          </p:cNvGrpSpPr>
          <p:nvPr/>
        </p:nvGrpSpPr>
        <p:grpSpPr bwMode="auto">
          <a:xfrm>
            <a:off x="1316038" y="3969893"/>
            <a:ext cx="7548562" cy="166687"/>
            <a:chOff x="795" y="2535"/>
            <a:chExt cx="4755" cy="105"/>
          </a:xfrm>
        </p:grpSpPr>
        <p:sp>
          <p:nvSpPr>
            <p:cNvPr id="117837" name="Line 33"/>
            <p:cNvSpPr>
              <a:spLocks noChangeShapeType="1"/>
            </p:cNvSpPr>
            <p:nvPr/>
          </p:nvSpPr>
          <p:spPr bwMode="auto">
            <a:xfrm>
              <a:off x="798" y="2640"/>
              <a:ext cx="47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8" name="Line 34"/>
            <p:cNvSpPr>
              <a:spLocks noChangeShapeType="1"/>
            </p:cNvSpPr>
            <p:nvPr/>
          </p:nvSpPr>
          <p:spPr bwMode="auto">
            <a:xfrm flipV="1">
              <a:off x="79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9" name="Line 35"/>
            <p:cNvSpPr>
              <a:spLocks noChangeShapeType="1"/>
            </p:cNvSpPr>
            <p:nvPr/>
          </p:nvSpPr>
          <p:spPr bwMode="auto">
            <a:xfrm flipV="1">
              <a:off x="101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0" name="Line 36"/>
            <p:cNvSpPr>
              <a:spLocks noChangeShapeType="1"/>
            </p:cNvSpPr>
            <p:nvPr/>
          </p:nvSpPr>
          <p:spPr bwMode="auto">
            <a:xfrm flipV="1">
              <a:off x="1229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1" name="Line 37"/>
            <p:cNvSpPr>
              <a:spLocks noChangeShapeType="1"/>
            </p:cNvSpPr>
            <p:nvPr/>
          </p:nvSpPr>
          <p:spPr bwMode="auto">
            <a:xfrm flipV="1">
              <a:off x="1442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2" name="Line 38"/>
            <p:cNvSpPr>
              <a:spLocks noChangeShapeType="1"/>
            </p:cNvSpPr>
            <p:nvPr/>
          </p:nvSpPr>
          <p:spPr bwMode="auto">
            <a:xfrm flipV="1">
              <a:off x="166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3" name="Line 39"/>
            <p:cNvSpPr>
              <a:spLocks noChangeShapeType="1"/>
            </p:cNvSpPr>
            <p:nvPr/>
          </p:nvSpPr>
          <p:spPr bwMode="auto">
            <a:xfrm flipV="1">
              <a:off x="187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4" name="Line 40"/>
            <p:cNvSpPr>
              <a:spLocks noChangeShapeType="1"/>
            </p:cNvSpPr>
            <p:nvPr/>
          </p:nvSpPr>
          <p:spPr bwMode="auto">
            <a:xfrm flipV="1">
              <a:off x="207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5" name="Line 41"/>
            <p:cNvSpPr>
              <a:spLocks noChangeShapeType="1"/>
            </p:cNvSpPr>
            <p:nvPr/>
          </p:nvSpPr>
          <p:spPr bwMode="auto">
            <a:xfrm flipV="1">
              <a:off x="229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6" name="Line 42"/>
            <p:cNvSpPr>
              <a:spLocks noChangeShapeType="1"/>
            </p:cNvSpPr>
            <p:nvPr/>
          </p:nvSpPr>
          <p:spPr bwMode="auto">
            <a:xfrm flipV="1">
              <a:off x="2508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7" name="Line 43"/>
            <p:cNvSpPr>
              <a:spLocks noChangeShapeType="1"/>
            </p:cNvSpPr>
            <p:nvPr/>
          </p:nvSpPr>
          <p:spPr bwMode="auto">
            <a:xfrm flipV="1">
              <a:off x="2721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8" name="Line 44"/>
            <p:cNvSpPr>
              <a:spLocks noChangeShapeType="1"/>
            </p:cNvSpPr>
            <p:nvPr/>
          </p:nvSpPr>
          <p:spPr bwMode="auto">
            <a:xfrm flipV="1">
              <a:off x="2943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49" name="Line 45"/>
            <p:cNvSpPr>
              <a:spLocks noChangeShapeType="1"/>
            </p:cNvSpPr>
            <p:nvPr/>
          </p:nvSpPr>
          <p:spPr bwMode="auto">
            <a:xfrm flipV="1">
              <a:off x="315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0" name="Line 46"/>
            <p:cNvSpPr>
              <a:spLocks noChangeShapeType="1"/>
            </p:cNvSpPr>
            <p:nvPr/>
          </p:nvSpPr>
          <p:spPr bwMode="auto">
            <a:xfrm flipV="1">
              <a:off x="333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1" name="Line 47"/>
            <p:cNvSpPr>
              <a:spLocks noChangeShapeType="1"/>
            </p:cNvSpPr>
            <p:nvPr/>
          </p:nvSpPr>
          <p:spPr bwMode="auto">
            <a:xfrm flipV="1">
              <a:off x="3558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2" name="Line 48"/>
            <p:cNvSpPr>
              <a:spLocks noChangeShapeType="1"/>
            </p:cNvSpPr>
            <p:nvPr/>
          </p:nvSpPr>
          <p:spPr bwMode="auto">
            <a:xfrm flipV="1">
              <a:off x="3770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3" name="Line 49"/>
            <p:cNvSpPr>
              <a:spLocks noChangeShapeType="1"/>
            </p:cNvSpPr>
            <p:nvPr/>
          </p:nvSpPr>
          <p:spPr bwMode="auto">
            <a:xfrm flipV="1">
              <a:off x="3983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4" name="Line 50"/>
            <p:cNvSpPr>
              <a:spLocks noChangeShapeType="1"/>
            </p:cNvSpPr>
            <p:nvPr/>
          </p:nvSpPr>
          <p:spPr bwMode="auto">
            <a:xfrm flipV="1">
              <a:off x="420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5" name="Line 51"/>
            <p:cNvSpPr>
              <a:spLocks noChangeShapeType="1"/>
            </p:cNvSpPr>
            <p:nvPr/>
          </p:nvSpPr>
          <p:spPr bwMode="auto">
            <a:xfrm flipV="1">
              <a:off x="441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6" name="Line 52"/>
            <p:cNvSpPr>
              <a:spLocks noChangeShapeType="1"/>
            </p:cNvSpPr>
            <p:nvPr/>
          </p:nvSpPr>
          <p:spPr bwMode="auto">
            <a:xfrm flipV="1">
              <a:off x="461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7" name="Line 53"/>
            <p:cNvSpPr>
              <a:spLocks noChangeShapeType="1"/>
            </p:cNvSpPr>
            <p:nvPr/>
          </p:nvSpPr>
          <p:spPr bwMode="auto">
            <a:xfrm flipV="1">
              <a:off x="483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8" name="Line 54"/>
            <p:cNvSpPr>
              <a:spLocks noChangeShapeType="1"/>
            </p:cNvSpPr>
            <p:nvPr/>
          </p:nvSpPr>
          <p:spPr bwMode="auto">
            <a:xfrm flipV="1">
              <a:off x="5049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59" name="Line 55"/>
            <p:cNvSpPr>
              <a:spLocks noChangeShapeType="1"/>
            </p:cNvSpPr>
            <p:nvPr/>
          </p:nvSpPr>
          <p:spPr bwMode="auto">
            <a:xfrm flipV="1">
              <a:off x="5262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60" name="Line 56"/>
            <p:cNvSpPr>
              <a:spLocks noChangeShapeType="1"/>
            </p:cNvSpPr>
            <p:nvPr/>
          </p:nvSpPr>
          <p:spPr bwMode="auto">
            <a:xfrm flipV="1">
              <a:off x="548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7775" name="Rectangle 4"/>
          <p:cNvSpPr>
            <a:spLocks noChangeArrowheads="1"/>
          </p:cNvSpPr>
          <p:nvPr/>
        </p:nvSpPr>
        <p:spPr bwMode="auto">
          <a:xfrm>
            <a:off x="563564" y="2568585"/>
            <a:ext cx="6315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Sow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7410451" y="3448060"/>
            <a:ext cx="770467" cy="369332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1"/>
                </a:solidFill>
                <a:latin typeface="Helvetica" charset="0"/>
                <a:ea typeface="+mn-ea"/>
              </a:rPr>
              <a:t>114 d</a:t>
            </a:r>
          </a:p>
        </p:txBody>
      </p:sp>
      <p:sp>
        <p:nvSpPr>
          <p:cNvPr id="117777" name="Rectangle 6"/>
          <p:cNvSpPr>
            <a:spLocks noChangeArrowheads="1"/>
          </p:cNvSpPr>
          <p:nvPr/>
        </p:nvSpPr>
        <p:spPr bwMode="auto">
          <a:xfrm>
            <a:off x="3175000" y="2809885"/>
            <a:ext cx="4870450" cy="228600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78" name="Rectangle 7"/>
          <p:cNvSpPr>
            <a:spLocks noChangeArrowheads="1"/>
          </p:cNvSpPr>
          <p:nvPr/>
        </p:nvSpPr>
        <p:spPr bwMode="auto">
          <a:xfrm>
            <a:off x="4125913" y="3043248"/>
            <a:ext cx="4578350" cy="241300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79" name="Line 8"/>
          <p:cNvSpPr>
            <a:spLocks noChangeShapeType="1"/>
          </p:cNvSpPr>
          <p:nvPr/>
        </p:nvSpPr>
        <p:spPr bwMode="auto">
          <a:xfrm>
            <a:off x="7689850" y="2676536"/>
            <a:ext cx="1588" cy="682625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7780" name="Group 57"/>
          <p:cNvGrpSpPr>
            <a:grpSpLocks/>
          </p:cNvGrpSpPr>
          <p:nvPr/>
        </p:nvGrpSpPr>
        <p:grpSpPr bwMode="auto">
          <a:xfrm>
            <a:off x="1309688" y="2644785"/>
            <a:ext cx="7548562" cy="166688"/>
            <a:chOff x="795" y="2535"/>
            <a:chExt cx="4755" cy="105"/>
          </a:xfrm>
        </p:grpSpPr>
        <p:sp>
          <p:nvSpPr>
            <p:cNvPr id="117813" name="Line 58"/>
            <p:cNvSpPr>
              <a:spLocks noChangeShapeType="1"/>
            </p:cNvSpPr>
            <p:nvPr/>
          </p:nvSpPr>
          <p:spPr bwMode="auto">
            <a:xfrm>
              <a:off x="798" y="2640"/>
              <a:ext cx="47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4" name="Line 59"/>
            <p:cNvSpPr>
              <a:spLocks noChangeShapeType="1"/>
            </p:cNvSpPr>
            <p:nvPr/>
          </p:nvSpPr>
          <p:spPr bwMode="auto">
            <a:xfrm flipV="1">
              <a:off x="79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5" name="Line 60"/>
            <p:cNvSpPr>
              <a:spLocks noChangeShapeType="1"/>
            </p:cNvSpPr>
            <p:nvPr/>
          </p:nvSpPr>
          <p:spPr bwMode="auto">
            <a:xfrm flipV="1">
              <a:off x="101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6" name="Line 61"/>
            <p:cNvSpPr>
              <a:spLocks noChangeShapeType="1"/>
            </p:cNvSpPr>
            <p:nvPr/>
          </p:nvSpPr>
          <p:spPr bwMode="auto">
            <a:xfrm flipV="1">
              <a:off x="1229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7" name="Line 62"/>
            <p:cNvSpPr>
              <a:spLocks noChangeShapeType="1"/>
            </p:cNvSpPr>
            <p:nvPr/>
          </p:nvSpPr>
          <p:spPr bwMode="auto">
            <a:xfrm flipV="1">
              <a:off x="1442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8" name="Line 63"/>
            <p:cNvSpPr>
              <a:spLocks noChangeShapeType="1"/>
            </p:cNvSpPr>
            <p:nvPr/>
          </p:nvSpPr>
          <p:spPr bwMode="auto">
            <a:xfrm flipV="1">
              <a:off x="166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9" name="Line 64"/>
            <p:cNvSpPr>
              <a:spLocks noChangeShapeType="1"/>
            </p:cNvSpPr>
            <p:nvPr/>
          </p:nvSpPr>
          <p:spPr bwMode="auto">
            <a:xfrm flipV="1">
              <a:off x="187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0" name="Line 65"/>
            <p:cNvSpPr>
              <a:spLocks noChangeShapeType="1"/>
            </p:cNvSpPr>
            <p:nvPr/>
          </p:nvSpPr>
          <p:spPr bwMode="auto">
            <a:xfrm flipV="1">
              <a:off x="207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1" name="Line 66"/>
            <p:cNvSpPr>
              <a:spLocks noChangeShapeType="1"/>
            </p:cNvSpPr>
            <p:nvPr/>
          </p:nvSpPr>
          <p:spPr bwMode="auto">
            <a:xfrm flipV="1">
              <a:off x="229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2" name="Line 67"/>
            <p:cNvSpPr>
              <a:spLocks noChangeShapeType="1"/>
            </p:cNvSpPr>
            <p:nvPr/>
          </p:nvSpPr>
          <p:spPr bwMode="auto">
            <a:xfrm flipV="1">
              <a:off x="2508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3" name="Line 68"/>
            <p:cNvSpPr>
              <a:spLocks noChangeShapeType="1"/>
            </p:cNvSpPr>
            <p:nvPr/>
          </p:nvSpPr>
          <p:spPr bwMode="auto">
            <a:xfrm flipV="1">
              <a:off x="2721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4" name="Line 69"/>
            <p:cNvSpPr>
              <a:spLocks noChangeShapeType="1"/>
            </p:cNvSpPr>
            <p:nvPr/>
          </p:nvSpPr>
          <p:spPr bwMode="auto">
            <a:xfrm flipV="1">
              <a:off x="2943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5" name="Line 70"/>
            <p:cNvSpPr>
              <a:spLocks noChangeShapeType="1"/>
            </p:cNvSpPr>
            <p:nvPr/>
          </p:nvSpPr>
          <p:spPr bwMode="auto">
            <a:xfrm flipV="1">
              <a:off x="315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6" name="Line 71"/>
            <p:cNvSpPr>
              <a:spLocks noChangeShapeType="1"/>
            </p:cNvSpPr>
            <p:nvPr/>
          </p:nvSpPr>
          <p:spPr bwMode="auto">
            <a:xfrm flipV="1">
              <a:off x="333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7" name="Line 72"/>
            <p:cNvSpPr>
              <a:spLocks noChangeShapeType="1"/>
            </p:cNvSpPr>
            <p:nvPr/>
          </p:nvSpPr>
          <p:spPr bwMode="auto">
            <a:xfrm flipV="1">
              <a:off x="3558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8" name="Line 73"/>
            <p:cNvSpPr>
              <a:spLocks noChangeShapeType="1"/>
            </p:cNvSpPr>
            <p:nvPr/>
          </p:nvSpPr>
          <p:spPr bwMode="auto">
            <a:xfrm flipV="1">
              <a:off x="3770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9" name="Line 74"/>
            <p:cNvSpPr>
              <a:spLocks noChangeShapeType="1"/>
            </p:cNvSpPr>
            <p:nvPr/>
          </p:nvSpPr>
          <p:spPr bwMode="auto">
            <a:xfrm flipV="1">
              <a:off x="3983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0" name="Line 75"/>
            <p:cNvSpPr>
              <a:spLocks noChangeShapeType="1"/>
            </p:cNvSpPr>
            <p:nvPr/>
          </p:nvSpPr>
          <p:spPr bwMode="auto">
            <a:xfrm flipV="1">
              <a:off x="420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1" name="Line 76"/>
            <p:cNvSpPr>
              <a:spLocks noChangeShapeType="1"/>
            </p:cNvSpPr>
            <p:nvPr/>
          </p:nvSpPr>
          <p:spPr bwMode="auto">
            <a:xfrm flipV="1">
              <a:off x="441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2" name="Line 77"/>
            <p:cNvSpPr>
              <a:spLocks noChangeShapeType="1"/>
            </p:cNvSpPr>
            <p:nvPr/>
          </p:nvSpPr>
          <p:spPr bwMode="auto">
            <a:xfrm flipV="1">
              <a:off x="461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3" name="Line 78"/>
            <p:cNvSpPr>
              <a:spLocks noChangeShapeType="1"/>
            </p:cNvSpPr>
            <p:nvPr/>
          </p:nvSpPr>
          <p:spPr bwMode="auto">
            <a:xfrm flipV="1">
              <a:off x="483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4" name="Line 79"/>
            <p:cNvSpPr>
              <a:spLocks noChangeShapeType="1"/>
            </p:cNvSpPr>
            <p:nvPr/>
          </p:nvSpPr>
          <p:spPr bwMode="auto">
            <a:xfrm flipV="1">
              <a:off x="5049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5" name="Line 80"/>
            <p:cNvSpPr>
              <a:spLocks noChangeShapeType="1"/>
            </p:cNvSpPr>
            <p:nvPr/>
          </p:nvSpPr>
          <p:spPr bwMode="auto">
            <a:xfrm flipV="1">
              <a:off x="5262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36" name="Line 81"/>
            <p:cNvSpPr>
              <a:spLocks noChangeShapeType="1"/>
            </p:cNvSpPr>
            <p:nvPr/>
          </p:nvSpPr>
          <p:spPr bwMode="auto">
            <a:xfrm flipV="1">
              <a:off x="548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7781" name="Rectangle 27"/>
          <p:cNvSpPr>
            <a:spLocks noChangeArrowheads="1"/>
          </p:cNvSpPr>
          <p:nvPr/>
        </p:nvSpPr>
        <p:spPr bwMode="auto">
          <a:xfrm>
            <a:off x="2325688" y="1797734"/>
            <a:ext cx="1497012" cy="241300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82" name="Rectangle 28"/>
          <p:cNvSpPr>
            <a:spLocks noChangeArrowheads="1"/>
          </p:cNvSpPr>
          <p:nvPr/>
        </p:nvSpPr>
        <p:spPr bwMode="auto">
          <a:xfrm>
            <a:off x="3124201" y="2043797"/>
            <a:ext cx="1154113" cy="239713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7783" name="Rectangle 29"/>
          <p:cNvSpPr>
            <a:spLocks noChangeArrowheads="1"/>
          </p:cNvSpPr>
          <p:nvPr/>
        </p:nvSpPr>
        <p:spPr bwMode="auto">
          <a:xfrm>
            <a:off x="563564" y="1561196"/>
            <a:ext cx="6492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Cow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1470" name="Rectangle 30"/>
          <p:cNvSpPr>
            <a:spLocks noChangeArrowheads="1"/>
          </p:cNvSpPr>
          <p:nvPr/>
        </p:nvSpPr>
        <p:spPr bwMode="auto">
          <a:xfrm>
            <a:off x="7423151" y="2156509"/>
            <a:ext cx="787075" cy="369332"/>
          </a:xfrm>
          <a:prstGeom prst="rect">
            <a:avLst/>
          </a:prstGeom>
          <a:noFill/>
          <a:ln>
            <a:noFill/>
          </a:ln>
          <a:effectLst>
            <a:outerShdw blurRad="12700" dist="25400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1"/>
                </a:solidFill>
                <a:latin typeface="Helvetica" charset="0"/>
                <a:ea typeface="+mn-ea"/>
              </a:rPr>
              <a:t>280 d</a:t>
            </a:r>
          </a:p>
        </p:txBody>
      </p:sp>
      <p:sp>
        <p:nvSpPr>
          <p:cNvPr id="117785" name="Line 31"/>
          <p:cNvSpPr>
            <a:spLocks noChangeShapeType="1"/>
          </p:cNvSpPr>
          <p:nvPr/>
        </p:nvSpPr>
        <p:spPr bwMode="auto">
          <a:xfrm>
            <a:off x="7689850" y="1658034"/>
            <a:ext cx="1588" cy="493712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7786" name="Group 82"/>
          <p:cNvGrpSpPr>
            <a:grpSpLocks/>
          </p:cNvGrpSpPr>
          <p:nvPr/>
        </p:nvGrpSpPr>
        <p:grpSpPr bwMode="auto">
          <a:xfrm>
            <a:off x="1316038" y="1637396"/>
            <a:ext cx="7548562" cy="166688"/>
            <a:chOff x="795" y="2535"/>
            <a:chExt cx="4755" cy="105"/>
          </a:xfrm>
        </p:grpSpPr>
        <p:sp>
          <p:nvSpPr>
            <p:cNvPr id="117789" name="Line 83"/>
            <p:cNvSpPr>
              <a:spLocks noChangeShapeType="1"/>
            </p:cNvSpPr>
            <p:nvPr/>
          </p:nvSpPr>
          <p:spPr bwMode="auto">
            <a:xfrm>
              <a:off x="798" y="2640"/>
              <a:ext cx="47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0" name="Line 84"/>
            <p:cNvSpPr>
              <a:spLocks noChangeShapeType="1"/>
            </p:cNvSpPr>
            <p:nvPr/>
          </p:nvSpPr>
          <p:spPr bwMode="auto">
            <a:xfrm flipV="1">
              <a:off x="79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1" name="Line 85"/>
            <p:cNvSpPr>
              <a:spLocks noChangeShapeType="1"/>
            </p:cNvSpPr>
            <p:nvPr/>
          </p:nvSpPr>
          <p:spPr bwMode="auto">
            <a:xfrm flipV="1">
              <a:off x="101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2" name="Line 86"/>
            <p:cNvSpPr>
              <a:spLocks noChangeShapeType="1"/>
            </p:cNvSpPr>
            <p:nvPr/>
          </p:nvSpPr>
          <p:spPr bwMode="auto">
            <a:xfrm flipV="1">
              <a:off x="1229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3" name="Line 87"/>
            <p:cNvSpPr>
              <a:spLocks noChangeShapeType="1"/>
            </p:cNvSpPr>
            <p:nvPr/>
          </p:nvSpPr>
          <p:spPr bwMode="auto">
            <a:xfrm flipV="1">
              <a:off x="1442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4" name="Line 88"/>
            <p:cNvSpPr>
              <a:spLocks noChangeShapeType="1"/>
            </p:cNvSpPr>
            <p:nvPr/>
          </p:nvSpPr>
          <p:spPr bwMode="auto">
            <a:xfrm flipV="1">
              <a:off x="166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5" name="Line 89"/>
            <p:cNvSpPr>
              <a:spLocks noChangeShapeType="1"/>
            </p:cNvSpPr>
            <p:nvPr/>
          </p:nvSpPr>
          <p:spPr bwMode="auto">
            <a:xfrm flipV="1">
              <a:off x="187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6" name="Line 90"/>
            <p:cNvSpPr>
              <a:spLocks noChangeShapeType="1"/>
            </p:cNvSpPr>
            <p:nvPr/>
          </p:nvSpPr>
          <p:spPr bwMode="auto">
            <a:xfrm flipV="1">
              <a:off x="207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7" name="Line 91"/>
            <p:cNvSpPr>
              <a:spLocks noChangeShapeType="1"/>
            </p:cNvSpPr>
            <p:nvPr/>
          </p:nvSpPr>
          <p:spPr bwMode="auto">
            <a:xfrm flipV="1">
              <a:off x="229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8" name="Line 92"/>
            <p:cNvSpPr>
              <a:spLocks noChangeShapeType="1"/>
            </p:cNvSpPr>
            <p:nvPr/>
          </p:nvSpPr>
          <p:spPr bwMode="auto">
            <a:xfrm flipV="1">
              <a:off x="2508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9" name="Line 93"/>
            <p:cNvSpPr>
              <a:spLocks noChangeShapeType="1"/>
            </p:cNvSpPr>
            <p:nvPr/>
          </p:nvSpPr>
          <p:spPr bwMode="auto">
            <a:xfrm flipV="1">
              <a:off x="2721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0" name="Line 94"/>
            <p:cNvSpPr>
              <a:spLocks noChangeShapeType="1"/>
            </p:cNvSpPr>
            <p:nvPr/>
          </p:nvSpPr>
          <p:spPr bwMode="auto">
            <a:xfrm flipV="1">
              <a:off x="2943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1" name="Line 95"/>
            <p:cNvSpPr>
              <a:spLocks noChangeShapeType="1"/>
            </p:cNvSpPr>
            <p:nvPr/>
          </p:nvSpPr>
          <p:spPr bwMode="auto">
            <a:xfrm flipV="1">
              <a:off x="315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2" name="Line 96"/>
            <p:cNvSpPr>
              <a:spLocks noChangeShapeType="1"/>
            </p:cNvSpPr>
            <p:nvPr/>
          </p:nvSpPr>
          <p:spPr bwMode="auto">
            <a:xfrm flipV="1">
              <a:off x="3336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3" name="Line 97"/>
            <p:cNvSpPr>
              <a:spLocks noChangeShapeType="1"/>
            </p:cNvSpPr>
            <p:nvPr/>
          </p:nvSpPr>
          <p:spPr bwMode="auto">
            <a:xfrm flipV="1">
              <a:off x="3558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4" name="Line 98"/>
            <p:cNvSpPr>
              <a:spLocks noChangeShapeType="1"/>
            </p:cNvSpPr>
            <p:nvPr/>
          </p:nvSpPr>
          <p:spPr bwMode="auto">
            <a:xfrm flipV="1">
              <a:off x="3770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5" name="Line 99"/>
            <p:cNvSpPr>
              <a:spLocks noChangeShapeType="1"/>
            </p:cNvSpPr>
            <p:nvPr/>
          </p:nvSpPr>
          <p:spPr bwMode="auto">
            <a:xfrm flipV="1">
              <a:off x="3983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6" name="Line 100"/>
            <p:cNvSpPr>
              <a:spLocks noChangeShapeType="1"/>
            </p:cNvSpPr>
            <p:nvPr/>
          </p:nvSpPr>
          <p:spPr bwMode="auto">
            <a:xfrm flipV="1">
              <a:off x="420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7" name="Line 101"/>
            <p:cNvSpPr>
              <a:spLocks noChangeShapeType="1"/>
            </p:cNvSpPr>
            <p:nvPr/>
          </p:nvSpPr>
          <p:spPr bwMode="auto">
            <a:xfrm flipV="1">
              <a:off x="441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8" name="Line 102"/>
            <p:cNvSpPr>
              <a:spLocks noChangeShapeType="1"/>
            </p:cNvSpPr>
            <p:nvPr/>
          </p:nvSpPr>
          <p:spPr bwMode="auto">
            <a:xfrm flipV="1">
              <a:off x="4615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9" name="Line 103"/>
            <p:cNvSpPr>
              <a:spLocks noChangeShapeType="1"/>
            </p:cNvSpPr>
            <p:nvPr/>
          </p:nvSpPr>
          <p:spPr bwMode="auto">
            <a:xfrm flipV="1">
              <a:off x="4837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0" name="Line 104"/>
            <p:cNvSpPr>
              <a:spLocks noChangeShapeType="1"/>
            </p:cNvSpPr>
            <p:nvPr/>
          </p:nvSpPr>
          <p:spPr bwMode="auto">
            <a:xfrm flipV="1">
              <a:off x="5049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1" name="Line 105"/>
            <p:cNvSpPr>
              <a:spLocks noChangeShapeType="1"/>
            </p:cNvSpPr>
            <p:nvPr/>
          </p:nvSpPr>
          <p:spPr bwMode="auto">
            <a:xfrm flipV="1">
              <a:off x="5262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2" name="Line 106"/>
            <p:cNvSpPr>
              <a:spLocks noChangeShapeType="1"/>
            </p:cNvSpPr>
            <p:nvPr/>
          </p:nvSpPr>
          <p:spPr bwMode="auto">
            <a:xfrm flipV="1">
              <a:off x="5484" y="2535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7787" name="Line 109"/>
          <p:cNvSpPr>
            <a:spLocks noChangeShapeType="1"/>
          </p:cNvSpPr>
          <p:nvPr/>
        </p:nvSpPr>
        <p:spPr bwMode="auto">
          <a:xfrm flipH="1">
            <a:off x="1316038" y="1196296"/>
            <a:ext cx="9525" cy="388938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88" name="Line 110"/>
          <p:cNvSpPr>
            <a:spLocks noChangeShapeType="1"/>
          </p:cNvSpPr>
          <p:nvPr/>
        </p:nvSpPr>
        <p:spPr bwMode="auto">
          <a:xfrm flipH="1">
            <a:off x="7689850" y="1213758"/>
            <a:ext cx="6350" cy="381294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987" y="983117"/>
            <a:ext cx="3756025" cy="40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Ovulation of Tertiary Follicle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3093"/>
            <a:ext cx="2966357" cy="3437164"/>
          </a:xfrm>
        </p:spPr>
        <p:txBody>
          <a:bodyPr/>
          <a:lstStyle/>
          <a:p>
            <a:r>
              <a:rPr lang="en-US" altLang="en-US"/>
              <a:t>Formation of the Zona </a:t>
            </a:r>
            <a:r>
              <a:rPr lang="en-US" altLang="en-US" dirty="0" err="1"/>
              <a:t>Pellucida</a:t>
            </a:r>
            <a:endParaRPr lang="en-US" altLang="en-US" dirty="0"/>
          </a:p>
        </p:txBody>
      </p:sp>
      <p:pic>
        <p:nvPicPr>
          <p:cNvPr id="12185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523" y="169739"/>
            <a:ext cx="5382077" cy="497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6409569" y="169739"/>
            <a:ext cx="2436886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2"/>
                </a:solidFill>
                <a:ea typeface="+mn-ea"/>
              </a:rPr>
              <a:t>Corona </a:t>
            </a:r>
            <a:r>
              <a:rPr lang="en-US" dirty="0" err="1">
                <a:solidFill>
                  <a:schemeClr val="accent2"/>
                </a:solidFill>
                <a:ea typeface="+mn-ea"/>
              </a:rPr>
              <a:t>Radiata</a:t>
            </a:r>
            <a:endParaRPr lang="en-US" dirty="0">
              <a:solidFill>
                <a:schemeClr val="accent2"/>
              </a:solidFill>
              <a:ea typeface="+mn-ea"/>
            </a:endParaRP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1150712" y="4259524"/>
            <a:ext cx="2289409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DC0081"/>
                </a:solidFill>
                <a:ea typeface="+mn-ea"/>
              </a:rPr>
              <a:t>Zona </a:t>
            </a:r>
            <a:r>
              <a:rPr lang="en-US" dirty="0" err="1">
                <a:solidFill>
                  <a:srgbClr val="DC0081"/>
                </a:solidFill>
                <a:ea typeface="+mn-ea"/>
              </a:rPr>
              <a:t>Pellucida</a:t>
            </a:r>
            <a:endParaRPr lang="en-US" dirty="0">
              <a:solidFill>
                <a:srgbClr val="DC0081"/>
              </a:solidFill>
              <a:ea typeface="+mn-ea"/>
            </a:endParaRP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4515604" y="4492589"/>
            <a:ext cx="1227138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E9B03"/>
                </a:solidFill>
                <a:ea typeface="+mn-ea"/>
              </a:rPr>
              <a:t>Oocyte</a:t>
            </a:r>
          </a:p>
        </p:txBody>
      </p:sp>
      <p:sp>
        <p:nvSpPr>
          <p:cNvPr id="121863" name="Line 9"/>
          <p:cNvSpPr>
            <a:spLocks noChangeShapeType="1"/>
          </p:cNvSpPr>
          <p:nvPr/>
        </p:nvSpPr>
        <p:spPr bwMode="auto">
          <a:xfrm flipV="1">
            <a:off x="3609523" y="3805760"/>
            <a:ext cx="1131206" cy="684597"/>
          </a:xfrm>
          <a:prstGeom prst="line">
            <a:avLst/>
          </a:prstGeom>
          <a:noFill/>
          <a:ln w="57150">
            <a:solidFill>
              <a:srgbClr val="DC008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864" name="Line 10"/>
          <p:cNvSpPr>
            <a:spLocks noChangeShapeType="1"/>
          </p:cNvSpPr>
          <p:nvPr/>
        </p:nvSpPr>
        <p:spPr bwMode="auto">
          <a:xfrm flipH="1">
            <a:off x="5836710" y="424542"/>
            <a:ext cx="572859" cy="107303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10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83" y="519051"/>
            <a:ext cx="5603429" cy="451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Text Box 1028"/>
          <p:cNvSpPr txBox="1">
            <a:spLocks noChangeArrowheads="1"/>
          </p:cNvSpPr>
          <p:nvPr/>
        </p:nvSpPr>
        <p:spPr bwMode="auto">
          <a:xfrm>
            <a:off x="745867" y="55563"/>
            <a:ext cx="2436886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ea typeface="+mn-ea"/>
              </a:rPr>
              <a:t>Corona </a:t>
            </a:r>
            <a:r>
              <a:rPr lang="en-US" dirty="0" err="1">
                <a:solidFill>
                  <a:schemeClr val="accent2"/>
                </a:solidFill>
                <a:ea typeface="+mn-ea"/>
              </a:rPr>
              <a:t>Radiata</a:t>
            </a:r>
            <a:endParaRPr lang="en-US" dirty="0">
              <a:solidFill>
                <a:schemeClr val="accent2"/>
              </a:solidFill>
              <a:ea typeface="+mn-ea"/>
            </a:endParaRPr>
          </a:p>
        </p:txBody>
      </p:sp>
      <p:sp>
        <p:nvSpPr>
          <p:cNvPr id="100357" name="Text Box 1029"/>
          <p:cNvSpPr txBox="1">
            <a:spLocks noChangeArrowheads="1"/>
          </p:cNvSpPr>
          <p:nvPr/>
        </p:nvSpPr>
        <p:spPr bwMode="auto">
          <a:xfrm>
            <a:off x="3350492" y="55563"/>
            <a:ext cx="2289409" cy="46166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DC0081"/>
                </a:solidFill>
                <a:ea typeface="+mn-ea"/>
              </a:rPr>
              <a:t>Zona </a:t>
            </a:r>
            <a:r>
              <a:rPr lang="en-US" dirty="0" err="1">
                <a:solidFill>
                  <a:srgbClr val="DC0081"/>
                </a:solidFill>
                <a:ea typeface="+mn-ea"/>
              </a:rPr>
              <a:t>Pellucida</a:t>
            </a:r>
            <a:endParaRPr lang="en-US" dirty="0">
              <a:solidFill>
                <a:srgbClr val="DC0081"/>
              </a:solidFill>
              <a:ea typeface="+mn-ea"/>
            </a:endParaRPr>
          </a:p>
        </p:txBody>
      </p:sp>
      <p:sp>
        <p:nvSpPr>
          <p:cNvPr id="100358" name="Text Box 1030"/>
          <p:cNvSpPr txBox="1">
            <a:spLocks noChangeArrowheads="1"/>
          </p:cNvSpPr>
          <p:nvPr/>
        </p:nvSpPr>
        <p:spPr bwMode="auto">
          <a:xfrm>
            <a:off x="5890440" y="55563"/>
            <a:ext cx="1227138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E9B03"/>
                </a:solidFill>
                <a:ea typeface="+mn-ea"/>
              </a:rPr>
              <a:t>Oocyte</a:t>
            </a:r>
          </a:p>
        </p:txBody>
      </p:sp>
      <p:sp>
        <p:nvSpPr>
          <p:cNvPr id="123910" name="Text Box 1033"/>
          <p:cNvSpPr txBox="1">
            <a:spLocks noChangeArrowheads="1"/>
          </p:cNvSpPr>
          <p:nvPr/>
        </p:nvSpPr>
        <p:spPr bwMode="auto">
          <a:xfrm>
            <a:off x="7296912" y="3233801"/>
            <a:ext cx="172821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Gap Junctions</a:t>
            </a:r>
          </a:p>
        </p:txBody>
      </p:sp>
      <p:sp>
        <p:nvSpPr>
          <p:cNvPr id="123911" name="Line 1034"/>
          <p:cNvSpPr>
            <a:spLocks noChangeShapeType="1"/>
          </p:cNvSpPr>
          <p:nvPr/>
        </p:nvSpPr>
        <p:spPr bwMode="auto">
          <a:xfrm flipH="1" flipV="1">
            <a:off x="5364988" y="3042666"/>
            <a:ext cx="2142236" cy="54178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1026"/>
          <p:cNvSpPr>
            <a:spLocks noChangeArrowheads="1"/>
          </p:cNvSpPr>
          <p:nvPr/>
        </p:nvSpPr>
        <p:spPr bwMode="auto">
          <a:xfrm>
            <a:off x="92760" y="1416920"/>
            <a:ext cx="4399702" cy="341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 marL="222250" indent="-222250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dirty="0">
                <a:solidFill>
                  <a:schemeClr val="tx2"/>
                </a:solidFill>
                <a:latin typeface="Helvetica" charset="0"/>
              </a:rPr>
              <a:t>OMI - Oocyte Maturation Inhibitor</a:t>
            </a:r>
            <a:br>
              <a:rPr lang="en-US" altLang="en-US" dirty="0">
                <a:solidFill>
                  <a:schemeClr val="tx2"/>
                </a:solidFill>
                <a:latin typeface="Helvetica" charset="0"/>
              </a:rPr>
            </a:br>
            <a:endParaRPr lang="en-US" altLang="en-US" dirty="0">
              <a:solidFill>
                <a:schemeClr val="tx2"/>
              </a:solidFill>
              <a:latin typeface="Helvetica" charset="0"/>
            </a:endParaRPr>
          </a:p>
          <a:p>
            <a:pPr>
              <a:buFontTx/>
              <a:buChar char="•"/>
            </a:pPr>
            <a:r>
              <a:rPr lang="en-US" altLang="en-US" dirty="0">
                <a:solidFill>
                  <a:schemeClr val="tx2"/>
                </a:solidFill>
                <a:latin typeface="Helvetica" charset="0"/>
              </a:rPr>
              <a:t>MPF - Maturation promoting factor</a:t>
            </a:r>
            <a:br>
              <a:rPr lang="en-US" altLang="en-US" dirty="0">
                <a:solidFill>
                  <a:schemeClr val="tx2"/>
                </a:solidFill>
                <a:latin typeface="Helvetica" charset="0"/>
              </a:rPr>
            </a:br>
            <a:endParaRPr lang="en-US" altLang="en-US" dirty="0">
              <a:solidFill>
                <a:schemeClr val="tx2"/>
              </a:solidFill>
              <a:latin typeface="Helvetica" charset="0"/>
            </a:endParaRPr>
          </a:p>
          <a:p>
            <a:pPr>
              <a:buFontTx/>
              <a:buChar char="•"/>
            </a:pPr>
            <a:r>
              <a:rPr lang="en-US" altLang="en-US" dirty="0">
                <a:solidFill>
                  <a:schemeClr val="tx2"/>
                </a:solidFill>
                <a:latin typeface="Helvetica" charset="0"/>
              </a:rPr>
              <a:t>GV - germinal vesicle</a:t>
            </a:r>
            <a:br>
              <a:rPr lang="en-US" altLang="en-US" dirty="0">
                <a:solidFill>
                  <a:schemeClr val="tx2"/>
                </a:solidFill>
                <a:latin typeface="Helvetica" charset="0"/>
              </a:rPr>
            </a:br>
            <a:r>
              <a:rPr lang="en-US" altLang="en-US" dirty="0">
                <a:solidFill>
                  <a:schemeClr val="tx2"/>
                </a:solidFill>
                <a:latin typeface="Helvetica" charset="0"/>
              </a:rPr>
              <a:t>         (nucleus)</a:t>
            </a:r>
          </a:p>
          <a:p>
            <a:pPr algn="ctr"/>
            <a:endParaRPr lang="en-US" altLang="en-US" dirty="0">
              <a:solidFill>
                <a:schemeClr val="tx2"/>
              </a:solidFill>
              <a:latin typeface="Helvetica" charset="0"/>
            </a:endParaRPr>
          </a:p>
        </p:txBody>
      </p:sp>
      <p:sp>
        <p:nvSpPr>
          <p:cNvPr id="126009" name="Rectangle 1099"/>
          <p:cNvSpPr>
            <a:spLocks noChangeArrowheads="1"/>
          </p:cNvSpPr>
          <p:nvPr/>
        </p:nvSpPr>
        <p:spPr bwMode="auto">
          <a:xfrm>
            <a:off x="241984" y="178055"/>
            <a:ext cx="4452091" cy="861774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dirty="0">
                <a:solidFill>
                  <a:srgbClr val="FFFF00"/>
                </a:solidFill>
                <a:latin typeface="Helvetica" charset="0"/>
              </a:rPr>
              <a:t>During Oocyte Growth and Before the LH Surge</a:t>
            </a:r>
          </a:p>
        </p:txBody>
      </p:sp>
      <p:sp>
        <p:nvSpPr>
          <p:cNvPr id="98384" name="Rectangle 1104"/>
          <p:cNvSpPr>
            <a:spLocks noChangeArrowheads="1"/>
          </p:cNvSpPr>
          <p:nvPr/>
        </p:nvSpPr>
        <p:spPr bwMode="auto">
          <a:xfrm>
            <a:off x="92760" y="4680728"/>
            <a:ext cx="7396383" cy="459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Gap Junctions Allow Cell to Cell Communication!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425787" y="288926"/>
            <a:ext cx="4498975" cy="4471987"/>
            <a:chOff x="3684808" y="171943"/>
            <a:chExt cx="4498975" cy="4471987"/>
          </a:xfrm>
        </p:grpSpPr>
        <p:sp>
          <p:nvSpPr>
            <p:cNvPr id="125955" name="Oval 1027"/>
            <p:cNvSpPr>
              <a:spLocks noChangeArrowheads="1"/>
            </p:cNvSpPr>
            <p:nvPr/>
          </p:nvSpPr>
          <p:spPr bwMode="auto">
            <a:xfrm>
              <a:off x="4116607" y="578344"/>
              <a:ext cx="3662362" cy="3660775"/>
            </a:xfrm>
            <a:prstGeom prst="ellipse">
              <a:avLst/>
            </a:prstGeom>
            <a:solidFill>
              <a:srgbClr val="80808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56" name="Oval 1028"/>
            <p:cNvSpPr>
              <a:spLocks noChangeArrowheads="1"/>
            </p:cNvSpPr>
            <p:nvPr/>
          </p:nvSpPr>
          <p:spPr bwMode="auto">
            <a:xfrm>
              <a:off x="4419819" y="906956"/>
              <a:ext cx="3003550" cy="30019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57" name="Oval 1029"/>
            <p:cNvSpPr>
              <a:spLocks noChangeArrowheads="1"/>
            </p:cNvSpPr>
            <p:nvPr/>
          </p:nvSpPr>
          <p:spPr bwMode="auto">
            <a:xfrm>
              <a:off x="4167407" y="856156"/>
              <a:ext cx="417512" cy="41751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58" name="Oval 1030"/>
            <p:cNvSpPr>
              <a:spLocks noChangeArrowheads="1"/>
            </p:cNvSpPr>
            <p:nvPr/>
          </p:nvSpPr>
          <p:spPr bwMode="auto">
            <a:xfrm>
              <a:off x="4521419" y="578343"/>
              <a:ext cx="419100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59" name="Oval 1031"/>
            <p:cNvSpPr>
              <a:spLocks noChangeArrowheads="1"/>
            </p:cNvSpPr>
            <p:nvPr/>
          </p:nvSpPr>
          <p:spPr bwMode="auto">
            <a:xfrm>
              <a:off x="4877020" y="349743"/>
              <a:ext cx="417513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0" name="Oval 1032"/>
            <p:cNvSpPr>
              <a:spLocks noChangeArrowheads="1"/>
            </p:cNvSpPr>
            <p:nvPr/>
          </p:nvSpPr>
          <p:spPr bwMode="auto">
            <a:xfrm>
              <a:off x="5256432" y="222743"/>
              <a:ext cx="419100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1" name="Oval 1033"/>
            <p:cNvSpPr>
              <a:spLocks noChangeArrowheads="1"/>
            </p:cNvSpPr>
            <p:nvPr/>
          </p:nvSpPr>
          <p:spPr bwMode="auto">
            <a:xfrm>
              <a:off x="5688232" y="171943"/>
              <a:ext cx="417512" cy="4191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2" name="Oval 1034"/>
            <p:cNvSpPr>
              <a:spLocks noChangeArrowheads="1"/>
            </p:cNvSpPr>
            <p:nvPr/>
          </p:nvSpPr>
          <p:spPr bwMode="auto">
            <a:xfrm>
              <a:off x="6118444" y="197343"/>
              <a:ext cx="419100" cy="4191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3" name="Oval 1035"/>
            <p:cNvSpPr>
              <a:spLocks noChangeArrowheads="1"/>
            </p:cNvSpPr>
            <p:nvPr/>
          </p:nvSpPr>
          <p:spPr bwMode="auto">
            <a:xfrm>
              <a:off x="6548657" y="298943"/>
              <a:ext cx="419100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4" name="Oval 1036"/>
            <p:cNvSpPr>
              <a:spLocks noChangeArrowheads="1"/>
            </p:cNvSpPr>
            <p:nvPr/>
          </p:nvSpPr>
          <p:spPr bwMode="auto">
            <a:xfrm>
              <a:off x="6929657" y="502143"/>
              <a:ext cx="417512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5" name="Oval 1037"/>
            <p:cNvSpPr>
              <a:spLocks noChangeArrowheads="1"/>
            </p:cNvSpPr>
            <p:nvPr/>
          </p:nvSpPr>
          <p:spPr bwMode="auto">
            <a:xfrm>
              <a:off x="7234457" y="805355"/>
              <a:ext cx="417512" cy="4191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6" name="Oval 1038"/>
            <p:cNvSpPr>
              <a:spLocks noChangeArrowheads="1"/>
            </p:cNvSpPr>
            <p:nvPr/>
          </p:nvSpPr>
          <p:spPr bwMode="auto">
            <a:xfrm>
              <a:off x="7486869" y="1160956"/>
              <a:ext cx="419100" cy="41751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7" name="Oval 1039"/>
            <p:cNvSpPr>
              <a:spLocks noChangeArrowheads="1"/>
            </p:cNvSpPr>
            <p:nvPr/>
          </p:nvSpPr>
          <p:spPr bwMode="auto">
            <a:xfrm>
              <a:off x="7690070" y="1540368"/>
              <a:ext cx="417513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8" name="Oval 1040"/>
            <p:cNvSpPr>
              <a:spLocks noChangeArrowheads="1"/>
            </p:cNvSpPr>
            <p:nvPr/>
          </p:nvSpPr>
          <p:spPr bwMode="auto">
            <a:xfrm>
              <a:off x="7766270" y="1945180"/>
              <a:ext cx="417513" cy="4191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69" name="Oval 1041"/>
            <p:cNvSpPr>
              <a:spLocks noChangeArrowheads="1"/>
            </p:cNvSpPr>
            <p:nvPr/>
          </p:nvSpPr>
          <p:spPr bwMode="auto">
            <a:xfrm>
              <a:off x="7766270" y="2351581"/>
              <a:ext cx="417513" cy="41751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0" name="Oval 1042"/>
            <p:cNvSpPr>
              <a:spLocks noChangeArrowheads="1"/>
            </p:cNvSpPr>
            <p:nvPr/>
          </p:nvSpPr>
          <p:spPr bwMode="auto">
            <a:xfrm>
              <a:off x="7715470" y="2756393"/>
              <a:ext cx="417513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25971" name="Group 1043"/>
            <p:cNvGrpSpPr>
              <a:grpSpLocks/>
            </p:cNvGrpSpPr>
            <p:nvPr/>
          </p:nvGrpSpPr>
          <p:grpSpPr bwMode="auto">
            <a:xfrm>
              <a:off x="3684808" y="2135680"/>
              <a:ext cx="4321175" cy="2508250"/>
              <a:chOff x="325" y="1786"/>
              <a:chExt cx="2722" cy="1580"/>
            </a:xfrm>
          </p:grpSpPr>
          <p:sp>
            <p:nvSpPr>
              <p:cNvPr id="126031" name="Oval 1044"/>
              <p:cNvSpPr>
                <a:spLocks noChangeArrowheads="1"/>
              </p:cNvSpPr>
              <p:nvPr/>
            </p:nvSpPr>
            <p:spPr bwMode="auto">
              <a:xfrm>
                <a:off x="2784" y="2385"/>
                <a:ext cx="263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2" name="Oval 1045"/>
              <p:cNvSpPr>
                <a:spLocks noChangeArrowheads="1"/>
              </p:cNvSpPr>
              <p:nvPr/>
            </p:nvSpPr>
            <p:spPr bwMode="auto">
              <a:xfrm>
                <a:off x="2616" y="2616"/>
                <a:ext cx="264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3" name="Oval 1046"/>
              <p:cNvSpPr>
                <a:spLocks noChangeArrowheads="1"/>
              </p:cNvSpPr>
              <p:nvPr/>
            </p:nvSpPr>
            <p:spPr bwMode="auto">
              <a:xfrm>
                <a:off x="2433" y="2808"/>
                <a:ext cx="263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4" name="Oval 1047"/>
              <p:cNvSpPr>
                <a:spLocks noChangeArrowheads="1"/>
              </p:cNvSpPr>
              <p:nvPr/>
            </p:nvSpPr>
            <p:spPr bwMode="auto">
              <a:xfrm>
                <a:off x="2225" y="2943"/>
                <a:ext cx="264" cy="264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5" name="Oval 1048"/>
              <p:cNvSpPr>
                <a:spLocks noChangeArrowheads="1"/>
              </p:cNvSpPr>
              <p:nvPr/>
            </p:nvSpPr>
            <p:spPr bwMode="auto">
              <a:xfrm>
                <a:off x="1970" y="3047"/>
                <a:ext cx="263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6" name="Oval 1049"/>
              <p:cNvSpPr>
                <a:spLocks noChangeArrowheads="1"/>
              </p:cNvSpPr>
              <p:nvPr/>
            </p:nvSpPr>
            <p:spPr bwMode="auto">
              <a:xfrm>
                <a:off x="1698" y="3095"/>
                <a:ext cx="264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7" name="Oval 1050"/>
              <p:cNvSpPr>
                <a:spLocks noChangeArrowheads="1"/>
              </p:cNvSpPr>
              <p:nvPr/>
            </p:nvSpPr>
            <p:spPr bwMode="auto">
              <a:xfrm>
                <a:off x="1419" y="3103"/>
                <a:ext cx="263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8" name="Oval 1051"/>
              <p:cNvSpPr>
                <a:spLocks noChangeArrowheads="1"/>
              </p:cNvSpPr>
              <p:nvPr/>
            </p:nvSpPr>
            <p:spPr bwMode="auto">
              <a:xfrm>
                <a:off x="1156" y="3039"/>
                <a:ext cx="263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39" name="Oval 1052"/>
              <p:cNvSpPr>
                <a:spLocks noChangeArrowheads="1"/>
              </p:cNvSpPr>
              <p:nvPr/>
            </p:nvSpPr>
            <p:spPr bwMode="auto">
              <a:xfrm>
                <a:off x="924" y="2903"/>
                <a:ext cx="264" cy="264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40" name="Oval 1053"/>
              <p:cNvSpPr>
                <a:spLocks noChangeArrowheads="1"/>
              </p:cNvSpPr>
              <p:nvPr/>
            </p:nvSpPr>
            <p:spPr bwMode="auto">
              <a:xfrm>
                <a:off x="717" y="2728"/>
                <a:ext cx="263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41" name="Oval 1054"/>
              <p:cNvSpPr>
                <a:spLocks noChangeArrowheads="1"/>
              </p:cNvSpPr>
              <p:nvPr/>
            </p:nvSpPr>
            <p:spPr bwMode="auto">
              <a:xfrm>
                <a:off x="533" y="2528"/>
                <a:ext cx="263" cy="264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42" name="Oval 1055"/>
              <p:cNvSpPr>
                <a:spLocks noChangeArrowheads="1"/>
              </p:cNvSpPr>
              <p:nvPr/>
            </p:nvSpPr>
            <p:spPr bwMode="auto">
              <a:xfrm>
                <a:off x="421" y="2289"/>
                <a:ext cx="264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43" name="Oval 1056"/>
              <p:cNvSpPr>
                <a:spLocks noChangeArrowheads="1"/>
              </p:cNvSpPr>
              <p:nvPr/>
            </p:nvSpPr>
            <p:spPr bwMode="auto">
              <a:xfrm>
                <a:off x="357" y="2041"/>
                <a:ext cx="264" cy="264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44" name="Oval 1057"/>
              <p:cNvSpPr>
                <a:spLocks noChangeArrowheads="1"/>
              </p:cNvSpPr>
              <p:nvPr/>
            </p:nvSpPr>
            <p:spPr bwMode="auto">
              <a:xfrm>
                <a:off x="325" y="1786"/>
                <a:ext cx="264" cy="263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25972" name="Oval 1058"/>
            <p:cNvSpPr>
              <a:spLocks noChangeArrowheads="1"/>
            </p:cNvSpPr>
            <p:nvPr/>
          </p:nvSpPr>
          <p:spPr bwMode="auto">
            <a:xfrm>
              <a:off x="3913407" y="1237156"/>
              <a:ext cx="419100" cy="41751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3" name="Oval 1059"/>
            <p:cNvSpPr>
              <a:spLocks noChangeArrowheads="1"/>
            </p:cNvSpPr>
            <p:nvPr/>
          </p:nvSpPr>
          <p:spPr bwMode="auto">
            <a:xfrm>
              <a:off x="3735607" y="1667368"/>
              <a:ext cx="419100" cy="41751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4" name="Rectangle 1060"/>
            <p:cNvSpPr>
              <a:spLocks noChangeArrowheads="1"/>
            </p:cNvSpPr>
            <p:nvPr/>
          </p:nvSpPr>
          <p:spPr bwMode="auto">
            <a:xfrm>
              <a:off x="4065807" y="2300780"/>
              <a:ext cx="392112" cy="889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5" name="Freeform 1061"/>
            <p:cNvSpPr>
              <a:spLocks/>
            </p:cNvSpPr>
            <p:nvPr/>
          </p:nvSpPr>
          <p:spPr bwMode="auto">
            <a:xfrm>
              <a:off x="4129307" y="1894380"/>
              <a:ext cx="392112" cy="152400"/>
            </a:xfrm>
            <a:custGeom>
              <a:avLst/>
              <a:gdLst>
                <a:gd name="T0" fmla="*/ 20161224 w 247"/>
                <a:gd name="T1" fmla="*/ 0 h 96"/>
                <a:gd name="T2" fmla="*/ 622477006 w 247"/>
                <a:gd name="T3" fmla="*/ 100806250 h 96"/>
                <a:gd name="T4" fmla="*/ 582154558 w 247"/>
                <a:gd name="T5" fmla="*/ 241935000 h 96"/>
                <a:gd name="T6" fmla="*/ 0 w 247"/>
                <a:gd name="T7" fmla="*/ 141128750 h 96"/>
                <a:gd name="T8" fmla="*/ 20161224 w 247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6"/>
                <a:gd name="T17" fmla="*/ 247 w 247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6">
                  <a:moveTo>
                    <a:pt x="8" y="0"/>
                  </a:moveTo>
                  <a:lnTo>
                    <a:pt x="247" y="40"/>
                  </a:lnTo>
                  <a:lnTo>
                    <a:pt x="231" y="96"/>
                  </a:lnTo>
                  <a:lnTo>
                    <a:pt x="0" y="5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6" name="Freeform 1062"/>
            <p:cNvSpPr>
              <a:spLocks/>
            </p:cNvSpPr>
            <p:nvPr/>
          </p:nvSpPr>
          <p:spPr bwMode="auto">
            <a:xfrm>
              <a:off x="4281707" y="1502268"/>
              <a:ext cx="366712" cy="228600"/>
            </a:xfrm>
            <a:custGeom>
              <a:avLst/>
              <a:gdLst>
                <a:gd name="T0" fmla="*/ 40322445 w 231"/>
                <a:gd name="T1" fmla="*/ 0 h 144"/>
                <a:gd name="T2" fmla="*/ 582154506 w 231"/>
                <a:gd name="T3" fmla="*/ 241935000 h 144"/>
                <a:gd name="T4" fmla="*/ 521670839 w 231"/>
                <a:gd name="T5" fmla="*/ 362902500 h 144"/>
                <a:gd name="T6" fmla="*/ 0 w 231"/>
                <a:gd name="T7" fmla="*/ 100806250 h 144"/>
                <a:gd name="T8" fmla="*/ 40322445 w 231"/>
                <a:gd name="T9" fmla="*/ 0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1"/>
                <a:gd name="T16" fmla="*/ 0 h 144"/>
                <a:gd name="T17" fmla="*/ 231 w 231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1" h="144">
                  <a:moveTo>
                    <a:pt x="16" y="0"/>
                  </a:moveTo>
                  <a:lnTo>
                    <a:pt x="231" y="96"/>
                  </a:lnTo>
                  <a:lnTo>
                    <a:pt x="207" y="144"/>
                  </a:lnTo>
                  <a:lnTo>
                    <a:pt x="0" y="4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7" name="Freeform 1063"/>
            <p:cNvSpPr>
              <a:spLocks/>
            </p:cNvSpPr>
            <p:nvPr/>
          </p:nvSpPr>
          <p:spPr bwMode="auto">
            <a:xfrm>
              <a:off x="4496019" y="1122856"/>
              <a:ext cx="355600" cy="290513"/>
            </a:xfrm>
            <a:custGeom>
              <a:avLst/>
              <a:gdLst>
                <a:gd name="T0" fmla="*/ 80645000 w 224"/>
                <a:gd name="T1" fmla="*/ 0 h 183"/>
                <a:gd name="T2" fmla="*/ 564515000 w 224"/>
                <a:gd name="T3" fmla="*/ 340222473 h 183"/>
                <a:gd name="T4" fmla="*/ 483870000 w 224"/>
                <a:gd name="T5" fmla="*/ 461190181 h 183"/>
                <a:gd name="T6" fmla="*/ 0 w 224"/>
                <a:gd name="T7" fmla="*/ 120967708 h 183"/>
                <a:gd name="T8" fmla="*/ 80645000 w 224"/>
                <a:gd name="T9" fmla="*/ 0 h 1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183"/>
                <a:gd name="T17" fmla="*/ 224 w 224"/>
                <a:gd name="T18" fmla="*/ 183 h 1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183">
                  <a:moveTo>
                    <a:pt x="32" y="0"/>
                  </a:moveTo>
                  <a:lnTo>
                    <a:pt x="224" y="135"/>
                  </a:lnTo>
                  <a:lnTo>
                    <a:pt x="192" y="183"/>
                  </a:lnTo>
                  <a:lnTo>
                    <a:pt x="0" y="48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8" name="Freeform 1064"/>
            <p:cNvSpPr>
              <a:spLocks/>
            </p:cNvSpPr>
            <p:nvPr/>
          </p:nvSpPr>
          <p:spPr bwMode="auto">
            <a:xfrm>
              <a:off x="4826219" y="919655"/>
              <a:ext cx="254000" cy="292100"/>
            </a:xfrm>
            <a:custGeom>
              <a:avLst/>
              <a:gdLst>
                <a:gd name="T0" fmla="*/ 80645000 w 160"/>
                <a:gd name="T1" fmla="*/ 0 h 184"/>
                <a:gd name="T2" fmla="*/ 403225000 w 160"/>
                <a:gd name="T3" fmla="*/ 383063750 h 184"/>
                <a:gd name="T4" fmla="*/ 322580000 w 160"/>
                <a:gd name="T5" fmla="*/ 463708750 h 184"/>
                <a:gd name="T6" fmla="*/ 0 w 160"/>
                <a:gd name="T7" fmla="*/ 80645000 h 184"/>
                <a:gd name="T8" fmla="*/ 80645000 w 160"/>
                <a:gd name="T9" fmla="*/ 0 h 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0"/>
                <a:gd name="T16" fmla="*/ 0 h 184"/>
                <a:gd name="T17" fmla="*/ 160 w 160"/>
                <a:gd name="T18" fmla="*/ 184 h 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0" h="184">
                  <a:moveTo>
                    <a:pt x="32" y="0"/>
                  </a:moveTo>
                  <a:lnTo>
                    <a:pt x="160" y="152"/>
                  </a:lnTo>
                  <a:lnTo>
                    <a:pt x="128" y="184"/>
                  </a:lnTo>
                  <a:lnTo>
                    <a:pt x="0" y="3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79" name="Freeform 1065"/>
            <p:cNvSpPr>
              <a:spLocks/>
            </p:cNvSpPr>
            <p:nvPr/>
          </p:nvSpPr>
          <p:spPr bwMode="auto">
            <a:xfrm>
              <a:off x="5142132" y="691055"/>
              <a:ext cx="228600" cy="355600"/>
            </a:xfrm>
            <a:custGeom>
              <a:avLst/>
              <a:gdLst>
                <a:gd name="T0" fmla="*/ 120967500 w 144"/>
                <a:gd name="T1" fmla="*/ 0 h 224"/>
                <a:gd name="T2" fmla="*/ 362902500 w 144"/>
                <a:gd name="T3" fmla="*/ 504031250 h 224"/>
                <a:gd name="T4" fmla="*/ 241935000 w 144"/>
                <a:gd name="T5" fmla="*/ 564515000 h 224"/>
                <a:gd name="T6" fmla="*/ 0 w 144"/>
                <a:gd name="T7" fmla="*/ 60483750 h 224"/>
                <a:gd name="T8" fmla="*/ 120967500 w 144"/>
                <a:gd name="T9" fmla="*/ 0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"/>
                <a:gd name="T16" fmla="*/ 0 h 224"/>
                <a:gd name="T17" fmla="*/ 144 w 144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" h="224">
                  <a:moveTo>
                    <a:pt x="48" y="0"/>
                  </a:moveTo>
                  <a:lnTo>
                    <a:pt x="144" y="200"/>
                  </a:lnTo>
                  <a:lnTo>
                    <a:pt x="96" y="224"/>
                  </a:lnTo>
                  <a:lnTo>
                    <a:pt x="0" y="2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0" name="Freeform 1066"/>
            <p:cNvSpPr>
              <a:spLocks/>
            </p:cNvSpPr>
            <p:nvPr/>
          </p:nvSpPr>
          <p:spPr bwMode="auto">
            <a:xfrm>
              <a:off x="5446932" y="603743"/>
              <a:ext cx="165100" cy="354012"/>
            </a:xfrm>
            <a:custGeom>
              <a:avLst/>
              <a:gdLst>
                <a:gd name="T0" fmla="*/ 120967500 w 104"/>
                <a:gd name="T1" fmla="*/ 0 h 223"/>
                <a:gd name="T2" fmla="*/ 262096250 w 104"/>
                <a:gd name="T3" fmla="*/ 541832035 h 223"/>
                <a:gd name="T4" fmla="*/ 141128750 w 104"/>
                <a:gd name="T5" fmla="*/ 561993256 h 223"/>
                <a:gd name="T6" fmla="*/ 0 w 104"/>
                <a:gd name="T7" fmla="*/ 37801497 h 223"/>
                <a:gd name="T8" fmla="*/ 120967500 w 104"/>
                <a:gd name="T9" fmla="*/ 0 h 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"/>
                <a:gd name="T16" fmla="*/ 0 h 223"/>
                <a:gd name="T17" fmla="*/ 104 w 104"/>
                <a:gd name="T18" fmla="*/ 223 h 2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" h="223">
                  <a:moveTo>
                    <a:pt x="48" y="0"/>
                  </a:moveTo>
                  <a:lnTo>
                    <a:pt x="104" y="215"/>
                  </a:lnTo>
                  <a:lnTo>
                    <a:pt x="56" y="223"/>
                  </a:lnTo>
                  <a:lnTo>
                    <a:pt x="0" y="1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1" name="Rectangle 1067"/>
            <p:cNvSpPr>
              <a:spLocks noChangeArrowheads="1"/>
            </p:cNvSpPr>
            <p:nvPr/>
          </p:nvSpPr>
          <p:spPr bwMode="auto">
            <a:xfrm>
              <a:off x="5864444" y="578343"/>
              <a:ext cx="76200" cy="34131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2" name="Freeform 1068"/>
            <p:cNvSpPr>
              <a:spLocks/>
            </p:cNvSpPr>
            <p:nvPr/>
          </p:nvSpPr>
          <p:spPr bwMode="auto">
            <a:xfrm>
              <a:off x="6156544" y="603743"/>
              <a:ext cx="177800" cy="341312"/>
            </a:xfrm>
            <a:custGeom>
              <a:avLst/>
              <a:gdLst>
                <a:gd name="T0" fmla="*/ 141128750 w 112"/>
                <a:gd name="T1" fmla="*/ 0 h 215"/>
                <a:gd name="T2" fmla="*/ 282257500 w 112"/>
                <a:gd name="T3" fmla="*/ 37801495 h 215"/>
                <a:gd name="T4" fmla="*/ 141128750 w 112"/>
                <a:gd name="T5" fmla="*/ 541832006 h 215"/>
                <a:gd name="T6" fmla="*/ 0 w 112"/>
                <a:gd name="T7" fmla="*/ 521670786 h 215"/>
                <a:gd name="T8" fmla="*/ 141128750 w 112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"/>
                <a:gd name="T16" fmla="*/ 0 h 215"/>
                <a:gd name="T17" fmla="*/ 112 w 112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" h="215">
                  <a:moveTo>
                    <a:pt x="56" y="0"/>
                  </a:moveTo>
                  <a:lnTo>
                    <a:pt x="112" y="15"/>
                  </a:lnTo>
                  <a:lnTo>
                    <a:pt x="56" y="215"/>
                  </a:lnTo>
                  <a:lnTo>
                    <a:pt x="0" y="20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3" name="Freeform 1069"/>
            <p:cNvSpPr>
              <a:spLocks/>
            </p:cNvSpPr>
            <p:nvPr/>
          </p:nvSpPr>
          <p:spPr bwMode="auto">
            <a:xfrm>
              <a:off x="6512145" y="691055"/>
              <a:ext cx="201613" cy="368300"/>
            </a:xfrm>
            <a:custGeom>
              <a:avLst/>
              <a:gdLst>
                <a:gd name="T0" fmla="*/ 199093631 w 127"/>
                <a:gd name="T1" fmla="*/ 0 h 232"/>
                <a:gd name="T2" fmla="*/ 320061431 w 127"/>
                <a:gd name="T3" fmla="*/ 40322500 h 232"/>
                <a:gd name="T4" fmla="*/ 98287131 w 127"/>
                <a:gd name="T5" fmla="*/ 584676250 h 232"/>
                <a:gd name="T6" fmla="*/ 0 w 127"/>
                <a:gd name="T7" fmla="*/ 544353750 h 232"/>
                <a:gd name="T8" fmla="*/ 199093631 w 127"/>
                <a:gd name="T9" fmla="*/ 0 h 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232"/>
                <a:gd name="T17" fmla="*/ 127 w 127"/>
                <a:gd name="T18" fmla="*/ 232 h 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232">
                  <a:moveTo>
                    <a:pt x="79" y="0"/>
                  </a:moveTo>
                  <a:lnTo>
                    <a:pt x="127" y="16"/>
                  </a:lnTo>
                  <a:lnTo>
                    <a:pt x="39" y="232"/>
                  </a:lnTo>
                  <a:lnTo>
                    <a:pt x="0" y="216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4" name="Freeform 1070"/>
            <p:cNvSpPr>
              <a:spLocks/>
            </p:cNvSpPr>
            <p:nvPr/>
          </p:nvSpPr>
          <p:spPr bwMode="auto">
            <a:xfrm>
              <a:off x="6815357" y="894255"/>
              <a:ext cx="228600" cy="330200"/>
            </a:xfrm>
            <a:custGeom>
              <a:avLst/>
              <a:gdLst>
                <a:gd name="T0" fmla="*/ 262096250 w 144"/>
                <a:gd name="T1" fmla="*/ 0 h 208"/>
                <a:gd name="T2" fmla="*/ 362902500 w 144"/>
                <a:gd name="T3" fmla="*/ 60483750 h 208"/>
                <a:gd name="T4" fmla="*/ 100806250 w 144"/>
                <a:gd name="T5" fmla="*/ 524192500 h 208"/>
                <a:gd name="T6" fmla="*/ 0 w 144"/>
                <a:gd name="T7" fmla="*/ 463708750 h 208"/>
                <a:gd name="T8" fmla="*/ 262096250 w 144"/>
                <a:gd name="T9" fmla="*/ 0 h 2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"/>
                <a:gd name="T16" fmla="*/ 0 h 208"/>
                <a:gd name="T17" fmla="*/ 144 w 144"/>
                <a:gd name="T18" fmla="*/ 208 h 2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" h="208">
                  <a:moveTo>
                    <a:pt x="104" y="0"/>
                  </a:moveTo>
                  <a:lnTo>
                    <a:pt x="144" y="24"/>
                  </a:lnTo>
                  <a:lnTo>
                    <a:pt x="40" y="208"/>
                  </a:lnTo>
                  <a:lnTo>
                    <a:pt x="0" y="184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5" name="Freeform 1071"/>
            <p:cNvSpPr>
              <a:spLocks/>
            </p:cNvSpPr>
            <p:nvPr/>
          </p:nvSpPr>
          <p:spPr bwMode="auto">
            <a:xfrm>
              <a:off x="7056657" y="1160956"/>
              <a:ext cx="265112" cy="290513"/>
            </a:xfrm>
            <a:custGeom>
              <a:avLst/>
              <a:gdLst>
                <a:gd name="T0" fmla="*/ 322579392 w 167"/>
                <a:gd name="T1" fmla="*/ 0 h 183"/>
                <a:gd name="T2" fmla="*/ 420864506 w 167"/>
                <a:gd name="T3" fmla="*/ 80645139 h 183"/>
                <a:gd name="T4" fmla="*/ 100806060 w 167"/>
                <a:gd name="T5" fmla="*/ 461190181 h 183"/>
                <a:gd name="T6" fmla="*/ 0 w 167"/>
                <a:gd name="T7" fmla="*/ 380545042 h 183"/>
                <a:gd name="T8" fmla="*/ 322579392 w 167"/>
                <a:gd name="T9" fmla="*/ 0 h 1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7"/>
                <a:gd name="T16" fmla="*/ 0 h 183"/>
                <a:gd name="T17" fmla="*/ 167 w 167"/>
                <a:gd name="T18" fmla="*/ 183 h 1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7" h="183">
                  <a:moveTo>
                    <a:pt x="128" y="0"/>
                  </a:moveTo>
                  <a:lnTo>
                    <a:pt x="167" y="32"/>
                  </a:lnTo>
                  <a:lnTo>
                    <a:pt x="40" y="183"/>
                  </a:lnTo>
                  <a:lnTo>
                    <a:pt x="0" y="15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6" name="Freeform 1072"/>
            <p:cNvSpPr>
              <a:spLocks/>
            </p:cNvSpPr>
            <p:nvPr/>
          </p:nvSpPr>
          <p:spPr bwMode="auto">
            <a:xfrm>
              <a:off x="7209057" y="1451468"/>
              <a:ext cx="328612" cy="254000"/>
            </a:xfrm>
            <a:custGeom>
              <a:avLst/>
              <a:gdLst>
                <a:gd name="T0" fmla="*/ 461187098 w 207"/>
                <a:gd name="T1" fmla="*/ 0 h 160"/>
                <a:gd name="T2" fmla="*/ 521670756 w 207"/>
                <a:gd name="T3" fmla="*/ 80645000 h 160"/>
                <a:gd name="T4" fmla="*/ 60483658 w 207"/>
                <a:gd name="T5" fmla="*/ 403225000 h 160"/>
                <a:gd name="T6" fmla="*/ 0 w 207"/>
                <a:gd name="T7" fmla="*/ 322580000 h 160"/>
                <a:gd name="T8" fmla="*/ 461187098 w 207"/>
                <a:gd name="T9" fmla="*/ 0 h 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7"/>
                <a:gd name="T16" fmla="*/ 0 h 160"/>
                <a:gd name="T17" fmla="*/ 207 w 207"/>
                <a:gd name="T18" fmla="*/ 160 h 1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7" h="160">
                  <a:moveTo>
                    <a:pt x="183" y="0"/>
                  </a:moveTo>
                  <a:lnTo>
                    <a:pt x="207" y="32"/>
                  </a:lnTo>
                  <a:lnTo>
                    <a:pt x="24" y="160"/>
                  </a:lnTo>
                  <a:lnTo>
                    <a:pt x="0" y="128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7" name="Rectangle 1073"/>
            <p:cNvSpPr>
              <a:spLocks noChangeArrowheads="1"/>
            </p:cNvSpPr>
            <p:nvPr/>
          </p:nvSpPr>
          <p:spPr bwMode="auto">
            <a:xfrm>
              <a:off x="4103907" y="2667493"/>
              <a:ext cx="366712" cy="762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8" name="Freeform 1074"/>
            <p:cNvSpPr>
              <a:spLocks/>
            </p:cNvSpPr>
            <p:nvPr/>
          </p:nvSpPr>
          <p:spPr bwMode="auto">
            <a:xfrm>
              <a:off x="5624732" y="3870818"/>
              <a:ext cx="139700" cy="355600"/>
            </a:xfrm>
            <a:custGeom>
              <a:avLst/>
              <a:gdLst>
                <a:gd name="T0" fmla="*/ 100806250 w 88"/>
                <a:gd name="T1" fmla="*/ 0 h 224"/>
                <a:gd name="T2" fmla="*/ 221773750 w 88"/>
                <a:gd name="T3" fmla="*/ 20161250 h 224"/>
                <a:gd name="T4" fmla="*/ 120967500 w 88"/>
                <a:gd name="T5" fmla="*/ 564515000 h 224"/>
                <a:gd name="T6" fmla="*/ 0 w 88"/>
                <a:gd name="T7" fmla="*/ 544353750 h 224"/>
                <a:gd name="T8" fmla="*/ 100806250 w 88"/>
                <a:gd name="T9" fmla="*/ 0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224"/>
                <a:gd name="T17" fmla="*/ 88 w 88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224">
                  <a:moveTo>
                    <a:pt x="40" y="0"/>
                  </a:moveTo>
                  <a:lnTo>
                    <a:pt x="88" y="8"/>
                  </a:lnTo>
                  <a:lnTo>
                    <a:pt x="48" y="224"/>
                  </a:lnTo>
                  <a:lnTo>
                    <a:pt x="0" y="21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89" name="Freeform 1075"/>
            <p:cNvSpPr>
              <a:spLocks/>
            </p:cNvSpPr>
            <p:nvPr/>
          </p:nvSpPr>
          <p:spPr bwMode="auto">
            <a:xfrm>
              <a:off x="5991444" y="3883518"/>
              <a:ext cx="127000" cy="317500"/>
            </a:xfrm>
            <a:custGeom>
              <a:avLst/>
              <a:gdLst>
                <a:gd name="T0" fmla="*/ 40322500 w 80"/>
                <a:gd name="T1" fmla="*/ 0 h 200"/>
                <a:gd name="T2" fmla="*/ 201612500 w 80"/>
                <a:gd name="T3" fmla="*/ 20161250 h 200"/>
                <a:gd name="T4" fmla="*/ 161290000 w 80"/>
                <a:gd name="T5" fmla="*/ 504031250 h 200"/>
                <a:gd name="T6" fmla="*/ 0 w 80"/>
                <a:gd name="T7" fmla="*/ 504031250 h 200"/>
                <a:gd name="T8" fmla="*/ 40322500 w 80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200"/>
                <a:gd name="T17" fmla="*/ 80 w 80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200">
                  <a:moveTo>
                    <a:pt x="16" y="0"/>
                  </a:moveTo>
                  <a:lnTo>
                    <a:pt x="80" y="8"/>
                  </a:lnTo>
                  <a:lnTo>
                    <a:pt x="64" y="200"/>
                  </a:lnTo>
                  <a:lnTo>
                    <a:pt x="0" y="20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0" name="Freeform 1076"/>
            <p:cNvSpPr>
              <a:spLocks/>
            </p:cNvSpPr>
            <p:nvPr/>
          </p:nvSpPr>
          <p:spPr bwMode="auto">
            <a:xfrm>
              <a:off x="6359744" y="3807318"/>
              <a:ext cx="114300" cy="317500"/>
            </a:xfrm>
            <a:custGeom>
              <a:avLst/>
              <a:gdLst>
                <a:gd name="T0" fmla="*/ 100806250 w 72"/>
                <a:gd name="T1" fmla="*/ 0 h 200"/>
                <a:gd name="T2" fmla="*/ 181451250 w 72"/>
                <a:gd name="T3" fmla="*/ 483870000 h 200"/>
                <a:gd name="T4" fmla="*/ 80645000 w 72"/>
                <a:gd name="T5" fmla="*/ 504031250 h 200"/>
                <a:gd name="T6" fmla="*/ 0 w 72"/>
                <a:gd name="T7" fmla="*/ 20161250 h 200"/>
                <a:gd name="T8" fmla="*/ 100806250 w 72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200"/>
                <a:gd name="T17" fmla="*/ 72 w 72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200">
                  <a:moveTo>
                    <a:pt x="40" y="0"/>
                  </a:moveTo>
                  <a:lnTo>
                    <a:pt x="72" y="192"/>
                  </a:lnTo>
                  <a:lnTo>
                    <a:pt x="32" y="200"/>
                  </a:lnTo>
                  <a:lnTo>
                    <a:pt x="0" y="8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1" name="Freeform 1077"/>
            <p:cNvSpPr>
              <a:spLocks/>
            </p:cNvSpPr>
            <p:nvPr/>
          </p:nvSpPr>
          <p:spPr bwMode="auto">
            <a:xfrm>
              <a:off x="6650257" y="3669206"/>
              <a:ext cx="203200" cy="341313"/>
            </a:xfrm>
            <a:custGeom>
              <a:avLst/>
              <a:gdLst>
                <a:gd name="T0" fmla="*/ 100806250 w 128"/>
                <a:gd name="T1" fmla="*/ 0 h 215"/>
                <a:gd name="T2" fmla="*/ 322580000 w 128"/>
                <a:gd name="T3" fmla="*/ 481351343 h 215"/>
                <a:gd name="T4" fmla="*/ 241935000 w 128"/>
                <a:gd name="T5" fmla="*/ 541835181 h 215"/>
                <a:gd name="T6" fmla="*/ 0 w 128"/>
                <a:gd name="T7" fmla="*/ 40322559 h 215"/>
                <a:gd name="T8" fmla="*/ 100806250 w 128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215"/>
                <a:gd name="T17" fmla="*/ 128 w 128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215">
                  <a:moveTo>
                    <a:pt x="40" y="0"/>
                  </a:moveTo>
                  <a:lnTo>
                    <a:pt x="128" y="191"/>
                  </a:lnTo>
                  <a:lnTo>
                    <a:pt x="96" y="215"/>
                  </a:lnTo>
                  <a:lnTo>
                    <a:pt x="0" y="1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2" name="Freeform 1078"/>
            <p:cNvSpPr>
              <a:spLocks/>
            </p:cNvSpPr>
            <p:nvPr/>
          </p:nvSpPr>
          <p:spPr bwMode="auto">
            <a:xfrm>
              <a:off x="6840757" y="3504106"/>
              <a:ext cx="279400" cy="315913"/>
            </a:xfrm>
            <a:custGeom>
              <a:avLst/>
              <a:gdLst>
                <a:gd name="T0" fmla="*/ 100806250 w 176"/>
                <a:gd name="T1" fmla="*/ 0 h 199"/>
                <a:gd name="T2" fmla="*/ 443547500 w 176"/>
                <a:gd name="T3" fmla="*/ 423386920 h 199"/>
                <a:gd name="T4" fmla="*/ 342741250 w 176"/>
                <a:gd name="T5" fmla="*/ 501512681 h 199"/>
                <a:gd name="T6" fmla="*/ 0 w 176"/>
                <a:gd name="T7" fmla="*/ 80645128 h 199"/>
                <a:gd name="T8" fmla="*/ 100806250 w 176"/>
                <a:gd name="T9" fmla="*/ 0 h 1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6"/>
                <a:gd name="T16" fmla="*/ 0 h 199"/>
                <a:gd name="T17" fmla="*/ 176 w 176"/>
                <a:gd name="T18" fmla="*/ 199 h 1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6" h="199">
                  <a:moveTo>
                    <a:pt x="40" y="0"/>
                  </a:moveTo>
                  <a:lnTo>
                    <a:pt x="176" y="168"/>
                  </a:lnTo>
                  <a:lnTo>
                    <a:pt x="136" y="199"/>
                  </a:lnTo>
                  <a:lnTo>
                    <a:pt x="0" y="3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3" name="Freeform 1079"/>
            <p:cNvSpPr>
              <a:spLocks/>
            </p:cNvSpPr>
            <p:nvPr/>
          </p:nvSpPr>
          <p:spPr bwMode="auto">
            <a:xfrm>
              <a:off x="5243732" y="3781918"/>
              <a:ext cx="203200" cy="368300"/>
            </a:xfrm>
            <a:custGeom>
              <a:avLst/>
              <a:gdLst>
                <a:gd name="T0" fmla="*/ 201612500 w 128"/>
                <a:gd name="T1" fmla="*/ 0 h 232"/>
                <a:gd name="T2" fmla="*/ 322580000 w 128"/>
                <a:gd name="T3" fmla="*/ 40322500 h 232"/>
                <a:gd name="T4" fmla="*/ 120967500 w 128"/>
                <a:gd name="T5" fmla="*/ 584676250 h 232"/>
                <a:gd name="T6" fmla="*/ 0 w 128"/>
                <a:gd name="T7" fmla="*/ 544353750 h 232"/>
                <a:gd name="T8" fmla="*/ 201612500 w 128"/>
                <a:gd name="T9" fmla="*/ 0 h 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232"/>
                <a:gd name="T17" fmla="*/ 128 w 128"/>
                <a:gd name="T18" fmla="*/ 232 h 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232">
                  <a:moveTo>
                    <a:pt x="80" y="0"/>
                  </a:moveTo>
                  <a:lnTo>
                    <a:pt x="128" y="16"/>
                  </a:lnTo>
                  <a:lnTo>
                    <a:pt x="48" y="232"/>
                  </a:lnTo>
                  <a:lnTo>
                    <a:pt x="0" y="216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4" name="Freeform 1080"/>
            <p:cNvSpPr>
              <a:spLocks/>
            </p:cNvSpPr>
            <p:nvPr/>
          </p:nvSpPr>
          <p:spPr bwMode="auto">
            <a:xfrm>
              <a:off x="4940520" y="3643806"/>
              <a:ext cx="214313" cy="303213"/>
            </a:xfrm>
            <a:custGeom>
              <a:avLst/>
              <a:gdLst>
                <a:gd name="T0" fmla="*/ 239416196 w 135"/>
                <a:gd name="T1" fmla="*/ 0 h 191"/>
                <a:gd name="T2" fmla="*/ 340222681 w 135"/>
                <a:gd name="T3" fmla="*/ 60483850 h 191"/>
                <a:gd name="T4" fmla="*/ 100806485 w 135"/>
                <a:gd name="T5" fmla="*/ 481351431 h 191"/>
                <a:gd name="T6" fmla="*/ 0 w 135"/>
                <a:gd name="T7" fmla="*/ 420867582 h 191"/>
                <a:gd name="T8" fmla="*/ 239416196 w 135"/>
                <a:gd name="T9" fmla="*/ 0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"/>
                <a:gd name="T16" fmla="*/ 0 h 191"/>
                <a:gd name="T17" fmla="*/ 135 w 135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" h="191">
                  <a:moveTo>
                    <a:pt x="95" y="0"/>
                  </a:moveTo>
                  <a:lnTo>
                    <a:pt x="135" y="24"/>
                  </a:lnTo>
                  <a:lnTo>
                    <a:pt x="40" y="191"/>
                  </a:lnTo>
                  <a:lnTo>
                    <a:pt x="0" y="167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5" name="Freeform 1081"/>
            <p:cNvSpPr>
              <a:spLocks/>
            </p:cNvSpPr>
            <p:nvPr/>
          </p:nvSpPr>
          <p:spPr bwMode="auto">
            <a:xfrm>
              <a:off x="4648419" y="3466005"/>
              <a:ext cx="266700" cy="241300"/>
            </a:xfrm>
            <a:custGeom>
              <a:avLst/>
              <a:gdLst>
                <a:gd name="T0" fmla="*/ 342741250 w 168"/>
                <a:gd name="T1" fmla="*/ 0 h 152"/>
                <a:gd name="T2" fmla="*/ 423386250 w 168"/>
                <a:gd name="T3" fmla="*/ 80645000 h 152"/>
                <a:gd name="T4" fmla="*/ 60483750 w 168"/>
                <a:gd name="T5" fmla="*/ 383063750 h 152"/>
                <a:gd name="T6" fmla="*/ 0 w 168"/>
                <a:gd name="T7" fmla="*/ 302418750 h 152"/>
                <a:gd name="T8" fmla="*/ 342741250 w 168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8"/>
                <a:gd name="T16" fmla="*/ 0 h 152"/>
                <a:gd name="T17" fmla="*/ 168 w 168"/>
                <a:gd name="T18" fmla="*/ 152 h 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8" h="152">
                  <a:moveTo>
                    <a:pt x="136" y="0"/>
                  </a:moveTo>
                  <a:lnTo>
                    <a:pt x="168" y="32"/>
                  </a:lnTo>
                  <a:lnTo>
                    <a:pt x="24" y="152"/>
                  </a:lnTo>
                  <a:lnTo>
                    <a:pt x="0" y="12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6" name="Freeform 1082"/>
            <p:cNvSpPr>
              <a:spLocks/>
            </p:cNvSpPr>
            <p:nvPr/>
          </p:nvSpPr>
          <p:spPr bwMode="auto">
            <a:xfrm>
              <a:off x="4381719" y="3199305"/>
              <a:ext cx="292100" cy="215900"/>
            </a:xfrm>
            <a:custGeom>
              <a:avLst/>
              <a:gdLst>
                <a:gd name="T0" fmla="*/ 403225000 w 184"/>
                <a:gd name="T1" fmla="*/ 0 h 136"/>
                <a:gd name="T2" fmla="*/ 463708750 w 184"/>
                <a:gd name="T3" fmla="*/ 100806250 h 136"/>
                <a:gd name="T4" fmla="*/ 60483750 w 184"/>
                <a:gd name="T5" fmla="*/ 342741250 h 136"/>
                <a:gd name="T6" fmla="*/ 0 w 184"/>
                <a:gd name="T7" fmla="*/ 241935000 h 136"/>
                <a:gd name="T8" fmla="*/ 403225000 w 184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"/>
                <a:gd name="T16" fmla="*/ 0 h 136"/>
                <a:gd name="T17" fmla="*/ 184 w 184"/>
                <a:gd name="T18" fmla="*/ 136 h 1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" h="136">
                  <a:moveTo>
                    <a:pt x="160" y="0"/>
                  </a:moveTo>
                  <a:lnTo>
                    <a:pt x="184" y="40"/>
                  </a:lnTo>
                  <a:lnTo>
                    <a:pt x="24" y="136"/>
                  </a:lnTo>
                  <a:lnTo>
                    <a:pt x="0" y="9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7" name="Freeform 1083"/>
            <p:cNvSpPr>
              <a:spLocks/>
            </p:cNvSpPr>
            <p:nvPr/>
          </p:nvSpPr>
          <p:spPr bwMode="auto">
            <a:xfrm>
              <a:off x="4205507" y="2921493"/>
              <a:ext cx="341312" cy="177800"/>
            </a:xfrm>
            <a:custGeom>
              <a:avLst/>
              <a:gdLst>
                <a:gd name="T0" fmla="*/ 521670786 w 215"/>
                <a:gd name="T1" fmla="*/ 0 h 112"/>
                <a:gd name="T2" fmla="*/ 541832006 w 215"/>
                <a:gd name="T3" fmla="*/ 80645000 h 112"/>
                <a:gd name="T4" fmla="*/ 40322441 w 215"/>
                <a:gd name="T5" fmla="*/ 282257500 h 112"/>
                <a:gd name="T6" fmla="*/ 0 w 215"/>
                <a:gd name="T7" fmla="*/ 181451250 h 112"/>
                <a:gd name="T8" fmla="*/ 521670786 w 215"/>
                <a:gd name="T9" fmla="*/ 0 h 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5"/>
                <a:gd name="T16" fmla="*/ 0 h 112"/>
                <a:gd name="T17" fmla="*/ 215 w 215"/>
                <a:gd name="T18" fmla="*/ 112 h 1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5" h="112">
                  <a:moveTo>
                    <a:pt x="207" y="0"/>
                  </a:moveTo>
                  <a:lnTo>
                    <a:pt x="215" y="32"/>
                  </a:lnTo>
                  <a:lnTo>
                    <a:pt x="16" y="112"/>
                  </a:lnTo>
                  <a:lnTo>
                    <a:pt x="0" y="72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8" name="Freeform 1084"/>
            <p:cNvSpPr>
              <a:spLocks/>
            </p:cNvSpPr>
            <p:nvPr/>
          </p:nvSpPr>
          <p:spPr bwMode="auto">
            <a:xfrm>
              <a:off x="7397969" y="2478581"/>
              <a:ext cx="355600" cy="112713"/>
            </a:xfrm>
            <a:custGeom>
              <a:avLst/>
              <a:gdLst>
                <a:gd name="T0" fmla="*/ 0 w 224"/>
                <a:gd name="T1" fmla="*/ 0 h 71"/>
                <a:gd name="T2" fmla="*/ 564515000 w 224"/>
                <a:gd name="T3" fmla="*/ 40322679 h 71"/>
                <a:gd name="T4" fmla="*/ 544353750 w 224"/>
                <a:gd name="T5" fmla="*/ 178932681 h 71"/>
                <a:gd name="T6" fmla="*/ 0 w 224"/>
                <a:gd name="T7" fmla="*/ 118448663 h 71"/>
                <a:gd name="T8" fmla="*/ 0 w 224"/>
                <a:gd name="T9" fmla="*/ 0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71"/>
                <a:gd name="T17" fmla="*/ 224 w 224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71">
                  <a:moveTo>
                    <a:pt x="0" y="0"/>
                  </a:moveTo>
                  <a:lnTo>
                    <a:pt x="224" y="16"/>
                  </a:lnTo>
                  <a:lnTo>
                    <a:pt x="216" y="71"/>
                  </a:lnTo>
                  <a:lnTo>
                    <a:pt x="0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5999" name="Freeform 1085"/>
            <p:cNvSpPr>
              <a:spLocks/>
            </p:cNvSpPr>
            <p:nvPr/>
          </p:nvSpPr>
          <p:spPr bwMode="auto">
            <a:xfrm>
              <a:off x="7385269" y="2122980"/>
              <a:ext cx="419100" cy="114300"/>
            </a:xfrm>
            <a:custGeom>
              <a:avLst/>
              <a:gdLst>
                <a:gd name="T0" fmla="*/ 645160000 w 264"/>
                <a:gd name="T1" fmla="*/ 0 h 72"/>
                <a:gd name="T2" fmla="*/ 665321250 w 264"/>
                <a:gd name="T3" fmla="*/ 120967500 h 72"/>
                <a:gd name="T4" fmla="*/ 20161250 w 264"/>
                <a:gd name="T5" fmla="*/ 181451250 h 72"/>
                <a:gd name="T6" fmla="*/ 0 w 264"/>
                <a:gd name="T7" fmla="*/ 60483750 h 72"/>
                <a:gd name="T8" fmla="*/ 645160000 w 264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4"/>
                <a:gd name="T16" fmla="*/ 0 h 72"/>
                <a:gd name="T17" fmla="*/ 264 w 264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4" h="72">
                  <a:moveTo>
                    <a:pt x="256" y="0"/>
                  </a:moveTo>
                  <a:lnTo>
                    <a:pt x="264" y="48"/>
                  </a:lnTo>
                  <a:lnTo>
                    <a:pt x="8" y="72"/>
                  </a:lnTo>
                  <a:lnTo>
                    <a:pt x="0" y="2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6000" name="Freeform 1086"/>
            <p:cNvSpPr>
              <a:spLocks/>
            </p:cNvSpPr>
            <p:nvPr/>
          </p:nvSpPr>
          <p:spPr bwMode="auto">
            <a:xfrm>
              <a:off x="7334469" y="2743693"/>
              <a:ext cx="381000" cy="203200"/>
            </a:xfrm>
            <a:custGeom>
              <a:avLst/>
              <a:gdLst>
                <a:gd name="T0" fmla="*/ 40322500 w 240"/>
                <a:gd name="T1" fmla="*/ 0 h 128"/>
                <a:gd name="T2" fmla="*/ 604837500 w 240"/>
                <a:gd name="T3" fmla="*/ 201612500 h 128"/>
                <a:gd name="T4" fmla="*/ 564515000 w 240"/>
                <a:gd name="T5" fmla="*/ 322580000 h 128"/>
                <a:gd name="T6" fmla="*/ 0 w 240"/>
                <a:gd name="T7" fmla="*/ 100806250 h 128"/>
                <a:gd name="T8" fmla="*/ 40322500 w 240"/>
                <a:gd name="T9" fmla="*/ 0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128"/>
                <a:gd name="T17" fmla="*/ 240 w 240"/>
                <a:gd name="T18" fmla="*/ 128 h 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128">
                  <a:moveTo>
                    <a:pt x="16" y="0"/>
                  </a:moveTo>
                  <a:lnTo>
                    <a:pt x="240" y="80"/>
                  </a:lnTo>
                  <a:lnTo>
                    <a:pt x="224" y="128"/>
                  </a:lnTo>
                  <a:lnTo>
                    <a:pt x="0" y="4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6001" name="Freeform 1087"/>
            <p:cNvSpPr>
              <a:spLocks/>
            </p:cNvSpPr>
            <p:nvPr/>
          </p:nvSpPr>
          <p:spPr bwMode="auto">
            <a:xfrm>
              <a:off x="7247157" y="3010393"/>
              <a:ext cx="379412" cy="227012"/>
            </a:xfrm>
            <a:custGeom>
              <a:avLst/>
              <a:gdLst>
                <a:gd name="T0" fmla="*/ 57962724 w 239"/>
                <a:gd name="T1" fmla="*/ 0 h 143"/>
                <a:gd name="T2" fmla="*/ 602315756 w 239"/>
                <a:gd name="T3" fmla="*/ 259574728 h 143"/>
                <a:gd name="T4" fmla="*/ 541832086 w 239"/>
                <a:gd name="T5" fmla="*/ 360380756 h 143"/>
                <a:gd name="T6" fmla="*/ 0 w 239"/>
                <a:gd name="T7" fmla="*/ 120967234 h 143"/>
                <a:gd name="T8" fmla="*/ 57962724 w 239"/>
                <a:gd name="T9" fmla="*/ 0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"/>
                <a:gd name="T16" fmla="*/ 0 h 143"/>
                <a:gd name="T17" fmla="*/ 239 w 239"/>
                <a:gd name="T18" fmla="*/ 143 h 1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" h="143">
                  <a:moveTo>
                    <a:pt x="23" y="0"/>
                  </a:moveTo>
                  <a:lnTo>
                    <a:pt x="239" y="103"/>
                  </a:lnTo>
                  <a:lnTo>
                    <a:pt x="215" y="143"/>
                  </a:lnTo>
                  <a:lnTo>
                    <a:pt x="0" y="48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6002" name="Freeform 1088"/>
            <p:cNvSpPr>
              <a:spLocks/>
            </p:cNvSpPr>
            <p:nvPr/>
          </p:nvSpPr>
          <p:spPr bwMode="auto">
            <a:xfrm>
              <a:off x="7321769" y="1768968"/>
              <a:ext cx="393700" cy="176212"/>
            </a:xfrm>
            <a:custGeom>
              <a:avLst/>
              <a:gdLst>
                <a:gd name="T0" fmla="*/ 584676250 w 248"/>
                <a:gd name="T1" fmla="*/ 0 h 111"/>
                <a:gd name="T2" fmla="*/ 624998750 w 248"/>
                <a:gd name="T3" fmla="*/ 120967157 h 111"/>
                <a:gd name="T4" fmla="*/ 40322500 w 248"/>
                <a:gd name="T5" fmla="*/ 279735756 h 111"/>
                <a:gd name="T6" fmla="*/ 0 w 248"/>
                <a:gd name="T7" fmla="*/ 161289542 h 111"/>
                <a:gd name="T8" fmla="*/ 584676250 w 248"/>
                <a:gd name="T9" fmla="*/ 0 h 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11"/>
                <a:gd name="T17" fmla="*/ 248 w 248"/>
                <a:gd name="T18" fmla="*/ 111 h 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11">
                  <a:moveTo>
                    <a:pt x="232" y="0"/>
                  </a:moveTo>
                  <a:lnTo>
                    <a:pt x="248" y="48"/>
                  </a:lnTo>
                  <a:lnTo>
                    <a:pt x="16" y="111"/>
                  </a:lnTo>
                  <a:lnTo>
                    <a:pt x="0" y="64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6003" name="Freeform 1089"/>
            <p:cNvSpPr>
              <a:spLocks/>
            </p:cNvSpPr>
            <p:nvPr/>
          </p:nvSpPr>
          <p:spPr bwMode="auto">
            <a:xfrm>
              <a:off x="7082057" y="3262805"/>
              <a:ext cx="303212" cy="266700"/>
            </a:xfrm>
            <a:custGeom>
              <a:avLst/>
              <a:gdLst>
                <a:gd name="T0" fmla="*/ 100806084 w 191"/>
                <a:gd name="T1" fmla="*/ 0 h 168"/>
                <a:gd name="T2" fmla="*/ 481348256 w 191"/>
                <a:gd name="T3" fmla="*/ 322580000 h 168"/>
                <a:gd name="T4" fmla="*/ 380542172 w 191"/>
                <a:gd name="T5" fmla="*/ 423386250 h 168"/>
                <a:gd name="T6" fmla="*/ 0 w 191"/>
                <a:gd name="T7" fmla="*/ 100806250 h 168"/>
                <a:gd name="T8" fmla="*/ 100806084 w 191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68"/>
                <a:gd name="T17" fmla="*/ 191 w 191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68">
                  <a:moveTo>
                    <a:pt x="40" y="0"/>
                  </a:moveTo>
                  <a:lnTo>
                    <a:pt x="191" y="128"/>
                  </a:lnTo>
                  <a:lnTo>
                    <a:pt x="151" y="168"/>
                  </a:lnTo>
                  <a:lnTo>
                    <a:pt x="0" y="4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26004" name="Group 1090"/>
            <p:cNvGrpSpPr>
              <a:grpSpLocks/>
            </p:cNvGrpSpPr>
            <p:nvPr/>
          </p:nvGrpSpPr>
          <p:grpSpPr bwMode="auto">
            <a:xfrm>
              <a:off x="4127720" y="578343"/>
              <a:ext cx="1776413" cy="1471612"/>
              <a:chOff x="604" y="805"/>
              <a:chExt cx="1119" cy="927"/>
            </a:xfrm>
          </p:grpSpPr>
          <p:sp>
            <p:nvSpPr>
              <p:cNvPr id="126027" name="Line 1091"/>
              <p:cNvSpPr>
                <a:spLocks noChangeShapeType="1"/>
              </p:cNvSpPr>
              <p:nvPr/>
            </p:nvSpPr>
            <p:spPr bwMode="auto">
              <a:xfrm>
                <a:off x="604" y="1656"/>
                <a:ext cx="427" cy="7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028" name="Line 1092"/>
              <p:cNvSpPr>
                <a:spLocks noChangeShapeType="1"/>
              </p:cNvSpPr>
              <p:nvPr/>
            </p:nvSpPr>
            <p:spPr bwMode="auto">
              <a:xfrm>
                <a:off x="857" y="1172"/>
                <a:ext cx="347" cy="263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029" name="Line 1093"/>
              <p:cNvSpPr>
                <a:spLocks noChangeShapeType="1"/>
              </p:cNvSpPr>
              <p:nvPr/>
            </p:nvSpPr>
            <p:spPr bwMode="auto">
              <a:xfrm>
                <a:off x="1264" y="885"/>
                <a:ext cx="191" cy="375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030" name="Line 1094"/>
              <p:cNvSpPr>
                <a:spLocks noChangeShapeType="1"/>
              </p:cNvSpPr>
              <p:nvPr/>
            </p:nvSpPr>
            <p:spPr bwMode="auto">
              <a:xfrm flipV="1">
                <a:off x="1722" y="805"/>
                <a:ext cx="1" cy="395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stealth" w="med" len="lg"/>
                <a:tailEnd type="none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6005" name="Rectangle 1095"/>
            <p:cNvSpPr>
              <a:spLocks noChangeArrowheads="1"/>
            </p:cNvSpPr>
            <p:nvPr/>
          </p:nvSpPr>
          <p:spPr bwMode="auto">
            <a:xfrm>
              <a:off x="4767483" y="3091355"/>
              <a:ext cx="69089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sz="1400" b="0">
                  <a:solidFill>
                    <a:srgbClr val="000000"/>
                  </a:solidFill>
                  <a:latin typeface="Geneva" charset="0"/>
                </a:rPr>
                <a:t>pre-MPF</a:t>
              </a:r>
              <a:endParaRPr lang="en-US" altLang="en-US">
                <a:latin typeface="Helvetica" charset="0"/>
              </a:endParaRPr>
            </a:p>
          </p:txBody>
        </p:sp>
        <p:sp>
          <p:nvSpPr>
            <p:cNvPr id="126006" name="Rectangle 1096"/>
            <p:cNvSpPr>
              <a:spLocks noChangeArrowheads="1"/>
            </p:cNvSpPr>
            <p:nvPr/>
          </p:nvSpPr>
          <p:spPr bwMode="auto">
            <a:xfrm>
              <a:off x="5997794" y="3104055"/>
              <a:ext cx="34464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sz="1400" b="0">
                  <a:solidFill>
                    <a:srgbClr val="000000"/>
                  </a:solidFill>
                  <a:latin typeface="Geneva" charset="0"/>
                </a:rPr>
                <a:t>MPF</a:t>
              </a:r>
              <a:endParaRPr lang="en-US" altLang="en-US">
                <a:latin typeface="Helvetica" charset="0"/>
              </a:endParaRPr>
            </a:p>
          </p:txBody>
        </p:sp>
        <p:sp>
          <p:nvSpPr>
            <p:cNvPr id="126007" name="Rectangle 1097"/>
            <p:cNvSpPr>
              <a:spLocks noChangeArrowheads="1"/>
            </p:cNvSpPr>
            <p:nvPr/>
          </p:nvSpPr>
          <p:spPr bwMode="auto">
            <a:xfrm>
              <a:off x="6770907" y="2432543"/>
              <a:ext cx="2516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sz="1400" b="0">
                  <a:solidFill>
                    <a:srgbClr val="000000"/>
                  </a:solidFill>
                  <a:latin typeface="Geneva" charset="0"/>
                </a:rPr>
                <a:t>GV</a:t>
              </a:r>
              <a:endParaRPr lang="en-US" altLang="en-US">
                <a:latin typeface="Helvetica" charset="0"/>
              </a:endParaRPr>
            </a:p>
          </p:txBody>
        </p:sp>
        <p:sp>
          <p:nvSpPr>
            <p:cNvPr id="126008" name="Oval 1098"/>
            <p:cNvSpPr>
              <a:spLocks noChangeArrowheads="1"/>
            </p:cNvSpPr>
            <p:nvPr/>
          </p:nvSpPr>
          <p:spPr bwMode="auto">
            <a:xfrm>
              <a:off x="6599457" y="2275381"/>
              <a:ext cx="584200" cy="493713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26010" name="Group 1100"/>
            <p:cNvGrpSpPr>
              <a:grpSpLocks/>
            </p:cNvGrpSpPr>
            <p:nvPr/>
          </p:nvGrpSpPr>
          <p:grpSpPr bwMode="auto">
            <a:xfrm>
              <a:off x="5016720" y="1641968"/>
              <a:ext cx="569913" cy="328612"/>
              <a:chOff x="1164" y="1475"/>
              <a:chExt cx="359" cy="207"/>
            </a:xfrm>
          </p:grpSpPr>
          <p:sp>
            <p:nvSpPr>
              <p:cNvPr id="126025" name="Rectangle 1101"/>
              <p:cNvSpPr>
                <a:spLocks noChangeArrowheads="1"/>
              </p:cNvSpPr>
              <p:nvPr/>
            </p:nvSpPr>
            <p:spPr bwMode="auto">
              <a:xfrm>
                <a:off x="1255" y="1526"/>
                <a:ext cx="199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400" b="0">
                    <a:solidFill>
                      <a:srgbClr val="000000"/>
                    </a:solidFill>
                    <a:latin typeface="Geneva" charset="0"/>
                  </a:rPr>
                  <a:t>OMI</a:t>
                </a:r>
                <a:endParaRPr lang="en-US" altLang="en-US">
                  <a:latin typeface="Helvetica" charset="0"/>
                </a:endParaRPr>
              </a:p>
            </p:txBody>
          </p:sp>
          <p:sp>
            <p:nvSpPr>
              <p:cNvPr id="126026" name="AutoShape 1102"/>
              <p:cNvSpPr>
                <a:spLocks noChangeArrowheads="1"/>
              </p:cNvSpPr>
              <p:nvPr/>
            </p:nvSpPr>
            <p:spPr bwMode="auto">
              <a:xfrm>
                <a:off x="1164" y="1475"/>
                <a:ext cx="359" cy="207"/>
              </a:xfrm>
              <a:prstGeom prst="roundRect">
                <a:avLst>
                  <a:gd name="adj" fmla="val 51931"/>
                </a:avLst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26011" name="Rectangle 1103"/>
            <p:cNvSpPr>
              <a:spLocks noChangeArrowheads="1"/>
            </p:cNvSpPr>
            <p:nvPr/>
          </p:nvSpPr>
          <p:spPr bwMode="auto">
            <a:xfrm>
              <a:off x="5654894" y="1191118"/>
              <a:ext cx="4728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sz="1400" b="0">
                  <a:solidFill>
                    <a:srgbClr val="000000"/>
                  </a:solidFill>
                  <a:latin typeface="Geneva" charset="0"/>
                </a:rPr>
                <a:t>cAMP</a:t>
              </a:r>
              <a:endParaRPr lang="en-US" altLang="en-US">
                <a:latin typeface="Helvetica" charset="0"/>
              </a:endParaRPr>
            </a:p>
          </p:txBody>
        </p:sp>
        <p:grpSp>
          <p:nvGrpSpPr>
            <p:cNvPr id="126013" name="Group 1105"/>
            <p:cNvGrpSpPr>
              <a:grpSpLocks/>
            </p:cNvGrpSpPr>
            <p:nvPr/>
          </p:nvGrpSpPr>
          <p:grpSpPr bwMode="auto">
            <a:xfrm>
              <a:off x="5726333" y="1629268"/>
              <a:ext cx="822325" cy="430212"/>
              <a:chOff x="1611" y="1467"/>
              <a:chExt cx="518" cy="271"/>
            </a:xfrm>
          </p:grpSpPr>
          <p:sp>
            <p:nvSpPr>
              <p:cNvPr id="126022" name="Rectangle 1106"/>
              <p:cNvSpPr>
                <a:spLocks noChangeArrowheads="1"/>
              </p:cNvSpPr>
              <p:nvPr/>
            </p:nvSpPr>
            <p:spPr bwMode="auto">
              <a:xfrm>
                <a:off x="1774" y="1558"/>
                <a:ext cx="298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400" b="0">
                    <a:solidFill>
                      <a:srgbClr val="000000"/>
                    </a:solidFill>
                    <a:latin typeface="Geneva" charset="0"/>
                  </a:rPr>
                  <a:t>cAMP</a:t>
                </a:r>
                <a:endParaRPr lang="en-US" altLang="en-US">
                  <a:latin typeface="Helvetica" charset="0"/>
                </a:endParaRPr>
              </a:p>
            </p:txBody>
          </p:sp>
          <p:sp>
            <p:nvSpPr>
              <p:cNvPr id="126023" name="Rectangle 1107"/>
              <p:cNvSpPr>
                <a:spLocks noChangeArrowheads="1"/>
              </p:cNvSpPr>
              <p:nvPr/>
            </p:nvSpPr>
            <p:spPr bwMode="auto">
              <a:xfrm>
                <a:off x="1611" y="1467"/>
                <a:ext cx="518" cy="271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24" name="Line 1108"/>
              <p:cNvSpPr>
                <a:spLocks noChangeShapeType="1"/>
              </p:cNvSpPr>
              <p:nvPr/>
            </p:nvSpPr>
            <p:spPr bwMode="auto">
              <a:xfrm>
                <a:off x="1728" y="1508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stealth" w="med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6014" name="Line 1109"/>
            <p:cNvSpPr>
              <a:spLocks noChangeShapeType="1"/>
            </p:cNvSpPr>
            <p:nvPr/>
          </p:nvSpPr>
          <p:spPr bwMode="auto">
            <a:xfrm flipH="1">
              <a:off x="5689819" y="2081705"/>
              <a:ext cx="381000" cy="374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15" name="Line 1110"/>
            <p:cNvSpPr>
              <a:spLocks noChangeShapeType="1"/>
            </p:cNvSpPr>
            <p:nvPr/>
          </p:nvSpPr>
          <p:spPr bwMode="auto">
            <a:xfrm>
              <a:off x="5632669" y="2856405"/>
              <a:ext cx="1588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16" name="Line 1111"/>
            <p:cNvSpPr>
              <a:spLocks noChangeShapeType="1"/>
            </p:cNvSpPr>
            <p:nvPr/>
          </p:nvSpPr>
          <p:spPr bwMode="auto">
            <a:xfrm flipH="1">
              <a:off x="5518369" y="3205655"/>
              <a:ext cx="387350" cy="1588"/>
            </a:xfrm>
            <a:prstGeom prst="line">
              <a:avLst/>
            </a:prstGeom>
            <a:noFill/>
            <a:ln w="38100">
              <a:solidFill>
                <a:srgbClr val="DC008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6017" name="Group 1112"/>
            <p:cNvGrpSpPr>
              <a:grpSpLocks/>
            </p:cNvGrpSpPr>
            <p:nvPr/>
          </p:nvGrpSpPr>
          <p:grpSpPr bwMode="auto">
            <a:xfrm>
              <a:off x="5218332" y="2491281"/>
              <a:ext cx="900112" cy="341313"/>
              <a:chOff x="1291" y="2010"/>
              <a:chExt cx="567" cy="215"/>
            </a:xfrm>
          </p:grpSpPr>
          <p:sp>
            <p:nvSpPr>
              <p:cNvPr id="126019" name="Rectangle 1113"/>
              <p:cNvSpPr>
                <a:spLocks noChangeArrowheads="1"/>
              </p:cNvSpPr>
              <p:nvPr/>
            </p:nvSpPr>
            <p:spPr bwMode="auto">
              <a:xfrm>
                <a:off x="1542" y="2045"/>
                <a:ext cx="222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400" b="0">
                    <a:solidFill>
                      <a:srgbClr val="000000"/>
                    </a:solidFill>
                    <a:latin typeface="Geneva" charset="0"/>
                  </a:rPr>
                  <a:t>PKA</a:t>
                </a:r>
                <a:endParaRPr lang="en-US" altLang="en-US">
                  <a:latin typeface="Helvetica" charset="0"/>
                </a:endParaRPr>
              </a:p>
            </p:txBody>
          </p:sp>
          <p:sp>
            <p:nvSpPr>
              <p:cNvPr id="126020" name="Rectangle 1114"/>
              <p:cNvSpPr>
                <a:spLocks noChangeArrowheads="1"/>
              </p:cNvSpPr>
              <p:nvPr/>
            </p:nvSpPr>
            <p:spPr bwMode="auto">
              <a:xfrm>
                <a:off x="1291" y="2010"/>
                <a:ext cx="567" cy="215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021" name="Line 1115"/>
              <p:cNvSpPr>
                <a:spLocks noChangeShapeType="1"/>
              </p:cNvSpPr>
              <p:nvPr/>
            </p:nvSpPr>
            <p:spPr bwMode="auto">
              <a:xfrm>
                <a:off x="1440" y="202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 type="stealth" w="med" len="lg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6018" name="Freeform 1116"/>
            <p:cNvSpPr>
              <a:spLocks/>
            </p:cNvSpPr>
            <p:nvPr/>
          </p:nvSpPr>
          <p:spPr bwMode="auto">
            <a:xfrm>
              <a:off x="5283419" y="1427655"/>
              <a:ext cx="660400" cy="190500"/>
            </a:xfrm>
            <a:custGeom>
              <a:avLst/>
              <a:gdLst>
                <a:gd name="T0" fmla="*/ 0 w 416"/>
                <a:gd name="T1" fmla="*/ 302418750 h 120"/>
                <a:gd name="T2" fmla="*/ 302418750 w 416"/>
                <a:gd name="T3" fmla="*/ 141128750 h 120"/>
                <a:gd name="T4" fmla="*/ 554434375 w 416"/>
                <a:gd name="T5" fmla="*/ 20161250 h 120"/>
                <a:gd name="T6" fmla="*/ 887095000 w 416"/>
                <a:gd name="T7" fmla="*/ 40322500 h 120"/>
                <a:gd name="T8" fmla="*/ 1048385000 w 416"/>
                <a:gd name="T9" fmla="*/ 262096250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6"/>
                <a:gd name="T16" fmla="*/ 0 h 120"/>
                <a:gd name="T17" fmla="*/ 416 w 416"/>
                <a:gd name="T18" fmla="*/ 120 h 1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6" h="120">
                  <a:moveTo>
                    <a:pt x="0" y="120"/>
                  </a:moveTo>
                  <a:cubicBezTo>
                    <a:pt x="41" y="97"/>
                    <a:pt x="83" y="75"/>
                    <a:pt x="120" y="56"/>
                  </a:cubicBezTo>
                  <a:cubicBezTo>
                    <a:pt x="157" y="37"/>
                    <a:pt x="181" y="15"/>
                    <a:pt x="220" y="8"/>
                  </a:cubicBezTo>
                  <a:cubicBezTo>
                    <a:pt x="259" y="1"/>
                    <a:pt x="319" y="0"/>
                    <a:pt x="352" y="16"/>
                  </a:cubicBezTo>
                  <a:cubicBezTo>
                    <a:pt x="385" y="32"/>
                    <a:pt x="400" y="68"/>
                    <a:pt x="416" y="10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Oval 5"/>
          <p:cNvSpPr>
            <a:spLocks noChangeArrowheads="1"/>
          </p:cNvSpPr>
          <p:nvPr/>
        </p:nvSpPr>
        <p:spPr bwMode="auto">
          <a:xfrm>
            <a:off x="1722439" y="788989"/>
            <a:ext cx="3660775" cy="3660775"/>
          </a:xfrm>
          <a:prstGeom prst="ellipse">
            <a:avLst/>
          </a:prstGeom>
          <a:solidFill>
            <a:srgbClr val="808080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3" name="Oval 6"/>
          <p:cNvSpPr>
            <a:spLocks noChangeArrowheads="1"/>
          </p:cNvSpPr>
          <p:nvPr/>
        </p:nvSpPr>
        <p:spPr bwMode="auto">
          <a:xfrm>
            <a:off x="2027239" y="1125538"/>
            <a:ext cx="3000375" cy="300196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4" name="Oval 7"/>
          <p:cNvSpPr>
            <a:spLocks noChangeArrowheads="1"/>
          </p:cNvSpPr>
          <p:nvPr/>
        </p:nvSpPr>
        <p:spPr bwMode="auto">
          <a:xfrm>
            <a:off x="1773238" y="1066801"/>
            <a:ext cx="417512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5" name="Oval 8"/>
          <p:cNvSpPr>
            <a:spLocks noChangeArrowheads="1"/>
          </p:cNvSpPr>
          <p:nvPr/>
        </p:nvSpPr>
        <p:spPr bwMode="auto">
          <a:xfrm>
            <a:off x="2127250" y="788988"/>
            <a:ext cx="419100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6" name="Oval 9"/>
          <p:cNvSpPr>
            <a:spLocks noChangeArrowheads="1"/>
          </p:cNvSpPr>
          <p:nvPr/>
        </p:nvSpPr>
        <p:spPr bwMode="auto">
          <a:xfrm>
            <a:off x="2482851" y="560388"/>
            <a:ext cx="417513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7" name="Oval 10"/>
          <p:cNvSpPr>
            <a:spLocks noChangeArrowheads="1"/>
          </p:cNvSpPr>
          <p:nvPr/>
        </p:nvSpPr>
        <p:spPr bwMode="auto">
          <a:xfrm>
            <a:off x="2862263" y="433388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8" name="Oval 11"/>
          <p:cNvSpPr>
            <a:spLocks noChangeArrowheads="1"/>
          </p:cNvSpPr>
          <p:nvPr/>
        </p:nvSpPr>
        <p:spPr bwMode="auto">
          <a:xfrm>
            <a:off x="3292475" y="382588"/>
            <a:ext cx="419100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09" name="Oval 12"/>
          <p:cNvSpPr>
            <a:spLocks noChangeArrowheads="1"/>
          </p:cNvSpPr>
          <p:nvPr/>
        </p:nvSpPr>
        <p:spPr bwMode="auto">
          <a:xfrm>
            <a:off x="3724276" y="407988"/>
            <a:ext cx="417513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0" name="Oval 13"/>
          <p:cNvSpPr>
            <a:spLocks noChangeArrowheads="1"/>
          </p:cNvSpPr>
          <p:nvPr/>
        </p:nvSpPr>
        <p:spPr bwMode="auto">
          <a:xfrm>
            <a:off x="4154488" y="509588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1" name="Oval 14"/>
          <p:cNvSpPr>
            <a:spLocks noChangeArrowheads="1"/>
          </p:cNvSpPr>
          <p:nvPr/>
        </p:nvSpPr>
        <p:spPr bwMode="auto">
          <a:xfrm>
            <a:off x="4533900" y="712788"/>
            <a:ext cx="419100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2" name="Oval 15"/>
          <p:cNvSpPr>
            <a:spLocks noChangeArrowheads="1"/>
          </p:cNvSpPr>
          <p:nvPr/>
        </p:nvSpPr>
        <p:spPr bwMode="auto">
          <a:xfrm>
            <a:off x="4838701" y="1016000"/>
            <a:ext cx="417513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3" name="Oval 16"/>
          <p:cNvSpPr>
            <a:spLocks noChangeArrowheads="1"/>
          </p:cNvSpPr>
          <p:nvPr/>
        </p:nvSpPr>
        <p:spPr bwMode="auto">
          <a:xfrm>
            <a:off x="5091113" y="1371601"/>
            <a:ext cx="419100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4" name="Oval 17"/>
          <p:cNvSpPr>
            <a:spLocks noChangeArrowheads="1"/>
          </p:cNvSpPr>
          <p:nvPr/>
        </p:nvSpPr>
        <p:spPr bwMode="auto">
          <a:xfrm>
            <a:off x="5294313" y="1751013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5" name="Oval 18"/>
          <p:cNvSpPr>
            <a:spLocks noChangeArrowheads="1"/>
          </p:cNvSpPr>
          <p:nvPr/>
        </p:nvSpPr>
        <p:spPr bwMode="auto">
          <a:xfrm>
            <a:off x="5370513" y="2155825"/>
            <a:ext cx="417512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6" name="Oval 19"/>
          <p:cNvSpPr>
            <a:spLocks noChangeArrowheads="1"/>
          </p:cNvSpPr>
          <p:nvPr/>
        </p:nvSpPr>
        <p:spPr bwMode="auto">
          <a:xfrm>
            <a:off x="5370513" y="2562226"/>
            <a:ext cx="417512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17" name="Oval 20"/>
          <p:cNvSpPr>
            <a:spLocks noChangeArrowheads="1"/>
          </p:cNvSpPr>
          <p:nvPr/>
        </p:nvSpPr>
        <p:spPr bwMode="auto">
          <a:xfrm>
            <a:off x="5319713" y="2967038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28018" name="Group 35"/>
          <p:cNvGrpSpPr>
            <a:grpSpLocks/>
          </p:cNvGrpSpPr>
          <p:nvPr/>
        </p:nvGrpSpPr>
        <p:grpSpPr bwMode="auto">
          <a:xfrm>
            <a:off x="1279525" y="2359025"/>
            <a:ext cx="4330700" cy="2508250"/>
            <a:chOff x="806" y="2026"/>
            <a:chExt cx="2728" cy="1580"/>
          </a:xfrm>
        </p:grpSpPr>
        <p:sp>
          <p:nvSpPr>
            <p:cNvPr id="128054" name="Oval 21"/>
            <p:cNvSpPr>
              <a:spLocks noChangeArrowheads="1"/>
            </p:cNvSpPr>
            <p:nvPr/>
          </p:nvSpPr>
          <p:spPr bwMode="auto">
            <a:xfrm>
              <a:off x="3271" y="2625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5" name="Oval 22"/>
            <p:cNvSpPr>
              <a:spLocks noChangeArrowheads="1"/>
            </p:cNvSpPr>
            <p:nvPr/>
          </p:nvSpPr>
          <p:spPr bwMode="auto">
            <a:xfrm>
              <a:off x="3104" y="2848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6" name="Oval 23"/>
            <p:cNvSpPr>
              <a:spLocks noChangeArrowheads="1"/>
            </p:cNvSpPr>
            <p:nvPr/>
          </p:nvSpPr>
          <p:spPr bwMode="auto">
            <a:xfrm>
              <a:off x="2920" y="3048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7" name="Oval 24"/>
            <p:cNvSpPr>
              <a:spLocks noChangeArrowheads="1"/>
            </p:cNvSpPr>
            <p:nvPr/>
          </p:nvSpPr>
          <p:spPr bwMode="auto">
            <a:xfrm>
              <a:off x="2705" y="3183"/>
              <a:ext cx="263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8" name="Oval 25"/>
            <p:cNvSpPr>
              <a:spLocks noChangeArrowheads="1"/>
            </p:cNvSpPr>
            <p:nvPr/>
          </p:nvSpPr>
          <p:spPr bwMode="auto">
            <a:xfrm>
              <a:off x="2449" y="3279"/>
              <a:ext cx="264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9" name="Oval 26"/>
            <p:cNvSpPr>
              <a:spLocks noChangeArrowheads="1"/>
            </p:cNvSpPr>
            <p:nvPr/>
          </p:nvSpPr>
          <p:spPr bwMode="auto">
            <a:xfrm>
              <a:off x="2186" y="3335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0" name="Oval 27"/>
            <p:cNvSpPr>
              <a:spLocks noChangeArrowheads="1"/>
            </p:cNvSpPr>
            <p:nvPr/>
          </p:nvSpPr>
          <p:spPr bwMode="auto">
            <a:xfrm>
              <a:off x="1907" y="3343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1" name="Oval 28"/>
            <p:cNvSpPr>
              <a:spLocks noChangeArrowheads="1"/>
            </p:cNvSpPr>
            <p:nvPr/>
          </p:nvSpPr>
          <p:spPr bwMode="auto">
            <a:xfrm>
              <a:off x="1644" y="3279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2" name="Oval 29"/>
            <p:cNvSpPr>
              <a:spLocks noChangeArrowheads="1"/>
            </p:cNvSpPr>
            <p:nvPr/>
          </p:nvSpPr>
          <p:spPr bwMode="auto">
            <a:xfrm>
              <a:off x="1412" y="3135"/>
              <a:ext cx="264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3" name="Oval 30"/>
            <p:cNvSpPr>
              <a:spLocks noChangeArrowheads="1"/>
            </p:cNvSpPr>
            <p:nvPr/>
          </p:nvSpPr>
          <p:spPr bwMode="auto">
            <a:xfrm>
              <a:off x="1197" y="2960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4" name="Oval 31"/>
            <p:cNvSpPr>
              <a:spLocks noChangeArrowheads="1"/>
            </p:cNvSpPr>
            <p:nvPr/>
          </p:nvSpPr>
          <p:spPr bwMode="auto">
            <a:xfrm>
              <a:off x="1013" y="2760"/>
              <a:ext cx="264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5" name="Oval 32"/>
            <p:cNvSpPr>
              <a:spLocks noChangeArrowheads="1"/>
            </p:cNvSpPr>
            <p:nvPr/>
          </p:nvSpPr>
          <p:spPr bwMode="auto">
            <a:xfrm>
              <a:off x="910" y="2529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6" name="Oval 33"/>
            <p:cNvSpPr>
              <a:spLocks noChangeArrowheads="1"/>
            </p:cNvSpPr>
            <p:nvPr/>
          </p:nvSpPr>
          <p:spPr bwMode="auto">
            <a:xfrm>
              <a:off x="846" y="2281"/>
              <a:ext cx="263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67" name="Oval 34"/>
            <p:cNvSpPr>
              <a:spLocks noChangeArrowheads="1"/>
            </p:cNvSpPr>
            <p:nvPr/>
          </p:nvSpPr>
          <p:spPr bwMode="auto">
            <a:xfrm>
              <a:off x="806" y="2026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28019" name="Oval 36"/>
          <p:cNvSpPr>
            <a:spLocks noChangeArrowheads="1"/>
          </p:cNvSpPr>
          <p:nvPr/>
        </p:nvSpPr>
        <p:spPr bwMode="auto">
          <a:xfrm>
            <a:off x="1519238" y="1447801"/>
            <a:ext cx="419100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20" name="Oval 37"/>
          <p:cNvSpPr>
            <a:spLocks noChangeArrowheads="1"/>
          </p:cNvSpPr>
          <p:nvPr/>
        </p:nvSpPr>
        <p:spPr bwMode="auto">
          <a:xfrm>
            <a:off x="1343026" y="1878013"/>
            <a:ext cx="417513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8021" name="Rectangle 71"/>
          <p:cNvSpPr>
            <a:spLocks noChangeArrowheads="1"/>
          </p:cNvSpPr>
          <p:nvPr/>
        </p:nvSpPr>
        <p:spPr bwMode="auto">
          <a:xfrm>
            <a:off x="2582150" y="556"/>
            <a:ext cx="19989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The LH Surge</a:t>
            </a:r>
            <a:endParaRPr lang="en-US" altLang="en-US">
              <a:latin typeface="Helvetica" charset="0"/>
            </a:endParaRPr>
          </a:p>
        </p:txBody>
      </p:sp>
      <p:grpSp>
        <p:nvGrpSpPr>
          <p:cNvPr id="128022" name="Group 129"/>
          <p:cNvGrpSpPr>
            <a:grpSpLocks/>
          </p:cNvGrpSpPr>
          <p:nvPr/>
        </p:nvGrpSpPr>
        <p:grpSpPr bwMode="auto">
          <a:xfrm>
            <a:off x="1689101" y="792164"/>
            <a:ext cx="3738563" cy="3627437"/>
            <a:chOff x="1064" y="1039"/>
            <a:chExt cx="2355" cy="2285"/>
          </a:xfrm>
        </p:grpSpPr>
        <p:sp>
          <p:nvSpPr>
            <p:cNvPr id="128024" name="Rectangle 98"/>
            <p:cNvSpPr>
              <a:spLocks noChangeArrowheads="1"/>
            </p:cNvSpPr>
            <p:nvPr/>
          </p:nvSpPr>
          <p:spPr bwMode="auto">
            <a:xfrm>
              <a:off x="1064" y="2111"/>
              <a:ext cx="247" cy="5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25" name="Freeform 99"/>
            <p:cNvSpPr>
              <a:spLocks/>
            </p:cNvSpPr>
            <p:nvPr/>
          </p:nvSpPr>
          <p:spPr bwMode="auto">
            <a:xfrm>
              <a:off x="1200" y="1608"/>
              <a:ext cx="231" cy="144"/>
            </a:xfrm>
            <a:custGeom>
              <a:avLst/>
              <a:gdLst>
                <a:gd name="T0" fmla="*/ 16 w 231"/>
                <a:gd name="T1" fmla="*/ 0 h 144"/>
                <a:gd name="T2" fmla="*/ 231 w 231"/>
                <a:gd name="T3" fmla="*/ 96 h 144"/>
                <a:gd name="T4" fmla="*/ 207 w 231"/>
                <a:gd name="T5" fmla="*/ 144 h 144"/>
                <a:gd name="T6" fmla="*/ 0 w 231"/>
                <a:gd name="T7" fmla="*/ 40 h 144"/>
                <a:gd name="T8" fmla="*/ 16 w 231"/>
                <a:gd name="T9" fmla="*/ 0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1"/>
                <a:gd name="T16" fmla="*/ 0 h 144"/>
                <a:gd name="T17" fmla="*/ 231 w 231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1" h="144">
                  <a:moveTo>
                    <a:pt x="16" y="0"/>
                  </a:moveTo>
                  <a:lnTo>
                    <a:pt x="231" y="96"/>
                  </a:lnTo>
                  <a:lnTo>
                    <a:pt x="207" y="144"/>
                  </a:lnTo>
                  <a:lnTo>
                    <a:pt x="0" y="4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26" name="Freeform 100"/>
            <p:cNvSpPr>
              <a:spLocks/>
            </p:cNvSpPr>
            <p:nvPr/>
          </p:nvSpPr>
          <p:spPr bwMode="auto">
            <a:xfrm>
              <a:off x="1543" y="1241"/>
              <a:ext cx="160" cy="184"/>
            </a:xfrm>
            <a:custGeom>
              <a:avLst/>
              <a:gdLst>
                <a:gd name="T0" fmla="*/ 32 w 160"/>
                <a:gd name="T1" fmla="*/ 0 h 184"/>
                <a:gd name="T2" fmla="*/ 160 w 160"/>
                <a:gd name="T3" fmla="*/ 152 h 184"/>
                <a:gd name="T4" fmla="*/ 128 w 160"/>
                <a:gd name="T5" fmla="*/ 184 h 184"/>
                <a:gd name="T6" fmla="*/ 0 w 160"/>
                <a:gd name="T7" fmla="*/ 32 h 184"/>
                <a:gd name="T8" fmla="*/ 32 w 160"/>
                <a:gd name="T9" fmla="*/ 0 h 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0"/>
                <a:gd name="T16" fmla="*/ 0 h 184"/>
                <a:gd name="T17" fmla="*/ 160 w 160"/>
                <a:gd name="T18" fmla="*/ 184 h 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0" h="184">
                  <a:moveTo>
                    <a:pt x="32" y="0"/>
                  </a:moveTo>
                  <a:lnTo>
                    <a:pt x="160" y="152"/>
                  </a:lnTo>
                  <a:lnTo>
                    <a:pt x="128" y="184"/>
                  </a:lnTo>
                  <a:lnTo>
                    <a:pt x="0" y="3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27" name="Freeform 101"/>
            <p:cNvSpPr>
              <a:spLocks/>
            </p:cNvSpPr>
            <p:nvPr/>
          </p:nvSpPr>
          <p:spPr bwMode="auto">
            <a:xfrm>
              <a:off x="1934" y="1042"/>
              <a:ext cx="104" cy="223"/>
            </a:xfrm>
            <a:custGeom>
              <a:avLst/>
              <a:gdLst>
                <a:gd name="T0" fmla="*/ 48 w 104"/>
                <a:gd name="T1" fmla="*/ 0 h 223"/>
                <a:gd name="T2" fmla="*/ 104 w 104"/>
                <a:gd name="T3" fmla="*/ 215 h 223"/>
                <a:gd name="T4" fmla="*/ 56 w 104"/>
                <a:gd name="T5" fmla="*/ 223 h 223"/>
                <a:gd name="T6" fmla="*/ 0 w 104"/>
                <a:gd name="T7" fmla="*/ 15 h 223"/>
                <a:gd name="T8" fmla="*/ 48 w 104"/>
                <a:gd name="T9" fmla="*/ 0 h 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"/>
                <a:gd name="T16" fmla="*/ 0 h 223"/>
                <a:gd name="T17" fmla="*/ 104 w 104"/>
                <a:gd name="T18" fmla="*/ 223 h 2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" h="223">
                  <a:moveTo>
                    <a:pt x="48" y="0"/>
                  </a:moveTo>
                  <a:lnTo>
                    <a:pt x="104" y="215"/>
                  </a:lnTo>
                  <a:lnTo>
                    <a:pt x="56" y="223"/>
                  </a:lnTo>
                  <a:lnTo>
                    <a:pt x="0" y="1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28" name="Freeform 102"/>
            <p:cNvSpPr>
              <a:spLocks/>
            </p:cNvSpPr>
            <p:nvPr/>
          </p:nvSpPr>
          <p:spPr bwMode="auto">
            <a:xfrm>
              <a:off x="2381" y="1042"/>
              <a:ext cx="112" cy="215"/>
            </a:xfrm>
            <a:custGeom>
              <a:avLst/>
              <a:gdLst>
                <a:gd name="T0" fmla="*/ 56 w 112"/>
                <a:gd name="T1" fmla="*/ 0 h 215"/>
                <a:gd name="T2" fmla="*/ 112 w 112"/>
                <a:gd name="T3" fmla="*/ 15 h 215"/>
                <a:gd name="T4" fmla="*/ 56 w 112"/>
                <a:gd name="T5" fmla="*/ 215 h 215"/>
                <a:gd name="T6" fmla="*/ 0 w 112"/>
                <a:gd name="T7" fmla="*/ 207 h 215"/>
                <a:gd name="T8" fmla="*/ 56 w 112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"/>
                <a:gd name="T16" fmla="*/ 0 h 215"/>
                <a:gd name="T17" fmla="*/ 112 w 112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" h="215">
                  <a:moveTo>
                    <a:pt x="56" y="0"/>
                  </a:moveTo>
                  <a:lnTo>
                    <a:pt x="112" y="15"/>
                  </a:lnTo>
                  <a:lnTo>
                    <a:pt x="56" y="215"/>
                  </a:lnTo>
                  <a:lnTo>
                    <a:pt x="0" y="20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29" name="Freeform 103"/>
            <p:cNvSpPr>
              <a:spLocks/>
            </p:cNvSpPr>
            <p:nvPr/>
          </p:nvSpPr>
          <p:spPr bwMode="auto">
            <a:xfrm>
              <a:off x="2605" y="1097"/>
              <a:ext cx="127" cy="232"/>
            </a:xfrm>
            <a:custGeom>
              <a:avLst/>
              <a:gdLst>
                <a:gd name="T0" fmla="*/ 79 w 127"/>
                <a:gd name="T1" fmla="*/ 0 h 232"/>
                <a:gd name="T2" fmla="*/ 127 w 127"/>
                <a:gd name="T3" fmla="*/ 16 h 232"/>
                <a:gd name="T4" fmla="*/ 39 w 127"/>
                <a:gd name="T5" fmla="*/ 232 h 232"/>
                <a:gd name="T6" fmla="*/ 0 w 127"/>
                <a:gd name="T7" fmla="*/ 216 h 232"/>
                <a:gd name="T8" fmla="*/ 79 w 127"/>
                <a:gd name="T9" fmla="*/ 0 h 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232"/>
                <a:gd name="T17" fmla="*/ 127 w 127"/>
                <a:gd name="T18" fmla="*/ 232 h 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232">
                  <a:moveTo>
                    <a:pt x="79" y="0"/>
                  </a:moveTo>
                  <a:lnTo>
                    <a:pt x="127" y="16"/>
                  </a:lnTo>
                  <a:lnTo>
                    <a:pt x="39" y="232"/>
                  </a:lnTo>
                  <a:lnTo>
                    <a:pt x="0" y="216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0" name="Freeform 104"/>
            <p:cNvSpPr>
              <a:spLocks/>
            </p:cNvSpPr>
            <p:nvPr/>
          </p:nvSpPr>
          <p:spPr bwMode="auto">
            <a:xfrm>
              <a:off x="2796" y="1225"/>
              <a:ext cx="144" cy="208"/>
            </a:xfrm>
            <a:custGeom>
              <a:avLst/>
              <a:gdLst>
                <a:gd name="T0" fmla="*/ 104 w 144"/>
                <a:gd name="T1" fmla="*/ 0 h 208"/>
                <a:gd name="T2" fmla="*/ 144 w 144"/>
                <a:gd name="T3" fmla="*/ 24 h 208"/>
                <a:gd name="T4" fmla="*/ 40 w 144"/>
                <a:gd name="T5" fmla="*/ 208 h 208"/>
                <a:gd name="T6" fmla="*/ 0 w 144"/>
                <a:gd name="T7" fmla="*/ 184 h 208"/>
                <a:gd name="T8" fmla="*/ 104 w 144"/>
                <a:gd name="T9" fmla="*/ 0 h 2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"/>
                <a:gd name="T16" fmla="*/ 0 h 208"/>
                <a:gd name="T17" fmla="*/ 144 w 144"/>
                <a:gd name="T18" fmla="*/ 208 h 2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" h="208">
                  <a:moveTo>
                    <a:pt x="104" y="0"/>
                  </a:moveTo>
                  <a:lnTo>
                    <a:pt x="144" y="24"/>
                  </a:lnTo>
                  <a:lnTo>
                    <a:pt x="40" y="208"/>
                  </a:lnTo>
                  <a:lnTo>
                    <a:pt x="0" y="184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1" name="Freeform 105"/>
            <p:cNvSpPr>
              <a:spLocks/>
            </p:cNvSpPr>
            <p:nvPr/>
          </p:nvSpPr>
          <p:spPr bwMode="auto">
            <a:xfrm>
              <a:off x="2948" y="1393"/>
              <a:ext cx="167" cy="183"/>
            </a:xfrm>
            <a:custGeom>
              <a:avLst/>
              <a:gdLst>
                <a:gd name="T0" fmla="*/ 128 w 167"/>
                <a:gd name="T1" fmla="*/ 0 h 183"/>
                <a:gd name="T2" fmla="*/ 167 w 167"/>
                <a:gd name="T3" fmla="*/ 32 h 183"/>
                <a:gd name="T4" fmla="*/ 40 w 167"/>
                <a:gd name="T5" fmla="*/ 183 h 183"/>
                <a:gd name="T6" fmla="*/ 0 w 167"/>
                <a:gd name="T7" fmla="*/ 151 h 183"/>
                <a:gd name="T8" fmla="*/ 128 w 167"/>
                <a:gd name="T9" fmla="*/ 0 h 1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7"/>
                <a:gd name="T16" fmla="*/ 0 h 183"/>
                <a:gd name="T17" fmla="*/ 167 w 167"/>
                <a:gd name="T18" fmla="*/ 183 h 1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7" h="183">
                  <a:moveTo>
                    <a:pt x="128" y="0"/>
                  </a:moveTo>
                  <a:lnTo>
                    <a:pt x="167" y="32"/>
                  </a:lnTo>
                  <a:lnTo>
                    <a:pt x="40" y="183"/>
                  </a:lnTo>
                  <a:lnTo>
                    <a:pt x="0" y="15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2" name="Freeform 106"/>
            <p:cNvSpPr>
              <a:spLocks/>
            </p:cNvSpPr>
            <p:nvPr/>
          </p:nvSpPr>
          <p:spPr bwMode="auto">
            <a:xfrm>
              <a:off x="3044" y="1576"/>
              <a:ext cx="207" cy="160"/>
            </a:xfrm>
            <a:custGeom>
              <a:avLst/>
              <a:gdLst>
                <a:gd name="T0" fmla="*/ 183 w 207"/>
                <a:gd name="T1" fmla="*/ 0 h 160"/>
                <a:gd name="T2" fmla="*/ 207 w 207"/>
                <a:gd name="T3" fmla="*/ 32 h 160"/>
                <a:gd name="T4" fmla="*/ 24 w 207"/>
                <a:gd name="T5" fmla="*/ 160 h 160"/>
                <a:gd name="T6" fmla="*/ 0 w 207"/>
                <a:gd name="T7" fmla="*/ 128 h 160"/>
                <a:gd name="T8" fmla="*/ 183 w 207"/>
                <a:gd name="T9" fmla="*/ 0 h 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7"/>
                <a:gd name="T16" fmla="*/ 0 h 160"/>
                <a:gd name="T17" fmla="*/ 207 w 207"/>
                <a:gd name="T18" fmla="*/ 160 h 1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7" h="160">
                  <a:moveTo>
                    <a:pt x="183" y="0"/>
                  </a:moveTo>
                  <a:lnTo>
                    <a:pt x="207" y="32"/>
                  </a:lnTo>
                  <a:lnTo>
                    <a:pt x="24" y="160"/>
                  </a:lnTo>
                  <a:lnTo>
                    <a:pt x="0" y="128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3" name="Rectangle 107"/>
            <p:cNvSpPr>
              <a:spLocks noChangeArrowheads="1"/>
            </p:cNvSpPr>
            <p:nvPr/>
          </p:nvSpPr>
          <p:spPr bwMode="auto">
            <a:xfrm>
              <a:off x="1088" y="2342"/>
              <a:ext cx="231" cy="4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4" name="Freeform 108"/>
            <p:cNvSpPr>
              <a:spLocks/>
            </p:cNvSpPr>
            <p:nvPr/>
          </p:nvSpPr>
          <p:spPr bwMode="auto">
            <a:xfrm>
              <a:off x="2046" y="3100"/>
              <a:ext cx="88" cy="224"/>
            </a:xfrm>
            <a:custGeom>
              <a:avLst/>
              <a:gdLst>
                <a:gd name="T0" fmla="*/ 40 w 88"/>
                <a:gd name="T1" fmla="*/ 0 h 224"/>
                <a:gd name="T2" fmla="*/ 88 w 88"/>
                <a:gd name="T3" fmla="*/ 8 h 224"/>
                <a:gd name="T4" fmla="*/ 48 w 88"/>
                <a:gd name="T5" fmla="*/ 224 h 224"/>
                <a:gd name="T6" fmla="*/ 0 w 88"/>
                <a:gd name="T7" fmla="*/ 216 h 224"/>
                <a:gd name="T8" fmla="*/ 40 w 88"/>
                <a:gd name="T9" fmla="*/ 0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224"/>
                <a:gd name="T17" fmla="*/ 88 w 88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224">
                  <a:moveTo>
                    <a:pt x="40" y="0"/>
                  </a:moveTo>
                  <a:lnTo>
                    <a:pt x="88" y="8"/>
                  </a:lnTo>
                  <a:lnTo>
                    <a:pt x="48" y="224"/>
                  </a:lnTo>
                  <a:lnTo>
                    <a:pt x="0" y="21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5" name="Freeform 109"/>
            <p:cNvSpPr>
              <a:spLocks/>
            </p:cNvSpPr>
            <p:nvPr/>
          </p:nvSpPr>
          <p:spPr bwMode="auto">
            <a:xfrm>
              <a:off x="2277" y="3108"/>
              <a:ext cx="80" cy="200"/>
            </a:xfrm>
            <a:custGeom>
              <a:avLst/>
              <a:gdLst>
                <a:gd name="T0" fmla="*/ 16 w 80"/>
                <a:gd name="T1" fmla="*/ 0 h 200"/>
                <a:gd name="T2" fmla="*/ 80 w 80"/>
                <a:gd name="T3" fmla="*/ 8 h 200"/>
                <a:gd name="T4" fmla="*/ 64 w 80"/>
                <a:gd name="T5" fmla="*/ 200 h 200"/>
                <a:gd name="T6" fmla="*/ 0 w 80"/>
                <a:gd name="T7" fmla="*/ 200 h 200"/>
                <a:gd name="T8" fmla="*/ 16 w 80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200"/>
                <a:gd name="T17" fmla="*/ 80 w 80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200">
                  <a:moveTo>
                    <a:pt x="16" y="0"/>
                  </a:moveTo>
                  <a:lnTo>
                    <a:pt x="80" y="8"/>
                  </a:lnTo>
                  <a:lnTo>
                    <a:pt x="64" y="200"/>
                  </a:lnTo>
                  <a:lnTo>
                    <a:pt x="0" y="20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6" name="Freeform 110"/>
            <p:cNvSpPr>
              <a:spLocks/>
            </p:cNvSpPr>
            <p:nvPr/>
          </p:nvSpPr>
          <p:spPr bwMode="auto">
            <a:xfrm>
              <a:off x="2509" y="3060"/>
              <a:ext cx="72" cy="200"/>
            </a:xfrm>
            <a:custGeom>
              <a:avLst/>
              <a:gdLst>
                <a:gd name="T0" fmla="*/ 40 w 72"/>
                <a:gd name="T1" fmla="*/ 0 h 200"/>
                <a:gd name="T2" fmla="*/ 72 w 72"/>
                <a:gd name="T3" fmla="*/ 192 h 200"/>
                <a:gd name="T4" fmla="*/ 32 w 72"/>
                <a:gd name="T5" fmla="*/ 200 h 200"/>
                <a:gd name="T6" fmla="*/ 0 w 72"/>
                <a:gd name="T7" fmla="*/ 8 h 200"/>
                <a:gd name="T8" fmla="*/ 40 w 72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200"/>
                <a:gd name="T17" fmla="*/ 72 w 72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200">
                  <a:moveTo>
                    <a:pt x="40" y="0"/>
                  </a:moveTo>
                  <a:lnTo>
                    <a:pt x="72" y="192"/>
                  </a:lnTo>
                  <a:lnTo>
                    <a:pt x="32" y="200"/>
                  </a:lnTo>
                  <a:lnTo>
                    <a:pt x="0" y="8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7" name="Freeform 111"/>
            <p:cNvSpPr>
              <a:spLocks/>
            </p:cNvSpPr>
            <p:nvPr/>
          </p:nvSpPr>
          <p:spPr bwMode="auto">
            <a:xfrm>
              <a:off x="2692" y="2973"/>
              <a:ext cx="128" cy="215"/>
            </a:xfrm>
            <a:custGeom>
              <a:avLst/>
              <a:gdLst>
                <a:gd name="T0" fmla="*/ 40 w 128"/>
                <a:gd name="T1" fmla="*/ 0 h 215"/>
                <a:gd name="T2" fmla="*/ 128 w 128"/>
                <a:gd name="T3" fmla="*/ 191 h 215"/>
                <a:gd name="T4" fmla="*/ 96 w 128"/>
                <a:gd name="T5" fmla="*/ 215 h 215"/>
                <a:gd name="T6" fmla="*/ 0 w 128"/>
                <a:gd name="T7" fmla="*/ 16 h 215"/>
                <a:gd name="T8" fmla="*/ 40 w 128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215"/>
                <a:gd name="T17" fmla="*/ 128 w 128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215">
                  <a:moveTo>
                    <a:pt x="40" y="0"/>
                  </a:moveTo>
                  <a:lnTo>
                    <a:pt x="128" y="191"/>
                  </a:lnTo>
                  <a:lnTo>
                    <a:pt x="96" y="215"/>
                  </a:lnTo>
                  <a:lnTo>
                    <a:pt x="0" y="1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8" name="Freeform 112"/>
            <p:cNvSpPr>
              <a:spLocks/>
            </p:cNvSpPr>
            <p:nvPr/>
          </p:nvSpPr>
          <p:spPr bwMode="auto">
            <a:xfrm>
              <a:off x="2812" y="2869"/>
              <a:ext cx="176" cy="199"/>
            </a:xfrm>
            <a:custGeom>
              <a:avLst/>
              <a:gdLst>
                <a:gd name="T0" fmla="*/ 40 w 176"/>
                <a:gd name="T1" fmla="*/ 0 h 199"/>
                <a:gd name="T2" fmla="*/ 176 w 176"/>
                <a:gd name="T3" fmla="*/ 168 h 199"/>
                <a:gd name="T4" fmla="*/ 136 w 176"/>
                <a:gd name="T5" fmla="*/ 199 h 199"/>
                <a:gd name="T6" fmla="*/ 0 w 176"/>
                <a:gd name="T7" fmla="*/ 32 h 199"/>
                <a:gd name="T8" fmla="*/ 40 w 176"/>
                <a:gd name="T9" fmla="*/ 0 h 1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6"/>
                <a:gd name="T16" fmla="*/ 0 h 199"/>
                <a:gd name="T17" fmla="*/ 176 w 176"/>
                <a:gd name="T18" fmla="*/ 199 h 1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6" h="199">
                  <a:moveTo>
                    <a:pt x="40" y="0"/>
                  </a:moveTo>
                  <a:lnTo>
                    <a:pt x="176" y="168"/>
                  </a:lnTo>
                  <a:lnTo>
                    <a:pt x="136" y="199"/>
                  </a:lnTo>
                  <a:lnTo>
                    <a:pt x="0" y="3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39" name="Freeform 113"/>
            <p:cNvSpPr>
              <a:spLocks/>
            </p:cNvSpPr>
            <p:nvPr/>
          </p:nvSpPr>
          <p:spPr bwMode="auto">
            <a:xfrm>
              <a:off x="1806" y="3044"/>
              <a:ext cx="128" cy="232"/>
            </a:xfrm>
            <a:custGeom>
              <a:avLst/>
              <a:gdLst>
                <a:gd name="T0" fmla="*/ 80 w 128"/>
                <a:gd name="T1" fmla="*/ 0 h 232"/>
                <a:gd name="T2" fmla="*/ 128 w 128"/>
                <a:gd name="T3" fmla="*/ 16 h 232"/>
                <a:gd name="T4" fmla="*/ 48 w 128"/>
                <a:gd name="T5" fmla="*/ 232 h 232"/>
                <a:gd name="T6" fmla="*/ 0 w 128"/>
                <a:gd name="T7" fmla="*/ 216 h 232"/>
                <a:gd name="T8" fmla="*/ 80 w 128"/>
                <a:gd name="T9" fmla="*/ 0 h 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232"/>
                <a:gd name="T17" fmla="*/ 128 w 128"/>
                <a:gd name="T18" fmla="*/ 232 h 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232">
                  <a:moveTo>
                    <a:pt x="80" y="0"/>
                  </a:moveTo>
                  <a:lnTo>
                    <a:pt x="128" y="16"/>
                  </a:lnTo>
                  <a:lnTo>
                    <a:pt x="48" y="232"/>
                  </a:lnTo>
                  <a:lnTo>
                    <a:pt x="0" y="216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0" name="Freeform 114"/>
            <p:cNvSpPr>
              <a:spLocks/>
            </p:cNvSpPr>
            <p:nvPr/>
          </p:nvSpPr>
          <p:spPr bwMode="auto">
            <a:xfrm>
              <a:off x="1615" y="2957"/>
              <a:ext cx="135" cy="191"/>
            </a:xfrm>
            <a:custGeom>
              <a:avLst/>
              <a:gdLst>
                <a:gd name="T0" fmla="*/ 95 w 135"/>
                <a:gd name="T1" fmla="*/ 0 h 191"/>
                <a:gd name="T2" fmla="*/ 135 w 135"/>
                <a:gd name="T3" fmla="*/ 24 h 191"/>
                <a:gd name="T4" fmla="*/ 40 w 135"/>
                <a:gd name="T5" fmla="*/ 191 h 191"/>
                <a:gd name="T6" fmla="*/ 0 w 135"/>
                <a:gd name="T7" fmla="*/ 167 h 191"/>
                <a:gd name="T8" fmla="*/ 95 w 135"/>
                <a:gd name="T9" fmla="*/ 0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"/>
                <a:gd name="T16" fmla="*/ 0 h 191"/>
                <a:gd name="T17" fmla="*/ 135 w 135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" h="191">
                  <a:moveTo>
                    <a:pt x="95" y="0"/>
                  </a:moveTo>
                  <a:lnTo>
                    <a:pt x="135" y="24"/>
                  </a:lnTo>
                  <a:lnTo>
                    <a:pt x="40" y="191"/>
                  </a:lnTo>
                  <a:lnTo>
                    <a:pt x="0" y="167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1" name="Freeform 115"/>
            <p:cNvSpPr>
              <a:spLocks/>
            </p:cNvSpPr>
            <p:nvPr/>
          </p:nvSpPr>
          <p:spPr bwMode="auto">
            <a:xfrm>
              <a:off x="1431" y="2845"/>
              <a:ext cx="168" cy="152"/>
            </a:xfrm>
            <a:custGeom>
              <a:avLst/>
              <a:gdLst>
                <a:gd name="T0" fmla="*/ 136 w 168"/>
                <a:gd name="T1" fmla="*/ 0 h 152"/>
                <a:gd name="T2" fmla="*/ 168 w 168"/>
                <a:gd name="T3" fmla="*/ 32 h 152"/>
                <a:gd name="T4" fmla="*/ 24 w 168"/>
                <a:gd name="T5" fmla="*/ 152 h 152"/>
                <a:gd name="T6" fmla="*/ 0 w 168"/>
                <a:gd name="T7" fmla="*/ 120 h 152"/>
                <a:gd name="T8" fmla="*/ 136 w 168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8"/>
                <a:gd name="T16" fmla="*/ 0 h 152"/>
                <a:gd name="T17" fmla="*/ 168 w 168"/>
                <a:gd name="T18" fmla="*/ 152 h 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8" h="152">
                  <a:moveTo>
                    <a:pt x="136" y="0"/>
                  </a:moveTo>
                  <a:lnTo>
                    <a:pt x="168" y="32"/>
                  </a:lnTo>
                  <a:lnTo>
                    <a:pt x="24" y="152"/>
                  </a:lnTo>
                  <a:lnTo>
                    <a:pt x="0" y="12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2" name="Freeform 116"/>
            <p:cNvSpPr>
              <a:spLocks/>
            </p:cNvSpPr>
            <p:nvPr/>
          </p:nvSpPr>
          <p:spPr bwMode="auto">
            <a:xfrm>
              <a:off x="1263" y="2677"/>
              <a:ext cx="184" cy="136"/>
            </a:xfrm>
            <a:custGeom>
              <a:avLst/>
              <a:gdLst>
                <a:gd name="T0" fmla="*/ 160 w 184"/>
                <a:gd name="T1" fmla="*/ 0 h 136"/>
                <a:gd name="T2" fmla="*/ 184 w 184"/>
                <a:gd name="T3" fmla="*/ 40 h 136"/>
                <a:gd name="T4" fmla="*/ 24 w 184"/>
                <a:gd name="T5" fmla="*/ 136 h 136"/>
                <a:gd name="T6" fmla="*/ 0 w 184"/>
                <a:gd name="T7" fmla="*/ 96 h 136"/>
                <a:gd name="T8" fmla="*/ 160 w 184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"/>
                <a:gd name="T16" fmla="*/ 0 h 136"/>
                <a:gd name="T17" fmla="*/ 184 w 184"/>
                <a:gd name="T18" fmla="*/ 136 h 1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" h="136">
                  <a:moveTo>
                    <a:pt x="160" y="0"/>
                  </a:moveTo>
                  <a:lnTo>
                    <a:pt x="184" y="40"/>
                  </a:lnTo>
                  <a:lnTo>
                    <a:pt x="24" y="136"/>
                  </a:lnTo>
                  <a:lnTo>
                    <a:pt x="0" y="9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3" name="Freeform 117"/>
            <p:cNvSpPr>
              <a:spLocks/>
            </p:cNvSpPr>
            <p:nvPr/>
          </p:nvSpPr>
          <p:spPr bwMode="auto">
            <a:xfrm>
              <a:off x="1152" y="2502"/>
              <a:ext cx="215" cy="112"/>
            </a:xfrm>
            <a:custGeom>
              <a:avLst/>
              <a:gdLst>
                <a:gd name="T0" fmla="*/ 207 w 215"/>
                <a:gd name="T1" fmla="*/ 0 h 112"/>
                <a:gd name="T2" fmla="*/ 215 w 215"/>
                <a:gd name="T3" fmla="*/ 32 h 112"/>
                <a:gd name="T4" fmla="*/ 16 w 215"/>
                <a:gd name="T5" fmla="*/ 112 h 112"/>
                <a:gd name="T6" fmla="*/ 0 w 215"/>
                <a:gd name="T7" fmla="*/ 72 h 112"/>
                <a:gd name="T8" fmla="*/ 207 w 215"/>
                <a:gd name="T9" fmla="*/ 0 h 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5"/>
                <a:gd name="T16" fmla="*/ 0 h 112"/>
                <a:gd name="T17" fmla="*/ 215 w 215"/>
                <a:gd name="T18" fmla="*/ 112 h 1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5" h="112">
                  <a:moveTo>
                    <a:pt x="207" y="0"/>
                  </a:moveTo>
                  <a:lnTo>
                    <a:pt x="215" y="32"/>
                  </a:lnTo>
                  <a:lnTo>
                    <a:pt x="16" y="112"/>
                  </a:lnTo>
                  <a:lnTo>
                    <a:pt x="0" y="72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4" name="Freeform 118"/>
            <p:cNvSpPr>
              <a:spLocks/>
            </p:cNvSpPr>
            <p:nvPr/>
          </p:nvSpPr>
          <p:spPr bwMode="auto">
            <a:xfrm>
              <a:off x="3163" y="2223"/>
              <a:ext cx="224" cy="71"/>
            </a:xfrm>
            <a:custGeom>
              <a:avLst/>
              <a:gdLst>
                <a:gd name="T0" fmla="*/ 0 w 224"/>
                <a:gd name="T1" fmla="*/ 0 h 71"/>
                <a:gd name="T2" fmla="*/ 224 w 224"/>
                <a:gd name="T3" fmla="*/ 16 h 71"/>
                <a:gd name="T4" fmla="*/ 216 w 224"/>
                <a:gd name="T5" fmla="*/ 71 h 71"/>
                <a:gd name="T6" fmla="*/ 0 w 224"/>
                <a:gd name="T7" fmla="*/ 47 h 71"/>
                <a:gd name="T8" fmla="*/ 0 w 224"/>
                <a:gd name="T9" fmla="*/ 0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71"/>
                <a:gd name="T17" fmla="*/ 224 w 224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71">
                  <a:moveTo>
                    <a:pt x="0" y="0"/>
                  </a:moveTo>
                  <a:lnTo>
                    <a:pt x="224" y="16"/>
                  </a:lnTo>
                  <a:lnTo>
                    <a:pt x="216" y="71"/>
                  </a:lnTo>
                  <a:lnTo>
                    <a:pt x="0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5" name="Freeform 119"/>
            <p:cNvSpPr>
              <a:spLocks/>
            </p:cNvSpPr>
            <p:nvPr/>
          </p:nvSpPr>
          <p:spPr bwMode="auto">
            <a:xfrm>
              <a:off x="3155" y="1999"/>
              <a:ext cx="264" cy="72"/>
            </a:xfrm>
            <a:custGeom>
              <a:avLst/>
              <a:gdLst>
                <a:gd name="T0" fmla="*/ 256 w 264"/>
                <a:gd name="T1" fmla="*/ 0 h 72"/>
                <a:gd name="T2" fmla="*/ 264 w 264"/>
                <a:gd name="T3" fmla="*/ 48 h 72"/>
                <a:gd name="T4" fmla="*/ 8 w 264"/>
                <a:gd name="T5" fmla="*/ 72 h 72"/>
                <a:gd name="T6" fmla="*/ 0 w 264"/>
                <a:gd name="T7" fmla="*/ 24 h 72"/>
                <a:gd name="T8" fmla="*/ 256 w 264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4"/>
                <a:gd name="T16" fmla="*/ 0 h 72"/>
                <a:gd name="T17" fmla="*/ 264 w 264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4" h="72">
                  <a:moveTo>
                    <a:pt x="256" y="0"/>
                  </a:moveTo>
                  <a:lnTo>
                    <a:pt x="264" y="48"/>
                  </a:lnTo>
                  <a:lnTo>
                    <a:pt x="8" y="72"/>
                  </a:lnTo>
                  <a:lnTo>
                    <a:pt x="0" y="2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6" name="Freeform 120"/>
            <p:cNvSpPr>
              <a:spLocks/>
            </p:cNvSpPr>
            <p:nvPr/>
          </p:nvSpPr>
          <p:spPr bwMode="auto">
            <a:xfrm>
              <a:off x="3123" y="2390"/>
              <a:ext cx="240" cy="128"/>
            </a:xfrm>
            <a:custGeom>
              <a:avLst/>
              <a:gdLst>
                <a:gd name="T0" fmla="*/ 16 w 240"/>
                <a:gd name="T1" fmla="*/ 0 h 128"/>
                <a:gd name="T2" fmla="*/ 240 w 240"/>
                <a:gd name="T3" fmla="*/ 80 h 128"/>
                <a:gd name="T4" fmla="*/ 224 w 240"/>
                <a:gd name="T5" fmla="*/ 128 h 128"/>
                <a:gd name="T6" fmla="*/ 0 w 240"/>
                <a:gd name="T7" fmla="*/ 40 h 128"/>
                <a:gd name="T8" fmla="*/ 16 w 240"/>
                <a:gd name="T9" fmla="*/ 0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128"/>
                <a:gd name="T17" fmla="*/ 240 w 240"/>
                <a:gd name="T18" fmla="*/ 128 h 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128">
                  <a:moveTo>
                    <a:pt x="16" y="0"/>
                  </a:moveTo>
                  <a:lnTo>
                    <a:pt x="240" y="80"/>
                  </a:lnTo>
                  <a:lnTo>
                    <a:pt x="224" y="128"/>
                  </a:lnTo>
                  <a:lnTo>
                    <a:pt x="0" y="4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7" name="Freeform 121"/>
            <p:cNvSpPr>
              <a:spLocks/>
            </p:cNvSpPr>
            <p:nvPr/>
          </p:nvSpPr>
          <p:spPr bwMode="auto">
            <a:xfrm>
              <a:off x="3068" y="2558"/>
              <a:ext cx="239" cy="143"/>
            </a:xfrm>
            <a:custGeom>
              <a:avLst/>
              <a:gdLst>
                <a:gd name="T0" fmla="*/ 23 w 239"/>
                <a:gd name="T1" fmla="*/ 0 h 143"/>
                <a:gd name="T2" fmla="*/ 239 w 239"/>
                <a:gd name="T3" fmla="*/ 103 h 143"/>
                <a:gd name="T4" fmla="*/ 215 w 239"/>
                <a:gd name="T5" fmla="*/ 143 h 143"/>
                <a:gd name="T6" fmla="*/ 0 w 239"/>
                <a:gd name="T7" fmla="*/ 48 h 143"/>
                <a:gd name="T8" fmla="*/ 23 w 239"/>
                <a:gd name="T9" fmla="*/ 0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"/>
                <a:gd name="T16" fmla="*/ 0 h 143"/>
                <a:gd name="T17" fmla="*/ 239 w 239"/>
                <a:gd name="T18" fmla="*/ 143 h 1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" h="143">
                  <a:moveTo>
                    <a:pt x="23" y="0"/>
                  </a:moveTo>
                  <a:lnTo>
                    <a:pt x="239" y="103"/>
                  </a:lnTo>
                  <a:lnTo>
                    <a:pt x="215" y="143"/>
                  </a:lnTo>
                  <a:lnTo>
                    <a:pt x="0" y="48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8" name="Freeform 122"/>
            <p:cNvSpPr>
              <a:spLocks/>
            </p:cNvSpPr>
            <p:nvPr/>
          </p:nvSpPr>
          <p:spPr bwMode="auto">
            <a:xfrm>
              <a:off x="3115" y="1776"/>
              <a:ext cx="248" cy="111"/>
            </a:xfrm>
            <a:custGeom>
              <a:avLst/>
              <a:gdLst>
                <a:gd name="T0" fmla="*/ 232 w 248"/>
                <a:gd name="T1" fmla="*/ 0 h 111"/>
                <a:gd name="T2" fmla="*/ 248 w 248"/>
                <a:gd name="T3" fmla="*/ 48 h 111"/>
                <a:gd name="T4" fmla="*/ 16 w 248"/>
                <a:gd name="T5" fmla="*/ 111 h 111"/>
                <a:gd name="T6" fmla="*/ 0 w 248"/>
                <a:gd name="T7" fmla="*/ 64 h 111"/>
                <a:gd name="T8" fmla="*/ 232 w 248"/>
                <a:gd name="T9" fmla="*/ 0 h 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11"/>
                <a:gd name="T17" fmla="*/ 248 w 248"/>
                <a:gd name="T18" fmla="*/ 111 h 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11">
                  <a:moveTo>
                    <a:pt x="232" y="0"/>
                  </a:moveTo>
                  <a:lnTo>
                    <a:pt x="248" y="48"/>
                  </a:lnTo>
                  <a:lnTo>
                    <a:pt x="16" y="111"/>
                  </a:lnTo>
                  <a:lnTo>
                    <a:pt x="0" y="64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49" name="Freeform 123"/>
            <p:cNvSpPr>
              <a:spLocks/>
            </p:cNvSpPr>
            <p:nvPr/>
          </p:nvSpPr>
          <p:spPr bwMode="auto">
            <a:xfrm>
              <a:off x="2964" y="2717"/>
              <a:ext cx="191" cy="168"/>
            </a:xfrm>
            <a:custGeom>
              <a:avLst/>
              <a:gdLst>
                <a:gd name="T0" fmla="*/ 40 w 191"/>
                <a:gd name="T1" fmla="*/ 0 h 168"/>
                <a:gd name="T2" fmla="*/ 191 w 191"/>
                <a:gd name="T3" fmla="*/ 128 h 168"/>
                <a:gd name="T4" fmla="*/ 151 w 191"/>
                <a:gd name="T5" fmla="*/ 168 h 168"/>
                <a:gd name="T6" fmla="*/ 0 w 191"/>
                <a:gd name="T7" fmla="*/ 40 h 168"/>
                <a:gd name="T8" fmla="*/ 40 w 191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68"/>
                <a:gd name="T17" fmla="*/ 191 w 191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68">
                  <a:moveTo>
                    <a:pt x="40" y="0"/>
                  </a:moveTo>
                  <a:lnTo>
                    <a:pt x="191" y="128"/>
                  </a:lnTo>
                  <a:lnTo>
                    <a:pt x="151" y="168"/>
                  </a:lnTo>
                  <a:lnTo>
                    <a:pt x="0" y="4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0" name="Rectangle 125"/>
            <p:cNvSpPr>
              <a:spLocks noChangeArrowheads="1"/>
            </p:cNvSpPr>
            <p:nvPr/>
          </p:nvSpPr>
          <p:spPr bwMode="auto">
            <a:xfrm rot="763057">
              <a:off x="1102" y="1898"/>
              <a:ext cx="214" cy="4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1" name="Rectangle 126"/>
            <p:cNvSpPr>
              <a:spLocks noChangeArrowheads="1"/>
            </p:cNvSpPr>
            <p:nvPr/>
          </p:nvSpPr>
          <p:spPr bwMode="auto">
            <a:xfrm rot="2027622">
              <a:off x="1329" y="1462"/>
              <a:ext cx="220" cy="4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2" name="Rectangle 127"/>
            <p:cNvSpPr>
              <a:spLocks noChangeArrowheads="1"/>
            </p:cNvSpPr>
            <p:nvPr/>
          </p:nvSpPr>
          <p:spPr bwMode="auto">
            <a:xfrm rot="3828257">
              <a:off x="1694" y="1207"/>
              <a:ext cx="202" cy="4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8053" name="Rectangle 128"/>
            <p:cNvSpPr>
              <a:spLocks noChangeArrowheads="1"/>
            </p:cNvSpPr>
            <p:nvPr/>
          </p:nvSpPr>
          <p:spPr bwMode="auto">
            <a:xfrm rot="-5367574">
              <a:off x="2106" y="1117"/>
              <a:ext cx="203" cy="4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3378" name="Rectangle 130"/>
          <p:cNvSpPr>
            <a:spLocks noChangeArrowheads="1"/>
          </p:cNvSpPr>
          <p:nvPr/>
        </p:nvSpPr>
        <p:spPr bwMode="auto">
          <a:xfrm>
            <a:off x="5136356" y="4300594"/>
            <a:ext cx="3910495" cy="828432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Gap Junctions are Destroyed!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Oval 1026"/>
          <p:cNvSpPr>
            <a:spLocks noChangeArrowheads="1"/>
          </p:cNvSpPr>
          <p:nvPr/>
        </p:nvSpPr>
        <p:spPr bwMode="auto">
          <a:xfrm>
            <a:off x="1722439" y="788989"/>
            <a:ext cx="3660775" cy="3660775"/>
          </a:xfrm>
          <a:prstGeom prst="ellipse">
            <a:avLst/>
          </a:prstGeom>
          <a:solidFill>
            <a:srgbClr val="808080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1" name="Oval 1027"/>
          <p:cNvSpPr>
            <a:spLocks noChangeArrowheads="1"/>
          </p:cNvSpPr>
          <p:nvPr/>
        </p:nvSpPr>
        <p:spPr bwMode="auto">
          <a:xfrm>
            <a:off x="2027239" y="1117601"/>
            <a:ext cx="3000375" cy="300196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2" name="Oval 1028"/>
          <p:cNvSpPr>
            <a:spLocks noChangeArrowheads="1"/>
          </p:cNvSpPr>
          <p:nvPr/>
        </p:nvSpPr>
        <p:spPr bwMode="auto">
          <a:xfrm>
            <a:off x="1773238" y="1066801"/>
            <a:ext cx="417512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3" name="Oval 1029"/>
          <p:cNvSpPr>
            <a:spLocks noChangeArrowheads="1"/>
          </p:cNvSpPr>
          <p:nvPr/>
        </p:nvSpPr>
        <p:spPr bwMode="auto">
          <a:xfrm>
            <a:off x="2127250" y="788988"/>
            <a:ext cx="419100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4" name="Oval 1030"/>
          <p:cNvSpPr>
            <a:spLocks noChangeArrowheads="1"/>
          </p:cNvSpPr>
          <p:nvPr/>
        </p:nvSpPr>
        <p:spPr bwMode="auto">
          <a:xfrm>
            <a:off x="2482851" y="560388"/>
            <a:ext cx="417513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5" name="Oval 1031"/>
          <p:cNvSpPr>
            <a:spLocks noChangeArrowheads="1"/>
          </p:cNvSpPr>
          <p:nvPr/>
        </p:nvSpPr>
        <p:spPr bwMode="auto">
          <a:xfrm>
            <a:off x="2862263" y="433388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6" name="Oval 1032"/>
          <p:cNvSpPr>
            <a:spLocks noChangeArrowheads="1"/>
          </p:cNvSpPr>
          <p:nvPr/>
        </p:nvSpPr>
        <p:spPr bwMode="auto">
          <a:xfrm>
            <a:off x="3292475" y="382588"/>
            <a:ext cx="419100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7" name="Oval 1033"/>
          <p:cNvSpPr>
            <a:spLocks noChangeArrowheads="1"/>
          </p:cNvSpPr>
          <p:nvPr/>
        </p:nvSpPr>
        <p:spPr bwMode="auto">
          <a:xfrm>
            <a:off x="3724276" y="407988"/>
            <a:ext cx="417513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8" name="Oval 1034"/>
          <p:cNvSpPr>
            <a:spLocks noChangeArrowheads="1"/>
          </p:cNvSpPr>
          <p:nvPr/>
        </p:nvSpPr>
        <p:spPr bwMode="auto">
          <a:xfrm>
            <a:off x="4154488" y="509588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59" name="Oval 1035"/>
          <p:cNvSpPr>
            <a:spLocks noChangeArrowheads="1"/>
          </p:cNvSpPr>
          <p:nvPr/>
        </p:nvSpPr>
        <p:spPr bwMode="auto">
          <a:xfrm>
            <a:off x="4533900" y="712788"/>
            <a:ext cx="419100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0" name="Oval 1036"/>
          <p:cNvSpPr>
            <a:spLocks noChangeArrowheads="1"/>
          </p:cNvSpPr>
          <p:nvPr/>
        </p:nvSpPr>
        <p:spPr bwMode="auto">
          <a:xfrm>
            <a:off x="4838701" y="1016000"/>
            <a:ext cx="417513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1" name="Oval 1037"/>
          <p:cNvSpPr>
            <a:spLocks noChangeArrowheads="1"/>
          </p:cNvSpPr>
          <p:nvPr/>
        </p:nvSpPr>
        <p:spPr bwMode="auto">
          <a:xfrm>
            <a:off x="5091113" y="1371601"/>
            <a:ext cx="419100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2" name="Oval 1038"/>
          <p:cNvSpPr>
            <a:spLocks noChangeArrowheads="1"/>
          </p:cNvSpPr>
          <p:nvPr/>
        </p:nvSpPr>
        <p:spPr bwMode="auto">
          <a:xfrm>
            <a:off x="5294313" y="1751013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3" name="Oval 1039"/>
          <p:cNvSpPr>
            <a:spLocks noChangeArrowheads="1"/>
          </p:cNvSpPr>
          <p:nvPr/>
        </p:nvSpPr>
        <p:spPr bwMode="auto">
          <a:xfrm>
            <a:off x="5370513" y="2155825"/>
            <a:ext cx="417512" cy="419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4" name="Oval 1040"/>
          <p:cNvSpPr>
            <a:spLocks noChangeArrowheads="1"/>
          </p:cNvSpPr>
          <p:nvPr/>
        </p:nvSpPr>
        <p:spPr bwMode="auto">
          <a:xfrm>
            <a:off x="5370513" y="2562226"/>
            <a:ext cx="417512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5" name="Oval 1041"/>
          <p:cNvSpPr>
            <a:spLocks noChangeArrowheads="1"/>
          </p:cNvSpPr>
          <p:nvPr/>
        </p:nvSpPr>
        <p:spPr bwMode="auto">
          <a:xfrm>
            <a:off x="5319713" y="2967038"/>
            <a:ext cx="417512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30066" name="Group 1042"/>
          <p:cNvGrpSpPr>
            <a:grpSpLocks/>
          </p:cNvGrpSpPr>
          <p:nvPr/>
        </p:nvGrpSpPr>
        <p:grpSpPr bwMode="auto">
          <a:xfrm>
            <a:off x="1279525" y="2359025"/>
            <a:ext cx="4330700" cy="2508250"/>
            <a:chOff x="806" y="2026"/>
            <a:chExt cx="2728" cy="1580"/>
          </a:xfrm>
        </p:grpSpPr>
        <p:sp>
          <p:nvSpPr>
            <p:cNvPr id="130093" name="Oval 1043"/>
            <p:cNvSpPr>
              <a:spLocks noChangeArrowheads="1"/>
            </p:cNvSpPr>
            <p:nvPr/>
          </p:nvSpPr>
          <p:spPr bwMode="auto">
            <a:xfrm>
              <a:off x="3271" y="2625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4" name="Oval 1044"/>
            <p:cNvSpPr>
              <a:spLocks noChangeArrowheads="1"/>
            </p:cNvSpPr>
            <p:nvPr/>
          </p:nvSpPr>
          <p:spPr bwMode="auto">
            <a:xfrm>
              <a:off x="3104" y="2848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5" name="Oval 1045"/>
            <p:cNvSpPr>
              <a:spLocks noChangeArrowheads="1"/>
            </p:cNvSpPr>
            <p:nvPr/>
          </p:nvSpPr>
          <p:spPr bwMode="auto">
            <a:xfrm>
              <a:off x="2920" y="3048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6" name="Oval 1046"/>
            <p:cNvSpPr>
              <a:spLocks noChangeArrowheads="1"/>
            </p:cNvSpPr>
            <p:nvPr/>
          </p:nvSpPr>
          <p:spPr bwMode="auto">
            <a:xfrm>
              <a:off x="2705" y="3183"/>
              <a:ext cx="263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7" name="Oval 1047"/>
            <p:cNvSpPr>
              <a:spLocks noChangeArrowheads="1"/>
            </p:cNvSpPr>
            <p:nvPr/>
          </p:nvSpPr>
          <p:spPr bwMode="auto">
            <a:xfrm>
              <a:off x="2449" y="3279"/>
              <a:ext cx="264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8" name="Oval 1048"/>
            <p:cNvSpPr>
              <a:spLocks noChangeArrowheads="1"/>
            </p:cNvSpPr>
            <p:nvPr/>
          </p:nvSpPr>
          <p:spPr bwMode="auto">
            <a:xfrm>
              <a:off x="2186" y="3335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9" name="Oval 1049"/>
            <p:cNvSpPr>
              <a:spLocks noChangeArrowheads="1"/>
            </p:cNvSpPr>
            <p:nvPr/>
          </p:nvSpPr>
          <p:spPr bwMode="auto">
            <a:xfrm>
              <a:off x="1907" y="3343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0" name="Oval 1050"/>
            <p:cNvSpPr>
              <a:spLocks noChangeArrowheads="1"/>
            </p:cNvSpPr>
            <p:nvPr/>
          </p:nvSpPr>
          <p:spPr bwMode="auto">
            <a:xfrm>
              <a:off x="1644" y="3279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1" name="Oval 1051"/>
            <p:cNvSpPr>
              <a:spLocks noChangeArrowheads="1"/>
            </p:cNvSpPr>
            <p:nvPr/>
          </p:nvSpPr>
          <p:spPr bwMode="auto">
            <a:xfrm>
              <a:off x="1412" y="3135"/>
              <a:ext cx="264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2" name="Oval 1052"/>
            <p:cNvSpPr>
              <a:spLocks noChangeArrowheads="1"/>
            </p:cNvSpPr>
            <p:nvPr/>
          </p:nvSpPr>
          <p:spPr bwMode="auto">
            <a:xfrm>
              <a:off x="1197" y="2960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3" name="Oval 1053"/>
            <p:cNvSpPr>
              <a:spLocks noChangeArrowheads="1"/>
            </p:cNvSpPr>
            <p:nvPr/>
          </p:nvSpPr>
          <p:spPr bwMode="auto">
            <a:xfrm>
              <a:off x="1013" y="2760"/>
              <a:ext cx="264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4" name="Oval 1054"/>
            <p:cNvSpPr>
              <a:spLocks noChangeArrowheads="1"/>
            </p:cNvSpPr>
            <p:nvPr/>
          </p:nvSpPr>
          <p:spPr bwMode="auto">
            <a:xfrm>
              <a:off x="910" y="2529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5" name="Oval 1055"/>
            <p:cNvSpPr>
              <a:spLocks noChangeArrowheads="1"/>
            </p:cNvSpPr>
            <p:nvPr/>
          </p:nvSpPr>
          <p:spPr bwMode="auto">
            <a:xfrm>
              <a:off x="846" y="2281"/>
              <a:ext cx="263" cy="26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106" name="Oval 1056"/>
            <p:cNvSpPr>
              <a:spLocks noChangeArrowheads="1"/>
            </p:cNvSpPr>
            <p:nvPr/>
          </p:nvSpPr>
          <p:spPr bwMode="auto">
            <a:xfrm>
              <a:off x="806" y="2026"/>
              <a:ext cx="263" cy="26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0067" name="Oval 1057"/>
          <p:cNvSpPr>
            <a:spLocks noChangeArrowheads="1"/>
          </p:cNvSpPr>
          <p:nvPr/>
        </p:nvSpPr>
        <p:spPr bwMode="auto">
          <a:xfrm>
            <a:off x="1519238" y="1447801"/>
            <a:ext cx="419100" cy="41751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8" name="Oval 1058"/>
          <p:cNvSpPr>
            <a:spLocks noChangeArrowheads="1"/>
          </p:cNvSpPr>
          <p:nvPr/>
        </p:nvSpPr>
        <p:spPr bwMode="auto">
          <a:xfrm>
            <a:off x="1343026" y="1878013"/>
            <a:ext cx="417513" cy="4175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69" name="Rectangle 1059"/>
          <p:cNvSpPr>
            <a:spLocks noChangeArrowheads="1"/>
          </p:cNvSpPr>
          <p:nvPr/>
        </p:nvSpPr>
        <p:spPr bwMode="auto">
          <a:xfrm>
            <a:off x="4375150" y="2643188"/>
            <a:ext cx="2516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Geneva" charset="0"/>
              </a:rPr>
              <a:t>GV</a:t>
            </a:r>
            <a:endParaRPr lang="en-US" altLang="en-US">
              <a:latin typeface="Helvetica" charset="0"/>
            </a:endParaRPr>
          </a:p>
        </p:txBody>
      </p:sp>
      <p:sp>
        <p:nvSpPr>
          <p:cNvPr id="130070" name="Oval 1060"/>
          <p:cNvSpPr>
            <a:spLocks noChangeArrowheads="1"/>
          </p:cNvSpPr>
          <p:nvPr/>
        </p:nvSpPr>
        <p:spPr bwMode="auto">
          <a:xfrm>
            <a:off x="4205288" y="2486026"/>
            <a:ext cx="582612" cy="49371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0071" name="Rectangle 1061"/>
          <p:cNvSpPr>
            <a:spLocks noChangeArrowheads="1"/>
          </p:cNvSpPr>
          <p:nvPr/>
        </p:nvSpPr>
        <p:spPr bwMode="auto">
          <a:xfrm>
            <a:off x="4108451" y="1882775"/>
            <a:ext cx="4905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Geneva" charset="0"/>
              </a:rPr>
              <a:t>GVBD</a:t>
            </a:r>
            <a:endParaRPr lang="en-US" altLang="en-US">
              <a:latin typeface="Helvetica" charset="0"/>
            </a:endParaRPr>
          </a:p>
        </p:txBody>
      </p:sp>
      <p:sp>
        <p:nvSpPr>
          <p:cNvPr id="130073" name="Rectangle 1063"/>
          <p:cNvSpPr>
            <a:spLocks noChangeArrowheads="1"/>
          </p:cNvSpPr>
          <p:nvPr/>
        </p:nvSpPr>
        <p:spPr bwMode="auto">
          <a:xfrm>
            <a:off x="6408783" y="1643063"/>
            <a:ext cx="1960472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2"/>
                </a:solidFill>
                <a:latin typeface="Helvetica" charset="0"/>
              </a:rPr>
              <a:t>Resumption</a:t>
            </a:r>
          </a:p>
          <a:p>
            <a:pPr algn="ctr"/>
            <a:r>
              <a:rPr lang="en-US" altLang="en-US">
                <a:solidFill>
                  <a:schemeClr val="tx2"/>
                </a:solidFill>
                <a:latin typeface="Helvetica" charset="0"/>
              </a:rPr>
              <a:t>of Meiosis</a:t>
            </a:r>
          </a:p>
        </p:txBody>
      </p:sp>
      <p:sp>
        <p:nvSpPr>
          <p:cNvPr id="130075" name="Rectangle 1065"/>
          <p:cNvSpPr>
            <a:spLocks noChangeArrowheads="1"/>
          </p:cNvSpPr>
          <p:nvPr/>
        </p:nvSpPr>
        <p:spPr bwMode="auto">
          <a:xfrm>
            <a:off x="2216151" y="2867025"/>
            <a:ext cx="69089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400" b="0">
                <a:solidFill>
                  <a:srgbClr val="000000"/>
                </a:solidFill>
                <a:latin typeface="Geneva" charset="0"/>
              </a:rPr>
              <a:t>pre-MPF</a:t>
            </a:r>
            <a:endParaRPr lang="en-US" altLang="en-US">
              <a:latin typeface="Helvetica" charset="0"/>
            </a:endParaRPr>
          </a:p>
        </p:txBody>
      </p:sp>
      <p:sp>
        <p:nvSpPr>
          <p:cNvPr id="130076" name="Rectangle 1066"/>
          <p:cNvSpPr>
            <a:spLocks noChangeArrowheads="1"/>
          </p:cNvSpPr>
          <p:nvPr/>
        </p:nvSpPr>
        <p:spPr bwMode="auto">
          <a:xfrm>
            <a:off x="3446463" y="2879725"/>
            <a:ext cx="34464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400" b="0">
                <a:solidFill>
                  <a:srgbClr val="000000"/>
                </a:solidFill>
                <a:latin typeface="Geneva" charset="0"/>
              </a:rPr>
              <a:t>MPF</a:t>
            </a:r>
            <a:endParaRPr lang="en-US" altLang="en-US">
              <a:latin typeface="Helvetica" charset="0"/>
            </a:endParaRPr>
          </a:p>
        </p:txBody>
      </p:sp>
      <p:grpSp>
        <p:nvGrpSpPr>
          <p:cNvPr id="130077" name="Group 1067"/>
          <p:cNvGrpSpPr>
            <a:grpSpLocks/>
          </p:cNvGrpSpPr>
          <p:nvPr/>
        </p:nvGrpSpPr>
        <p:grpSpPr bwMode="auto">
          <a:xfrm>
            <a:off x="3175001" y="1404938"/>
            <a:ext cx="822325" cy="430212"/>
            <a:chOff x="2000" y="1425"/>
            <a:chExt cx="518" cy="271"/>
          </a:xfrm>
        </p:grpSpPr>
        <p:sp>
          <p:nvSpPr>
            <p:cNvPr id="130090" name="Rectangle 1068"/>
            <p:cNvSpPr>
              <a:spLocks noChangeArrowheads="1"/>
            </p:cNvSpPr>
            <p:nvPr/>
          </p:nvSpPr>
          <p:spPr bwMode="auto">
            <a:xfrm>
              <a:off x="2163" y="1516"/>
              <a:ext cx="29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sz="1400" b="0">
                  <a:solidFill>
                    <a:srgbClr val="000000"/>
                  </a:solidFill>
                  <a:latin typeface="Geneva" charset="0"/>
                </a:rPr>
                <a:t>cAMP</a:t>
              </a:r>
              <a:endParaRPr lang="en-US" altLang="en-US">
                <a:latin typeface="Helvetica" charset="0"/>
              </a:endParaRPr>
            </a:p>
          </p:txBody>
        </p:sp>
        <p:sp>
          <p:nvSpPr>
            <p:cNvPr id="130091" name="Rectangle 1069"/>
            <p:cNvSpPr>
              <a:spLocks noChangeArrowheads="1"/>
            </p:cNvSpPr>
            <p:nvPr/>
          </p:nvSpPr>
          <p:spPr bwMode="auto">
            <a:xfrm>
              <a:off x="2000" y="1425"/>
              <a:ext cx="518" cy="271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92" name="Line 1070"/>
            <p:cNvSpPr>
              <a:spLocks noChangeShapeType="1"/>
            </p:cNvSpPr>
            <p:nvPr/>
          </p:nvSpPr>
          <p:spPr bwMode="auto">
            <a:xfrm>
              <a:off x="2117" y="1466"/>
              <a:ext cx="0" cy="19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med" len="lg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0078" name="Line 1071"/>
          <p:cNvSpPr>
            <a:spLocks noChangeShapeType="1"/>
          </p:cNvSpPr>
          <p:nvPr/>
        </p:nvSpPr>
        <p:spPr bwMode="auto">
          <a:xfrm flipH="1">
            <a:off x="3138488" y="1857375"/>
            <a:ext cx="381000" cy="3746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79" name="Line 1072"/>
          <p:cNvSpPr>
            <a:spLocks noChangeShapeType="1"/>
          </p:cNvSpPr>
          <p:nvPr/>
        </p:nvSpPr>
        <p:spPr bwMode="auto">
          <a:xfrm>
            <a:off x="3108325" y="2638425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80" name="Line 1073"/>
          <p:cNvSpPr>
            <a:spLocks noChangeShapeType="1"/>
          </p:cNvSpPr>
          <p:nvPr/>
        </p:nvSpPr>
        <p:spPr bwMode="auto">
          <a:xfrm flipH="1">
            <a:off x="2967038" y="2981325"/>
            <a:ext cx="387350" cy="0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0081" name="Group 1074"/>
          <p:cNvGrpSpPr>
            <a:grpSpLocks/>
          </p:cNvGrpSpPr>
          <p:nvPr/>
        </p:nvGrpSpPr>
        <p:grpSpPr bwMode="auto">
          <a:xfrm>
            <a:off x="2667001" y="2266951"/>
            <a:ext cx="900113" cy="341313"/>
            <a:chOff x="1680" y="1968"/>
            <a:chExt cx="567" cy="215"/>
          </a:xfrm>
        </p:grpSpPr>
        <p:sp>
          <p:nvSpPr>
            <p:cNvPr id="130087" name="Rectangle 1075"/>
            <p:cNvSpPr>
              <a:spLocks noChangeArrowheads="1"/>
            </p:cNvSpPr>
            <p:nvPr/>
          </p:nvSpPr>
          <p:spPr bwMode="auto">
            <a:xfrm>
              <a:off x="1931" y="2003"/>
              <a:ext cx="22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sz="1400" b="0">
                  <a:solidFill>
                    <a:srgbClr val="000000"/>
                  </a:solidFill>
                  <a:latin typeface="Geneva" charset="0"/>
                </a:rPr>
                <a:t>PKA</a:t>
              </a:r>
              <a:endParaRPr lang="en-US" altLang="en-US">
                <a:latin typeface="Helvetica" charset="0"/>
              </a:endParaRPr>
            </a:p>
          </p:txBody>
        </p:sp>
        <p:sp>
          <p:nvSpPr>
            <p:cNvPr id="130088" name="Rectangle 1076"/>
            <p:cNvSpPr>
              <a:spLocks noChangeArrowheads="1"/>
            </p:cNvSpPr>
            <p:nvPr/>
          </p:nvSpPr>
          <p:spPr bwMode="auto">
            <a:xfrm>
              <a:off x="1680" y="1968"/>
              <a:ext cx="567" cy="21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0089" name="Line 1077"/>
            <p:cNvSpPr>
              <a:spLocks noChangeShapeType="1"/>
            </p:cNvSpPr>
            <p:nvPr/>
          </p:nvSpPr>
          <p:spPr bwMode="auto">
            <a:xfrm flipV="1">
              <a:off x="1829" y="1978"/>
              <a:ext cx="0" cy="19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stealth" w="med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0082" name="Group 1078"/>
          <p:cNvGrpSpPr>
            <a:grpSpLocks/>
          </p:cNvGrpSpPr>
          <p:nvPr/>
        </p:nvGrpSpPr>
        <p:grpSpPr bwMode="auto">
          <a:xfrm>
            <a:off x="3581400" y="3035300"/>
            <a:ext cx="793750" cy="450850"/>
            <a:chOff x="2256" y="2452"/>
            <a:chExt cx="500" cy="284"/>
          </a:xfrm>
        </p:grpSpPr>
        <p:sp>
          <p:nvSpPr>
            <p:cNvPr id="130084" name="Line 1079"/>
            <p:cNvSpPr>
              <a:spLocks noChangeShapeType="1"/>
            </p:cNvSpPr>
            <p:nvPr/>
          </p:nvSpPr>
          <p:spPr bwMode="auto">
            <a:xfrm>
              <a:off x="2256" y="254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085" name="Line 1080"/>
            <p:cNvSpPr>
              <a:spLocks noChangeShapeType="1"/>
            </p:cNvSpPr>
            <p:nvPr/>
          </p:nvSpPr>
          <p:spPr bwMode="auto">
            <a:xfrm>
              <a:off x="2256" y="2736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086" name="Line 1081"/>
            <p:cNvSpPr>
              <a:spLocks noChangeShapeType="1"/>
            </p:cNvSpPr>
            <p:nvPr/>
          </p:nvSpPr>
          <p:spPr bwMode="auto">
            <a:xfrm flipV="1">
              <a:off x="2592" y="2452"/>
              <a:ext cx="164" cy="2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0083" name="Line 1082"/>
          <p:cNvSpPr>
            <a:spLocks noChangeShapeType="1"/>
          </p:cNvSpPr>
          <p:nvPr/>
        </p:nvSpPr>
        <p:spPr bwMode="auto">
          <a:xfrm flipH="1" flipV="1">
            <a:off x="4368800" y="2146300"/>
            <a:ext cx="50800" cy="27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71"/>
          <p:cNvSpPr>
            <a:spLocks noChangeArrowheads="1"/>
          </p:cNvSpPr>
          <p:nvPr/>
        </p:nvSpPr>
        <p:spPr bwMode="auto">
          <a:xfrm>
            <a:off x="2582150" y="556"/>
            <a:ext cx="19989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The LH Surge</a:t>
            </a:r>
            <a:endParaRPr lang="en-US" altLang="en-US">
              <a:latin typeface="Helvetica" charset="0"/>
            </a:endParaRPr>
          </a:p>
        </p:txBody>
      </p:sp>
      <p:sp>
        <p:nvSpPr>
          <p:cNvPr id="60" name="Rectangle 130"/>
          <p:cNvSpPr>
            <a:spLocks noChangeArrowheads="1"/>
          </p:cNvSpPr>
          <p:nvPr/>
        </p:nvSpPr>
        <p:spPr bwMode="auto">
          <a:xfrm>
            <a:off x="5136356" y="4300594"/>
            <a:ext cx="3910495" cy="828432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Gap Junctions are Destroyed!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098" name="Group 6"/>
          <p:cNvGrpSpPr>
            <a:grpSpLocks/>
          </p:cNvGrpSpPr>
          <p:nvPr/>
        </p:nvGrpSpPr>
        <p:grpSpPr bwMode="auto">
          <a:xfrm>
            <a:off x="317499" y="990316"/>
            <a:ext cx="1422400" cy="1371600"/>
            <a:chOff x="200" y="832"/>
            <a:chExt cx="896" cy="864"/>
          </a:xfrm>
        </p:grpSpPr>
        <p:grpSp>
          <p:nvGrpSpPr>
            <p:cNvPr id="132180" name="Group 4"/>
            <p:cNvGrpSpPr>
              <a:grpSpLocks/>
            </p:cNvGrpSpPr>
            <p:nvPr/>
          </p:nvGrpSpPr>
          <p:grpSpPr bwMode="auto">
            <a:xfrm>
              <a:off x="292" y="924"/>
              <a:ext cx="680" cy="640"/>
              <a:chOff x="292" y="924"/>
              <a:chExt cx="680" cy="640"/>
            </a:xfrm>
          </p:grpSpPr>
          <p:sp>
            <p:nvSpPr>
              <p:cNvPr id="132182" name="Oval 2"/>
              <p:cNvSpPr>
                <a:spLocks noChangeArrowheads="1"/>
              </p:cNvSpPr>
              <p:nvPr/>
            </p:nvSpPr>
            <p:spPr bwMode="auto">
              <a:xfrm>
                <a:off x="292" y="924"/>
                <a:ext cx="680" cy="64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83" name="Oval 3"/>
              <p:cNvSpPr>
                <a:spLocks noChangeArrowheads="1"/>
              </p:cNvSpPr>
              <p:nvPr/>
            </p:nvSpPr>
            <p:spPr bwMode="auto">
              <a:xfrm>
                <a:off x="564" y="1164"/>
                <a:ext cx="120" cy="112"/>
              </a:xfrm>
              <a:prstGeom prst="ellipse">
                <a:avLst/>
              </a:prstGeom>
              <a:solidFill>
                <a:srgbClr val="B3B3B3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32181" name="Oval 5"/>
            <p:cNvSpPr>
              <a:spLocks noChangeArrowheads="1"/>
            </p:cNvSpPr>
            <p:nvPr/>
          </p:nvSpPr>
          <p:spPr bwMode="auto">
            <a:xfrm>
              <a:off x="200" y="832"/>
              <a:ext cx="896" cy="864"/>
            </a:xfrm>
            <a:prstGeom prst="ellips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2099" name="Group 14"/>
          <p:cNvGrpSpPr>
            <a:grpSpLocks/>
          </p:cNvGrpSpPr>
          <p:nvPr/>
        </p:nvGrpSpPr>
        <p:grpSpPr bwMode="auto">
          <a:xfrm>
            <a:off x="3162300" y="988338"/>
            <a:ext cx="1511300" cy="1435100"/>
            <a:chOff x="1992" y="816"/>
            <a:chExt cx="952" cy="904"/>
          </a:xfrm>
        </p:grpSpPr>
        <p:sp>
          <p:nvSpPr>
            <p:cNvPr id="132173" name="Oval 7"/>
            <p:cNvSpPr>
              <a:spLocks noChangeArrowheads="1"/>
            </p:cNvSpPr>
            <p:nvPr/>
          </p:nvSpPr>
          <p:spPr bwMode="auto">
            <a:xfrm>
              <a:off x="2116" y="932"/>
              <a:ext cx="680" cy="6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74" name="Oval 8"/>
            <p:cNvSpPr>
              <a:spLocks noChangeArrowheads="1"/>
            </p:cNvSpPr>
            <p:nvPr/>
          </p:nvSpPr>
          <p:spPr bwMode="auto">
            <a:xfrm>
              <a:off x="1992" y="816"/>
              <a:ext cx="952" cy="904"/>
            </a:xfrm>
            <a:prstGeom prst="ellips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75" name="Line 9"/>
            <p:cNvSpPr>
              <a:spLocks noChangeShapeType="1"/>
            </p:cNvSpPr>
            <p:nvPr/>
          </p:nvSpPr>
          <p:spPr bwMode="auto">
            <a:xfrm flipV="1">
              <a:off x="2608" y="1056"/>
              <a:ext cx="64" cy="96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6" name="Line 10"/>
            <p:cNvSpPr>
              <a:spLocks noChangeShapeType="1"/>
            </p:cNvSpPr>
            <p:nvPr/>
          </p:nvSpPr>
          <p:spPr bwMode="auto">
            <a:xfrm>
              <a:off x="2568" y="1040"/>
              <a:ext cx="32" cy="88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7" name="Line 11"/>
            <p:cNvSpPr>
              <a:spLocks noChangeShapeType="1"/>
            </p:cNvSpPr>
            <p:nvPr/>
          </p:nvSpPr>
          <p:spPr bwMode="auto">
            <a:xfrm>
              <a:off x="2568" y="1024"/>
              <a:ext cx="88" cy="24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8" name="Line 12"/>
            <p:cNvSpPr>
              <a:spLocks noChangeShapeType="1"/>
            </p:cNvSpPr>
            <p:nvPr/>
          </p:nvSpPr>
          <p:spPr bwMode="auto">
            <a:xfrm>
              <a:off x="2608" y="1152"/>
              <a:ext cx="80" cy="24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9" name="Line 13"/>
            <p:cNvSpPr>
              <a:spLocks noChangeShapeType="1"/>
            </p:cNvSpPr>
            <p:nvPr/>
          </p:nvSpPr>
          <p:spPr bwMode="auto">
            <a:xfrm>
              <a:off x="2672" y="1064"/>
              <a:ext cx="16" cy="112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2100" name="Group 25"/>
          <p:cNvGrpSpPr>
            <a:grpSpLocks/>
          </p:cNvGrpSpPr>
          <p:nvPr/>
        </p:nvGrpSpPr>
        <p:grpSpPr bwMode="auto">
          <a:xfrm>
            <a:off x="6377554" y="973310"/>
            <a:ext cx="1511300" cy="1435100"/>
            <a:chOff x="3776" y="816"/>
            <a:chExt cx="952" cy="904"/>
          </a:xfrm>
        </p:grpSpPr>
        <p:grpSp>
          <p:nvGrpSpPr>
            <p:cNvPr id="132163" name="Group 22"/>
            <p:cNvGrpSpPr>
              <a:grpSpLocks/>
            </p:cNvGrpSpPr>
            <p:nvPr/>
          </p:nvGrpSpPr>
          <p:grpSpPr bwMode="auto">
            <a:xfrm>
              <a:off x="3776" y="816"/>
              <a:ext cx="952" cy="904"/>
              <a:chOff x="3776" y="816"/>
              <a:chExt cx="952" cy="904"/>
            </a:xfrm>
          </p:grpSpPr>
          <p:sp>
            <p:nvSpPr>
              <p:cNvPr id="132166" name="Oval 15"/>
              <p:cNvSpPr>
                <a:spLocks noChangeArrowheads="1"/>
              </p:cNvSpPr>
              <p:nvPr/>
            </p:nvSpPr>
            <p:spPr bwMode="auto">
              <a:xfrm>
                <a:off x="3940" y="932"/>
                <a:ext cx="680" cy="64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67" name="Oval 16"/>
              <p:cNvSpPr>
                <a:spLocks noChangeArrowheads="1"/>
              </p:cNvSpPr>
              <p:nvPr/>
            </p:nvSpPr>
            <p:spPr bwMode="auto">
              <a:xfrm>
                <a:off x="3776" y="816"/>
                <a:ext cx="952" cy="904"/>
              </a:xfrm>
              <a:prstGeom prst="ellips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68" name="Line 17"/>
              <p:cNvSpPr>
                <a:spLocks noChangeShapeType="1"/>
              </p:cNvSpPr>
              <p:nvPr/>
            </p:nvSpPr>
            <p:spPr bwMode="auto">
              <a:xfrm flipV="1">
                <a:off x="4384" y="1056"/>
                <a:ext cx="64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69" name="Line 18"/>
              <p:cNvSpPr>
                <a:spLocks noChangeShapeType="1"/>
              </p:cNvSpPr>
              <p:nvPr/>
            </p:nvSpPr>
            <p:spPr bwMode="auto">
              <a:xfrm>
                <a:off x="4344" y="1040"/>
                <a:ext cx="32" cy="88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70" name="Line 19"/>
              <p:cNvSpPr>
                <a:spLocks noChangeShapeType="1"/>
              </p:cNvSpPr>
              <p:nvPr/>
            </p:nvSpPr>
            <p:spPr bwMode="auto">
              <a:xfrm>
                <a:off x="4344" y="1024"/>
                <a:ext cx="88" cy="24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71" name="Line 20"/>
              <p:cNvSpPr>
                <a:spLocks noChangeShapeType="1"/>
              </p:cNvSpPr>
              <p:nvPr/>
            </p:nvSpPr>
            <p:spPr bwMode="auto">
              <a:xfrm>
                <a:off x="4384" y="1152"/>
                <a:ext cx="80" cy="24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72" name="Line 21"/>
              <p:cNvSpPr>
                <a:spLocks noChangeShapeType="1"/>
              </p:cNvSpPr>
              <p:nvPr/>
            </p:nvSpPr>
            <p:spPr bwMode="auto">
              <a:xfrm>
                <a:off x="4448" y="1064"/>
                <a:ext cx="16" cy="11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2164" name="Oval 23"/>
            <p:cNvSpPr>
              <a:spLocks noChangeArrowheads="1"/>
            </p:cNvSpPr>
            <p:nvPr/>
          </p:nvSpPr>
          <p:spPr bwMode="auto">
            <a:xfrm>
              <a:off x="4468" y="932"/>
              <a:ext cx="96" cy="10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65" name="Oval 24"/>
            <p:cNvSpPr>
              <a:spLocks noChangeArrowheads="1"/>
            </p:cNvSpPr>
            <p:nvPr/>
          </p:nvSpPr>
          <p:spPr bwMode="auto">
            <a:xfrm>
              <a:off x="4500" y="964"/>
              <a:ext cx="24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2102" name="Oval 37"/>
          <p:cNvSpPr>
            <a:spLocks noChangeArrowheads="1"/>
          </p:cNvSpPr>
          <p:nvPr/>
        </p:nvSpPr>
        <p:spPr bwMode="auto">
          <a:xfrm>
            <a:off x="3028158" y="3449153"/>
            <a:ext cx="1079500" cy="10160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latin typeface="Helvetica" charset="0"/>
            </a:endParaRPr>
          </a:p>
        </p:txBody>
      </p:sp>
      <p:sp>
        <p:nvSpPr>
          <p:cNvPr id="132103" name="Oval 38"/>
          <p:cNvSpPr>
            <a:spLocks noChangeArrowheads="1"/>
          </p:cNvSpPr>
          <p:nvPr/>
        </p:nvSpPr>
        <p:spPr bwMode="auto">
          <a:xfrm>
            <a:off x="2831308" y="3265003"/>
            <a:ext cx="1511300" cy="1435100"/>
          </a:xfrm>
          <a:prstGeom prst="ellips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32104" name="Group 41"/>
          <p:cNvGrpSpPr>
            <a:grpSpLocks/>
          </p:cNvGrpSpPr>
          <p:nvPr/>
        </p:nvGrpSpPr>
        <p:grpSpPr bwMode="auto">
          <a:xfrm>
            <a:off x="3929858" y="3449153"/>
            <a:ext cx="152400" cy="165100"/>
            <a:chOff x="2460" y="3204"/>
            <a:chExt cx="96" cy="104"/>
          </a:xfrm>
        </p:grpSpPr>
        <p:sp>
          <p:nvSpPr>
            <p:cNvPr id="132151" name="Oval 39"/>
            <p:cNvSpPr>
              <a:spLocks noChangeArrowheads="1"/>
            </p:cNvSpPr>
            <p:nvPr/>
          </p:nvSpPr>
          <p:spPr bwMode="auto">
            <a:xfrm>
              <a:off x="2460" y="3204"/>
              <a:ext cx="96" cy="10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52" name="Oval 40"/>
            <p:cNvSpPr>
              <a:spLocks noChangeArrowheads="1"/>
            </p:cNvSpPr>
            <p:nvPr/>
          </p:nvSpPr>
          <p:spPr bwMode="auto">
            <a:xfrm>
              <a:off x="2492" y="3236"/>
              <a:ext cx="24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2109" name="Rectangle 54"/>
          <p:cNvSpPr>
            <a:spLocks noChangeArrowheads="1"/>
          </p:cNvSpPr>
          <p:nvPr/>
        </p:nvSpPr>
        <p:spPr bwMode="auto">
          <a:xfrm>
            <a:off x="317499" y="300955"/>
            <a:ext cx="1550103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LH Surge</a:t>
            </a:r>
          </a:p>
        </p:txBody>
      </p:sp>
      <p:sp>
        <p:nvSpPr>
          <p:cNvPr id="132110" name="Rectangle 55"/>
          <p:cNvSpPr>
            <a:spLocks noChangeArrowheads="1"/>
          </p:cNvSpPr>
          <p:nvPr/>
        </p:nvSpPr>
        <p:spPr bwMode="auto">
          <a:xfrm>
            <a:off x="2662165" y="116289"/>
            <a:ext cx="2332109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000000"/>
                </a:solidFill>
                <a:latin typeface="Helvetica" charset="0"/>
              </a:rPr>
              <a:t>Resumption </a:t>
            </a:r>
            <a:r>
              <a:rPr lang="en-US" altLang="en-US" smtClean="0">
                <a:solidFill>
                  <a:srgbClr val="000000"/>
                </a:solidFill>
                <a:latin typeface="Helvetica" charset="0"/>
              </a:rPr>
              <a:t>of Meiosis</a:t>
            </a:r>
            <a:endParaRPr lang="en-US" altLang="en-US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32114" name="Rectangle 59"/>
          <p:cNvSpPr>
            <a:spLocks noChangeArrowheads="1"/>
          </p:cNvSpPr>
          <p:nvPr/>
        </p:nvSpPr>
        <p:spPr bwMode="auto">
          <a:xfrm>
            <a:off x="5447723" y="105312"/>
            <a:ext cx="3747390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First polar </a:t>
            </a:r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body </a:t>
            </a:r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emitted</a:t>
            </a:r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, </a:t>
            </a:r>
            <a:endParaRPr lang="en-US" altLang="en-US" dirty="0" smtClean="0">
              <a:solidFill>
                <a:srgbClr val="000000"/>
              </a:solidFill>
              <a:latin typeface="Helvetica" charset="0"/>
            </a:endParaRPr>
          </a:p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arrest at metaphase II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32116" name="Rectangle 61"/>
          <p:cNvSpPr>
            <a:spLocks noChangeArrowheads="1"/>
          </p:cNvSpPr>
          <p:nvPr/>
        </p:nvSpPr>
        <p:spPr bwMode="auto">
          <a:xfrm>
            <a:off x="7469754" y="2197379"/>
            <a:ext cx="1599796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945754" y="3229047"/>
            <a:ext cx="1511300" cy="1435100"/>
            <a:chOff x="6561272" y="3261450"/>
            <a:chExt cx="1511300" cy="1435100"/>
          </a:xfrm>
        </p:grpSpPr>
        <p:grpSp>
          <p:nvGrpSpPr>
            <p:cNvPr id="132101" name="Group 36"/>
            <p:cNvGrpSpPr>
              <a:grpSpLocks/>
            </p:cNvGrpSpPr>
            <p:nvPr/>
          </p:nvGrpSpPr>
          <p:grpSpPr bwMode="auto">
            <a:xfrm>
              <a:off x="6561272" y="3261450"/>
              <a:ext cx="1511300" cy="1435100"/>
              <a:chOff x="3752" y="3056"/>
              <a:chExt cx="952" cy="904"/>
            </a:xfrm>
          </p:grpSpPr>
          <p:grpSp>
            <p:nvGrpSpPr>
              <p:cNvPr id="132153" name="Group 33"/>
              <p:cNvGrpSpPr>
                <a:grpSpLocks/>
              </p:cNvGrpSpPr>
              <p:nvPr/>
            </p:nvGrpSpPr>
            <p:grpSpPr bwMode="auto">
              <a:xfrm>
                <a:off x="3752" y="3056"/>
                <a:ext cx="952" cy="904"/>
                <a:chOff x="3752" y="3056"/>
                <a:chExt cx="952" cy="904"/>
              </a:xfrm>
            </p:grpSpPr>
            <p:sp>
              <p:nvSpPr>
                <p:cNvPr id="132156" name="Oval 26"/>
                <p:cNvSpPr>
                  <a:spLocks noChangeArrowheads="1"/>
                </p:cNvSpPr>
                <p:nvPr/>
              </p:nvSpPr>
              <p:spPr bwMode="auto">
                <a:xfrm>
                  <a:off x="3876" y="3172"/>
                  <a:ext cx="680" cy="640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32157" name="Oval 27"/>
                <p:cNvSpPr>
                  <a:spLocks noChangeArrowheads="1"/>
                </p:cNvSpPr>
                <p:nvPr/>
              </p:nvSpPr>
              <p:spPr bwMode="auto">
                <a:xfrm>
                  <a:off x="3752" y="3056"/>
                  <a:ext cx="952" cy="904"/>
                </a:xfrm>
                <a:prstGeom prst="ellipse">
                  <a:avLst/>
                </a:prstGeom>
                <a:noFill/>
                <a:ln w="762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32158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4360" y="3296"/>
                  <a:ext cx="64" cy="96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59" name="Line 29"/>
                <p:cNvSpPr>
                  <a:spLocks noChangeShapeType="1"/>
                </p:cNvSpPr>
                <p:nvPr/>
              </p:nvSpPr>
              <p:spPr bwMode="auto">
                <a:xfrm>
                  <a:off x="4320" y="3280"/>
                  <a:ext cx="32" cy="88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60" name="Line 30"/>
                <p:cNvSpPr>
                  <a:spLocks noChangeShapeType="1"/>
                </p:cNvSpPr>
                <p:nvPr/>
              </p:nvSpPr>
              <p:spPr bwMode="auto">
                <a:xfrm>
                  <a:off x="4320" y="3264"/>
                  <a:ext cx="88" cy="24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61" name="Line 31"/>
                <p:cNvSpPr>
                  <a:spLocks noChangeShapeType="1"/>
                </p:cNvSpPr>
                <p:nvPr/>
              </p:nvSpPr>
              <p:spPr bwMode="auto">
                <a:xfrm>
                  <a:off x="4360" y="3392"/>
                  <a:ext cx="80" cy="24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62" name="Line 32"/>
                <p:cNvSpPr>
                  <a:spLocks noChangeShapeType="1"/>
                </p:cNvSpPr>
                <p:nvPr/>
              </p:nvSpPr>
              <p:spPr bwMode="auto">
                <a:xfrm>
                  <a:off x="4424" y="3304"/>
                  <a:ext cx="16" cy="112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32154" name="Oval 34"/>
              <p:cNvSpPr>
                <a:spLocks noChangeArrowheads="1"/>
              </p:cNvSpPr>
              <p:nvPr/>
            </p:nvSpPr>
            <p:spPr bwMode="auto">
              <a:xfrm>
                <a:off x="4444" y="3172"/>
                <a:ext cx="96" cy="10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55" name="Oval 35"/>
              <p:cNvSpPr>
                <a:spLocks noChangeArrowheads="1"/>
              </p:cNvSpPr>
              <p:nvPr/>
            </p:nvSpPr>
            <p:spPr bwMode="auto">
              <a:xfrm>
                <a:off x="4476" y="3204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32117" name="Group 65"/>
            <p:cNvGrpSpPr>
              <a:grpSpLocks/>
            </p:cNvGrpSpPr>
            <p:nvPr/>
          </p:nvGrpSpPr>
          <p:grpSpPr bwMode="auto">
            <a:xfrm>
              <a:off x="6662872" y="3845650"/>
              <a:ext cx="90488" cy="547688"/>
              <a:chOff x="3816" y="3424"/>
              <a:chExt cx="57" cy="345"/>
            </a:xfrm>
          </p:grpSpPr>
          <p:sp>
            <p:nvSpPr>
              <p:cNvPr id="132140" name="Oval 62"/>
              <p:cNvSpPr>
                <a:spLocks noChangeArrowheads="1"/>
              </p:cNvSpPr>
              <p:nvPr/>
            </p:nvSpPr>
            <p:spPr bwMode="auto">
              <a:xfrm>
                <a:off x="3840" y="3424"/>
                <a:ext cx="32" cy="12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41" name="Freeform 63"/>
              <p:cNvSpPr>
                <a:spLocks/>
              </p:cNvSpPr>
              <p:nvPr/>
            </p:nvSpPr>
            <p:spPr bwMode="auto">
              <a:xfrm>
                <a:off x="3816" y="3560"/>
                <a:ext cx="57" cy="209"/>
              </a:xfrm>
              <a:custGeom>
                <a:avLst/>
                <a:gdLst>
                  <a:gd name="T0" fmla="*/ 56 w 57"/>
                  <a:gd name="T1" fmla="*/ 0 h 209"/>
                  <a:gd name="T2" fmla="*/ 56 w 57"/>
                  <a:gd name="T3" fmla="*/ 0 h 209"/>
                  <a:gd name="T4" fmla="*/ 0 w 57"/>
                  <a:gd name="T5" fmla="*/ 48 h 209"/>
                  <a:gd name="T6" fmla="*/ 40 w 57"/>
                  <a:gd name="T7" fmla="*/ 128 h 209"/>
                  <a:gd name="T8" fmla="*/ 24 w 57"/>
                  <a:gd name="T9" fmla="*/ 208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09"/>
                  <a:gd name="T17" fmla="*/ 57 w 57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09">
                    <a:moveTo>
                      <a:pt x="56" y="0"/>
                    </a:moveTo>
                    <a:lnTo>
                      <a:pt x="56" y="0"/>
                    </a:lnTo>
                    <a:lnTo>
                      <a:pt x="0" y="48"/>
                    </a:lnTo>
                    <a:lnTo>
                      <a:pt x="40" y="128"/>
                    </a:lnTo>
                    <a:lnTo>
                      <a:pt x="24" y="208"/>
                    </a:ln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42" name="Freeform 64"/>
              <p:cNvSpPr>
                <a:spLocks/>
              </p:cNvSpPr>
              <p:nvPr/>
            </p:nvSpPr>
            <p:spPr bwMode="auto">
              <a:xfrm>
                <a:off x="3824" y="3552"/>
                <a:ext cx="41" cy="209"/>
              </a:xfrm>
              <a:custGeom>
                <a:avLst/>
                <a:gdLst>
                  <a:gd name="T0" fmla="*/ 40 w 41"/>
                  <a:gd name="T1" fmla="*/ 0 h 209"/>
                  <a:gd name="T2" fmla="*/ 0 w 41"/>
                  <a:gd name="T3" fmla="*/ 40 h 209"/>
                  <a:gd name="T4" fmla="*/ 0 w 41"/>
                  <a:gd name="T5" fmla="*/ 88 h 209"/>
                  <a:gd name="T6" fmla="*/ 8 w 41"/>
                  <a:gd name="T7" fmla="*/ 208 h 20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"/>
                  <a:gd name="T13" fmla="*/ 0 h 209"/>
                  <a:gd name="T14" fmla="*/ 41 w 41"/>
                  <a:gd name="T15" fmla="*/ 209 h 20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" h="209">
                    <a:moveTo>
                      <a:pt x="40" y="0"/>
                    </a:moveTo>
                    <a:lnTo>
                      <a:pt x="0" y="40"/>
                    </a:lnTo>
                    <a:lnTo>
                      <a:pt x="0" y="88"/>
                    </a:lnTo>
                    <a:lnTo>
                      <a:pt x="8" y="208"/>
                    </a:ln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132118" name="Group 68"/>
          <p:cNvGrpSpPr>
            <a:grpSpLocks/>
          </p:cNvGrpSpPr>
          <p:nvPr/>
        </p:nvGrpSpPr>
        <p:grpSpPr bwMode="auto">
          <a:xfrm>
            <a:off x="4069558" y="3652353"/>
            <a:ext cx="152400" cy="165100"/>
            <a:chOff x="2548" y="3332"/>
            <a:chExt cx="96" cy="104"/>
          </a:xfrm>
        </p:grpSpPr>
        <p:sp>
          <p:nvSpPr>
            <p:cNvPr id="132138" name="Oval 66"/>
            <p:cNvSpPr>
              <a:spLocks noChangeArrowheads="1"/>
            </p:cNvSpPr>
            <p:nvPr/>
          </p:nvSpPr>
          <p:spPr bwMode="auto">
            <a:xfrm>
              <a:off x="2548" y="3332"/>
              <a:ext cx="96" cy="10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39" name="Oval 67"/>
            <p:cNvSpPr>
              <a:spLocks noChangeArrowheads="1"/>
            </p:cNvSpPr>
            <p:nvPr/>
          </p:nvSpPr>
          <p:spPr bwMode="auto">
            <a:xfrm>
              <a:off x="2588" y="3364"/>
              <a:ext cx="16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2119" name="Oval 69"/>
          <p:cNvSpPr>
            <a:spLocks noChangeArrowheads="1"/>
          </p:cNvSpPr>
          <p:nvPr/>
        </p:nvSpPr>
        <p:spPr bwMode="auto">
          <a:xfrm>
            <a:off x="3326608" y="3900003"/>
            <a:ext cx="228600" cy="241300"/>
          </a:xfrm>
          <a:prstGeom prst="ellipse">
            <a:avLst/>
          </a:prstGeom>
          <a:solidFill>
            <a:srgbClr val="80808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2120" name="Oval 70"/>
          <p:cNvSpPr>
            <a:spLocks noChangeArrowheads="1"/>
          </p:cNvSpPr>
          <p:nvPr/>
        </p:nvSpPr>
        <p:spPr bwMode="auto">
          <a:xfrm>
            <a:off x="3644108" y="3849203"/>
            <a:ext cx="228600" cy="241300"/>
          </a:xfrm>
          <a:prstGeom prst="ellipse">
            <a:avLst/>
          </a:prstGeom>
          <a:solidFill>
            <a:srgbClr val="80808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2121" name="Rectangle 71"/>
          <p:cNvSpPr>
            <a:spLocks noChangeArrowheads="1"/>
          </p:cNvSpPr>
          <p:nvPr/>
        </p:nvSpPr>
        <p:spPr bwMode="auto">
          <a:xfrm>
            <a:off x="39720" y="2421110"/>
            <a:ext cx="245900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Primary Oocyte</a:t>
            </a:r>
          </a:p>
        </p:txBody>
      </p:sp>
      <p:sp>
        <p:nvSpPr>
          <p:cNvPr id="132122" name="Rectangle 72"/>
          <p:cNvSpPr>
            <a:spLocks noChangeArrowheads="1"/>
          </p:cNvSpPr>
          <p:nvPr/>
        </p:nvSpPr>
        <p:spPr bwMode="auto">
          <a:xfrm>
            <a:off x="4385713" y="2223975"/>
            <a:ext cx="1756891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 smtClean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Secondary</a:t>
            </a:r>
          </a:p>
          <a:p>
            <a:pPr algn="ctr"/>
            <a:r>
              <a:rPr lang="en-US" altLang="en-US" dirty="0" smtClean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Oocyte</a:t>
            </a:r>
            <a:endParaRPr lang="en-US" altLang="en-US" dirty="0">
              <a:solidFill>
                <a:srgbClr val="7030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charset="0"/>
            </a:endParaRPr>
          </a:p>
        </p:txBody>
      </p:sp>
      <p:sp>
        <p:nvSpPr>
          <p:cNvPr id="132125" name="Rectangle 77"/>
          <p:cNvSpPr>
            <a:spLocks noChangeArrowheads="1"/>
          </p:cNvSpPr>
          <p:nvPr/>
        </p:nvSpPr>
        <p:spPr bwMode="auto">
          <a:xfrm>
            <a:off x="5475287" y="4699634"/>
            <a:ext cx="291061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  <a:latin typeface="Helvetica" charset="0"/>
              </a:rPr>
              <a:t>Sperm Penetration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32127" name="Rectangle 79"/>
          <p:cNvSpPr>
            <a:spLocks noChangeArrowheads="1"/>
          </p:cNvSpPr>
          <p:nvPr/>
        </p:nvSpPr>
        <p:spPr bwMode="auto">
          <a:xfrm>
            <a:off x="150282" y="4285418"/>
            <a:ext cx="2763576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DC0081"/>
                </a:solidFill>
                <a:latin typeface="Helvetica" charset="0"/>
              </a:rPr>
              <a:t>Zygote </a:t>
            </a:r>
            <a:endParaRPr lang="en-US" altLang="en-US" smtClean="0">
              <a:solidFill>
                <a:srgbClr val="DC0081"/>
              </a:solidFill>
              <a:latin typeface="Helvetica" charset="0"/>
            </a:endParaRPr>
          </a:p>
          <a:p>
            <a:pPr algn="ctr"/>
            <a:r>
              <a:rPr lang="en-US" altLang="en-US" dirty="0" smtClean="0">
                <a:solidFill>
                  <a:srgbClr val="DC0081"/>
                </a:solidFill>
                <a:latin typeface="Helvetica" charset="0"/>
              </a:rPr>
              <a:t>(</a:t>
            </a:r>
            <a:r>
              <a:rPr lang="en-US" altLang="en-US" dirty="0" err="1">
                <a:solidFill>
                  <a:srgbClr val="DC0081"/>
                </a:solidFill>
                <a:latin typeface="Helvetica" charset="0"/>
              </a:rPr>
              <a:t>pronucleate</a:t>
            </a:r>
            <a:r>
              <a:rPr lang="en-US" altLang="en-US" dirty="0">
                <a:solidFill>
                  <a:srgbClr val="DC0081"/>
                </a:solidFill>
                <a:latin typeface="Helvetica" charset="0"/>
              </a:rPr>
              <a:t> egg)</a:t>
            </a:r>
          </a:p>
        </p:txBody>
      </p:sp>
      <p:grpSp>
        <p:nvGrpSpPr>
          <p:cNvPr id="132128" name="Group 87"/>
          <p:cNvGrpSpPr>
            <a:grpSpLocks/>
          </p:cNvGrpSpPr>
          <p:nvPr/>
        </p:nvGrpSpPr>
        <p:grpSpPr bwMode="auto">
          <a:xfrm>
            <a:off x="714376" y="1550502"/>
            <a:ext cx="6723063" cy="2619376"/>
            <a:chOff x="450" y="1175"/>
            <a:chExt cx="4235" cy="1650"/>
          </a:xfrm>
        </p:grpSpPr>
        <p:sp>
          <p:nvSpPr>
            <p:cNvPr id="132130" name="Text Box 80"/>
            <p:cNvSpPr txBox="1">
              <a:spLocks noChangeArrowheads="1"/>
            </p:cNvSpPr>
            <p:nvPr/>
          </p:nvSpPr>
          <p:spPr bwMode="auto">
            <a:xfrm>
              <a:off x="450" y="1225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solidFill>
                    <a:srgbClr val="DC0081"/>
                  </a:solidFill>
                  <a:latin typeface="Helvetica" charset="0"/>
                </a:rPr>
                <a:t>4N</a:t>
              </a:r>
            </a:p>
          </p:txBody>
        </p:sp>
        <p:sp>
          <p:nvSpPr>
            <p:cNvPr id="132131" name="Text Box 81"/>
            <p:cNvSpPr txBox="1">
              <a:spLocks noChangeArrowheads="1"/>
            </p:cNvSpPr>
            <p:nvPr/>
          </p:nvSpPr>
          <p:spPr bwMode="auto">
            <a:xfrm>
              <a:off x="2249" y="1221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4N</a:t>
              </a:r>
            </a:p>
          </p:txBody>
        </p:sp>
        <p:sp>
          <p:nvSpPr>
            <p:cNvPr id="132132" name="Text Box 82"/>
            <p:cNvSpPr txBox="1">
              <a:spLocks noChangeArrowheads="1"/>
            </p:cNvSpPr>
            <p:nvPr/>
          </p:nvSpPr>
          <p:spPr bwMode="auto">
            <a:xfrm>
              <a:off x="4320" y="1175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2N</a:t>
              </a:r>
            </a:p>
          </p:txBody>
        </p:sp>
        <p:sp>
          <p:nvSpPr>
            <p:cNvPr id="132133" name="Text Box 83"/>
            <p:cNvSpPr txBox="1">
              <a:spLocks noChangeArrowheads="1"/>
            </p:cNvSpPr>
            <p:nvPr/>
          </p:nvSpPr>
          <p:spPr bwMode="auto">
            <a:xfrm>
              <a:off x="3968" y="2534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2N</a:t>
              </a:r>
            </a:p>
          </p:txBody>
        </p:sp>
        <p:sp>
          <p:nvSpPr>
            <p:cNvPr id="132134" name="Text Box 85"/>
            <p:cNvSpPr txBox="1">
              <a:spLocks noChangeArrowheads="1"/>
            </p:cNvSpPr>
            <p:nvPr/>
          </p:nvSpPr>
          <p:spPr bwMode="auto">
            <a:xfrm>
              <a:off x="1967" y="2412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N</a:t>
              </a:r>
            </a:p>
          </p:txBody>
        </p:sp>
        <p:sp>
          <p:nvSpPr>
            <p:cNvPr id="132135" name="Text Box 86"/>
            <p:cNvSpPr txBox="1">
              <a:spLocks noChangeArrowheads="1"/>
            </p:cNvSpPr>
            <p:nvPr/>
          </p:nvSpPr>
          <p:spPr bwMode="auto">
            <a:xfrm>
              <a:off x="2221" y="2363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N</a:t>
              </a:r>
            </a:p>
          </p:txBody>
        </p:sp>
      </p:grpSp>
      <p:sp>
        <p:nvSpPr>
          <p:cNvPr id="54364" name="Text Box 92"/>
          <p:cNvSpPr txBox="1">
            <a:spLocks noChangeArrowheads="1"/>
          </p:cNvSpPr>
          <p:nvPr/>
        </p:nvSpPr>
        <p:spPr bwMode="auto">
          <a:xfrm>
            <a:off x="7552304" y="2530941"/>
            <a:ext cx="1417376" cy="830997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(</a:t>
            </a:r>
            <a:r>
              <a:rPr lang="en-US" smtClean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most</a:t>
            </a:r>
          </a:p>
          <a:p>
            <a:pPr algn="ctr">
              <a:defRPr/>
            </a:pPr>
            <a:r>
              <a:rPr lang="en-US" dirty="0" smtClean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species</a:t>
            </a:r>
            <a:r>
              <a:rPr lang="en-US" dirty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)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2022475" y="1698374"/>
            <a:ext cx="96202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0" name="Straight Arrow Connector 89"/>
          <p:cNvCxnSpPr/>
          <p:nvPr/>
        </p:nvCxnSpPr>
        <p:spPr bwMode="auto">
          <a:xfrm>
            <a:off x="4994274" y="1698374"/>
            <a:ext cx="96202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1" name="Straight Arrow Connector 90"/>
          <p:cNvCxnSpPr/>
          <p:nvPr/>
        </p:nvCxnSpPr>
        <p:spPr bwMode="auto">
          <a:xfrm flipV="1">
            <a:off x="6060054" y="2188491"/>
            <a:ext cx="447108" cy="23261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6" name="Straight Arrow Connector 95"/>
          <p:cNvCxnSpPr/>
          <p:nvPr/>
        </p:nvCxnSpPr>
        <p:spPr bwMode="auto">
          <a:xfrm flipH="1">
            <a:off x="6828404" y="2494993"/>
            <a:ext cx="146050" cy="658703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8" name="Straight Arrow Connector 97"/>
          <p:cNvCxnSpPr/>
          <p:nvPr/>
        </p:nvCxnSpPr>
        <p:spPr bwMode="auto">
          <a:xfrm flipH="1">
            <a:off x="4581144" y="3982553"/>
            <a:ext cx="1080447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098" name="Group 6"/>
          <p:cNvGrpSpPr>
            <a:grpSpLocks/>
          </p:cNvGrpSpPr>
          <p:nvPr/>
        </p:nvGrpSpPr>
        <p:grpSpPr bwMode="auto">
          <a:xfrm>
            <a:off x="317499" y="990316"/>
            <a:ext cx="1422400" cy="1371600"/>
            <a:chOff x="200" y="832"/>
            <a:chExt cx="896" cy="864"/>
          </a:xfrm>
        </p:grpSpPr>
        <p:grpSp>
          <p:nvGrpSpPr>
            <p:cNvPr id="132180" name="Group 4"/>
            <p:cNvGrpSpPr>
              <a:grpSpLocks/>
            </p:cNvGrpSpPr>
            <p:nvPr/>
          </p:nvGrpSpPr>
          <p:grpSpPr bwMode="auto">
            <a:xfrm>
              <a:off x="292" y="924"/>
              <a:ext cx="680" cy="640"/>
              <a:chOff x="292" y="924"/>
              <a:chExt cx="680" cy="640"/>
            </a:xfrm>
          </p:grpSpPr>
          <p:sp>
            <p:nvSpPr>
              <p:cNvPr id="132182" name="Oval 2"/>
              <p:cNvSpPr>
                <a:spLocks noChangeArrowheads="1"/>
              </p:cNvSpPr>
              <p:nvPr/>
            </p:nvSpPr>
            <p:spPr bwMode="auto">
              <a:xfrm>
                <a:off x="292" y="924"/>
                <a:ext cx="680" cy="64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83" name="Oval 3"/>
              <p:cNvSpPr>
                <a:spLocks noChangeArrowheads="1"/>
              </p:cNvSpPr>
              <p:nvPr/>
            </p:nvSpPr>
            <p:spPr bwMode="auto">
              <a:xfrm>
                <a:off x="564" y="1164"/>
                <a:ext cx="120" cy="112"/>
              </a:xfrm>
              <a:prstGeom prst="ellipse">
                <a:avLst/>
              </a:prstGeom>
              <a:solidFill>
                <a:srgbClr val="B3B3B3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32181" name="Oval 5"/>
            <p:cNvSpPr>
              <a:spLocks noChangeArrowheads="1"/>
            </p:cNvSpPr>
            <p:nvPr/>
          </p:nvSpPr>
          <p:spPr bwMode="auto">
            <a:xfrm>
              <a:off x="200" y="832"/>
              <a:ext cx="896" cy="864"/>
            </a:xfrm>
            <a:prstGeom prst="ellips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32099" name="Group 14"/>
          <p:cNvGrpSpPr>
            <a:grpSpLocks/>
          </p:cNvGrpSpPr>
          <p:nvPr/>
        </p:nvGrpSpPr>
        <p:grpSpPr bwMode="auto">
          <a:xfrm>
            <a:off x="3162300" y="988338"/>
            <a:ext cx="1511300" cy="1435100"/>
            <a:chOff x="1992" y="816"/>
            <a:chExt cx="952" cy="904"/>
          </a:xfrm>
        </p:grpSpPr>
        <p:sp>
          <p:nvSpPr>
            <p:cNvPr id="132173" name="Oval 7"/>
            <p:cNvSpPr>
              <a:spLocks noChangeArrowheads="1"/>
            </p:cNvSpPr>
            <p:nvPr/>
          </p:nvSpPr>
          <p:spPr bwMode="auto">
            <a:xfrm>
              <a:off x="2116" y="932"/>
              <a:ext cx="680" cy="64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74" name="Oval 8"/>
            <p:cNvSpPr>
              <a:spLocks noChangeArrowheads="1"/>
            </p:cNvSpPr>
            <p:nvPr/>
          </p:nvSpPr>
          <p:spPr bwMode="auto">
            <a:xfrm>
              <a:off x="1992" y="816"/>
              <a:ext cx="952" cy="904"/>
            </a:xfrm>
            <a:prstGeom prst="ellips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75" name="Line 9"/>
            <p:cNvSpPr>
              <a:spLocks noChangeShapeType="1"/>
            </p:cNvSpPr>
            <p:nvPr/>
          </p:nvSpPr>
          <p:spPr bwMode="auto">
            <a:xfrm flipV="1">
              <a:off x="2608" y="1056"/>
              <a:ext cx="64" cy="96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6" name="Line 10"/>
            <p:cNvSpPr>
              <a:spLocks noChangeShapeType="1"/>
            </p:cNvSpPr>
            <p:nvPr/>
          </p:nvSpPr>
          <p:spPr bwMode="auto">
            <a:xfrm>
              <a:off x="2568" y="1040"/>
              <a:ext cx="32" cy="88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7" name="Line 11"/>
            <p:cNvSpPr>
              <a:spLocks noChangeShapeType="1"/>
            </p:cNvSpPr>
            <p:nvPr/>
          </p:nvSpPr>
          <p:spPr bwMode="auto">
            <a:xfrm>
              <a:off x="2568" y="1024"/>
              <a:ext cx="88" cy="24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8" name="Line 12"/>
            <p:cNvSpPr>
              <a:spLocks noChangeShapeType="1"/>
            </p:cNvSpPr>
            <p:nvPr/>
          </p:nvSpPr>
          <p:spPr bwMode="auto">
            <a:xfrm>
              <a:off x="2608" y="1152"/>
              <a:ext cx="80" cy="24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79" name="Line 13"/>
            <p:cNvSpPr>
              <a:spLocks noChangeShapeType="1"/>
            </p:cNvSpPr>
            <p:nvPr/>
          </p:nvSpPr>
          <p:spPr bwMode="auto">
            <a:xfrm>
              <a:off x="2672" y="1064"/>
              <a:ext cx="16" cy="112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2100" name="Group 25"/>
          <p:cNvGrpSpPr>
            <a:grpSpLocks/>
          </p:cNvGrpSpPr>
          <p:nvPr/>
        </p:nvGrpSpPr>
        <p:grpSpPr bwMode="auto">
          <a:xfrm>
            <a:off x="6377554" y="973310"/>
            <a:ext cx="1511300" cy="1435100"/>
            <a:chOff x="3776" y="816"/>
            <a:chExt cx="952" cy="904"/>
          </a:xfrm>
        </p:grpSpPr>
        <p:grpSp>
          <p:nvGrpSpPr>
            <p:cNvPr id="132163" name="Group 22"/>
            <p:cNvGrpSpPr>
              <a:grpSpLocks/>
            </p:cNvGrpSpPr>
            <p:nvPr/>
          </p:nvGrpSpPr>
          <p:grpSpPr bwMode="auto">
            <a:xfrm>
              <a:off x="3776" y="816"/>
              <a:ext cx="952" cy="904"/>
              <a:chOff x="3776" y="816"/>
              <a:chExt cx="952" cy="904"/>
            </a:xfrm>
          </p:grpSpPr>
          <p:sp>
            <p:nvSpPr>
              <p:cNvPr id="132166" name="Oval 15"/>
              <p:cNvSpPr>
                <a:spLocks noChangeArrowheads="1"/>
              </p:cNvSpPr>
              <p:nvPr/>
            </p:nvSpPr>
            <p:spPr bwMode="auto">
              <a:xfrm>
                <a:off x="3940" y="932"/>
                <a:ext cx="680" cy="64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67" name="Oval 16"/>
              <p:cNvSpPr>
                <a:spLocks noChangeArrowheads="1"/>
              </p:cNvSpPr>
              <p:nvPr/>
            </p:nvSpPr>
            <p:spPr bwMode="auto">
              <a:xfrm>
                <a:off x="3776" y="816"/>
                <a:ext cx="952" cy="904"/>
              </a:xfrm>
              <a:prstGeom prst="ellips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68" name="Line 17"/>
              <p:cNvSpPr>
                <a:spLocks noChangeShapeType="1"/>
              </p:cNvSpPr>
              <p:nvPr/>
            </p:nvSpPr>
            <p:spPr bwMode="auto">
              <a:xfrm flipV="1">
                <a:off x="4384" y="1056"/>
                <a:ext cx="64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69" name="Line 18"/>
              <p:cNvSpPr>
                <a:spLocks noChangeShapeType="1"/>
              </p:cNvSpPr>
              <p:nvPr/>
            </p:nvSpPr>
            <p:spPr bwMode="auto">
              <a:xfrm>
                <a:off x="4344" y="1040"/>
                <a:ext cx="32" cy="88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70" name="Line 19"/>
              <p:cNvSpPr>
                <a:spLocks noChangeShapeType="1"/>
              </p:cNvSpPr>
              <p:nvPr/>
            </p:nvSpPr>
            <p:spPr bwMode="auto">
              <a:xfrm>
                <a:off x="4344" y="1024"/>
                <a:ext cx="88" cy="24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71" name="Line 20"/>
              <p:cNvSpPr>
                <a:spLocks noChangeShapeType="1"/>
              </p:cNvSpPr>
              <p:nvPr/>
            </p:nvSpPr>
            <p:spPr bwMode="auto">
              <a:xfrm>
                <a:off x="4384" y="1152"/>
                <a:ext cx="80" cy="24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172" name="Line 21"/>
              <p:cNvSpPr>
                <a:spLocks noChangeShapeType="1"/>
              </p:cNvSpPr>
              <p:nvPr/>
            </p:nvSpPr>
            <p:spPr bwMode="auto">
              <a:xfrm>
                <a:off x="4448" y="1064"/>
                <a:ext cx="16" cy="11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2164" name="Oval 23"/>
            <p:cNvSpPr>
              <a:spLocks noChangeArrowheads="1"/>
            </p:cNvSpPr>
            <p:nvPr/>
          </p:nvSpPr>
          <p:spPr bwMode="auto">
            <a:xfrm>
              <a:off x="4468" y="932"/>
              <a:ext cx="96" cy="10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65" name="Oval 24"/>
            <p:cNvSpPr>
              <a:spLocks noChangeArrowheads="1"/>
            </p:cNvSpPr>
            <p:nvPr/>
          </p:nvSpPr>
          <p:spPr bwMode="auto">
            <a:xfrm>
              <a:off x="4500" y="964"/>
              <a:ext cx="24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2102" name="Oval 37"/>
          <p:cNvSpPr>
            <a:spLocks noChangeArrowheads="1"/>
          </p:cNvSpPr>
          <p:nvPr/>
        </p:nvSpPr>
        <p:spPr bwMode="auto">
          <a:xfrm>
            <a:off x="3028158" y="3449153"/>
            <a:ext cx="1079500" cy="10160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latin typeface="Helvetica" charset="0"/>
            </a:endParaRPr>
          </a:p>
        </p:txBody>
      </p:sp>
      <p:sp>
        <p:nvSpPr>
          <p:cNvPr id="132103" name="Oval 38"/>
          <p:cNvSpPr>
            <a:spLocks noChangeArrowheads="1"/>
          </p:cNvSpPr>
          <p:nvPr/>
        </p:nvSpPr>
        <p:spPr bwMode="auto">
          <a:xfrm>
            <a:off x="2831308" y="3265003"/>
            <a:ext cx="1511300" cy="1435100"/>
          </a:xfrm>
          <a:prstGeom prst="ellips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132104" name="Group 41"/>
          <p:cNvGrpSpPr>
            <a:grpSpLocks/>
          </p:cNvGrpSpPr>
          <p:nvPr/>
        </p:nvGrpSpPr>
        <p:grpSpPr bwMode="auto">
          <a:xfrm>
            <a:off x="3929858" y="3449153"/>
            <a:ext cx="152400" cy="165100"/>
            <a:chOff x="2460" y="3204"/>
            <a:chExt cx="96" cy="104"/>
          </a:xfrm>
        </p:grpSpPr>
        <p:sp>
          <p:nvSpPr>
            <p:cNvPr id="132151" name="Oval 39"/>
            <p:cNvSpPr>
              <a:spLocks noChangeArrowheads="1"/>
            </p:cNvSpPr>
            <p:nvPr/>
          </p:nvSpPr>
          <p:spPr bwMode="auto">
            <a:xfrm>
              <a:off x="2460" y="3204"/>
              <a:ext cx="96" cy="10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52" name="Oval 40"/>
            <p:cNvSpPr>
              <a:spLocks noChangeArrowheads="1"/>
            </p:cNvSpPr>
            <p:nvPr/>
          </p:nvSpPr>
          <p:spPr bwMode="auto">
            <a:xfrm>
              <a:off x="2492" y="3236"/>
              <a:ext cx="24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2109" name="Rectangle 54"/>
          <p:cNvSpPr>
            <a:spLocks noChangeArrowheads="1"/>
          </p:cNvSpPr>
          <p:nvPr/>
        </p:nvSpPr>
        <p:spPr bwMode="auto">
          <a:xfrm>
            <a:off x="317499" y="300955"/>
            <a:ext cx="1550103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Helvetica" charset="0"/>
              </a:rPr>
              <a:t>LH Surge</a:t>
            </a:r>
          </a:p>
        </p:txBody>
      </p:sp>
      <p:sp>
        <p:nvSpPr>
          <p:cNvPr id="132110" name="Rectangle 55"/>
          <p:cNvSpPr>
            <a:spLocks noChangeArrowheads="1"/>
          </p:cNvSpPr>
          <p:nvPr/>
        </p:nvSpPr>
        <p:spPr bwMode="auto">
          <a:xfrm>
            <a:off x="2662165" y="116289"/>
            <a:ext cx="2332109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000000"/>
                </a:solidFill>
                <a:latin typeface="Helvetica" charset="0"/>
              </a:rPr>
              <a:t>Resumption </a:t>
            </a:r>
            <a:r>
              <a:rPr lang="en-US" altLang="en-US" smtClean="0">
                <a:solidFill>
                  <a:srgbClr val="000000"/>
                </a:solidFill>
                <a:latin typeface="Helvetica" charset="0"/>
              </a:rPr>
              <a:t>of Meiosis</a:t>
            </a:r>
            <a:endParaRPr lang="en-US" altLang="en-US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32114" name="Rectangle 59"/>
          <p:cNvSpPr>
            <a:spLocks noChangeArrowheads="1"/>
          </p:cNvSpPr>
          <p:nvPr/>
        </p:nvSpPr>
        <p:spPr bwMode="auto">
          <a:xfrm>
            <a:off x="5447723" y="105312"/>
            <a:ext cx="3747390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First polar </a:t>
            </a:r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body </a:t>
            </a:r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emitted</a:t>
            </a:r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, </a:t>
            </a:r>
            <a:endParaRPr lang="en-US" altLang="en-US" dirty="0" smtClean="0">
              <a:solidFill>
                <a:srgbClr val="000000"/>
              </a:solidFill>
              <a:latin typeface="Helvetica" charset="0"/>
            </a:endParaRPr>
          </a:p>
          <a:p>
            <a:pPr algn="ctr"/>
            <a:r>
              <a:rPr lang="en-US" altLang="en-US" dirty="0" smtClean="0">
                <a:solidFill>
                  <a:srgbClr val="000000"/>
                </a:solidFill>
                <a:latin typeface="Helvetica" charset="0"/>
              </a:rPr>
              <a:t>arrest at metaphase II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32116" name="Rectangle 61"/>
          <p:cNvSpPr>
            <a:spLocks noChangeArrowheads="1"/>
          </p:cNvSpPr>
          <p:nvPr/>
        </p:nvSpPr>
        <p:spPr bwMode="auto">
          <a:xfrm>
            <a:off x="7469754" y="2197379"/>
            <a:ext cx="1599796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Helvetica" charset="0"/>
              </a:rPr>
              <a:t>Ovulation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945754" y="3229047"/>
            <a:ext cx="1511300" cy="1435100"/>
            <a:chOff x="6561272" y="3261450"/>
            <a:chExt cx="1511300" cy="1435100"/>
          </a:xfrm>
        </p:grpSpPr>
        <p:grpSp>
          <p:nvGrpSpPr>
            <p:cNvPr id="132101" name="Group 36"/>
            <p:cNvGrpSpPr>
              <a:grpSpLocks/>
            </p:cNvGrpSpPr>
            <p:nvPr/>
          </p:nvGrpSpPr>
          <p:grpSpPr bwMode="auto">
            <a:xfrm>
              <a:off x="6561272" y="3261450"/>
              <a:ext cx="1511300" cy="1435100"/>
              <a:chOff x="3752" y="3056"/>
              <a:chExt cx="952" cy="904"/>
            </a:xfrm>
          </p:grpSpPr>
          <p:grpSp>
            <p:nvGrpSpPr>
              <p:cNvPr id="132153" name="Group 33"/>
              <p:cNvGrpSpPr>
                <a:grpSpLocks/>
              </p:cNvGrpSpPr>
              <p:nvPr/>
            </p:nvGrpSpPr>
            <p:grpSpPr bwMode="auto">
              <a:xfrm>
                <a:off x="3752" y="3056"/>
                <a:ext cx="952" cy="904"/>
                <a:chOff x="3752" y="3056"/>
                <a:chExt cx="952" cy="904"/>
              </a:xfrm>
            </p:grpSpPr>
            <p:sp>
              <p:nvSpPr>
                <p:cNvPr id="132156" name="Oval 26"/>
                <p:cNvSpPr>
                  <a:spLocks noChangeArrowheads="1"/>
                </p:cNvSpPr>
                <p:nvPr/>
              </p:nvSpPr>
              <p:spPr bwMode="auto">
                <a:xfrm>
                  <a:off x="3876" y="3172"/>
                  <a:ext cx="680" cy="640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32157" name="Oval 27"/>
                <p:cNvSpPr>
                  <a:spLocks noChangeArrowheads="1"/>
                </p:cNvSpPr>
                <p:nvPr/>
              </p:nvSpPr>
              <p:spPr bwMode="auto">
                <a:xfrm>
                  <a:off x="3752" y="3056"/>
                  <a:ext cx="952" cy="904"/>
                </a:xfrm>
                <a:prstGeom prst="ellipse">
                  <a:avLst/>
                </a:prstGeom>
                <a:noFill/>
                <a:ln w="762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rgbClr val="FAFD00"/>
                      </a:solidFill>
                      <a:latin typeface="Comic Sans MS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132158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4360" y="3296"/>
                  <a:ext cx="64" cy="96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59" name="Line 29"/>
                <p:cNvSpPr>
                  <a:spLocks noChangeShapeType="1"/>
                </p:cNvSpPr>
                <p:nvPr/>
              </p:nvSpPr>
              <p:spPr bwMode="auto">
                <a:xfrm>
                  <a:off x="4320" y="3280"/>
                  <a:ext cx="32" cy="88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60" name="Line 30"/>
                <p:cNvSpPr>
                  <a:spLocks noChangeShapeType="1"/>
                </p:cNvSpPr>
                <p:nvPr/>
              </p:nvSpPr>
              <p:spPr bwMode="auto">
                <a:xfrm>
                  <a:off x="4320" y="3264"/>
                  <a:ext cx="88" cy="24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61" name="Line 31"/>
                <p:cNvSpPr>
                  <a:spLocks noChangeShapeType="1"/>
                </p:cNvSpPr>
                <p:nvPr/>
              </p:nvSpPr>
              <p:spPr bwMode="auto">
                <a:xfrm>
                  <a:off x="4360" y="3392"/>
                  <a:ext cx="80" cy="24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162" name="Line 32"/>
                <p:cNvSpPr>
                  <a:spLocks noChangeShapeType="1"/>
                </p:cNvSpPr>
                <p:nvPr/>
              </p:nvSpPr>
              <p:spPr bwMode="auto">
                <a:xfrm>
                  <a:off x="4424" y="3304"/>
                  <a:ext cx="16" cy="112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32154" name="Oval 34"/>
              <p:cNvSpPr>
                <a:spLocks noChangeArrowheads="1"/>
              </p:cNvSpPr>
              <p:nvPr/>
            </p:nvSpPr>
            <p:spPr bwMode="auto">
              <a:xfrm>
                <a:off x="4444" y="3172"/>
                <a:ext cx="96" cy="10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55" name="Oval 35"/>
              <p:cNvSpPr>
                <a:spLocks noChangeArrowheads="1"/>
              </p:cNvSpPr>
              <p:nvPr/>
            </p:nvSpPr>
            <p:spPr bwMode="auto">
              <a:xfrm>
                <a:off x="4476" y="3204"/>
                <a:ext cx="24" cy="2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32117" name="Group 65"/>
            <p:cNvGrpSpPr>
              <a:grpSpLocks/>
            </p:cNvGrpSpPr>
            <p:nvPr/>
          </p:nvGrpSpPr>
          <p:grpSpPr bwMode="auto">
            <a:xfrm>
              <a:off x="6662872" y="3845650"/>
              <a:ext cx="90488" cy="547688"/>
              <a:chOff x="3816" y="3424"/>
              <a:chExt cx="57" cy="345"/>
            </a:xfrm>
          </p:grpSpPr>
          <p:sp>
            <p:nvSpPr>
              <p:cNvPr id="132140" name="Oval 62"/>
              <p:cNvSpPr>
                <a:spLocks noChangeArrowheads="1"/>
              </p:cNvSpPr>
              <p:nvPr/>
            </p:nvSpPr>
            <p:spPr bwMode="auto">
              <a:xfrm>
                <a:off x="3840" y="3424"/>
                <a:ext cx="32" cy="12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41" name="Freeform 63"/>
              <p:cNvSpPr>
                <a:spLocks/>
              </p:cNvSpPr>
              <p:nvPr/>
            </p:nvSpPr>
            <p:spPr bwMode="auto">
              <a:xfrm>
                <a:off x="3816" y="3560"/>
                <a:ext cx="57" cy="209"/>
              </a:xfrm>
              <a:custGeom>
                <a:avLst/>
                <a:gdLst>
                  <a:gd name="T0" fmla="*/ 56 w 57"/>
                  <a:gd name="T1" fmla="*/ 0 h 209"/>
                  <a:gd name="T2" fmla="*/ 56 w 57"/>
                  <a:gd name="T3" fmla="*/ 0 h 209"/>
                  <a:gd name="T4" fmla="*/ 0 w 57"/>
                  <a:gd name="T5" fmla="*/ 48 h 209"/>
                  <a:gd name="T6" fmla="*/ 40 w 57"/>
                  <a:gd name="T7" fmla="*/ 128 h 209"/>
                  <a:gd name="T8" fmla="*/ 24 w 57"/>
                  <a:gd name="T9" fmla="*/ 208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09"/>
                  <a:gd name="T17" fmla="*/ 57 w 57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09">
                    <a:moveTo>
                      <a:pt x="56" y="0"/>
                    </a:moveTo>
                    <a:lnTo>
                      <a:pt x="56" y="0"/>
                    </a:lnTo>
                    <a:lnTo>
                      <a:pt x="0" y="48"/>
                    </a:lnTo>
                    <a:lnTo>
                      <a:pt x="40" y="128"/>
                    </a:lnTo>
                    <a:lnTo>
                      <a:pt x="24" y="208"/>
                    </a:ln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142" name="Freeform 64"/>
              <p:cNvSpPr>
                <a:spLocks/>
              </p:cNvSpPr>
              <p:nvPr/>
            </p:nvSpPr>
            <p:spPr bwMode="auto">
              <a:xfrm>
                <a:off x="3824" y="3552"/>
                <a:ext cx="41" cy="209"/>
              </a:xfrm>
              <a:custGeom>
                <a:avLst/>
                <a:gdLst>
                  <a:gd name="T0" fmla="*/ 40 w 41"/>
                  <a:gd name="T1" fmla="*/ 0 h 209"/>
                  <a:gd name="T2" fmla="*/ 0 w 41"/>
                  <a:gd name="T3" fmla="*/ 40 h 209"/>
                  <a:gd name="T4" fmla="*/ 0 w 41"/>
                  <a:gd name="T5" fmla="*/ 88 h 209"/>
                  <a:gd name="T6" fmla="*/ 8 w 41"/>
                  <a:gd name="T7" fmla="*/ 208 h 20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"/>
                  <a:gd name="T13" fmla="*/ 0 h 209"/>
                  <a:gd name="T14" fmla="*/ 41 w 41"/>
                  <a:gd name="T15" fmla="*/ 209 h 20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" h="209">
                    <a:moveTo>
                      <a:pt x="40" y="0"/>
                    </a:moveTo>
                    <a:lnTo>
                      <a:pt x="0" y="40"/>
                    </a:lnTo>
                    <a:lnTo>
                      <a:pt x="0" y="88"/>
                    </a:lnTo>
                    <a:lnTo>
                      <a:pt x="8" y="208"/>
                    </a:ln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AFD00"/>
                    </a:solidFill>
                    <a:latin typeface="Comic Sans MS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132118" name="Group 68"/>
          <p:cNvGrpSpPr>
            <a:grpSpLocks/>
          </p:cNvGrpSpPr>
          <p:nvPr/>
        </p:nvGrpSpPr>
        <p:grpSpPr bwMode="auto">
          <a:xfrm>
            <a:off x="4069558" y="3652353"/>
            <a:ext cx="152400" cy="165100"/>
            <a:chOff x="2548" y="3332"/>
            <a:chExt cx="96" cy="104"/>
          </a:xfrm>
        </p:grpSpPr>
        <p:sp>
          <p:nvSpPr>
            <p:cNvPr id="132138" name="Oval 66"/>
            <p:cNvSpPr>
              <a:spLocks noChangeArrowheads="1"/>
            </p:cNvSpPr>
            <p:nvPr/>
          </p:nvSpPr>
          <p:spPr bwMode="auto">
            <a:xfrm>
              <a:off x="2548" y="3332"/>
              <a:ext cx="96" cy="10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32139" name="Oval 67"/>
            <p:cNvSpPr>
              <a:spLocks noChangeArrowheads="1"/>
            </p:cNvSpPr>
            <p:nvPr/>
          </p:nvSpPr>
          <p:spPr bwMode="auto">
            <a:xfrm>
              <a:off x="2588" y="3364"/>
              <a:ext cx="16" cy="2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32119" name="Oval 69"/>
          <p:cNvSpPr>
            <a:spLocks noChangeArrowheads="1"/>
          </p:cNvSpPr>
          <p:nvPr/>
        </p:nvSpPr>
        <p:spPr bwMode="auto">
          <a:xfrm>
            <a:off x="3326608" y="3900003"/>
            <a:ext cx="228600" cy="241300"/>
          </a:xfrm>
          <a:prstGeom prst="ellipse">
            <a:avLst/>
          </a:prstGeom>
          <a:solidFill>
            <a:srgbClr val="80808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2120" name="Oval 70"/>
          <p:cNvSpPr>
            <a:spLocks noChangeArrowheads="1"/>
          </p:cNvSpPr>
          <p:nvPr/>
        </p:nvSpPr>
        <p:spPr bwMode="auto">
          <a:xfrm>
            <a:off x="3644108" y="3849203"/>
            <a:ext cx="228600" cy="241300"/>
          </a:xfrm>
          <a:prstGeom prst="ellipse">
            <a:avLst/>
          </a:prstGeom>
          <a:solidFill>
            <a:srgbClr val="80808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2121" name="Rectangle 71"/>
          <p:cNvSpPr>
            <a:spLocks noChangeArrowheads="1"/>
          </p:cNvSpPr>
          <p:nvPr/>
        </p:nvSpPr>
        <p:spPr bwMode="auto">
          <a:xfrm>
            <a:off x="150813" y="2540913"/>
            <a:ext cx="1700786" cy="33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600" dirty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Primary Oocyte</a:t>
            </a:r>
          </a:p>
        </p:txBody>
      </p:sp>
      <p:sp>
        <p:nvSpPr>
          <p:cNvPr id="132122" name="Rectangle 72"/>
          <p:cNvSpPr>
            <a:spLocks noChangeArrowheads="1"/>
          </p:cNvSpPr>
          <p:nvPr/>
        </p:nvSpPr>
        <p:spPr bwMode="auto">
          <a:xfrm>
            <a:off x="4669766" y="2458478"/>
            <a:ext cx="1362551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 dirty="0" smtClean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Secondary</a:t>
            </a:r>
          </a:p>
          <a:p>
            <a:pPr algn="ctr"/>
            <a:r>
              <a:rPr lang="en-US" altLang="en-US" sz="1800" dirty="0" smtClean="0"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</a:rPr>
              <a:t>Oocyte</a:t>
            </a:r>
            <a:endParaRPr lang="en-US" altLang="en-US" sz="1800" dirty="0">
              <a:solidFill>
                <a:srgbClr val="7030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charset="0"/>
            </a:endParaRPr>
          </a:p>
        </p:txBody>
      </p:sp>
      <p:sp>
        <p:nvSpPr>
          <p:cNvPr id="132125" name="Rectangle 77"/>
          <p:cNvSpPr>
            <a:spLocks noChangeArrowheads="1"/>
          </p:cNvSpPr>
          <p:nvPr/>
        </p:nvSpPr>
        <p:spPr bwMode="auto">
          <a:xfrm>
            <a:off x="5475287" y="4699634"/>
            <a:ext cx="291061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mtClean="0">
                <a:solidFill>
                  <a:srgbClr val="000000"/>
                </a:solidFill>
                <a:latin typeface="Helvetica" charset="0"/>
              </a:rPr>
              <a:t>Sperm Penetration</a:t>
            </a:r>
            <a:endParaRPr lang="en-US" altLang="en-US" dirty="0">
              <a:solidFill>
                <a:srgbClr val="000000"/>
              </a:solidFill>
              <a:latin typeface="Helvetica" charset="0"/>
            </a:endParaRPr>
          </a:p>
        </p:txBody>
      </p:sp>
      <p:grpSp>
        <p:nvGrpSpPr>
          <p:cNvPr id="132128" name="Group 87"/>
          <p:cNvGrpSpPr>
            <a:grpSpLocks/>
          </p:cNvGrpSpPr>
          <p:nvPr/>
        </p:nvGrpSpPr>
        <p:grpSpPr bwMode="auto">
          <a:xfrm>
            <a:off x="714376" y="1550502"/>
            <a:ext cx="6723063" cy="2619376"/>
            <a:chOff x="450" y="1175"/>
            <a:chExt cx="4235" cy="1650"/>
          </a:xfrm>
        </p:grpSpPr>
        <p:sp>
          <p:nvSpPr>
            <p:cNvPr id="132130" name="Text Box 80"/>
            <p:cNvSpPr txBox="1">
              <a:spLocks noChangeArrowheads="1"/>
            </p:cNvSpPr>
            <p:nvPr/>
          </p:nvSpPr>
          <p:spPr bwMode="auto">
            <a:xfrm>
              <a:off x="450" y="1225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 dirty="0">
                  <a:solidFill>
                    <a:srgbClr val="DC0081"/>
                  </a:solidFill>
                  <a:latin typeface="Helvetica" charset="0"/>
                </a:rPr>
                <a:t>4N</a:t>
              </a:r>
            </a:p>
          </p:txBody>
        </p:sp>
        <p:sp>
          <p:nvSpPr>
            <p:cNvPr id="132131" name="Text Box 81"/>
            <p:cNvSpPr txBox="1">
              <a:spLocks noChangeArrowheads="1"/>
            </p:cNvSpPr>
            <p:nvPr/>
          </p:nvSpPr>
          <p:spPr bwMode="auto">
            <a:xfrm>
              <a:off x="2249" y="1221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4N</a:t>
              </a:r>
            </a:p>
          </p:txBody>
        </p:sp>
        <p:sp>
          <p:nvSpPr>
            <p:cNvPr id="132132" name="Text Box 82"/>
            <p:cNvSpPr txBox="1">
              <a:spLocks noChangeArrowheads="1"/>
            </p:cNvSpPr>
            <p:nvPr/>
          </p:nvSpPr>
          <p:spPr bwMode="auto">
            <a:xfrm>
              <a:off x="4320" y="1175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2N</a:t>
              </a:r>
            </a:p>
          </p:txBody>
        </p:sp>
        <p:sp>
          <p:nvSpPr>
            <p:cNvPr id="132133" name="Text Box 83"/>
            <p:cNvSpPr txBox="1">
              <a:spLocks noChangeArrowheads="1"/>
            </p:cNvSpPr>
            <p:nvPr/>
          </p:nvSpPr>
          <p:spPr bwMode="auto">
            <a:xfrm>
              <a:off x="3968" y="2534"/>
              <a:ext cx="3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2N</a:t>
              </a:r>
            </a:p>
          </p:txBody>
        </p:sp>
        <p:sp>
          <p:nvSpPr>
            <p:cNvPr id="132134" name="Text Box 85"/>
            <p:cNvSpPr txBox="1">
              <a:spLocks noChangeArrowheads="1"/>
            </p:cNvSpPr>
            <p:nvPr/>
          </p:nvSpPr>
          <p:spPr bwMode="auto">
            <a:xfrm>
              <a:off x="1967" y="2412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N</a:t>
              </a:r>
            </a:p>
          </p:txBody>
        </p:sp>
        <p:sp>
          <p:nvSpPr>
            <p:cNvPr id="132135" name="Text Box 86"/>
            <p:cNvSpPr txBox="1">
              <a:spLocks noChangeArrowheads="1"/>
            </p:cNvSpPr>
            <p:nvPr/>
          </p:nvSpPr>
          <p:spPr bwMode="auto">
            <a:xfrm>
              <a:off x="2221" y="2363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AFD00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r>
                <a:rPr lang="en-US" altLang="en-US">
                  <a:solidFill>
                    <a:srgbClr val="DC0081"/>
                  </a:solidFill>
                  <a:latin typeface="Helvetica" charset="0"/>
                </a:rPr>
                <a:t>N</a:t>
              </a:r>
            </a:p>
          </p:txBody>
        </p:sp>
      </p:grpSp>
      <p:sp>
        <p:nvSpPr>
          <p:cNvPr id="54364" name="Text Box 92"/>
          <p:cNvSpPr txBox="1">
            <a:spLocks noChangeArrowheads="1"/>
          </p:cNvSpPr>
          <p:nvPr/>
        </p:nvSpPr>
        <p:spPr bwMode="auto">
          <a:xfrm>
            <a:off x="7552304" y="2530941"/>
            <a:ext cx="1417376" cy="830997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(</a:t>
            </a:r>
            <a:r>
              <a:rPr lang="en-US" smtClean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most</a:t>
            </a:r>
          </a:p>
          <a:p>
            <a:pPr algn="ctr">
              <a:defRPr/>
            </a:pPr>
            <a:r>
              <a:rPr lang="en-US" dirty="0" smtClean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species</a:t>
            </a:r>
            <a:r>
              <a:rPr lang="en-US" dirty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)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2022475" y="1698374"/>
            <a:ext cx="96202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0" name="Straight Arrow Connector 89"/>
          <p:cNvCxnSpPr/>
          <p:nvPr/>
        </p:nvCxnSpPr>
        <p:spPr bwMode="auto">
          <a:xfrm>
            <a:off x="4994274" y="1698374"/>
            <a:ext cx="962026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1" name="Straight Arrow Connector 90"/>
          <p:cNvCxnSpPr/>
          <p:nvPr/>
        </p:nvCxnSpPr>
        <p:spPr bwMode="auto">
          <a:xfrm flipV="1">
            <a:off x="5980418" y="2188490"/>
            <a:ext cx="526744" cy="349765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6" name="Straight Arrow Connector 95"/>
          <p:cNvCxnSpPr/>
          <p:nvPr/>
        </p:nvCxnSpPr>
        <p:spPr bwMode="auto">
          <a:xfrm flipH="1">
            <a:off x="6828404" y="2494993"/>
            <a:ext cx="146050" cy="658703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98" name="Straight Arrow Connector 97"/>
          <p:cNvCxnSpPr/>
          <p:nvPr/>
        </p:nvCxnSpPr>
        <p:spPr bwMode="auto">
          <a:xfrm flipH="1">
            <a:off x="4581144" y="3982553"/>
            <a:ext cx="1080447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73" name="Text Box 88"/>
          <p:cNvSpPr txBox="1">
            <a:spLocks noChangeArrowheads="1"/>
          </p:cNvSpPr>
          <p:nvPr/>
        </p:nvSpPr>
        <p:spPr bwMode="auto">
          <a:xfrm>
            <a:off x="179870" y="2855250"/>
            <a:ext cx="1675459" cy="830997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174625" indent="-174625"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Ovulation</a:t>
            </a:r>
          </a:p>
          <a:p>
            <a:pPr marL="174625" indent="-174625">
              <a:buFontTx/>
              <a:buChar char="•"/>
              <a:defRPr/>
            </a:pPr>
            <a:r>
              <a:rPr lang="en-US" dirty="0" smtClean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Dog,</a:t>
            </a:r>
            <a:r>
              <a:rPr lang="en-US" dirty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 </a:t>
            </a:r>
            <a:r>
              <a:rPr lang="en-US" dirty="0" smtClean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Fox</a:t>
            </a:r>
            <a:endParaRPr lang="en-US" dirty="0">
              <a:solidFill>
                <a:schemeClr val="hlin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charset="0"/>
              <a:ea typeface="+mn-ea"/>
            </a:endParaRPr>
          </a:p>
        </p:txBody>
      </p:sp>
      <p:sp>
        <p:nvSpPr>
          <p:cNvPr id="74" name="Text Box 89"/>
          <p:cNvSpPr txBox="1">
            <a:spLocks noChangeArrowheads="1"/>
          </p:cNvSpPr>
          <p:nvPr/>
        </p:nvSpPr>
        <p:spPr bwMode="auto">
          <a:xfrm>
            <a:off x="2889500" y="2402683"/>
            <a:ext cx="1877437" cy="830997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225425" indent="-225425" algn="ctr">
              <a:defRPr/>
            </a:pPr>
            <a:r>
              <a:rPr lang="en-US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Sperm </a:t>
            </a:r>
            <a:r>
              <a:rPr lang="en-US" smtClean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Pen.</a:t>
            </a:r>
            <a:endParaRPr lang="en-US" dirty="0">
              <a:solidFill>
                <a:schemeClr val="hlin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charset="0"/>
              <a:ea typeface="+mn-ea"/>
            </a:endParaRPr>
          </a:p>
          <a:p>
            <a:pPr marL="7938" algn="ctr">
              <a:buFont typeface="Arial" charset="0"/>
              <a:buChar char="•"/>
              <a:defRPr/>
            </a:pPr>
            <a:r>
              <a:rPr lang="en-US" dirty="0" smtClean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Dog</a:t>
            </a:r>
            <a:r>
              <a:rPr lang="en-US" dirty="0" smtClean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, </a:t>
            </a:r>
            <a:r>
              <a:rPr lang="en-US" dirty="0" smtClean="0">
                <a:solidFill>
                  <a:schemeClr val="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charset="0"/>
                <a:ea typeface="+mn-ea"/>
              </a:rPr>
              <a:t>Fox</a:t>
            </a:r>
            <a:endParaRPr lang="en-US" dirty="0">
              <a:solidFill>
                <a:schemeClr val="hlin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charset="0"/>
              <a:ea typeface="+mn-ea"/>
            </a:endParaRPr>
          </a:p>
        </p:txBody>
      </p:sp>
      <p:sp>
        <p:nvSpPr>
          <p:cNvPr id="75" name="Rectangle 79"/>
          <p:cNvSpPr>
            <a:spLocks noChangeArrowheads="1"/>
          </p:cNvSpPr>
          <p:nvPr/>
        </p:nvSpPr>
        <p:spPr bwMode="auto">
          <a:xfrm>
            <a:off x="150282" y="4285418"/>
            <a:ext cx="2763576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2pPr>
            <a:lvl3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3pPr>
            <a:lvl4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4pPr>
            <a:lvl5pPr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AFD00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DC0081"/>
                </a:solidFill>
                <a:latin typeface="Helvetica" charset="0"/>
              </a:rPr>
              <a:t>Zygote </a:t>
            </a:r>
            <a:endParaRPr lang="en-US" altLang="en-US" smtClean="0">
              <a:solidFill>
                <a:srgbClr val="DC0081"/>
              </a:solidFill>
              <a:latin typeface="Helvetica" charset="0"/>
            </a:endParaRPr>
          </a:p>
          <a:p>
            <a:pPr algn="ctr"/>
            <a:r>
              <a:rPr lang="en-US" altLang="en-US" dirty="0" smtClean="0">
                <a:solidFill>
                  <a:srgbClr val="DC0081"/>
                </a:solidFill>
                <a:latin typeface="Helvetica" charset="0"/>
              </a:rPr>
              <a:t>(</a:t>
            </a:r>
            <a:r>
              <a:rPr lang="en-US" altLang="en-US" dirty="0" err="1">
                <a:solidFill>
                  <a:srgbClr val="DC0081"/>
                </a:solidFill>
                <a:latin typeface="Helvetica" charset="0"/>
              </a:rPr>
              <a:t>pronucleate</a:t>
            </a:r>
            <a:r>
              <a:rPr lang="en-US" altLang="en-US" dirty="0">
                <a:solidFill>
                  <a:srgbClr val="DC0081"/>
                </a:solidFill>
                <a:latin typeface="Helvetica" charset="0"/>
              </a:rPr>
              <a:t> egg)</a:t>
            </a:r>
          </a:p>
        </p:txBody>
      </p:sp>
    </p:spTree>
    <p:extLst>
      <p:ext uri="{BB962C8B-B14F-4D97-AF65-F5344CB8AC3E}">
        <p14:creationId xmlns:p14="http://schemas.microsoft.com/office/powerpoint/2010/main" val="834765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FAFD00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FAFD00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4751</TotalTime>
  <Pages>52</Pages>
  <Words>1010</Words>
  <Application>Microsoft Macintosh PowerPoint</Application>
  <PresentationFormat>On-screen Show (16:9)</PresentationFormat>
  <Paragraphs>526</Paragraphs>
  <Slides>62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0" baseType="lpstr">
      <vt:lpstr>ＭＳ Ｐゴシック</vt:lpstr>
      <vt:lpstr>Arial</vt:lpstr>
      <vt:lpstr>Arial Narrow</vt:lpstr>
      <vt:lpstr>Comic Sans MS</vt:lpstr>
      <vt:lpstr>Geneva</vt:lpstr>
      <vt:lpstr>Helvetica</vt:lpstr>
      <vt:lpstr>Times</vt:lpstr>
      <vt:lpstr>Microsoft PowerPoint 4</vt:lpstr>
      <vt:lpstr>Animal Science 434</vt:lpstr>
      <vt:lpstr>Tonic and Preovulatory Surge of GnRH</vt:lpstr>
      <vt:lpstr>PowerPoint Presentation</vt:lpstr>
      <vt:lpstr>Tonic and Preovulatory Surge of GnRH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Follicular Progression</vt:lpstr>
      <vt:lpstr>Growth and Atresia of Follicles</vt:lpstr>
      <vt:lpstr>Fate of follicles and oocytes</vt:lpstr>
      <vt:lpstr>Initial Follicular Growth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Follicular Wave Emergence</vt:lpstr>
      <vt:lpstr>Species Variation in Follicular Waves</vt:lpstr>
      <vt:lpstr>Gonadotropin Action Within the Follicle</vt:lpstr>
      <vt:lpstr>Antral Follicle</vt:lpstr>
      <vt:lpstr>PowerPoint Presentation</vt:lpstr>
      <vt:lpstr>PowerPoint Presentation</vt:lpstr>
      <vt:lpstr>Ovulation</vt:lpstr>
      <vt:lpstr>PowerPoint Presentation</vt:lpstr>
      <vt:lpstr>PowerPoint Presentation</vt:lpstr>
      <vt:lpstr>PowerPoint Presentation</vt:lpstr>
      <vt:lpstr>Cumulus Expansion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Types of Ovulators</vt:lpstr>
      <vt:lpstr>PowerPoint Presentation</vt:lpstr>
      <vt:lpstr>PowerPoint Presentation</vt:lpstr>
      <vt:lpstr>Induced Ovulators</vt:lpstr>
      <vt:lpstr>PowerPoint Presentation</vt:lpstr>
      <vt:lpstr>Induced Ovulators</vt:lpstr>
      <vt:lpstr>Cats</vt:lpstr>
      <vt:lpstr>Spontaneous Ovulators</vt:lpstr>
      <vt:lpstr>PowerPoint Presentation</vt:lpstr>
      <vt:lpstr>PowerPoint Presentation</vt:lpstr>
      <vt:lpstr>Oogonia in Egg Nest</vt:lpstr>
      <vt:lpstr>PowerPoint Presentation</vt:lpstr>
      <vt:lpstr>Primary Oocytes in Primordial Follicles</vt:lpstr>
      <vt:lpstr>Primary Oocyte in Primary Follicle</vt:lpstr>
      <vt:lpstr>Fetal Oocyte Development</vt:lpstr>
      <vt:lpstr>Ovulation of Tertiary Follicle</vt:lpstr>
      <vt:lpstr>Formation of the Zona Pellucida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 434</dc:title>
  <dc:subject>The follicular phase of the estrous cycle</dc:subject>
  <dc:creator>John Parrish</dc:creator>
  <cp:keywords/>
  <dc:description/>
  <cp:lastModifiedBy>Microsoft Office User</cp:lastModifiedBy>
  <cp:revision>146</cp:revision>
  <cp:lastPrinted>2017-10-16T21:08:24Z</cp:lastPrinted>
  <dcterms:created xsi:type="dcterms:W3CDTF">2012-10-09T20:23:17Z</dcterms:created>
  <dcterms:modified xsi:type="dcterms:W3CDTF">2017-10-16T21:08:38Z</dcterms:modified>
</cp:coreProperties>
</file>