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256" r:id="rId2"/>
    <p:sldId id="257" r:id="rId3"/>
    <p:sldId id="258" r:id="rId4"/>
    <p:sldId id="289" r:id="rId5"/>
    <p:sldId id="290" r:id="rId6"/>
    <p:sldId id="291" r:id="rId7"/>
    <p:sldId id="259" r:id="rId8"/>
    <p:sldId id="310" r:id="rId9"/>
    <p:sldId id="324" r:id="rId10"/>
    <p:sldId id="325" r:id="rId11"/>
    <p:sldId id="260" r:id="rId12"/>
    <p:sldId id="292" r:id="rId13"/>
    <p:sldId id="320" r:id="rId14"/>
    <p:sldId id="318" r:id="rId15"/>
    <p:sldId id="319" r:id="rId16"/>
    <p:sldId id="321" r:id="rId17"/>
    <p:sldId id="296" r:id="rId18"/>
    <p:sldId id="302" r:id="rId19"/>
    <p:sldId id="303" r:id="rId20"/>
    <p:sldId id="304" r:id="rId21"/>
    <p:sldId id="297" r:id="rId22"/>
    <p:sldId id="306" r:id="rId23"/>
    <p:sldId id="298" r:id="rId24"/>
    <p:sldId id="307" r:id="rId25"/>
    <p:sldId id="299" r:id="rId26"/>
    <p:sldId id="264" r:id="rId27"/>
    <p:sldId id="300" r:id="rId28"/>
    <p:sldId id="265" r:id="rId29"/>
    <p:sldId id="326" r:id="rId30"/>
    <p:sldId id="327" r:id="rId31"/>
    <p:sldId id="266" r:id="rId32"/>
    <p:sldId id="311" r:id="rId33"/>
    <p:sldId id="312" r:id="rId34"/>
    <p:sldId id="313" r:id="rId35"/>
    <p:sldId id="314" r:id="rId36"/>
    <p:sldId id="315" r:id="rId37"/>
    <p:sldId id="267" r:id="rId38"/>
    <p:sldId id="268" r:id="rId39"/>
    <p:sldId id="269" r:id="rId40"/>
    <p:sldId id="270" r:id="rId41"/>
    <p:sldId id="271" r:id="rId42"/>
    <p:sldId id="275" r:id="rId43"/>
    <p:sldId id="277" r:id="rId44"/>
    <p:sldId id="322" r:id="rId45"/>
    <p:sldId id="323" r:id="rId46"/>
    <p:sldId id="278" r:id="rId47"/>
    <p:sldId id="279" r:id="rId48"/>
    <p:sldId id="280" r:id="rId49"/>
    <p:sldId id="281" r:id="rId50"/>
    <p:sldId id="282" r:id="rId51"/>
    <p:sldId id="283" r:id="rId52"/>
    <p:sldId id="284" r:id="rId53"/>
    <p:sldId id="286" r:id="rId54"/>
    <p:sldId id="308" r:id="rId55"/>
    <p:sldId id="309" r:id="rId56"/>
    <p:sldId id="287" r:id="rId57"/>
    <p:sldId id="328" r:id="rId58"/>
    <p:sldId id="329" r:id="rId59"/>
    <p:sldId id="288" r:id="rId60"/>
    <p:sldId id="316" r:id="rId61"/>
    <p:sldId id="317" r:id="rId62"/>
    <p:sldId id="301" r:id="rId63"/>
    <p:sldId id="261" r:id="rId64"/>
    <p:sldId id="293" r:id="rId65"/>
    <p:sldId id="294" r:id="rId66"/>
    <p:sldId id="295" r:id="rId67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Helvetica" pitchFamily="-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C6600"/>
    <a:srgbClr val="FF6666"/>
    <a:srgbClr val="000000"/>
    <a:srgbClr val="D93192"/>
    <a:srgbClr val="EF9100"/>
    <a:srgbClr val="FAFD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02"/>
    <p:restoredTop sz="94637"/>
  </p:normalViewPr>
  <p:slideViewPr>
    <p:cSldViewPr showGuides="1">
      <p:cViewPr varScale="1">
        <p:scale>
          <a:sx n="104" d="100"/>
          <a:sy n="104" d="100"/>
        </p:scale>
        <p:origin x="304" y="192"/>
      </p:cViewPr>
      <p:guideLst>
        <p:guide orient="horz" pos="2256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168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373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397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854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>
              <a:latin typeface="Times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228600"/>
            <a:ext cx="1962150" cy="6248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734050" cy="6248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87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Animal Science 434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886200"/>
            <a:ext cx="7315200" cy="1752600"/>
          </a:xfrm>
          <a:noFill/>
        </p:spPr>
        <p:txBody>
          <a:bodyPr/>
          <a:lstStyle/>
          <a:p>
            <a:pPr marL="342900" indent="-342900"/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Reproductive Cycles in the Female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Terminology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8575"/>
            <a:ext cx="7772400" cy="4876800"/>
          </a:xfrm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Estrus is a noun.</a:t>
            </a:r>
          </a:p>
          <a:p>
            <a:pPr lvl="1"/>
            <a:r>
              <a:rPr lang="en-US" dirty="0"/>
              <a:t>The cow is displaying estrus.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Estrous is an adjective.</a:t>
            </a:r>
          </a:p>
          <a:p>
            <a:pPr lvl="1"/>
            <a:r>
              <a:rPr lang="en-US" dirty="0"/>
              <a:t>The length of the estrous cycle is 21 days. 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Oestrus and Oestrous</a:t>
            </a:r>
          </a:p>
          <a:p>
            <a:pPr lvl="1"/>
            <a:r>
              <a:rPr lang="en-US" dirty="0"/>
              <a:t>British and European spellings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Estrus and Heat are synonymous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93725" y="149225"/>
            <a:ext cx="7772400" cy="1143000"/>
          </a:xfrm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Terminology (cont.)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4050" y="1282700"/>
            <a:ext cx="7772400" cy="4876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Anestrus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When the female is not having repeated estrous cycles.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Types of Cyclicity</a:t>
            </a:r>
          </a:p>
        </p:txBody>
      </p:sp>
      <p:pic>
        <p:nvPicPr>
          <p:cNvPr id="2150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514600"/>
            <a:ext cx="31750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133600"/>
            <a:ext cx="2743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3352800" y="1295400"/>
            <a:ext cx="2262188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9783" dir="3885598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Polyestrus</a:t>
            </a:r>
          </a:p>
        </p:txBody>
      </p:sp>
      <p:grpSp>
        <p:nvGrpSpPr>
          <p:cNvPr id="21510" name="Group 43"/>
          <p:cNvGrpSpPr>
            <a:grpSpLocks/>
          </p:cNvGrpSpPr>
          <p:nvPr/>
        </p:nvGrpSpPr>
        <p:grpSpPr bwMode="auto">
          <a:xfrm>
            <a:off x="982663" y="4572000"/>
            <a:ext cx="3741737" cy="2044700"/>
            <a:chOff x="619" y="2880"/>
            <a:chExt cx="2357" cy="1288"/>
          </a:xfrm>
        </p:grpSpPr>
        <p:sp>
          <p:nvSpPr>
            <p:cNvPr id="21515" name="Line 11"/>
            <p:cNvSpPr>
              <a:spLocks noChangeShapeType="1"/>
            </p:cNvSpPr>
            <p:nvPr/>
          </p:nvSpPr>
          <p:spPr bwMode="auto">
            <a:xfrm>
              <a:off x="1008" y="288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>
              <a:off x="1008" y="3888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 rot="-5400000">
              <a:off x="306" y="3295"/>
              <a:ext cx="85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Relative E</a:t>
              </a:r>
              <a:r>
                <a:rPr lang="en-US" sz="1800" baseline="-25000" dirty="0"/>
                <a:t>2</a:t>
              </a:r>
              <a:endParaRPr lang="en-US" dirty="0"/>
            </a:p>
          </p:txBody>
        </p:sp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>
              <a:off x="105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19" name="Line 15"/>
            <p:cNvSpPr>
              <a:spLocks noChangeShapeType="1"/>
            </p:cNvSpPr>
            <p:nvPr/>
          </p:nvSpPr>
          <p:spPr bwMode="auto">
            <a:xfrm>
              <a:off x="122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0" name="Line 16"/>
            <p:cNvSpPr>
              <a:spLocks noChangeShapeType="1"/>
            </p:cNvSpPr>
            <p:nvPr/>
          </p:nvSpPr>
          <p:spPr bwMode="auto">
            <a:xfrm>
              <a:off x="139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1" name="Line 17"/>
            <p:cNvSpPr>
              <a:spLocks noChangeShapeType="1"/>
            </p:cNvSpPr>
            <p:nvPr/>
          </p:nvSpPr>
          <p:spPr bwMode="auto">
            <a:xfrm>
              <a:off x="156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2" name="Line 18"/>
            <p:cNvSpPr>
              <a:spLocks noChangeShapeType="1"/>
            </p:cNvSpPr>
            <p:nvPr/>
          </p:nvSpPr>
          <p:spPr bwMode="auto">
            <a:xfrm>
              <a:off x="172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3" name="Line 19"/>
            <p:cNvSpPr>
              <a:spLocks noChangeShapeType="1"/>
            </p:cNvSpPr>
            <p:nvPr/>
          </p:nvSpPr>
          <p:spPr bwMode="auto">
            <a:xfrm>
              <a:off x="189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4" name="Line 20"/>
            <p:cNvSpPr>
              <a:spLocks noChangeShapeType="1"/>
            </p:cNvSpPr>
            <p:nvPr/>
          </p:nvSpPr>
          <p:spPr bwMode="auto">
            <a:xfrm>
              <a:off x="206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5" name="Line 21"/>
            <p:cNvSpPr>
              <a:spLocks noChangeShapeType="1"/>
            </p:cNvSpPr>
            <p:nvPr/>
          </p:nvSpPr>
          <p:spPr bwMode="auto">
            <a:xfrm>
              <a:off x="240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6" name="Line 22"/>
            <p:cNvSpPr>
              <a:spLocks noChangeShapeType="1"/>
            </p:cNvSpPr>
            <p:nvPr/>
          </p:nvSpPr>
          <p:spPr bwMode="auto">
            <a:xfrm>
              <a:off x="223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>
              <a:off x="256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>
              <a:off x="273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29" name="Line 26"/>
            <p:cNvSpPr>
              <a:spLocks noChangeShapeType="1"/>
            </p:cNvSpPr>
            <p:nvPr/>
          </p:nvSpPr>
          <p:spPr bwMode="auto">
            <a:xfrm>
              <a:off x="290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30" name="Text Box 27"/>
            <p:cNvSpPr txBox="1">
              <a:spLocks noChangeArrowheads="1"/>
            </p:cNvSpPr>
            <p:nvPr/>
          </p:nvSpPr>
          <p:spPr bwMode="auto">
            <a:xfrm>
              <a:off x="96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1531" name="Text Box 28"/>
            <p:cNvSpPr txBox="1">
              <a:spLocks noChangeArrowheads="1"/>
            </p:cNvSpPr>
            <p:nvPr/>
          </p:nvSpPr>
          <p:spPr bwMode="auto">
            <a:xfrm>
              <a:off x="1104" y="3937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F</a:t>
              </a:r>
            </a:p>
          </p:txBody>
        </p:sp>
        <p:sp>
          <p:nvSpPr>
            <p:cNvPr id="21532" name="Text Box 29"/>
            <p:cNvSpPr txBox="1">
              <a:spLocks noChangeArrowheads="1"/>
            </p:cNvSpPr>
            <p:nvPr/>
          </p:nvSpPr>
          <p:spPr bwMode="auto">
            <a:xfrm>
              <a:off x="1280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M</a:t>
              </a:r>
            </a:p>
          </p:txBody>
        </p:sp>
        <p:sp>
          <p:nvSpPr>
            <p:cNvPr id="21533" name="Text Box 30"/>
            <p:cNvSpPr txBox="1">
              <a:spLocks noChangeArrowheads="1"/>
            </p:cNvSpPr>
            <p:nvPr/>
          </p:nvSpPr>
          <p:spPr bwMode="auto">
            <a:xfrm>
              <a:off x="1453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A</a:t>
              </a:r>
            </a:p>
          </p:txBody>
        </p:sp>
        <p:sp>
          <p:nvSpPr>
            <p:cNvPr id="21534" name="Text Box 31"/>
            <p:cNvSpPr txBox="1">
              <a:spLocks noChangeArrowheads="1"/>
            </p:cNvSpPr>
            <p:nvPr/>
          </p:nvSpPr>
          <p:spPr bwMode="auto">
            <a:xfrm>
              <a:off x="1614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M</a:t>
              </a:r>
            </a:p>
          </p:txBody>
        </p:sp>
        <p:sp>
          <p:nvSpPr>
            <p:cNvPr id="21535" name="Text Box 32"/>
            <p:cNvSpPr txBox="1">
              <a:spLocks noChangeArrowheads="1"/>
            </p:cNvSpPr>
            <p:nvPr/>
          </p:nvSpPr>
          <p:spPr bwMode="auto">
            <a:xfrm>
              <a:off x="1776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1536" name="Text Box 33"/>
            <p:cNvSpPr txBox="1">
              <a:spLocks noChangeArrowheads="1"/>
            </p:cNvSpPr>
            <p:nvPr/>
          </p:nvSpPr>
          <p:spPr bwMode="auto">
            <a:xfrm>
              <a:off x="195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1537" name="Text Box 34"/>
            <p:cNvSpPr txBox="1">
              <a:spLocks noChangeArrowheads="1"/>
            </p:cNvSpPr>
            <p:nvPr/>
          </p:nvSpPr>
          <p:spPr bwMode="auto">
            <a:xfrm>
              <a:off x="21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A</a:t>
              </a:r>
            </a:p>
          </p:txBody>
        </p:sp>
        <p:sp>
          <p:nvSpPr>
            <p:cNvPr id="21538" name="Text Box 35"/>
            <p:cNvSpPr txBox="1">
              <a:spLocks noChangeArrowheads="1"/>
            </p:cNvSpPr>
            <p:nvPr/>
          </p:nvSpPr>
          <p:spPr bwMode="auto">
            <a:xfrm>
              <a:off x="2289" y="3937"/>
              <a:ext cx="21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S</a:t>
              </a:r>
            </a:p>
          </p:txBody>
        </p:sp>
        <p:sp>
          <p:nvSpPr>
            <p:cNvPr id="21539" name="Text Box 36"/>
            <p:cNvSpPr txBox="1">
              <a:spLocks noChangeArrowheads="1"/>
            </p:cNvSpPr>
            <p:nvPr/>
          </p:nvSpPr>
          <p:spPr bwMode="auto">
            <a:xfrm>
              <a:off x="2448" y="3937"/>
              <a:ext cx="22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O</a:t>
              </a:r>
            </a:p>
          </p:txBody>
        </p:sp>
        <p:sp>
          <p:nvSpPr>
            <p:cNvPr id="21540" name="Text Box 37"/>
            <p:cNvSpPr txBox="1">
              <a:spLocks noChangeArrowheads="1"/>
            </p:cNvSpPr>
            <p:nvPr/>
          </p:nvSpPr>
          <p:spPr bwMode="auto">
            <a:xfrm>
              <a:off x="26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N</a:t>
              </a:r>
            </a:p>
          </p:txBody>
        </p:sp>
        <p:sp>
          <p:nvSpPr>
            <p:cNvPr id="21541" name="Text Box 38"/>
            <p:cNvSpPr txBox="1">
              <a:spLocks noChangeArrowheads="1"/>
            </p:cNvSpPr>
            <p:nvPr/>
          </p:nvSpPr>
          <p:spPr bwMode="auto">
            <a:xfrm>
              <a:off x="2807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D</a:t>
              </a:r>
            </a:p>
          </p:txBody>
        </p:sp>
      </p:grpSp>
      <p:grpSp>
        <p:nvGrpSpPr>
          <p:cNvPr id="21511" name="Group 42"/>
          <p:cNvGrpSpPr>
            <a:grpSpLocks/>
          </p:cNvGrpSpPr>
          <p:nvPr/>
        </p:nvGrpSpPr>
        <p:grpSpPr bwMode="auto">
          <a:xfrm rot="-96708">
            <a:off x="1600200" y="5599113"/>
            <a:ext cx="3078163" cy="527050"/>
            <a:chOff x="1008" y="3527"/>
            <a:chExt cx="1939" cy="332"/>
          </a:xfrm>
        </p:grpSpPr>
        <p:sp>
          <p:nvSpPr>
            <p:cNvPr id="21513" name="Freeform 40"/>
            <p:cNvSpPr>
              <a:spLocks/>
            </p:cNvSpPr>
            <p:nvPr/>
          </p:nvSpPr>
          <p:spPr bwMode="auto">
            <a:xfrm>
              <a:off x="1008" y="3527"/>
              <a:ext cx="969" cy="302"/>
            </a:xfrm>
            <a:custGeom>
              <a:avLst/>
              <a:gdLst>
                <a:gd name="T0" fmla="*/ 0 w 969"/>
                <a:gd name="T1" fmla="*/ 265 h 302"/>
                <a:gd name="T2" fmla="*/ 39 w 969"/>
                <a:gd name="T3" fmla="*/ 35 h 302"/>
                <a:gd name="T4" fmla="*/ 64 w 969"/>
                <a:gd name="T5" fmla="*/ 272 h 302"/>
                <a:gd name="T6" fmla="*/ 144 w 969"/>
                <a:gd name="T7" fmla="*/ 277 h 302"/>
                <a:gd name="T8" fmla="*/ 185 w 969"/>
                <a:gd name="T9" fmla="*/ 277 h 302"/>
                <a:gd name="T10" fmla="*/ 205 w 969"/>
                <a:gd name="T11" fmla="*/ 55 h 302"/>
                <a:gd name="T12" fmla="*/ 240 w 969"/>
                <a:gd name="T13" fmla="*/ 272 h 302"/>
                <a:gd name="T14" fmla="*/ 275 w 969"/>
                <a:gd name="T15" fmla="*/ 282 h 302"/>
                <a:gd name="T16" fmla="*/ 320 w 969"/>
                <a:gd name="T17" fmla="*/ 282 h 302"/>
                <a:gd name="T18" fmla="*/ 351 w 969"/>
                <a:gd name="T19" fmla="*/ 65 h 302"/>
                <a:gd name="T20" fmla="*/ 366 w 969"/>
                <a:gd name="T21" fmla="*/ 282 h 302"/>
                <a:gd name="T22" fmla="*/ 421 w 969"/>
                <a:gd name="T23" fmla="*/ 287 h 302"/>
                <a:gd name="T24" fmla="*/ 451 w 969"/>
                <a:gd name="T25" fmla="*/ 287 h 302"/>
                <a:gd name="T26" fmla="*/ 476 w 969"/>
                <a:gd name="T27" fmla="*/ 25 h 302"/>
                <a:gd name="T28" fmla="*/ 522 w 969"/>
                <a:gd name="T29" fmla="*/ 282 h 302"/>
                <a:gd name="T30" fmla="*/ 587 w 969"/>
                <a:gd name="T31" fmla="*/ 287 h 302"/>
                <a:gd name="T32" fmla="*/ 637 w 969"/>
                <a:gd name="T33" fmla="*/ 0 h 302"/>
                <a:gd name="T34" fmla="*/ 663 w 969"/>
                <a:gd name="T35" fmla="*/ 287 h 302"/>
                <a:gd name="T36" fmla="*/ 713 w 969"/>
                <a:gd name="T37" fmla="*/ 282 h 302"/>
                <a:gd name="T38" fmla="*/ 718 w 969"/>
                <a:gd name="T39" fmla="*/ 60 h 302"/>
                <a:gd name="T40" fmla="*/ 758 w 969"/>
                <a:gd name="T41" fmla="*/ 292 h 302"/>
                <a:gd name="T42" fmla="*/ 844 w 969"/>
                <a:gd name="T43" fmla="*/ 302 h 302"/>
                <a:gd name="T44" fmla="*/ 879 w 969"/>
                <a:gd name="T45" fmla="*/ 55 h 302"/>
                <a:gd name="T46" fmla="*/ 929 w 969"/>
                <a:gd name="T47" fmla="*/ 302 h 302"/>
                <a:gd name="T48" fmla="*/ 969 w 969"/>
                <a:gd name="T49" fmla="*/ 297 h 3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69"/>
                <a:gd name="T76" fmla="*/ 0 h 302"/>
                <a:gd name="T77" fmla="*/ 969 w 969"/>
                <a:gd name="T78" fmla="*/ 302 h 3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69" h="302">
                  <a:moveTo>
                    <a:pt x="0" y="265"/>
                  </a:moveTo>
                  <a:lnTo>
                    <a:pt x="39" y="35"/>
                  </a:lnTo>
                  <a:lnTo>
                    <a:pt x="64" y="272"/>
                  </a:lnTo>
                  <a:lnTo>
                    <a:pt x="144" y="277"/>
                  </a:lnTo>
                  <a:lnTo>
                    <a:pt x="185" y="277"/>
                  </a:lnTo>
                  <a:lnTo>
                    <a:pt x="205" y="55"/>
                  </a:lnTo>
                  <a:lnTo>
                    <a:pt x="240" y="272"/>
                  </a:lnTo>
                  <a:lnTo>
                    <a:pt x="275" y="282"/>
                  </a:lnTo>
                  <a:lnTo>
                    <a:pt x="320" y="282"/>
                  </a:lnTo>
                  <a:lnTo>
                    <a:pt x="351" y="65"/>
                  </a:lnTo>
                  <a:lnTo>
                    <a:pt x="366" y="282"/>
                  </a:lnTo>
                  <a:lnTo>
                    <a:pt x="421" y="287"/>
                  </a:lnTo>
                  <a:lnTo>
                    <a:pt x="451" y="287"/>
                  </a:lnTo>
                  <a:lnTo>
                    <a:pt x="476" y="25"/>
                  </a:lnTo>
                  <a:lnTo>
                    <a:pt x="522" y="282"/>
                  </a:lnTo>
                  <a:lnTo>
                    <a:pt x="587" y="287"/>
                  </a:lnTo>
                  <a:lnTo>
                    <a:pt x="637" y="0"/>
                  </a:lnTo>
                  <a:cubicBezTo>
                    <a:pt x="657" y="288"/>
                    <a:pt x="561" y="287"/>
                    <a:pt x="663" y="287"/>
                  </a:cubicBezTo>
                  <a:lnTo>
                    <a:pt x="713" y="282"/>
                  </a:lnTo>
                  <a:lnTo>
                    <a:pt x="718" y="60"/>
                  </a:lnTo>
                  <a:lnTo>
                    <a:pt x="758" y="292"/>
                  </a:lnTo>
                  <a:lnTo>
                    <a:pt x="844" y="302"/>
                  </a:lnTo>
                  <a:lnTo>
                    <a:pt x="879" y="55"/>
                  </a:lnTo>
                  <a:lnTo>
                    <a:pt x="929" y="302"/>
                  </a:lnTo>
                  <a:lnTo>
                    <a:pt x="969" y="297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514" name="Freeform 41"/>
            <p:cNvSpPr>
              <a:spLocks/>
            </p:cNvSpPr>
            <p:nvPr/>
          </p:nvSpPr>
          <p:spPr bwMode="auto">
            <a:xfrm>
              <a:off x="1978" y="3557"/>
              <a:ext cx="969" cy="302"/>
            </a:xfrm>
            <a:custGeom>
              <a:avLst/>
              <a:gdLst>
                <a:gd name="T0" fmla="*/ 0 w 969"/>
                <a:gd name="T1" fmla="*/ 265 h 302"/>
                <a:gd name="T2" fmla="*/ 39 w 969"/>
                <a:gd name="T3" fmla="*/ 35 h 302"/>
                <a:gd name="T4" fmla="*/ 64 w 969"/>
                <a:gd name="T5" fmla="*/ 272 h 302"/>
                <a:gd name="T6" fmla="*/ 144 w 969"/>
                <a:gd name="T7" fmla="*/ 277 h 302"/>
                <a:gd name="T8" fmla="*/ 185 w 969"/>
                <a:gd name="T9" fmla="*/ 277 h 302"/>
                <a:gd name="T10" fmla="*/ 205 w 969"/>
                <a:gd name="T11" fmla="*/ 55 h 302"/>
                <a:gd name="T12" fmla="*/ 240 w 969"/>
                <a:gd name="T13" fmla="*/ 272 h 302"/>
                <a:gd name="T14" fmla="*/ 275 w 969"/>
                <a:gd name="T15" fmla="*/ 282 h 302"/>
                <a:gd name="T16" fmla="*/ 320 w 969"/>
                <a:gd name="T17" fmla="*/ 282 h 302"/>
                <a:gd name="T18" fmla="*/ 351 w 969"/>
                <a:gd name="T19" fmla="*/ 65 h 302"/>
                <a:gd name="T20" fmla="*/ 366 w 969"/>
                <a:gd name="T21" fmla="*/ 282 h 302"/>
                <a:gd name="T22" fmla="*/ 421 w 969"/>
                <a:gd name="T23" fmla="*/ 287 h 302"/>
                <a:gd name="T24" fmla="*/ 451 w 969"/>
                <a:gd name="T25" fmla="*/ 287 h 302"/>
                <a:gd name="T26" fmla="*/ 476 w 969"/>
                <a:gd name="T27" fmla="*/ 25 h 302"/>
                <a:gd name="T28" fmla="*/ 522 w 969"/>
                <a:gd name="T29" fmla="*/ 282 h 302"/>
                <a:gd name="T30" fmla="*/ 587 w 969"/>
                <a:gd name="T31" fmla="*/ 287 h 302"/>
                <a:gd name="T32" fmla="*/ 637 w 969"/>
                <a:gd name="T33" fmla="*/ 0 h 302"/>
                <a:gd name="T34" fmla="*/ 663 w 969"/>
                <a:gd name="T35" fmla="*/ 287 h 302"/>
                <a:gd name="T36" fmla="*/ 713 w 969"/>
                <a:gd name="T37" fmla="*/ 282 h 302"/>
                <a:gd name="T38" fmla="*/ 718 w 969"/>
                <a:gd name="T39" fmla="*/ 60 h 302"/>
                <a:gd name="T40" fmla="*/ 758 w 969"/>
                <a:gd name="T41" fmla="*/ 292 h 302"/>
                <a:gd name="T42" fmla="*/ 844 w 969"/>
                <a:gd name="T43" fmla="*/ 302 h 302"/>
                <a:gd name="T44" fmla="*/ 879 w 969"/>
                <a:gd name="T45" fmla="*/ 55 h 302"/>
                <a:gd name="T46" fmla="*/ 929 w 969"/>
                <a:gd name="T47" fmla="*/ 302 h 302"/>
                <a:gd name="T48" fmla="*/ 969 w 969"/>
                <a:gd name="T49" fmla="*/ 297 h 3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69"/>
                <a:gd name="T76" fmla="*/ 0 h 302"/>
                <a:gd name="T77" fmla="*/ 969 w 969"/>
                <a:gd name="T78" fmla="*/ 302 h 3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69" h="302">
                  <a:moveTo>
                    <a:pt x="0" y="265"/>
                  </a:moveTo>
                  <a:lnTo>
                    <a:pt x="39" y="35"/>
                  </a:lnTo>
                  <a:lnTo>
                    <a:pt x="64" y="272"/>
                  </a:lnTo>
                  <a:lnTo>
                    <a:pt x="144" y="277"/>
                  </a:lnTo>
                  <a:lnTo>
                    <a:pt x="185" y="277"/>
                  </a:lnTo>
                  <a:lnTo>
                    <a:pt x="205" y="55"/>
                  </a:lnTo>
                  <a:lnTo>
                    <a:pt x="240" y="272"/>
                  </a:lnTo>
                  <a:lnTo>
                    <a:pt x="275" y="282"/>
                  </a:lnTo>
                  <a:lnTo>
                    <a:pt x="320" y="282"/>
                  </a:lnTo>
                  <a:lnTo>
                    <a:pt x="351" y="65"/>
                  </a:lnTo>
                  <a:lnTo>
                    <a:pt x="366" y="282"/>
                  </a:lnTo>
                  <a:lnTo>
                    <a:pt x="421" y="287"/>
                  </a:lnTo>
                  <a:lnTo>
                    <a:pt x="451" y="287"/>
                  </a:lnTo>
                  <a:lnTo>
                    <a:pt x="476" y="25"/>
                  </a:lnTo>
                  <a:lnTo>
                    <a:pt x="522" y="282"/>
                  </a:lnTo>
                  <a:lnTo>
                    <a:pt x="587" y="287"/>
                  </a:lnTo>
                  <a:lnTo>
                    <a:pt x="637" y="0"/>
                  </a:lnTo>
                  <a:cubicBezTo>
                    <a:pt x="657" y="288"/>
                    <a:pt x="561" y="287"/>
                    <a:pt x="663" y="287"/>
                  </a:cubicBezTo>
                  <a:lnTo>
                    <a:pt x="713" y="282"/>
                  </a:lnTo>
                  <a:lnTo>
                    <a:pt x="718" y="60"/>
                  </a:lnTo>
                  <a:lnTo>
                    <a:pt x="758" y="292"/>
                  </a:lnTo>
                  <a:lnTo>
                    <a:pt x="844" y="302"/>
                  </a:lnTo>
                  <a:lnTo>
                    <a:pt x="879" y="55"/>
                  </a:lnTo>
                  <a:lnTo>
                    <a:pt x="929" y="302"/>
                  </a:lnTo>
                  <a:lnTo>
                    <a:pt x="969" y="297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1512" name="Text Box 44"/>
          <p:cNvSpPr txBox="1">
            <a:spLocks noChangeArrowheads="1"/>
          </p:cNvSpPr>
          <p:nvPr/>
        </p:nvSpPr>
        <p:spPr bwMode="auto">
          <a:xfrm>
            <a:off x="5486400" y="4876800"/>
            <a:ext cx="3276600" cy="11144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68275" indent="-168275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dirty="0"/>
              <a:t>Queen</a:t>
            </a:r>
          </a:p>
          <a:p>
            <a:pPr marL="168275" indent="-168275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dirty="0"/>
              <a:t>Cow</a:t>
            </a:r>
          </a:p>
          <a:p>
            <a:pPr marL="168275" indent="-168275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dirty="0"/>
              <a:t>Sow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Types of Cyclicity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192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2025" y="1143000"/>
            <a:ext cx="27432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429000" y="1600200"/>
            <a:ext cx="2308225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Seasonally</a:t>
            </a:r>
            <a:br>
              <a:rPr lang="en-US" sz="3200" dirty="0">
                <a:solidFill>
                  <a:srgbClr val="0000FF"/>
                </a:solidFill>
              </a:rPr>
            </a:br>
            <a:r>
              <a:rPr lang="en-US" sz="3200" dirty="0">
                <a:solidFill>
                  <a:srgbClr val="0000FF"/>
                </a:solidFill>
              </a:rPr>
              <a:t>Polyestrus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0" y="3657600"/>
            <a:ext cx="3178175" cy="1004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Short day breeders</a:t>
            </a:r>
          </a:p>
          <a:p>
            <a:pPr algn="ctr">
              <a:spcBef>
                <a:spcPct val="50000"/>
              </a:spcBef>
            </a:pPr>
            <a:r>
              <a:rPr lang="en-US" dirty="0"/>
              <a:t>(Fall)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737225" y="3581400"/>
            <a:ext cx="3178175" cy="1004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Long day breeders</a:t>
            </a:r>
          </a:p>
          <a:p>
            <a:pPr algn="ctr">
              <a:spcBef>
                <a:spcPct val="50000"/>
              </a:spcBef>
            </a:pPr>
            <a:r>
              <a:rPr lang="en-US" dirty="0"/>
              <a:t>(Spring)</a:t>
            </a:r>
          </a:p>
        </p:txBody>
      </p:sp>
      <p:grpSp>
        <p:nvGrpSpPr>
          <p:cNvPr id="23560" name="Group 9"/>
          <p:cNvGrpSpPr>
            <a:grpSpLocks/>
          </p:cNvGrpSpPr>
          <p:nvPr/>
        </p:nvGrpSpPr>
        <p:grpSpPr bwMode="auto">
          <a:xfrm>
            <a:off x="177800" y="4584700"/>
            <a:ext cx="3716338" cy="2044700"/>
            <a:chOff x="635" y="2880"/>
            <a:chExt cx="2341" cy="1288"/>
          </a:xfrm>
        </p:grpSpPr>
        <p:sp>
          <p:nvSpPr>
            <p:cNvPr id="23591" name="Line 10"/>
            <p:cNvSpPr>
              <a:spLocks noChangeShapeType="1"/>
            </p:cNvSpPr>
            <p:nvPr/>
          </p:nvSpPr>
          <p:spPr bwMode="auto">
            <a:xfrm>
              <a:off x="1008" y="288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92" name="Line 11"/>
            <p:cNvSpPr>
              <a:spLocks noChangeShapeType="1"/>
            </p:cNvSpPr>
            <p:nvPr/>
          </p:nvSpPr>
          <p:spPr bwMode="auto">
            <a:xfrm>
              <a:off x="1008" y="3888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93" name="Text Box 12"/>
            <p:cNvSpPr txBox="1">
              <a:spLocks noChangeArrowheads="1"/>
            </p:cNvSpPr>
            <p:nvPr/>
          </p:nvSpPr>
          <p:spPr bwMode="auto">
            <a:xfrm rot="-5400000">
              <a:off x="322" y="3279"/>
              <a:ext cx="85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Relative E</a:t>
              </a:r>
              <a:r>
                <a:rPr lang="en-US" sz="1800" baseline="-25000" dirty="0"/>
                <a:t>2</a:t>
              </a:r>
              <a:endParaRPr lang="en-US" dirty="0"/>
            </a:p>
          </p:txBody>
        </p:sp>
        <p:sp>
          <p:nvSpPr>
            <p:cNvPr id="23594" name="Line 13"/>
            <p:cNvSpPr>
              <a:spLocks noChangeShapeType="1"/>
            </p:cNvSpPr>
            <p:nvPr/>
          </p:nvSpPr>
          <p:spPr bwMode="auto">
            <a:xfrm>
              <a:off x="105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95" name="Line 14"/>
            <p:cNvSpPr>
              <a:spLocks noChangeShapeType="1"/>
            </p:cNvSpPr>
            <p:nvPr/>
          </p:nvSpPr>
          <p:spPr bwMode="auto">
            <a:xfrm>
              <a:off x="122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96" name="Line 15"/>
            <p:cNvSpPr>
              <a:spLocks noChangeShapeType="1"/>
            </p:cNvSpPr>
            <p:nvPr/>
          </p:nvSpPr>
          <p:spPr bwMode="auto">
            <a:xfrm>
              <a:off x="139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97" name="Line 16"/>
            <p:cNvSpPr>
              <a:spLocks noChangeShapeType="1"/>
            </p:cNvSpPr>
            <p:nvPr/>
          </p:nvSpPr>
          <p:spPr bwMode="auto">
            <a:xfrm>
              <a:off x="156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98" name="Line 17"/>
            <p:cNvSpPr>
              <a:spLocks noChangeShapeType="1"/>
            </p:cNvSpPr>
            <p:nvPr/>
          </p:nvSpPr>
          <p:spPr bwMode="auto">
            <a:xfrm>
              <a:off x="172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99" name="Line 18"/>
            <p:cNvSpPr>
              <a:spLocks noChangeShapeType="1"/>
            </p:cNvSpPr>
            <p:nvPr/>
          </p:nvSpPr>
          <p:spPr bwMode="auto">
            <a:xfrm>
              <a:off x="189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600" name="Line 19"/>
            <p:cNvSpPr>
              <a:spLocks noChangeShapeType="1"/>
            </p:cNvSpPr>
            <p:nvPr/>
          </p:nvSpPr>
          <p:spPr bwMode="auto">
            <a:xfrm>
              <a:off x="206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601" name="Line 20"/>
            <p:cNvSpPr>
              <a:spLocks noChangeShapeType="1"/>
            </p:cNvSpPr>
            <p:nvPr/>
          </p:nvSpPr>
          <p:spPr bwMode="auto">
            <a:xfrm>
              <a:off x="240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602" name="Line 21"/>
            <p:cNvSpPr>
              <a:spLocks noChangeShapeType="1"/>
            </p:cNvSpPr>
            <p:nvPr/>
          </p:nvSpPr>
          <p:spPr bwMode="auto">
            <a:xfrm>
              <a:off x="223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603" name="Line 22"/>
            <p:cNvSpPr>
              <a:spLocks noChangeShapeType="1"/>
            </p:cNvSpPr>
            <p:nvPr/>
          </p:nvSpPr>
          <p:spPr bwMode="auto">
            <a:xfrm>
              <a:off x="256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604" name="Line 23"/>
            <p:cNvSpPr>
              <a:spLocks noChangeShapeType="1"/>
            </p:cNvSpPr>
            <p:nvPr/>
          </p:nvSpPr>
          <p:spPr bwMode="auto">
            <a:xfrm>
              <a:off x="273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605" name="Line 24"/>
            <p:cNvSpPr>
              <a:spLocks noChangeShapeType="1"/>
            </p:cNvSpPr>
            <p:nvPr/>
          </p:nvSpPr>
          <p:spPr bwMode="auto">
            <a:xfrm>
              <a:off x="290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606" name="Text Box 25"/>
            <p:cNvSpPr txBox="1">
              <a:spLocks noChangeArrowheads="1"/>
            </p:cNvSpPr>
            <p:nvPr/>
          </p:nvSpPr>
          <p:spPr bwMode="auto">
            <a:xfrm>
              <a:off x="96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3607" name="Text Box 26"/>
            <p:cNvSpPr txBox="1">
              <a:spLocks noChangeArrowheads="1"/>
            </p:cNvSpPr>
            <p:nvPr/>
          </p:nvSpPr>
          <p:spPr bwMode="auto">
            <a:xfrm>
              <a:off x="1104" y="3937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F</a:t>
              </a:r>
            </a:p>
          </p:txBody>
        </p:sp>
        <p:sp>
          <p:nvSpPr>
            <p:cNvPr id="23608" name="Text Box 27"/>
            <p:cNvSpPr txBox="1">
              <a:spLocks noChangeArrowheads="1"/>
            </p:cNvSpPr>
            <p:nvPr/>
          </p:nvSpPr>
          <p:spPr bwMode="auto">
            <a:xfrm>
              <a:off x="1280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M</a:t>
              </a:r>
            </a:p>
          </p:txBody>
        </p:sp>
        <p:sp>
          <p:nvSpPr>
            <p:cNvPr id="23609" name="Text Box 28"/>
            <p:cNvSpPr txBox="1">
              <a:spLocks noChangeArrowheads="1"/>
            </p:cNvSpPr>
            <p:nvPr/>
          </p:nvSpPr>
          <p:spPr bwMode="auto">
            <a:xfrm>
              <a:off x="1453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A</a:t>
              </a:r>
            </a:p>
          </p:txBody>
        </p:sp>
        <p:sp>
          <p:nvSpPr>
            <p:cNvPr id="23610" name="Text Box 29"/>
            <p:cNvSpPr txBox="1">
              <a:spLocks noChangeArrowheads="1"/>
            </p:cNvSpPr>
            <p:nvPr/>
          </p:nvSpPr>
          <p:spPr bwMode="auto">
            <a:xfrm>
              <a:off x="1614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M</a:t>
              </a:r>
            </a:p>
          </p:txBody>
        </p:sp>
        <p:sp>
          <p:nvSpPr>
            <p:cNvPr id="23611" name="Text Box 30"/>
            <p:cNvSpPr txBox="1">
              <a:spLocks noChangeArrowheads="1"/>
            </p:cNvSpPr>
            <p:nvPr/>
          </p:nvSpPr>
          <p:spPr bwMode="auto">
            <a:xfrm>
              <a:off x="1776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3612" name="Text Box 31"/>
            <p:cNvSpPr txBox="1">
              <a:spLocks noChangeArrowheads="1"/>
            </p:cNvSpPr>
            <p:nvPr/>
          </p:nvSpPr>
          <p:spPr bwMode="auto">
            <a:xfrm>
              <a:off x="195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3613" name="Text Box 32"/>
            <p:cNvSpPr txBox="1">
              <a:spLocks noChangeArrowheads="1"/>
            </p:cNvSpPr>
            <p:nvPr/>
          </p:nvSpPr>
          <p:spPr bwMode="auto">
            <a:xfrm>
              <a:off x="21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A</a:t>
              </a:r>
            </a:p>
          </p:txBody>
        </p:sp>
        <p:sp>
          <p:nvSpPr>
            <p:cNvPr id="23614" name="Text Box 33"/>
            <p:cNvSpPr txBox="1">
              <a:spLocks noChangeArrowheads="1"/>
            </p:cNvSpPr>
            <p:nvPr/>
          </p:nvSpPr>
          <p:spPr bwMode="auto">
            <a:xfrm>
              <a:off x="2289" y="3937"/>
              <a:ext cx="21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S</a:t>
              </a:r>
            </a:p>
          </p:txBody>
        </p:sp>
        <p:sp>
          <p:nvSpPr>
            <p:cNvPr id="23615" name="Text Box 34"/>
            <p:cNvSpPr txBox="1">
              <a:spLocks noChangeArrowheads="1"/>
            </p:cNvSpPr>
            <p:nvPr/>
          </p:nvSpPr>
          <p:spPr bwMode="auto">
            <a:xfrm>
              <a:off x="2448" y="3937"/>
              <a:ext cx="22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O</a:t>
              </a:r>
            </a:p>
          </p:txBody>
        </p:sp>
        <p:sp>
          <p:nvSpPr>
            <p:cNvPr id="23616" name="Text Box 35"/>
            <p:cNvSpPr txBox="1">
              <a:spLocks noChangeArrowheads="1"/>
            </p:cNvSpPr>
            <p:nvPr/>
          </p:nvSpPr>
          <p:spPr bwMode="auto">
            <a:xfrm>
              <a:off x="26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N</a:t>
              </a:r>
            </a:p>
          </p:txBody>
        </p:sp>
        <p:sp>
          <p:nvSpPr>
            <p:cNvPr id="23617" name="Text Box 36"/>
            <p:cNvSpPr txBox="1">
              <a:spLocks noChangeArrowheads="1"/>
            </p:cNvSpPr>
            <p:nvPr/>
          </p:nvSpPr>
          <p:spPr bwMode="auto">
            <a:xfrm>
              <a:off x="2807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D</a:t>
              </a:r>
            </a:p>
          </p:txBody>
        </p:sp>
      </p:grpSp>
      <p:grpSp>
        <p:nvGrpSpPr>
          <p:cNvPr id="23561" name="Group 37"/>
          <p:cNvGrpSpPr>
            <a:grpSpLocks/>
          </p:cNvGrpSpPr>
          <p:nvPr/>
        </p:nvGrpSpPr>
        <p:grpSpPr bwMode="auto">
          <a:xfrm>
            <a:off x="4953000" y="4584700"/>
            <a:ext cx="3740150" cy="2044700"/>
            <a:chOff x="620" y="2880"/>
            <a:chExt cx="2356" cy="1288"/>
          </a:xfrm>
        </p:grpSpPr>
        <p:sp>
          <p:nvSpPr>
            <p:cNvPr id="23564" name="Line 38"/>
            <p:cNvSpPr>
              <a:spLocks noChangeShapeType="1"/>
            </p:cNvSpPr>
            <p:nvPr/>
          </p:nvSpPr>
          <p:spPr bwMode="auto">
            <a:xfrm>
              <a:off x="1008" y="288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65" name="Line 39"/>
            <p:cNvSpPr>
              <a:spLocks noChangeShapeType="1"/>
            </p:cNvSpPr>
            <p:nvPr/>
          </p:nvSpPr>
          <p:spPr bwMode="auto">
            <a:xfrm>
              <a:off x="1008" y="3888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66" name="Text Box 40"/>
            <p:cNvSpPr txBox="1">
              <a:spLocks noChangeArrowheads="1"/>
            </p:cNvSpPr>
            <p:nvPr/>
          </p:nvSpPr>
          <p:spPr bwMode="auto">
            <a:xfrm rot="-5400000">
              <a:off x="307" y="3294"/>
              <a:ext cx="85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Relative E</a:t>
              </a:r>
              <a:r>
                <a:rPr lang="en-US" sz="1800" baseline="-25000" dirty="0"/>
                <a:t>2</a:t>
              </a:r>
              <a:endParaRPr lang="en-US" dirty="0"/>
            </a:p>
          </p:txBody>
        </p:sp>
        <p:sp>
          <p:nvSpPr>
            <p:cNvPr id="23567" name="Line 41"/>
            <p:cNvSpPr>
              <a:spLocks noChangeShapeType="1"/>
            </p:cNvSpPr>
            <p:nvPr/>
          </p:nvSpPr>
          <p:spPr bwMode="auto">
            <a:xfrm>
              <a:off x="105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68" name="Line 42"/>
            <p:cNvSpPr>
              <a:spLocks noChangeShapeType="1"/>
            </p:cNvSpPr>
            <p:nvPr/>
          </p:nvSpPr>
          <p:spPr bwMode="auto">
            <a:xfrm>
              <a:off x="122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69" name="Line 43"/>
            <p:cNvSpPr>
              <a:spLocks noChangeShapeType="1"/>
            </p:cNvSpPr>
            <p:nvPr/>
          </p:nvSpPr>
          <p:spPr bwMode="auto">
            <a:xfrm>
              <a:off x="139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0" name="Line 44"/>
            <p:cNvSpPr>
              <a:spLocks noChangeShapeType="1"/>
            </p:cNvSpPr>
            <p:nvPr/>
          </p:nvSpPr>
          <p:spPr bwMode="auto">
            <a:xfrm>
              <a:off x="156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1" name="Line 45"/>
            <p:cNvSpPr>
              <a:spLocks noChangeShapeType="1"/>
            </p:cNvSpPr>
            <p:nvPr/>
          </p:nvSpPr>
          <p:spPr bwMode="auto">
            <a:xfrm>
              <a:off x="172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2" name="Line 46"/>
            <p:cNvSpPr>
              <a:spLocks noChangeShapeType="1"/>
            </p:cNvSpPr>
            <p:nvPr/>
          </p:nvSpPr>
          <p:spPr bwMode="auto">
            <a:xfrm>
              <a:off x="189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3" name="Line 47"/>
            <p:cNvSpPr>
              <a:spLocks noChangeShapeType="1"/>
            </p:cNvSpPr>
            <p:nvPr/>
          </p:nvSpPr>
          <p:spPr bwMode="auto">
            <a:xfrm>
              <a:off x="206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4" name="Line 48"/>
            <p:cNvSpPr>
              <a:spLocks noChangeShapeType="1"/>
            </p:cNvSpPr>
            <p:nvPr/>
          </p:nvSpPr>
          <p:spPr bwMode="auto">
            <a:xfrm>
              <a:off x="240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5" name="Line 49"/>
            <p:cNvSpPr>
              <a:spLocks noChangeShapeType="1"/>
            </p:cNvSpPr>
            <p:nvPr/>
          </p:nvSpPr>
          <p:spPr bwMode="auto">
            <a:xfrm>
              <a:off x="223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6" name="Line 50"/>
            <p:cNvSpPr>
              <a:spLocks noChangeShapeType="1"/>
            </p:cNvSpPr>
            <p:nvPr/>
          </p:nvSpPr>
          <p:spPr bwMode="auto">
            <a:xfrm>
              <a:off x="256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7" name="Line 51"/>
            <p:cNvSpPr>
              <a:spLocks noChangeShapeType="1"/>
            </p:cNvSpPr>
            <p:nvPr/>
          </p:nvSpPr>
          <p:spPr bwMode="auto">
            <a:xfrm>
              <a:off x="273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8" name="Line 52"/>
            <p:cNvSpPr>
              <a:spLocks noChangeShapeType="1"/>
            </p:cNvSpPr>
            <p:nvPr/>
          </p:nvSpPr>
          <p:spPr bwMode="auto">
            <a:xfrm>
              <a:off x="290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579" name="Text Box 53"/>
            <p:cNvSpPr txBox="1">
              <a:spLocks noChangeArrowheads="1"/>
            </p:cNvSpPr>
            <p:nvPr/>
          </p:nvSpPr>
          <p:spPr bwMode="auto">
            <a:xfrm>
              <a:off x="96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3580" name="Text Box 54"/>
            <p:cNvSpPr txBox="1">
              <a:spLocks noChangeArrowheads="1"/>
            </p:cNvSpPr>
            <p:nvPr/>
          </p:nvSpPr>
          <p:spPr bwMode="auto">
            <a:xfrm>
              <a:off x="1104" y="3937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F</a:t>
              </a:r>
            </a:p>
          </p:txBody>
        </p:sp>
        <p:sp>
          <p:nvSpPr>
            <p:cNvPr id="23581" name="Text Box 55"/>
            <p:cNvSpPr txBox="1">
              <a:spLocks noChangeArrowheads="1"/>
            </p:cNvSpPr>
            <p:nvPr/>
          </p:nvSpPr>
          <p:spPr bwMode="auto">
            <a:xfrm>
              <a:off x="1280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M</a:t>
              </a:r>
            </a:p>
          </p:txBody>
        </p:sp>
        <p:sp>
          <p:nvSpPr>
            <p:cNvPr id="23582" name="Text Box 56"/>
            <p:cNvSpPr txBox="1">
              <a:spLocks noChangeArrowheads="1"/>
            </p:cNvSpPr>
            <p:nvPr/>
          </p:nvSpPr>
          <p:spPr bwMode="auto">
            <a:xfrm>
              <a:off x="1453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A</a:t>
              </a:r>
            </a:p>
          </p:txBody>
        </p:sp>
        <p:sp>
          <p:nvSpPr>
            <p:cNvPr id="23583" name="Text Box 57"/>
            <p:cNvSpPr txBox="1">
              <a:spLocks noChangeArrowheads="1"/>
            </p:cNvSpPr>
            <p:nvPr/>
          </p:nvSpPr>
          <p:spPr bwMode="auto">
            <a:xfrm>
              <a:off x="1614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M</a:t>
              </a:r>
            </a:p>
          </p:txBody>
        </p:sp>
        <p:sp>
          <p:nvSpPr>
            <p:cNvPr id="23584" name="Text Box 58"/>
            <p:cNvSpPr txBox="1">
              <a:spLocks noChangeArrowheads="1"/>
            </p:cNvSpPr>
            <p:nvPr/>
          </p:nvSpPr>
          <p:spPr bwMode="auto">
            <a:xfrm>
              <a:off x="1776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3585" name="Text Box 59"/>
            <p:cNvSpPr txBox="1">
              <a:spLocks noChangeArrowheads="1"/>
            </p:cNvSpPr>
            <p:nvPr/>
          </p:nvSpPr>
          <p:spPr bwMode="auto">
            <a:xfrm>
              <a:off x="195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3586" name="Text Box 60"/>
            <p:cNvSpPr txBox="1">
              <a:spLocks noChangeArrowheads="1"/>
            </p:cNvSpPr>
            <p:nvPr/>
          </p:nvSpPr>
          <p:spPr bwMode="auto">
            <a:xfrm>
              <a:off x="21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A</a:t>
              </a:r>
            </a:p>
          </p:txBody>
        </p:sp>
        <p:sp>
          <p:nvSpPr>
            <p:cNvPr id="23587" name="Text Box 61"/>
            <p:cNvSpPr txBox="1">
              <a:spLocks noChangeArrowheads="1"/>
            </p:cNvSpPr>
            <p:nvPr/>
          </p:nvSpPr>
          <p:spPr bwMode="auto">
            <a:xfrm>
              <a:off x="2289" y="3937"/>
              <a:ext cx="21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S</a:t>
              </a:r>
            </a:p>
          </p:txBody>
        </p:sp>
        <p:sp>
          <p:nvSpPr>
            <p:cNvPr id="23588" name="Text Box 62"/>
            <p:cNvSpPr txBox="1">
              <a:spLocks noChangeArrowheads="1"/>
            </p:cNvSpPr>
            <p:nvPr/>
          </p:nvSpPr>
          <p:spPr bwMode="auto">
            <a:xfrm>
              <a:off x="2448" y="3937"/>
              <a:ext cx="22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O</a:t>
              </a:r>
            </a:p>
          </p:txBody>
        </p:sp>
        <p:sp>
          <p:nvSpPr>
            <p:cNvPr id="23589" name="Text Box 63"/>
            <p:cNvSpPr txBox="1">
              <a:spLocks noChangeArrowheads="1"/>
            </p:cNvSpPr>
            <p:nvPr/>
          </p:nvSpPr>
          <p:spPr bwMode="auto">
            <a:xfrm>
              <a:off x="26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N</a:t>
              </a:r>
            </a:p>
          </p:txBody>
        </p:sp>
        <p:sp>
          <p:nvSpPr>
            <p:cNvPr id="23590" name="Text Box 64"/>
            <p:cNvSpPr txBox="1">
              <a:spLocks noChangeArrowheads="1"/>
            </p:cNvSpPr>
            <p:nvPr/>
          </p:nvSpPr>
          <p:spPr bwMode="auto">
            <a:xfrm>
              <a:off x="2807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D</a:t>
              </a:r>
            </a:p>
          </p:txBody>
        </p:sp>
      </p:grpSp>
      <p:sp>
        <p:nvSpPr>
          <p:cNvPr id="23562" name="Freeform 72"/>
          <p:cNvSpPr>
            <a:spLocks/>
          </p:cNvSpPr>
          <p:nvPr/>
        </p:nvSpPr>
        <p:spPr bwMode="auto">
          <a:xfrm>
            <a:off x="838200" y="5438775"/>
            <a:ext cx="3043238" cy="511175"/>
          </a:xfrm>
          <a:custGeom>
            <a:avLst/>
            <a:gdLst>
              <a:gd name="T0" fmla="*/ 0 w 1917"/>
              <a:gd name="T1" fmla="*/ 2147483647 h 322"/>
              <a:gd name="T2" fmla="*/ 2147483647 w 1917"/>
              <a:gd name="T3" fmla="*/ 2147483647 h 322"/>
              <a:gd name="T4" fmla="*/ 2147483647 w 1917"/>
              <a:gd name="T5" fmla="*/ 0 h 322"/>
              <a:gd name="T6" fmla="*/ 2147483647 w 1917"/>
              <a:gd name="T7" fmla="*/ 2147483647 h 322"/>
              <a:gd name="T8" fmla="*/ 2147483647 w 1917"/>
              <a:gd name="T9" fmla="*/ 2147483647 h 322"/>
              <a:gd name="T10" fmla="*/ 2147483647 w 1917"/>
              <a:gd name="T11" fmla="*/ 2147483647 h 322"/>
              <a:gd name="T12" fmla="*/ 2147483647 w 1917"/>
              <a:gd name="T13" fmla="*/ 2147483647 h 322"/>
              <a:gd name="T14" fmla="*/ 2147483647 w 1917"/>
              <a:gd name="T15" fmla="*/ 2147483647 h 322"/>
              <a:gd name="T16" fmla="*/ 2147483647 w 1917"/>
              <a:gd name="T17" fmla="*/ 2147483647 h 322"/>
              <a:gd name="T18" fmla="*/ 2147483647 w 1917"/>
              <a:gd name="T19" fmla="*/ 2147483647 h 322"/>
              <a:gd name="T20" fmla="*/ 2147483647 w 1917"/>
              <a:gd name="T21" fmla="*/ 2147483647 h 32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17"/>
              <a:gd name="T34" fmla="*/ 0 h 322"/>
              <a:gd name="T35" fmla="*/ 1917 w 1917"/>
              <a:gd name="T36" fmla="*/ 322 h 32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17" h="322">
                <a:moveTo>
                  <a:pt x="0" y="318"/>
                </a:moveTo>
                <a:lnTo>
                  <a:pt x="1344" y="318"/>
                </a:lnTo>
                <a:lnTo>
                  <a:pt x="1379" y="0"/>
                </a:lnTo>
                <a:lnTo>
                  <a:pt x="1394" y="317"/>
                </a:lnTo>
                <a:lnTo>
                  <a:pt x="1505" y="317"/>
                </a:lnTo>
                <a:lnTo>
                  <a:pt x="1540" y="15"/>
                </a:lnTo>
                <a:lnTo>
                  <a:pt x="1555" y="307"/>
                </a:lnTo>
                <a:lnTo>
                  <a:pt x="1666" y="307"/>
                </a:lnTo>
                <a:lnTo>
                  <a:pt x="1696" y="15"/>
                </a:lnTo>
                <a:lnTo>
                  <a:pt x="1726" y="312"/>
                </a:lnTo>
                <a:lnTo>
                  <a:pt x="1917" y="32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563" name="Freeform 73"/>
          <p:cNvSpPr>
            <a:spLocks/>
          </p:cNvSpPr>
          <p:nvPr/>
        </p:nvSpPr>
        <p:spPr bwMode="auto">
          <a:xfrm>
            <a:off x="5638800" y="5335588"/>
            <a:ext cx="3019425" cy="558800"/>
          </a:xfrm>
          <a:custGeom>
            <a:avLst/>
            <a:gdLst>
              <a:gd name="T0" fmla="*/ 0 w 1902"/>
              <a:gd name="T1" fmla="*/ 2147483647 h 352"/>
              <a:gd name="T2" fmla="*/ 2147483647 w 1902"/>
              <a:gd name="T3" fmla="*/ 2147483647 h 352"/>
              <a:gd name="T4" fmla="*/ 2147483647 w 1902"/>
              <a:gd name="T5" fmla="*/ 2147483647 h 352"/>
              <a:gd name="T6" fmla="*/ 2147483647 w 1902"/>
              <a:gd name="T7" fmla="*/ 2147483647 h 352"/>
              <a:gd name="T8" fmla="*/ 2147483647 w 1902"/>
              <a:gd name="T9" fmla="*/ 2147483647 h 352"/>
              <a:gd name="T10" fmla="*/ 2147483647 w 1902"/>
              <a:gd name="T11" fmla="*/ 2147483647 h 352"/>
              <a:gd name="T12" fmla="*/ 2147483647 w 1902"/>
              <a:gd name="T13" fmla="*/ 2147483647 h 352"/>
              <a:gd name="T14" fmla="*/ 2147483647 w 1902"/>
              <a:gd name="T15" fmla="*/ 2147483647 h 352"/>
              <a:gd name="T16" fmla="*/ 2147483647 w 1902"/>
              <a:gd name="T17" fmla="*/ 2147483647 h 352"/>
              <a:gd name="T18" fmla="*/ 2147483647 w 1902"/>
              <a:gd name="T19" fmla="*/ 2147483647 h 352"/>
              <a:gd name="T20" fmla="*/ 2147483647 w 1902"/>
              <a:gd name="T21" fmla="*/ 2147483647 h 352"/>
              <a:gd name="T22" fmla="*/ 2147483647 w 1902"/>
              <a:gd name="T23" fmla="*/ 0 h 352"/>
              <a:gd name="T24" fmla="*/ 2147483647 w 1902"/>
              <a:gd name="T25" fmla="*/ 2147483647 h 352"/>
              <a:gd name="T26" fmla="*/ 2147483647 w 1902"/>
              <a:gd name="T27" fmla="*/ 2147483647 h 352"/>
              <a:gd name="T28" fmla="*/ 2147483647 w 1902"/>
              <a:gd name="T29" fmla="*/ 2147483647 h 352"/>
              <a:gd name="T30" fmla="*/ 2147483647 w 1902"/>
              <a:gd name="T31" fmla="*/ 2147483647 h 352"/>
              <a:gd name="T32" fmla="*/ 2147483647 w 1902"/>
              <a:gd name="T33" fmla="*/ 2147483647 h 35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902"/>
              <a:gd name="T52" fmla="*/ 0 h 352"/>
              <a:gd name="T53" fmla="*/ 1902 w 1902"/>
              <a:gd name="T54" fmla="*/ 352 h 35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902" h="352">
                <a:moveTo>
                  <a:pt x="0" y="335"/>
                </a:moveTo>
                <a:lnTo>
                  <a:pt x="480" y="335"/>
                </a:lnTo>
                <a:lnTo>
                  <a:pt x="509" y="55"/>
                </a:lnTo>
                <a:lnTo>
                  <a:pt x="539" y="342"/>
                </a:lnTo>
                <a:lnTo>
                  <a:pt x="660" y="342"/>
                </a:lnTo>
                <a:lnTo>
                  <a:pt x="685" y="35"/>
                </a:lnTo>
                <a:lnTo>
                  <a:pt x="720" y="337"/>
                </a:lnTo>
                <a:cubicBezTo>
                  <a:pt x="750" y="335"/>
                  <a:pt x="780" y="333"/>
                  <a:pt x="810" y="332"/>
                </a:cubicBezTo>
                <a:lnTo>
                  <a:pt x="831" y="25"/>
                </a:lnTo>
                <a:lnTo>
                  <a:pt x="886" y="337"/>
                </a:lnTo>
                <a:lnTo>
                  <a:pt x="982" y="332"/>
                </a:lnTo>
                <a:lnTo>
                  <a:pt x="1007" y="0"/>
                </a:lnTo>
                <a:lnTo>
                  <a:pt x="1047" y="337"/>
                </a:lnTo>
                <a:lnTo>
                  <a:pt x="1173" y="337"/>
                </a:lnTo>
                <a:lnTo>
                  <a:pt x="1188" y="5"/>
                </a:lnTo>
                <a:lnTo>
                  <a:pt x="1233" y="347"/>
                </a:lnTo>
                <a:lnTo>
                  <a:pt x="1902" y="35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Type of Cyclicity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276600" y="2057400"/>
            <a:ext cx="2590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74998"/>
              </a:scheme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</a:rPr>
              <a:t>Monoestrus</a:t>
            </a: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1371600" y="3124200"/>
            <a:ext cx="7762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Dog</a:t>
            </a:r>
          </a:p>
        </p:txBody>
      </p:sp>
      <p:sp>
        <p:nvSpPr>
          <p:cNvPr id="25605" name="Text Box 6"/>
          <p:cNvSpPr txBox="1">
            <a:spLocks noChangeArrowheads="1"/>
          </p:cNvSpPr>
          <p:nvPr/>
        </p:nvSpPr>
        <p:spPr bwMode="auto">
          <a:xfrm>
            <a:off x="4038600" y="3124200"/>
            <a:ext cx="8445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Wolf</a:t>
            </a:r>
          </a:p>
        </p:txBody>
      </p:sp>
      <p:sp>
        <p:nvSpPr>
          <p:cNvPr id="25606" name="Text Box 7"/>
          <p:cNvSpPr txBox="1">
            <a:spLocks noChangeArrowheads="1"/>
          </p:cNvSpPr>
          <p:nvPr/>
        </p:nvSpPr>
        <p:spPr bwMode="auto">
          <a:xfrm>
            <a:off x="6934200" y="3124200"/>
            <a:ext cx="968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Bear</a:t>
            </a:r>
          </a:p>
        </p:txBody>
      </p:sp>
      <p:grpSp>
        <p:nvGrpSpPr>
          <p:cNvPr id="25607" name="Group 9"/>
          <p:cNvGrpSpPr>
            <a:grpSpLocks/>
          </p:cNvGrpSpPr>
          <p:nvPr/>
        </p:nvGrpSpPr>
        <p:grpSpPr bwMode="auto">
          <a:xfrm>
            <a:off x="2057400" y="4267200"/>
            <a:ext cx="3740150" cy="2044700"/>
            <a:chOff x="620" y="2880"/>
            <a:chExt cx="2356" cy="1288"/>
          </a:xfrm>
        </p:grpSpPr>
        <p:sp>
          <p:nvSpPr>
            <p:cNvPr id="25609" name="Line 10"/>
            <p:cNvSpPr>
              <a:spLocks noChangeShapeType="1"/>
            </p:cNvSpPr>
            <p:nvPr/>
          </p:nvSpPr>
          <p:spPr bwMode="auto">
            <a:xfrm>
              <a:off x="1008" y="2880"/>
              <a:ext cx="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0" name="Line 11"/>
            <p:cNvSpPr>
              <a:spLocks noChangeShapeType="1"/>
            </p:cNvSpPr>
            <p:nvPr/>
          </p:nvSpPr>
          <p:spPr bwMode="auto">
            <a:xfrm>
              <a:off x="1008" y="3888"/>
              <a:ext cx="19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1" name="Text Box 12"/>
            <p:cNvSpPr txBox="1">
              <a:spLocks noChangeArrowheads="1"/>
            </p:cNvSpPr>
            <p:nvPr/>
          </p:nvSpPr>
          <p:spPr bwMode="auto">
            <a:xfrm rot="-5400000">
              <a:off x="307" y="3294"/>
              <a:ext cx="85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Relative E</a:t>
              </a:r>
              <a:r>
                <a:rPr lang="en-US" sz="1800" baseline="-25000" dirty="0"/>
                <a:t>2</a:t>
              </a:r>
              <a:endParaRPr lang="en-US" dirty="0"/>
            </a:p>
          </p:txBody>
        </p:sp>
        <p:sp>
          <p:nvSpPr>
            <p:cNvPr id="25612" name="Line 13"/>
            <p:cNvSpPr>
              <a:spLocks noChangeShapeType="1"/>
            </p:cNvSpPr>
            <p:nvPr/>
          </p:nvSpPr>
          <p:spPr bwMode="auto">
            <a:xfrm>
              <a:off x="105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3" name="Line 14"/>
            <p:cNvSpPr>
              <a:spLocks noChangeShapeType="1"/>
            </p:cNvSpPr>
            <p:nvPr/>
          </p:nvSpPr>
          <p:spPr bwMode="auto">
            <a:xfrm>
              <a:off x="122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4" name="Line 15"/>
            <p:cNvSpPr>
              <a:spLocks noChangeShapeType="1"/>
            </p:cNvSpPr>
            <p:nvPr/>
          </p:nvSpPr>
          <p:spPr bwMode="auto">
            <a:xfrm>
              <a:off x="139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5" name="Line 16"/>
            <p:cNvSpPr>
              <a:spLocks noChangeShapeType="1"/>
            </p:cNvSpPr>
            <p:nvPr/>
          </p:nvSpPr>
          <p:spPr bwMode="auto">
            <a:xfrm>
              <a:off x="156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6" name="Line 17"/>
            <p:cNvSpPr>
              <a:spLocks noChangeShapeType="1"/>
            </p:cNvSpPr>
            <p:nvPr/>
          </p:nvSpPr>
          <p:spPr bwMode="auto">
            <a:xfrm>
              <a:off x="172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7" name="Line 18"/>
            <p:cNvSpPr>
              <a:spLocks noChangeShapeType="1"/>
            </p:cNvSpPr>
            <p:nvPr/>
          </p:nvSpPr>
          <p:spPr bwMode="auto">
            <a:xfrm>
              <a:off x="189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8" name="Line 19"/>
            <p:cNvSpPr>
              <a:spLocks noChangeShapeType="1"/>
            </p:cNvSpPr>
            <p:nvPr/>
          </p:nvSpPr>
          <p:spPr bwMode="auto">
            <a:xfrm>
              <a:off x="206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19" name="Line 20"/>
            <p:cNvSpPr>
              <a:spLocks noChangeShapeType="1"/>
            </p:cNvSpPr>
            <p:nvPr/>
          </p:nvSpPr>
          <p:spPr bwMode="auto">
            <a:xfrm>
              <a:off x="2400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20" name="Line 21"/>
            <p:cNvSpPr>
              <a:spLocks noChangeShapeType="1"/>
            </p:cNvSpPr>
            <p:nvPr/>
          </p:nvSpPr>
          <p:spPr bwMode="auto">
            <a:xfrm>
              <a:off x="2232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21" name="Line 22"/>
            <p:cNvSpPr>
              <a:spLocks noChangeShapeType="1"/>
            </p:cNvSpPr>
            <p:nvPr/>
          </p:nvSpPr>
          <p:spPr bwMode="auto">
            <a:xfrm>
              <a:off x="2568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22" name="Line 23"/>
            <p:cNvSpPr>
              <a:spLocks noChangeShapeType="1"/>
            </p:cNvSpPr>
            <p:nvPr/>
          </p:nvSpPr>
          <p:spPr bwMode="auto">
            <a:xfrm>
              <a:off x="2736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23" name="Line 24"/>
            <p:cNvSpPr>
              <a:spLocks noChangeShapeType="1"/>
            </p:cNvSpPr>
            <p:nvPr/>
          </p:nvSpPr>
          <p:spPr bwMode="auto">
            <a:xfrm>
              <a:off x="2904" y="3840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624" name="Text Box 25"/>
            <p:cNvSpPr txBox="1">
              <a:spLocks noChangeArrowheads="1"/>
            </p:cNvSpPr>
            <p:nvPr/>
          </p:nvSpPr>
          <p:spPr bwMode="auto">
            <a:xfrm>
              <a:off x="96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5625" name="Text Box 26"/>
            <p:cNvSpPr txBox="1">
              <a:spLocks noChangeArrowheads="1"/>
            </p:cNvSpPr>
            <p:nvPr/>
          </p:nvSpPr>
          <p:spPr bwMode="auto">
            <a:xfrm>
              <a:off x="1104" y="3937"/>
              <a:ext cx="204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F</a:t>
              </a:r>
            </a:p>
          </p:txBody>
        </p:sp>
        <p:sp>
          <p:nvSpPr>
            <p:cNvPr id="25626" name="Text Box 27"/>
            <p:cNvSpPr txBox="1">
              <a:spLocks noChangeArrowheads="1"/>
            </p:cNvSpPr>
            <p:nvPr/>
          </p:nvSpPr>
          <p:spPr bwMode="auto">
            <a:xfrm>
              <a:off x="1280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M</a:t>
              </a:r>
            </a:p>
          </p:txBody>
        </p:sp>
        <p:sp>
          <p:nvSpPr>
            <p:cNvPr id="25627" name="Text Box 28"/>
            <p:cNvSpPr txBox="1">
              <a:spLocks noChangeArrowheads="1"/>
            </p:cNvSpPr>
            <p:nvPr/>
          </p:nvSpPr>
          <p:spPr bwMode="auto">
            <a:xfrm>
              <a:off x="1453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A</a:t>
              </a:r>
            </a:p>
          </p:txBody>
        </p:sp>
        <p:sp>
          <p:nvSpPr>
            <p:cNvPr id="25628" name="Text Box 29"/>
            <p:cNvSpPr txBox="1">
              <a:spLocks noChangeArrowheads="1"/>
            </p:cNvSpPr>
            <p:nvPr/>
          </p:nvSpPr>
          <p:spPr bwMode="auto">
            <a:xfrm>
              <a:off x="1614" y="3937"/>
              <a:ext cx="23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M</a:t>
              </a:r>
            </a:p>
          </p:txBody>
        </p:sp>
        <p:sp>
          <p:nvSpPr>
            <p:cNvPr id="25629" name="Text Box 30"/>
            <p:cNvSpPr txBox="1">
              <a:spLocks noChangeArrowheads="1"/>
            </p:cNvSpPr>
            <p:nvPr/>
          </p:nvSpPr>
          <p:spPr bwMode="auto">
            <a:xfrm>
              <a:off x="1776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5630" name="Text Box 31"/>
            <p:cNvSpPr txBox="1">
              <a:spLocks noChangeArrowheads="1"/>
            </p:cNvSpPr>
            <p:nvPr/>
          </p:nvSpPr>
          <p:spPr bwMode="auto">
            <a:xfrm>
              <a:off x="1950" y="3937"/>
              <a:ext cx="19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J</a:t>
              </a:r>
            </a:p>
          </p:txBody>
        </p:sp>
        <p:sp>
          <p:nvSpPr>
            <p:cNvPr id="25631" name="Text Box 32"/>
            <p:cNvSpPr txBox="1">
              <a:spLocks noChangeArrowheads="1"/>
            </p:cNvSpPr>
            <p:nvPr/>
          </p:nvSpPr>
          <p:spPr bwMode="auto">
            <a:xfrm>
              <a:off x="21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A</a:t>
              </a:r>
            </a:p>
          </p:txBody>
        </p:sp>
        <p:sp>
          <p:nvSpPr>
            <p:cNvPr id="25632" name="Text Box 33"/>
            <p:cNvSpPr txBox="1">
              <a:spLocks noChangeArrowheads="1"/>
            </p:cNvSpPr>
            <p:nvPr/>
          </p:nvSpPr>
          <p:spPr bwMode="auto">
            <a:xfrm>
              <a:off x="2289" y="3937"/>
              <a:ext cx="212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S</a:t>
              </a:r>
            </a:p>
          </p:txBody>
        </p:sp>
        <p:sp>
          <p:nvSpPr>
            <p:cNvPr id="25633" name="Text Box 34"/>
            <p:cNvSpPr txBox="1">
              <a:spLocks noChangeArrowheads="1"/>
            </p:cNvSpPr>
            <p:nvPr/>
          </p:nvSpPr>
          <p:spPr bwMode="auto">
            <a:xfrm>
              <a:off x="2448" y="3937"/>
              <a:ext cx="228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/>
                <a:t>O</a:t>
              </a:r>
            </a:p>
          </p:txBody>
        </p:sp>
        <p:sp>
          <p:nvSpPr>
            <p:cNvPr id="25634" name="Text Box 35"/>
            <p:cNvSpPr txBox="1">
              <a:spLocks noChangeArrowheads="1"/>
            </p:cNvSpPr>
            <p:nvPr/>
          </p:nvSpPr>
          <p:spPr bwMode="auto">
            <a:xfrm>
              <a:off x="2625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N</a:t>
              </a:r>
            </a:p>
          </p:txBody>
        </p:sp>
        <p:sp>
          <p:nvSpPr>
            <p:cNvPr id="25635" name="Text Box 36"/>
            <p:cNvSpPr txBox="1">
              <a:spLocks noChangeArrowheads="1"/>
            </p:cNvSpPr>
            <p:nvPr/>
          </p:nvSpPr>
          <p:spPr bwMode="auto">
            <a:xfrm>
              <a:off x="2807" y="3937"/>
              <a:ext cx="116" cy="23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D</a:t>
              </a:r>
            </a:p>
          </p:txBody>
        </p:sp>
      </p:grpSp>
      <p:sp>
        <p:nvSpPr>
          <p:cNvPr id="25608" name="Freeform 37"/>
          <p:cNvSpPr>
            <a:spLocks/>
          </p:cNvSpPr>
          <p:nvPr/>
        </p:nvSpPr>
        <p:spPr bwMode="auto">
          <a:xfrm>
            <a:off x="2743200" y="4953000"/>
            <a:ext cx="2895600" cy="609600"/>
          </a:xfrm>
          <a:custGeom>
            <a:avLst/>
            <a:gdLst>
              <a:gd name="T0" fmla="*/ 0 w 1824"/>
              <a:gd name="T1" fmla="*/ 2147483647 h 384"/>
              <a:gd name="T2" fmla="*/ 2147483647 w 1824"/>
              <a:gd name="T3" fmla="*/ 2147483647 h 384"/>
              <a:gd name="T4" fmla="*/ 2147483647 w 1824"/>
              <a:gd name="T5" fmla="*/ 0 h 384"/>
              <a:gd name="T6" fmla="*/ 2147483647 w 1824"/>
              <a:gd name="T7" fmla="*/ 2147483647 h 384"/>
              <a:gd name="T8" fmla="*/ 2147483647 w 1824"/>
              <a:gd name="T9" fmla="*/ 2147483647 h 3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4"/>
              <a:gd name="T16" fmla="*/ 0 h 384"/>
              <a:gd name="T17" fmla="*/ 1824 w 1824"/>
              <a:gd name="T18" fmla="*/ 384 h 3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4" h="384">
                <a:moveTo>
                  <a:pt x="0" y="384"/>
                </a:moveTo>
                <a:lnTo>
                  <a:pt x="480" y="384"/>
                </a:lnTo>
                <a:lnTo>
                  <a:pt x="528" y="0"/>
                </a:lnTo>
                <a:lnTo>
                  <a:pt x="566" y="382"/>
                </a:lnTo>
                <a:lnTo>
                  <a:pt x="1824" y="384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0488" y="393700"/>
            <a:ext cx="6581775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600" dirty="0"/>
              <a:t>Average Reproductive Cycles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60375" y="1155700"/>
            <a:ext cx="8445500" cy="45297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500" tIns="25400" rIns="63500" bIns="25400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Species	   Length of 	Length of	Ovulation	 Length of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Estrous Cycle	  Estrus		Pregnancy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cow	    21 days	  18 hr	11 hr after	282 days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  polyestrus		end estrus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ewe	    17 days	  29 hr	near end	148 days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seasonal (fall)		estrus	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sow	    21 days	48-72 hr	35-45 hr	115 days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  polyestrus		after start	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		estrus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mare	    21 days	4-8 days	3-6 day of	335 days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seasonal (spring)		estrus	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  polyestrus		(1-2 days 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		before end of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		estrus)</a:t>
            </a:r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549275" y="10668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549275" y="18288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549275" y="57150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0488" y="393700"/>
            <a:ext cx="6581775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600" dirty="0"/>
              <a:t>Average Reproductive Cycles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460375" y="1155700"/>
            <a:ext cx="8445500" cy="2151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500" tIns="25400" rIns="63500" bIns="25400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Species	   Length of 	Length of	Ovulation	 Length of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		Estrous Cycle	  Estrus		Pregnancy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Bitch	6 months	9 days	4 - 24 days	63 days</a:t>
            </a:r>
            <a:br>
              <a:rPr lang="en-US" sz="1800" dirty="0"/>
            </a:br>
            <a:r>
              <a:rPr lang="en-US" sz="1800" dirty="0"/>
              <a:t>			after start of						estrus</a:t>
            </a:r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270000" algn="l"/>
                <a:tab pos="3327400" algn="l"/>
                <a:tab pos="4876800" algn="l"/>
                <a:tab pos="6654800" algn="l"/>
              </a:tabLst>
            </a:pPr>
            <a:r>
              <a:rPr lang="en-US" sz="1800" dirty="0"/>
              <a:t>Queen	17 days	9 days	Induced	63 days</a:t>
            </a:r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549275" y="10668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549275" y="18288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549275" y="5715000"/>
            <a:ext cx="7950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F4E2-06B0-074C-90C5-45BCACA1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9a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4D13EB-D8DB-C549-B0F5-75449811ADB3}"/>
              </a:ext>
            </a:extLst>
          </p:cNvPr>
          <p:cNvSpPr txBox="1"/>
          <p:nvPr/>
        </p:nvSpPr>
        <p:spPr>
          <a:xfrm>
            <a:off x="685800" y="13716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type of cycle do the following species have and how long are they?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3652A7-75E2-F240-8E74-17D550D10CA9}"/>
              </a:ext>
            </a:extLst>
          </p:cNvPr>
          <p:cNvSpPr txBox="1"/>
          <p:nvPr/>
        </p:nvSpPr>
        <p:spPr>
          <a:xfrm>
            <a:off x="914400" y="2514600"/>
            <a:ext cx="716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Cow -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Mare -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Canine (Bitch) - </a:t>
            </a:r>
          </a:p>
        </p:txBody>
      </p:sp>
      <p:pic>
        <p:nvPicPr>
          <p:cNvPr id="5" name="Picture 2" descr="Bitmoji Image">
            <a:extLst>
              <a:ext uri="{FF2B5EF4-FFF2-40B4-BE49-F238E27FC236}">
                <a16:creationId xmlns:a16="http://schemas.microsoft.com/office/drawing/2014/main" id="{53141426-E6B0-C14D-B927-45A4380DF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14439"/>
            <a:ext cx="2598004" cy="259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8376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F4E2-06B0-074C-90C5-45BCACA1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9a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4D13EB-D8DB-C549-B0F5-75449811ADB3}"/>
              </a:ext>
            </a:extLst>
          </p:cNvPr>
          <p:cNvSpPr txBox="1"/>
          <p:nvPr/>
        </p:nvSpPr>
        <p:spPr>
          <a:xfrm>
            <a:off x="685800" y="13716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type of cycle do the following species have and how long are they?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3652A7-75E2-F240-8E74-17D550D10CA9}"/>
              </a:ext>
            </a:extLst>
          </p:cNvPr>
          <p:cNvSpPr txBox="1"/>
          <p:nvPr/>
        </p:nvSpPr>
        <p:spPr>
          <a:xfrm>
            <a:off x="914400" y="2514600"/>
            <a:ext cx="716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Cow – </a:t>
            </a:r>
            <a:r>
              <a:rPr lang="en-US" dirty="0">
                <a:solidFill>
                  <a:srgbClr val="0000FF"/>
                </a:solidFill>
              </a:rPr>
              <a:t>polyestrus, 21 days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Mare – </a:t>
            </a:r>
            <a:r>
              <a:rPr lang="en-US" dirty="0">
                <a:solidFill>
                  <a:srgbClr val="0000FF"/>
                </a:solidFill>
              </a:rPr>
              <a:t>seasonal polyestrus, 21 days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Canine (Bitch) – </a:t>
            </a:r>
            <a:r>
              <a:rPr lang="en-US" dirty="0">
                <a:solidFill>
                  <a:srgbClr val="0000FF"/>
                </a:solidFill>
              </a:rPr>
              <a:t>monoestrus, 6 months </a:t>
            </a:r>
          </a:p>
        </p:txBody>
      </p:sp>
      <p:pic>
        <p:nvPicPr>
          <p:cNvPr id="5" name="Picture 2" descr="Bitmoji Image">
            <a:extLst>
              <a:ext uri="{FF2B5EF4-FFF2-40B4-BE49-F238E27FC236}">
                <a16:creationId xmlns:a16="http://schemas.microsoft.com/office/drawing/2014/main" id="{0E610662-62AE-0243-8502-C1830A3A7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14439"/>
            <a:ext cx="2598004" cy="259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623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879600" y="393700"/>
            <a:ext cx="5411788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600" dirty="0"/>
              <a:t>Variation in Cycle Types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93700" y="1384300"/>
            <a:ext cx="8369300" cy="3084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500" tIns="25400" rIns="63500" bIns="25400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Example	Type of	   Follicular	 Ovulation &amp;	        CL 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		 Cycle	Development	CL Formation	    Function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Cow, ewe, 	  Long	Spontaneous	Spontaneous	Spontaneous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sow, mare	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rats, mice, 	  Short	Spontaneous	Spontaneous	    Induced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hamsters 	(4 days)			  (prolactin)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endParaRPr lang="en-US" sz="1800" dirty="0"/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rabbit, cat,	Induced	Spontaneous	    Induced	    Induced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mink, ferret,			  (LH surge)</a:t>
            </a:r>
          </a:p>
          <a:p>
            <a:pPr marL="342900" indent="-342900">
              <a:lnSpc>
                <a:spcPct val="85000"/>
              </a:lnSpc>
              <a:tabLst>
                <a:tab pos="1701800" algn="l"/>
                <a:tab pos="3111500" algn="l"/>
                <a:tab pos="4914900" algn="l"/>
                <a:tab pos="6743700" algn="l"/>
              </a:tabLst>
            </a:pPr>
            <a:r>
              <a:rPr lang="en-US" sz="1800" dirty="0"/>
              <a:t>otter, alpaca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406400" y="1143000"/>
            <a:ext cx="8255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406400" y="2057400"/>
            <a:ext cx="8255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06400" y="4724400"/>
            <a:ext cx="8255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0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Line 28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3796" name="Group 192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33881" name="Freeform 30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882" name="Freeform 31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3797" name="Group 191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33879" name="Freeform 35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880" name="Freeform 36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3798" name="Freeform 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799" name="Freeform 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00" name="Rectangle 131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33801" name="Freeform 135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02" name="Line 136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03" name="Line 137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04" name="Rectangle 138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33805" name="Line 139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06" name="Line 140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07" name="Line 141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08" name="Line 142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09" name="Line 143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0" name="Line 144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1" name="Line 145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2" name="Line 146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3" name="Line 147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4" name="Line 148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5" name="Line 149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6" name="Line 150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7" name="Line 151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8" name="Line 152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19" name="Line 153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20" name="Line 154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21" name="Line 155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3822" name="Group 172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33863" name="Rectangle 156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33864" name="Rectangle 157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3865" name="Rectangle 158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33866" name="Rectangle 159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33867" name="Rectangle 160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33868" name="Rectangle 161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33869" name="Rectangle 162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33870" name="Rectangle 163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33871" name="Rectangle 164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33872" name="Rectangle 165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33873" name="Rectangle 166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33874" name="Rectangle 167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33875" name="Rectangle 168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33876" name="Rectangle 169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33877" name="Rectangle 170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33878" name="Rectangle 171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33823" name="Rectangle 173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33824" name="Rectangle 174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33825" name="Group 178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33860" name="Rectangle 175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33861" name="Rectangle 176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33862" name="Rectangle 177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33826" name="Rectangle 179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33827" name="Rectangle 180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33828" name="Rectangle 181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29" name="Rectangle 182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33830" name="Rectangle 183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33831" name="Rectangle 184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33832" name="Rectangle 185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33833" name="Line 186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34" name="Rectangle 187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33835" name="Line 188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36" name="Line 189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37" name="Line 190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3838" name="Picture 1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39" name="Picture 1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40" name="Picture 2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841" name="Group 25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33856" name="Picture 2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57" name="Oval 2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858" name="Oval 2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33859" name="Picture 20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842" name="Picture 2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43" name="Picture 19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44" name="Picture 19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45" name="Picture 20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46" name="Line 20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47" name="Line 20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48" name="Line 206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49" name="Line 207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50" name="Line 208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51" name="Line 209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52" name="Line 210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53" name="Line 211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854" name="Text Box 213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33855" name="Text Box 214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Phases of the Estrous Cycle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Follicular Phase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Luteal Phase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91" descr="20%"/>
          <p:cNvSpPr>
            <a:spLocks noChangeArrowheads="1"/>
          </p:cNvSpPr>
          <p:nvPr/>
        </p:nvSpPr>
        <p:spPr bwMode="auto">
          <a:xfrm>
            <a:off x="3124200" y="0"/>
            <a:ext cx="1571625" cy="6596063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6867" name="Picture 20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Line 28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6869" name="Group 192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36955" name="Freeform 30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956" name="Freeform 31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6870" name="Group 191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36953" name="Freeform 35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954" name="Freeform 36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6871" name="Freeform 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72" name="Freeform 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73" name="Rectangle 131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36874" name="Freeform 135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75" name="Line 136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76" name="Line 137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77" name="Rectangle 138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36878" name="Line 139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79" name="Line 140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0" name="Line 141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1" name="Line 142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2" name="Line 143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3" name="Line 144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4" name="Line 145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5" name="Line 146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6" name="Line 147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7" name="Line 148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8" name="Line 149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89" name="Line 150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90" name="Line 151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91" name="Line 152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92" name="Line 153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93" name="Line 154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894" name="Line 155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6895" name="Group 172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36937" name="Rectangle 156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36938" name="Rectangle 157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6939" name="Rectangle 158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36940" name="Rectangle 159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36941" name="Rectangle 160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36942" name="Rectangle 161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36943" name="Rectangle 162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36944" name="Rectangle 163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36945" name="Rectangle 164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36946" name="Rectangle 165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36947" name="Rectangle 166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36948" name="Rectangle 167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36949" name="Rectangle 168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36950" name="Rectangle 169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36951" name="Rectangle 170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36952" name="Rectangle 171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36896" name="Rectangle 173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36897" name="Rectangle 174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36898" name="Group 178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36934" name="Rectangle 175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36935" name="Rectangle 176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36936" name="Rectangle 177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36899" name="Rectangle 179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36900" name="Rectangle 180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36901" name="Rectangle 181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02" name="Rectangle 182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36903" name="Rectangle 183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36904" name="Rectangle 184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36905" name="Rectangle 185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36906" name="Line 186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07" name="Rectangle 187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36908" name="Line 188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09" name="Line 189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10" name="Line 190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6911" name="Picture 1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2" name="Picture 1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3" name="Picture 2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914" name="Group 25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36930" name="Picture 2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931" name="Oval 2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932" name="Oval 2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36933" name="Picture 20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6915" name="Picture 2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6" name="Picture 19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7" name="Picture 19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918" name="Picture 20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919" name="Line 20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20" name="Line 20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21" name="Line 206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22" name="Line 207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23" name="Line 208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24" name="Line 209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25" name="Line 210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26" name="Line 211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6927" name="Text Box 213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36928" name="Text Box 214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  <p:sp>
        <p:nvSpPr>
          <p:cNvPr id="36929" name="TextBox 93"/>
          <p:cNvSpPr txBox="1">
            <a:spLocks noChangeArrowheads="1"/>
          </p:cNvSpPr>
          <p:nvPr/>
        </p:nvSpPr>
        <p:spPr bwMode="auto">
          <a:xfrm rot="-5400000">
            <a:off x="2518569" y="2883694"/>
            <a:ext cx="2743200" cy="46196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Follicular 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69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1" descr="20%"/>
          <p:cNvSpPr>
            <a:spLocks noChangeArrowheads="1"/>
          </p:cNvSpPr>
          <p:nvPr/>
        </p:nvSpPr>
        <p:spPr bwMode="auto">
          <a:xfrm>
            <a:off x="990600" y="0"/>
            <a:ext cx="2133600" cy="6596063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15" name="Rectangle 91" descr="20%"/>
          <p:cNvSpPr>
            <a:spLocks noChangeArrowheads="1"/>
          </p:cNvSpPr>
          <p:nvPr/>
        </p:nvSpPr>
        <p:spPr bwMode="auto">
          <a:xfrm>
            <a:off x="4724400" y="0"/>
            <a:ext cx="3429000" cy="6596063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8916" name="Picture 20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Line 28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8918" name="Group 192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39005" name="Freeform 30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006" name="Freeform 31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8919" name="Group 191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39003" name="Freeform 35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004" name="Freeform 36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8920" name="Freeform 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21" name="Freeform 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22" name="Rectangle 131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38923" name="Freeform 135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24" name="Line 136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25" name="Line 137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26" name="Rectangle 138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38927" name="Line 139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28" name="Line 140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29" name="Line 141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0" name="Line 142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1" name="Line 143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2" name="Line 144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3" name="Line 145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4" name="Line 146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5" name="Line 147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6" name="Line 148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7" name="Line 149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8" name="Line 150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39" name="Line 151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40" name="Line 152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41" name="Line 153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42" name="Line 154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43" name="Line 155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38944" name="Group 172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38987" name="Rectangle 156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38988" name="Rectangle 157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8989" name="Rectangle 158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38990" name="Rectangle 159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38991" name="Rectangle 160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38992" name="Rectangle 161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38993" name="Rectangle 162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38994" name="Rectangle 163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38995" name="Rectangle 164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38996" name="Rectangle 165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38997" name="Rectangle 166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38998" name="Rectangle 167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38999" name="Rectangle 168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39000" name="Rectangle 169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39001" name="Rectangle 170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39002" name="Rectangle 171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38945" name="Rectangle 173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38946" name="Rectangle 174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38947" name="Group 178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38984" name="Rectangle 175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38985" name="Rectangle 176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38986" name="Rectangle 177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38948" name="Rectangle 179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38949" name="Rectangle 180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38950" name="Rectangle 181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51" name="Rectangle 182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38952" name="Rectangle 183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38953" name="Rectangle 184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38954" name="Rectangle 185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38955" name="Line 186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56" name="Rectangle 187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38957" name="Line 188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58" name="Line 189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59" name="Line 190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8960" name="Picture 1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1" name="Picture 1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2" name="Picture 2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963" name="Group 25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38980" name="Picture 2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81" name="Oval 2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982" name="Oval 2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38983" name="Picture 20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8964" name="Picture 2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5" name="Picture 19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6" name="Picture 19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67" name="Picture 20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68" name="Line 20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69" name="Line 20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70" name="Line 206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71" name="Line 207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72" name="Line 208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73" name="Line 209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74" name="Line 210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75" name="Line 211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976" name="Text Box 213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38977" name="Text Box 214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  <p:grpSp>
        <p:nvGrpSpPr>
          <p:cNvPr id="95" name="Group 94"/>
          <p:cNvGrpSpPr/>
          <p:nvPr/>
        </p:nvGrpSpPr>
        <p:grpSpPr>
          <a:xfrm>
            <a:off x="1752600" y="2514600"/>
            <a:ext cx="4805363" cy="2209800"/>
            <a:chOff x="1752600" y="2514600"/>
            <a:chExt cx="4805363" cy="2209800"/>
          </a:xfrm>
        </p:grpSpPr>
        <p:sp>
          <p:nvSpPr>
            <p:cNvPr id="38978" name="TextBox 92"/>
            <p:cNvSpPr txBox="1">
              <a:spLocks noChangeArrowheads="1"/>
            </p:cNvSpPr>
            <p:nvPr/>
          </p:nvSpPr>
          <p:spPr bwMode="auto">
            <a:xfrm rot="16200000">
              <a:off x="878682" y="3388518"/>
              <a:ext cx="2209800" cy="461963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Luteal Phase</a:t>
              </a:r>
            </a:p>
          </p:txBody>
        </p:sp>
        <p:sp>
          <p:nvSpPr>
            <p:cNvPr id="38979" name="TextBox 93"/>
            <p:cNvSpPr txBox="1">
              <a:spLocks noChangeArrowheads="1"/>
            </p:cNvSpPr>
            <p:nvPr/>
          </p:nvSpPr>
          <p:spPr bwMode="auto">
            <a:xfrm rot="16200000">
              <a:off x="5222082" y="3388518"/>
              <a:ext cx="2209800" cy="461963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/>
                <a:t>Luteal Phase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Stages of the Estrous Cycle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Proestrus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Estrus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Metestrus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Diestrus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91" descr="20%"/>
          <p:cNvSpPr>
            <a:spLocks noChangeArrowheads="1"/>
          </p:cNvSpPr>
          <p:nvPr/>
        </p:nvSpPr>
        <p:spPr bwMode="auto">
          <a:xfrm>
            <a:off x="3119438" y="128588"/>
            <a:ext cx="1190625" cy="6596062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987" name="Rectangle 59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1988" name="Picture 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1989" name="Group 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42073" name="Freeform 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074" name="Freeform 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1990" name="Group 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42071" name="Freeform 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072" name="Freeform 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1991" name="Freeform 1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992" name="Freeform 1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993" name="Rectangle 1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41994" name="Freeform 13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995" name="Line 1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996" name="Line 1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997" name="Rectangle 1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41998" name="Line 1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1999" name="Line 1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0" name="Line 1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1" name="Line 2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2" name="Line 2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3" name="Line 2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4" name="Line 2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5" name="Line 2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6" name="Line 2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7" name="Line 2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8" name="Line 2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09" name="Line 2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10" name="Line 2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11" name="Line 3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12" name="Line 3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13" name="Line 3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14" name="Line 3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2015" name="Group 3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42055" name="Rectangle 3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42056" name="Rectangle 3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2057" name="Rectangle 3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42058" name="Rectangle 3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42059" name="Rectangle 3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42060" name="Rectangle 4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42061" name="Rectangle 4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42062" name="Rectangle 4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42063" name="Rectangle 4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42064" name="Rectangle 4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42065" name="Rectangle 4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42066" name="Rectangle 4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42067" name="Rectangle 4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42068" name="Rectangle 4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42069" name="Rectangle 4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42070" name="Rectangle 5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42016" name="Rectangle 5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42017" name="Rectangle 5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42018" name="Group 53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42052" name="Rectangle 54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42053" name="Rectangle 55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42054" name="Rectangle 56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42019" name="Rectangle 5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42020" name="Rectangle 58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42021" name="Rectangle 60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42022" name="Rectangle 61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42023" name="Rectangle 62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42024" name="Rectangle 63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42025" name="Line 64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26" name="Rectangle 65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42027" name="Line 66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28" name="Line 67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29" name="Line 68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2030" name="Picture 6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1" name="Picture 7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2" name="Picture 7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2033" name="Group 72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42048" name="Picture 7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049" name="Oval 74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050" name="Oval 75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42051" name="Picture 76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2034" name="Picture 7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5" name="Picture 78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6" name="Picture 79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37" name="Picture 8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38" name="Line 8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39" name="Line 8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40" name="Line 83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41" name="Line 84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42" name="Line 85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43" name="Line 86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44" name="Line 87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45" name="Line 88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2046" name="Text Box 89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42047" name="Text Box 90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 descr="20%"/>
          <p:cNvSpPr>
            <a:spLocks noChangeArrowheads="1"/>
          </p:cNvSpPr>
          <p:nvPr/>
        </p:nvSpPr>
        <p:spPr bwMode="auto">
          <a:xfrm>
            <a:off x="4295775" y="128588"/>
            <a:ext cx="623888" cy="6596062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35" name="Rectangle 8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4036" name="Picture 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37" name="Group 10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44121" name="Freeform 11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122" name="Freeform 12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4038" name="Group 13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44119" name="Freeform 14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120" name="Freeform 15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4039" name="Freeform 16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40" name="Freeform 17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41" name="Rectangle 18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44042" name="Freeform 19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43" name="Line 20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44" name="Line 21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45" name="Rectangle 22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44046" name="Line 23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47" name="Line 24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48" name="Line 25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49" name="Line 26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0" name="Line 27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1" name="Line 28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2" name="Line 29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3" name="Line 30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4" name="Line 31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5" name="Line 32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6" name="Line 33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7" name="Line 34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8" name="Line 35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59" name="Line 36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60" name="Line 37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61" name="Line 38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62" name="Line 39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4063" name="Group 40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44103" name="Rectangle 41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44104" name="Rectangle 42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4105" name="Rectangle 43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44106" name="Rectangle 44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44107" name="Rectangle 45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44108" name="Rectangle 46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44109" name="Rectangle 47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44110" name="Rectangle 48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44111" name="Rectangle 49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44112" name="Rectangle 50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44113" name="Rectangle 51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44114" name="Rectangle 52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44115" name="Rectangle 53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44116" name="Rectangle 54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44117" name="Rectangle 55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44118" name="Rectangle 56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44064" name="Rectangle 57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44065" name="Rectangle 58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44066" name="Group 59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44100" name="Rectangle 60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44101" name="Rectangle 61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44102" name="Rectangle 62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44067" name="Rectangle 63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44068" name="Rectangle 64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44069" name="Rectangle 65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44070" name="Rectangle 66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44071" name="Rectangle 67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44072" name="Rectangle 68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44073" name="Line 69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74" name="Rectangle 70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44075" name="Line 71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76" name="Line 72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77" name="Line 73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4078" name="Pictur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79" name="Pictur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0" name="Pictur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81" name="Group 77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44096" name="Picture 78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97" name="Oval 79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098" name="Oval 80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44099" name="Picture 81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082" name="Picture 8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3" name="Picture 8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4" name="Picture 8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85" name="Picture 8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86" name="Line 86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87" name="Line 87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88" name="Line 88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89" name="Line 89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90" name="Line 90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91" name="Line 91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92" name="Line 92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93" name="Line 93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094" name="Text Box 94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44095" name="Text Box 95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 descr="20%"/>
          <p:cNvSpPr>
            <a:spLocks noChangeArrowheads="1"/>
          </p:cNvSpPr>
          <p:nvPr/>
        </p:nvSpPr>
        <p:spPr bwMode="auto">
          <a:xfrm>
            <a:off x="4919663" y="128588"/>
            <a:ext cx="1146175" cy="6586537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83" name="Rectangle 8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6084" name="Picture 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85" name="Group 10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46169" name="Freeform 11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170" name="Freeform 12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6086" name="Group 13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46167" name="Freeform 14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168" name="Freeform 15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6087" name="Freeform 16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88" name="Freeform 17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89" name="Rectangle 18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46090" name="Freeform 19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91" name="Line 20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92" name="Line 21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93" name="Rectangle 22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46094" name="Line 23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95" name="Line 24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96" name="Line 25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97" name="Line 26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98" name="Line 27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99" name="Line 28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0" name="Line 29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1" name="Line 30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2" name="Line 31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3" name="Line 32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4" name="Line 33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5" name="Line 34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6" name="Line 35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7" name="Line 36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8" name="Line 37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09" name="Line 38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10" name="Line 39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6111" name="Group 40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46151" name="Rectangle 41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46152" name="Rectangle 42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6153" name="Rectangle 43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46154" name="Rectangle 44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46155" name="Rectangle 45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46156" name="Rectangle 46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46157" name="Rectangle 47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46158" name="Rectangle 48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46159" name="Rectangle 49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46160" name="Rectangle 50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46161" name="Rectangle 51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46162" name="Rectangle 52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46163" name="Rectangle 53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46164" name="Rectangle 54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46165" name="Rectangle 55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46166" name="Rectangle 56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46112" name="Rectangle 57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46113" name="Rectangle 58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46114" name="Group 59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46148" name="Rectangle 60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46149" name="Rectangle 61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46150" name="Rectangle 62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46115" name="Rectangle 63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46116" name="Rectangle 64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46117" name="Rectangle 65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46118" name="Rectangle 66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46119" name="Rectangle 67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46120" name="Rectangle 68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46121" name="Line 69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22" name="Rectangle 70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46123" name="Line 71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24" name="Line 72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25" name="Line 73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6126" name="Pictur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27" name="Pictur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28" name="Pictur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129" name="Group 77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46144" name="Picture 78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145" name="Oval 79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146" name="Oval 80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46147" name="Picture 81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6130" name="Picture 8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1" name="Picture 8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2" name="Picture 8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3" name="Picture 8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34" name="Line 86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35" name="Line 87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36" name="Line 88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37" name="Line 89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38" name="Line 90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39" name="Line 91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40" name="Line 92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41" name="Line 93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142" name="Text Box 94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46143" name="Text Box 95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979488" y="128588"/>
            <a:ext cx="7145337" cy="6600825"/>
            <a:chOff x="617" y="81"/>
            <a:chExt cx="4501" cy="4158"/>
          </a:xfrm>
        </p:grpSpPr>
        <p:sp>
          <p:nvSpPr>
            <p:cNvPr id="48219" name="Rectangle 3" descr="20%"/>
            <p:cNvSpPr>
              <a:spLocks noChangeArrowheads="1"/>
            </p:cNvSpPr>
            <p:nvPr/>
          </p:nvSpPr>
          <p:spPr bwMode="auto">
            <a:xfrm>
              <a:off x="617" y="81"/>
              <a:ext cx="1344" cy="4158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220" name="Rectangle 4" descr="20%"/>
            <p:cNvSpPr>
              <a:spLocks noChangeArrowheads="1"/>
            </p:cNvSpPr>
            <p:nvPr/>
          </p:nvSpPr>
          <p:spPr bwMode="auto">
            <a:xfrm>
              <a:off x="3827" y="81"/>
              <a:ext cx="1291" cy="4154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8131" name="Rectangle 8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8132" name="Picture 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33" name="Group 10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48217" name="Freeform 11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218" name="Freeform 12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48134" name="Group 13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48215" name="Freeform 14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216" name="Freeform 15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8135" name="Freeform 16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36" name="Freeform 17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37" name="Rectangle 18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48138" name="Freeform 19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39" name="Line 20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0" name="Line 21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1" name="Rectangle 22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48142" name="Line 23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3" name="Line 24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4" name="Line 25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5" name="Line 26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6" name="Line 27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7" name="Line 28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8" name="Line 29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49" name="Line 30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0" name="Line 31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1" name="Line 32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2" name="Line 33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3" name="Line 34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4" name="Line 35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5" name="Line 36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6" name="Line 37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7" name="Line 38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58" name="Line 39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8159" name="Group 40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48199" name="Rectangle 41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48200" name="Rectangle 42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48201" name="Rectangle 43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48202" name="Rectangle 44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48203" name="Rectangle 45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48204" name="Rectangle 46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48205" name="Rectangle 47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48206" name="Rectangle 48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48207" name="Rectangle 49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48208" name="Rectangle 50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48209" name="Rectangle 51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48210" name="Rectangle 52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48211" name="Rectangle 53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48212" name="Rectangle 54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48213" name="Rectangle 55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48214" name="Rectangle 56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48160" name="Rectangle 57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48161" name="Rectangle 58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48162" name="Group 59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48196" name="Rectangle 60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48197" name="Rectangle 61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48198" name="Rectangle 62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48163" name="Rectangle 63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48164" name="Rectangle 64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48165" name="Rectangle 65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48166" name="Rectangle 66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48167" name="Rectangle 67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48168" name="Rectangle 68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48169" name="Line 69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70" name="Rectangle 70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48171" name="Line 71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72" name="Line 72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73" name="Line 73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8174" name="Pictur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5" name="Pictur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6" name="Pictur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77" name="Group 77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48192" name="Picture 78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93" name="Oval 79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194" name="Oval 80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48195" name="Picture 81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8178" name="Picture 8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9" name="Picture 8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80" name="Picture 8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81" name="Picture 8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82" name="Line 86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83" name="Line 87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84" name="Line 88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85" name="Line 89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86" name="Line 90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87" name="Line 91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88" name="Line 92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89" name="Line 93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8190" name="Text Box 94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48191" name="Text Box 95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96"/>
          <p:cNvGrpSpPr>
            <a:grpSpLocks/>
          </p:cNvGrpSpPr>
          <p:nvPr/>
        </p:nvGrpSpPr>
        <p:grpSpPr bwMode="auto">
          <a:xfrm>
            <a:off x="152400" y="119063"/>
            <a:ext cx="7996238" cy="6605587"/>
            <a:chOff x="96" y="75"/>
            <a:chExt cx="5037" cy="4161"/>
          </a:xfrm>
        </p:grpSpPr>
        <p:sp>
          <p:nvSpPr>
            <p:cNvPr id="50179" name="Rectangle 7" descr="20%"/>
            <p:cNvSpPr>
              <a:spLocks noChangeArrowheads="1"/>
            </p:cNvSpPr>
            <p:nvPr/>
          </p:nvSpPr>
          <p:spPr bwMode="auto">
            <a:xfrm>
              <a:off x="1965" y="81"/>
              <a:ext cx="750" cy="4155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80" name="Rectangle 8"/>
            <p:cNvSpPr>
              <a:spLocks noChangeArrowheads="1"/>
            </p:cNvSpPr>
            <p:nvPr/>
          </p:nvSpPr>
          <p:spPr bwMode="auto">
            <a:xfrm>
              <a:off x="613" y="4016"/>
              <a:ext cx="4520" cy="160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50181" name="Picture 9"/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872" y="672"/>
              <a:ext cx="454" cy="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0182" name="Group 10"/>
            <p:cNvGrpSpPr>
              <a:grpSpLocks/>
            </p:cNvGrpSpPr>
            <p:nvPr/>
          </p:nvGrpSpPr>
          <p:grpSpPr bwMode="auto">
            <a:xfrm>
              <a:off x="1125" y="2211"/>
              <a:ext cx="3841" cy="1293"/>
              <a:chOff x="1200" y="2640"/>
              <a:chExt cx="3841" cy="1293"/>
            </a:xfrm>
          </p:grpSpPr>
          <p:sp>
            <p:nvSpPr>
              <p:cNvPr id="50266" name="Freeform 11"/>
              <p:cNvSpPr>
                <a:spLocks/>
              </p:cNvSpPr>
              <p:nvPr/>
            </p:nvSpPr>
            <p:spPr bwMode="auto">
              <a:xfrm>
                <a:off x="1200" y="2640"/>
                <a:ext cx="2707" cy="1293"/>
              </a:xfrm>
              <a:custGeom>
                <a:avLst/>
                <a:gdLst>
                  <a:gd name="T0" fmla="*/ 0 w 2707"/>
                  <a:gd name="T1" fmla="*/ 1293 h 1293"/>
                  <a:gd name="T2" fmla="*/ 16 w 2707"/>
                  <a:gd name="T3" fmla="*/ 1293 h 1293"/>
                  <a:gd name="T4" fmla="*/ 56 w 2707"/>
                  <a:gd name="T5" fmla="*/ 1293 h 1293"/>
                  <a:gd name="T6" fmla="*/ 200 w 2707"/>
                  <a:gd name="T7" fmla="*/ 1293 h 1293"/>
                  <a:gd name="T8" fmla="*/ 351 w 2707"/>
                  <a:gd name="T9" fmla="*/ 1293 h 1293"/>
                  <a:gd name="T10" fmla="*/ 455 w 2707"/>
                  <a:gd name="T11" fmla="*/ 1293 h 1293"/>
                  <a:gd name="T12" fmla="*/ 567 w 2707"/>
                  <a:gd name="T13" fmla="*/ 1293 h 1293"/>
                  <a:gd name="T14" fmla="*/ 671 w 2707"/>
                  <a:gd name="T15" fmla="*/ 1285 h 1293"/>
                  <a:gd name="T16" fmla="*/ 783 w 2707"/>
                  <a:gd name="T17" fmla="*/ 1269 h 1293"/>
                  <a:gd name="T18" fmla="*/ 918 w 2707"/>
                  <a:gd name="T19" fmla="*/ 1230 h 1293"/>
                  <a:gd name="T20" fmla="*/ 1054 w 2707"/>
                  <a:gd name="T21" fmla="*/ 1182 h 1293"/>
                  <a:gd name="T22" fmla="*/ 1174 w 2707"/>
                  <a:gd name="T23" fmla="*/ 1126 h 1293"/>
                  <a:gd name="T24" fmla="*/ 1270 w 2707"/>
                  <a:gd name="T25" fmla="*/ 1070 h 1293"/>
                  <a:gd name="T26" fmla="*/ 1358 w 2707"/>
                  <a:gd name="T27" fmla="*/ 1038 h 1293"/>
                  <a:gd name="T28" fmla="*/ 1421 w 2707"/>
                  <a:gd name="T29" fmla="*/ 1006 h 1293"/>
                  <a:gd name="T30" fmla="*/ 1469 w 2707"/>
                  <a:gd name="T31" fmla="*/ 974 h 1293"/>
                  <a:gd name="T32" fmla="*/ 1501 w 2707"/>
                  <a:gd name="T33" fmla="*/ 934 h 1293"/>
                  <a:gd name="T34" fmla="*/ 1525 w 2707"/>
                  <a:gd name="T35" fmla="*/ 886 h 1293"/>
                  <a:gd name="T36" fmla="*/ 1549 w 2707"/>
                  <a:gd name="T37" fmla="*/ 734 h 1293"/>
                  <a:gd name="T38" fmla="*/ 1549 w 2707"/>
                  <a:gd name="T39" fmla="*/ 631 h 1293"/>
                  <a:gd name="T40" fmla="*/ 1557 w 2707"/>
                  <a:gd name="T41" fmla="*/ 503 h 1293"/>
                  <a:gd name="T42" fmla="*/ 1589 w 2707"/>
                  <a:gd name="T43" fmla="*/ 192 h 1293"/>
                  <a:gd name="T44" fmla="*/ 1605 w 2707"/>
                  <a:gd name="T45" fmla="*/ 64 h 1293"/>
                  <a:gd name="T46" fmla="*/ 1637 w 2707"/>
                  <a:gd name="T47" fmla="*/ 0 h 1293"/>
                  <a:gd name="T48" fmla="*/ 1669 w 2707"/>
                  <a:gd name="T49" fmla="*/ 8 h 1293"/>
                  <a:gd name="T50" fmla="*/ 1685 w 2707"/>
                  <a:gd name="T51" fmla="*/ 32 h 1293"/>
                  <a:gd name="T52" fmla="*/ 1709 w 2707"/>
                  <a:gd name="T53" fmla="*/ 72 h 1293"/>
                  <a:gd name="T54" fmla="*/ 1757 w 2707"/>
                  <a:gd name="T55" fmla="*/ 263 h 1293"/>
                  <a:gd name="T56" fmla="*/ 1757 w 2707"/>
                  <a:gd name="T57" fmla="*/ 319 h 1293"/>
                  <a:gd name="T58" fmla="*/ 1765 w 2707"/>
                  <a:gd name="T59" fmla="*/ 391 h 1293"/>
                  <a:gd name="T60" fmla="*/ 1789 w 2707"/>
                  <a:gd name="T61" fmla="*/ 567 h 1293"/>
                  <a:gd name="T62" fmla="*/ 1805 w 2707"/>
                  <a:gd name="T63" fmla="*/ 734 h 1293"/>
                  <a:gd name="T64" fmla="*/ 1837 w 2707"/>
                  <a:gd name="T65" fmla="*/ 846 h 1293"/>
                  <a:gd name="T66" fmla="*/ 1917 w 2707"/>
                  <a:gd name="T67" fmla="*/ 998 h 1293"/>
                  <a:gd name="T68" fmla="*/ 2044 w 2707"/>
                  <a:gd name="T69" fmla="*/ 1142 h 1293"/>
                  <a:gd name="T70" fmla="*/ 2116 w 2707"/>
                  <a:gd name="T71" fmla="*/ 1182 h 1293"/>
                  <a:gd name="T72" fmla="*/ 2204 w 2707"/>
                  <a:gd name="T73" fmla="*/ 1214 h 1293"/>
                  <a:gd name="T74" fmla="*/ 2372 w 2707"/>
                  <a:gd name="T75" fmla="*/ 1230 h 1293"/>
                  <a:gd name="T76" fmla="*/ 2460 w 2707"/>
                  <a:gd name="T77" fmla="*/ 1230 h 1293"/>
                  <a:gd name="T78" fmla="*/ 2508 w 2707"/>
                  <a:gd name="T79" fmla="*/ 1222 h 1293"/>
                  <a:gd name="T80" fmla="*/ 2571 w 2707"/>
                  <a:gd name="T81" fmla="*/ 1222 h 1293"/>
                  <a:gd name="T82" fmla="*/ 2659 w 2707"/>
                  <a:gd name="T83" fmla="*/ 1206 h 1293"/>
                  <a:gd name="T84" fmla="*/ 2683 w 2707"/>
                  <a:gd name="T85" fmla="*/ 1206 h 1293"/>
                  <a:gd name="T86" fmla="*/ 2691 w 2707"/>
                  <a:gd name="T87" fmla="*/ 1206 h 1293"/>
                  <a:gd name="T88" fmla="*/ 2691 w 2707"/>
                  <a:gd name="T89" fmla="*/ 1206 h 1293"/>
                  <a:gd name="T90" fmla="*/ 2707 w 2707"/>
                  <a:gd name="T91" fmla="*/ 1206 h 129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707"/>
                  <a:gd name="T139" fmla="*/ 0 h 1293"/>
                  <a:gd name="T140" fmla="*/ 2707 w 2707"/>
                  <a:gd name="T141" fmla="*/ 1293 h 129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707" h="1293">
                    <a:moveTo>
                      <a:pt x="0" y="1293"/>
                    </a:moveTo>
                    <a:lnTo>
                      <a:pt x="16" y="1293"/>
                    </a:lnTo>
                    <a:lnTo>
                      <a:pt x="56" y="1293"/>
                    </a:lnTo>
                    <a:lnTo>
                      <a:pt x="200" y="1293"/>
                    </a:lnTo>
                    <a:lnTo>
                      <a:pt x="351" y="1293"/>
                    </a:lnTo>
                    <a:lnTo>
                      <a:pt x="455" y="1293"/>
                    </a:lnTo>
                    <a:lnTo>
                      <a:pt x="567" y="1293"/>
                    </a:lnTo>
                    <a:lnTo>
                      <a:pt x="671" y="1285"/>
                    </a:lnTo>
                    <a:lnTo>
                      <a:pt x="783" y="1269"/>
                    </a:lnTo>
                    <a:lnTo>
                      <a:pt x="918" y="1230"/>
                    </a:lnTo>
                    <a:lnTo>
                      <a:pt x="1054" y="1182"/>
                    </a:lnTo>
                    <a:lnTo>
                      <a:pt x="1174" y="1126"/>
                    </a:lnTo>
                    <a:lnTo>
                      <a:pt x="1270" y="1070"/>
                    </a:lnTo>
                    <a:lnTo>
                      <a:pt x="1358" y="1038"/>
                    </a:lnTo>
                    <a:lnTo>
                      <a:pt x="1421" y="1006"/>
                    </a:lnTo>
                    <a:lnTo>
                      <a:pt x="1469" y="974"/>
                    </a:lnTo>
                    <a:lnTo>
                      <a:pt x="1501" y="934"/>
                    </a:lnTo>
                    <a:lnTo>
                      <a:pt x="1525" y="886"/>
                    </a:lnTo>
                    <a:lnTo>
                      <a:pt x="1549" y="734"/>
                    </a:lnTo>
                    <a:lnTo>
                      <a:pt x="1549" y="631"/>
                    </a:lnTo>
                    <a:lnTo>
                      <a:pt x="1557" y="503"/>
                    </a:lnTo>
                    <a:lnTo>
                      <a:pt x="1589" y="192"/>
                    </a:lnTo>
                    <a:lnTo>
                      <a:pt x="1605" y="64"/>
                    </a:lnTo>
                    <a:lnTo>
                      <a:pt x="1637" y="0"/>
                    </a:lnTo>
                    <a:lnTo>
                      <a:pt x="1669" y="8"/>
                    </a:lnTo>
                    <a:lnTo>
                      <a:pt x="1685" y="32"/>
                    </a:lnTo>
                    <a:lnTo>
                      <a:pt x="1709" y="72"/>
                    </a:lnTo>
                    <a:lnTo>
                      <a:pt x="1757" y="263"/>
                    </a:lnTo>
                    <a:lnTo>
                      <a:pt x="1757" y="319"/>
                    </a:lnTo>
                    <a:lnTo>
                      <a:pt x="1765" y="391"/>
                    </a:lnTo>
                    <a:lnTo>
                      <a:pt x="1789" y="567"/>
                    </a:lnTo>
                    <a:lnTo>
                      <a:pt x="1805" y="734"/>
                    </a:lnTo>
                    <a:lnTo>
                      <a:pt x="1837" y="846"/>
                    </a:lnTo>
                    <a:lnTo>
                      <a:pt x="1917" y="998"/>
                    </a:lnTo>
                    <a:lnTo>
                      <a:pt x="2044" y="1142"/>
                    </a:lnTo>
                    <a:lnTo>
                      <a:pt x="2116" y="1182"/>
                    </a:lnTo>
                    <a:lnTo>
                      <a:pt x="2204" y="1214"/>
                    </a:lnTo>
                    <a:lnTo>
                      <a:pt x="2372" y="1230"/>
                    </a:lnTo>
                    <a:lnTo>
                      <a:pt x="2460" y="1230"/>
                    </a:lnTo>
                    <a:lnTo>
                      <a:pt x="2508" y="1222"/>
                    </a:lnTo>
                    <a:lnTo>
                      <a:pt x="2571" y="1222"/>
                    </a:lnTo>
                    <a:lnTo>
                      <a:pt x="2659" y="1206"/>
                    </a:lnTo>
                    <a:lnTo>
                      <a:pt x="2683" y="1206"/>
                    </a:lnTo>
                    <a:lnTo>
                      <a:pt x="2691" y="1206"/>
                    </a:lnTo>
                    <a:lnTo>
                      <a:pt x="2707" y="1206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267" name="Freeform 12"/>
              <p:cNvSpPr>
                <a:spLocks/>
              </p:cNvSpPr>
              <p:nvPr/>
            </p:nvSpPr>
            <p:spPr bwMode="auto">
              <a:xfrm>
                <a:off x="3891" y="3768"/>
                <a:ext cx="1150" cy="127"/>
              </a:xfrm>
              <a:custGeom>
                <a:avLst/>
                <a:gdLst>
                  <a:gd name="T0" fmla="*/ 0 w 1150"/>
                  <a:gd name="T1" fmla="*/ 72 h 127"/>
                  <a:gd name="T2" fmla="*/ 16 w 1150"/>
                  <a:gd name="T3" fmla="*/ 72 h 127"/>
                  <a:gd name="T4" fmla="*/ 48 w 1150"/>
                  <a:gd name="T5" fmla="*/ 64 h 127"/>
                  <a:gd name="T6" fmla="*/ 168 w 1150"/>
                  <a:gd name="T7" fmla="*/ 32 h 127"/>
                  <a:gd name="T8" fmla="*/ 296 w 1150"/>
                  <a:gd name="T9" fmla="*/ 8 h 127"/>
                  <a:gd name="T10" fmla="*/ 400 w 1150"/>
                  <a:gd name="T11" fmla="*/ 0 h 127"/>
                  <a:gd name="T12" fmla="*/ 519 w 1150"/>
                  <a:gd name="T13" fmla="*/ 8 h 127"/>
                  <a:gd name="T14" fmla="*/ 647 w 1150"/>
                  <a:gd name="T15" fmla="*/ 32 h 127"/>
                  <a:gd name="T16" fmla="*/ 767 w 1150"/>
                  <a:gd name="T17" fmla="*/ 48 h 127"/>
                  <a:gd name="T18" fmla="*/ 871 w 1150"/>
                  <a:gd name="T19" fmla="*/ 64 h 127"/>
                  <a:gd name="T20" fmla="*/ 959 w 1150"/>
                  <a:gd name="T21" fmla="*/ 72 h 127"/>
                  <a:gd name="T22" fmla="*/ 1015 w 1150"/>
                  <a:gd name="T23" fmla="*/ 95 h 127"/>
                  <a:gd name="T24" fmla="*/ 1046 w 1150"/>
                  <a:gd name="T25" fmla="*/ 103 h 127"/>
                  <a:gd name="T26" fmla="*/ 1094 w 1150"/>
                  <a:gd name="T27" fmla="*/ 119 h 127"/>
                  <a:gd name="T28" fmla="*/ 1134 w 1150"/>
                  <a:gd name="T29" fmla="*/ 127 h 127"/>
                  <a:gd name="T30" fmla="*/ 1150 w 1150"/>
                  <a:gd name="T31" fmla="*/ 127 h 12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50"/>
                  <a:gd name="T49" fmla="*/ 0 h 127"/>
                  <a:gd name="T50" fmla="*/ 1150 w 1150"/>
                  <a:gd name="T51" fmla="*/ 127 h 127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50" h="127">
                    <a:moveTo>
                      <a:pt x="0" y="72"/>
                    </a:moveTo>
                    <a:lnTo>
                      <a:pt x="16" y="72"/>
                    </a:lnTo>
                    <a:lnTo>
                      <a:pt x="48" y="64"/>
                    </a:lnTo>
                    <a:lnTo>
                      <a:pt x="168" y="32"/>
                    </a:lnTo>
                    <a:lnTo>
                      <a:pt x="296" y="8"/>
                    </a:lnTo>
                    <a:lnTo>
                      <a:pt x="400" y="0"/>
                    </a:lnTo>
                    <a:lnTo>
                      <a:pt x="519" y="8"/>
                    </a:lnTo>
                    <a:lnTo>
                      <a:pt x="647" y="32"/>
                    </a:lnTo>
                    <a:lnTo>
                      <a:pt x="767" y="48"/>
                    </a:lnTo>
                    <a:lnTo>
                      <a:pt x="871" y="64"/>
                    </a:lnTo>
                    <a:lnTo>
                      <a:pt x="959" y="72"/>
                    </a:lnTo>
                    <a:lnTo>
                      <a:pt x="1015" y="95"/>
                    </a:lnTo>
                    <a:lnTo>
                      <a:pt x="1046" y="103"/>
                    </a:lnTo>
                    <a:lnTo>
                      <a:pt x="1094" y="119"/>
                    </a:lnTo>
                    <a:lnTo>
                      <a:pt x="1134" y="127"/>
                    </a:lnTo>
                    <a:lnTo>
                      <a:pt x="1150" y="127"/>
                    </a:lnTo>
                  </a:path>
                </a:pathLst>
              </a:cu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50183" name="Group 13"/>
            <p:cNvGrpSpPr>
              <a:grpSpLocks/>
            </p:cNvGrpSpPr>
            <p:nvPr/>
          </p:nvGrpSpPr>
          <p:grpSpPr bwMode="auto">
            <a:xfrm>
              <a:off x="1125" y="2881"/>
              <a:ext cx="3814" cy="567"/>
              <a:chOff x="1200" y="3520"/>
              <a:chExt cx="3814" cy="567"/>
            </a:xfrm>
          </p:grpSpPr>
          <p:sp>
            <p:nvSpPr>
              <p:cNvPr id="50264" name="Freeform 14"/>
              <p:cNvSpPr>
                <a:spLocks/>
              </p:cNvSpPr>
              <p:nvPr/>
            </p:nvSpPr>
            <p:spPr bwMode="auto">
              <a:xfrm>
                <a:off x="3880" y="3633"/>
                <a:ext cx="1134" cy="431"/>
              </a:xfrm>
              <a:custGeom>
                <a:avLst/>
                <a:gdLst>
                  <a:gd name="T0" fmla="*/ 0 w 1134"/>
                  <a:gd name="T1" fmla="*/ 383 h 431"/>
                  <a:gd name="T2" fmla="*/ 16 w 1134"/>
                  <a:gd name="T3" fmla="*/ 383 h 431"/>
                  <a:gd name="T4" fmla="*/ 64 w 1134"/>
                  <a:gd name="T5" fmla="*/ 391 h 431"/>
                  <a:gd name="T6" fmla="*/ 208 w 1134"/>
                  <a:gd name="T7" fmla="*/ 407 h 431"/>
                  <a:gd name="T8" fmla="*/ 368 w 1134"/>
                  <a:gd name="T9" fmla="*/ 423 h 431"/>
                  <a:gd name="T10" fmla="*/ 503 w 1134"/>
                  <a:gd name="T11" fmla="*/ 431 h 431"/>
                  <a:gd name="T12" fmla="*/ 639 w 1134"/>
                  <a:gd name="T13" fmla="*/ 423 h 431"/>
                  <a:gd name="T14" fmla="*/ 687 w 1134"/>
                  <a:gd name="T15" fmla="*/ 415 h 431"/>
                  <a:gd name="T16" fmla="*/ 727 w 1134"/>
                  <a:gd name="T17" fmla="*/ 399 h 431"/>
                  <a:gd name="T18" fmla="*/ 823 w 1134"/>
                  <a:gd name="T19" fmla="*/ 287 h 431"/>
                  <a:gd name="T20" fmla="*/ 903 w 1134"/>
                  <a:gd name="T21" fmla="*/ 128 h 431"/>
                  <a:gd name="T22" fmla="*/ 1007 w 1134"/>
                  <a:gd name="T23" fmla="*/ 8 h 431"/>
                  <a:gd name="T24" fmla="*/ 1039 w 1134"/>
                  <a:gd name="T25" fmla="*/ 0 h 431"/>
                  <a:gd name="T26" fmla="*/ 1078 w 1134"/>
                  <a:gd name="T27" fmla="*/ 16 h 431"/>
                  <a:gd name="T28" fmla="*/ 1118 w 1134"/>
                  <a:gd name="T29" fmla="*/ 24 h 431"/>
                  <a:gd name="T30" fmla="*/ 1134 w 1134"/>
                  <a:gd name="T31" fmla="*/ 32 h 43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134"/>
                  <a:gd name="T49" fmla="*/ 0 h 431"/>
                  <a:gd name="T50" fmla="*/ 1134 w 1134"/>
                  <a:gd name="T51" fmla="*/ 431 h 43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134" h="431">
                    <a:moveTo>
                      <a:pt x="0" y="383"/>
                    </a:moveTo>
                    <a:lnTo>
                      <a:pt x="16" y="383"/>
                    </a:lnTo>
                    <a:lnTo>
                      <a:pt x="64" y="391"/>
                    </a:lnTo>
                    <a:lnTo>
                      <a:pt x="208" y="407"/>
                    </a:lnTo>
                    <a:lnTo>
                      <a:pt x="368" y="423"/>
                    </a:lnTo>
                    <a:lnTo>
                      <a:pt x="503" y="431"/>
                    </a:lnTo>
                    <a:lnTo>
                      <a:pt x="639" y="423"/>
                    </a:lnTo>
                    <a:lnTo>
                      <a:pt x="687" y="415"/>
                    </a:lnTo>
                    <a:lnTo>
                      <a:pt x="727" y="399"/>
                    </a:lnTo>
                    <a:lnTo>
                      <a:pt x="823" y="287"/>
                    </a:lnTo>
                    <a:lnTo>
                      <a:pt x="903" y="128"/>
                    </a:lnTo>
                    <a:lnTo>
                      <a:pt x="1007" y="8"/>
                    </a:lnTo>
                    <a:lnTo>
                      <a:pt x="1039" y="0"/>
                    </a:lnTo>
                    <a:lnTo>
                      <a:pt x="1078" y="16"/>
                    </a:lnTo>
                    <a:lnTo>
                      <a:pt x="1118" y="24"/>
                    </a:lnTo>
                    <a:lnTo>
                      <a:pt x="1134" y="32"/>
                    </a:ln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265" name="Freeform 15"/>
              <p:cNvSpPr>
                <a:spLocks/>
              </p:cNvSpPr>
              <p:nvPr/>
            </p:nvSpPr>
            <p:spPr bwMode="auto">
              <a:xfrm>
                <a:off x="1200" y="3520"/>
                <a:ext cx="2683" cy="567"/>
              </a:xfrm>
              <a:custGeom>
                <a:avLst/>
                <a:gdLst>
                  <a:gd name="T0" fmla="*/ 0 w 2683"/>
                  <a:gd name="T1" fmla="*/ 391 h 567"/>
                  <a:gd name="T2" fmla="*/ 16 w 2683"/>
                  <a:gd name="T3" fmla="*/ 383 h 567"/>
                  <a:gd name="T4" fmla="*/ 64 w 2683"/>
                  <a:gd name="T5" fmla="*/ 351 h 567"/>
                  <a:gd name="T6" fmla="*/ 120 w 2683"/>
                  <a:gd name="T7" fmla="*/ 319 h 567"/>
                  <a:gd name="T8" fmla="*/ 168 w 2683"/>
                  <a:gd name="T9" fmla="*/ 279 h 567"/>
                  <a:gd name="T10" fmla="*/ 224 w 2683"/>
                  <a:gd name="T11" fmla="*/ 200 h 567"/>
                  <a:gd name="T12" fmla="*/ 279 w 2683"/>
                  <a:gd name="T13" fmla="*/ 136 h 567"/>
                  <a:gd name="T14" fmla="*/ 327 w 2683"/>
                  <a:gd name="T15" fmla="*/ 96 h 567"/>
                  <a:gd name="T16" fmla="*/ 383 w 2683"/>
                  <a:gd name="T17" fmla="*/ 88 h 567"/>
                  <a:gd name="T18" fmla="*/ 407 w 2683"/>
                  <a:gd name="T19" fmla="*/ 96 h 567"/>
                  <a:gd name="T20" fmla="*/ 431 w 2683"/>
                  <a:gd name="T21" fmla="*/ 120 h 567"/>
                  <a:gd name="T22" fmla="*/ 495 w 2683"/>
                  <a:gd name="T23" fmla="*/ 176 h 567"/>
                  <a:gd name="T24" fmla="*/ 599 w 2683"/>
                  <a:gd name="T25" fmla="*/ 303 h 567"/>
                  <a:gd name="T26" fmla="*/ 655 w 2683"/>
                  <a:gd name="T27" fmla="*/ 343 h 567"/>
                  <a:gd name="T28" fmla="*/ 735 w 2683"/>
                  <a:gd name="T29" fmla="*/ 359 h 567"/>
                  <a:gd name="T30" fmla="*/ 815 w 2683"/>
                  <a:gd name="T31" fmla="*/ 367 h 567"/>
                  <a:gd name="T32" fmla="*/ 886 w 2683"/>
                  <a:gd name="T33" fmla="*/ 399 h 567"/>
                  <a:gd name="T34" fmla="*/ 1022 w 2683"/>
                  <a:gd name="T35" fmla="*/ 447 h 567"/>
                  <a:gd name="T36" fmla="*/ 1150 w 2683"/>
                  <a:gd name="T37" fmla="*/ 495 h 567"/>
                  <a:gd name="T38" fmla="*/ 1214 w 2683"/>
                  <a:gd name="T39" fmla="*/ 519 h 567"/>
                  <a:gd name="T40" fmla="*/ 1302 w 2683"/>
                  <a:gd name="T41" fmla="*/ 551 h 567"/>
                  <a:gd name="T42" fmla="*/ 1390 w 2683"/>
                  <a:gd name="T43" fmla="*/ 567 h 567"/>
                  <a:gd name="T44" fmla="*/ 1453 w 2683"/>
                  <a:gd name="T45" fmla="*/ 551 h 567"/>
                  <a:gd name="T46" fmla="*/ 1501 w 2683"/>
                  <a:gd name="T47" fmla="*/ 487 h 567"/>
                  <a:gd name="T48" fmla="*/ 1557 w 2683"/>
                  <a:gd name="T49" fmla="*/ 359 h 567"/>
                  <a:gd name="T50" fmla="*/ 1597 w 2683"/>
                  <a:gd name="T51" fmla="*/ 216 h 567"/>
                  <a:gd name="T52" fmla="*/ 1605 w 2683"/>
                  <a:gd name="T53" fmla="*/ 112 h 567"/>
                  <a:gd name="T54" fmla="*/ 1621 w 2683"/>
                  <a:gd name="T55" fmla="*/ 40 h 567"/>
                  <a:gd name="T56" fmla="*/ 1653 w 2683"/>
                  <a:gd name="T57" fmla="*/ 0 h 567"/>
                  <a:gd name="T58" fmla="*/ 1693 w 2683"/>
                  <a:gd name="T59" fmla="*/ 16 h 567"/>
                  <a:gd name="T60" fmla="*/ 1733 w 2683"/>
                  <a:gd name="T61" fmla="*/ 96 h 567"/>
                  <a:gd name="T62" fmla="*/ 1757 w 2683"/>
                  <a:gd name="T63" fmla="*/ 208 h 567"/>
                  <a:gd name="T64" fmla="*/ 1773 w 2683"/>
                  <a:gd name="T65" fmla="*/ 303 h 567"/>
                  <a:gd name="T66" fmla="*/ 1829 w 2683"/>
                  <a:gd name="T67" fmla="*/ 423 h 567"/>
                  <a:gd name="T68" fmla="*/ 1909 w 2683"/>
                  <a:gd name="T69" fmla="*/ 471 h 567"/>
                  <a:gd name="T70" fmla="*/ 1957 w 2683"/>
                  <a:gd name="T71" fmla="*/ 463 h 567"/>
                  <a:gd name="T72" fmla="*/ 1996 w 2683"/>
                  <a:gd name="T73" fmla="*/ 431 h 567"/>
                  <a:gd name="T74" fmla="*/ 2044 w 2683"/>
                  <a:gd name="T75" fmla="*/ 319 h 567"/>
                  <a:gd name="T76" fmla="*/ 2116 w 2683"/>
                  <a:gd name="T77" fmla="*/ 184 h 567"/>
                  <a:gd name="T78" fmla="*/ 2164 w 2683"/>
                  <a:gd name="T79" fmla="*/ 136 h 567"/>
                  <a:gd name="T80" fmla="*/ 2220 w 2683"/>
                  <a:gd name="T81" fmla="*/ 120 h 567"/>
                  <a:gd name="T82" fmla="*/ 2268 w 2683"/>
                  <a:gd name="T83" fmla="*/ 136 h 567"/>
                  <a:gd name="T84" fmla="*/ 2292 w 2683"/>
                  <a:gd name="T85" fmla="*/ 160 h 567"/>
                  <a:gd name="T86" fmla="*/ 2316 w 2683"/>
                  <a:gd name="T87" fmla="*/ 200 h 567"/>
                  <a:gd name="T88" fmla="*/ 2396 w 2683"/>
                  <a:gd name="T89" fmla="*/ 343 h 567"/>
                  <a:gd name="T90" fmla="*/ 2452 w 2683"/>
                  <a:gd name="T91" fmla="*/ 399 h 567"/>
                  <a:gd name="T92" fmla="*/ 2540 w 2683"/>
                  <a:gd name="T93" fmla="*/ 447 h 567"/>
                  <a:gd name="T94" fmla="*/ 2587 w 2683"/>
                  <a:gd name="T95" fmla="*/ 471 h 567"/>
                  <a:gd name="T96" fmla="*/ 2635 w 2683"/>
                  <a:gd name="T97" fmla="*/ 487 h 567"/>
                  <a:gd name="T98" fmla="*/ 2683 w 2683"/>
                  <a:gd name="T99" fmla="*/ 495 h 56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683"/>
                  <a:gd name="T151" fmla="*/ 0 h 567"/>
                  <a:gd name="T152" fmla="*/ 2683 w 2683"/>
                  <a:gd name="T153" fmla="*/ 567 h 56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683" h="567">
                    <a:moveTo>
                      <a:pt x="0" y="391"/>
                    </a:moveTo>
                    <a:lnTo>
                      <a:pt x="16" y="383"/>
                    </a:lnTo>
                    <a:lnTo>
                      <a:pt x="64" y="351"/>
                    </a:lnTo>
                    <a:lnTo>
                      <a:pt x="120" y="319"/>
                    </a:lnTo>
                    <a:lnTo>
                      <a:pt x="168" y="279"/>
                    </a:lnTo>
                    <a:lnTo>
                      <a:pt x="224" y="200"/>
                    </a:lnTo>
                    <a:lnTo>
                      <a:pt x="279" y="136"/>
                    </a:lnTo>
                    <a:lnTo>
                      <a:pt x="327" y="96"/>
                    </a:lnTo>
                    <a:lnTo>
                      <a:pt x="383" y="88"/>
                    </a:lnTo>
                    <a:lnTo>
                      <a:pt x="407" y="96"/>
                    </a:lnTo>
                    <a:lnTo>
                      <a:pt x="431" y="120"/>
                    </a:lnTo>
                    <a:lnTo>
                      <a:pt x="495" y="176"/>
                    </a:lnTo>
                    <a:lnTo>
                      <a:pt x="599" y="303"/>
                    </a:lnTo>
                    <a:lnTo>
                      <a:pt x="655" y="343"/>
                    </a:lnTo>
                    <a:lnTo>
                      <a:pt x="735" y="359"/>
                    </a:lnTo>
                    <a:lnTo>
                      <a:pt x="815" y="367"/>
                    </a:lnTo>
                    <a:lnTo>
                      <a:pt x="886" y="399"/>
                    </a:lnTo>
                    <a:lnTo>
                      <a:pt x="1022" y="447"/>
                    </a:lnTo>
                    <a:lnTo>
                      <a:pt x="1150" y="495"/>
                    </a:lnTo>
                    <a:lnTo>
                      <a:pt x="1214" y="519"/>
                    </a:lnTo>
                    <a:lnTo>
                      <a:pt x="1302" y="551"/>
                    </a:lnTo>
                    <a:lnTo>
                      <a:pt x="1390" y="567"/>
                    </a:lnTo>
                    <a:lnTo>
                      <a:pt x="1453" y="551"/>
                    </a:lnTo>
                    <a:lnTo>
                      <a:pt x="1501" y="487"/>
                    </a:lnTo>
                    <a:lnTo>
                      <a:pt x="1557" y="359"/>
                    </a:lnTo>
                    <a:lnTo>
                      <a:pt x="1597" y="216"/>
                    </a:lnTo>
                    <a:lnTo>
                      <a:pt x="1605" y="112"/>
                    </a:lnTo>
                    <a:lnTo>
                      <a:pt x="1621" y="40"/>
                    </a:lnTo>
                    <a:lnTo>
                      <a:pt x="1653" y="0"/>
                    </a:lnTo>
                    <a:lnTo>
                      <a:pt x="1693" y="16"/>
                    </a:lnTo>
                    <a:lnTo>
                      <a:pt x="1733" y="96"/>
                    </a:lnTo>
                    <a:lnTo>
                      <a:pt x="1757" y="208"/>
                    </a:lnTo>
                    <a:lnTo>
                      <a:pt x="1773" y="303"/>
                    </a:lnTo>
                    <a:lnTo>
                      <a:pt x="1829" y="423"/>
                    </a:lnTo>
                    <a:lnTo>
                      <a:pt x="1909" y="471"/>
                    </a:lnTo>
                    <a:lnTo>
                      <a:pt x="1957" y="463"/>
                    </a:lnTo>
                    <a:lnTo>
                      <a:pt x="1996" y="431"/>
                    </a:lnTo>
                    <a:lnTo>
                      <a:pt x="2044" y="319"/>
                    </a:lnTo>
                    <a:lnTo>
                      <a:pt x="2116" y="184"/>
                    </a:lnTo>
                    <a:lnTo>
                      <a:pt x="2164" y="136"/>
                    </a:lnTo>
                    <a:lnTo>
                      <a:pt x="2220" y="120"/>
                    </a:lnTo>
                    <a:lnTo>
                      <a:pt x="2268" y="136"/>
                    </a:lnTo>
                    <a:lnTo>
                      <a:pt x="2292" y="160"/>
                    </a:lnTo>
                    <a:lnTo>
                      <a:pt x="2316" y="200"/>
                    </a:lnTo>
                    <a:lnTo>
                      <a:pt x="2396" y="343"/>
                    </a:lnTo>
                    <a:lnTo>
                      <a:pt x="2452" y="399"/>
                    </a:lnTo>
                    <a:lnTo>
                      <a:pt x="2540" y="447"/>
                    </a:lnTo>
                    <a:lnTo>
                      <a:pt x="2587" y="471"/>
                    </a:lnTo>
                    <a:lnTo>
                      <a:pt x="2635" y="487"/>
                    </a:lnTo>
                    <a:lnTo>
                      <a:pt x="2683" y="495"/>
                    </a:ln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50184" name="Freeform 16"/>
            <p:cNvSpPr>
              <a:spLocks/>
            </p:cNvSpPr>
            <p:nvPr/>
          </p:nvSpPr>
          <p:spPr bwMode="auto">
            <a:xfrm>
              <a:off x="919" y="1202"/>
              <a:ext cx="3977" cy="862"/>
            </a:xfrm>
            <a:custGeom>
              <a:avLst/>
              <a:gdLst>
                <a:gd name="T0" fmla="*/ 0 w 3977"/>
                <a:gd name="T1" fmla="*/ 16 h 862"/>
                <a:gd name="T2" fmla="*/ 24 w 3977"/>
                <a:gd name="T3" fmla="*/ 16 h 862"/>
                <a:gd name="T4" fmla="*/ 80 w 3977"/>
                <a:gd name="T5" fmla="*/ 16 h 862"/>
                <a:gd name="T6" fmla="*/ 160 w 3977"/>
                <a:gd name="T7" fmla="*/ 24 h 862"/>
                <a:gd name="T8" fmla="*/ 264 w 3977"/>
                <a:gd name="T9" fmla="*/ 24 h 862"/>
                <a:gd name="T10" fmla="*/ 463 w 3977"/>
                <a:gd name="T11" fmla="*/ 32 h 862"/>
                <a:gd name="T12" fmla="*/ 607 w 3977"/>
                <a:gd name="T13" fmla="*/ 48 h 862"/>
                <a:gd name="T14" fmla="*/ 679 w 3977"/>
                <a:gd name="T15" fmla="*/ 56 h 862"/>
                <a:gd name="T16" fmla="*/ 751 w 3977"/>
                <a:gd name="T17" fmla="*/ 88 h 862"/>
                <a:gd name="T18" fmla="*/ 815 w 3977"/>
                <a:gd name="T19" fmla="*/ 136 h 862"/>
                <a:gd name="T20" fmla="*/ 879 w 3977"/>
                <a:gd name="T21" fmla="*/ 199 h 862"/>
                <a:gd name="T22" fmla="*/ 966 w 3977"/>
                <a:gd name="T23" fmla="*/ 327 h 862"/>
                <a:gd name="T24" fmla="*/ 1046 w 3977"/>
                <a:gd name="T25" fmla="*/ 455 h 862"/>
                <a:gd name="T26" fmla="*/ 1118 w 3977"/>
                <a:gd name="T27" fmla="*/ 567 h 862"/>
                <a:gd name="T28" fmla="*/ 1166 w 3977"/>
                <a:gd name="T29" fmla="*/ 623 h 862"/>
                <a:gd name="T30" fmla="*/ 1230 w 3977"/>
                <a:gd name="T31" fmla="*/ 687 h 862"/>
                <a:gd name="T32" fmla="*/ 1374 w 3977"/>
                <a:gd name="T33" fmla="*/ 774 h 862"/>
                <a:gd name="T34" fmla="*/ 1557 w 3977"/>
                <a:gd name="T35" fmla="*/ 830 h 862"/>
                <a:gd name="T36" fmla="*/ 1661 w 3977"/>
                <a:gd name="T37" fmla="*/ 838 h 862"/>
                <a:gd name="T38" fmla="*/ 1781 w 3977"/>
                <a:gd name="T39" fmla="*/ 854 h 862"/>
                <a:gd name="T40" fmla="*/ 2069 w 3977"/>
                <a:gd name="T41" fmla="*/ 862 h 862"/>
                <a:gd name="T42" fmla="*/ 2707 w 3977"/>
                <a:gd name="T43" fmla="*/ 862 h 862"/>
                <a:gd name="T44" fmla="*/ 2843 w 3977"/>
                <a:gd name="T45" fmla="*/ 854 h 862"/>
                <a:gd name="T46" fmla="*/ 2963 w 3977"/>
                <a:gd name="T47" fmla="*/ 830 h 862"/>
                <a:gd name="T48" fmla="*/ 3051 w 3977"/>
                <a:gd name="T49" fmla="*/ 798 h 862"/>
                <a:gd name="T50" fmla="*/ 3115 w 3977"/>
                <a:gd name="T51" fmla="*/ 742 h 862"/>
                <a:gd name="T52" fmla="*/ 3274 w 3977"/>
                <a:gd name="T53" fmla="*/ 479 h 862"/>
                <a:gd name="T54" fmla="*/ 3362 w 3977"/>
                <a:gd name="T55" fmla="*/ 335 h 862"/>
                <a:gd name="T56" fmla="*/ 3474 w 3977"/>
                <a:gd name="T57" fmla="*/ 207 h 862"/>
                <a:gd name="T58" fmla="*/ 3514 w 3977"/>
                <a:gd name="T59" fmla="*/ 168 h 862"/>
                <a:gd name="T60" fmla="*/ 3586 w 3977"/>
                <a:gd name="T61" fmla="*/ 136 h 862"/>
                <a:gd name="T62" fmla="*/ 3754 w 3977"/>
                <a:gd name="T63" fmla="*/ 72 h 862"/>
                <a:gd name="T64" fmla="*/ 3834 w 3977"/>
                <a:gd name="T65" fmla="*/ 40 h 862"/>
                <a:gd name="T66" fmla="*/ 3905 w 3977"/>
                <a:gd name="T67" fmla="*/ 16 h 862"/>
                <a:gd name="T68" fmla="*/ 3953 w 3977"/>
                <a:gd name="T69" fmla="*/ 0 h 862"/>
                <a:gd name="T70" fmla="*/ 3977 w 3977"/>
                <a:gd name="T71" fmla="*/ 0 h 8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977"/>
                <a:gd name="T109" fmla="*/ 0 h 862"/>
                <a:gd name="T110" fmla="*/ 3977 w 3977"/>
                <a:gd name="T111" fmla="*/ 862 h 86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977" h="862">
                  <a:moveTo>
                    <a:pt x="0" y="16"/>
                  </a:moveTo>
                  <a:lnTo>
                    <a:pt x="24" y="16"/>
                  </a:lnTo>
                  <a:lnTo>
                    <a:pt x="80" y="16"/>
                  </a:lnTo>
                  <a:lnTo>
                    <a:pt x="160" y="24"/>
                  </a:lnTo>
                  <a:lnTo>
                    <a:pt x="264" y="24"/>
                  </a:lnTo>
                  <a:lnTo>
                    <a:pt x="463" y="32"/>
                  </a:lnTo>
                  <a:lnTo>
                    <a:pt x="607" y="48"/>
                  </a:lnTo>
                  <a:lnTo>
                    <a:pt x="679" y="56"/>
                  </a:lnTo>
                  <a:lnTo>
                    <a:pt x="751" y="88"/>
                  </a:lnTo>
                  <a:lnTo>
                    <a:pt x="815" y="136"/>
                  </a:lnTo>
                  <a:lnTo>
                    <a:pt x="879" y="199"/>
                  </a:lnTo>
                  <a:lnTo>
                    <a:pt x="966" y="327"/>
                  </a:lnTo>
                  <a:lnTo>
                    <a:pt x="1046" y="455"/>
                  </a:lnTo>
                  <a:lnTo>
                    <a:pt x="1118" y="567"/>
                  </a:lnTo>
                  <a:lnTo>
                    <a:pt x="1166" y="623"/>
                  </a:lnTo>
                  <a:lnTo>
                    <a:pt x="1230" y="687"/>
                  </a:lnTo>
                  <a:lnTo>
                    <a:pt x="1374" y="774"/>
                  </a:lnTo>
                  <a:lnTo>
                    <a:pt x="1557" y="830"/>
                  </a:lnTo>
                  <a:lnTo>
                    <a:pt x="1661" y="838"/>
                  </a:lnTo>
                  <a:lnTo>
                    <a:pt x="1781" y="854"/>
                  </a:lnTo>
                  <a:lnTo>
                    <a:pt x="2069" y="862"/>
                  </a:lnTo>
                  <a:lnTo>
                    <a:pt x="2707" y="862"/>
                  </a:lnTo>
                  <a:lnTo>
                    <a:pt x="2843" y="854"/>
                  </a:lnTo>
                  <a:lnTo>
                    <a:pt x="2963" y="830"/>
                  </a:lnTo>
                  <a:lnTo>
                    <a:pt x="3051" y="798"/>
                  </a:lnTo>
                  <a:lnTo>
                    <a:pt x="3115" y="742"/>
                  </a:lnTo>
                  <a:lnTo>
                    <a:pt x="3274" y="479"/>
                  </a:lnTo>
                  <a:lnTo>
                    <a:pt x="3362" y="335"/>
                  </a:lnTo>
                  <a:lnTo>
                    <a:pt x="3474" y="207"/>
                  </a:lnTo>
                  <a:lnTo>
                    <a:pt x="3514" y="168"/>
                  </a:lnTo>
                  <a:lnTo>
                    <a:pt x="3586" y="136"/>
                  </a:lnTo>
                  <a:lnTo>
                    <a:pt x="3754" y="72"/>
                  </a:lnTo>
                  <a:lnTo>
                    <a:pt x="3834" y="40"/>
                  </a:lnTo>
                  <a:lnTo>
                    <a:pt x="3905" y="16"/>
                  </a:lnTo>
                  <a:lnTo>
                    <a:pt x="3953" y="0"/>
                  </a:lnTo>
                  <a:lnTo>
                    <a:pt x="3977" y="0"/>
                  </a:lnTo>
                </a:path>
              </a:pathLst>
            </a:custGeom>
            <a:noFill/>
            <a:ln w="38100">
              <a:solidFill>
                <a:srgbClr val="00CC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85" name="Freeform 17"/>
            <p:cNvSpPr>
              <a:spLocks/>
            </p:cNvSpPr>
            <p:nvPr/>
          </p:nvSpPr>
          <p:spPr bwMode="auto">
            <a:xfrm>
              <a:off x="960" y="1601"/>
              <a:ext cx="4025" cy="511"/>
            </a:xfrm>
            <a:custGeom>
              <a:avLst/>
              <a:gdLst>
                <a:gd name="T0" fmla="*/ 0 w 4025"/>
                <a:gd name="T1" fmla="*/ 479 h 511"/>
                <a:gd name="T2" fmla="*/ 8 w 4025"/>
                <a:gd name="T3" fmla="*/ 479 h 511"/>
                <a:gd name="T4" fmla="*/ 32 w 4025"/>
                <a:gd name="T5" fmla="*/ 479 h 511"/>
                <a:gd name="T6" fmla="*/ 112 w 4025"/>
                <a:gd name="T7" fmla="*/ 479 h 511"/>
                <a:gd name="T8" fmla="*/ 368 w 4025"/>
                <a:gd name="T9" fmla="*/ 479 h 511"/>
                <a:gd name="T10" fmla="*/ 511 w 4025"/>
                <a:gd name="T11" fmla="*/ 479 h 511"/>
                <a:gd name="T12" fmla="*/ 647 w 4025"/>
                <a:gd name="T13" fmla="*/ 471 h 511"/>
                <a:gd name="T14" fmla="*/ 759 w 4025"/>
                <a:gd name="T15" fmla="*/ 464 h 511"/>
                <a:gd name="T16" fmla="*/ 839 w 4025"/>
                <a:gd name="T17" fmla="*/ 464 h 511"/>
                <a:gd name="T18" fmla="*/ 1022 w 4025"/>
                <a:gd name="T19" fmla="*/ 432 h 511"/>
                <a:gd name="T20" fmla="*/ 1182 w 4025"/>
                <a:gd name="T21" fmla="*/ 360 h 511"/>
                <a:gd name="T22" fmla="*/ 1454 w 4025"/>
                <a:gd name="T23" fmla="*/ 168 h 511"/>
                <a:gd name="T24" fmla="*/ 1693 w 4025"/>
                <a:gd name="T25" fmla="*/ 8 h 511"/>
                <a:gd name="T26" fmla="*/ 1741 w 4025"/>
                <a:gd name="T27" fmla="*/ 0 h 511"/>
                <a:gd name="T28" fmla="*/ 1797 w 4025"/>
                <a:gd name="T29" fmla="*/ 24 h 511"/>
                <a:gd name="T30" fmla="*/ 1837 w 4025"/>
                <a:gd name="T31" fmla="*/ 88 h 511"/>
                <a:gd name="T32" fmla="*/ 1885 w 4025"/>
                <a:gd name="T33" fmla="*/ 176 h 511"/>
                <a:gd name="T34" fmla="*/ 1973 w 4025"/>
                <a:gd name="T35" fmla="*/ 360 h 511"/>
                <a:gd name="T36" fmla="*/ 2085 w 4025"/>
                <a:gd name="T37" fmla="*/ 456 h 511"/>
                <a:gd name="T38" fmla="*/ 2252 w 4025"/>
                <a:gd name="T39" fmla="*/ 495 h 511"/>
                <a:gd name="T40" fmla="*/ 2364 w 4025"/>
                <a:gd name="T41" fmla="*/ 511 h 511"/>
                <a:gd name="T42" fmla="*/ 2508 w 4025"/>
                <a:gd name="T43" fmla="*/ 511 h 511"/>
                <a:gd name="T44" fmla="*/ 2644 w 4025"/>
                <a:gd name="T45" fmla="*/ 503 h 511"/>
                <a:gd name="T46" fmla="*/ 2755 w 4025"/>
                <a:gd name="T47" fmla="*/ 464 h 511"/>
                <a:gd name="T48" fmla="*/ 2835 w 4025"/>
                <a:gd name="T49" fmla="*/ 408 h 511"/>
                <a:gd name="T50" fmla="*/ 2891 w 4025"/>
                <a:gd name="T51" fmla="*/ 336 h 511"/>
                <a:gd name="T52" fmla="*/ 2971 w 4025"/>
                <a:gd name="T53" fmla="*/ 184 h 511"/>
                <a:gd name="T54" fmla="*/ 3067 w 4025"/>
                <a:gd name="T55" fmla="*/ 80 h 511"/>
                <a:gd name="T56" fmla="*/ 3155 w 4025"/>
                <a:gd name="T57" fmla="*/ 48 h 511"/>
                <a:gd name="T58" fmla="*/ 3195 w 4025"/>
                <a:gd name="T59" fmla="*/ 64 h 511"/>
                <a:gd name="T60" fmla="*/ 3243 w 4025"/>
                <a:gd name="T61" fmla="*/ 112 h 511"/>
                <a:gd name="T62" fmla="*/ 3314 w 4025"/>
                <a:gd name="T63" fmla="*/ 224 h 511"/>
                <a:gd name="T64" fmla="*/ 3378 w 4025"/>
                <a:gd name="T65" fmla="*/ 320 h 511"/>
                <a:gd name="T66" fmla="*/ 3418 w 4025"/>
                <a:gd name="T67" fmla="*/ 360 h 511"/>
                <a:gd name="T68" fmla="*/ 3482 w 4025"/>
                <a:gd name="T69" fmla="*/ 392 h 511"/>
                <a:gd name="T70" fmla="*/ 3570 w 4025"/>
                <a:gd name="T71" fmla="*/ 424 h 511"/>
                <a:gd name="T72" fmla="*/ 3674 w 4025"/>
                <a:gd name="T73" fmla="*/ 440 h 511"/>
                <a:gd name="T74" fmla="*/ 3794 w 4025"/>
                <a:gd name="T75" fmla="*/ 448 h 511"/>
                <a:gd name="T76" fmla="*/ 3905 w 4025"/>
                <a:gd name="T77" fmla="*/ 440 h 511"/>
                <a:gd name="T78" fmla="*/ 3993 w 4025"/>
                <a:gd name="T79" fmla="*/ 432 h 511"/>
                <a:gd name="T80" fmla="*/ 4017 w 4025"/>
                <a:gd name="T81" fmla="*/ 432 h 511"/>
                <a:gd name="T82" fmla="*/ 4025 w 4025"/>
                <a:gd name="T83" fmla="*/ 432 h 5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25"/>
                <a:gd name="T127" fmla="*/ 0 h 511"/>
                <a:gd name="T128" fmla="*/ 4025 w 4025"/>
                <a:gd name="T129" fmla="*/ 511 h 5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25" h="511">
                  <a:moveTo>
                    <a:pt x="0" y="479"/>
                  </a:moveTo>
                  <a:lnTo>
                    <a:pt x="8" y="479"/>
                  </a:lnTo>
                  <a:lnTo>
                    <a:pt x="32" y="479"/>
                  </a:lnTo>
                  <a:lnTo>
                    <a:pt x="112" y="479"/>
                  </a:lnTo>
                  <a:lnTo>
                    <a:pt x="368" y="479"/>
                  </a:lnTo>
                  <a:lnTo>
                    <a:pt x="511" y="479"/>
                  </a:lnTo>
                  <a:lnTo>
                    <a:pt x="647" y="471"/>
                  </a:lnTo>
                  <a:lnTo>
                    <a:pt x="759" y="464"/>
                  </a:lnTo>
                  <a:lnTo>
                    <a:pt x="839" y="464"/>
                  </a:lnTo>
                  <a:lnTo>
                    <a:pt x="1022" y="432"/>
                  </a:lnTo>
                  <a:lnTo>
                    <a:pt x="1182" y="360"/>
                  </a:lnTo>
                  <a:lnTo>
                    <a:pt x="1454" y="168"/>
                  </a:lnTo>
                  <a:lnTo>
                    <a:pt x="1693" y="8"/>
                  </a:lnTo>
                  <a:lnTo>
                    <a:pt x="1741" y="0"/>
                  </a:lnTo>
                  <a:lnTo>
                    <a:pt x="1797" y="24"/>
                  </a:lnTo>
                  <a:lnTo>
                    <a:pt x="1837" y="88"/>
                  </a:lnTo>
                  <a:lnTo>
                    <a:pt x="1885" y="176"/>
                  </a:lnTo>
                  <a:lnTo>
                    <a:pt x="1973" y="360"/>
                  </a:lnTo>
                  <a:lnTo>
                    <a:pt x="2085" y="456"/>
                  </a:lnTo>
                  <a:lnTo>
                    <a:pt x="2252" y="495"/>
                  </a:lnTo>
                  <a:lnTo>
                    <a:pt x="2364" y="511"/>
                  </a:lnTo>
                  <a:lnTo>
                    <a:pt x="2508" y="511"/>
                  </a:lnTo>
                  <a:lnTo>
                    <a:pt x="2644" y="503"/>
                  </a:lnTo>
                  <a:lnTo>
                    <a:pt x="2755" y="464"/>
                  </a:lnTo>
                  <a:lnTo>
                    <a:pt x="2835" y="408"/>
                  </a:lnTo>
                  <a:lnTo>
                    <a:pt x="2891" y="336"/>
                  </a:lnTo>
                  <a:lnTo>
                    <a:pt x="2971" y="184"/>
                  </a:lnTo>
                  <a:lnTo>
                    <a:pt x="3067" y="80"/>
                  </a:lnTo>
                  <a:lnTo>
                    <a:pt x="3155" y="48"/>
                  </a:lnTo>
                  <a:lnTo>
                    <a:pt x="3195" y="64"/>
                  </a:lnTo>
                  <a:lnTo>
                    <a:pt x="3243" y="112"/>
                  </a:lnTo>
                  <a:lnTo>
                    <a:pt x="3314" y="224"/>
                  </a:lnTo>
                  <a:lnTo>
                    <a:pt x="3378" y="320"/>
                  </a:lnTo>
                  <a:lnTo>
                    <a:pt x="3418" y="360"/>
                  </a:lnTo>
                  <a:lnTo>
                    <a:pt x="3482" y="392"/>
                  </a:lnTo>
                  <a:lnTo>
                    <a:pt x="3570" y="424"/>
                  </a:lnTo>
                  <a:lnTo>
                    <a:pt x="3674" y="440"/>
                  </a:lnTo>
                  <a:lnTo>
                    <a:pt x="3794" y="448"/>
                  </a:lnTo>
                  <a:lnTo>
                    <a:pt x="3905" y="440"/>
                  </a:lnTo>
                  <a:lnTo>
                    <a:pt x="3993" y="432"/>
                  </a:lnTo>
                  <a:lnTo>
                    <a:pt x="4017" y="432"/>
                  </a:lnTo>
                  <a:lnTo>
                    <a:pt x="4025" y="432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86" name="Rectangle 18"/>
            <p:cNvSpPr>
              <a:spLocks noChangeArrowheads="1"/>
            </p:cNvSpPr>
            <p:nvPr/>
          </p:nvSpPr>
          <p:spPr bwMode="auto">
            <a:xfrm>
              <a:off x="2352" y="816"/>
              <a:ext cx="23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CA</a:t>
              </a:r>
              <a:endParaRPr lang="en-US" sz="2000" dirty="0"/>
            </a:p>
          </p:txBody>
        </p:sp>
        <p:sp>
          <p:nvSpPr>
            <p:cNvPr id="50187" name="Freeform 19"/>
            <p:cNvSpPr>
              <a:spLocks/>
            </p:cNvSpPr>
            <p:nvPr/>
          </p:nvSpPr>
          <p:spPr bwMode="auto">
            <a:xfrm>
              <a:off x="983" y="1185"/>
              <a:ext cx="3961" cy="671"/>
            </a:xfrm>
            <a:custGeom>
              <a:avLst/>
              <a:gdLst>
                <a:gd name="T0" fmla="*/ 0 w 3961"/>
                <a:gd name="T1" fmla="*/ 671 h 671"/>
                <a:gd name="T2" fmla="*/ 687 w 3961"/>
                <a:gd name="T3" fmla="*/ 655 h 671"/>
                <a:gd name="T4" fmla="*/ 735 w 3961"/>
                <a:gd name="T5" fmla="*/ 495 h 671"/>
                <a:gd name="T6" fmla="*/ 799 w 3961"/>
                <a:gd name="T7" fmla="*/ 607 h 671"/>
                <a:gd name="T8" fmla="*/ 831 w 3961"/>
                <a:gd name="T9" fmla="*/ 352 h 671"/>
                <a:gd name="T10" fmla="*/ 911 w 3961"/>
                <a:gd name="T11" fmla="*/ 511 h 671"/>
                <a:gd name="T12" fmla="*/ 927 w 3961"/>
                <a:gd name="T13" fmla="*/ 192 h 671"/>
                <a:gd name="T14" fmla="*/ 1006 w 3961"/>
                <a:gd name="T15" fmla="*/ 352 h 671"/>
                <a:gd name="T16" fmla="*/ 1054 w 3961"/>
                <a:gd name="T17" fmla="*/ 16 h 671"/>
                <a:gd name="T18" fmla="*/ 1102 w 3961"/>
                <a:gd name="T19" fmla="*/ 224 h 671"/>
                <a:gd name="T20" fmla="*/ 1166 w 3961"/>
                <a:gd name="T21" fmla="*/ 0 h 671"/>
                <a:gd name="T22" fmla="*/ 1230 w 3961"/>
                <a:gd name="T23" fmla="*/ 671 h 671"/>
                <a:gd name="T24" fmla="*/ 3961 w 3961"/>
                <a:gd name="T25" fmla="*/ 671 h 671"/>
                <a:gd name="T26" fmla="*/ 3945 w 3961"/>
                <a:gd name="T27" fmla="*/ 671 h 67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961"/>
                <a:gd name="T43" fmla="*/ 0 h 671"/>
                <a:gd name="T44" fmla="*/ 3961 w 3961"/>
                <a:gd name="T45" fmla="*/ 671 h 67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961" h="671">
                  <a:moveTo>
                    <a:pt x="0" y="671"/>
                  </a:moveTo>
                  <a:lnTo>
                    <a:pt x="687" y="655"/>
                  </a:lnTo>
                  <a:lnTo>
                    <a:pt x="735" y="495"/>
                  </a:lnTo>
                  <a:lnTo>
                    <a:pt x="799" y="607"/>
                  </a:lnTo>
                  <a:lnTo>
                    <a:pt x="831" y="352"/>
                  </a:lnTo>
                  <a:lnTo>
                    <a:pt x="911" y="511"/>
                  </a:lnTo>
                  <a:lnTo>
                    <a:pt x="927" y="192"/>
                  </a:lnTo>
                  <a:lnTo>
                    <a:pt x="1006" y="352"/>
                  </a:lnTo>
                  <a:lnTo>
                    <a:pt x="1054" y="16"/>
                  </a:lnTo>
                  <a:lnTo>
                    <a:pt x="1102" y="224"/>
                  </a:lnTo>
                  <a:lnTo>
                    <a:pt x="1166" y="0"/>
                  </a:lnTo>
                  <a:lnTo>
                    <a:pt x="1230" y="671"/>
                  </a:lnTo>
                  <a:lnTo>
                    <a:pt x="3961" y="671"/>
                  </a:lnTo>
                  <a:lnTo>
                    <a:pt x="3945" y="671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88" name="Line 20"/>
            <p:cNvSpPr>
              <a:spLocks noChangeShapeType="1"/>
            </p:cNvSpPr>
            <p:nvPr/>
          </p:nvSpPr>
          <p:spPr bwMode="auto">
            <a:xfrm>
              <a:off x="621" y="2172"/>
              <a:ext cx="4392" cy="1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89" name="Line 21"/>
            <p:cNvSpPr>
              <a:spLocks noChangeShapeType="1"/>
            </p:cNvSpPr>
            <p:nvPr/>
          </p:nvSpPr>
          <p:spPr bwMode="auto">
            <a:xfrm>
              <a:off x="597" y="3537"/>
              <a:ext cx="4392" cy="1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0" name="Rectangle 22"/>
            <p:cNvSpPr>
              <a:spLocks noChangeArrowheads="1"/>
            </p:cNvSpPr>
            <p:nvPr/>
          </p:nvSpPr>
          <p:spPr bwMode="auto">
            <a:xfrm>
              <a:off x="1455" y="3812"/>
              <a:ext cx="28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Days Relative to the Gonadotropin Surge</a:t>
              </a:r>
              <a:endParaRPr lang="en-US" dirty="0"/>
            </a:p>
          </p:txBody>
        </p:sp>
        <p:sp>
          <p:nvSpPr>
            <p:cNvPr id="50191" name="Line 23"/>
            <p:cNvSpPr>
              <a:spLocks noChangeShapeType="1"/>
            </p:cNvSpPr>
            <p:nvPr/>
          </p:nvSpPr>
          <p:spPr bwMode="auto">
            <a:xfrm flipV="1">
              <a:off x="2785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2" name="Line 24"/>
            <p:cNvSpPr>
              <a:spLocks noChangeShapeType="1"/>
            </p:cNvSpPr>
            <p:nvPr/>
          </p:nvSpPr>
          <p:spPr bwMode="auto">
            <a:xfrm flipV="1">
              <a:off x="3065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3" name="Line 25"/>
            <p:cNvSpPr>
              <a:spLocks noChangeShapeType="1"/>
            </p:cNvSpPr>
            <p:nvPr/>
          </p:nvSpPr>
          <p:spPr bwMode="auto">
            <a:xfrm flipV="1">
              <a:off x="334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4" name="Line 26"/>
            <p:cNvSpPr>
              <a:spLocks noChangeShapeType="1"/>
            </p:cNvSpPr>
            <p:nvPr/>
          </p:nvSpPr>
          <p:spPr bwMode="auto">
            <a:xfrm flipV="1">
              <a:off x="334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5" name="Line 27"/>
            <p:cNvSpPr>
              <a:spLocks noChangeShapeType="1"/>
            </p:cNvSpPr>
            <p:nvPr/>
          </p:nvSpPr>
          <p:spPr bwMode="auto">
            <a:xfrm flipV="1">
              <a:off x="362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6" name="Line 28"/>
            <p:cNvSpPr>
              <a:spLocks noChangeShapeType="1"/>
            </p:cNvSpPr>
            <p:nvPr/>
          </p:nvSpPr>
          <p:spPr bwMode="auto">
            <a:xfrm flipV="1">
              <a:off x="3903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7" name="Line 29"/>
            <p:cNvSpPr>
              <a:spLocks noChangeShapeType="1"/>
            </p:cNvSpPr>
            <p:nvPr/>
          </p:nvSpPr>
          <p:spPr bwMode="auto">
            <a:xfrm flipV="1">
              <a:off x="4183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8" name="Line 30"/>
            <p:cNvSpPr>
              <a:spLocks noChangeShapeType="1"/>
            </p:cNvSpPr>
            <p:nvPr/>
          </p:nvSpPr>
          <p:spPr bwMode="auto">
            <a:xfrm flipV="1">
              <a:off x="4462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199" name="Line 31"/>
            <p:cNvSpPr>
              <a:spLocks noChangeShapeType="1"/>
            </p:cNvSpPr>
            <p:nvPr/>
          </p:nvSpPr>
          <p:spPr bwMode="auto">
            <a:xfrm flipV="1">
              <a:off x="4742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00" name="Line 32"/>
            <p:cNvSpPr>
              <a:spLocks noChangeShapeType="1"/>
            </p:cNvSpPr>
            <p:nvPr/>
          </p:nvSpPr>
          <p:spPr bwMode="auto">
            <a:xfrm flipV="1">
              <a:off x="5005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01" name="Line 33"/>
            <p:cNvSpPr>
              <a:spLocks noChangeShapeType="1"/>
            </p:cNvSpPr>
            <p:nvPr/>
          </p:nvSpPr>
          <p:spPr bwMode="auto">
            <a:xfrm flipV="1">
              <a:off x="84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02" name="Line 34"/>
            <p:cNvSpPr>
              <a:spLocks noChangeShapeType="1"/>
            </p:cNvSpPr>
            <p:nvPr/>
          </p:nvSpPr>
          <p:spPr bwMode="auto">
            <a:xfrm flipV="1">
              <a:off x="1124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03" name="Line 35"/>
            <p:cNvSpPr>
              <a:spLocks noChangeShapeType="1"/>
            </p:cNvSpPr>
            <p:nvPr/>
          </p:nvSpPr>
          <p:spPr bwMode="auto">
            <a:xfrm flipV="1">
              <a:off x="1403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04" name="Line 36"/>
            <p:cNvSpPr>
              <a:spLocks noChangeShapeType="1"/>
            </p:cNvSpPr>
            <p:nvPr/>
          </p:nvSpPr>
          <p:spPr bwMode="auto">
            <a:xfrm flipV="1">
              <a:off x="1683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05" name="Line 37"/>
            <p:cNvSpPr>
              <a:spLocks noChangeShapeType="1"/>
            </p:cNvSpPr>
            <p:nvPr/>
          </p:nvSpPr>
          <p:spPr bwMode="auto">
            <a:xfrm flipV="1">
              <a:off x="1962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06" name="Line 38"/>
            <p:cNvSpPr>
              <a:spLocks noChangeShapeType="1"/>
            </p:cNvSpPr>
            <p:nvPr/>
          </p:nvSpPr>
          <p:spPr bwMode="auto">
            <a:xfrm flipV="1">
              <a:off x="2234" y="3553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07" name="Line 39"/>
            <p:cNvSpPr>
              <a:spLocks noChangeShapeType="1"/>
            </p:cNvSpPr>
            <p:nvPr/>
          </p:nvSpPr>
          <p:spPr bwMode="auto">
            <a:xfrm flipV="1">
              <a:off x="2521" y="3545"/>
              <a:ext cx="1" cy="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grpSp>
          <p:nvGrpSpPr>
            <p:cNvPr id="50208" name="Group 40"/>
            <p:cNvGrpSpPr>
              <a:grpSpLocks/>
            </p:cNvGrpSpPr>
            <p:nvPr/>
          </p:nvGrpSpPr>
          <p:grpSpPr bwMode="auto">
            <a:xfrm>
              <a:off x="752" y="3684"/>
              <a:ext cx="4305" cy="173"/>
              <a:chOff x="827" y="4596"/>
              <a:chExt cx="4305" cy="173"/>
            </a:xfrm>
          </p:grpSpPr>
          <p:sp>
            <p:nvSpPr>
              <p:cNvPr id="50248" name="Rectangle 41"/>
              <p:cNvSpPr>
                <a:spLocks noChangeArrowheads="1"/>
              </p:cNvSpPr>
              <p:nvPr/>
            </p:nvSpPr>
            <p:spPr bwMode="auto">
              <a:xfrm>
                <a:off x="2832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0</a:t>
                </a:r>
                <a:endParaRPr lang="en-US" dirty="0"/>
              </a:p>
            </p:txBody>
          </p:sp>
          <p:sp>
            <p:nvSpPr>
              <p:cNvPr id="50249" name="Rectangle 42"/>
              <p:cNvSpPr>
                <a:spLocks noChangeArrowheads="1"/>
              </p:cNvSpPr>
              <p:nvPr/>
            </p:nvSpPr>
            <p:spPr bwMode="auto">
              <a:xfrm>
                <a:off x="3103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1</a:t>
                </a:r>
                <a:endParaRPr lang="en-US" dirty="0"/>
              </a:p>
            </p:txBody>
          </p:sp>
          <p:sp>
            <p:nvSpPr>
              <p:cNvPr id="50250" name="Rectangle 43"/>
              <p:cNvSpPr>
                <a:spLocks noChangeArrowheads="1"/>
              </p:cNvSpPr>
              <p:nvPr/>
            </p:nvSpPr>
            <p:spPr bwMode="auto">
              <a:xfrm>
                <a:off x="3399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2</a:t>
                </a:r>
                <a:endParaRPr lang="en-US" dirty="0"/>
              </a:p>
            </p:txBody>
          </p:sp>
          <p:sp>
            <p:nvSpPr>
              <p:cNvPr id="50251" name="Rectangle 44"/>
              <p:cNvSpPr>
                <a:spLocks noChangeArrowheads="1"/>
              </p:cNvSpPr>
              <p:nvPr/>
            </p:nvSpPr>
            <p:spPr bwMode="auto">
              <a:xfrm>
                <a:off x="3670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3</a:t>
                </a:r>
                <a:endParaRPr lang="en-US" dirty="0"/>
              </a:p>
            </p:txBody>
          </p:sp>
          <p:sp>
            <p:nvSpPr>
              <p:cNvPr id="50252" name="Rectangle 45"/>
              <p:cNvSpPr>
                <a:spLocks noChangeArrowheads="1"/>
              </p:cNvSpPr>
              <p:nvPr/>
            </p:nvSpPr>
            <p:spPr bwMode="auto">
              <a:xfrm>
                <a:off x="3942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4</a:t>
                </a:r>
                <a:endParaRPr lang="en-US" dirty="0"/>
              </a:p>
            </p:txBody>
          </p:sp>
          <p:sp>
            <p:nvSpPr>
              <p:cNvPr id="50253" name="Rectangle 46"/>
              <p:cNvSpPr>
                <a:spLocks noChangeArrowheads="1"/>
              </p:cNvSpPr>
              <p:nvPr/>
            </p:nvSpPr>
            <p:spPr bwMode="auto">
              <a:xfrm>
                <a:off x="4229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5</a:t>
                </a:r>
                <a:endParaRPr lang="en-US" dirty="0"/>
              </a:p>
            </p:txBody>
          </p:sp>
          <p:sp>
            <p:nvSpPr>
              <p:cNvPr id="50254" name="Rectangle 47"/>
              <p:cNvSpPr>
                <a:spLocks noChangeArrowheads="1"/>
              </p:cNvSpPr>
              <p:nvPr/>
            </p:nvSpPr>
            <p:spPr bwMode="auto">
              <a:xfrm>
                <a:off x="4501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6</a:t>
                </a:r>
                <a:endParaRPr lang="en-US" dirty="0"/>
              </a:p>
            </p:txBody>
          </p:sp>
          <p:sp>
            <p:nvSpPr>
              <p:cNvPr id="50255" name="Rectangle 48"/>
              <p:cNvSpPr>
                <a:spLocks noChangeArrowheads="1"/>
              </p:cNvSpPr>
              <p:nvPr/>
            </p:nvSpPr>
            <p:spPr bwMode="auto">
              <a:xfrm>
                <a:off x="4788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7</a:t>
                </a:r>
                <a:endParaRPr lang="en-US" dirty="0"/>
              </a:p>
            </p:txBody>
          </p:sp>
          <p:sp>
            <p:nvSpPr>
              <p:cNvPr id="50256" name="Rectangle 49"/>
              <p:cNvSpPr>
                <a:spLocks noChangeArrowheads="1"/>
              </p:cNvSpPr>
              <p:nvPr/>
            </p:nvSpPr>
            <p:spPr bwMode="auto">
              <a:xfrm>
                <a:off x="5052" y="4596"/>
                <a:ext cx="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8</a:t>
                </a:r>
                <a:endParaRPr lang="en-US" dirty="0"/>
              </a:p>
            </p:txBody>
          </p:sp>
          <p:sp>
            <p:nvSpPr>
              <p:cNvPr id="50257" name="Rectangle 50"/>
              <p:cNvSpPr>
                <a:spLocks noChangeArrowheads="1"/>
              </p:cNvSpPr>
              <p:nvPr/>
            </p:nvSpPr>
            <p:spPr bwMode="auto">
              <a:xfrm>
                <a:off x="2512" y="4596"/>
                <a:ext cx="12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-1</a:t>
                </a:r>
                <a:endParaRPr lang="en-US" dirty="0"/>
              </a:p>
            </p:txBody>
          </p:sp>
          <p:sp>
            <p:nvSpPr>
              <p:cNvPr id="50258" name="Rectangle 51"/>
              <p:cNvSpPr>
                <a:spLocks noChangeArrowheads="1"/>
              </p:cNvSpPr>
              <p:nvPr/>
            </p:nvSpPr>
            <p:spPr bwMode="auto">
              <a:xfrm>
                <a:off x="2193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- 2</a:t>
                </a:r>
                <a:endParaRPr lang="en-US" dirty="0"/>
              </a:p>
            </p:txBody>
          </p:sp>
          <p:sp>
            <p:nvSpPr>
              <p:cNvPr id="50259" name="Rectangle 52"/>
              <p:cNvSpPr>
                <a:spLocks noChangeArrowheads="1"/>
              </p:cNvSpPr>
              <p:nvPr/>
            </p:nvSpPr>
            <p:spPr bwMode="auto">
              <a:xfrm>
                <a:off x="1921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- 3</a:t>
                </a:r>
                <a:endParaRPr lang="en-US" dirty="0"/>
              </a:p>
            </p:txBody>
          </p:sp>
          <p:sp>
            <p:nvSpPr>
              <p:cNvPr id="50260" name="Rectangle 53"/>
              <p:cNvSpPr>
                <a:spLocks noChangeArrowheads="1"/>
              </p:cNvSpPr>
              <p:nvPr/>
            </p:nvSpPr>
            <p:spPr bwMode="auto">
              <a:xfrm>
                <a:off x="1626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- 4</a:t>
                </a:r>
                <a:endParaRPr lang="en-US" dirty="0"/>
              </a:p>
            </p:txBody>
          </p:sp>
          <p:sp>
            <p:nvSpPr>
              <p:cNvPr id="50261" name="Rectangle 54"/>
              <p:cNvSpPr>
                <a:spLocks noChangeArrowheads="1"/>
              </p:cNvSpPr>
              <p:nvPr/>
            </p:nvSpPr>
            <p:spPr bwMode="auto">
              <a:xfrm>
                <a:off x="1362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- 5</a:t>
                </a:r>
                <a:endParaRPr lang="en-US" dirty="0"/>
              </a:p>
            </p:txBody>
          </p:sp>
          <p:sp>
            <p:nvSpPr>
              <p:cNvPr id="50262" name="Rectangle 55"/>
              <p:cNvSpPr>
                <a:spLocks noChangeArrowheads="1"/>
              </p:cNvSpPr>
              <p:nvPr/>
            </p:nvSpPr>
            <p:spPr bwMode="auto">
              <a:xfrm>
                <a:off x="1075" y="4596"/>
                <a:ext cx="16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- 6</a:t>
                </a:r>
                <a:endParaRPr lang="en-US" dirty="0"/>
              </a:p>
            </p:txBody>
          </p:sp>
          <p:sp>
            <p:nvSpPr>
              <p:cNvPr id="50263" name="Rectangle 56"/>
              <p:cNvSpPr>
                <a:spLocks noChangeArrowheads="1"/>
              </p:cNvSpPr>
              <p:nvPr/>
            </p:nvSpPr>
            <p:spPr bwMode="auto">
              <a:xfrm>
                <a:off x="827" y="4596"/>
                <a:ext cx="12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800" dirty="0">
                    <a:solidFill>
                      <a:srgbClr val="000000"/>
                    </a:solidFill>
                  </a:rPr>
                  <a:t>-7</a:t>
                </a:r>
                <a:endParaRPr lang="en-US" dirty="0"/>
              </a:p>
            </p:txBody>
          </p:sp>
        </p:grpSp>
        <p:sp>
          <p:nvSpPr>
            <p:cNvPr id="50209" name="Rectangle 57"/>
            <p:cNvSpPr>
              <a:spLocks noChangeArrowheads="1"/>
            </p:cNvSpPr>
            <p:nvPr/>
          </p:nvSpPr>
          <p:spPr bwMode="auto">
            <a:xfrm>
              <a:off x="576" y="3312"/>
              <a:ext cx="21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LH</a:t>
              </a:r>
              <a:endParaRPr lang="en-US" sz="2000" dirty="0"/>
            </a:p>
          </p:txBody>
        </p:sp>
        <p:sp>
          <p:nvSpPr>
            <p:cNvPr id="50210" name="Rectangle 58"/>
            <p:cNvSpPr>
              <a:spLocks noChangeArrowheads="1"/>
            </p:cNvSpPr>
            <p:nvPr/>
          </p:nvSpPr>
          <p:spPr bwMode="auto">
            <a:xfrm>
              <a:off x="528" y="3120"/>
              <a:ext cx="32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FSH</a:t>
              </a:r>
              <a:endParaRPr lang="en-US" sz="2000" dirty="0"/>
            </a:p>
          </p:txBody>
        </p:sp>
        <p:grpSp>
          <p:nvGrpSpPr>
            <p:cNvPr id="50211" name="Group 59"/>
            <p:cNvGrpSpPr>
              <a:grpSpLocks/>
            </p:cNvGrpSpPr>
            <p:nvPr/>
          </p:nvGrpSpPr>
          <p:grpSpPr bwMode="auto">
            <a:xfrm>
              <a:off x="384" y="1728"/>
              <a:ext cx="466" cy="288"/>
              <a:chOff x="651" y="2808"/>
              <a:chExt cx="466" cy="288"/>
            </a:xfrm>
          </p:grpSpPr>
          <p:sp>
            <p:nvSpPr>
              <p:cNvPr id="50245" name="Rectangle 60"/>
              <p:cNvSpPr>
                <a:spLocks noChangeArrowheads="1"/>
              </p:cNvSpPr>
              <p:nvPr/>
            </p:nvSpPr>
            <p:spPr bwMode="auto">
              <a:xfrm>
                <a:off x="651" y="2808"/>
                <a:ext cx="32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rgbClr val="000000"/>
                    </a:solidFill>
                  </a:rPr>
                  <a:t>PGF</a:t>
                </a:r>
                <a:endParaRPr lang="en-US" sz="2000" dirty="0"/>
              </a:p>
            </p:txBody>
          </p:sp>
          <p:sp>
            <p:nvSpPr>
              <p:cNvPr id="50246" name="Rectangle 61"/>
              <p:cNvSpPr>
                <a:spLocks noChangeArrowheads="1"/>
              </p:cNvSpPr>
              <p:nvPr/>
            </p:nvSpPr>
            <p:spPr bwMode="auto">
              <a:xfrm>
                <a:off x="923" y="2896"/>
                <a:ext cx="89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rgbClr val="000000"/>
                    </a:solidFill>
                  </a:rPr>
                  <a:t>2</a:t>
                </a:r>
                <a:endParaRPr lang="en-US" sz="2000" dirty="0"/>
              </a:p>
            </p:txBody>
          </p:sp>
          <p:sp>
            <p:nvSpPr>
              <p:cNvPr id="50247" name="Rectangle 62"/>
              <p:cNvSpPr>
                <a:spLocks noChangeArrowheads="1"/>
              </p:cNvSpPr>
              <p:nvPr/>
            </p:nvSpPr>
            <p:spPr bwMode="auto">
              <a:xfrm>
                <a:off x="976" y="2904"/>
                <a:ext cx="14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rgbClr val="000000"/>
                    </a:solidFill>
                    <a:latin typeface="Symbol" pitchFamily="-1" charset="2"/>
                    <a:sym typeface="Symbol" pitchFamily="-1" charset="2"/>
                  </a:rPr>
                  <a:t> a</a:t>
                </a:r>
                <a:endParaRPr lang="en-US" sz="2000" dirty="0"/>
              </a:p>
            </p:txBody>
          </p:sp>
        </p:grpSp>
        <p:sp>
          <p:nvSpPr>
            <p:cNvPr id="50212" name="Rectangle 63"/>
            <p:cNvSpPr>
              <a:spLocks noChangeArrowheads="1"/>
            </p:cNvSpPr>
            <p:nvPr/>
          </p:nvSpPr>
          <p:spPr bwMode="auto">
            <a:xfrm>
              <a:off x="144" y="1981"/>
              <a:ext cx="68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Estradiol</a:t>
              </a:r>
              <a:endParaRPr lang="en-US" sz="2000" dirty="0"/>
            </a:p>
          </p:txBody>
        </p:sp>
        <p:sp>
          <p:nvSpPr>
            <p:cNvPr id="50213" name="Rectangle 64"/>
            <p:cNvSpPr>
              <a:spLocks noChangeArrowheads="1"/>
            </p:cNvSpPr>
            <p:nvPr/>
          </p:nvSpPr>
          <p:spPr bwMode="auto">
            <a:xfrm>
              <a:off x="144" y="1008"/>
              <a:ext cx="103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CC00"/>
                  </a:solidFill>
                </a:rPr>
                <a:t>Progesterone</a:t>
              </a:r>
              <a:endParaRPr lang="en-US" sz="2000" dirty="0"/>
            </a:p>
          </p:txBody>
        </p:sp>
        <p:sp>
          <p:nvSpPr>
            <p:cNvPr id="50214" name="Rectangle 65"/>
            <p:cNvSpPr>
              <a:spLocks noChangeArrowheads="1"/>
            </p:cNvSpPr>
            <p:nvPr/>
          </p:nvSpPr>
          <p:spPr bwMode="auto">
            <a:xfrm>
              <a:off x="3212" y="4042"/>
              <a:ext cx="52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Metestrus</a:t>
              </a:r>
              <a:endParaRPr lang="en-US" dirty="0"/>
            </a:p>
          </p:txBody>
        </p:sp>
        <p:sp>
          <p:nvSpPr>
            <p:cNvPr id="50215" name="Rectangle 66"/>
            <p:cNvSpPr>
              <a:spLocks noChangeArrowheads="1"/>
            </p:cNvSpPr>
            <p:nvPr/>
          </p:nvSpPr>
          <p:spPr bwMode="auto">
            <a:xfrm>
              <a:off x="4154" y="4042"/>
              <a:ext cx="44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Diestrus</a:t>
              </a:r>
              <a:endParaRPr lang="en-US" dirty="0"/>
            </a:p>
          </p:txBody>
        </p:sp>
        <p:sp>
          <p:nvSpPr>
            <p:cNvPr id="50216" name="Rectangle 67"/>
            <p:cNvSpPr>
              <a:spLocks noChangeArrowheads="1"/>
            </p:cNvSpPr>
            <p:nvPr/>
          </p:nvSpPr>
          <p:spPr bwMode="auto">
            <a:xfrm>
              <a:off x="2014" y="4042"/>
              <a:ext cx="523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Proestrus</a:t>
              </a:r>
              <a:endParaRPr lang="en-US" dirty="0"/>
            </a:p>
          </p:txBody>
        </p:sp>
        <p:sp>
          <p:nvSpPr>
            <p:cNvPr id="50217" name="Rectangle 68"/>
            <p:cNvSpPr>
              <a:spLocks noChangeArrowheads="1"/>
            </p:cNvSpPr>
            <p:nvPr/>
          </p:nvSpPr>
          <p:spPr bwMode="auto">
            <a:xfrm>
              <a:off x="1055" y="4042"/>
              <a:ext cx="44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Diestrus</a:t>
              </a:r>
              <a:endParaRPr lang="en-US" dirty="0"/>
            </a:p>
          </p:txBody>
        </p:sp>
        <p:sp>
          <p:nvSpPr>
            <p:cNvPr id="50218" name="Line 69"/>
            <p:cNvSpPr>
              <a:spLocks noChangeShapeType="1"/>
            </p:cNvSpPr>
            <p:nvPr/>
          </p:nvSpPr>
          <p:spPr bwMode="auto">
            <a:xfrm flipV="1">
              <a:off x="1962" y="4019"/>
              <a:ext cx="1" cy="1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19" name="Rectangle 70"/>
            <p:cNvSpPr>
              <a:spLocks noChangeArrowheads="1"/>
            </p:cNvSpPr>
            <p:nvPr/>
          </p:nvSpPr>
          <p:spPr bwMode="auto">
            <a:xfrm>
              <a:off x="2733" y="4042"/>
              <a:ext cx="34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Estrus</a:t>
              </a:r>
              <a:endParaRPr lang="en-US" dirty="0"/>
            </a:p>
          </p:txBody>
        </p:sp>
        <p:sp>
          <p:nvSpPr>
            <p:cNvPr id="50220" name="Line 71"/>
            <p:cNvSpPr>
              <a:spLocks noChangeShapeType="1"/>
            </p:cNvSpPr>
            <p:nvPr/>
          </p:nvSpPr>
          <p:spPr bwMode="auto">
            <a:xfrm flipV="1">
              <a:off x="2713" y="4019"/>
              <a:ext cx="1" cy="1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21" name="Line 72"/>
            <p:cNvSpPr>
              <a:spLocks noChangeShapeType="1"/>
            </p:cNvSpPr>
            <p:nvPr/>
          </p:nvSpPr>
          <p:spPr bwMode="auto">
            <a:xfrm flipV="1">
              <a:off x="3104" y="4019"/>
              <a:ext cx="1" cy="1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22" name="Line 73"/>
            <p:cNvSpPr>
              <a:spLocks noChangeShapeType="1"/>
            </p:cNvSpPr>
            <p:nvPr/>
          </p:nvSpPr>
          <p:spPr bwMode="auto">
            <a:xfrm flipV="1">
              <a:off x="3831" y="4019"/>
              <a:ext cx="1" cy="1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50223" name="Picture 74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2" y="123"/>
              <a:ext cx="486" cy="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24" name="Picture 75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16" y="96"/>
              <a:ext cx="4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25" name="Picture 76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488" y="288"/>
              <a:ext cx="324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0226" name="Group 77"/>
            <p:cNvGrpSpPr>
              <a:grpSpLocks noChangeAspect="1"/>
            </p:cNvGrpSpPr>
            <p:nvPr/>
          </p:nvGrpSpPr>
          <p:grpSpPr bwMode="auto">
            <a:xfrm>
              <a:off x="2784" y="106"/>
              <a:ext cx="714" cy="518"/>
              <a:chOff x="2992" y="0"/>
              <a:chExt cx="952" cy="690"/>
            </a:xfrm>
          </p:grpSpPr>
          <p:pic>
            <p:nvPicPr>
              <p:cNvPr id="50241" name="Picture 78"/>
              <p:cNvPicPr preferRelativeResize="0"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992" y="0"/>
                <a:ext cx="648" cy="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242" name="Oval 79"/>
              <p:cNvSpPr>
                <a:spLocks noChangeAspect="1" noChangeArrowheads="1"/>
              </p:cNvSpPr>
              <p:nvPr/>
            </p:nvSpPr>
            <p:spPr bwMode="auto">
              <a:xfrm>
                <a:off x="3120" y="216"/>
                <a:ext cx="396" cy="3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243" name="Oval 80"/>
              <p:cNvSpPr>
                <a:spLocks noChangeAspect="1" noChangeArrowheads="1"/>
              </p:cNvSpPr>
              <p:nvPr/>
            </p:nvSpPr>
            <p:spPr bwMode="auto">
              <a:xfrm>
                <a:off x="3288" y="72"/>
                <a:ext cx="396" cy="360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50244" name="Picture 81"/>
              <p:cNvPicPr preferRelativeResize="0"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536" y="0"/>
                <a:ext cx="408" cy="4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0227" name="Picture 82"/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64" y="75"/>
              <a:ext cx="486" cy="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28" name="Picture 8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560" y="816"/>
              <a:ext cx="294" cy="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29" name="Picture 84"/>
            <p:cNvPicPr preferRelativeResize="0"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360" y="1045"/>
              <a:ext cx="324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230" name="Picture 85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792" y="576"/>
              <a:ext cx="48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231" name="Line 86"/>
            <p:cNvSpPr>
              <a:spLocks noChangeShapeType="1"/>
            </p:cNvSpPr>
            <p:nvPr/>
          </p:nvSpPr>
          <p:spPr bwMode="auto">
            <a:xfrm>
              <a:off x="4464" y="768"/>
              <a:ext cx="480" cy="48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32" name="Line 87"/>
            <p:cNvSpPr>
              <a:spLocks noChangeShapeType="1"/>
            </p:cNvSpPr>
            <p:nvPr/>
          </p:nvSpPr>
          <p:spPr bwMode="auto">
            <a:xfrm flipH="1">
              <a:off x="4464" y="768"/>
              <a:ext cx="432" cy="48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33" name="Line 88"/>
            <p:cNvSpPr>
              <a:spLocks noChangeShapeType="1"/>
            </p:cNvSpPr>
            <p:nvPr/>
          </p:nvSpPr>
          <p:spPr bwMode="auto">
            <a:xfrm flipV="1">
              <a:off x="1872" y="432"/>
              <a:ext cx="144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34" name="Line 89"/>
            <p:cNvSpPr>
              <a:spLocks noChangeShapeType="1"/>
            </p:cNvSpPr>
            <p:nvPr/>
          </p:nvSpPr>
          <p:spPr bwMode="auto">
            <a:xfrm>
              <a:off x="2510" y="38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35" name="Line 90"/>
            <p:cNvSpPr>
              <a:spLocks noChangeShapeType="1"/>
            </p:cNvSpPr>
            <p:nvPr/>
          </p:nvSpPr>
          <p:spPr bwMode="auto">
            <a:xfrm>
              <a:off x="3552" y="384"/>
              <a:ext cx="86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36" name="Line 91"/>
            <p:cNvSpPr>
              <a:spLocks noChangeShapeType="1"/>
            </p:cNvSpPr>
            <p:nvPr/>
          </p:nvSpPr>
          <p:spPr bwMode="auto">
            <a:xfrm flipV="1">
              <a:off x="3648" y="937"/>
              <a:ext cx="137" cy="11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37" name="Line 92"/>
            <p:cNvSpPr>
              <a:spLocks noChangeShapeType="1"/>
            </p:cNvSpPr>
            <p:nvPr/>
          </p:nvSpPr>
          <p:spPr bwMode="auto">
            <a:xfrm>
              <a:off x="4320" y="912"/>
              <a:ext cx="207" cy="5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38" name="Line 93"/>
            <p:cNvSpPr>
              <a:spLocks noChangeShapeType="1"/>
            </p:cNvSpPr>
            <p:nvPr/>
          </p:nvSpPr>
          <p:spPr bwMode="auto">
            <a:xfrm>
              <a:off x="1008" y="576"/>
              <a:ext cx="816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239" name="Text Box 94"/>
            <p:cNvSpPr txBox="1">
              <a:spLocks noChangeArrowheads="1"/>
            </p:cNvSpPr>
            <p:nvPr/>
          </p:nvSpPr>
          <p:spPr bwMode="auto">
            <a:xfrm>
              <a:off x="96" y="317"/>
              <a:ext cx="329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CL</a:t>
              </a:r>
            </a:p>
          </p:txBody>
        </p:sp>
        <p:sp>
          <p:nvSpPr>
            <p:cNvPr id="50240" name="Text Box 95"/>
            <p:cNvSpPr txBox="1">
              <a:spLocks noChangeArrowheads="1"/>
            </p:cNvSpPr>
            <p:nvPr/>
          </p:nvSpPr>
          <p:spPr bwMode="auto">
            <a:xfrm>
              <a:off x="2918" y="591"/>
              <a:ext cx="85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Ovulation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5"/>
          <p:cNvSpPr>
            <a:spLocks noChangeArrowheads="1"/>
          </p:cNvSpPr>
          <p:nvPr/>
        </p:nvSpPr>
        <p:spPr bwMode="auto">
          <a:xfrm>
            <a:off x="1825625" y="304800"/>
            <a:ext cx="2289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" pitchFamily="-1" charset="0"/>
              </a:rPr>
              <a:t>Follicular Phase</a:t>
            </a:r>
          </a:p>
        </p:txBody>
      </p:sp>
      <p:pic>
        <p:nvPicPr>
          <p:cNvPr id="52227" name="Picture 6" descr="Slide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838200"/>
            <a:ext cx="6864350" cy="514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994400" y="492125"/>
            <a:ext cx="3052763" cy="3476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dirty="0">
                <a:solidFill>
                  <a:srgbClr val="EF9100"/>
                </a:solidFill>
              </a:rPr>
              <a:t>Proestrus</a:t>
            </a:r>
            <a:endParaRPr lang="en-US" sz="1800" dirty="0"/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Preovulatory follicle enlarges</a:t>
            </a:r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estrogen increases</a:t>
            </a:r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vascularity of the female reproductive tract increases</a:t>
            </a:r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endometrial glands begin to grow</a:t>
            </a:r>
          </a:p>
          <a:p>
            <a:pPr marL="460375" lvl="1" indent="-174625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estrogen levels peak</a:t>
            </a:r>
          </a:p>
          <a:p>
            <a:pPr algn="ctr"/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 descr="20%"/>
          <p:cNvSpPr>
            <a:spLocks noChangeArrowheads="1"/>
          </p:cNvSpPr>
          <p:nvPr/>
        </p:nvSpPr>
        <p:spPr bwMode="auto">
          <a:xfrm>
            <a:off x="4295775" y="128588"/>
            <a:ext cx="623888" cy="6596062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75" name="Rectangle 8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4276" name="Picture 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277" name="Group 10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54361" name="Freeform 11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362" name="Freeform 12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4278" name="Group 13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54359" name="Freeform 14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360" name="Freeform 15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4279" name="Freeform 16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80" name="Freeform 17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81" name="Rectangle 18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54282" name="Freeform 19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83" name="Line 20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84" name="Line 21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85" name="Rectangle 22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54286" name="Line 23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87" name="Line 24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88" name="Line 25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89" name="Line 26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0" name="Line 27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1" name="Line 28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2" name="Line 29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3" name="Line 30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4" name="Line 31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5" name="Line 32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6" name="Line 33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7" name="Line 34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8" name="Line 35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299" name="Line 36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00" name="Line 37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01" name="Line 38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02" name="Line 39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4303" name="Group 40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54343" name="Rectangle 41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54344" name="Rectangle 42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54345" name="Rectangle 43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54346" name="Rectangle 44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54347" name="Rectangle 45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54348" name="Rectangle 46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54349" name="Rectangle 47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54350" name="Rectangle 48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54351" name="Rectangle 49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54352" name="Rectangle 50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54353" name="Rectangle 51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54354" name="Rectangle 52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54355" name="Rectangle 53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54356" name="Rectangle 54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54357" name="Rectangle 55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54358" name="Rectangle 56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54304" name="Rectangle 57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54305" name="Rectangle 58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54306" name="Group 59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54340" name="Rectangle 60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54341" name="Rectangle 61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54342" name="Rectangle 62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54307" name="Rectangle 63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54308" name="Rectangle 64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54309" name="Rectangle 65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54310" name="Rectangle 66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54311" name="Rectangle 67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54312" name="Rectangle 68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54313" name="Line 69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14" name="Rectangle 70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54315" name="Line 71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16" name="Line 72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17" name="Line 73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4318" name="Picture 74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19" name="Picture 7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20" name="Picture 76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4321" name="Group 77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54336" name="Picture 78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337" name="Oval 79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338" name="Oval 80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54339" name="Picture 81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4322" name="Picture 82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23" name="Picture 83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24" name="Picture 84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325" name="Picture 85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326" name="Line 86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27" name="Line 87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28" name="Line 88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29" name="Line 89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30" name="Line 90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31" name="Line 91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32" name="Line 92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33" name="Line 93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4334" name="Text Box 94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54335" name="Text Box 95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026" descr="Slide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0"/>
            <a:ext cx="6456363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Rectangle 1027"/>
          <p:cNvSpPr>
            <a:spLocks noChangeArrowheads="1"/>
          </p:cNvSpPr>
          <p:nvPr/>
        </p:nvSpPr>
        <p:spPr bwMode="auto">
          <a:xfrm>
            <a:off x="1905000" y="304800"/>
            <a:ext cx="22891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" pitchFamily="-1" charset="0"/>
              </a:rPr>
              <a:t>Follicular Phase</a:t>
            </a:r>
          </a:p>
        </p:txBody>
      </p:sp>
      <p:sp>
        <p:nvSpPr>
          <p:cNvPr id="56324" name="Rectangle 1028"/>
          <p:cNvSpPr>
            <a:spLocks noChangeArrowheads="1"/>
          </p:cNvSpPr>
          <p:nvPr/>
        </p:nvSpPr>
        <p:spPr bwMode="auto">
          <a:xfrm>
            <a:off x="5822950" y="711200"/>
            <a:ext cx="3168650" cy="4383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dirty="0">
                <a:solidFill>
                  <a:srgbClr val="D93192"/>
                </a:solidFill>
              </a:rPr>
              <a:t>Estrus</a:t>
            </a:r>
            <a:endParaRPr lang="en-US" sz="1800" dirty="0"/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allows male to mount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estrogen decreases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LH surge occurs 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ovulation 24-48 hr after surge of LH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uterine motility high with contractions moving toward oviduct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sperm transport is optimal</a:t>
            </a:r>
          </a:p>
          <a:p>
            <a:pPr lvl="1" indent="-23495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cervical mucus volume increases</a:t>
            </a:r>
            <a:endParaRPr lang="en-US" sz="1400" dirty="0"/>
          </a:p>
          <a:p>
            <a:pPr algn="ctr"/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9" descr="20%"/>
          <p:cNvSpPr>
            <a:spLocks noChangeArrowheads="1"/>
          </p:cNvSpPr>
          <p:nvPr/>
        </p:nvSpPr>
        <p:spPr bwMode="auto">
          <a:xfrm>
            <a:off x="4919663" y="128588"/>
            <a:ext cx="1146175" cy="6586537"/>
          </a:xfrm>
          <a:prstGeom prst="rect">
            <a:avLst/>
          </a:prstGeom>
          <a:pattFill prst="pct20">
            <a:fgClr>
              <a:srgbClr val="0000FF"/>
            </a:fgClr>
            <a:bgClr>
              <a:srgbClr val="FFFFFF"/>
            </a:bgClr>
          </a:patt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71" name="Rectangle 1032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8372" name="Picture 103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8373" name="Group 103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58457" name="Freeform 103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458" name="Freeform 103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8374" name="Group 103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58455" name="Freeform 103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456" name="Freeform 103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58375" name="Freeform 10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76" name="Freeform 10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77" name="Rectangle 104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58378" name="Freeform 1043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79" name="Line 104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0" name="Line 104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1" name="Rectangle 104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58382" name="Line 104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3" name="Line 104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4" name="Line 104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5" name="Line 105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6" name="Line 105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7" name="Line 105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8" name="Line 105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89" name="Line 105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0" name="Line 105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1" name="Line 105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2" name="Line 105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3" name="Line 105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4" name="Line 105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5" name="Line 106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6" name="Line 106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7" name="Line 106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398" name="Line 106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58399" name="Group 106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58439" name="Rectangle 106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58440" name="Rectangle 106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58441" name="Rectangle 106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58442" name="Rectangle 106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58443" name="Rectangle 106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58444" name="Rectangle 107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58445" name="Rectangle 107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58446" name="Rectangle 107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58447" name="Rectangle 107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58448" name="Rectangle 107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58449" name="Rectangle 107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58450" name="Rectangle 107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58451" name="Rectangle 107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58452" name="Rectangle 107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58453" name="Rectangle 107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58454" name="Rectangle 108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58400" name="Rectangle 108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58401" name="Rectangle 108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58402" name="Group 1083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58436" name="Rectangle 1084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58437" name="Rectangle 1085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58438" name="Rectangle 1086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58403" name="Rectangle 108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58404" name="Rectangle 1088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58405" name="Rectangle 1089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58406" name="Rectangle 1090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58407" name="Rectangle 1091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58408" name="Rectangle 1092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58409" name="Line 1093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10" name="Rectangle 1094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58411" name="Line 1095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12" name="Line 1096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13" name="Line 1097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8414" name="Picture 109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15" name="Picture 109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16" name="Picture 1100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8417" name="Group 1101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58432" name="Picture 110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433" name="Oval 110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8434" name="Oval 110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58435" name="Picture 1105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8418" name="Picture 110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19" name="Picture 1107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20" name="Picture 1108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421" name="Picture 110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422" name="Line 1110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23" name="Line 1111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24" name="Line 1112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25" name="Line 1113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26" name="Line 1114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27" name="Line 1115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28" name="Line 1116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29" name="Line 1117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8430" name="Text Box 1118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58431" name="Text Box 1119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9" descr="Slide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066800"/>
            <a:ext cx="6456363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Rectangle 6"/>
          <p:cNvSpPr>
            <a:spLocks noChangeArrowheads="1"/>
          </p:cNvSpPr>
          <p:nvPr/>
        </p:nvSpPr>
        <p:spPr bwMode="auto">
          <a:xfrm>
            <a:off x="3657600" y="381000"/>
            <a:ext cx="1865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" pitchFamily="-1" charset="0"/>
              </a:rPr>
              <a:t>Luteal Phase</a:t>
            </a:r>
          </a:p>
        </p:txBody>
      </p:sp>
      <p:sp>
        <p:nvSpPr>
          <p:cNvPr id="60420" name="Rectangle 7"/>
          <p:cNvSpPr>
            <a:spLocks noChangeArrowheads="1"/>
          </p:cNvSpPr>
          <p:nvPr/>
        </p:nvSpPr>
        <p:spPr bwMode="auto">
          <a:xfrm>
            <a:off x="533400" y="381000"/>
            <a:ext cx="1865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" pitchFamily="-1" charset="0"/>
              </a:rPr>
              <a:t>Luteal Phase</a:t>
            </a:r>
          </a:p>
        </p:txBody>
      </p:sp>
      <p:sp>
        <p:nvSpPr>
          <p:cNvPr id="60421" name="Rectangle 8"/>
          <p:cNvSpPr>
            <a:spLocks noChangeArrowheads="1"/>
          </p:cNvSpPr>
          <p:nvPr/>
        </p:nvSpPr>
        <p:spPr bwMode="auto">
          <a:xfrm>
            <a:off x="5948363" y="973138"/>
            <a:ext cx="3181350" cy="4894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  <a:spAutoFit/>
          </a:bodyPr>
          <a:lstStyle/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dirty="0">
                <a:solidFill>
                  <a:srgbClr val="EF9100"/>
                </a:solidFill>
              </a:rPr>
              <a:t>Metestrus</a:t>
            </a:r>
            <a:endParaRPr lang="en-US" sz="1800" dirty="0"/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 dirty="0"/>
              <a:t>estrogen low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 dirty="0"/>
              <a:t>ovulation in cow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 dirty="0"/>
              <a:t>corpus hemorrhagicum present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 dirty="0"/>
              <a:t>uterus</a:t>
            </a:r>
          </a:p>
          <a:p>
            <a:pPr marL="635000" lvl="2" indent="-12700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contractions subside</a:t>
            </a:r>
          </a:p>
          <a:p>
            <a:pPr marL="635000" lvl="2" indent="-12700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endometrial glands continue to grow and become coiled</a:t>
            </a:r>
          </a:p>
          <a:p>
            <a:pPr marL="635000" lvl="2" indent="-12700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in cattle bleeding occurs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 typeface="Times" pitchFamily="-1" charset="0"/>
              <a:buChar char="•"/>
            </a:pPr>
            <a:r>
              <a:rPr lang="en-US" sz="1800" dirty="0"/>
              <a:t>FSH increases</a:t>
            </a:r>
          </a:p>
          <a:p>
            <a:pPr marL="635000" lvl="2" indent="-12700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triggering growth of follicles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1026"/>
          <p:cNvGrpSpPr>
            <a:grpSpLocks/>
          </p:cNvGrpSpPr>
          <p:nvPr/>
        </p:nvGrpSpPr>
        <p:grpSpPr bwMode="auto">
          <a:xfrm>
            <a:off x="979488" y="128588"/>
            <a:ext cx="7145337" cy="6600825"/>
            <a:chOff x="617" y="81"/>
            <a:chExt cx="4501" cy="4158"/>
          </a:xfrm>
        </p:grpSpPr>
        <p:sp>
          <p:nvSpPr>
            <p:cNvPr id="62555" name="Rectangle 1027" descr="20%"/>
            <p:cNvSpPr>
              <a:spLocks noChangeArrowheads="1"/>
            </p:cNvSpPr>
            <p:nvPr/>
          </p:nvSpPr>
          <p:spPr bwMode="auto">
            <a:xfrm>
              <a:off x="617" y="81"/>
              <a:ext cx="1344" cy="4158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556" name="Rectangle 1028" descr="20%"/>
            <p:cNvSpPr>
              <a:spLocks noChangeArrowheads="1"/>
            </p:cNvSpPr>
            <p:nvPr/>
          </p:nvSpPr>
          <p:spPr bwMode="auto">
            <a:xfrm>
              <a:off x="3827" y="81"/>
              <a:ext cx="1291" cy="4154"/>
            </a:xfrm>
            <a:prstGeom prst="rect">
              <a:avLst/>
            </a:prstGeom>
            <a:pattFill prst="pct20">
              <a:fgClr>
                <a:srgbClr val="0000FF"/>
              </a:fgClr>
              <a:bgClr>
                <a:srgbClr val="FFFFFF"/>
              </a:bgClr>
            </a:pattFill>
            <a:ln w="381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62467" name="Rectangle 1032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2468" name="Picture 103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2469" name="Group 103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62553" name="Freeform 103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554" name="Freeform 103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62470" name="Group 103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62551" name="Freeform 103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552" name="Freeform 103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62471" name="Freeform 104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72" name="Freeform 104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73" name="Rectangle 104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CA</a:t>
            </a:r>
            <a:endParaRPr lang="en-US" sz="2000" dirty="0"/>
          </a:p>
        </p:txBody>
      </p:sp>
      <p:sp>
        <p:nvSpPr>
          <p:cNvPr id="62474" name="Freeform 1043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75" name="Line 104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76" name="Line 104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77" name="Rectangle 104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Days Relative to the Gonadotropin Surge</a:t>
            </a:r>
            <a:endParaRPr lang="en-US" dirty="0"/>
          </a:p>
        </p:txBody>
      </p:sp>
      <p:sp>
        <p:nvSpPr>
          <p:cNvPr id="62478" name="Line 104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79" name="Line 104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0" name="Line 104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1" name="Line 105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2" name="Line 105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3" name="Line 105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4" name="Line 105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5" name="Line 105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6" name="Line 105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7" name="Line 105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8" name="Line 105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89" name="Line 105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90" name="Line 105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91" name="Line 106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92" name="Line 106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93" name="Line 106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494" name="Line 106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62495" name="Group 106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62535" name="Rectangle 106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0</a:t>
              </a:r>
              <a:endParaRPr lang="en-US" dirty="0"/>
            </a:p>
          </p:txBody>
        </p:sp>
        <p:sp>
          <p:nvSpPr>
            <p:cNvPr id="62536" name="Rectangle 106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62537" name="Rectangle 106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2</a:t>
              </a:r>
              <a:endParaRPr lang="en-US" dirty="0"/>
            </a:p>
          </p:txBody>
        </p:sp>
        <p:sp>
          <p:nvSpPr>
            <p:cNvPr id="62538" name="Rectangle 106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62539" name="Rectangle 106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4</a:t>
              </a:r>
              <a:endParaRPr lang="en-US" dirty="0"/>
            </a:p>
          </p:txBody>
        </p:sp>
        <p:sp>
          <p:nvSpPr>
            <p:cNvPr id="62540" name="Rectangle 107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5</a:t>
              </a:r>
              <a:endParaRPr lang="en-US" dirty="0"/>
            </a:p>
          </p:txBody>
        </p:sp>
        <p:sp>
          <p:nvSpPr>
            <p:cNvPr id="62541" name="Rectangle 107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6</a:t>
              </a:r>
              <a:endParaRPr lang="en-US" dirty="0"/>
            </a:p>
          </p:txBody>
        </p:sp>
        <p:sp>
          <p:nvSpPr>
            <p:cNvPr id="62542" name="Rectangle 107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7</a:t>
              </a:r>
              <a:endParaRPr lang="en-US" dirty="0"/>
            </a:p>
          </p:txBody>
        </p:sp>
        <p:sp>
          <p:nvSpPr>
            <p:cNvPr id="62543" name="Rectangle 107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8</a:t>
              </a:r>
              <a:endParaRPr lang="en-US" dirty="0"/>
            </a:p>
          </p:txBody>
        </p:sp>
        <p:sp>
          <p:nvSpPr>
            <p:cNvPr id="62544" name="Rectangle 107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-1</a:t>
              </a:r>
              <a:endParaRPr lang="en-US" dirty="0"/>
            </a:p>
          </p:txBody>
        </p:sp>
        <p:sp>
          <p:nvSpPr>
            <p:cNvPr id="62545" name="Rectangle 107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- 2</a:t>
              </a:r>
              <a:endParaRPr lang="en-US" dirty="0"/>
            </a:p>
          </p:txBody>
        </p:sp>
        <p:sp>
          <p:nvSpPr>
            <p:cNvPr id="62546" name="Rectangle 107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- 3</a:t>
              </a:r>
              <a:endParaRPr lang="en-US" dirty="0"/>
            </a:p>
          </p:txBody>
        </p:sp>
        <p:sp>
          <p:nvSpPr>
            <p:cNvPr id="62547" name="Rectangle 107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- 4</a:t>
              </a:r>
              <a:endParaRPr lang="en-US" dirty="0"/>
            </a:p>
          </p:txBody>
        </p:sp>
        <p:sp>
          <p:nvSpPr>
            <p:cNvPr id="62548" name="Rectangle 107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- 5</a:t>
              </a:r>
              <a:endParaRPr lang="en-US" dirty="0"/>
            </a:p>
          </p:txBody>
        </p:sp>
        <p:sp>
          <p:nvSpPr>
            <p:cNvPr id="62549" name="Rectangle 107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- 6</a:t>
              </a:r>
              <a:endParaRPr lang="en-US" dirty="0"/>
            </a:p>
          </p:txBody>
        </p:sp>
        <p:sp>
          <p:nvSpPr>
            <p:cNvPr id="62550" name="Rectangle 108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 dirty="0">
                  <a:solidFill>
                    <a:srgbClr val="000000"/>
                  </a:solidFill>
                </a:rPr>
                <a:t>-7</a:t>
              </a:r>
              <a:endParaRPr lang="en-US" dirty="0"/>
            </a:p>
          </p:txBody>
        </p:sp>
      </p:grpSp>
      <p:sp>
        <p:nvSpPr>
          <p:cNvPr id="62496" name="Rectangle 108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LH</a:t>
            </a:r>
            <a:endParaRPr lang="en-US" sz="2000" dirty="0"/>
          </a:p>
        </p:txBody>
      </p:sp>
      <p:sp>
        <p:nvSpPr>
          <p:cNvPr id="62497" name="Rectangle 108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FSH</a:t>
            </a:r>
            <a:endParaRPr lang="en-US" sz="2000" dirty="0"/>
          </a:p>
        </p:txBody>
      </p:sp>
      <p:grpSp>
        <p:nvGrpSpPr>
          <p:cNvPr id="62498" name="Group 1083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62532" name="Rectangle 1084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PGF</a:t>
              </a:r>
              <a:endParaRPr lang="en-US" sz="2000" dirty="0"/>
            </a:p>
          </p:txBody>
        </p:sp>
        <p:sp>
          <p:nvSpPr>
            <p:cNvPr id="62533" name="Rectangle 1085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</a:rPr>
                <a:t>2</a:t>
              </a:r>
              <a:endParaRPr lang="en-US" sz="2000" dirty="0"/>
            </a:p>
          </p:txBody>
        </p:sp>
        <p:sp>
          <p:nvSpPr>
            <p:cNvPr id="62534" name="Rectangle 1086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 dirty="0"/>
            </a:p>
          </p:txBody>
        </p:sp>
      </p:grpSp>
      <p:sp>
        <p:nvSpPr>
          <p:cNvPr id="62499" name="Rectangle 108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Estradiol</a:t>
            </a:r>
            <a:endParaRPr lang="en-US" sz="2000" dirty="0"/>
          </a:p>
        </p:txBody>
      </p:sp>
      <p:sp>
        <p:nvSpPr>
          <p:cNvPr id="62500" name="Rectangle 1088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CC00"/>
                </a:solidFill>
              </a:rPr>
              <a:t>Progesterone</a:t>
            </a:r>
            <a:endParaRPr lang="en-US" sz="2000" dirty="0"/>
          </a:p>
        </p:txBody>
      </p:sp>
      <p:sp>
        <p:nvSpPr>
          <p:cNvPr id="62501" name="Rectangle 1089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Metestrus</a:t>
            </a:r>
            <a:endParaRPr lang="en-US" dirty="0"/>
          </a:p>
        </p:txBody>
      </p:sp>
      <p:sp>
        <p:nvSpPr>
          <p:cNvPr id="62502" name="Rectangle 1090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62503" name="Rectangle 1091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Proestrus</a:t>
            </a:r>
            <a:endParaRPr lang="en-US" dirty="0"/>
          </a:p>
        </p:txBody>
      </p:sp>
      <p:sp>
        <p:nvSpPr>
          <p:cNvPr id="62504" name="Rectangle 1092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Diestrus</a:t>
            </a:r>
            <a:endParaRPr lang="en-US" dirty="0"/>
          </a:p>
        </p:txBody>
      </p:sp>
      <p:sp>
        <p:nvSpPr>
          <p:cNvPr id="62505" name="Line 1093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06" name="Rectangle 1094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Estrus</a:t>
            </a:r>
            <a:endParaRPr lang="en-US" dirty="0"/>
          </a:p>
        </p:txBody>
      </p:sp>
      <p:sp>
        <p:nvSpPr>
          <p:cNvPr id="62507" name="Line 1095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08" name="Line 1096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09" name="Line 1097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62510" name="Picture 1098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1" name="Picture 109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2" name="Picture 1100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2513" name="Group 1101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62528" name="Picture 1102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529" name="Oval 1103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2530" name="Oval 1104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pic>
          <p:nvPicPr>
            <p:cNvPr id="62531" name="Picture 1105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2514" name="Picture 1106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5" name="Picture 1107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6" name="Picture 1108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517" name="Picture 1109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518" name="Line 1110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19" name="Line 1111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20" name="Line 1112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21" name="Line 1113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22" name="Line 1114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23" name="Line 1115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24" name="Line 1116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25" name="Line 1117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2526" name="Text Box 1118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CL</a:t>
            </a:r>
          </a:p>
        </p:txBody>
      </p:sp>
      <p:sp>
        <p:nvSpPr>
          <p:cNvPr id="62527" name="Text Box 1119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9" descr="Slide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9200"/>
            <a:ext cx="6456363" cy="484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Rectangle 6"/>
          <p:cNvSpPr>
            <a:spLocks noChangeArrowheads="1"/>
          </p:cNvSpPr>
          <p:nvPr/>
        </p:nvSpPr>
        <p:spPr bwMode="auto">
          <a:xfrm>
            <a:off x="3962400" y="609600"/>
            <a:ext cx="1865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" pitchFamily="-1" charset="0"/>
              </a:rPr>
              <a:t>Luteal Phase</a:t>
            </a:r>
          </a:p>
        </p:txBody>
      </p:sp>
      <p:sp>
        <p:nvSpPr>
          <p:cNvPr id="64516" name="Rectangle 7"/>
          <p:cNvSpPr>
            <a:spLocks noChangeArrowheads="1"/>
          </p:cNvSpPr>
          <p:nvPr/>
        </p:nvSpPr>
        <p:spPr bwMode="auto">
          <a:xfrm>
            <a:off x="152400" y="609600"/>
            <a:ext cx="186531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Times" pitchFamily="-1" charset="0"/>
              </a:rPr>
              <a:t>Luteal Phase</a:t>
            </a:r>
          </a:p>
        </p:txBody>
      </p:sp>
      <p:sp>
        <p:nvSpPr>
          <p:cNvPr id="64517" name="Rectangle 8"/>
          <p:cNvSpPr>
            <a:spLocks noChangeArrowheads="1"/>
          </p:cNvSpPr>
          <p:nvPr/>
        </p:nvSpPr>
        <p:spPr bwMode="auto">
          <a:xfrm>
            <a:off x="5791200" y="909638"/>
            <a:ext cx="3338513" cy="54121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>
              <a:lnSpc>
                <a:spcPct val="89000"/>
              </a:lnSpc>
              <a:spcBef>
                <a:spcPct val="43000"/>
              </a:spcBef>
            </a:pPr>
            <a:r>
              <a:rPr lang="en-US" dirty="0">
                <a:solidFill>
                  <a:srgbClr val="D93192"/>
                </a:solidFill>
              </a:rPr>
              <a:t>Diestrus</a:t>
            </a:r>
            <a:endParaRPr lang="en-US" sz="1400" dirty="0"/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progesterone high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FSH</a:t>
            </a:r>
          </a:p>
          <a:p>
            <a:pPr marL="793750" lvl="2" indent="-22225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Increases at some point to cause growth of ovulatory follicle</a:t>
            </a:r>
          </a:p>
          <a:p>
            <a:pPr marL="349250" lvl="1" indent="-127000">
              <a:lnSpc>
                <a:spcPct val="89000"/>
              </a:lnSpc>
              <a:spcBef>
                <a:spcPct val="43000"/>
              </a:spcBef>
              <a:buFontTx/>
              <a:buChar char="•"/>
            </a:pPr>
            <a:r>
              <a:rPr lang="en-US" sz="1800" dirty="0"/>
              <a:t>Uterus</a:t>
            </a:r>
          </a:p>
          <a:p>
            <a:pPr marL="793750" lvl="2" indent="-22225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Endo-gland secrets fluid but volume gradually decreases</a:t>
            </a:r>
          </a:p>
          <a:p>
            <a:pPr marL="793750" lvl="2" indent="-22225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contraction stop</a:t>
            </a:r>
          </a:p>
          <a:p>
            <a:pPr marL="793750" lvl="2" indent="-222250">
              <a:lnSpc>
                <a:spcPct val="89000"/>
              </a:lnSpc>
              <a:spcBef>
                <a:spcPct val="43000"/>
              </a:spcBef>
              <a:buFont typeface="Wingdings" pitchFamily="-1" charset="2"/>
              <a:buChar char="Ø"/>
            </a:pPr>
            <a:r>
              <a:rPr lang="en-US" sz="1800" dirty="0"/>
              <a:t>CL regresses at the end of this period if female is not pregnant due to PGF release</a:t>
            </a:r>
            <a:endParaRPr lang="en-US" sz="1400" dirty="0"/>
          </a:p>
          <a:p>
            <a:pPr algn="ctr"/>
            <a:endParaRPr lang="en-US" sz="14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68F9-6E00-7147-BFBB-D2F1CC587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9b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CA1CE3-3AE4-EF42-893B-63022985ECF8}"/>
              </a:ext>
            </a:extLst>
          </p:cNvPr>
          <p:cNvSpPr txBox="1"/>
          <p:nvPr/>
        </p:nvSpPr>
        <p:spPr>
          <a:xfrm>
            <a:off x="304800" y="1371600"/>
            <a:ext cx="8458200" cy="485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lvl="1">
              <a:lnSpc>
                <a:spcPct val="89000"/>
              </a:lnSpc>
              <a:spcBef>
                <a:spcPct val="43000"/>
              </a:spcBef>
            </a:pPr>
            <a:r>
              <a:rPr lang="en-US" sz="1800" dirty="0"/>
              <a:t>Which stage of the estrous cycle is characterized by: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Preovulatory follicle enlarges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estrogen increases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vascularity of the female reproductive tract increases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endometrial glands begin to grow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estrogen levels peak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marL="11113" lvl="1">
              <a:lnSpc>
                <a:spcPct val="89000"/>
              </a:lnSpc>
              <a:spcBef>
                <a:spcPct val="43000"/>
              </a:spcBef>
            </a:pPr>
            <a:r>
              <a:rPr lang="en-US" sz="1800" dirty="0"/>
              <a:t>Answer:</a:t>
            </a:r>
          </a:p>
          <a:p>
            <a:pPr marL="354013" lvl="1" indent="-342900">
              <a:lnSpc>
                <a:spcPct val="89000"/>
              </a:lnSpc>
              <a:spcBef>
                <a:spcPct val="43000"/>
              </a:spcBef>
              <a:buFont typeface="+mj-lt"/>
              <a:buAutoNum type="alphaLcParenR"/>
            </a:pPr>
            <a:r>
              <a:rPr lang="en-US" sz="1800" dirty="0"/>
              <a:t>Proestrus</a:t>
            </a:r>
          </a:p>
          <a:p>
            <a:pPr marL="354013" lvl="1" indent="-342900">
              <a:lnSpc>
                <a:spcPct val="89000"/>
              </a:lnSpc>
              <a:spcBef>
                <a:spcPct val="43000"/>
              </a:spcBef>
              <a:buFont typeface="+mj-lt"/>
              <a:buAutoNum type="alphaLcParenR"/>
            </a:pPr>
            <a:r>
              <a:rPr lang="en-US" sz="1800" dirty="0"/>
              <a:t>Estrus</a:t>
            </a:r>
          </a:p>
          <a:p>
            <a:pPr marL="354013" lvl="1" indent="-342900">
              <a:lnSpc>
                <a:spcPct val="89000"/>
              </a:lnSpc>
              <a:spcBef>
                <a:spcPct val="43000"/>
              </a:spcBef>
              <a:buFont typeface="+mj-lt"/>
              <a:buAutoNum type="alphaLcParenR"/>
            </a:pPr>
            <a:r>
              <a:rPr lang="en-US" sz="1800" dirty="0"/>
              <a:t>Metestrus</a:t>
            </a:r>
          </a:p>
          <a:p>
            <a:pPr marL="354013" lvl="1" indent="-342900">
              <a:lnSpc>
                <a:spcPct val="89000"/>
              </a:lnSpc>
              <a:spcBef>
                <a:spcPct val="43000"/>
              </a:spcBef>
              <a:buFont typeface="+mj-lt"/>
              <a:buAutoNum type="alphaLcParenR"/>
            </a:pPr>
            <a:r>
              <a:rPr lang="en-US" sz="1800" dirty="0"/>
              <a:t>Diestrus</a:t>
            </a:r>
          </a:p>
          <a:p>
            <a:endParaRPr lang="en-US" dirty="0"/>
          </a:p>
        </p:txBody>
      </p:sp>
      <p:pic>
        <p:nvPicPr>
          <p:cNvPr id="4" name="Picture 2" descr="Bitmoji Image">
            <a:extLst>
              <a:ext uri="{FF2B5EF4-FFF2-40B4-BE49-F238E27FC236}">
                <a16:creationId xmlns:a16="http://schemas.microsoft.com/office/drawing/2014/main" id="{725DFCBE-FFC1-A641-9A7B-2CDD81B1E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14439"/>
            <a:ext cx="2598004" cy="259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34192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68F9-6E00-7147-BFBB-D2F1CC587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9b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CA1CE3-3AE4-EF42-893B-63022985ECF8}"/>
              </a:ext>
            </a:extLst>
          </p:cNvPr>
          <p:cNvSpPr txBox="1"/>
          <p:nvPr/>
        </p:nvSpPr>
        <p:spPr>
          <a:xfrm>
            <a:off x="304800" y="1371600"/>
            <a:ext cx="8458200" cy="4858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3" lvl="1">
              <a:lnSpc>
                <a:spcPct val="89000"/>
              </a:lnSpc>
              <a:spcBef>
                <a:spcPct val="43000"/>
              </a:spcBef>
            </a:pPr>
            <a:r>
              <a:rPr lang="en-US" sz="1800" dirty="0"/>
              <a:t>Which stage of the estrous cycle is characterized by: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Preovulatory follicle enlarges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estrogen increases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vascularity of the female reproductive tract increases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endometrial glands begin to grow</a:t>
            </a:r>
          </a:p>
          <a:p>
            <a:pPr marL="296863" lvl="1" indent="-285750">
              <a:lnSpc>
                <a:spcPct val="89000"/>
              </a:lnSpc>
              <a:spcBef>
                <a:spcPct val="4300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estrogen levels peak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 marL="11113" lvl="1">
              <a:lnSpc>
                <a:spcPct val="89000"/>
              </a:lnSpc>
              <a:spcBef>
                <a:spcPct val="43000"/>
              </a:spcBef>
            </a:pPr>
            <a:r>
              <a:rPr lang="en-US" sz="1800" dirty="0"/>
              <a:t>Answer:</a:t>
            </a:r>
          </a:p>
          <a:p>
            <a:pPr marL="354013" lvl="1" indent="-342900">
              <a:lnSpc>
                <a:spcPct val="89000"/>
              </a:lnSpc>
              <a:spcBef>
                <a:spcPct val="43000"/>
              </a:spcBef>
              <a:buFont typeface="+mj-lt"/>
              <a:buAutoNum type="alphaLcParenR"/>
            </a:pPr>
            <a:r>
              <a:rPr lang="en-US" sz="1800" dirty="0">
                <a:solidFill>
                  <a:srgbClr val="0000FF"/>
                </a:solidFill>
              </a:rPr>
              <a:t>Proestrus</a:t>
            </a:r>
          </a:p>
          <a:p>
            <a:pPr marL="354013" lvl="1" indent="-342900">
              <a:lnSpc>
                <a:spcPct val="89000"/>
              </a:lnSpc>
              <a:spcBef>
                <a:spcPct val="43000"/>
              </a:spcBef>
              <a:buFont typeface="+mj-lt"/>
              <a:buAutoNum type="alphaLcParenR"/>
            </a:pPr>
            <a:r>
              <a:rPr lang="en-US" sz="1800" dirty="0"/>
              <a:t>Estrus</a:t>
            </a:r>
          </a:p>
          <a:p>
            <a:pPr marL="354013" lvl="1" indent="-342900">
              <a:lnSpc>
                <a:spcPct val="89000"/>
              </a:lnSpc>
              <a:spcBef>
                <a:spcPct val="43000"/>
              </a:spcBef>
              <a:buFont typeface="+mj-lt"/>
              <a:buAutoNum type="alphaLcParenR"/>
            </a:pPr>
            <a:r>
              <a:rPr lang="en-US" sz="1800" dirty="0"/>
              <a:t>Metestrus</a:t>
            </a:r>
          </a:p>
          <a:p>
            <a:pPr marL="354013" lvl="1" indent="-342900">
              <a:lnSpc>
                <a:spcPct val="89000"/>
              </a:lnSpc>
              <a:spcBef>
                <a:spcPct val="43000"/>
              </a:spcBef>
              <a:buFont typeface="+mj-lt"/>
              <a:buAutoNum type="alphaLcParenR"/>
            </a:pPr>
            <a:r>
              <a:rPr lang="en-US" sz="1800" dirty="0"/>
              <a:t>Diestrus</a:t>
            </a:r>
          </a:p>
          <a:p>
            <a:endParaRPr lang="en-US" dirty="0"/>
          </a:p>
        </p:txBody>
      </p:sp>
      <p:pic>
        <p:nvPicPr>
          <p:cNvPr id="4" name="Picture 2" descr="Bitmoji Image">
            <a:extLst>
              <a:ext uri="{FF2B5EF4-FFF2-40B4-BE49-F238E27FC236}">
                <a16:creationId xmlns:a16="http://schemas.microsoft.com/office/drawing/2014/main" id="{725DFCBE-FFC1-A641-9A7B-2CDD81B1E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14439"/>
            <a:ext cx="2598004" cy="259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3408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679575" y="358775"/>
            <a:ext cx="5811838" cy="4556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blurRad="63500" dist="107763" dir="2700000" algn="ctr" rotWithShape="0">
              <a:schemeClr val="bg2">
                <a:alpha val="74998"/>
              </a:schemeClr>
            </a:outerShdw>
          </a:effectLst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2000"/>
              </a:lnSpc>
            </a:pPr>
            <a:r>
              <a:rPr lang="en-US" sz="2800" dirty="0">
                <a:solidFill>
                  <a:schemeClr val="tx2"/>
                </a:solidFill>
              </a:rPr>
              <a:t>Characteristics of Estrous Cycles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428625" y="1428750"/>
            <a:ext cx="8369300" cy="3046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3500" tIns="25400" rIns="63500" bIns="25400">
            <a:prstTxWarp prst="textNoShape">
              <a:avLst/>
            </a:prstTxWarp>
            <a:spAutoFit/>
          </a:bodyPr>
          <a:lstStyle/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 dirty="0"/>
              <a:t>	Cow	  Ewe	 Sow	  Mare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endParaRPr lang="en-US" sz="2000" dirty="0"/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 dirty="0"/>
              <a:t>Estrous cycle (days)	   21	   17	  21	   21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 dirty="0"/>
              <a:t>Proestrus (days)	  3-4	  2-3	   3-4	   2-3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 dirty="0"/>
              <a:t>Estrus	12-18 hr	24-36 hr	48-72 hr	4-8 days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 dirty="0"/>
              <a:t>Metestrus (days)	  3-4	  2-3	  2-3	   2-3</a:t>
            </a:r>
          </a:p>
          <a:p>
            <a:pPr marL="114300" lvl="1">
              <a:lnSpc>
                <a:spcPct val="89000"/>
              </a:lnSpc>
              <a:spcBef>
                <a:spcPct val="43000"/>
              </a:spcBef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r>
              <a:rPr lang="en-US" sz="2000" dirty="0"/>
              <a:t>Diestrus (days)	10-14	10-12	 11-13	 10-12</a:t>
            </a:r>
          </a:p>
          <a:p>
            <a:pPr algn="ctr">
              <a:tabLst>
                <a:tab pos="3079750" algn="l"/>
                <a:tab pos="4460875" algn="l"/>
                <a:tab pos="5778500" algn="l"/>
                <a:tab pos="7207250" algn="l"/>
                <a:tab pos="7715250" algn="l"/>
              </a:tabLst>
            </a:pPr>
            <a:endParaRPr lang="en-US" sz="2000" dirty="0"/>
          </a:p>
        </p:txBody>
      </p:sp>
      <p:sp>
        <p:nvSpPr>
          <p:cNvPr id="66564" name="Line 4"/>
          <p:cNvSpPr>
            <a:spLocks noChangeShapeType="1"/>
          </p:cNvSpPr>
          <p:nvPr/>
        </p:nvSpPr>
        <p:spPr bwMode="auto">
          <a:xfrm>
            <a:off x="609600" y="2041525"/>
            <a:ext cx="7889875" cy="63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565" name="Line 5"/>
          <p:cNvSpPr>
            <a:spLocks noChangeShapeType="1"/>
          </p:cNvSpPr>
          <p:nvPr/>
        </p:nvSpPr>
        <p:spPr bwMode="auto">
          <a:xfrm>
            <a:off x="641350" y="1108075"/>
            <a:ext cx="7874000" cy="3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6566" name="Line 6"/>
          <p:cNvSpPr>
            <a:spLocks noChangeShapeType="1"/>
          </p:cNvSpPr>
          <p:nvPr/>
        </p:nvSpPr>
        <p:spPr bwMode="auto">
          <a:xfrm>
            <a:off x="660400" y="4540250"/>
            <a:ext cx="80137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228600" y="304800"/>
            <a:ext cx="861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4000" dirty="0">
                <a:solidFill>
                  <a:schemeClr val="tx2"/>
                </a:solidFill>
              </a:rPr>
              <a:t>Hormonal Changes in the Bitch </a:t>
            </a:r>
          </a:p>
        </p:txBody>
      </p:sp>
      <p:sp>
        <p:nvSpPr>
          <p:cNvPr id="68611" name="Line 3"/>
          <p:cNvSpPr>
            <a:spLocks noChangeShapeType="1"/>
          </p:cNvSpPr>
          <p:nvPr/>
        </p:nvSpPr>
        <p:spPr bwMode="auto">
          <a:xfrm>
            <a:off x="1066800" y="1219200"/>
            <a:ext cx="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612" name="Line 4"/>
          <p:cNvSpPr>
            <a:spLocks noChangeShapeType="1"/>
          </p:cNvSpPr>
          <p:nvPr/>
        </p:nvSpPr>
        <p:spPr bwMode="auto">
          <a:xfrm>
            <a:off x="1066800" y="58674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3108325" y="592137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4784725" y="5921375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6858000" y="593725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990600" y="5937250"/>
            <a:ext cx="62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-20</a:t>
            </a: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>
            <a:off x="3124200" y="2209800"/>
            <a:ext cx="15240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>
            <a:off x="4648200" y="1981200"/>
            <a:ext cx="1905000" cy="0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619" name="Text Box 11"/>
          <p:cNvSpPr txBox="1">
            <a:spLocks noChangeArrowheads="1"/>
          </p:cNvSpPr>
          <p:nvPr/>
        </p:nvSpPr>
        <p:spPr bwMode="auto">
          <a:xfrm>
            <a:off x="3048000" y="1522413"/>
            <a:ext cx="1568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omic Sans MS" pitchFamily="-1" charset="0"/>
              </a:rPr>
              <a:t>Proestrus</a:t>
            </a:r>
          </a:p>
        </p:txBody>
      </p:sp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4937125" y="1217613"/>
            <a:ext cx="1119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omic Sans MS" pitchFamily="-1" charset="0"/>
              </a:rPr>
              <a:t>Estrus</a:t>
            </a:r>
          </a:p>
        </p:txBody>
      </p:sp>
      <p:sp>
        <p:nvSpPr>
          <p:cNvPr id="68621" name="Line 13"/>
          <p:cNvSpPr>
            <a:spLocks noChangeShapeType="1"/>
          </p:cNvSpPr>
          <p:nvPr/>
        </p:nvSpPr>
        <p:spPr bwMode="auto">
          <a:xfrm>
            <a:off x="1143000" y="2667000"/>
            <a:ext cx="1905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8622" name="Text Box 14"/>
          <p:cNvSpPr txBox="1">
            <a:spLocks noChangeArrowheads="1"/>
          </p:cNvSpPr>
          <p:nvPr/>
        </p:nvSpPr>
        <p:spPr bwMode="auto">
          <a:xfrm>
            <a:off x="1355725" y="1827213"/>
            <a:ext cx="1482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omic Sans MS" pitchFamily="-1" charset="0"/>
              </a:rPr>
              <a:t>Anestrus</a:t>
            </a:r>
          </a:p>
        </p:txBody>
      </p:sp>
      <p:grpSp>
        <p:nvGrpSpPr>
          <p:cNvPr id="68623" name="Group 15"/>
          <p:cNvGrpSpPr>
            <a:grpSpLocks/>
          </p:cNvGrpSpPr>
          <p:nvPr/>
        </p:nvGrpSpPr>
        <p:grpSpPr bwMode="auto">
          <a:xfrm>
            <a:off x="1066800" y="3733800"/>
            <a:ext cx="2286000" cy="1981200"/>
            <a:chOff x="672" y="2352"/>
            <a:chExt cx="1440" cy="1248"/>
          </a:xfrm>
        </p:grpSpPr>
        <p:sp>
          <p:nvSpPr>
            <p:cNvPr id="68637" name="Freeform 16"/>
            <p:cNvSpPr>
              <a:spLocks/>
            </p:cNvSpPr>
            <p:nvPr/>
          </p:nvSpPr>
          <p:spPr bwMode="auto">
            <a:xfrm>
              <a:off x="672" y="2352"/>
              <a:ext cx="1440" cy="1248"/>
            </a:xfrm>
            <a:custGeom>
              <a:avLst/>
              <a:gdLst>
                <a:gd name="T0" fmla="*/ 0 w 1440"/>
                <a:gd name="T1" fmla="*/ 1008 h 1248"/>
                <a:gd name="T2" fmla="*/ 336 w 1440"/>
                <a:gd name="T3" fmla="*/ 144 h 1248"/>
                <a:gd name="T4" fmla="*/ 528 w 1440"/>
                <a:gd name="T5" fmla="*/ 0 h 1248"/>
                <a:gd name="T6" fmla="*/ 816 w 1440"/>
                <a:gd name="T7" fmla="*/ 96 h 1248"/>
                <a:gd name="T8" fmla="*/ 1056 w 1440"/>
                <a:gd name="T9" fmla="*/ 1008 h 1248"/>
                <a:gd name="T10" fmla="*/ 1440 w 1440"/>
                <a:gd name="T11" fmla="*/ 1248 h 12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40"/>
                <a:gd name="T19" fmla="*/ 0 h 1248"/>
                <a:gd name="T20" fmla="*/ 1440 w 1440"/>
                <a:gd name="T21" fmla="*/ 1248 h 12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40" h="1248">
                  <a:moveTo>
                    <a:pt x="0" y="1008"/>
                  </a:moveTo>
                  <a:lnTo>
                    <a:pt x="336" y="144"/>
                  </a:lnTo>
                  <a:lnTo>
                    <a:pt x="528" y="0"/>
                  </a:lnTo>
                  <a:lnTo>
                    <a:pt x="816" y="96"/>
                  </a:lnTo>
                  <a:lnTo>
                    <a:pt x="1056" y="1008"/>
                  </a:lnTo>
                  <a:lnTo>
                    <a:pt x="1440" y="1248"/>
                  </a:lnTo>
                </a:path>
              </a:pathLst>
            </a:custGeom>
            <a:noFill/>
            <a:ln w="38100">
              <a:solidFill>
                <a:srgbClr val="00804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4945" name="Text Box 17"/>
            <p:cNvSpPr txBox="1">
              <a:spLocks noChangeArrowheads="1"/>
            </p:cNvSpPr>
            <p:nvPr/>
          </p:nvSpPr>
          <p:spPr bwMode="auto">
            <a:xfrm>
              <a:off x="960" y="2591"/>
              <a:ext cx="51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008040"/>
                  </a:solidFill>
                  <a:latin typeface="Comic Sans MS" pitchFamily="-1" charset="0"/>
                </a:rPr>
                <a:t>FSH</a:t>
              </a:r>
            </a:p>
          </p:txBody>
        </p:sp>
      </p:grpSp>
      <p:grpSp>
        <p:nvGrpSpPr>
          <p:cNvPr id="68624" name="Group 18"/>
          <p:cNvGrpSpPr>
            <a:grpSpLocks/>
          </p:cNvGrpSpPr>
          <p:nvPr/>
        </p:nvGrpSpPr>
        <p:grpSpPr bwMode="auto">
          <a:xfrm>
            <a:off x="2133600" y="3505200"/>
            <a:ext cx="6324600" cy="2133600"/>
            <a:chOff x="1344" y="2208"/>
            <a:chExt cx="3984" cy="1344"/>
          </a:xfrm>
        </p:grpSpPr>
        <p:sp>
          <p:nvSpPr>
            <p:cNvPr id="68635" name="Freeform 19"/>
            <p:cNvSpPr>
              <a:spLocks/>
            </p:cNvSpPr>
            <p:nvPr/>
          </p:nvSpPr>
          <p:spPr bwMode="auto">
            <a:xfrm>
              <a:off x="1344" y="2208"/>
              <a:ext cx="3984" cy="1344"/>
            </a:xfrm>
            <a:custGeom>
              <a:avLst/>
              <a:gdLst>
                <a:gd name="T0" fmla="*/ 0 w 3984"/>
                <a:gd name="T1" fmla="*/ 1170 h 1440"/>
                <a:gd name="T2" fmla="*/ 528 w 3984"/>
                <a:gd name="T3" fmla="*/ 975 h 1440"/>
                <a:gd name="T4" fmla="*/ 1152 w 3984"/>
                <a:gd name="T5" fmla="*/ 664 h 1440"/>
                <a:gd name="T6" fmla="*/ 1536 w 3984"/>
                <a:gd name="T7" fmla="*/ 195 h 1440"/>
                <a:gd name="T8" fmla="*/ 1632 w 3984"/>
                <a:gd name="T9" fmla="*/ 0 h 1440"/>
                <a:gd name="T10" fmla="*/ 1920 w 3984"/>
                <a:gd name="T11" fmla="*/ 664 h 1440"/>
                <a:gd name="T12" fmla="*/ 2208 w 3984"/>
                <a:gd name="T13" fmla="*/ 819 h 1440"/>
                <a:gd name="T14" fmla="*/ 2976 w 3984"/>
                <a:gd name="T15" fmla="*/ 936 h 1440"/>
                <a:gd name="T16" fmla="*/ 3984 w 3984"/>
                <a:gd name="T17" fmla="*/ 975 h 14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84"/>
                <a:gd name="T28" fmla="*/ 0 h 1440"/>
                <a:gd name="T29" fmla="*/ 3984 w 3984"/>
                <a:gd name="T30" fmla="*/ 1440 h 14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84" h="1440">
                  <a:moveTo>
                    <a:pt x="0" y="1440"/>
                  </a:moveTo>
                  <a:lnTo>
                    <a:pt x="528" y="1200"/>
                  </a:lnTo>
                  <a:lnTo>
                    <a:pt x="1152" y="816"/>
                  </a:lnTo>
                  <a:lnTo>
                    <a:pt x="1536" y="240"/>
                  </a:lnTo>
                  <a:lnTo>
                    <a:pt x="1632" y="0"/>
                  </a:lnTo>
                  <a:lnTo>
                    <a:pt x="1920" y="816"/>
                  </a:lnTo>
                  <a:lnTo>
                    <a:pt x="2208" y="1008"/>
                  </a:lnTo>
                  <a:lnTo>
                    <a:pt x="2976" y="1152"/>
                  </a:lnTo>
                  <a:lnTo>
                    <a:pt x="3984" y="120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4948" name="Text Box 20"/>
            <p:cNvSpPr txBox="1">
              <a:spLocks noChangeArrowheads="1"/>
            </p:cNvSpPr>
            <p:nvPr/>
          </p:nvSpPr>
          <p:spPr bwMode="auto">
            <a:xfrm>
              <a:off x="2304" y="2543"/>
              <a:ext cx="3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mic Sans MS" pitchFamily="-1" charset="0"/>
                </a:rPr>
                <a:t>E</a:t>
              </a:r>
              <a:r>
                <a:rPr lang="en-US" baseline="-25000" dirty="0">
                  <a:solidFill>
                    <a:srgbClr val="FF0000"/>
                  </a:solidFill>
                  <a:latin typeface="Comic Sans MS" pitchFamily="-1" charset="0"/>
                </a:rPr>
                <a:t>2</a:t>
              </a:r>
              <a:endParaRPr lang="en-US" dirty="0">
                <a:solidFill>
                  <a:srgbClr val="FF0000"/>
                </a:solidFill>
                <a:latin typeface="Comic Sans MS" pitchFamily="-1" charset="0"/>
              </a:endParaRPr>
            </a:p>
          </p:txBody>
        </p:sp>
      </p:grpSp>
      <p:grpSp>
        <p:nvGrpSpPr>
          <p:cNvPr id="68625" name="Group 21"/>
          <p:cNvGrpSpPr>
            <a:grpSpLocks/>
          </p:cNvGrpSpPr>
          <p:nvPr/>
        </p:nvGrpSpPr>
        <p:grpSpPr bwMode="auto">
          <a:xfrm>
            <a:off x="4191000" y="2590800"/>
            <a:ext cx="1752600" cy="3048000"/>
            <a:chOff x="2640" y="1632"/>
            <a:chExt cx="1104" cy="1920"/>
          </a:xfrm>
        </p:grpSpPr>
        <p:sp>
          <p:nvSpPr>
            <p:cNvPr id="68633" name="Freeform 22"/>
            <p:cNvSpPr>
              <a:spLocks/>
            </p:cNvSpPr>
            <p:nvPr/>
          </p:nvSpPr>
          <p:spPr bwMode="auto">
            <a:xfrm>
              <a:off x="2640" y="2016"/>
              <a:ext cx="1104" cy="1536"/>
            </a:xfrm>
            <a:custGeom>
              <a:avLst/>
              <a:gdLst>
                <a:gd name="T0" fmla="*/ 0 w 1104"/>
                <a:gd name="T1" fmla="*/ 1536 h 1536"/>
                <a:gd name="T2" fmla="*/ 288 w 1104"/>
                <a:gd name="T3" fmla="*/ 1536 h 1536"/>
                <a:gd name="T4" fmla="*/ 384 w 1104"/>
                <a:gd name="T5" fmla="*/ 1344 h 1536"/>
                <a:gd name="T6" fmla="*/ 480 w 1104"/>
                <a:gd name="T7" fmla="*/ 0 h 1536"/>
                <a:gd name="T8" fmla="*/ 576 w 1104"/>
                <a:gd name="T9" fmla="*/ 1344 h 1536"/>
                <a:gd name="T10" fmla="*/ 768 w 1104"/>
                <a:gd name="T11" fmla="*/ 1536 h 1536"/>
                <a:gd name="T12" fmla="*/ 1104 w 1104"/>
                <a:gd name="T13" fmla="*/ 1536 h 1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1536"/>
                <a:gd name="T23" fmla="*/ 1104 w 1104"/>
                <a:gd name="T24" fmla="*/ 1536 h 1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1536">
                  <a:moveTo>
                    <a:pt x="0" y="1536"/>
                  </a:moveTo>
                  <a:lnTo>
                    <a:pt x="288" y="1536"/>
                  </a:lnTo>
                  <a:lnTo>
                    <a:pt x="384" y="1344"/>
                  </a:lnTo>
                  <a:lnTo>
                    <a:pt x="480" y="0"/>
                  </a:lnTo>
                  <a:lnTo>
                    <a:pt x="576" y="1344"/>
                  </a:lnTo>
                  <a:lnTo>
                    <a:pt x="768" y="1536"/>
                  </a:lnTo>
                  <a:lnTo>
                    <a:pt x="1104" y="1536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8634" name="Text Box 23"/>
            <p:cNvSpPr txBox="1">
              <a:spLocks noChangeArrowheads="1"/>
            </p:cNvSpPr>
            <p:nvPr/>
          </p:nvSpPr>
          <p:spPr bwMode="auto">
            <a:xfrm>
              <a:off x="2928" y="1632"/>
              <a:ext cx="3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Comic Sans MS" pitchFamily="-1" charset="0"/>
                </a:rPr>
                <a:t>LH</a:t>
              </a:r>
            </a:p>
          </p:txBody>
        </p:sp>
      </p:grpSp>
      <p:sp>
        <p:nvSpPr>
          <p:cNvPr id="68626" name="Freeform 25"/>
          <p:cNvSpPr>
            <a:spLocks/>
          </p:cNvSpPr>
          <p:nvPr/>
        </p:nvSpPr>
        <p:spPr bwMode="auto">
          <a:xfrm>
            <a:off x="3962400" y="2895600"/>
            <a:ext cx="3505200" cy="2895600"/>
          </a:xfrm>
          <a:custGeom>
            <a:avLst/>
            <a:gdLst>
              <a:gd name="T0" fmla="*/ 0 w 2832"/>
              <a:gd name="T1" fmla="*/ 2147483647 h 2544"/>
              <a:gd name="T2" fmla="*/ 2147483647 w 2832"/>
              <a:gd name="T3" fmla="*/ 2147483647 h 2544"/>
              <a:gd name="T4" fmla="*/ 2147483647 w 2832"/>
              <a:gd name="T5" fmla="*/ 2147483647 h 2544"/>
              <a:gd name="T6" fmla="*/ 2147483647 w 2832"/>
              <a:gd name="T7" fmla="*/ 2147483647 h 2544"/>
              <a:gd name="T8" fmla="*/ 2147483647 w 2832"/>
              <a:gd name="T9" fmla="*/ 2147483647 h 2544"/>
              <a:gd name="T10" fmla="*/ 2147483647 w 2832"/>
              <a:gd name="T11" fmla="*/ 2147483647 h 2544"/>
              <a:gd name="T12" fmla="*/ 2147483647 w 2832"/>
              <a:gd name="T13" fmla="*/ 0 h 25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832"/>
              <a:gd name="T22" fmla="*/ 0 h 2544"/>
              <a:gd name="T23" fmla="*/ 2832 w 2832"/>
              <a:gd name="T24" fmla="*/ 2544 h 25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832" h="2544">
                <a:moveTo>
                  <a:pt x="0" y="2544"/>
                </a:moveTo>
                <a:lnTo>
                  <a:pt x="576" y="2544"/>
                </a:lnTo>
                <a:lnTo>
                  <a:pt x="768" y="2304"/>
                </a:lnTo>
                <a:lnTo>
                  <a:pt x="1824" y="1152"/>
                </a:lnTo>
                <a:lnTo>
                  <a:pt x="2544" y="384"/>
                </a:lnTo>
                <a:lnTo>
                  <a:pt x="2736" y="48"/>
                </a:lnTo>
                <a:lnTo>
                  <a:pt x="2832" y="0"/>
                </a:ln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4954" name="Text Box 26"/>
          <p:cNvSpPr txBox="1">
            <a:spLocks noChangeArrowheads="1"/>
          </p:cNvSpPr>
          <p:nvPr/>
        </p:nvSpPr>
        <p:spPr bwMode="auto">
          <a:xfrm>
            <a:off x="6629400" y="2376488"/>
            <a:ext cx="2084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9C6600"/>
                </a:solidFill>
                <a:latin typeface="Comic Sans MS" pitchFamily="-1" charset="0"/>
              </a:rPr>
              <a:t>Progesterone</a:t>
            </a:r>
            <a:endParaRPr lang="en-US" dirty="0">
              <a:solidFill>
                <a:schemeClr val="folHlink"/>
              </a:solidFill>
              <a:latin typeface="Comic Sans MS" pitchFamily="-1" charset="0"/>
            </a:endParaRPr>
          </a:p>
        </p:txBody>
      </p:sp>
      <p:sp>
        <p:nvSpPr>
          <p:cNvPr id="68628" name="Text Box 27"/>
          <p:cNvSpPr txBox="1">
            <a:spLocks noChangeArrowheads="1"/>
          </p:cNvSpPr>
          <p:nvPr/>
        </p:nvSpPr>
        <p:spPr bwMode="auto">
          <a:xfrm>
            <a:off x="4327525" y="6302375"/>
            <a:ext cx="91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Days</a:t>
            </a:r>
          </a:p>
        </p:txBody>
      </p:sp>
      <p:grpSp>
        <p:nvGrpSpPr>
          <p:cNvPr id="68629" name="Group 28"/>
          <p:cNvGrpSpPr>
            <a:grpSpLocks/>
          </p:cNvGrpSpPr>
          <p:nvPr/>
        </p:nvGrpSpPr>
        <p:grpSpPr bwMode="auto">
          <a:xfrm>
            <a:off x="5334000" y="2819400"/>
            <a:ext cx="1536700" cy="1600200"/>
            <a:chOff x="3360" y="1776"/>
            <a:chExt cx="968" cy="1008"/>
          </a:xfrm>
        </p:grpSpPr>
        <p:sp>
          <p:nvSpPr>
            <p:cNvPr id="68631" name="Line 29"/>
            <p:cNvSpPr>
              <a:spLocks noChangeShapeType="1"/>
            </p:cNvSpPr>
            <p:nvPr/>
          </p:nvSpPr>
          <p:spPr bwMode="auto">
            <a:xfrm>
              <a:off x="3504" y="2064"/>
              <a:ext cx="0" cy="720"/>
            </a:xfrm>
            <a:prstGeom prst="line">
              <a:avLst/>
            </a:prstGeom>
            <a:noFill/>
            <a:ln w="76200">
              <a:solidFill>
                <a:srgbClr val="FF00FF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4958" name="Text Box 30"/>
            <p:cNvSpPr txBox="1">
              <a:spLocks noChangeArrowheads="1"/>
            </p:cNvSpPr>
            <p:nvPr/>
          </p:nvSpPr>
          <p:spPr bwMode="auto">
            <a:xfrm>
              <a:off x="3360" y="1776"/>
              <a:ext cx="9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FF"/>
                  </a:solidFill>
                  <a:latin typeface="Comic Sans MS" pitchFamily="-1" charset="0"/>
                </a:rPr>
                <a:t>Ovulation</a:t>
              </a:r>
            </a:p>
          </p:txBody>
        </p:sp>
      </p:grpSp>
      <p:sp>
        <p:nvSpPr>
          <p:cNvPr id="68630" name="Rectangle 31"/>
          <p:cNvSpPr>
            <a:spLocks noChangeArrowheads="1"/>
          </p:cNvSpPr>
          <p:nvPr/>
        </p:nvSpPr>
        <p:spPr bwMode="auto">
          <a:xfrm>
            <a:off x="7848600" y="5943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b="0" dirty="0">
              <a:latin typeface="Times" pitchFamily="-1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Line 2"/>
          <p:cNvSpPr>
            <a:spLocks noChangeShapeType="1"/>
          </p:cNvSpPr>
          <p:nvPr/>
        </p:nvSpPr>
        <p:spPr bwMode="auto">
          <a:xfrm>
            <a:off x="1066800" y="1219200"/>
            <a:ext cx="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659" name="Line 3"/>
          <p:cNvSpPr>
            <a:spLocks noChangeShapeType="1"/>
          </p:cNvSpPr>
          <p:nvPr/>
        </p:nvSpPr>
        <p:spPr bwMode="auto">
          <a:xfrm>
            <a:off x="1066800" y="58674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2667000" y="5867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3971925" y="5867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267325" y="5867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40</a:t>
            </a:r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990600" y="5867400"/>
            <a:ext cx="62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-20</a:t>
            </a:r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3429000" y="6302375"/>
            <a:ext cx="2640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Day of Metestrus</a:t>
            </a:r>
          </a:p>
        </p:txBody>
      </p:sp>
      <p:sp>
        <p:nvSpPr>
          <p:cNvPr id="70665" name="Rectangle 9"/>
          <p:cNvSpPr>
            <a:spLocks noChangeArrowheads="1"/>
          </p:cNvSpPr>
          <p:nvPr/>
        </p:nvSpPr>
        <p:spPr bwMode="auto">
          <a:xfrm>
            <a:off x="7281863" y="632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b="0" dirty="0">
              <a:latin typeface="Times" pitchFamily="-1" charset="0"/>
            </a:endParaRP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6486525" y="5867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60</a:t>
            </a:r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7934325" y="5867400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80</a:t>
            </a:r>
          </a:p>
        </p:txBody>
      </p:sp>
      <p:sp>
        <p:nvSpPr>
          <p:cNvPr id="70668" name="Freeform 13"/>
          <p:cNvSpPr>
            <a:spLocks/>
          </p:cNvSpPr>
          <p:nvPr/>
        </p:nvSpPr>
        <p:spPr bwMode="auto">
          <a:xfrm>
            <a:off x="1905000" y="1524000"/>
            <a:ext cx="6934200" cy="4343400"/>
          </a:xfrm>
          <a:custGeom>
            <a:avLst/>
            <a:gdLst>
              <a:gd name="T0" fmla="*/ 0 w 4368"/>
              <a:gd name="T1" fmla="*/ 2147483647 h 2736"/>
              <a:gd name="T2" fmla="*/ 2147483647 w 4368"/>
              <a:gd name="T3" fmla="*/ 2147483647 h 2736"/>
              <a:gd name="T4" fmla="*/ 2147483647 w 4368"/>
              <a:gd name="T5" fmla="*/ 2147483647 h 2736"/>
              <a:gd name="T6" fmla="*/ 2147483647 w 4368"/>
              <a:gd name="T7" fmla="*/ 2147483647 h 2736"/>
              <a:gd name="T8" fmla="*/ 2147483647 w 4368"/>
              <a:gd name="T9" fmla="*/ 2147483647 h 2736"/>
              <a:gd name="T10" fmla="*/ 2147483647 w 4368"/>
              <a:gd name="T11" fmla="*/ 0 h 2736"/>
              <a:gd name="T12" fmla="*/ 2147483647 w 4368"/>
              <a:gd name="T13" fmla="*/ 2147483647 h 2736"/>
              <a:gd name="T14" fmla="*/ 2147483647 w 4368"/>
              <a:gd name="T15" fmla="*/ 2147483647 h 2736"/>
              <a:gd name="T16" fmla="*/ 2147483647 w 4368"/>
              <a:gd name="T17" fmla="*/ 2147483647 h 2736"/>
              <a:gd name="T18" fmla="*/ 2147483647 w 4368"/>
              <a:gd name="T19" fmla="*/ 2147483647 h 2736"/>
              <a:gd name="T20" fmla="*/ 2147483647 w 4368"/>
              <a:gd name="T21" fmla="*/ 2147483647 h 2736"/>
              <a:gd name="T22" fmla="*/ 2147483647 w 4368"/>
              <a:gd name="T23" fmla="*/ 2147483647 h 2736"/>
              <a:gd name="T24" fmla="*/ 2147483647 w 4368"/>
              <a:gd name="T25" fmla="*/ 2147483647 h 2736"/>
              <a:gd name="T26" fmla="*/ 2147483647 w 4368"/>
              <a:gd name="T27" fmla="*/ 2147483647 h 27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4368"/>
              <a:gd name="T43" fmla="*/ 0 h 2736"/>
              <a:gd name="T44" fmla="*/ 4368 w 4368"/>
              <a:gd name="T45" fmla="*/ 2736 h 27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4368" h="2736">
                <a:moveTo>
                  <a:pt x="0" y="2688"/>
                </a:moveTo>
                <a:lnTo>
                  <a:pt x="240" y="2400"/>
                </a:lnTo>
                <a:lnTo>
                  <a:pt x="768" y="480"/>
                </a:lnTo>
                <a:cubicBezTo>
                  <a:pt x="970" y="429"/>
                  <a:pt x="900" y="404"/>
                  <a:pt x="990" y="446"/>
                </a:cubicBezTo>
                <a:lnTo>
                  <a:pt x="1200" y="192"/>
                </a:lnTo>
                <a:lnTo>
                  <a:pt x="1344" y="0"/>
                </a:lnTo>
                <a:lnTo>
                  <a:pt x="1680" y="816"/>
                </a:lnTo>
                <a:lnTo>
                  <a:pt x="2016" y="1056"/>
                </a:lnTo>
                <a:lnTo>
                  <a:pt x="2352" y="1920"/>
                </a:lnTo>
                <a:lnTo>
                  <a:pt x="2640" y="2160"/>
                </a:lnTo>
                <a:lnTo>
                  <a:pt x="3216" y="2496"/>
                </a:lnTo>
                <a:lnTo>
                  <a:pt x="3552" y="2592"/>
                </a:lnTo>
                <a:lnTo>
                  <a:pt x="3984" y="2640"/>
                </a:lnTo>
                <a:lnTo>
                  <a:pt x="4368" y="2736"/>
                </a:ln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669" name="Rectangle 14"/>
          <p:cNvSpPr>
            <a:spLocks noChangeArrowheads="1"/>
          </p:cNvSpPr>
          <p:nvPr/>
        </p:nvSpPr>
        <p:spPr bwMode="auto">
          <a:xfrm>
            <a:off x="4267200" y="1524000"/>
            <a:ext cx="2084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9C6600"/>
                </a:solidFill>
                <a:latin typeface="Comic Sans MS" pitchFamily="-1" charset="0"/>
              </a:rPr>
              <a:t>Progesterone</a:t>
            </a:r>
            <a:endParaRPr lang="en-US" dirty="0">
              <a:solidFill>
                <a:schemeClr val="folHlink"/>
              </a:solidFill>
              <a:latin typeface="Comic Sans MS" pitchFamily="-1" charset="0"/>
            </a:endParaRPr>
          </a:p>
        </p:txBody>
      </p:sp>
      <p:grpSp>
        <p:nvGrpSpPr>
          <p:cNvPr id="70670" name="Group 15"/>
          <p:cNvGrpSpPr>
            <a:grpSpLocks/>
          </p:cNvGrpSpPr>
          <p:nvPr/>
        </p:nvGrpSpPr>
        <p:grpSpPr bwMode="auto">
          <a:xfrm>
            <a:off x="1447800" y="3505200"/>
            <a:ext cx="7391400" cy="2209800"/>
            <a:chOff x="912" y="2208"/>
            <a:chExt cx="4656" cy="1392"/>
          </a:xfrm>
        </p:grpSpPr>
        <p:sp>
          <p:nvSpPr>
            <p:cNvPr id="70682" name="Freeform 16"/>
            <p:cNvSpPr>
              <a:spLocks/>
            </p:cNvSpPr>
            <p:nvPr/>
          </p:nvSpPr>
          <p:spPr bwMode="auto">
            <a:xfrm>
              <a:off x="1056" y="2208"/>
              <a:ext cx="4512" cy="1392"/>
            </a:xfrm>
            <a:custGeom>
              <a:avLst/>
              <a:gdLst>
                <a:gd name="T0" fmla="*/ 0 w 4512"/>
                <a:gd name="T1" fmla="*/ 1248 h 1392"/>
                <a:gd name="T2" fmla="*/ 336 w 4512"/>
                <a:gd name="T3" fmla="*/ 0 h 1392"/>
                <a:gd name="T4" fmla="*/ 528 w 4512"/>
                <a:gd name="T5" fmla="*/ 1248 h 1392"/>
                <a:gd name="T6" fmla="*/ 816 w 4512"/>
                <a:gd name="T7" fmla="*/ 1248 h 1392"/>
                <a:gd name="T8" fmla="*/ 1008 w 4512"/>
                <a:gd name="T9" fmla="*/ 1248 h 1392"/>
                <a:gd name="T10" fmla="*/ 1488 w 4512"/>
                <a:gd name="T11" fmla="*/ 624 h 1392"/>
                <a:gd name="T12" fmla="*/ 2112 w 4512"/>
                <a:gd name="T13" fmla="*/ 720 h 1392"/>
                <a:gd name="T14" fmla="*/ 2400 w 4512"/>
                <a:gd name="T15" fmla="*/ 1248 h 1392"/>
                <a:gd name="T16" fmla="*/ 3696 w 4512"/>
                <a:gd name="T17" fmla="*/ 1248 h 1392"/>
                <a:gd name="T18" fmla="*/ 4512 w 4512"/>
                <a:gd name="T19" fmla="*/ 1392 h 13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12"/>
                <a:gd name="T31" fmla="*/ 0 h 1392"/>
                <a:gd name="T32" fmla="*/ 4512 w 4512"/>
                <a:gd name="T33" fmla="*/ 1392 h 139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12" h="1392">
                  <a:moveTo>
                    <a:pt x="0" y="1248"/>
                  </a:moveTo>
                  <a:lnTo>
                    <a:pt x="336" y="0"/>
                  </a:lnTo>
                  <a:lnTo>
                    <a:pt x="528" y="1248"/>
                  </a:lnTo>
                  <a:lnTo>
                    <a:pt x="816" y="1248"/>
                  </a:lnTo>
                  <a:lnTo>
                    <a:pt x="1008" y="1248"/>
                  </a:lnTo>
                  <a:lnTo>
                    <a:pt x="1488" y="624"/>
                  </a:lnTo>
                  <a:lnTo>
                    <a:pt x="2112" y="720"/>
                  </a:lnTo>
                  <a:lnTo>
                    <a:pt x="2400" y="1248"/>
                  </a:lnTo>
                  <a:lnTo>
                    <a:pt x="3696" y="1248"/>
                  </a:lnTo>
                  <a:lnTo>
                    <a:pt x="4512" y="1392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0683" name="Rectangle 17"/>
            <p:cNvSpPr>
              <a:spLocks noChangeArrowheads="1"/>
            </p:cNvSpPr>
            <p:nvPr/>
          </p:nvSpPr>
          <p:spPr bwMode="auto">
            <a:xfrm>
              <a:off x="912" y="2208"/>
              <a:ext cx="3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Comic Sans MS" pitchFamily="-1" charset="0"/>
                </a:rPr>
                <a:t>E</a:t>
              </a:r>
              <a:r>
                <a:rPr lang="en-US" baseline="-25000" dirty="0">
                  <a:solidFill>
                    <a:srgbClr val="FF0000"/>
                  </a:solidFill>
                  <a:latin typeface="Comic Sans MS" pitchFamily="-1" charset="0"/>
                </a:rPr>
                <a:t>2</a:t>
              </a:r>
            </a:p>
          </p:txBody>
        </p:sp>
      </p:grpSp>
      <p:grpSp>
        <p:nvGrpSpPr>
          <p:cNvPr id="70671" name="Group 19"/>
          <p:cNvGrpSpPr>
            <a:grpSpLocks/>
          </p:cNvGrpSpPr>
          <p:nvPr/>
        </p:nvGrpSpPr>
        <p:grpSpPr bwMode="auto">
          <a:xfrm>
            <a:off x="3886200" y="4038600"/>
            <a:ext cx="5108575" cy="1828800"/>
            <a:chOff x="2448" y="2544"/>
            <a:chExt cx="3218" cy="1152"/>
          </a:xfrm>
        </p:grpSpPr>
        <p:sp>
          <p:nvSpPr>
            <p:cNvPr id="70680" name="Freeform 20"/>
            <p:cNvSpPr>
              <a:spLocks/>
            </p:cNvSpPr>
            <p:nvPr/>
          </p:nvSpPr>
          <p:spPr bwMode="auto">
            <a:xfrm>
              <a:off x="2448" y="2544"/>
              <a:ext cx="3120" cy="1152"/>
            </a:xfrm>
            <a:custGeom>
              <a:avLst/>
              <a:gdLst>
                <a:gd name="T0" fmla="*/ 0 w 3120"/>
                <a:gd name="T1" fmla="*/ 1056 h 1152"/>
                <a:gd name="T2" fmla="*/ 576 w 3120"/>
                <a:gd name="T3" fmla="*/ 432 h 1152"/>
                <a:gd name="T4" fmla="*/ 1248 w 3120"/>
                <a:gd name="T5" fmla="*/ 0 h 1152"/>
                <a:gd name="T6" fmla="*/ 1968 w 3120"/>
                <a:gd name="T7" fmla="*/ 0 h 1152"/>
                <a:gd name="T8" fmla="*/ 2592 w 3120"/>
                <a:gd name="T9" fmla="*/ 576 h 1152"/>
                <a:gd name="T10" fmla="*/ 3072 w 3120"/>
                <a:gd name="T11" fmla="*/ 864 h 1152"/>
                <a:gd name="T12" fmla="*/ 3120 w 3120"/>
                <a:gd name="T13" fmla="*/ 1152 h 11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20"/>
                <a:gd name="T22" fmla="*/ 0 h 1152"/>
                <a:gd name="T23" fmla="*/ 3120 w 3120"/>
                <a:gd name="T24" fmla="*/ 1152 h 11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20" h="1152">
                  <a:moveTo>
                    <a:pt x="0" y="1056"/>
                  </a:moveTo>
                  <a:lnTo>
                    <a:pt x="576" y="432"/>
                  </a:lnTo>
                  <a:lnTo>
                    <a:pt x="1248" y="0"/>
                  </a:lnTo>
                  <a:lnTo>
                    <a:pt x="1968" y="0"/>
                  </a:lnTo>
                  <a:lnTo>
                    <a:pt x="2592" y="576"/>
                  </a:lnTo>
                  <a:lnTo>
                    <a:pt x="3072" y="864"/>
                  </a:lnTo>
                  <a:lnTo>
                    <a:pt x="3120" y="1152"/>
                  </a:ln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5973" name="Text Box 21"/>
            <p:cNvSpPr txBox="1">
              <a:spLocks noChangeArrowheads="1"/>
            </p:cNvSpPr>
            <p:nvPr/>
          </p:nvSpPr>
          <p:spPr bwMode="auto">
            <a:xfrm>
              <a:off x="4752" y="2592"/>
              <a:ext cx="91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2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FF"/>
                  </a:solidFill>
                  <a:latin typeface="Comic Sans MS" pitchFamily="-1" charset="0"/>
                </a:rPr>
                <a:t>Prolactin</a:t>
              </a:r>
            </a:p>
          </p:txBody>
        </p:sp>
      </p:grpSp>
      <p:sp>
        <p:nvSpPr>
          <p:cNvPr id="70672" name="Line 22"/>
          <p:cNvSpPr>
            <a:spLocks noChangeShapeType="1"/>
          </p:cNvSpPr>
          <p:nvPr/>
        </p:nvSpPr>
        <p:spPr bwMode="auto">
          <a:xfrm flipH="1" flipV="1">
            <a:off x="1219200" y="914400"/>
            <a:ext cx="1676400" cy="1588"/>
          </a:xfrm>
          <a:prstGeom prst="line">
            <a:avLst/>
          </a:prstGeom>
          <a:noFill/>
          <a:ln w="57150" cmpd="thickThin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673" name="Line 23"/>
          <p:cNvSpPr>
            <a:spLocks noChangeShapeType="1"/>
          </p:cNvSpPr>
          <p:nvPr/>
        </p:nvSpPr>
        <p:spPr bwMode="auto">
          <a:xfrm>
            <a:off x="2971800" y="1371600"/>
            <a:ext cx="12954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674" name="Line 24"/>
          <p:cNvSpPr>
            <a:spLocks noChangeShapeType="1"/>
          </p:cNvSpPr>
          <p:nvPr/>
        </p:nvSpPr>
        <p:spPr bwMode="auto">
          <a:xfrm>
            <a:off x="4267200" y="1524000"/>
            <a:ext cx="4572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675" name="Text Box 25"/>
          <p:cNvSpPr txBox="1">
            <a:spLocks noChangeArrowheads="1"/>
          </p:cNvSpPr>
          <p:nvPr/>
        </p:nvSpPr>
        <p:spPr bwMode="auto">
          <a:xfrm>
            <a:off x="1660525" y="381000"/>
            <a:ext cx="901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omic Sans MS" pitchFamily="-1" charset="0"/>
              </a:rPr>
              <a:t>Heat</a:t>
            </a:r>
          </a:p>
        </p:txBody>
      </p:sp>
      <p:sp>
        <p:nvSpPr>
          <p:cNvPr id="70676" name="Text Box 26"/>
          <p:cNvSpPr txBox="1">
            <a:spLocks noChangeArrowheads="1"/>
          </p:cNvSpPr>
          <p:nvPr/>
        </p:nvSpPr>
        <p:spPr bwMode="auto">
          <a:xfrm>
            <a:off x="2595563" y="457200"/>
            <a:ext cx="1981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Comic Sans MS" pitchFamily="-1" charset="0"/>
              </a:rPr>
              <a:t>20 day</a:t>
            </a:r>
          </a:p>
          <a:p>
            <a:pPr algn="ctr"/>
            <a:r>
              <a:rPr lang="en-US" dirty="0">
                <a:latin typeface="Comic Sans MS" pitchFamily="-1" charset="0"/>
              </a:rPr>
              <a:t>Metestrus I</a:t>
            </a:r>
          </a:p>
        </p:txBody>
      </p:sp>
      <p:sp>
        <p:nvSpPr>
          <p:cNvPr id="70677" name="Rectangle 27"/>
          <p:cNvSpPr>
            <a:spLocks noChangeArrowheads="1"/>
          </p:cNvSpPr>
          <p:nvPr/>
        </p:nvSpPr>
        <p:spPr bwMode="auto">
          <a:xfrm>
            <a:off x="4953000" y="914400"/>
            <a:ext cx="344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omic Sans MS" pitchFamily="-1" charset="0"/>
              </a:rPr>
              <a:t>Metestrus II 70 days</a:t>
            </a:r>
          </a:p>
        </p:txBody>
      </p:sp>
      <p:sp>
        <p:nvSpPr>
          <p:cNvPr id="70678" name="Line 28"/>
          <p:cNvSpPr>
            <a:spLocks noChangeShapeType="1"/>
          </p:cNvSpPr>
          <p:nvPr/>
        </p:nvSpPr>
        <p:spPr bwMode="auto">
          <a:xfrm>
            <a:off x="6858000" y="2743200"/>
            <a:ext cx="0" cy="2514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0679" name="Text Box 29"/>
          <p:cNvSpPr txBox="1">
            <a:spLocks noChangeArrowheads="1"/>
          </p:cNvSpPr>
          <p:nvPr/>
        </p:nvSpPr>
        <p:spPr bwMode="auto">
          <a:xfrm>
            <a:off x="6019800" y="2133600"/>
            <a:ext cx="17256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Parturition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Hormonal Changes in the Queen</a:t>
            </a:r>
          </a:p>
        </p:txBody>
      </p:sp>
      <p:sp>
        <p:nvSpPr>
          <p:cNvPr id="72707" name="Line 3"/>
          <p:cNvSpPr>
            <a:spLocks noChangeShapeType="1"/>
          </p:cNvSpPr>
          <p:nvPr/>
        </p:nvSpPr>
        <p:spPr bwMode="auto">
          <a:xfrm>
            <a:off x="1066800" y="1600200"/>
            <a:ext cx="0" cy="411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08" name="Line 4"/>
          <p:cNvSpPr>
            <a:spLocks noChangeShapeType="1"/>
          </p:cNvSpPr>
          <p:nvPr/>
        </p:nvSpPr>
        <p:spPr bwMode="auto">
          <a:xfrm>
            <a:off x="1066800" y="5715000"/>
            <a:ext cx="723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15240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22288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>
            <a:off x="29337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>
            <a:off x="36385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13" name="Line 9"/>
          <p:cNvSpPr>
            <a:spLocks noChangeShapeType="1"/>
          </p:cNvSpPr>
          <p:nvPr/>
        </p:nvSpPr>
        <p:spPr bwMode="auto">
          <a:xfrm>
            <a:off x="43434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1327150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2041525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2679700" y="5818188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3387725" y="5818188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16</a:t>
            </a:r>
          </a:p>
        </p:txBody>
      </p:sp>
      <p:sp>
        <p:nvSpPr>
          <p:cNvPr id="72718" name="Line 16"/>
          <p:cNvSpPr>
            <a:spLocks noChangeShapeType="1"/>
          </p:cNvSpPr>
          <p:nvPr/>
        </p:nvSpPr>
        <p:spPr bwMode="auto">
          <a:xfrm>
            <a:off x="1143000" y="5410200"/>
            <a:ext cx="3048000" cy="1588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19" name="Text Box 17"/>
          <p:cNvSpPr txBox="1">
            <a:spLocks noChangeArrowheads="1"/>
          </p:cNvSpPr>
          <p:nvPr/>
        </p:nvSpPr>
        <p:spPr bwMode="auto">
          <a:xfrm>
            <a:off x="10826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9C6600"/>
                </a:solidFill>
              </a:rPr>
              <a:t>P</a:t>
            </a:r>
            <a:r>
              <a:rPr lang="en-US" sz="2000" baseline="-25000" dirty="0">
                <a:solidFill>
                  <a:srgbClr val="9C6600"/>
                </a:solidFill>
              </a:rPr>
              <a:t>4</a:t>
            </a:r>
            <a:endParaRPr lang="en-US" sz="2000" dirty="0"/>
          </a:p>
        </p:txBody>
      </p:sp>
      <p:sp>
        <p:nvSpPr>
          <p:cNvPr id="72720" name="Freeform 21"/>
          <p:cNvSpPr>
            <a:spLocks/>
          </p:cNvSpPr>
          <p:nvPr/>
        </p:nvSpPr>
        <p:spPr bwMode="auto">
          <a:xfrm>
            <a:off x="12192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1" name="Freeform 22"/>
          <p:cNvSpPr>
            <a:spLocks/>
          </p:cNvSpPr>
          <p:nvPr/>
        </p:nvSpPr>
        <p:spPr bwMode="auto">
          <a:xfrm>
            <a:off x="18288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2" name="Freeform 23"/>
          <p:cNvSpPr>
            <a:spLocks/>
          </p:cNvSpPr>
          <p:nvPr/>
        </p:nvSpPr>
        <p:spPr bwMode="auto">
          <a:xfrm>
            <a:off x="30480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3" name="Freeform 24"/>
          <p:cNvSpPr>
            <a:spLocks/>
          </p:cNvSpPr>
          <p:nvPr/>
        </p:nvSpPr>
        <p:spPr bwMode="auto">
          <a:xfrm>
            <a:off x="36576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4" name="Freeform 25"/>
          <p:cNvSpPr>
            <a:spLocks/>
          </p:cNvSpPr>
          <p:nvPr/>
        </p:nvSpPr>
        <p:spPr bwMode="auto">
          <a:xfrm>
            <a:off x="24384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5" name="Freeform 27"/>
          <p:cNvSpPr>
            <a:spLocks/>
          </p:cNvSpPr>
          <p:nvPr/>
        </p:nvSpPr>
        <p:spPr bwMode="auto">
          <a:xfrm>
            <a:off x="1101725" y="4932363"/>
            <a:ext cx="128588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6" name="Freeform 28"/>
          <p:cNvSpPr>
            <a:spLocks/>
          </p:cNvSpPr>
          <p:nvPr/>
        </p:nvSpPr>
        <p:spPr bwMode="auto">
          <a:xfrm>
            <a:off x="1443038" y="4935538"/>
            <a:ext cx="385762" cy="36512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7" name="Freeform 29"/>
          <p:cNvSpPr>
            <a:spLocks/>
          </p:cNvSpPr>
          <p:nvPr/>
        </p:nvSpPr>
        <p:spPr bwMode="auto">
          <a:xfrm>
            <a:off x="2068513" y="4935538"/>
            <a:ext cx="368300" cy="58737"/>
          </a:xfrm>
          <a:custGeom>
            <a:avLst/>
            <a:gdLst>
              <a:gd name="T0" fmla="*/ 0 w 232"/>
              <a:gd name="T1" fmla="*/ 0 h 37"/>
              <a:gd name="T2" fmla="*/ 2147483647 w 232"/>
              <a:gd name="T3" fmla="*/ 2147483647 h 37"/>
              <a:gd name="T4" fmla="*/ 2147483647 w 232"/>
              <a:gd name="T5" fmla="*/ 2147483647 h 37"/>
              <a:gd name="T6" fmla="*/ 2147483647 w 232"/>
              <a:gd name="T7" fmla="*/ 2147483647 h 37"/>
              <a:gd name="T8" fmla="*/ 2147483647 w 232"/>
              <a:gd name="T9" fmla="*/ 2147483647 h 37"/>
              <a:gd name="T10" fmla="*/ 2147483647 w 232"/>
              <a:gd name="T11" fmla="*/ 2147483647 h 37"/>
              <a:gd name="T12" fmla="*/ 2147483647 w 232"/>
              <a:gd name="T13" fmla="*/ 0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2"/>
              <a:gd name="T22" fmla="*/ 0 h 37"/>
              <a:gd name="T23" fmla="*/ 232 w 232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2" h="37">
                <a:moveTo>
                  <a:pt x="0" y="0"/>
                </a:moveTo>
                <a:cubicBezTo>
                  <a:pt x="2" y="2"/>
                  <a:pt x="23" y="25"/>
                  <a:pt x="30" y="25"/>
                </a:cubicBezTo>
                <a:cubicBezTo>
                  <a:pt x="40" y="25"/>
                  <a:pt x="50" y="18"/>
                  <a:pt x="61" y="15"/>
                </a:cubicBezTo>
                <a:cubicBezTo>
                  <a:pt x="66" y="13"/>
                  <a:pt x="76" y="10"/>
                  <a:pt x="76" y="10"/>
                </a:cubicBezTo>
                <a:cubicBezTo>
                  <a:pt x="85" y="37"/>
                  <a:pt x="93" y="22"/>
                  <a:pt x="116" y="15"/>
                </a:cubicBezTo>
                <a:cubicBezTo>
                  <a:pt x="122" y="18"/>
                  <a:pt x="128" y="25"/>
                  <a:pt x="136" y="25"/>
                </a:cubicBezTo>
                <a:cubicBezTo>
                  <a:pt x="141" y="25"/>
                  <a:pt x="229" y="2"/>
                  <a:pt x="232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8" name="Freeform 30"/>
          <p:cNvSpPr>
            <a:spLocks/>
          </p:cNvSpPr>
          <p:nvPr/>
        </p:nvSpPr>
        <p:spPr bwMode="auto">
          <a:xfrm>
            <a:off x="2624138" y="4935538"/>
            <a:ext cx="419100" cy="49212"/>
          </a:xfrm>
          <a:custGeom>
            <a:avLst/>
            <a:gdLst>
              <a:gd name="T0" fmla="*/ 2147483647 w 264"/>
              <a:gd name="T1" fmla="*/ 2147483647 h 31"/>
              <a:gd name="T2" fmla="*/ 2147483647 w 264"/>
              <a:gd name="T3" fmla="*/ 2147483647 h 31"/>
              <a:gd name="T4" fmla="*/ 2147483647 w 264"/>
              <a:gd name="T5" fmla="*/ 2147483647 h 31"/>
              <a:gd name="T6" fmla="*/ 2147483647 w 264"/>
              <a:gd name="T7" fmla="*/ 2147483647 h 31"/>
              <a:gd name="T8" fmla="*/ 2147483647 w 264"/>
              <a:gd name="T9" fmla="*/ 2147483647 h 31"/>
              <a:gd name="T10" fmla="*/ 2147483647 w 264"/>
              <a:gd name="T11" fmla="*/ 0 h 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4"/>
              <a:gd name="T19" fmla="*/ 0 h 31"/>
              <a:gd name="T20" fmla="*/ 264 w 264"/>
              <a:gd name="T21" fmla="*/ 31 h 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4" h="31">
                <a:moveTo>
                  <a:pt x="23" y="5"/>
                </a:moveTo>
                <a:cubicBezTo>
                  <a:pt x="81" y="24"/>
                  <a:pt x="0" y="30"/>
                  <a:pt x="83" y="20"/>
                </a:cubicBezTo>
                <a:cubicBezTo>
                  <a:pt x="88" y="18"/>
                  <a:pt x="92" y="14"/>
                  <a:pt x="98" y="15"/>
                </a:cubicBezTo>
                <a:cubicBezTo>
                  <a:pt x="108" y="16"/>
                  <a:pt x="128" y="25"/>
                  <a:pt x="128" y="25"/>
                </a:cubicBezTo>
                <a:cubicBezTo>
                  <a:pt x="152" y="18"/>
                  <a:pt x="170" y="21"/>
                  <a:pt x="194" y="31"/>
                </a:cubicBezTo>
                <a:cubicBezTo>
                  <a:pt x="219" y="25"/>
                  <a:pt x="245" y="18"/>
                  <a:pt x="264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29" name="Freeform 31"/>
          <p:cNvSpPr>
            <a:spLocks/>
          </p:cNvSpPr>
          <p:nvPr/>
        </p:nvSpPr>
        <p:spPr bwMode="auto">
          <a:xfrm>
            <a:off x="3275013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30" name="Freeform 32"/>
          <p:cNvSpPr>
            <a:spLocks/>
          </p:cNvSpPr>
          <p:nvPr/>
        </p:nvSpPr>
        <p:spPr bwMode="auto">
          <a:xfrm>
            <a:off x="4130675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31" name="Rectangle 34"/>
          <p:cNvSpPr>
            <a:spLocks noChangeArrowheads="1"/>
          </p:cNvSpPr>
          <p:nvPr/>
        </p:nvSpPr>
        <p:spPr bwMode="auto">
          <a:xfrm>
            <a:off x="4267200" y="4114800"/>
            <a:ext cx="152400" cy="914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32" name="Freeform 35"/>
          <p:cNvSpPr>
            <a:spLocks/>
          </p:cNvSpPr>
          <p:nvPr/>
        </p:nvSpPr>
        <p:spPr bwMode="auto">
          <a:xfrm>
            <a:off x="3867150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33" name="Line 15"/>
          <p:cNvSpPr>
            <a:spLocks noChangeShapeType="1"/>
          </p:cNvSpPr>
          <p:nvPr/>
        </p:nvSpPr>
        <p:spPr bwMode="auto">
          <a:xfrm>
            <a:off x="4346575" y="31242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34" name="Text Box 36"/>
          <p:cNvSpPr txBox="1">
            <a:spLocks noChangeArrowheads="1"/>
          </p:cNvSpPr>
          <p:nvPr/>
        </p:nvSpPr>
        <p:spPr bwMode="auto">
          <a:xfrm>
            <a:off x="10668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endParaRPr lang="en-US" sz="2000" dirty="0"/>
          </a:p>
        </p:txBody>
      </p:sp>
      <p:sp>
        <p:nvSpPr>
          <p:cNvPr id="72735" name="Text Box 42"/>
          <p:cNvSpPr txBox="1">
            <a:spLocks noChangeArrowheads="1"/>
          </p:cNvSpPr>
          <p:nvPr/>
        </p:nvSpPr>
        <p:spPr bwMode="auto">
          <a:xfrm>
            <a:off x="3641725" y="6172200"/>
            <a:ext cx="11493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Weeks</a:t>
            </a:r>
          </a:p>
        </p:txBody>
      </p:sp>
      <p:sp>
        <p:nvSpPr>
          <p:cNvPr id="72736" name="Text Box 43"/>
          <p:cNvSpPr txBox="1">
            <a:spLocks noChangeArrowheads="1"/>
          </p:cNvSpPr>
          <p:nvPr/>
        </p:nvSpPr>
        <p:spPr bwMode="auto">
          <a:xfrm>
            <a:off x="1851025" y="2590800"/>
            <a:ext cx="11969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Estrus</a:t>
            </a:r>
            <a:endParaRPr lang="en-US" dirty="0"/>
          </a:p>
        </p:txBody>
      </p:sp>
      <p:sp>
        <p:nvSpPr>
          <p:cNvPr id="72737" name="Line 44"/>
          <p:cNvSpPr>
            <a:spLocks noChangeShapeType="1"/>
          </p:cNvSpPr>
          <p:nvPr/>
        </p:nvSpPr>
        <p:spPr bwMode="auto">
          <a:xfrm flipH="1">
            <a:off x="1447800" y="3048000"/>
            <a:ext cx="9906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38" name="Line 45"/>
          <p:cNvSpPr>
            <a:spLocks noChangeShapeType="1"/>
          </p:cNvSpPr>
          <p:nvPr/>
        </p:nvSpPr>
        <p:spPr bwMode="auto">
          <a:xfrm flipH="1">
            <a:off x="2057400" y="3048000"/>
            <a:ext cx="3810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39" name="Line 46"/>
          <p:cNvSpPr>
            <a:spLocks noChangeShapeType="1"/>
          </p:cNvSpPr>
          <p:nvPr/>
        </p:nvSpPr>
        <p:spPr bwMode="auto">
          <a:xfrm>
            <a:off x="2438400" y="3048000"/>
            <a:ext cx="762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0" name="Line 47"/>
          <p:cNvSpPr>
            <a:spLocks noChangeShapeType="1"/>
          </p:cNvSpPr>
          <p:nvPr/>
        </p:nvSpPr>
        <p:spPr bwMode="auto">
          <a:xfrm>
            <a:off x="2438400" y="3048000"/>
            <a:ext cx="6858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1" name="Line 48"/>
          <p:cNvSpPr>
            <a:spLocks noChangeShapeType="1"/>
          </p:cNvSpPr>
          <p:nvPr/>
        </p:nvSpPr>
        <p:spPr bwMode="auto">
          <a:xfrm>
            <a:off x="2438400" y="3048000"/>
            <a:ext cx="12954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2" name="Freeform 53"/>
          <p:cNvSpPr>
            <a:spLocks/>
          </p:cNvSpPr>
          <p:nvPr/>
        </p:nvSpPr>
        <p:spPr bwMode="auto">
          <a:xfrm>
            <a:off x="45767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3" name="Freeform 54"/>
          <p:cNvSpPr>
            <a:spLocks/>
          </p:cNvSpPr>
          <p:nvPr/>
        </p:nvSpPr>
        <p:spPr bwMode="auto">
          <a:xfrm>
            <a:off x="51863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4" name="Freeform 55"/>
          <p:cNvSpPr>
            <a:spLocks/>
          </p:cNvSpPr>
          <p:nvPr/>
        </p:nvSpPr>
        <p:spPr bwMode="auto">
          <a:xfrm>
            <a:off x="4459288" y="4949825"/>
            <a:ext cx="128587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5" name="Freeform 56"/>
          <p:cNvSpPr>
            <a:spLocks/>
          </p:cNvSpPr>
          <p:nvPr/>
        </p:nvSpPr>
        <p:spPr bwMode="auto">
          <a:xfrm>
            <a:off x="4800600" y="4953000"/>
            <a:ext cx="385763" cy="36513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6" name="Line 57"/>
          <p:cNvSpPr>
            <a:spLocks noChangeShapeType="1"/>
          </p:cNvSpPr>
          <p:nvPr/>
        </p:nvSpPr>
        <p:spPr bwMode="auto">
          <a:xfrm>
            <a:off x="52990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7" name="Line 58"/>
          <p:cNvSpPr>
            <a:spLocks noChangeShapeType="1"/>
          </p:cNvSpPr>
          <p:nvPr/>
        </p:nvSpPr>
        <p:spPr bwMode="auto">
          <a:xfrm>
            <a:off x="60039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8" name="Line 59"/>
          <p:cNvSpPr>
            <a:spLocks noChangeShapeType="1"/>
          </p:cNvSpPr>
          <p:nvPr/>
        </p:nvSpPr>
        <p:spPr bwMode="auto">
          <a:xfrm>
            <a:off x="67087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49" name="Line 60"/>
          <p:cNvSpPr>
            <a:spLocks noChangeShapeType="1"/>
          </p:cNvSpPr>
          <p:nvPr/>
        </p:nvSpPr>
        <p:spPr bwMode="auto">
          <a:xfrm>
            <a:off x="74136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50" name="Text Box 61"/>
          <p:cNvSpPr txBox="1">
            <a:spLocks noChangeArrowheads="1"/>
          </p:cNvSpPr>
          <p:nvPr/>
        </p:nvSpPr>
        <p:spPr bwMode="auto">
          <a:xfrm>
            <a:off x="5102225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2751" name="Text Box 62"/>
          <p:cNvSpPr txBox="1">
            <a:spLocks noChangeArrowheads="1"/>
          </p:cNvSpPr>
          <p:nvPr/>
        </p:nvSpPr>
        <p:spPr bwMode="auto">
          <a:xfrm>
            <a:off x="5816600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2752" name="Text Box 63"/>
          <p:cNvSpPr txBox="1">
            <a:spLocks noChangeArrowheads="1"/>
          </p:cNvSpPr>
          <p:nvPr/>
        </p:nvSpPr>
        <p:spPr bwMode="auto">
          <a:xfrm>
            <a:off x="6454775" y="5819775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72753" name="Text Box 64"/>
          <p:cNvSpPr txBox="1">
            <a:spLocks noChangeArrowheads="1"/>
          </p:cNvSpPr>
          <p:nvPr/>
        </p:nvSpPr>
        <p:spPr bwMode="auto">
          <a:xfrm>
            <a:off x="7162800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16</a:t>
            </a:r>
          </a:p>
        </p:txBody>
      </p:sp>
      <p:sp>
        <p:nvSpPr>
          <p:cNvPr id="72754" name="Line 65"/>
          <p:cNvSpPr>
            <a:spLocks noChangeShapeType="1"/>
          </p:cNvSpPr>
          <p:nvPr/>
        </p:nvSpPr>
        <p:spPr bwMode="auto">
          <a:xfrm>
            <a:off x="8021638" y="56007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55" name="Text Box 66"/>
          <p:cNvSpPr txBox="1">
            <a:spLocks noChangeArrowheads="1"/>
          </p:cNvSpPr>
          <p:nvPr/>
        </p:nvSpPr>
        <p:spPr bwMode="auto">
          <a:xfrm>
            <a:off x="7767638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20</a:t>
            </a:r>
          </a:p>
        </p:txBody>
      </p:sp>
      <p:sp>
        <p:nvSpPr>
          <p:cNvPr id="72756" name="Line 68"/>
          <p:cNvSpPr>
            <a:spLocks noChangeShapeType="1"/>
          </p:cNvSpPr>
          <p:nvPr/>
        </p:nvSpPr>
        <p:spPr bwMode="auto">
          <a:xfrm>
            <a:off x="4419600" y="5410200"/>
            <a:ext cx="990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57" name="Freeform 69"/>
          <p:cNvSpPr>
            <a:spLocks/>
          </p:cNvSpPr>
          <p:nvPr/>
        </p:nvSpPr>
        <p:spPr bwMode="auto">
          <a:xfrm>
            <a:off x="5410200" y="4076700"/>
            <a:ext cx="1219200" cy="1333500"/>
          </a:xfrm>
          <a:custGeom>
            <a:avLst/>
            <a:gdLst>
              <a:gd name="T0" fmla="*/ 0 w 768"/>
              <a:gd name="T1" fmla="*/ 2147483647 h 840"/>
              <a:gd name="T2" fmla="*/ 2147483647 w 768"/>
              <a:gd name="T3" fmla="*/ 2147483647 h 840"/>
              <a:gd name="T4" fmla="*/ 2147483647 w 768"/>
              <a:gd name="T5" fmla="*/ 2147483647 h 840"/>
              <a:gd name="T6" fmla="*/ 2147483647 w 768"/>
              <a:gd name="T7" fmla="*/ 2147483647 h 840"/>
              <a:gd name="T8" fmla="*/ 2147483647 w 768"/>
              <a:gd name="T9" fmla="*/ 2147483647 h 8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840"/>
              <a:gd name="T17" fmla="*/ 768 w 768"/>
              <a:gd name="T18" fmla="*/ 840 h 8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840">
                <a:moveTo>
                  <a:pt x="0" y="840"/>
                </a:moveTo>
                <a:cubicBezTo>
                  <a:pt x="40" y="620"/>
                  <a:pt x="80" y="400"/>
                  <a:pt x="144" y="264"/>
                </a:cubicBezTo>
                <a:cubicBezTo>
                  <a:pt x="208" y="128"/>
                  <a:pt x="304" y="0"/>
                  <a:pt x="384" y="24"/>
                </a:cubicBezTo>
                <a:cubicBezTo>
                  <a:pt x="464" y="48"/>
                  <a:pt x="560" y="272"/>
                  <a:pt x="624" y="408"/>
                </a:cubicBezTo>
                <a:cubicBezTo>
                  <a:pt x="688" y="544"/>
                  <a:pt x="744" y="768"/>
                  <a:pt x="768" y="840"/>
                </a:cubicBez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58" name="Line 70"/>
          <p:cNvSpPr>
            <a:spLocks noChangeShapeType="1"/>
          </p:cNvSpPr>
          <p:nvPr/>
        </p:nvSpPr>
        <p:spPr bwMode="auto">
          <a:xfrm>
            <a:off x="6629400" y="5410200"/>
            <a:ext cx="1371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59" name="Freeform 71"/>
          <p:cNvSpPr>
            <a:spLocks/>
          </p:cNvSpPr>
          <p:nvPr/>
        </p:nvSpPr>
        <p:spPr bwMode="auto">
          <a:xfrm>
            <a:off x="72405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60" name="Freeform 72"/>
          <p:cNvSpPr>
            <a:spLocks/>
          </p:cNvSpPr>
          <p:nvPr/>
        </p:nvSpPr>
        <p:spPr bwMode="auto">
          <a:xfrm>
            <a:off x="78501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61" name="Freeform 73"/>
          <p:cNvSpPr>
            <a:spLocks/>
          </p:cNvSpPr>
          <p:nvPr/>
        </p:nvSpPr>
        <p:spPr bwMode="auto">
          <a:xfrm>
            <a:off x="7467600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62" name="Freeform 74"/>
          <p:cNvSpPr>
            <a:spLocks/>
          </p:cNvSpPr>
          <p:nvPr/>
        </p:nvSpPr>
        <p:spPr bwMode="auto">
          <a:xfrm>
            <a:off x="8059738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63" name="Freeform 75"/>
          <p:cNvSpPr>
            <a:spLocks/>
          </p:cNvSpPr>
          <p:nvPr/>
        </p:nvSpPr>
        <p:spPr bwMode="auto">
          <a:xfrm>
            <a:off x="6510338" y="4919663"/>
            <a:ext cx="727075" cy="31750"/>
          </a:xfrm>
          <a:custGeom>
            <a:avLst/>
            <a:gdLst>
              <a:gd name="T0" fmla="*/ 0 w 458"/>
              <a:gd name="T1" fmla="*/ 2147483647 h 20"/>
              <a:gd name="T2" fmla="*/ 2147483647 w 458"/>
              <a:gd name="T3" fmla="*/ 2147483647 h 20"/>
              <a:gd name="T4" fmla="*/ 2147483647 w 458"/>
              <a:gd name="T5" fmla="*/ 0 h 20"/>
              <a:gd name="T6" fmla="*/ 2147483647 w 458"/>
              <a:gd name="T7" fmla="*/ 214748364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458"/>
              <a:gd name="T13" fmla="*/ 0 h 20"/>
              <a:gd name="T14" fmla="*/ 458 w 458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8" h="20">
                <a:moveTo>
                  <a:pt x="0" y="15"/>
                </a:moveTo>
                <a:cubicBezTo>
                  <a:pt x="20" y="13"/>
                  <a:pt x="40" y="13"/>
                  <a:pt x="60" y="10"/>
                </a:cubicBezTo>
                <a:cubicBezTo>
                  <a:pt x="70" y="8"/>
                  <a:pt x="90" y="0"/>
                  <a:pt x="90" y="0"/>
                </a:cubicBezTo>
                <a:cubicBezTo>
                  <a:pt x="212" y="17"/>
                  <a:pt x="334" y="20"/>
                  <a:pt x="458" y="2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64" name="Freeform 76"/>
          <p:cNvSpPr>
            <a:spLocks/>
          </p:cNvSpPr>
          <p:nvPr/>
        </p:nvSpPr>
        <p:spPr bwMode="auto">
          <a:xfrm>
            <a:off x="5407025" y="4959350"/>
            <a:ext cx="88900" cy="7938"/>
          </a:xfrm>
          <a:custGeom>
            <a:avLst/>
            <a:gdLst>
              <a:gd name="T0" fmla="*/ 0 w 56"/>
              <a:gd name="T1" fmla="*/ 2147483647 h 5"/>
              <a:gd name="T2" fmla="*/ 2147483647 w 56"/>
              <a:gd name="T3" fmla="*/ 0 h 5"/>
              <a:gd name="T4" fmla="*/ 0 60000 65536"/>
              <a:gd name="T5" fmla="*/ 0 60000 65536"/>
              <a:gd name="T6" fmla="*/ 0 w 56"/>
              <a:gd name="T7" fmla="*/ 0 h 5"/>
              <a:gd name="T8" fmla="*/ 56 w 56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6" h="5">
                <a:moveTo>
                  <a:pt x="0" y="5"/>
                </a:moveTo>
                <a:cubicBezTo>
                  <a:pt x="18" y="3"/>
                  <a:pt x="56" y="0"/>
                  <a:pt x="56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2765" name="Text Box 77"/>
          <p:cNvSpPr txBox="1">
            <a:spLocks noChangeArrowheads="1"/>
          </p:cNvSpPr>
          <p:nvPr/>
        </p:nvSpPr>
        <p:spPr bwMode="auto">
          <a:xfrm>
            <a:off x="44354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9C6600"/>
                </a:solidFill>
              </a:rPr>
              <a:t>P</a:t>
            </a:r>
            <a:r>
              <a:rPr lang="en-US" sz="2000" baseline="-25000" dirty="0">
                <a:solidFill>
                  <a:srgbClr val="9C6600"/>
                </a:solidFill>
              </a:rPr>
              <a:t>4</a:t>
            </a:r>
            <a:endParaRPr lang="en-US" sz="2000" dirty="0"/>
          </a:p>
        </p:txBody>
      </p:sp>
      <p:sp>
        <p:nvSpPr>
          <p:cNvPr id="72766" name="Text Box 78"/>
          <p:cNvSpPr txBox="1">
            <a:spLocks noChangeArrowheads="1"/>
          </p:cNvSpPr>
          <p:nvPr/>
        </p:nvSpPr>
        <p:spPr bwMode="auto">
          <a:xfrm>
            <a:off x="44196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endParaRPr lang="en-US" sz="2000" dirty="0"/>
          </a:p>
        </p:txBody>
      </p:sp>
      <p:sp>
        <p:nvSpPr>
          <p:cNvPr id="72767" name="Text Box 85"/>
          <p:cNvSpPr txBox="1">
            <a:spLocks noChangeArrowheads="1"/>
          </p:cNvSpPr>
          <p:nvPr/>
        </p:nvSpPr>
        <p:spPr bwMode="auto">
          <a:xfrm>
            <a:off x="2828925" y="2592388"/>
            <a:ext cx="13366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(9 days)</a:t>
            </a:r>
          </a:p>
        </p:txBody>
      </p:sp>
      <p:sp>
        <p:nvSpPr>
          <p:cNvPr id="72768" name="Text Box 86"/>
          <p:cNvSpPr txBox="1">
            <a:spLocks noChangeArrowheads="1"/>
          </p:cNvSpPr>
          <p:nvPr/>
        </p:nvSpPr>
        <p:spPr bwMode="auto">
          <a:xfrm>
            <a:off x="1508125" y="1463675"/>
            <a:ext cx="252095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Queen in Estrus</a:t>
            </a:r>
            <a:br>
              <a:rPr lang="en-US" dirty="0"/>
            </a:br>
            <a:r>
              <a:rPr lang="en-US" dirty="0"/>
              <a:t>(no mating)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Hormonal Changes in the Queen</a:t>
            </a:r>
          </a:p>
        </p:txBody>
      </p:sp>
      <p:sp>
        <p:nvSpPr>
          <p:cNvPr id="74755" name="Line 3"/>
          <p:cNvSpPr>
            <a:spLocks noChangeShapeType="1"/>
          </p:cNvSpPr>
          <p:nvPr/>
        </p:nvSpPr>
        <p:spPr bwMode="auto">
          <a:xfrm>
            <a:off x="1066800" y="1600200"/>
            <a:ext cx="0" cy="411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56" name="Line 4"/>
          <p:cNvSpPr>
            <a:spLocks noChangeShapeType="1"/>
          </p:cNvSpPr>
          <p:nvPr/>
        </p:nvSpPr>
        <p:spPr bwMode="auto">
          <a:xfrm>
            <a:off x="1066800" y="5715000"/>
            <a:ext cx="723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57" name="Line 5"/>
          <p:cNvSpPr>
            <a:spLocks noChangeShapeType="1"/>
          </p:cNvSpPr>
          <p:nvPr/>
        </p:nvSpPr>
        <p:spPr bwMode="auto">
          <a:xfrm>
            <a:off x="15240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58" name="Line 6"/>
          <p:cNvSpPr>
            <a:spLocks noChangeShapeType="1"/>
          </p:cNvSpPr>
          <p:nvPr/>
        </p:nvSpPr>
        <p:spPr bwMode="auto">
          <a:xfrm>
            <a:off x="22288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>
            <a:off x="29337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60" name="Line 8"/>
          <p:cNvSpPr>
            <a:spLocks noChangeShapeType="1"/>
          </p:cNvSpPr>
          <p:nvPr/>
        </p:nvSpPr>
        <p:spPr bwMode="auto">
          <a:xfrm>
            <a:off x="36385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61" name="Line 9"/>
          <p:cNvSpPr>
            <a:spLocks noChangeShapeType="1"/>
          </p:cNvSpPr>
          <p:nvPr/>
        </p:nvSpPr>
        <p:spPr bwMode="auto">
          <a:xfrm>
            <a:off x="43434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1327150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4763" name="Text Box 11"/>
          <p:cNvSpPr txBox="1">
            <a:spLocks noChangeArrowheads="1"/>
          </p:cNvSpPr>
          <p:nvPr/>
        </p:nvSpPr>
        <p:spPr bwMode="auto">
          <a:xfrm>
            <a:off x="2041525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4764" name="Text Box 12"/>
          <p:cNvSpPr txBox="1">
            <a:spLocks noChangeArrowheads="1"/>
          </p:cNvSpPr>
          <p:nvPr/>
        </p:nvSpPr>
        <p:spPr bwMode="auto">
          <a:xfrm>
            <a:off x="2679700" y="5818188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3387725" y="5818188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16</a:t>
            </a:r>
          </a:p>
        </p:txBody>
      </p:sp>
      <p:sp>
        <p:nvSpPr>
          <p:cNvPr id="74766" name="Line 14"/>
          <p:cNvSpPr>
            <a:spLocks noChangeShapeType="1"/>
          </p:cNvSpPr>
          <p:nvPr/>
        </p:nvSpPr>
        <p:spPr bwMode="auto">
          <a:xfrm>
            <a:off x="1143000" y="5410200"/>
            <a:ext cx="3048000" cy="1588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67" name="Text Box 15"/>
          <p:cNvSpPr txBox="1">
            <a:spLocks noChangeArrowheads="1"/>
          </p:cNvSpPr>
          <p:nvPr/>
        </p:nvSpPr>
        <p:spPr bwMode="auto">
          <a:xfrm>
            <a:off x="10826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9C6600"/>
                </a:solidFill>
              </a:rPr>
              <a:t>P</a:t>
            </a:r>
            <a:r>
              <a:rPr lang="en-US" sz="2000" baseline="-25000" dirty="0">
                <a:solidFill>
                  <a:srgbClr val="9C6600"/>
                </a:solidFill>
              </a:rPr>
              <a:t>4</a:t>
            </a:r>
            <a:endParaRPr lang="en-US" sz="2000" dirty="0"/>
          </a:p>
        </p:txBody>
      </p:sp>
      <p:sp>
        <p:nvSpPr>
          <p:cNvPr id="74768" name="Freeform 16"/>
          <p:cNvSpPr>
            <a:spLocks/>
          </p:cNvSpPr>
          <p:nvPr/>
        </p:nvSpPr>
        <p:spPr bwMode="auto">
          <a:xfrm>
            <a:off x="12192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69" name="Freeform 17"/>
          <p:cNvSpPr>
            <a:spLocks/>
          </p:cNvSpPr>
          <p:nvPr/>
        </p:nvSpPr>
        <p:spPr bwMode="auto">
          <a:xfrm>
            <a:off x="18288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0" name="Freeform 18"/>
          <p:cNvSpPr>
            <a:spLocks/>
          </p:cNvSpPr>
          <p:nvPr/>
        </p:nvSpPr>
        <p:spPr bwMode="auto">
          <a:xfrm>
            <a:off x="30480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1" name="Freeform 19"/>
          <p:cNvSpPr>
            <a:spLocks/>
          </p:cNvSpPr>
          <p:nvPr/>
        </p:nvSpPr>
        <p:spPr bwMode="auto">
          <a:xfrm>
            <a:off x="36576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2" name="Freeform 20"/>
          <p:cNvSpPr>
            <a:spLocks/>
          </p:cNvSpPr>
          <p:nvPr/>
        </p:nvSpPr>
        <p:spPr bwMode="auto">
          <a:xfrm>
            <a:off x="24384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3" name="Freeform 21"/>
          <p:cNvSpPr>
            <a:spLocks/>
          </p:cNvSpPr>
          <p:nvPr/>
        </p:nvSpPr>
        <p:spPr bwMode="auto">
          <a:xfrm>
            <a:off x="1101725" y="4932363"/>
            <a:ext cx="128588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4" name="Freeform 22"/>
          <p:cNvSpPr>
            <a:spLocks/>
          </p:cNvSpPr>
          <p:nvPr/>
        </p:nvSpPr>
        <p:spPr bwMode="auto">
          <a:xfrm>
            <a:off x="1443038" y="4935538"/>
            <a:ext cx="385762" cy="36512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5" name="Freeform 23"/>
          <p:cNvSpPr>
            <a:spLocks/>
          </p:cNvSpPr>
          <p:nvPr/>
        </p:nvSpPr>
        <p:spPr bwMode="auto">
          <a:xfrm>
            <a:off x="2068513" y="4935538"/>
            <a:ext cx="368300" cy="58737"/>
          </a:xfrm>
          <a:custGeom>
            <a:avLst/>
            <a:gdLst>
              <a:gd name="T0" fmla="*/ 0 w 232"/>
              <a:gd name="T1" fmla="*/ 0 h 37"/>
              <a:gd name="T2" fmla="*/ 2147483647 w 232"/>
              <a:gd name="T3" fmla="*/ 2147483647 h 37"/>
              <a:gd name="T4" fmla="*/ 2147483647 w 232"/>
              <a:gd name="T5" fmla="*/ 2147483647 h 37"/>
              <a:gd name="T6" fmla="*/ 2147483647 w 232"/>
              <a:gd name="T7" fmla="*/ 2147483647 h 37"/>
              <a:gd name="T8" fmla="*/ 2147483647 w 232"/>
              <a:gd name="T9" fmla="*/ 2147483647 h 37"/>
              <a:gd name="T10" fmla="*/ 2147483647 w 232"/>
              <a:gd name="T11" fmla="*/ 2147483647 h 37"/>
              <a:gd name="T12" fmla="*/ 2147483647 w 232"/>
              <a:gd name="T13" fmla="*/ 0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2"/>
              <a:gd name="T22" fmla="*/ 0 h 37"/>
              <a:gd name="T23" fmla="*/ 232 w 232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2" h="37">
                <a:moveTo>
                  <a:pt x="0" y="0"/>
                </a:moveTo>
                <a:cubicBezTo>
                  <a:pt x="2" y="2"/>
                  <a:pt x="23" y="25"/>
                  <a:pt x="30" y="25"/>
                </a:cubicBezTo>
                <a:cubicBezTo>
                  <a:pt x="40" y="25"/>
                  <a:pt x="50" y="18"/>
                  <a:pt x="61" y="15"/>
                </a:cubicBezTo>
                <a:cubicBezTo>
                  <a:pt x="66" y="13"/>
                  <a:pt x="76" y="10"/>
                  <a:pt x="76" y="10"/>
                </a:cubicBezTo>
                <a:cubicBezTo>
                  <a:pt x="85" y="37"/>
                  <a:pt x="93" y="22"/>
                  <a:pt x="116" y="15"/>
                </a:cubicBezTo>
                <a:cubicBezTo>
                  <a:pt x="122" y="18"/>
                  <a:pt x="128" y="25"/>
                  <a:pt x="136" y="25"/>
                </a:cubicBezTo>
                <a:cubicBezTo>
                  <a:pt x="141" y="25"/>
                  <a:pt x="229" y="2"/>
                  <a:pt x="232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6" name="Freeform 24"/>
          <p:cNvSpPr>
            <a:spLocks/>
          </p:cNvSpPr>
          <p:nvPr/>
        </p:nvSpPr>
        <p:spPr bwMode="auto">
          <a:xfrm>
            <a:off x="2624138" y="4935538"/>
            <a:ext cx="419100" cy="49212"/>
          </a:xfrm>
          <a:custGeom>
            <a:avLst/>
            <a:gdLst>
              <a:gd name="T0" fmla="*/ 2147483647 w 264"/>
              <a:gd name="T1" fmla="*/ 2147483647 h 31"/>
              <a:gd name="T2" fmla="*/ 2147483647 w 264"/>
              <a:gd name="T3" fmla="*/ 2147483647 h 31"/>
              <a:gd name="T4" fmla="*/ 2147483647 w 264"/>
              <a:gd name="T5" fmla="*/ 2147483647 h 31"/>
              <a:gd name="T6" fmla="*/ 2147483647 w 264"/>
              <a:gd name="T7" fmla="*/ 2147483647 h 31"/>
              <a:gd name="T8" fmla="*/ 2147483647 w 264"/>
              <a:gd name="T9" fmla="*/ 2147483647 h 31"/>
              <a:gd name="T10" fmla="*/ 2147483647 w 264"/>
              <a:gd name="T11" fmla="*/ 0 h 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4"/>
              <a:gd name="T19" fmla="*/ 0 h 31"/>
              <a:gd name="T20" fmla="*/ 264 w 264"/>
              <a:gd name="T21" fmla="*/ 31 h 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4" h="31">
                <a:moveTo>
                  <a:pt x="23" y="5"/>
                </a:moveTo>
                <a:cubicBezTo>
                  <a:pt x="81" y="24"/>
                  <a:pt x="0" y="30"/>
                  <a:pt x="83" y="20"/>
                </a:cubicBezTo>
                <a:cubicBezTo>
                  <a:pt x="88" y="18"/>
                  <a:pt x="92" y="14"/>
                  <a:pt x="98" y="15"/>
                </a:cubicBezTo>
                <a:cubicBezTo>
                  <a:pt x="108" y="16"/>
                  <a:pt x="128" y="25"/>
                  <a:pt x="128" y="25"/>
                </a:cubicBezTo>
                <a:cubicBezTo>
                  <a:pt x="152" y="18"/>
                  <a:pt x="170" y="21"/>
                  <a:pt x="194" y="31"/>
                </a:cubicBezTo>
                <a:cubicBezTo>
                  <a:pt x="219" y="25"/>
                  <a:pt x="245" y="18"/>
                  <a:pt x="264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7" name="Freeform 25"/>
          <p:cNvSpPr>
            <a:spLocks/>
          </p:cNvSpPr>
          <p:nvPr/>
        </p:nvSpPr>
        <p:spPr bwMode="auto">
          <a:xfrm>
            <a:off x="3275013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8" name="Freeform 26"/>
          <p:cNvSpPr>
            <a:spLocks/>
          </p:cNvSpPr>
          <p:nvPr/>
        </p:nvSpPr>
        <p:spPr bwMode="auto">
          <a:xfrm>
            <a:off x="4130675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79" name="Rectangle 27"/>
          <p:cNvSpPr>
            <a:spLocks noChangeArrowheads="1"/>
          </p:cNvSpPr>
          <p:nvPr/>
        </p:nvSpPr>
        <p:spPr bwMode="auto">
          <a:xfrm>
            <a:off x="4267200" y="4114800"/>
            <a:ext cx="152400" cy="914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80" name="Freeform 28"/>
          <p:cNvSpPr>
            <a:spLocks/>
          </p:cNvSpPr>
          <p:nvPr/>
        </p:nvSpPr>
        <p:spPr bwMode="auto">
          <a:xfrm>
            <a:off x="3867150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81" name="Line 29"/>
          <p:cNvSpPr>
            <a:spLocks noChangeShapeType="1"/>
          </p:cNvSpPr>
          <p:nvPr/>
        </p:nvSpPr>
        <p:spPr bwMode="auto">
          <a:xfrm>
            <a:off x="4346575" y="31242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82" name="Text Box 30"/>
          <p:cNvSpPr txBox="1">
            <a:spLocks noChangeArrowheads="1"/>
          </p:cNvSpPr>
          <p:nvPr/>
        </p:nvSpPr>
        <p:spPr bwMode="auto">
          <a:xfrm>
            <a:off x="10668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endParaRPr lang="en-US" sz="2000" dirty="0"/>
          </a:p>
        </p:txBody>
      </p:sp>
      <p:sp>
        <p:nvSpPr>
          <p:cNvPr id="74783" name="Line 31"/>
          <p:cNvSpPr>
            <a:spLocks noChangeShapeType="1"/>
          </p:cNvSpPr>
          <p:nvPr/>
        </p:nvSpPr>
        <p:spPr bwMode="auto">
          <a:xfrm>
            <a:off x="20574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84" name="Line 32"/>
          <p:cNvSpPr>
            <a:spLocks noChangeShapeType="1"/>
          </p:cNvSpPr>
          <p:nvPr/>
        </p:nvSpPr>
        <p:spPr bwMode="auto">
          <a:xfrm>
            <a:off x="26670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9057" name="Text Box 33"/>
          <p:cNvSpPr txBox="1">
            <a:spLocks noChangeArrowheads="1"/>
          </p:cNvSpPr>
          <p:nvPr/>
        </p:nvSpPr>
        <p:spPr bwMode="auto">
          <a:xfrm>
            <a:off x="1905000" y="4992688"/>
            <a:ext cx="12509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5399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hlink"/>
                </a:solidFill>
              </a:rPr>
              <a:t>Proestrus</a:t>
            </a:r>
          </a:p>
        </p:txBody>
      </p:sp>
      <p:sp>
        <p:nvSpPr>
          <p:cNvPr id="74786" name="Line 34"/>
          <p:cNvSpPr>
            <a:spLocks noChangeShapeType="1"/>
          </p:cNvSpPr>
          <p:nvPr/>
        </p:nvSpPr>
        <p:spPr bwMode="auto">
          <a:xfrm flipH="1" flipV="1">
            <a:off x="2262188" y="4548188"/>
            <a:ext cx="176212" cy="481012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87" name="Line 35"/>
          <p:cNvSpPr>
            <a:spLocks noChangeShapeType="1"/>
          </p:cNvSpPr>
          <p:nvPr/>
        </p:nvSpPr>
        <p:spPr bwMode="auto">
          <a:xfrm flipV="1">
            <a:off x="2590800" y="4543425"/>
            <a:ext cx="252413" cy="48577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88" name="Text Box 37"/>
          <p:cNvSpPr txBox="1">
            <a:spLocks noChangeArrowheads="1"/>
          </p:cNvSpPr>
          <p:nvPr/>
        </p:nvSpPr>
        <p:spPr bwMode="auto">
          <a:xfrm>
            <a:off x="1851025" y="2590800"/>
            <a:ext cx="11969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Estrus</a:t>
            </a:r>
            <a:endParaRPr lang="en-US" dirty="0"/>
          </a:p>
        </p:txBody>
      </p:sp>
      <p:sp>
        <p:nvSpPr>
          <p:cNvPr id="74789" name="Line 38"/>
          <p:cNvSpPr>
            <a:spLocks noChangeShapeType="1"/>
          </p:cNvSpPr>
          <p:nvPr/>
        </p:nvSpPr>
        <p:spPr bwMode="auto">
          <a:xfrm flipH="1">
            <a:off x="1447800" y="3048000"/>
            <a:ext cx="9906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0" name="Line 39"/>
          <p:cNvSpPr>
            <a:spLocks noChangeShapeType="1"/>
          </p:cNvSpPr>
          <p:nvPr/>
        </p:nvSpPr>
        <p:spPr bwMode="auto">
          <a:xfrm flipH="1">
            <a:off x="2057400" y="3048000"/>
            <a:ext cx="3810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1" name="Line 40"/>
          <p:cNvSpPr>
            <a:spLocks noChangeShapeType="1"/>
          </p:cNvSpPr>
          <p:nvPr/>
        </p:nvSpPr>
        <p:spPr bwMode="auto">
          <a:xfrm>
            <a:off x="2438400" y="3048000"/>
            <a:ext cx="762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2" name="Line 41"/>
          <p:cNvSpPr>
            <a:spLocks noChangeShapeType="1"/>
          </p:cNvSpPr>
          <p:nvPr/>
        </p:nvSpPr>
        <p:spPr bwMode="auto">
          <a:xfrm>
            <a:off x="2438400" y="3048000"/>
            <a:ext cx="6858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3" name="Line 42"/>
          <p:cNvSpPr>
            <a:spLocks noChangeShapeType="1"/>
          </p:cNvSpPr>
          <p:nvPr/>
        </p:nvSpPr>
        <p:spPr bwMode="auto">
          <a:xfrm>
            <a:off x="2438400" y="3048000"/>
            <a:ext cx="12954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4" name="Line 43"/>
          <p:cNvSpPr>
            <a:spLocks noChangeShapeType="1"/>
          </p:cNvSpPr>
          <p:nvPr/>
        </p:nvSpPr>
        <p:spPr bwMode="auto">
          <a:xfrm>
            <a:off x="14478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5" name="Line 44"/>
          <p:cNvSpPr>
            <a:spLocks noChangeShapeType="1"/>
          </p:cNvSpPr>
          <p:nvPr/>
        </p:nvSpPr>
        <p:spPr bwMode="auto">
          <a:xfrm>
            <a:off x="32766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6" name="Line 45"/>
          <p:cNvSpPr>
            <a:spLocks noChangeShapeType="1"/>
          </p:cNvSpPr>
          <p:nvPr/>
        </p:nvSpPr>
        <p:spPr bwMode="auto">
          <a:xfrm flipH="1" flipV="1">
            <a:off x="1600200" y="4495800"/>
            <a:ext cx="762000" cy="533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7" name="Line 46"/>
          <p:cNvSpPr>
            <a:spLocks noChangeShapeType="1"/>
          </p:cNvSpPr>
          <p:nvPr/>
        </p:nvSpPr>
        <p:spPr bwMode="auto">
          <a:xfrm flipV="1">
            <a:off x="2667000" y="4572000"/>
            <a:ext cx="762000" cy="4572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8" name="Freeform 47"/>
          <p:cNvSpPr>
            <a:spLocks/>
          </p:cNvSpPr>
          <p:nvPr/>
        </p:nvSpPr>
        <p:spPr bwMode="auto">
          <a:xfrm>
            <a:off x="45767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799" name="Freeform 48"/>
          <p:cNvSpPr>
            <a:spLocks/>
          </p:cNvSpPr>
          <p:nvPr/>
        </p:nvSpPr>
        <p:spPr bwMode="auto">
          <a:xfrm>
            <a:off x="51863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00" name="Freeform 49"/>
          <p:cNvSpPr>
            <a:spLocks/>
          </p:cNvSpPr>
          <p:nvPr/>
        </p:nvSpPr>
        <p:spPr bwMode="auto">
          <a:xfrm>
            <a:off x="4459288" y="4949825"/>
            <a:ext cx="128587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01" name="Freeform 50"/>
          <p:cNvSpPr>
            <a:spLocks/>
          </p:cNvSpPr>
          <p:nvPr/>
        </p:nvSpPr>
        <p:spPr bwMode="auto">
          <a:xfrm>
            <a:off x="4800600" y="4953000"/>
            <a:ext cx="385763" cy="36513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02" name="Line 51"/>
          <p:cNvSpPr>
            <a:spLocks noChangeShapeType="1"/>
          </p:cNvSpPr>
          <p:nvPr/>
        </p:nvSpPr>
        <p:spPr bwMode="auto">
          <a:xfrm>
            <a:off x="52990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03" name="Line 52"/>
          <p:cNvSpPr>
            <a:spLocks noChangeShapeType="1"/>
          </p:cNvSpPr>
          <p:nvPr/>
        </p:nvSpPr>
        <p:spPr bwMode="auto">
          <a:xfrm>
            <a:off x="60039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04" name="Line 53"/>
          <p:cNvSpPr>
            <a:spLocks noChangeShapeType="1"/>
          </p:cNvSpPr>
          <p:nvPr/>
        </p:nvSpPr>
        <p:spPr bwMode="auto">
          <a:xfrm>
            <a:off x="67087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05" name="Line 54"/>
          <p:cNvSpPr>
            <a:spLocks noChangeShapeType="1"/>
          </p:cNvSpPr>
          <p:nvPr/>
        </p:nvSpPr>
        <p:spPr bwMode="auto">
          <a:xfrm>
            <a:off x="74136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06" name="Text Box 55"/>
          <p:cNvSpPr txBox="1">
            <a:spLocks noChangeArrowheads="1"/>
          </p:cNvSpPr>
          <p:nvPr/>
        </p:nvSpPr>
        <p:spPr bwMode="auto">
          <a:xfrm>
            <a:off x="5102225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4807" name="Text Box 56"/>
          <p:cNvSpPr txBox="1">
            <a:spLocks noChangeArrowheads="1"/>
          </p:cNvSpPr>
          <p:nvPr/>
        </p:nvSpPr>
        <p:spPr bwMode="auto">
          <a:xfrm>
            <a:off x="5816600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4808" name="Text Box 57"/>
          <p:cNvSpPr txBox="1">
            <a:spLocks noChangeArrowheads="1"/>
          </p:cNvSpPr>
          <p:nvPr/>
        </p:nvSpPr>
        <p:spPr bwMode="auto">
          <a:xfrm>
            <a:off x="6454775" y="5819775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74809" name="Text Box 58"/>
          <p:cNvSpPr txBox="1">
            <a:spLocks noChangeArrowheads="1"/>
          </p:cNvSpPr>
          <p:nvPr/>
        </p:nvSpPr>
        <p:spPr bwMode="auto">
          <a:xfrm>
            <a:off x="7162800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16</a:t>
            </a:r>
          </a:p>
        </p:txBody>
      </p:sp>
      <p:sp>
        <p:nvSpPr>
          <p:cNvPr id="74810" name="Line 59"/>
          <p:cNvSpPr>
            <a:spLocks noChangeShapeType="1"/>
          </p:cNvSpPr>
          <p:nvPr/>
        </p:nvSpPr>
        <p:spPr bwMode="auto">
          <a:xfrm>
            <a:off x="8021638" y="56007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11" name="Text Box 60"/>
          <p:cNvSpPr txBox="1">
            <a:spLocks noChangeArrowheads="1"/>
          </p:cNvSpPr>
          <p:nvPr/>
        </p:nvSpPr>
        <p:spPr bwMode="auto">
          <a:xfrm>
            <a:off x="7767638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20</a:t>
            </a:r>
          </a:p>
        </p:txBody>
      </p:sp>
      <p:sp>
        <p:nvSpPr>
          <p:cNvPr id="74812" name="Line 61"/>
          <p:cNvSpPr>
            <a:spLocks noChangeShapeType="1"/>
          </p:cNvSpPr>
          <p:nvPr/>
        </p:nvSpPr>
        <p:spPr bwMode="auto">
          <a:xfrm>
            <a:off x="4419600" y="5410200"/>
            <a:ext cx="990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13" name="Freeform 62"/>
          <p:cNvSpPr>
            <a:spLocks/>
          </p:cNvSpPr>
          <p:nvPr/>
        </p:nvSpPr>
        <p:spPr bwMode="auto">
          <a:xfrm>
            <a:off x="5410200" y="4076700"/>
            <a:ext cx="1219200" cy="1333500"/>
          </a:xfrm>
          <a:custGeom>
            <a:avLst/>
            <a:gdLst>
              <a:gd name="T0" fmla="*/ 0 w 768"/>
              <a:gd name="T1" fmla="*/ 2147483647 h 840"/>
              <a:gd name="T2" fmla="*/ 2147483647 w 768"/>
              <a:gd name="T3" fmla="*/ 2147483647 h 840"/>
              <a:gd name="T4" fmla="*/ 2147483647 w 768"/>
              <a:gd name="T5" fmla="*/ 2147483647 h 840"/>
              <a:gd name="T6" fmla="*/ 2147483647 w 768"/>
              <a:gd name="T7" fmla="*/ 2147483647 h 840"/>
              <a:gd name="T8" fmla="*/ 2147483647 w 768"/>
              <a:gd name="T9" fmla="*/ 2147483647 h 8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840"/>
              <a:gd name="T17" fmla="*/ 768 w 768"/>
              <a:gd name="T18" fmla="*/ 840 h 8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840">
                <a:moveTo>
                  <a:pt x="0" y="840"/>
                </a:moveTo>
                <a:cubicBezTo>
                  <a:pt x="40" y="620"/>
                  <a:pt x="80" y="400"/>
                  <a:pt x="144" y="264"/>
                </a:cubicBezTo>
                <a:cubicBezTo>
                  <a:pt x="208" y="128"/>
                  <a:pt x="304" y="0"/>
                  <a:pt x="384" y="24"/>
                </a:cubicBezTo>
                <a:cubicBezTo>
                  <a:pt x="464" y="48"/>
                  <a:pt x="560" y="272"/>
                  <a:pt x="624" y="408"/>
                </a:cubicBezTo>
                <a:cubicBezTo>
                  <a:pt x="688" y="544"/>
                  <a:pt x="744" y="768"/>
                  <a:pt x="768" y="840"/>
                </a:cubicBez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14" name="Line 63"/>
          <p:cNvSpPr>
            <a:spLocks noChangeShapeType="1"/>
          </p:cNvSpPr>
          <p:nvPr/>
        </p:nvSpPr>
        <p:spPr bwMode="auto">
          <a:xfrm>
            <a:off x="6629400" y="5410200"/>
            <a:ext cx="1371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15" name="Freeform 64"/>
          <p:cNvSpPr>
            <a:spLocks/>
          </p:cNvSpPr>
          <p:nvPr/>
        </p:nvSpPr>
        <p:spPr bwMode="auto">
          <a:xfrm>
            <a:off x="72405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16" name="Freeform 65"/>
          <p:cNvSpPr>
            <a:spLocks/>
          </p:cNvSpPr>
          <p:nvPr/>
        </p:nvSpPr>
        <p:spPr bwMode="auto">
          <a:xfrm>
            <a:off x="78501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17" name="Freeform 66"/>
          <p:cNvSpPr>
            <a:spLocks/>
          </p:cNvSpPr>
          <p:nvPr/>
        </p:nvSpPr>
        <p:spPr bwMode="auto">
          <a:xfrm>
            <a:off x="7467600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18" name="Freeform 67"/>
          <p:cNvSpPr>
            <a:spLocks/>
          </p:cNvSpPr>
          <p:nvPr/>
        </p:nvSpPr>
        <p:spPr bwMode="auto">
          <a:xfrm>
            <a:off x="8059738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19" name="Freeform 68"/>
          <p:cNvSpPr>
            <a:spLocks/>
          </p:cNvSpPr>
          <p:nvPr/>
        </p:nvSpPr>
        <p:spPr bwMode="auto">
          <a:xfrm>
            <a:off x="6510338" y="4919663"/>
            <a:ext cx="727075" cy="31750"/>
          </a:xfrm>
          <a:custGeom>
            <a:avLst/>
            <a:gdLst>
              <a:gd name="T0" fmla="*/ 0 w 458"/>
              <a:gd name="T1" fmla="*/ 2147483647 h 20"/>
              <a:gd name="T2" fmla="*/ 2147483647 w 458"/>
              <a:gd name="T3" fmla="*/ 2147483647 h 20"/>
              <a:gd name="T4" fmla="*/ 2147483647 w 458"/>
              <a:gd name="T5" fmla="*/ 0 h 20"/>
              <a:gd name="T6" fmla="*/ 2147483647 w 458"/>
              <a:gd name="T7" fmla="*/ 214748364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458"/>
              <a:gd name="T13" fmla="*/ 0 h 20"/>
              <a:gd name="T14" fmla="*/ 458 w 458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8" h="20">
                <a:moveTo>
                  <a:pt x="0" y="15"/>
                </a:moveTo>
                <a:cubicBezTo>
                  <a:pt x="20" y="13"/>
                  <a:pt x="40" y="13"/>
                  <a:pt x="60" y="10"/>
                </a:cubicBezTo>
                <a:cubicBezTo>
                  <a:pt x="70" y="8"/>
                  <a:pt x="90" y="0"/>
                  <a:pt x="90" y="0"/>
                </a:cubicBezTo>
                <a:cubicBezTo>
                  <a:pt x="212" y="17"/>
                  <a:pt x="334" y="20"/>
                  <a:pt x="458" y="2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20" name="Freeform 69"/>
          <p:cNvSpPr>
            <a:spLocks/>
          </p:cNvSpPr>
          <p:nvPr/>
        </p:nvSpPr>
        <p:spPr bwMode="auto">
          <a:xfrm>
            <a:off x="5407025" y="4959350"/>
            <a:ext cx="88900" cy="7938"/>
          </a:xfrm>
          <a:custGeom>
            <a:avLst/>
            <a:gdLst>
              <a:gd name="T0" fmla="*/ 0 w 56"/>
              <a:gd name="T1" fmla="*/ 2147483647 h 5"/>
              <a:gd name="T2" fmla="*/ 2147483647 w 56"/>
              <a:gd name="T3" fmla="*/ 0 h 5"/>
              <a:gd name="T4" fmla="*/ 0 60000 65536"/>
              <a:gd name="T5" fmla="*/ 0 60000 65536"/>
              <a:gd name="T6" fmla="*/ 0 w 56"/>
              <a:gd name="T7" fmla="*/ 0 h 5"/>
              <a:gd name="T8" fmla="*/ 56 w 56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6" h="5">
                <a:moveTo>
                  <a:pt x="0" y="5"/>
                </a:moveTo>
                <a:cubicBezTo>
                  <a:pt x="18" y="3"/>
                  <a:pt x="56" y="0"/>
                  <a:pt x="56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821" name="Text Box 70"/>
          <p:cNvSpPr txBox="1">
            <a:spLocks noChangeArrowheads="1"/>
          </p:cNvSpPr>
          <p:nvPr/>
        </p:nvSpPr>
        <p:spPr bwMode="auto">
          <a:xfrm>
            <a:off x="44354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9C6600"/>
                </a:solidFill>
              </a:rPr>
              <a:t>P</a:t>
            </a:r>
            <a:r>
              <a:rPr lang="en-US" sz="2000" baseline="-25000" dirty="0">
                <a:solidFill>
                  <a:srgbClr val="9C6600"/>
                </a:solidFill>
              </a:rPr>
              <a:t>4</a:t>
            </a:r>
            <a:endParaRPr lang="en-US" sz="2000" dirty="0"/>
          </a:p>
        </p:txBody>
      </p:sp>
      <p:sp>
        <p:nvSpPr>
          <p:cNvPr id="74822" name="Text Box 71"/>
          <p:cNvSpPr txBox="1">
            <a:spLocks noChangeArrowheads="1"/>
          </p:cNvSpPr>
          <p:nvPr/>
        </p:nvSpPr>
        <p:spPr bwMode="auto">
          <a:xfrm>
            <a:off x="44196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endParaRPr lang="en-US" sz="2000" dirty="0"/>
          </a:p>
        </p:txBody>
      </p:sp>
      <p:sp>
        <p:nvSpPr>
          <p:cNvPr id="74823" name="Text Box 78"/>
          <p:cNvSpPr txBox="1">
            <a:spLocks noChangeArrowheads="1"/>
          </p:cNvSpPr>
          <p:nvPr/>
        </p:nvSpPr>
        <p:spPr bwMode="auto">
          <a:xfrm>
            <a:off x="3641725" y="6172200"/>
            <a:ext cx="11493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Weeks</a:t>
            </a:r>
          </a:p>
        </p:txBody>
      </p:sp>
      <p:sp>
        <p:nvSpPr>
          <p:cNvPr id="74824" name="Text Box 79"/>
          <p:cNvSpPr txBox="1">
            <a:spLocks noChangeArrowheads="1"/>
          </p:cNvSpPr>
          <p:nvPr/>
        </p:nvSpPr>
        <p:spPr bwMode="auto">
          <a:xfrm>
            <a:off x="1508125" y="1463675"/>
            <a:ext cx="252095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Queen in Estrus</a:t>
            </a:r>
            <a:br>
              <a:rPr lang="en-US" dirty="0"/>
            </a:br>
            <a:r>
              <a:rPr lang="en-US" dirty="0"/>
              <a:t>(no mating)</a:t>
            </a:r>
          </a:p>
        </p:txBody>
      </p:sp>
      <p:sp>
        <p:nvSpPr>
          <p:cNvPr id="74825" name="Text Box 83"/>
          <p:cNvSpPr txBox="1">
            <a:spLocks noChangeArrowheads="1"/>
          </p:cNvSpPr>
          <p:nvPr/>
        </p:nvSpPr>
        <p:spPr bwMode="auto">
          <a:xfrm>
            <a:off x="3011488" y="5003800"/>
            <a:ext cx="10477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(8 days)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Hormonal Changes in the Queen</a:t>
            </a:r>
          </a:p>
        </p:txBody>
      </p:sp>
      <p:sp>
        <p:nvSpPr>
          <p:cNvPr id="76803" name="Line 3"/>
          <p:cNvSpPr>
            <a:spLocks noChangeShapeType="1"/>
          </p:cNvSpPr>
          <p:nvPr/>
        </p:nvSpPr>
        <p:spPr bwMode="auto">
          <a:xfrm>
            <a:off x="1066800" y="1600200"/>
            <a:ext cx="0" cy="411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04" name="Line 4"/>
          <p:cNvSpPr>
            <a:spLocks noChangeShapeType="1"/>
          </p:cNvSpPr>
          <p:nvPr/>
        </p:nvSpPr>
        <p:spPr bwMode="auto">
          <a:xfrm>
            <a:off x="1066800" y="5715000"/>
            <a:ext cx="7239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05" name="Line 5"/>
          <p:cNvSpPr>
            <a:spLocks noChangeShapeType="1"/>
          </p:cNvSpPr>
          <p:nvPr/>
        </p:nvSpPr>
        <p:spPr bwMode="auto">
          <a:xfrm>
            <a:off x="15240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06" name="Line 6"/>
          <p:cNvSpPr>
            <a:spLocks noChangeShapeType="1"/>
          </p:cNvSpPr>
          <p:nvPr/>
        </p:nvSpPr>
        <p:spPr bwMode="auto">
          <a:xfrm>
            <a:off x="22288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>
            <a:off x="29337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>
            <a:off x="363855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09" name="Line 9"/>
          <p:cNvSpPr>
            <a:spLocks noChangeShapeType="1"/>
          </p:cNvSpPr>
          <p:nvPr/>
        </p:nvSpPr>
        <p:spPr bwMode="auto">
          <a:xfrm>
            <a:off x="4343400" y="55911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10" name="Text Box 10"/>
          <p:cNvSpPr txBox="1">
            <a:spLocks noChangeArrowheads="1"/>
          </p:cNvSpPr>
          <p:nvPr/>
        </p:nvSpPr>
        <p:spPr bwMode="auto">
          <a:xfrm>
            <a:off x="1327150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2041525" y="5818188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2679700" y="5818188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76813" name="Text Box 13"/>
          <p:cNvSpPr txBox="1">
            <a:spLocks noChangeArrowheads="1"/>
          </p:cNvSpPr>
          <p:nvPr/>
        </p:nvSpPr>
        <p:spPr bwMode="auto">
          <a:xfrm>
            <a:off x="3387725" y="5818188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16</a:t>
            </a:r>
          </a:p>
        </p:txBody>
      </p:sp>
      <p:sp>
        <p:nvSpPr>
          <p:cNvPr id="76814" name="Line 14"/>
          <p:cNvSpPr>
            <a:spLocks noChangeShapeType="1"/>
          </p:cNvSpPr>
          <p:nvPr/>
        </p:nvSpPr>
        <p:spPr bwMode="auto">
          <a:xfrm>
            <a:off x="1143000" y="5410200"/>
            <a:ext cx="3048000" cy="1588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15" name="Text Box 15"/>
          <p:cNvSpPr txBox="1">
            <a:spLocks noChangeArrowheads="1"/>
          </p:cNvSpPr>
          <p:nvPr/>
        </p:nvSpPr>
        <p:spPr bwMode="auto">
          <a:xfrm>
            <a:off x="10826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9C6600"/>
                </a:solidFill>
              </a:rPr>
              <a:t>P</a:t>
            </a:r>
            <a:r>
              <a:rPr lang="en-US" sz="2000" baseline="-25000" dirty="0">
                <a:solidFill>
                  <a:srgbClr val="9C6600"/>
                </a:solidFill>
              </a:rPr>
              <a:t>4</a:t>
            </a:r>
            <a:endParaRPr lang="en-US" sz="2000" dirty="0"/>
          </a:p>
        </p:txBody>
      </p:sp>
      <p:sp>
        <p:nvSpPr>
          <p:cNvPr id="76816" name="Freeform 16"/>
          <p:cNvSpPr>
            <a:spLocks/>
          </p:cNvSpPr>
          <p:nvPr/>
        </p:nvSpPr>
        <p:spPr bwMode="auto">
          <a:xfrm>
            <a:off x="12192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17" name="Freeform 17"/>
          <p:cNvSpPr>
            <a:spLocks/>
          </p:cNvSpPr>
          <p:nvPr/>
        </p:nvSpPr>
        <p:spPr bwMode="auto">
          <a:xfrm>
            <a:off x="18288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18" name="Freeform 18"/>
          <p:cNvSpPr>
            <a:spLocks/>
          </p:cNvSpPr>
          <p:nvPr/>
        </p:nvSpPr>
        <p:spPr bwMode="auto">
          <a:xfrm>
            <a:off x="30480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19" name="Freeform 19"/>
          <p:cNvSpPr>
            <a:spLocks/>
          </p:cNvSpPr>
          <p:nvPr/>
        </p:nvSpPr>
        <p:spPr bwMode="auto">
          <a:xfrm>
            <a:off x="36576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0" name="Freeform 20"/>
          <p:cNvSpPr>
            <a:spLocks/>
          </p:cNvSpPr>
          <p:nvPr/>
        </p:nvSpPr>
        <p:spPr bwMode="auto">
          <a:xfrm>
            <a:off x="2438400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1" name="Freeform 21"/>
          <p:cNvSpPr>
            <a:spLocks/>
          </p:cNvSpPr>
          <p:nvPr/>
        </p:nvSpPr>
        <p:spPr bwMode="auto">
          <a:xfrm>
            <a:off x="1101725" y="4932363"/>
            <a:ext cx="128588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2" name="Freeform 22"/>
          <p:cNvSpPr>
            <a:spLocks/>
          </p:cNvSpPr>
          <p:nvPr/>
        </p:nvSpPr>
        <p:spPr bwMode="auto">
          <a:xfrm>
            <a:off x="1443038" y="4935538"/>
            <a:ext cx="385762" cy="36512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3" name="Freeform 23"/>
          <p:cNvSpPr>
            <a:spLocks/>
          </p:cNvSpPr>
          <p:nvPr/>
        </p:nvSpPr>
        <p:spPr bwMode="auto">
          <a:xfrm>
            <a:off x="2068513" y="4935538"/>
            <a:ext cx="368300" cy="58737"/>
          </a:xfrm>
          <a:custGeom>
            <a:avLst/>
            <a:gdLst>
              <a:gd name="T0" fmla="*/ 0 w 232"/>
              <a:gd name="T1" fmla="*/ 0 h 37"/>
              <a:gd name="T2" fmla="*/ 2147483647 w 232"/>
              <a:gd name="T3" fmla="*/ 2147483647 h 37"/>
              <a:gd name="T4" fmla="*/ 2147483647 w 232"/>
              <a:gd name="T5" fmla="*/ 2147483647 h 37"/>
              <a:gd name="T6" fmla="*/ 2147483647 w 232"/>
              <a:gd name="T7" fmla="*/ 2147483647 h 37"/>
              <a:gd name="T8" fmla="*/ 2147483647 w 232"/>
              <a:gd name="T9" fmla="*/ 2147483647 h 37"/>
              <a:gd name="T10" fmla="*/ 2147483647 w 232"/>
              <a:gd name="T11" fmla="*/ 2147483647 h 37"/>
              <a:gd name="T12" fmla="*/ 2147483647 w 232"/>
              <a:gd name="T13" fmla="*/ 0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2"/>
              <a:gd name="T22" fmla="*/ 0 h 37"/>
              <a:gd name="T23" fmla="*/ 232 w 232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2" h="37">
                <a:moveTo>
                  <a:pt x="0" y="0"/>
                </a:moveTo>
                <a:cubicBezTo>
                  <a:pt x="2" y="2"/>
                  <a:pt x="23" y="25"/>
                  <a:pt x="30" y="25"/>
                </a:cubicBezTo>
                <a:cubicBezTo>
                  <a:pt x="40" y="25"/>
                  <a:pt x="50" y="18"/>
                  <a:pt x="61" y="15"/>
                </a:cubicBezTo>
                <a:cubicBezTo>
                  <a:pt x="66" y="13"/>
                  <a:pt x="76" y="10"/>
                  <a:pt x="76" y="10"/>
                </a:cubicBezTo>
                <a:cubicBezTo>
                  <a:pt x="85" y="37"/>
                  <a:pt x="93" y="22"/>
                  <a:pt x="116" y="15"/>
                </a:cubicBezTo>
                <a:cubicBezTo>
                  <a:pt x="122" y="18"/>
                  <a:pt x="128" y="25"/>
                  <a:pt x="136" y="25"/>
                </a:cubicBezTo>
                <a:cubicBezTo>
                  <a:pt x="141" y="25"/>
                  <a:pt x="229" y="2"/>
                  <a:pt x="232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4" name="Freeform 24"/>
          <p:cNvSpPr>
            <a:spLocks/>
          </p:cNvSpPr>
          <p:nvPr/>
        </p:nvSpPr>
        <p:spPr bwMode="auto">
          <a:xfrm>
            <a:off x="2624138" y="4935538"/>
            <a:ext cx="419100" cy="49212"/>
          </a:xfrm>
          <a:custGeom>
            <a:avLst/>
            <a:gdLst>
              <a:gd name="T0" fmla="*/ 2147483647 w 264"/>
              <a:gd name="T1" fmla="*/ 2147483647 h 31"/>
              <a:gd name="T2" fmla="*/ 2147483647 w 264"/>
              <a:gd name="T3" fmla="*/ 2147483647 h 31"/>
              <a:gd name="T4" fmla="*/ 2147483647 w 264"/>
              <a:gd name="T5" fmla="*/ 2147483647 h 31"/>
              <a:gd name="T6" fmla="*/ 2147483647 w 264"/>
              <a:gd name="T7" fmla="*/ 2147483647 h 31"/>
              <a:gd name="T8" fmla="*/ 2147483647 w 264"/>
              <a:gd name="T9" fmla="*/ 2147483647 h 31"/>
              <a:gd name="T10" fmla="*/ 2147483647 w 264"/>
              <a:gd name="T11" fmla="*/ 0 h 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64"/>
              <a:gd name="T19" fmla="*/ 0 h 31"/>
              <a:gd name="T20" fmla="*/ 264 w 264"/>
              <a:gd name="T21" fmla="*/ 31 h 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64" h="31">
                <a:moveTo>
                  <a:pt x="23" y="5"/>
                </a:moveTo>
                <a:cubicBezTo>
                  <a:pt x="81" y="24"/>
                  <a:pt x="0" y="30"/>
                  <a:pt x="83" y="20"/>
                </a:cubicBezTo>
                <a:cubicBezTo>
                  <a:pt x="88" y="18"/>
                  <a:pt x="92" y="14"/>
                  <a:pt x="98" y="15"/>
                </a:cubicBezTo>
                <a:cubicBezTo>
                  <a:pt x="108" y="16"/>
                  <a:pt x="128" y="25"/>
                  <a:pt x="128" y="25"/>
                </a:cubicBezTo>
                <a:cubicBezTo>
                  <a:pt x="152" y="18"/>
                  <a:pt x="170" y="21"/>
                  <a:pt x="194" y="31"/>
                </a:cubicBezTo>
                <a:cubicBezTo>
                  <a:pt x="219" y="25"/>
                  <a:pt x="245" y="18"/>
                  <a:pt x="264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5" name="Freeform 25"/>
          <p:cNvSpPr>
            <a:spLocks/>
          </p:cNvSpPr>
          <p:nvPr/>
        </p:nvSpPr>
        <p:spPr bwMode="auto">
          <a:xfrm>
            <a:off x="3275013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6" name="Freeform 26"/>
          <p:cNvSpPr>
            <a:spLocks/>
          </p:cNvSpPr>
          <p:nvPr/>
        </p:nvSpPr>
        <p:spPr bwMode="auto">
          <a:xfrm>
            <a:off x="4130675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7" name="Rectangle 27"/>
          <p:cNvSpPr>
            <a:spLocks noChangeArrowheads="1"/>
          </p:cNvSpPr>
          <p:nvPr/>
        </p:nvSpPr>
        <p:spPr bwMode="auto">
          <a:xfrm>
            <a:off x="4267200" y="4114800"/>
            <a:ext cx="152400" cy="9144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8" name="Freeform 28"/>
          <p:cNvSpPr>
            <a:spLocks/>
          </p:cNvSpPr>
          <p:nvPr/>
        </p:nvSpPr>
        <p:spPr bwMode="auto">
          <a:xfrm>
            <a:off x="3867150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29" name="Line 29"/>
          <p:cNvSpPr>
            <a:spLocks noChangeShapeType="1"/>
          </p:cNvSpPr>
          <p:nvPr/>
        </p:nvSpPr>
        <p:spPr bwMode="auto">
          <a:xfrm>
            <a:off x="4346575" y="3124200"/>
            <a:ext cx="0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30" name="Text Box 30"/>
          <p:cNvSpPr txBox="1">
            <a:spLocks noChangeArrowheads="1"/>
          </p:cNvSpPr>
          <p:nvPr/>
        </p:nvSpPr>
        <p:spPr bwMode="auto">
          <a:xfrm>
            <a:off x="10668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endParaRPr lang="en-US" sz="2000" dirty="0"/>
          </a:p>
        </p:txBody>
      </p:sp>
      <p:sp>
        <p:nvSpPr>
          <p:cNvPr id="76831" name="Line 31"/>
          <p:cNvSpPr>
            <a:spLocks noChangeShapeType="1"/>
          </p:cNvSpPr>
          <p:nvPr/>
        </p:nvSpPr>
        <p:spPr bwMode="auto">
          <a:xfrm>
            <a:off x="20574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32" name="Line 32"/>
          <p:cNvSpPr>
            <a:spLocks noChangeShapeType="1"/>
          </p:cNvSpPr>
          <p:nvPr/>
        </p:nvSpPr>
        <p:spPr bwMode="auto">
          <a:xfrm>
            <a:off x="26670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0081" name="Text Box 33"/>
          <p:cNvSpPr txBox="1">
            <a:spLocks noChangeArrowheads="1"/>
          </p:cNvSpPr>
          <p:nvPr/>
        </p:nvSpPr>
        <p:spPr bwMode="auto">
          <a:xfrm>
            <a:off x="1905000" y="4992688"/>
            <a:ext cx="1250950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5399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hlink"/>
                </a:solidFill>
              </a:rPr>
              <a:t>Proestrus</a:t>
            </a:r>
          </a:p>
        </p:txBody>
      </p:sp>
      <p:sp>
        <p:nvSpPr>
          <p:cNvPr id="76834" name="Text Box 36"/>
          <p:cNvSpPr txBox="1">
            <a:spLocks noChangeArrowheads="1"/>
          </p:cNvSpPr>
          <p:nvPr/>
        </p:nvSpPr>
        <p:spPr bwMode="auto">
          <a:xfrm>
            <a:off x="1851025" y="2590800"/>
            <a:ext cx="11969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Estrus</a:t>
            </a:r>
            <a:endParaRPr lang="en-US" dirty="0"/>
          </a:p>
        </p:txBody>
      </p:sp>
      <p:sp>
        <p:nvSpPr>
          <p:cNvPr id="76835" name="Line 37"/>
          <p:cNvSpPr>
            <a:spLocks noChangeShapeType="1"/>
          </p:cNvSpPr>
          <p:nvPr/>
        </p:nvSpPr>
        <p:spPr bwMode="auto">
          <a:xfrm flipH="1">
            <a:off x="1447800" y="3048000"/>
            <a:ext cx="9906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36" name="Line 38"/>
          <p:cNvSpPr>
            <a:spLocks noChangeShapeType="1"/>
          </p:cNvSpPr>
          <p:nvPr/>
        </p:nvSpPr>
        <p:spPr bwMode="auto">
          <a:xfrm flipH="1">
            <a:off x="2057400" y="3048000"/>
            <a:ext cx="3810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37" name="Line 39"/>
          <p:cNvSpPr>
            <a:spLocks noChangeShapeType="1"/>
          </p:cNvSpPr>
          <p:nvPr/>
        </p:nvSpPr>
        <p:spPr bwMode="auto">
          <a:xfrm>
            <a:off x="2438400" y="3048000"/>
            <a:ext cx="762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38" name="Line 40"/>
          <p:cNvSpPr>
            <a:spLocks noChangeShapeType="1"/>
          </p:cNvSpPr>
          <p:nvPr/>
        </p:nvSpPr>
        <p:spPr bwMode="auto">
          <a:xfrm>
            <a:off x="2438400" y="3048000"/>
            <a:ext cx="6858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39" name="Line 41"/>
          <p:cNvSpPr>
            <a:spLocks noChangeShapeType="1"/>
          </p:cNvSpPr>
          <p:nvPr/>
        </p:nvSpPr>
        <p:spPr bwMode="auto">
          <a:xfrm>
            <a:off x="2438400" y="3048000"/>
            <a:ext cx="1295400" cy="1066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0" name="Line 42"/>
          <p:cNvSpPr>
            <a:spLocks noChangeShapeType="1"/>
          </p:cNvSpPr>
          <p:nvPr/>
        </p:nvSpPr>
        <p:spPr bwMode="auto">
          <a:xfrm>
            <a:off x="14478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1" name="Line 43"/>
          <p:cNvSpPr>
            <a:spLocks noChangeShapeType="1"/>
          </p:cNvSpPr>
          <p:nvPr/>
        </p:nvSpPr>
        <p:spPr bwMode="auto">
          <a:xfrm>
            <a:off x="3276600" y="4419600"/>
            <a:ext cx="3810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2" name="Freeform 46"/>
          <p:cNvSpPr>
            <a:spLocks/>
          </p:cNvSpPr>
          <p:nvPr/>
        </p:nvSpPr>
        <p:spPr bwMode="auto">
          <a:xfrm>
            <a:off x="45767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3" name="Freeform 47"/>
          <p:cNvSpPr>
            <a:spLocks/>
          </p:cNvSpPr>
          <p:nvPr/>
        </p:nvSpPr>
        <p:spPr bwMode="auto">
          <a:xfrm>
            <a:off x="5186363" y="4208463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4" name="Freeform 48"/>
          <p:cNvSpPr>
            <a:spLocks/>
          </p:cNvSpPr>
          <p:nvPr/>
        </p:nvSpPr>
        <p:spPr bwMode="auto">
          <a:xfrm>
            <a:off x="4459288" y="4949825"/>
            <a:ext cx="128587" cy="19050"/>
          </a:xfrm>
          <a:custGeom>
            <a:avLst/>
            <a:gdLst>
              <a:gd name="T0" fmla="*/ 0 w 81"/>
              <a:gd name="T1" fmla="*/ 2147483647 h 12"/>
              <a:gd name="T2" fmla="*/ 2147483647 w 81"/>
              <a:gd name="T3" fmla="*/ 2147483647 h 12"/>
              <a:gd name="T4" fmla="*/ 0 60000 65536"/>
              <a:gd name="T5" fmla="*/ 0 60000 65536"/>
              <a:gd name="T6" fmla="*/ 0 w 81"/>
              <a:gd name="T7" fmla="*/ 0 h 12"/>
              <a:gd name="T8" fmla="*/ 81 w 81"/>
              <a:gd name="T9" fmla="*/ 12 h 1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1" h="12">
                <a:moveTo>
                  <a:pt x="0" y="12"/>
                </a:moveTo>
                <a:cubicBezTo>
                  <a:pt x="35" y="0"/>
                  <a:pt x="9" y="7"/>
                  <a:pt x="81" y="7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5" name="Freeform 49"/>
          <p:cNvSpPr>
            <a:spLocks/>
          </p:cNvSpPr>
          <p:nvPr/>
        </p:nvSpPr>
        <p:spPr bwMode="auto">
          <a:xfrm>
            <a:off x="4800600" y="4953000"/>
            <a:ext cx="385763" cy="36513"/>
          </a:xfrm>
          <a:custGeom>
            <a:avLst/>
            <a:gdLst>
              <a:gd name="T0" fmla="*/ 2147483647 w 243"/>
              <a:gd name="T1" fmla="*/ 0 h 23"/>
              <a:gd name="T2" fmla="*/ 2147483647 w 243"/>
              <a:gd name="T3" fmla="*/ 2147483647 h 23"/>
              <a:gd name="T4" fmla="*/ 2147483647 w 243"/>
              <a:gd name="T5" fmla="*/ 2147483647 h 23"/>
              <a:gd name="T6" fmla="*/ 2147483647 w 243"/>
              <a:gd name="T7" fmla="*/ 2147483647 h 23"/>
              <a:gd name="T8" fmla="*/ 2147483647 w 243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3"/>
              <a:gd name="T16" fmla="*/ 0 h 23"/>
              <a:gd name="T17" fmla="*/ 243 w 243"/>
              <a:gd name="T18" fmla="*/ 23 h 2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3" h="23">
                <a:moveTo>
                  <a:pt x="7" y="0"/>
                </a:moveTo>
                <a:cubicBezTo>
                  <a:pt x="41" y="23"/>
                  <a:pt x="0" y="0"/>
                  <a:pt x="42" y="5"/>
                </a:cubicBezTo>
                <a:cubicBezTo>
                  <a:pt x="52" y="6"/>
                  <a:pt x="72" y="15"/>
                  <a:pt x="72" y="15"/>
                </a:cubicBezTo>
                <a:cubicBezTo>
                  <a:pt x="95" y="7"/>
                  <a:pt x="121" y="13"/>
                  <a:pt x="148" y="10"/>
                </a:cubicBezTo>
                <a:cubicBezTo>
                  <a:pt x="171" y="2"/>
                  <a:pt x="224" y="10"/>
                  <a:pt x="243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6" name="Line 50"/>
          <p:cNvSpPr>
            <a:spLocks noChangeShapeType="1"/>
          </p:cNvSpPr>
          <p:nvPr/>
        </p:nvSpPr>
        <p:spPr bwMode="auto">
          <a:xfrm>
            <a:off x="52990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7" name="Line 51"/>
          <p:cNvSpPr>
            <a:spLocks noChangeShapeType="1"/>
          </p:cNvSpPr>
          <p:nvPr/>
        </p:nvSpPr>
        <p:spPr bwMode="auto">
          <a:xfrm>
            <a:off x="60039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8" name="Line 52"/>
          <p:cNvSpPr>
            <a:spLocks noChangeShapeType="1"/>
          </p:cNvSpPr>
          <p:nvPr/>
        </p:nvSpPr>
        <p:spPr bwMode="auto">
          <a:xfrm>
            <a:off x="670877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49" name="Line 53"/>
          <p:cNvSpPr>
            <a:spLocks noChangeShapeType="1"/>
          </p:cNvSpPr>
          <p:nvPr/>
        </p:nvSpPr>
        <p:spPr bwMode="auto">
          <a:xfrm>
            <a:off x="7413625" y="5592763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50" name="Text Box 54"/>
          <p:cNvSpPr txBox="1">
            <a:spLocks noChangeArrowheads="1"/>
          </p:cNvSpPr>
          <p:nvPr/>
        </p:nvSpPr>
        <p:spPr bwMode="auto">
          <a:xfrm>
            <a:off x="5102225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6851" name="Text Box 55"/>
          <p:cNvSpPr txBox="1">
            <a:spLocks noChangeArrowheads="1"/>
          </p:cNvSpPr>
          <p:nvPr/>
        </p:nvSpPr>
        <p:spPr bwMode="auto">
          <a:xfrm>
            <a:off x="5816600" y="5819775"/>
            <a:ext cx="3540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6852" name="Text Box 56"/>
          <p:cNvSpPr txBox="1">
            <a:spLocks noChangeArrowheads="1"/>
          </p:cNvSpPr>
          <p:nvPr/>
        </p:nvSpPr>
        <p:spPr bwMode="auto">
          <a:xfrm>
            <a:off x="6454775" y="5819775"/>
            <a:ext cx="5238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76853" name="Text Box 57"/>
          <p:cNvSpPr txBox="1">
            <a:spLocks noChangeArrowheads="1"/>
          </p:cNvSpPr>
          <p:nvPr/>
        </p:nvSpPr>
        <p:spPr bwMode="auto">
          <a:xfrm>
            <a:off x="7162800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16</a:t>
            </a:r>
          </a:p>
        </p:txBody>
      </p:sp>
      <p:sp>
        <p:nvSpPr>
          <p:cNvPr id="76854" name="Line 58"/>
          <p:cNvSpPr>
            <a:spLocks noChangeShapeType="1"/>
          </p:cNvSpPr>
          <p:nvPr/>
        </p:nvSpPr>
        <p:spPr bwMode="auto">
          <a:xfrm>
            <a:off x="8021638" y="56007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55" name="Text Box 59"/>
          <p:cNvSpPr txBox="1">
            <a:spLocks noChangeArrowheads="1"/>
          </p:cNvSpPr>
          <p:nvPr/>
        </p:nvSpPr>
        <p:spPr bwMode="auto">
          <a:xfrm>
            <a:off x="7767638" y="5819775"/>
            <a:ext cx="5873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20</a:t>
            </a:r>
          </a:p>
        </p:txBody>
      </p:sp>
      <p:sp>
        <p:nvSpPr>
          <p:cNvPr id="76856" name="Line 60"/>
          <p:cNvSpPr>
            <a:spLocks noChangeShapeType="1"/>
          </p:cNvSpPr>
          <p:nvPr/>
        </p:nvSpPr>
        <p:spPr bwMode="auto">
          <a:xfrm>
            <a:off x="4419600" y="5410200"/>
            <a:ext cx="990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57" name="Freeform 61"/>
          <p:cNvSpPr>
            <a:spLocks/>
          </p:cNvSpPr>
          <p:nvPr/>
        </p:nvSpPr>
        <p:spPr bwMode="auto">
          <a:xfrm>
            <a:off x="5410200" y="4076700"/>
            <a:ext cx="1219200" cy="1333500"/>
          </a:xfrm>
          <a:custGeom>
            <a:avLst/>
            <a:gdLst>
              <a:gd name="T0" fmla="*/ 0 w 768"/>
              <a:gd name="T1" fmla="*/ 2147483647 h 840"/>
              <a:gd name="T2" fmla="*/ 2147483647 w 768"/>
              <a:gd name="T3" fmla="*/ 2147483647 h 840"/>
              <a:gd name="T4" fmla="*/ 2147483647 w 768"/>
              <a:gd name="T5" fmla="*/ 2147483647 h 840"/>
              <a:gd name="T6" fmla="*/ 2147483647 w 768"/>
              <a:gd name="T7" fmla="*/ 2147483647 h 840"/>
              <a:gd name="T8" fmla="*/ 2147483647 w 768"/>
              <a:gd name="T9" fmla="*/ 2147483647 h 8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840"/>
              <a:gd name="T17" fmla="*/ 768 w 768"/>
              <a:gd name="T18" fmla="*/ 840 h 84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840">
                <a:moveTo>
                  <a:pt x="0" y="840"/>
                </a:moveTo>
                <a:cubicBezTo>
                  <a:pt x="40" y="620"/>
                  <a:pt x="80" y="400"/>
                  <a:pt x="144" y="264"/>
                </a:cubicBezTo>
                <a:cubicBezTo>
                  <a:pt x="208" y="128"/>
                  <a:pt x="304" y="0"/>
                  <a:pt x="384" y="24"/>
                </a:cubicBezTo>
                <a:cubicBezTo>
                  <a:pt x="464" y="48"/>
                  <a:pt x="560" y="272"/>
                  <a:pt x="624" y="408"/>
                </a:cubicBezTo>
                <a:cubicBezTo>
                  <a:pt x="688" y="544"/>
                  <a:pt x="744" y="768"/>
                  <a:pt x="768" y="840"/>
                </a:cubicBezTo>
              </a:path>
            </a:pathLst>
          </a:cu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58" name="Line 62"/>
          <p:cNvSpPr>
            <a:spLocks noChangeShapeType="1"/>
          </p:cNvSpPr>
          <p:nvPr/>
        </p:nvSpPr>
        <p:spPr bwMode="auto">
          <a:xfrm>
            <a:off x="6629400" y="5410200"/>
            <a:ext cx="1371600" cy="0"/>
          </a:xfrm>
          <a:prstGeom prst="line">
            <a:avLst/>
          </a:prstGeom>
          <a:noFill/>
          <a:ln w="38100">
            <a:solidFill>
              <a:srgbClr val="9C66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59" name="Freeform 63"/>
          <p:cNvSpPr>
            <a:spLocks/>
          </p:cNvSpPr>
          <p:nvPr/>
        </p:nvSpPr>
        <p:spPr bwMode="auto">
          <a:xfrm>
            <a:off x="72405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60" name="Freeform 64"/>
          <p:cNvSpPr>
            <a:spLocks/>
          </p:cNvSpPr>
          <p:nvPr/>
        </p:nvSpPr>
        <p:spPr bwMode="auto">
          <a:xfrm>
            <a:off x="7850188" y="4191000"/>
            <a:ext cx="241300" cy="762000"/>
          </a:xfrm>
          <a:custGeom>
            <a:avLst/>
            <a:gdLst>
              <a:gd name="T0" fmla="*/ 0 w 152"/>
              <a:gd name="T1" fmla="*/ 2147483647 h 480"/>
              <a:gd name="T2" fmla="*/ 2147483647 w 152"/>
              <a:gd name="T3" fmla="*/ 2147483647 h 480"/>
              <a:gd name="T4" fmla="*/ 2147483647 w 152"/>
              <a:gd name="T5" fmla="*/ 2147483647 h 480"/>
              <a:gd name="T6" fmla="*/ 2147483647 w 152"/>
              <a:gd name="T7" fmla="*/ 2147483647 h 480"/>
              <a:gd name="T8" fmla="*/ 2147483647 w 152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2"/>
              <a:gd name="T16" fmla="*/ 0 h 480"/>
              <a:gd name="T17" fmla="*/ 152 w 152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2" h="480">
                <a:moveTo>
                  <a:pt x="0" y="480"/>
                </a:moveTo>
                <a:cubicBezTo>
                  <a:pt x="16" y="324"/>
                  <a:pt x="32" y="168"/>
                  <a:pt x="48" y="96"/>
                </a:cubicBezTo>
                <a:cubicBezTo>
                  <a:pt x="64" y="24"/>
                  <a:pt x="80" y="0"/>
                  <a:pt x="96" y="48"/>
                </a:cubicBezTo>
                <a:cubicBezTo>
                  <a:pt x="112" y="96"/>
                  <a:pt x="136" y="312"/>
                  <a:pt x="144" y="384"/>
                </a:cubicBezTo>
                <a:cubicBezTo>
                  <a:pt x="152" y="456"/>
                  <a:pt x="144" y="464"/>
                  <a:pt x="144" y="48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61" name="Freeform 65"/>
          <p:cNvSpPr>
            <a:spLocks/>
          </p:cNvSpPr>
          <p:nvPr/>
        </p:nvSpPr>
        <p:spPr bwMode="auto">
          <a:xfrm>
            <a:off x="7467600" y="4927600"/>
            <a:ext cx="384175" cy="68263"/>
          </a:xfrm>
          <a:custGeom>
            <a:avLst/>
            <a:gdLst>
              <a:gd name="T0" fmla="*/ 0 w 242"/>
              <a:gd name="T1" fmla="*/ 0 h 43"/>
              <a:gd name="T2" fmla="*/ 2147483647 w 242"/>
              <a:gd name="T3" fmla="*/ 2147483647 h 43"/>
              <a:gd name="T4" fmla="*/ 2147483647 w 242"/>
              <a:gd name="T5" fmla="*/ 0 h 43"/>
              <a:gd name="T6" fmla="*/ 2147483647 w 242"/>
              <a:gd name="T7" fmla="*/ 2147483647 h 43"/>
              <a:gd name="T8" fmla="*/ 0 60000 65536"/>
              <a:gd name="T9" fmla="*/ 0 60000 65536"/>
              <a:gd name="T10" fmla="*/ 0 60000 65536"/>
              <a:gd name="T11" fmla="*/ 0 60000 65536"/>
              <a:gd name="T12" fmla="*/ 0 w 242"/>
              <a:gd name="T13" fmla="*/ 0 h 43"/>
              <a:gd name="T14" fmla="*/ 242 w 242"/>
              <a:gd name="T15" fmla="*/ 43 h 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2" h="43">
                <a:moveTo>
                  <a:pt x="0" y="0"/>
                </a:moveTo>
                <a:cubicBezTo>
                  <a:pt x="7" y="21"/>
                  <a:pt x="14" y="21"/>
                  <a:pt x="35" y="15"/>
                </a:cubicBezTo>
                <a:cubicBezTo>
                  <a:pt x="143" y="18"/>
                  <a:pt x="160" y="43"/>
                  <a:pt x="226" y="0"/>
                </a:cubicBezTo>
                <a:cubicBezTo>
                  <a:pt x="231" y="3"/>
                  <a:pt x="242" y="10"/>
                  <a:pt x="242" y="1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62" name="Freeform 66"/>
          <p:cNvSpPr>
            <a:spLocks/>
          </p:cNvSpPr>
          <p:nvPr/>
        </p:nvSpPr>
        <p:spPr bwMode="auto">
          <a:xfrm>
            <a:off x="8059738" y="4935538"/>
            <a:ext cx="269875" cy="77787"/>
          </a:xfrm>
          <a:custGeom>
            <a:avLst/>
            <a:gdLst>
              <a:gd name="T0" fmla="*/ 2147483647 w 170"/>
              <a:gd name="T1" fmla="*/ 2147483647 h 49"/>
              <a:gd name="T2" fmla="*/ 2147483647 w 170"/>
              <a:gd name="T3" fmla="*/ 2147483647 h 49"/>
              <a:gd name="T4" fmla="*/ 2147483647 w 170"/>
              <a:gd name="T5" fmla="*/ 2147483647 h 49"/>
              <a:gd name="T6" fmla="*/ 2147483647 w 170"/>
              <a:gd name="T7" fmla="*/ 2147483647 h 49"/>
              <a:gd name="T8" fmla="*/ 2147483647 w 170"/>
              <a:gd name="T9" fmla="*/ 0 h 4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0"/>
              <a:gd name="T16" fmla="*/ 0 h 49"/>
              <a:gd name="T17" fmla="*/ 170 w 170"/>
              <a:gd name="T18" fmla="*/ 49 h 4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0" h="49">
                <a:moveTo>
                  <a:pt x="14" y="15"/>
                </a:moveTo>
                <a:cubicBezTo>
                  <a:pt x="60" y="29"/>
                  <a:pt x="0" y="16"/>
                  <a:pt x="40" y="5"/>
                </a:cubicBezTo>
                <a:cubicBezTo>
                  <a:pt x="48" y="2"/>
                  <a:pt x="56" y="8"/>
                  <a:pt x="65" y="10"/>
                </a:cubicBezTo>
                <a:cubicBezTo>
                  <a:pt x="78" y="49"/>
                  <a:pt x="86" y="22"/>
                  <a:pt x="110" y="15"/>
                </a:cubicBezTo>
                <a:cubicBezTo>
                  <a:pt x="134" y="21"/>
                  <a:pt x="152" y="17"/>
                  <a:pt x="170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63" name="Freeform 67"/>
          <p:cNvSpPr>
            <a:spLocks/>
          </p:cNvSpPr>
          <p:nvPr/>
        </p:nvSpPr>
        <p:spPr bwMode="auto">
          <a:xfrm>
            <a:off x="6510338" y="4919663"/>
            <a:ext cx="727075" cy="31750"/>
          </a:xfrm>
          <a:custGeom>
            <a:avLst/>
            <a:gdLst>
              <a:gd name="T0" fmla="*/ 0 w 458"/>
              <a:gd name="T1" fmla="*/ 2147483647 h 20"/>
              <a:gd name="T2" fmla="*/ 2147483647 w 458"/>
              <a:gd name="T3" fmla="*/ 2147483647 h 20"/>
              <a:gd name="T4" fmla="*/ 2147483647 w 458"/>
              <a:gd name="T5" fmla="*/ 0 h 20"/>
              <a:gd name="T6" fmla="*/ 2147483647 w 458"/>
              <a:gd name="T7" fmla="*/ 2147483647 h 20"/>
              <a:gd name="T8" fmla="*/ 0 60000 65536"/>
              <a:gd name="T9" fmla="*/ 0 60000 65536"/>
              <a:gd name="T10" fmla="*/ 0 60000 65536"/>
              <a:gd name="T11" fmla="*/ 0 60000 65536"/>
              <a:gd name="T12" fmla="*/ 0 w 458"/>
              <a:gd name="T13" fmla="*/ 0 h 20"/>
              <a:gd name="T14" fmla="*/ 458 w 458"/>
              <a:gd name="T15" fmla="*/ 20 h 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58" h="20">
                <a:moveTo>
                  <a:pt x="0" y="15"/>
                </a:moveTo>
                <a:cubicBezTo>
                  <a:pt x="20" y="13"/>
                  <a:pt x="40" y="13"/>
                  <a:pt x="60" y="10"/>
                </a:cubicBezTo>
                <a:cubicBezTo>
                  <a:pt x="70" y="8"/>
                  <a:pt x="90" y="0"/>
                  <a:pt x="90" y="0"/>
                </a:cubicBezTo>
                <a:cubicBezTo>
                  <a:pt x="212" y="17"/>
                  <a:pt x="334" y="20"/>
                  <a:pt x="458" y="2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64" name="Freeform 68"/>
          <p:cNvSpPr>
            <a:spLocks/>
          </p:cNvSpPr>
          <p:nvPr/>
        </p:nvSpPr>
        <p:spPr bwMode="auto">
          <a:xfrm>
            <a:off x="5407025" y="4959350"/>
            <a:ext cx="88900" cy="7938"/>
          </a:xfrm>
          <a:custGeom>
            <a:avLst/>
            <a:gdLst>
              <a:gd name="T0" fmla="*/ 0 w 56"/>
              <a:gd name="T1" fmla="*/ 2147483647 h 5"/>
              <a:gd name="T2" fmla="*/ 2147483647 w 56"/>
              <a:gd name="T3" fmla="*/ 0 h 5"/>
              <a:gd name="T4" fmla="*/ 0 60000 65536"/>
              <a:gd name="T5" fmla="*/ 0 60000 65536"/>
              <a:gd name="T6" fmla="*/ 0 w 56"/>
              <a:gd name="T7" fmla="*/ 0 h 5"/>
              <a:gd name="T8" fmla="*/ 56 w 56"/>
              <a:gd name="T9" fmla="*/ 5 h 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6" h="5">
                <a:moveTo>
                  <a:pt x="0" y="5"/>
                </a:moveTo>
                <a:cubicBezTo>
                  <a:pt x="18" y="3"/>
                  <a:pt x="56" y="0"/>
                  <a:pt x="56" y="0"/>
                </a:cubicBez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65" name="Text Box 69"/>
          <p:cNvSpPr txBox="1">
            <a:spLocks noChangeArrowheads="1"/>
          </p:cNvSpPr>
          <p:nvPr/>
        </p:nvSpPr>
        <p:spPr bwMode="auto">
          <a:xfrm>
            <a:off x="4435475" y="4999038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9C6600"/>
                </a:solidFill>
              </a:rPr>
              <a:t>P</a:t>
            </a:r>
            <a:r>
              <a:rPr lang="en-US" sz="2000" baseline="-25000" dirty="0">
                <a:solidFill>
                  <a:srgbClr val="9C6600"/>
                </a:solidFill>
              </a:rPr>
              <a:t>4</a:t>
            </a:r>
            <a:endParaRPr lang="en-US" sz="2000" dirty="0"/>
          </a:p>
        </p:txBody>
      </p:sp>
      <p:sp>
        <p:nvSpPr>
          <p:cNvPr id="76866" name="Text Box 70"/>
          <p:cNvSpPr txBox="1">
            <a:spLocks noChangeArrowheads="1"/>
          </p:cNvSpPr>
          <p:nvPr/>
        </p:nvSpPr>
        <p:spPr bwMode="auto">
          <a:xfrm>
            <a:off x="4419600" y="3681413"/>
            <a:ext cx="4460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E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endParaRPr lang="en-US" sz="2000" dirty="0"/>
          </a:p>
        </p:txBody>
      </p:sp>
      <p:sp>
        <p:nvSpPr>
          <p:cNvPr id="76867" name="Text Box 71"/>
          <p:cNvSpPr txBox="1">
            <a:spLocks noChangeArrowheads="1"/>
          </p:cNvSpPr>
          <p:nvPr/>
        </p:nvSpPr>
        <p:spPr bwMode="auto">
          <a:xfrm>
            <a:off x="5257800" y="3429000"/>
            <a:ext cx="13525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Pregnancy</a:t>
            </a:r>
          </a:p>
        </p:txBody>
      </p:sp>
      <p:sp>
        <p:nvSpPr>
          <p:cNvPr id="76868" name="Text Box 72"/>
          <p:cNvSpPr txBox="1">
            <a:spLocks noChangeArrowheads="1"/>
          </p:cNvSpPr>
          <p:nvPr/>
        </p:nvSpPr>
        <p:spPr bwMode="auto">
          <a:xfrm>
            <a:off x="5867400" y="2819400"/>
            <a:ext cx="137160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Parturition</a:t>
            </a:r>
          </a:p>
        </p:txBody>
      </p:sp>
      <p:sp>
        <p:nvSpPr>
          <p:cNvPr id="76869" name="Text Box 73"/>
          <p:cNvSpPr txBox="1">
            <a:spLocks noChangeArrowheads="1"/>
          </p:cNvSpPr>
          <p:nvPr/>
        </p:nvSpPr>
        <p:spPr bwMode="auto">
          <a:xfrm>
            <a:off x="6705600" y="3429000"/>
            <a:ext cx="1200150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Lactation</a:t>
            </a:r>
          </a:p>
        </p:txBody>
      </p:sp>
      <p:sp>
        <p:nvSpPr>
          <p:cNvPr id="76870" name="Line 74"/>
          <p:cNvSpPr>
            <a:spLocks noChangeShapeType="1"/>
          </p:cNvSpPr>
          <p:nvPr/>
        </p:nvSpPr>
        <p:spPr bwMode="auto">
          <a:xfrm>
            <a:off x="5410200" y="3810000"/>
            <a:ext cx="106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71" name="Line 75"/>
          <p:cNvSpPr>
            <a:spLocks noChangeShapeType="1"/>
          </p:cNvSpPr>
          <p:nvPr/>
        </p:nvSpPr>
        <p:spPr bwMode="auto">
          <a:xfrm>
            <a:off x="6629400" y="38100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72" name="Line 76"/>
          <p:cNvSpPr>
            <a:spLocks noChangeShapeType="1"/>
          </p:cNvSpPr>
          <p:nvPr/>
        </p:nvSpPr>
        <p:spPr bwMode="auto">
          <a:xfrm>
            <a:off x="6584950" y="3146425"/>
            <a:ext cx="7938" cy="17303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873" name="Text Box 77"/>
          <p:cNvSpPr txBox="1">
            <a:spLocks noChangeArrowheads="1"/>
          </p:cNvSpPr>
          <p:nvPr/>
        </p:nvSpPr>
        <p:spPr bwMode="auto">
          <a:xfrm>
            <a:off x="3641725" y="6172200"/>
            <a:ext cx="11493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Weeks</a:t>
            </a:r>
          </a:p>
        </p:txBody>
      </p:sp>
      <p:sp>
        <p:nvSpPr>
          <p:cNvPr id="76874" name="Text Box 78"/>
          <p:cNvSpPr txBox="1">
            <a:spLocks noChangeArrowheads="1"/>
          </p:cNvSpPr>
          <p:nvPr/>
        </p:nvSpPr>
        <p:spPr bwMode="auto">
          <a:xfrm>
            <a:off x="1508125" y="1463675"/>
            <a:ext cx="252095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Queen in Estrus</a:t>
            </a:r>
            <a:br>
              <a:rPr lang="en-US" dirty="0"/>
            </a:br>
            <a:r>
              <a:rPr lang="en-US" dirty="0"/>
              <a:t>(no mating)</a:t>
            </a:r>
          </a:p>
        </p:txBody>
      </p:sp>
      <p:sp>
        <p:nvSpPr>
          <p:cNvPr id="130127" name="Text Box 79"/>
          <p:cNvSpPr txBox="1">
            <a:spLocks noChangeArrowheads="1"/>
          </p:cNvSpPr>
          <p:nvPr/>
        </p:nvSpPr>
        <p:spPr bwMode="auto">
          <a:xfrm>
            <a:off x="4648200" y="1463675"/>
            <a:ext cx="116681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25399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Mating</a:t>
            </a:r>
            <a:endParaRPr lang="en-US" dirty="0"/>
          </a:p>
        </p:txBody>
      </p:sp>
      <p:sp>
        <p:nvSpPr>
          <p:cNvPr id="76876" name="Line 80"/>
          <p:cNvSpPr>
            <a:spLocks noChangeShapeType="1"/>
          </p:cNvSpPr>
          <p:nvPr/>
        </p:nvSpPr>
        <p:spPr bwMode="auto">
          <a:xfrm>
            <a:off x="5257800" y="1981200"/>
            <a:ext cx="76200" cy="213360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0" y="2032000"/>
            <a:ext cx="2736850" cy="1863725"/>
          </a:xfrm>
          <a:noFill/>
          <a:ln w="50800" cap="flat">
            <a:solidFill>
              <a:schemeClr val="hlink"/>
            </a:solidFill>
          </a:ln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Causes of Anestrus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833438" y="588963"/>
            <a:ext cx="1765300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/>
              <a:t>Pregnancy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5484813" y="557213"/>
            <a:ext cx="3390900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/>
              <a:t>Presence of Offspring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388938" y="4208463"/>
            <a:ext cx="1290637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/>
              <a:t>Season</a:t>
            </a: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5167313" y="5478463"/>
            <a:ext cx="1138237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/>
              <a:t>Stress</a:t>
            </a:r>
          </a:p>
        </p:txBody>
      </p:sp>
      <p:sp>
        <p:nvSpPr>
          <p:cNvPr id="78855" name="Rectangle 7"/>
          <p:cNvSpPr>
            <a:spLocks noChangeArrowheads="1"/>
          </p:cNvSpPr>
          <p:nvPr/>
        </p:nvSpPr>
        <p:spPr bwMode="auto">
          <a:xfrm>
            <a:off x="6770688" y="4367213"/>
            <a:ext cx="1679575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/>
              <a:t>Pathology</a:t>
            </a:r>
          </a:p>
        </p:txBody>
      </p:sp>
      <p:sp>
        <p:nvSpPr>
          <p:cNvPr id="78856" name="Line 8"/>
          <p:cNvSpPr>
            <a:spLocks noChangeShapeType="1"/>
          </p:cNvSpPr>
          <p:nvPr/>
        </p:nvSpPr>
        <p:spPr bwMode="auto">
          <a:xfrm>
            <a:off x="2044700" y="1282700"/>
            <a:ext cx="76835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8857" name="Line 9"/>
          <p:cNvSpPr>
            <a:spLocks noChangeShapeType="1"/>
          </p:cNvSpPr>
          <p:nvPr/>
        </p:nvSpPr>
        <p:spPr bwMode="auto">
          <a:xfrm flipH="1">
            <a:off x="5730875" y="1266825"/>
            <a:ext cx="920750" cy="6572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8858" name="Line 10"/>
          <p:cNvSpPr>
            <a:spLocks noChangeShapeType="1"/>
          </p:cNvSpPr>
          <p:nvPr/>
        </p:nvSpPr>
        <p:spPr bwMode="auto">
          <a:xfrm flipH="1" flipV="1">
            <a:off x="5778500" y="3921125"/>
            <a:ext cx="904875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8859" name="Line 11"/>
          <p:cNvSpPr>
            <a:spLocks noChangeShapeType="1"/>
          </p:cNvSpPr>
          <p:nvPr/>
        </p:nvSpPr>
        <p:spPr bwMode="auto">
          <a:xfrm flipV="1">
            <a:off x="1822450" y="3921125"/>
            <a:ext cx="847725" cy="222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8860" name="Line 12"/>
          <p:cNvSpPr>
            <a:spLocks noChangeShapeType="1"/>
          </p:cNvSpPr>
          <p:nvPr/>
        </p:nvSpPr>
        <p:spPr bwMode="auto">
          <a:xfrm flipH="1" flipV="1">
            <a:off x="4984750" y="4254500"/>
            <a:ext cx="66675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8861" name="Rectangle 13"/>
          <p:cNvSpPr>
            <a:spLocks noChangeArrowheads="1"/>
          </p:cNvSpPr>
          <p:nvPr/>
        </p:nvSpPr>
        <p:spPr bwMode="auto">
          <a:xfrm>
            <a:off x="2182813" y="5383213"/>
            <a:ext cx="1476375" cy="4794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/>
              <a:t>Nutrition</a:t>
            </a:r>
          </a:p>
        </p:txBody>
      </p:sp>
      <p:sp>
        <p:nvSpPr>
          <p:cNvPr id="78862" name="Line 14"/>
          <p:cNvSpPr>
            <a:spLocks noChangeShapeType="1"/>
          </p:cNvSpPr>
          <p:nvPr/>
        </p:nvSpPr>
        <p:spPr bwMode="auto">
          <a:xfrm flipV="1">
            <a:off x="2917825" y="4143375"/>
            <a:ext cx="577850" cy="11747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35100" y="1320800"/>
            <a:ext cx="6261100" cy="41910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433638" y="415925"/>
            <a:ext cx="42830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AFD00"/>
                </a:solidFill>
                <a:latin typeface="Times" pitchFamily="-1" charset="0"/>
              </a:rPr>
              <a:t>Gestational Anestrus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Gestational Anestrus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Progesterone during pregnancy</a:t>
            </a:r>
          </a:p>
          <a:p>
            <a:pPr lvl="1"/>
            <a:r>
              <a:rPr lang="en-US" dirty="0"/>
              <a:t>negative feedback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After parturition anestrus continues</a:t>
            </a:r>
          </a:p>
          <a:p>
            <a:pPr lvl="1"/>
            <a:r>
              <a:rPr lang="en-US" dirty="0"/>
              <a:t>progesterone exposure during pregnancy</a:t>
            </a:r>
          </a:p>
          <a:p>
            <a:pPr lvl="1"/>
            <a:r>
              <a:rPr lang="en-US" dirty="0"/>
              <a:t>hypothalamus </a:t>
            </a:r>
          </a:p>
          <a:p>
            <a:pPr lvl="2"/>
            <a:r>
              <a:rPr lang="en-US" dirty="0">
                <a:ea typeface="ＭＳ Ｐゴシック" pitchFamily="-1" charset="-128"/>
              </a:rPr>
              <a:t>Lacks estradiol positive feedback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allows time for uterine involution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576513" y="431800"/>
            <a:ext cx="374967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solidFill>
                  <a:srgbClr val="FAFD00"/>
                </a:solidFill>
                <a:latin typeface="Times" pitchFamily="-1" charset="0"/>
              </a:rPr>
              <a:t>Seasonal Anestrus</a:t>
            </a:r>
          </a:p>
        </p:txBody>
      </p:sp>
      <p:pic>
        <p:nvPicPr>
          <p:cNvPr id="84995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8900" y="1397000"/>
            <a:ext cx="6413500" cy="40386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2084388" y="5888038"/>
            <a:ext cx="4568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tx2">
                <a:alpha val="74998"/>
              </a:schemeClr>
            </a:outerShdw>
          </a:effectLst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Horses are long day breeders!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575" y="533400"/>
            <a:ext cx="8216900" cy="6311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163513" y="236538"/>
            <a:ext cx="45688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prstTxWarp prst="textNoShape">
              <a:avLst/>
            </a:prstTxWarp>
            <a:spAutoFit/>
          </a:bodyPr>
          <a:lstStyle/>
          <a:p>
            <a:r>
              <a:rPr lang="en-US" dirty="0"/>
              <a:t>Sheep are short day breeders!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Seasonal Anestrus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just like entering puberty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silent ovulation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609600"/>
          </a:xfrm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Silent Ovulation after Anestrus</a:t>
            </a:r>
          </a:p>
        </p:txBody>
      </p:sp>
      <p:sp>
        <p:nvSpPr>
          <p:cNvPr id="99331" name="Rectangle 8"/>
          <p:cNvSpPr>
            <a:spLocks noChangeArrowheads="1"/>
          </p:cNvSpPr>
          <p:nvPr/>
        </p:nvSpPr>
        <p:spPr bwMode="auto">
          <a:xfrm>
            <a:off x="508000" y="4921250"/>
            <a:ext cx="1730375" cy="11271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99332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16628"/>
            <a:ext cx="9144000" cy="44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3" name="Rectangle 6"/>
          <p:cNvSpPr>
            <a:spLocks noChangeArrowheads="1"/>
          </p:cNvSpPr>
          <p:nvPr/>
        </p:nvSpPr>
        <p:spPr bwMode="auto">
          <a:xfrm>
            <a:off x="0" y="1219200"/>
            <a:ext cx="2209800" cy="458788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Times" pitchFamily="-1" charset="0"/>
              </a:rPr>
              <a:t>Anestrus</a:t>
            </a:r>
          </a:p>
        </p:txBody>
      </p:sp>
      <p:sp>
        <p:nvSpPr>
          <p:cNvPr id="99334" name="Rectangle 7"/>
          <p:cNvSpPr>
            <a:spLocks noChangeArrowheads="1"/>
          </p:cNvSpPr>
          <p:nvPr/>
        </p:nvSpPr>
        <p:spPr bwMode="auto">
          <a:xfrm>
            <a:off x="4648200" y="1219200"/>
            <a:ext cx="1981200" cy="458788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/>
            <a:tailEnd/>
          </a:ln>
        </p:spPr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Times" pitchFamily="-1" charset="0"/>
              </a:rPr>
              <a:t>Estrus</a:t>
            </a:r>
          </a:p>
        </p:txBody>
      </p:sp>
      <p:sp>
        <p:nvSpPr>
          <p:cNvPr id="99335" name="TextBox 8"/>
          <p:cNvSpPr txBox="1">
            <a:spLocks noChangeArrowheads="1"/>
          </p:cNvSpPr>
          <p:nvPr/>
        </p:nvSpPr>
        <p:spPr bwMode="auto">
          <a:xfrm>
            <a:off x="228600" y="5867400"/>
            <a:ext cx="8496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Brain (hypothalamus) must be primed with Progesterone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To Express Estrus in Response to Estrogen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2598003"/>
            <a:ext cx="23052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Primes</a:t>
            </a:r>
          </a:p>
          <a:p>
            <a:pPr algn="ctr"/>
            <a:r>
              <a:rPr lang="en-US" dirty="0">
                <a:solidFill>
                  <a:srgbClr val="0000FF"/>
                </a:solidFill>
              </a:rPr>
              <a:t>Hypothalamus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371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Eye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82224"/>
            <a:ext cx="2305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Hypothalamus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3419325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Superior Cervical Ganglion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939224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Pineal Gland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0" y="1929824"/>
            <a:ext cx="970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37526" y="1929824"/>
            <a:ext cx="749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Day</a:t>
            </a:r>
          </a:p>
        </p:txBody>
      </p:sp>
      <p:cxnSp>
        <p:nvCxnSpPr>
          <p:cNvPr id="10" name="Straight Arrow Connector 9"/>
          <p:cNvCxnSpPr>
            <a:stCxn id="3" idx="2"/>
          </p:cNvCxnSpPr>
          <p:nvPr/>
        </p:nvCxnSpPr>
        <p:spPr bwMode="auto">
          <a:xfrm rot="16200000" flipH="1">
            <a:off x="1030933" y="1869132"/>
            <a:ext cx="376535" cy="3048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rot="16200000" flipH="1">
            <a:off x="2095500" y="2806124"/>
            <a:ext cx="762000" cy="3810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657600" y="1396424"/>
            <a:ext cx="2362200" cy="1981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5400000">
            <a:off x="6502374" y="1510724"/>
            <a:ext cx="533400" cy="457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7467600" y="1472624"/>
            <a:ext cx="609600" cy="533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334000" y="3003828"/>
            <a:ext cx="1676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Melatonin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0" y="2844225"/>
            <a:ext cx="1828800" cy="83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 Melatonin</a:t>
            </a:r>
          </a:p>
        </p:txBody>
      </p:sp>
      <p:cxnSp>
        <p:nvCxnSpPr>
          <p:cNvPr id="32" name="Straight Arrow Connector 31"/>
          <p:cNvCxnSpPr/>
          <p:nvPr/>
        </p:nvCxnSpPr>
        <p:spPr bwMode="auto">
          <a:xfrm rot="5400000">
            <a:off x="7963694" y="2652930"/>
            <a:ext cx="5334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rot="5400000">
            <a:off x="5982494" y="2652930"/>
            <a:ext cx="5334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24914" y="5130224"/>
            <a:ext cx="83700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Long Days = Short nights = low melatonin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4914" y="5968424"/>
            <a:ext cx="85521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Short Days = Long nights = high melatonin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2400" y="381000"/>
            <a:ext cx="936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Light</a:t>
            </a:r>
          </a:p>
        </p:txBody>
      </p:sp>
      <p:cxnSp>
        <p:nvCxnSpPr>
          <p:cNvPr id="25" name="Curved Connector 24"/>
          <p:cNvCxnSpPr/>
          <p:nvPr/>
        </p:nvCxnSpPr>
        <p:spPr bwMode="auto">
          <a:xfrm rot="16200000" flipH="1">
            <a:off x="419100" y="1028700"/>
            <a:ext cx="457200" cy="2286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6" name="Curved Connector 25"/>
          <p:cNvCxnSpPr/>
          <p:nvPr/>
        </p:nvCxnSpPr>
        <p:spPr bwMode="auto">
          <a:xfrm rot="16200000" flipH="1">
            <a:off x="571500" y="1028700"/>
            <a:ext cx="457200" cy="2286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7" name="Curved Connector 26"/>
          <p:cNvCxnSpPr/>
          <p:nvPr/>
        </p:nvCxnSpPr>
        <p:spPr bwMode="auto">
          <a:xfrm rot="16200000" flipH="1">
            <a:off x="723900" y="1028700"/>
            <a:ext cx="457200" cy="22860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457200"/>
            <a:ext cx="1757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Long Days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0" y="457200"/>
            <a:ext cx="1809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Short Days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1600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Melatonin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600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Melatonin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rot="5400000">
            <a:off x="1029494" y="1866106"/>
            <a:ext cx="3810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16200000" flipV="1">
            <a:off x="5601097" y="1866503"/>
            <a:ext cx="381000" cy="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57200" y="3447872"/>
            <a:ext cx="143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Kiss</a:t>
            </a:r>
          </a:p>
          <a:p>
            <a:pPr algn="ctr"/>
            <a:r>
              <a:rPr lang="en-US" dirty="0"/>
              <a:t>Neurons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7945" y="3461603"/>
            <a:ext cx="143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Kiss</a:t>
            </a:r>
          </a:p>
          <a:p>
            <a:pPr algn="ctr"/>
            <a:r>
              <a:rPr lang="en-US" dirty="0"/>
              <a:t>Neurons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76800" y="3461603"/>
            <a:ext cx="143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Kiss</a:t>
            </a:r>
          </a:p>
          <a:p>
            <a:pPr algn="ctr"/>
            <a:r>
              <a:rPr lang="en-US" dirty="0"/>
              <a:t>Neurons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53745" y="3465204"/>
            <a:ext cx="1433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Kiss</a:t>
            </a:r>
          </a:p>
          <a:p>
            <a:pPr algn="ctr"/>
            <a:r>
              <a:rPr lang="en-US" dirty="0"/>
              <a:t>Neurons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00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GnRH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33700" y="4800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GnRH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81600" y="48387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GnRH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91400" y="48387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GnRH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rot="16200000" flipV="1">
            <a:off x="419497" y="5031035"/>
            <a:ext cx="381000" cy="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5400000">
            <a:off x="2705894" y="5030638"/>
            <a:ext cx="3810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381000" y="586293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Cyclicity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76800" y="5867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Anestrus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0" y="586293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Anestrus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62800" y="5867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Cyclicity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 rot="5400000">
            <a:off x="4915694" y="5066506"/>
            <a:ext cx="381000" cy="158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rot="16200000" flipV="1">
            <a:off x="7201297" y="5066903"/>
            <a:ext cx="381000" cy="79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5400000">
            <a:off x="1066800" y="3429000"/>
            <a:ext cx="6858000" cy="1588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5400000">
            <a:off x="1715294" y="1332706"/>
            <a:ext cx="6858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rot="5400000">
            <a:off x="6211094" y="1332706"/>
            <a:ext cx="6858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/>
          <p:nvPr/>
        </p:nvCxnSpPr>
        <p:spPr bwMode="auto">
          <a:xfrm rot="5400000">
            <a:off x="990600" y="2362200"/>
            <a:ext cx="1295400" cy="838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2" name="Straight Arrow Connector 41"/>
          <p:cNvCxnSpPr/>
          <p:nvPr/>
        </p:nvCxnSpPr>
        <p:spPr bwMode="auto">
          <a:xfrm rot="16200000" flipH="1">
            <a:off x="1943100" y="2324100"/>
            <a:ext cx="1295400" cy="914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1676400" y="2514600"/>
            <a:ext cx="36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209800" y="2514600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705600" y="2514600"/>
            <a:ext cx="36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2200" y="2514600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3400" y="26670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895600" y="2667000"/>
            <a:ext cx="800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Ewe</a:t>
            </a:r>
          </a:p>
        </p:txBody>
      </p:sp>
      <p:cxnSp>
        <p:nvCxnSpPr>
          <p:cNvPr id="54" name="Straight Arrow Connector 53"/>
          <p:cNvCxnSpPr/>
          <p:nvPr/>
        </p:nvCxnSpPr>
        <p:spPr bwMode="auto">
          <a:xfrm rot="5400000">
            <a:off x="953294" y="46093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rot="5400000">
            <a:off x="3315494" y="46093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rot="5400000">
            <a:off x="953294" y="55618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57" name="Straight Arrow Connector 56"/>
          <p:cNvCxnSpPr/>
          <p:nvPr/>
        </p:nvCxnSpPr>
        <p:spPr bwMode="auto">
          <a:xfrm rot="5400000">
            <a:off x="3315494" y="55618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59" name="Straight Arrow Connector 58"/>
          <p:cNvCxnSpPr/>
          <p:nvPr/>
        </p:nvCxnSpPr>
        <p:spPr bwMode="auto">
          <a:xfrm rot="5400000">
            <a:off x="5486400" y="2362200"/>
            <a:ext cx="1295400" cy="8382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 rot="16200000" flipH="1">
            <a:off x="6438900" y="2324100"/>
            <a:ext cx="1295400" cy="914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5105400" y="2667000"/>
            <a:ext cx="903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Mare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467600" y="2667000"/>
            <a:ext cx="800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Ewe</a:t>
            </a:r>
          </a:p>
        </p:txBody>
      </p:sp>
      <p:cxnSp>
        <p:nvCxnSpPr>
          <p:cNvPr id="63" name="Straight Arrow Connector 62"/>
          <p:cNvCxnSpPr/>
          <p:nvPr/>
        </p:nvCxnSpPr>
        <p:spPr bwMode="auto">
          <a:xfrm rot="5400000">
            <a:off x="5449094" y="46855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4" name="Straight Arrow Connector 63"/>
          <p:cNvCxnSpPr/>
          <p:nvPr/>
        </p:nvCxnSpPr>
        <p:spPr bwMode="auto">
          <a:xfrm rot="5400000">
            <a:off x="7811294" y="46855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 rot="5400000">
            <a:off x="5449094" y="55618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 rot="5400000">
            <a:off x="7811294" y="5561806"/>
            <a:ext cx="381000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en-US" dirty="0">
                <a:solidFill>
                  <a:srgbClr val="FAFD00"/>
                </a:solidFill>
                <a:ea typeface="ＭＳ Ｐゴシック" pitchFamily="-1" charset="-128"/>
                <a:cs typeface="ＭＳ Ｐゴシック" pitchFamily="-1" charset="-128"/>
              </a:rPr>
              <a:t>Lactational Anestrus</a:t>
            </a:r>
          </a:p>
        </p:txBody>
      </p:sp>
      <p:pic>
        <p:nvPicPr>
          <p:cNvPr id="101379" name="Picture 3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4500" y="1295400"/>
            <a:ext cx="3162300" cy="4254500"/>
          </a:xfrm>
          <a:prstGeom prst="rect">
            <a:avLst/>
          </a:prstGeom>
          <a:noFill/>
          <a:ln w="50800">
            <a:solidFill>
              <a:srgbClr val="FFFFFF"/>
            </a:solidFill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9225"/>
            <a:ext cx="7772400" cy="850900"/>
          </a:xfrm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Suckling Effect on LH</a:t>
            </a:r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425575"/>
            <a:ext cx="7313613" cy="4006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0" y="1219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Anestrus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1219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Cyclicity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15900"/>
            <a:ext cx="7759700" cy="6413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Lactational Anestrus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Suckling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Other offspring factors</a:t>
            </a:r>
          </a:p>
          <a:p>
            <a:pPr lvl="1"/>
            <a:r>
              <a:rPr lang="en-US" dirty="0"/>
              <a:t>visual encounter</a:t>
            </a:r>
          </a:p>
          <a:p>
            <a:pPr lvl="1"/>
            <a:r>
              <a:rPr lang="en-US" dirty="0"/>
              <a:t>olfactory encounter</a:t>
            </a:r>
          </a:p>
          <a:p>
            <a:pPr lvl="1"/>
            <a:r>
              <a:rPr lang="en-US" dirty="0"/>
              <a:t>auditory encounter</a:t>
            </a:r>
          </a:p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Prolactin</a:t>
            </a:r>
          </a:p>
          <a:p>
            <a:pPr lvl="1"/>
            <a:r>
              <a:rPr lang="en-US" dirty="0"/>
              <a:t>inhibits GnRH release</a:t>
            </a:r>
          </a:p>
          <a:p>
            <a:pPr lvl="1"/>
            <a:r>
              <a:rPr lang="en-US" dirty="0"/>
              <a:t>major infertility problem in women who are not lactating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Nutritional Anestrus</a:t>
            </a:r>
          </a:p>
        </p:txBody>
      </p:sp>
      <p:pic>
        <p:nvPicPr>
          <p:cNvPr id="10957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524000"/>
            <a:ext cx="8231188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63500" dist="35921" dir="2700000" algn="ctr" rotWithShape="0">
              <a:schemeClr val="tx2"/>
            </a:outerShdw>
          </a:effectLst>
        </p:spPr>
        <p:txBody>
          <a:bodyPr/>
          <a:lstStyle/>
          <a:p>
            <a:r>
              <a:rPr lang="en-US" dirty="0">
                <a:solidFill>
                  <a:srgbClr val="FAFD00"/>
                </a:solidFill>
                <a:ea typeface="ＭＳ Ｐゴシック" pitchFamily="-1" charset="-128"/>
                <a:cs typeface="ＭＳ Ｐゴシック" pitchFamily="-1" charset="-128"/>
              </a:rPr>
              <a:t>Menstrual Cycle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6" name="Group 2"/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113711" name="Freeform 3"/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3712" name="Freeform 4"/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13667" name="Freeform 5"/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7 h 720"/>
              <a:gd name="T2" fmla="*/ 2147483647 w 4589"/>
              <a:gd name="T3" fmla="*/ 2147483647 h 720"/>
              <a:gd name="T4" fmla="*/ 2147483647 w 4589"/>
              <a:gd name="T5" fmla="*/ 2147483647 h 720"/>
              <a:gd name="T6" fmla="*/ 2147483647 w 4589"/>
              <a:gd name="T7" fmla="*/ 2147483647 h 720"/>
              <a:gd name="T8" fmla="*/ 2147483647 w 4589"/>
              <a:gd name="T9" fmla="*/ 2147483647 h 720"/>
              <a:gd name="T10" fmla="*/ 2147483647 w 4589"/>
              <a:gd name="T11" fmla="*/ 2147483647 h 720"/>
              <a:gd name="T12" fmla="*/ 2147483647 w 4589"/>
              <a:gd name="T13" fmla="*/ 2147483647 h 720"/>
              <a:gd name="T14" fmla="*/ 2147483647 w 4589"/>
              <a:gd name="T15" fmla="*/ 2147483647 h 720"/>
              <a:gd name="T16" fmla="*/ 2147483647 w 4589"/>
              <a:gd name="T17" fmla="*/ 2147483647 h 720"/>
              <a:gd name="T18" fmla="*/ 2147483647 w 4589"/>
              <a:gd name="T19" fmla="*/ 2147483647 h 720"/>
              <a:gd name="T20" fmla="*/ 2147483647 w 4589"/>
              <a:gd name="T21" fmla="*/ 2147483647 h 720"/>
              <a:gd name="T22" fmla="*/ 2147483647 w 4589"/>
              <a:gd name="T23" fmla="*/ 2147483647 h 720"/>
              <a:gd name="T24" fmla="*/ 2147483647 w 4589"/>
              <a:gd name="T25" fmla="*/ 2147483647 h 720"/>
              <a:gd name="T26" fmla="*/ 2147483647 w 4589"/>
              <a:gd name="T27" fmla="*/ 2147483647 h 720"/>
              <a:gd name="T28" fmla="*/ 2147483647 w 4589"/>
              <a:gd name="T29" fmla="*/ 2147483647 h 720"/>
              <a:gd name="T30" fmla="*/ 2147483647 w 4589"/>
              <a:gd name="T31" fmla="*/ 2147483647 h 720"/>
              <a:gd name="T32" fmla="*/ 2147483647 w 4589"/>
              <a:gd name="T33" fmla="*/ 2147483647 h 720"/>
              <a:gd name="T34" fmla="*/ 2147483647 w 4589"/>
              <a:gd name="T35" fmla="*/ 2147483647 h 720"/>
              <a:gd name="T36" fmla="*/ 2147483647 w 4589"/>
              <a:gd name="T37" fmla="*/ 2147483647 h 720"/>
              <a:gd name="T38" fmla="*/ 2147483647 w 4589"/>
              <a:gd name="T39" fmla="*/ 2147483647 h 720"/>
              <a:gd name="T40" fmla="*/ 2147483647 w 4589"/>
              <a:gd name="T41" fmla="*/ 2147483647 h 720"/>
              <a:gd name="T42" fmla="*/ 2147483647 w 4589"/>
              <a:gd name="T43" fmla="*/ 2147483647 h 720"/>
              <a:gd name="T44" fmla="*/ 2147483647 w 4589"/>
              <a:gd name="T45" fmla="*/ 2147483647 h 720"/>
              <a:gd name="T46" fmla="*/ 2147483647 w 4589"/>
              <a:gd name="T47" fmla="*/ 2147483647 h 720"/>
              <a:gd name="T48" fmla="*/ 2147483647 w 4589"/>
              <a:gd name="T49" fmla="*/ 2147483647 h 720"/>
              <a:gd name="T50" fmla="*/ 2147483647 w 4589"/>
              <a:gd name="T51" fmla="*/ 2147483647 h 720"/>
              <a:gd name="T52" fmla="*/ 2147483647 w 4589"/>
              <a:gd name="T53" fmla="*/ 2147483647 h 720"/>
              <a:gd name="T54" fmla="*/ 2147483647 w 4589"/>
              <a:gd name="T55" fmla="*/ 2147483647 h 720"/>
              <a:gd name="T56" fmla="*/ 2147483647 w 4589"/>
              <a:gd name="T57" fmla="*/ 2147483647 h 720"/>
              <a:gd name="T58" fmla="*/ 2147483647 w 4589"/>
              <a:gd name="T59" fmla="*/ 2147483647 h 720"/>
              <a:gd name="T60" fmla="*/ 2147483647 w 4589"/>
              <a:gd name="T61" fmla="*/ 2147483647 h 720"/>
              <a:gd name="T62" fmla="*/ 2147483647 w 4589"/>
              <a:gd name="T63" fmla="*/ 2147483647 h 720"/>
              <a:gd name="T64" fmla="*/ 2147483647 w 4589"/>
              <a:gd name="T65" fmla="*/ 2147483647 h 720"/>
              <a:gd name="T66" fmla="*/ 2147483647 w 4589"/>
              <a:gd name="T67" fmla="*/ 2147483647 h 720"/>
              <a:gd name="T68" fmla="*/ 2147483647 w 4589"/>
              <a:gd name="T69" fmla="*/ 2147483647 h 720"/>
              <a:gd name="T70" fmla="*/ 2147483647 w 4589"/>
              <a:gd name="T71" fmla="*/ 2147483647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668" name="Freeform 6"/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7 h 938"/>
              <a:gd name="T2" fmla="*/ 2147483647 w 4595"/>
              <a:gd name="T3" fmla="*/ 2147483647 h 938"/>
              <a:gd name="T4" fmla="*/ 2147483647 w 4595"/>
              <a:gd name="T5" fmla="*/ 2147483647 h 938"/>
              <a:gd name="T6" fmla="*/ 2147483647 w 4595"/>
              <a:gd name="T7" fmla="*/ 2147483647 h 938"/>
              <a:gd name="T8" fmla="*/ 2147483647 w 4595"/>
              <a:gd name="T9" fmla="*/ 2147483647 h 938"/>
              <a:gd name="T10" fmla="*/ 2147483647 w 4595"/>
              <a:gd name="T11" fmla="*/ 2147483647 h 938"/>
              <a:gd name="T12" fmla="*/ 2147483647 w 4595"/>
              <a:gd name="T13" fmla="*/ 2147483647 h 938"/>
              <a:gd name="T14" fmla="*/ 2147483647 w 4595"/>
              <a:gd name="T15" fmla="*/ 2147483647 h 938"/>
              <a:gd name="T16" fmla="*/ 2147483647 w 4595"/>
              <a:gd name="T17" fmla="*/ 2147483647 h 938"/>
              <a:gd name="T18" fmla="*/ 2147483647 w 4595"/>
              <a:gd name="T19" fmla="*/ 2147483647 h 938"/>
              <a:gd name="T20" fmla="*/ 2147483647 w 4595"/>
              <a:gd name="T21" fmla="*/ 2147483647 h 938"/>
              <a:gd name="T22" fmla="*/ 2147483647 w 4595"/>
              <a:gd name="T23" fmla="*/ 2147483647 h 938"/>
              <a:gd name="T24" fmla="*/ 2147483647 w 4595"/>
              <a:gd name="T25" fmla="*/ 2147483647 h 938"/>
              <a:gd name="T26" fmla="*/ 2147483647 w 4595"/>
              <a:gd name="T27" fmla="*/ 2147483647 h 938"/>
              <a:gd name="T28" fmla="*/ 2147483647 w 4595"/>
              <a:gd name="T29" fmla="*/ 2147483647 h 938"/>
              <a:gd name="T30" fmla="*/ 2147483647 w 4595"/>
              <a:gd name="T31" fmla="*/ 2147483647 h 938"/>
              <a:gd name="T32" fmla="*/ 2147483647 w 4595"/>
              <a:gd name="T33" fmla="*/ 2147483647 h 938"/>
              <a:gd name="T34" fmla="*/ 2147483647 w 4595"/>
              <a:gd name="T35" fmla="*/ 2147483647 h 938"/>
              <a:gd name="T36" fmla="*/ 2147483647 w 4595"/>
              <a:gd name="T37" fmla="*/ 2147483647 h 938"/>
              <a:gd name="T38" fmla="*/ 2147483647 w 4595"/>
              <a:gd name="T39" fmla="*/ 2147483647 h 938"/>
              <a:gd name="T40" fmla="*/ 2147483647 w 4595"/>
              <a:gd name="T41" fmla="*/ 2147483647 h 938"/>
              <a:gd name="T42" fmla="*/ 2147483647 w 4595"/>
              <a:gd name="T43" fmla="*/ 2147483647 h 938"/>
              <a:gd name="T44" fmla="*/ 2147483647 w 4595"/>
              <a:gd name="T45" fmla="*/ 2147483647 h 938"/>
              <a:gd name="T46" fmla="*/ 2147483647 w 4595"/>
              <a:gd name="T47" fmla="*/ 2147483647 h 938"/>
              <a:gd name="T48" fmla="*/ 2147483647 w 4595"/>
              <a:gd name="T49" fmla="*/ 2147483647 h 938"/>
              <a:gd name="T50" fmla="*/ 2147483647 w 4595"/>
              <a:gd name="T51" fmla="*/ 2147483647 h 938"/>
              <a:gd name="T52" fmla="*/ 2147483647 w 4595"/>
              <a:gd name="T53" fmla="*/ 2147483647 h 938"/>
              <a:gd name="T54" fmla="*/ 2147483647 w 4595"/>
              <a:gd name="T55" fmla="*/ 2147483647 h 938"/>
              <a:gd name="T56" fmla="*/ 2147483647 w 4595"/>
              <a:gd name="T57" fmla="*/ 2147483647 h 938"/>
              <a:gd name="T58" fmla="*/ 2147483647 w 4595"/>
              <a:gd name="T59" fmla="*/ 2147483647 h 938"/>
              <a:gd name="T60" fmla="*/ 2147483647 w 4595"/>
              <a:gd name="T61" fmla="*/ 2147483647 h 938"/>
              <a:gd name="T62" fmla="*/ 2147483647 w 4595"/>
              <a:gd name="T63" fmla="*/ 2147483647 h 938"/>
              <a:gd name="T64" fmla="*/ 2147483647 w 4595"/>
              <a:gd name="T65" fmla="*/ 2147483647 h 938"/>
              <a:gd name="T66" fmla="*/ 2147483647 w 4595"/>
              <a:gd name="T67" fmla="*/ 2147483647 h 938"/>
              <a:gd name="T68" fmla="*/ 2147483647 w 4595"/>
              <a:gd name="T69" fmla="*/ 2147483647 h 938"/>
              <a:gd name="T70" fmla="*/ 2147483647 w 4595"/>
              <a:gd name="T71" fmla="*/ 2147483647 h 938"/>
              <a:gd name="T72" fmla="*/ 2147483647 w 4595"/>
              <a:gd name="T73" fmla="*/ 2147483647 h 938"/>
              <a:gd name="T74" fmla="*/ 2147483647 w 4595"/>
              <a:gd name="T75" fmla="*/ 2147483647 h 938"/>
              <a:gd name="T76" fmla="*/ 2147483647 w 4595"/>
              <a:gd name="T77" fmla="*/ 2147483647 h 938"/>
              <a:gd name="T78" fmla="*/ 2147483647 w 4595"/>
              <a:gd name="T79" fmla="*/ 2147483647 h 938"/>
              <a:gd name="T80" fmla="*/ 2147483647 w 4595"/>
              <a:gd name="T81" fmla="*/ 2147483647 h 938"/>
              <a:gd name="T82" fmla="*/ 2147483647 w 4595"/>
              <a:gd name="T83" fmla="*/ 2147483647 h 938"/>
              <a:gd name="T84" fmla="*/ 2147483647 w 4595"/>
              <a:gd name="T85" fmla="*/ 2147483647 h 938"/>
              <a:gd name="T86" fmla="*/ 2147483647 w 4595"/>
              <a:gd name="T87" fmla="*/ 2147483647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669" name="Freeform 7"/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7 h 212"/>
              <a:gd name="T2" fmla="*/ 2147483647 w 4576"/>
              <a:gd name="T3" fmla="*/ 2147483647 h 212"/>
              <a:gd name="T4" fmla="*/ 2147483647 w 4576"/>
              <a:gd name="T5" fmla="*/ 2147483647 h 212"/>
              <a:gd name="T6" fmla="*/ 2147483647 w 4576"/>
              <a:gd name="T7" fmla="*/ 2147483647 h 212"/>
              <a:gd name="T8" fmla="*/ 2147483647 w 4576"/>
              <a:gd name="T9" fmla="*/ 2147483647 h 212"/>
              <a:gd name="T10" fmla="*/ 2147483647 w 4576"/>
              <a:gd name="T11" fmla="*/ 2147483647 h 212"/>
              <a:gd name="T12" fmla="*/ 2147483647 w 4576"/>
              <a:gd name="T13" fmla="*/ 2147483647 h 212"/>
              <a:gd name="T14" fmla="*/ 2147483647 w 4576"/>
              <a:gd name="T15" fmla="*/ 2147483647 h 212"/>
              <a:gd name="T16" fmla="*/ 2147483647 w 4576"/>
              <a:gd name="T17" fmla="*/ 2147483647 h 212"/>
              <a:gd name="T18" fmla="*/ 2147483647 w 4576"/>
              <a:gd name="T19" fmla="*/ 2147483647 h 212"/>
              <a:gd name="T20" fmla="*/ 2147483647 w 4576"/>
              <a:gd name="T21" fmla="*/ 2147483647 h 212"/>
              <a:gd name="T22" fmla="*/ 2147483647 w 4576"/>
              <a:gd name="T23" fmla="*/ 2147483647 h 212"/>
              <a:gd name="T24" fmla="*/ 2147483647 w 4576"/>
              <a:gd name="T25" fmla="*/ 2147483647 h 212"/>
              <a:gd name="T26" fmla="*/ 2147483647 w 4576"/>
              <a:gd name="T27" fmla="*/ 2147483647 h 212"/>
              <a:gd name="T28" fmla="*/ 2147483647 w 4576"/>
              <a:gd name="T29" fmla="*/ 2147483647 h 212"/>
              <a:gd name="T30" fmla="*/ 2147483647 w 4576"/>
              <a:gd name="T31" fmla="*/ 2147483647 h 212"/>
              <a:gd name="T32" fmla="*/ 2147483647 w 4576"/>
              <a:gd name="T33" fmla="*/ 2147483647 h 212"/>
              <a:gd name="T34" fmla="*/ 2147483647 w 4576"/>
              <a:gd name="T35" fmla="*/ 2147483647 h 212"/>
              <a:gd name="T36" fmla="*/ 2147483647 w 4576"/>
              <a:gd name="T37" fmla="*/ 2147483647 h 212"/>
              <a:gd name="T38" fmla="*/ 2147483647 w 4576"/>
              <a:gd name="T39" fmla="*/ 2147483647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367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1" name="Text Box 9"/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FSH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3333CC"/>
                </a:solidFill>
              </a:rPr>
              <a:t>LH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Estradiol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FF"/>
                </a:solidFill>
              </a:rPr>
              <a:t>Progesterone</a:t>
            </a:r>
          </a:p>
        </p:txBody>
      </p:sp>
      <p:sp>
        <p:nvSpPr>
          <p:cNvPr id="113675" name="Text Box 13"/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Follicle</a:t>
            </a:r>
          </a:p>
        </p:txBody>
      </p:sp>
      <p:sp>
        <p:nvSpPr>
          <p:cNvPr id="113676" name="Text Box 14"/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Ovulation</a:t>
            </a:r>
          </a:p>
        </p:txBody>
      </p:sp>
      <p:sp>
        <p:nvSpPr>
          <p:cNvPr id="113677" name="Text Box 15"/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Corpus Luteum</a:t>
            </a:r>
          </a:p>
        </p:txBody>
      </p:sp>
      <p:sp>
        <p:nvSpPr>
          <p:cNvPr id="113678" name="Text Box 16"/>
          <p:cNvSpPr txBox="1">
            <a:spLocks noChangeArrowheads="1"/>
          </p:cNvSpPr>
          <p:nvPr/>
        </p:nvSpPr>
        <p:spPr bwMode="auto">
          <a:xfrm>
            <a:off x="8045450" y="3238500"/>
            <a:ext cx="1136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/>
              <a:t>Corpus</a:t>
            </a:r>
            <a:endParaRPr lang="en-US" sz="1800" dirty="0">
              <a:solidFill>
                <a:schemeClr val="bg2"/>
              </a:solidFill>
            </a:endParaRPr>
          </a:p>
          <a:p>
            <a:pPr algn="ctr"/>
            <a:r>
              <a:rPr lang="en-US" sz="1800" dirty="0"/>
              <a:t>Albicans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113679" name="Line 17"/>
          <p:cNvSpPr>
            <a:spLocks noChangeShapeType="1"/>
          </p:cNvSpPr>
          <p:nvPr/>
        </p:nvSpPr>
        <p:spPr bwMode="auto">
          <a:xfrm flipH="1">
            <a:off x="7543800" y="3657600"/>
            <a:ext cx="533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680" name="Line 18"/>
          <p:cNvSpPr>
            <a:spLocks noChangeShapeType="1"/>
          </p:cNvSpPr>
          <p:nvPr/>
        </p:nvSpPr>
        <p:spPr bwMode="auto">
          <a:xfrm flipH="1">
            <a:off x="8077200" y="3810000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681" name="Text Box 19"/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113682" name="Text Box 20"/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4</a:t>
            </a:r>
          </a:p>
        </p:txBody>
      </p:sp>
      <p:sp>
        <p:nvSpPr>
          <p:cNvPr id="113683" name="Text Box 21"/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6</a:t>
            </a:r>
          </a:p>
        </p:txBody>
      </p:sp>
      <p:sp>
        <p:nvSpPr>
          <p:cNvPr id="113684" name="Text Box 22"/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8</a:t>
            </a:r>
          </a:p>
        </p:txBody>
      </p:sp>
      <p:sp>
        <p:nvSpPr>
          <p:cNvPr id="113685" name="Text Box 23"/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10</a:t>
            </a:r>
          </a:p>
        </p:txBody>
      </p:sp>
      <p:sp>
        <p:nvSpPr>
          <p:cNvPr id="113686" name="Text Box 24"/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14</a:t>
            </a:r>
          </a:p>
        </p:txBody>
      </p:sp>
      <p:sp>
        <p:nvSpPr>
          <p:cNvPr id="113687" name="Text Box 25"/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16</a:t>
            </a:r>
          </a:p>
        </p:txBody>
      </p:sp>
      <p:sp>
        <p:nvSpPr>
          <p:cNvPr id="113688" name="Text Box 26"/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18</a:t>
            </a:r>
          </a:p>
        </p:txBody>
      </p:sp>
      <p:sp>
        <p:nvSpPr>
          <p:cNvPr id="113689" name="Text Box 27"/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20</a:t>
            </a:r>
          </a:p>
        </p:txBody>
      </p:sp>
      <p:sp>
        <p:nvSpPr>
          <p:cNvPr id="113690" name="Text Box 28"/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22</a:t>
            </a:r>
          </a:p>
        </p:txBody>
      </p:sp>
      <p:sp>
        <p:nvSpPr>
          <p:cNvPr id="113691" name="Text Box 29"/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24</a:t>
            </a:r>
          </a:p>
        </p:txBody>
      </p:sp>
      <p:sp>
        <p:nvSpPr>
          <p:cNvPr id="113692" name="Text Box 30"/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26</a:t>
            </a:r>
          </a:p>
        </p:txBody>
      </p:sp>
      <p:sp>
        <p:nvSpPr>
          <p:cNvPr id="113693" name="Text Box 31"/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28</a:t>
            </a:r>
          </a:p>
        </p:txBody>
      </p:sp>
      <p:sp>
        <p:nvSpPr>
          <p:cNvPr id="113694" name="Text Box 32"/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113695" name="Text Box 33"/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12</a:t>
            </a:r>
          </a:p>
        </p:txBody>
      </p:sp>
      <p:sp>
        <p:nvSpPr>
          <p:cNvPr id="113696" name="Freeform 34"/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7 w 84"/>
              <a:gd name="T1" fmla="*/ 0 h 537"/>
              <a:gd name="T2" fmla="*/ 2147483647 w 84"/>
              <a:gd name="T3" fmla="*/ 2147483647 h 537"/>
              <a:gd name="T4" fmla="*/ 2147483647 w 84"/>
              <a:gd name="T5" fmla="*/ 2147483647 h 537"/>
              <a:gd name="T6" fmla="*/ 2147483647 w 84"/>
              <a:gd name="T7" fmla="*/ 2147483647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697" name="Text Box 35"/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/>
              <a:t>Anterior Pituitary Hormones</a:t>
            </a:r>
          </a:p>
        </p:txBody>
      </p:sp>
      <p:sp>
        <p:nvSpPr>
          <p:cNvPr id="113698" name="Text Box 36"/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/>
              <a:t>Ovarian Hormones</a:t>
            </a:r>
          </a:p>
        </p:txBody>
      </p:sp>
      <p:sp>
        <p:nvSpPr>
          <p:cNvPr id="113699" name="Text Box 37"/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Ovary</a:t>
            </a:r>
          </a:p>
        </p:txBody>
      </p:sp>
      <p:sp>
        <p:nvSpPr>
          <p:cNvPr id="113700" name="Text Box 38"/>
          <p:cNvSpPr txBox="1">
            <a:spLocks noChangeArrowheads="1"/>
          </p:cNvSpPr>
          <p:nvPr/>
        </p:nvSpPr>
        <p:spPr bwMode="auto">
          <a:xfrm>
            <a:off x="-38100" y="5334000"/>
            <a:ext cx="1085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/>
              <a:t>Uterine</a:t>
            </a:r>
          </a:p>
          <a:p>
            <a:pPr algn="ctr"/>
            <a:r>
              <a:rPr lang="en-US" sz="1800" dirty="0"/>
              <a:t>Endo-</a:t>
            </a:r>
          </a:p>
          <a:p>
            <a:pPr algn="ctr"/>
            <a:r>
              <a:rPr lang="en-US" sz="1800" dirty="0"/>
              <a:t>metrium</a:t>
            </a:r>
          </a:p>
        </p:txBody>
      </p:sp>
      <p:grpSp>
        <p:nvGrpSpPr>
          <p:cNvPr id="113701" name="Group 39"/>
          <p:cNvGrpSpPr>
            <a:grpSpLocks/>
          </p:cNvGrpSpPr>
          <p:nvPr/>
        </p:nvGrpSpPr>
        <p:grpSpPr bwMode="auto">
          <a:xfrm>
            <a:off x="7315200" y="4495800"/>
            <a:ext cx="1666875" cy="777875"/>
            <a:chOff x="4608" y="2832"/>
            <a:chExt cx="1050" cy="490"/>
          </a:xfrm>
        </p:grpSpPr>
        <p:sp>
          <p:nvSpPr>
            <p:cNvPr id="113709" name="Text Box 40"/>
            <p:cNvSpPr txBox="1">
              <a:spLocks noChangeArrowheads="1"/>
            </p:cNvSpPr>
            <p:nvPr/>
          </p:nvSpPr>
          <p:spPr bwMode="auto">
            <a:xfrm>
              <a:off x="4608" y="3072"/>
              <a:ext cx="10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Recruitment</a:t>
              </a:r>
            </a:p>
          </p:txBody>
        </p:sp>
        <p:sp>
          <p:nvSpPr>
            <p:cNvPr id="113710" name="Line 41"/>
            <p:cNvSpPr>
              <a:spLocks noChangeShapeType="1"/>
            </p:cNvSpPr>
            <p:nvPr/>
          </p:nvSpPr>
          <p:spPr bwMode="auto">
            <a:xfrm flipH="1" flipV="1">
              <a:off x="5088" y="2832"/>
              <a:ext cx="9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13702" name="Text Box 42"/>
          <p:cNvSpPr txBox="1">
            <a:spLocks noChangeArrowheads="1"/>
          </p:cNvSpPr>
          <p:nvPr/>
        </p:nvSpPr>
        <p:spPr bwMode="auto">
          <a:xfrm>
            <a:off x="1295400" y="4953000"/>
            <a:ext cx="1312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Selection</a:t>
            </a:r>
          </a:p>
        </p:txBody>
      </p:sp>
      <p:sp>
        <p:nvSpPr>
          <p:cNvPr id="113703" name="Line 43"/>
          <p:cNvSpPr>
            <a:spLocks noChangeShapeType="1"/>
          </p:cNvSpPr>
          <p:nvPr/>
        </p:nvSpPr>
        <p:spPr bwMode="auto">
          <a:xfrm flipV="1">
            <a:off x="1981200" y="4343400"/>
            <a:ext cx="152400" cy="685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3704" name="Text Box 44"/>
          <p:cNvSpPr txBox="1">
            <a:spLocks noChangeArrowheads="1"/>
          </p:cNvSpPr>
          <p:nvPr/>
        </p:nvSpPr>
        <p:spPr bwMode="auto">
          <a:xfrm>
            <a:off x="2667000" y="4800600"/>
            <a:ext cx="1552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Dominance</a:t>
            </a:r>
          </a:p>
        </p:txBody>
      </p:sp>
      <p:sp>
        <p:nvSpPr>
          <p:cNvPr id="113705" name="Line 45"/>
          <p:cNvSpPr>
            <a:spLocks noChangeShapeType="1"/>
          </p:cNvSpPr>
          <p:nvPr/>
        </p:nvSpPr>
        <p:spPr bwMode="auto">
          <a:xfrm flipV="1">
            <a:off x="3276600" y="4343400"/>
            <a:ext cx="76200" cy="457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13706" name="Group 46"/>
          <p:cNvGrpSpPr>
            <a:grpSpLocks/>
          </p:cNvGrpSpPr>
          <p:nvPr/>
        </p:nvGrpSpPr>
        <p:grpSpPr bwMode="auto">
          <a:xfrm>
            <a:off x="152400" y="4343400"/>
            <a:ext cx="1666875" cy="701675"/>
            <a:chOff x="96" y="2736"/>
            <a:chExt cx="1050" cy="442"/>
          </a:xfrm>
        </p:grpSpPr>
        <p:sp>
          <p:nvSpPr>
            <p:cNvPr id="113707" name="Text Box 47"/>
            <p:cNvSpPr txBox="1">
              <a:spLocks noChangeArrowheads="1"/>
            </p:cNvSpPr>
            <p:nvPr/>
          </p:nvSpPr>
          <p:spPr bwMode="auto">
            <a:xfrm>
              <a:off x="96" y="2928"/>
              <a:ext cx="10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/>
                <a:t>Recruitment</a:t>
              </a:r>
            </a:p>
          </p:txBody>
        </p:sp>
        <p:sp>
          <p:nvSpPr>
            <p:cNvPr id="113708" name="Line 48"/>
            <p:cNvSpPr>
              <a:spLocks noChangeShapeType="1"/>
            </p:cNvSpPr>
            <p:nvPr/>
          </p:nvSpPr>
          <p:spPr bwMode="auto">
            <a:xfrm flipV="1">
              <a:off x="576" y="2736"/>
              <a:ext cx="96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14" name="Group 2"/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115756" name="Freeform 3"/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5757" name="Freeform 4"/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15715" name="Freeform 5"/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7 h 720"/>
              <a:gd name="T2" fmla="*/ 2147483647 w 4589"/>
              <a:gd name="T3" fmla="*/ 2147483647 h 720"/>
              <a:gd name="T4" fmla="*/ 2147483647 w 4589"/>
              <a:gd name="T5" fmla="*/ 2147483647 h 720"/>
              <a:gd name="T6" fmla="*/ 2147483647 w 4589"/>
              <a:gd name="T7" fmla="*/ 2147483647 h 720"/>
              <a:gd name="T8" fmla="*/ 2147483647 w 4589"/>
              <a:gd name="T9" fmla="*/ 2147483647 h 720"/>
              <a:gd name="T10" fmla="*/ 2147483647 w 4589"/>
              <a:gd name="T11" fmla="*/ 2147483647 h 720"/>
              <a:gd name="T12" fmla="*/ 2147483647 w 4589"/>
              <a:gd name="T13" fmla="*/ 2147483647 h 720"/>
              <a:gd name="T14" fmla="*/ 2147483647 w 4589"/>
              <a:gd name="T15" fmla="*/ 2147483647 h 720"/>
              <a:gd name="T16" fmla="*/ 2147483647 w 4589"/>
              <a:gd name="T17" fmla="*/ 2147483647 h 720"/>
              <a:gd name="T18" fmla="*/ 2147483647 w 4589"/>
              <a:gd name="T19" fmla="*/ 2147483647 h 720"/>
              <a:gd name="T20" fmla="*/ 2147483647 w 4589"/>
              <a:gd name="T21" fmla="*/ 2147483647 h 720"/>
              <a:gd name="T22" fmla="*/ 2147483647 w 4589"/>
              <a:gd name="T23" fmla="*/ 2147483647 h 720"/>
              <a:gd name="T24" fmla="*/ 2147483647 w 4589"/>
              <a:gd name="T25" fmla="*/ 2147483647 h 720"/>
              <a:gd name="T26" fmla="*/ 2147483647 w 4589"/>
              <a:gd name="T27" fmla="*/ 2147483647 h 720"/>
              <a:gd name="T28" fmla="*/ 2147483647 w 4589"/>
              <a:gd name="T29" fmla="*/ 2147483647 h 720"/>
              <a:gd name="T30" fmla="*/ 2147483647 w 4589"/>
              <a:gd name="T31" fmla="*/ 2147483647 h 720"/>
              <a:gd name="T32" fmla="*/ 2147483647 w 4589"/>
              <a:gd name="T33" fmla="*/ 2147483647 h 720"/>
              <a:gd name="T34" fmla="*/ 2147483647 w 4589"/>
              <a:gd name="T35" fmla="*/ 2147483647 h 720"/>
              <a:gd name="T36" fmla="*/ 2147483647 w 4589"/>
              <a:gd name="T37" fmla="*/ 2147483647 h 720"/>
              <a:gd name="T38" fmla="*/ 2147483647 w 4589"/>
              <a:gd name="T39" fmla="*/ 2147483647 h 720"/>
              <a:gd name="T40" fmla="*/ 2147483647 w 4589"/>
              <a:gd name="T41" fmla="*/ 2147483647 h 720"/>
              <a:gd name="T42" fmla="*/ 2147483647 w 4589"/>
              <a:gd name="T43" fmla="*/ 2147483647 h 720"/>
              <a:gd name="T44" fmla="*/ 2147483647 w 4589"/>
              <a:gd name="T45" fmla="*/ 2147483647 h 720"/>
              <a:gd name="T46" fmla="*/ 2147483647 w 4589"/>
              <a:gd name="T47" fmla="*/ 2147483647 h 720"/>
              <a:gd name="T48" fmla="*/ 2147483647 w 4589"/>
              <a:gd name="T49" fmla="*/ 2147483647 h 720"/>
              <a:gd name="T50" fmla="*/ 2147483647 w 4589"/>
              <a:gd name="T51" fmla="*/ 2147483647 h 720"/>
              <a:gd name="T52" fmla="*/ 2147483647 w 4589"/>
              <a:gd name="T53" fmla="*/ 2147483647 h 720"/>
              <a:gd name="T54" fmla="*/ 2147483647 w 4589"/>
              <a:gd name="T55" fmla="*/ 2147483647 h 720"/>
              <a:gd name="T56" fmla="*/ 2147483647 w 4589"/>
              <a:gd name="T57" fmla="*/ 2147483647 h 720"/>
              <a:gd name="T58" fmla="*/ 2147483647 w 4589"/>
              <a:gd name="T59" fmla="*/ 2147483647 h 720"/>
              <a:gd name="T60" fmla="*/ 2147483647 w 4589"/>
              <a:gd name="T61" fmla="*/ 2147483647 h 720"/>
              <a:gd name="T62" fmla="*/ 2147483647 w 4589"/>
              <a:gd name="T63" fmla="*/ 2147483647 h 720"/>
              <a:gd name="T64" fmla="*/ 2147483647 w 4589"/>
              <a:gd name="T65" fmla="*/ 2147483647 h 720"/>
              <a:gd name="T66" fmla="*/ 2147483647 w 4589"/>
              <a:gd name="T67" fmla="*/ 2147483647 h 720"/>
              <a:gd name="T68" fmla="*/ 2147483647 w 4589"/>
              <a:gd name="T69" fmla="*/ 2147483647 h 720"/>
              <a:gd name="T70" fmla="*/ 2147483647 w 4589"/>
              <a:gd name="T71" fmla="*/ 2147483647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5716" name="Freeform 6"/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7 h 938"/>
              <a:gd name="T2" fmla="*/ 2147483647 w 4595"/>
              <a:gd name="T3" fmla="*/ 2147483647 h 938"/>
              <a:gd name="T4" fmla="*/ 2147483647 w 4595"/>
              <a:gd name="T5" fmla="*/ 2147483647 h 938"/>
              <a:gd name="T6" fmla="*/ 2147483647 w 4595"/>
              <a:gd name="T7" fmla="*/ 2147483647 h 938"/>
              <a:gd name="T8" fmla="*/ 2147483647 w 4595"/>
              <a:gd name="T9" fmla="*/ 2147483647 h 938"/>
              <a:gd name="T10" fmla="*/ 2147483647 w 4595"/>
              <a:gd name="T11" fmla="*/ 2147483647 h 938"/>
              <a:gd name="T12" fmla="*/ 2147483647 w 4595"/>
              <a:gd name="T13" fmla="*/ 2147483647 h 938"/>
              <a:gd name="T14" fmla="*/ 2147483647 w 4595"/>
              <a:gd name="T15" fmla="*/ 2147483647 h 938"/>
              <a:gd name="T16" fmla="*/ 2147483647 w 4595"/>
              <a:gd name="T17" fmla="*/ 2147483647 h 938"/>
              <a:gd name="T18" fmla="*/ 2147483647 w 4595"/>
              <a:gd name="T19" fmla="*/ 2147483647 h 938"/>
              <a:gd name="T20" fmla="*/ 2147483647 w 4595"/>
              <a:gd name="T21" fmla="*/ 2147483647 h 938"/>
              <a:gd name="T22" fmla="*/ 2147483647 w 4595"/>
              <a:gd name="T23" fmla="*/ 2147483647 h 938"/>
              <a:gd name="T24" fmla="*/ 2147483647 w 4595"/>
              <a:gd name="T25" fmla="*/ 2147483647 h 938"/>
              <a:gd name="T26" fmla="*/ 2147483647 w 4595"/>
              <a:gd name="T27" fmla="*/ 2147483647 h 938"/>
              <a:gd name="T28" fmla="*/ 2147483647 w 4595"/>
              <a:gd name="T29" fmla="*/ 2147483647 h 938"/>
              <a:gd name="T30" fmla="*/ 2147483647 w 4595"/>
              <a:gd name="T31" fmla="*/ 2147483647 h 938"/>
              <a:gd name="T32" fmla="*/ 2147483647 w 4595"/>
              <a:gd name="T33" fmla="*/ 2147483647 h 938"/>
              <a:gd name="T34" fmla="*/ 2147483647 w 4595"/>
              <a:gd name="T35" fmla="*/ 2147483647 h 938"/>
              <a:gd name="T36" fmla="*/ 2147483647 w 4595"/>
              <a:gd name="T37" fmla="*/ 2147483647 h 938"/>
              <a:gd name="T38" fmla="*/ 2147483647 w 4595"/>
              <a:gd name="T39" fmla="*/ 2147483647 h 938"/>
              <a:gd name="T40" fmla="*/ 2147483647 w 4595"/>
              <a:gd name="T41" fmla="*/ 2147483647 h 938"/>
              <a:gd name="T42" fmla="*/ 2147483647 w 4595"/>
              <a:gd name="T43" fmla="*/ 2147483647 h 938"/>
              <a:gd name="T44" fmla="*/ 2147483647 w 4595"/>
              <a:gd name="T45" fmla="*/ 2147483647 h 938"/>
              <a:gd name="T46" fmla="*/ 2147483647 w 4595"/>
              <a:gd name="T47" fmla="*/ 2147483647 h 938"/>
              <a:gd name="T48" fmla="*/ 2147483647 w 4595"/>
              <a:gd name="T49" fmla="*/ 2147483647 h 938"/>
              <a:gd name="T50" fmla="*/ 2147483647 w 4595"/>
              <a:gd name="T51" fmla="*/ 2147483647 h 938"/>
              <a:gd name="T52" fmla="*/ 2147483647 w 4595"/>
              <a:gd name="T53" fmla="*/ 2147483647 h 938"/>
              <a:gd name="T54" fmla="*/ 2147483647 w 4595"/>
              <a:gd name="T55" fmla="*/ 2147483647 h 938"/>
              <a:gd name="T56" fmla="*/ 2147483647 w 4595"/>
              <a:gd name="T57" fmla="*/ 2147483647 h 938"/>
              <a:gd name="T58" fmla="*/ 2147483647 w 4595"/>
              <a:gd name="T59" fmla="*/ 2147483647 h 938"/>
              <a:gd name="T60" fmla="*/ 2147483647 w 4595"/>
              <a:gd name="T61" fmla="*/ 2147483647 h 938"/>
              <a:gd name="T62" fmla="*/ 2147483647 w 4595"/>
              <a:gd name="T63" fmla="*/ 2147483647 h 938"/>
              <a:gd name="T64" fmla="*/ 2147483647 w 4595"/>
              <a:gd name="T65" fmla="*/ 2147483647 h 938"/>
              <a:gd name="T66" fmla="*/ 2147483647 w 4595"/>
              <a:gd name="T67" fmla="*/ 2147483647 h 938"/>
              <a:gd name="T68" fmla="*/ 2147483647 w 4595"/>
              <a:gd name="T69" fmla="*/ 2147483647 h 938"/>
              <a:gd name="T70" fmla="*/ 2147483647 w 4595"/>
              <a:gd name="T71" fmla="*/ 2147483647 h 938"/>
              <a:gd name="T72" fmla="*/ 2147483647 w 4595"/>
              <a:gd name="T73" fmla="*/ 2147483647 h 938"/>
              <a:gd name="T74" fmla="*/ 2147483647 w 4595"/>
              <a:gd name="T75" fmla="*/ 2147483647 h 938"/>
              <a:gd name="T76" fmla="*/ 2147483647 w 4595"/>
              <a:gd name="T77" fmla="*/ 2147483647 h 938"/>
              <a:gd name="T78" fmla="*/ 2147483647 w 4595"/>
              <a:gd name="T79" fmla="*/ 2147483647 h 938"/>
              <a:gd name="T80" fmla="*/ 2147483647 w 4595"/>
              <a:gd name="T81" fmla="*/ 2147483647 h 938"/>
              <a:gd name="T82" fmla="*/ 2147483647 w 4595"/>
              <a:gd name="T83" fmla="*/ 2147483647 h 938"/>
              <a:gd name="T84" fmla="*/ 2147483647 w 4595"/>
              <a:gd name="T85" fmla="*/ 2147483647 h 938"/>
              <a:gd name="T86" fmla="*/ 2147483647 w 4595"/>
              <a:gd name="T87" fmla="*/ 2147483647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5717" name="Freeform 7"/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7 h 212"/>
              <a:gd name="T2" fmla="*/ 2147483647 w 4576"/>
              <a:gd name="T3" fmla="*/ 2147483647 h 212"/>
              <a:gd name="T4" fmla="*/ 2147483647 w 4576"/>
              <a:gd name="T5" fmla="*/ 2147483647 h 212"/>
              <a:gd name="T6" fmla="*/ 2147483647 w 4576"/>
              <a:gd name="T7" fmla="*/ 2147483647 h 212"/>
              <a:gd name="T8" fmla="*/ 2147483647 w 4576"/>
              <a:gd name="T9" fmla="*/ 2147483647 h 212"/>
              <a:gd name="T10" fmla="*/ 2147483647 w 4576"/>
              <a:gd name="T11" fmla="*/ 2147483647 h 212"/>
              <a:gd name="T12" fmla="*/ 2147483647 w 4576"/>
              <a:gd name="T13" fmla="*/ 2147483647 h 212"/>
              <a:gd name="T14" fmla="*/ 2147483647 w 4576"/>
              <a:gd name="T15" fmla="*/ 2147483647 h 212"/>
              <a:gd name="T16" fmla="*/ 2147483647 w 4576"/>
              <a:gd name="T17" fmla="*/ 2147483647 h 212"/>
              <a:gd name="T18" fmla="*/ 2147483647 w 4576"/>
              <a:gd name="T19" fmla="*/ 2147483647 h 212"/>
              <a:gd name="T20" fmla="*/ 2147483647 w 4576"/>
              <a:gd name="T21" fmla="*/ 2147483647 h 212"/>
              <a:gd name="T22" fmla="*/ 2147483647 w 4576"/>
              <a:gd name="T23" fmla="*/ 2147483647 h 212"/>
              <a:gd name="T24" fmla="*/ 2147483647 w 4576"/>
              <a:gd name="T25" fmla="*/ 2147483647 h 212"/>
              <a:gd name="T26" fmla="*/ 2147483647 w 4576"/>
              <a:gd name="T27" fmla="*/ 2147483647 h 212"/>
              <a:gd name="T28" fmla="*/ 2147483647 w 4576"/>
              <a:gd name="T29" fmla="*/ 2147483647 h 212"/>
              <a:gd name="T30" fmla="*/ 2147483647 w 4576"/>
              <a:gd name="T31" fmla="*/ 2147483647 h 212"/>
              <a:gd name="T32" fmla="*/ 2147483647 w 4576"/>
              <a:gd name="T33" fmla="*/ 2147483647 h 212"/>
              <a:gd name="T34" fmla="*/ 2147483647 w 4576"/>
              <a:gd name="T35" fmla="*/ 2147483647 h 212"/>
              <a:gd name="T36" fmla="*/ 2147483647 w 4576"/>
              <a:gd name="T37" fmla="*/ 2147483647 h 212"/>
              <a:gd name="T38" fmla="*/ 2147483647 w 4576"/>
              <a:gd name="T39" fmla="*/ 2147483647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571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19" name="Text Box 9"/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FSH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3333CC"/>
                </a:solidFill>
              </a:rPr>
              <a:t>LH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Estradiol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FF"/>
                </a:solidFill>
              </a:rPr>
              <a:t>Progesterone</a:t>
            </a:r>
          </a:p>
        </p:txBody>
      </p:sp>
      <p:sp>
        <p:nvSpPr>
          <p:cNvPr id="115723" name="Text Box 13"/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Follicle</a:t>
            </a:r>
          </a:p>
        </p:txBody>
      </p:sp>
      <p:sp>
        <p:nvSpPr>
          <p:cNvPr id="115724" name="Text Box 14"/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Ovulation</a:t>
            </a:r>
          </a:p>
        </p:txBody>
      </p:sp>
      <p:sp>
        <p:nvSpPr>
          <p:cNvPr id="115725" name="Text Box 15"/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Corpus Luteum</a:t>
            </a:r>
          </a:p>
        </p:txBody>
      </p:sp>
      <p:sp>
        <p:nvSpPr>
          <p:cNvPr id="115726" name="Text Box 16"/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115727" name="Text Box 17"/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4</a:t>
            </a:r>
          </a:p>
        </p:txBody>
      </p:sp>
      <p:sp>
        <p:nvSpPr>
          <p:cNvPr id="115728" name="Text Box 18"/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6</a:t>
            </a:r>
          </a:p>
        </p:txBody>
      </p:sp>
      <p:sp>
        <p:nvSpPr>
          <p:cNvPr id="115729" name="Text Box 19"/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8</a:t>
            </a:r>
          </a:p>
        </p:txBody>
      </p:sp>
      <p:sp>
        <p:nvSpPr>
          <p:cNvPr id="115730" name="Text Box 20"/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10</a:t>
            </a:r>
          </a:p>
        </p:txBody>
      </p:sp>
      <p:sp>
        <p:nvSpPr>
          <p:cNvPr id="115731" name="Text Box 21"/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14</a:t>
            </a:r>
          </a:p>
        </p:txBody>
      </p:sp>
      <p:sp>
        <p:nvSpPr>
          <p:cNvPr id="115732" name="Text Box 22"/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16</a:t>
            </a:r>
          </a:p>
        </p:txBody>
      </p:sp>
      <p:sp>
        <p:nvSpPr>
          <p:cNvPr id="115733" name="Text Box 23"/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18</a:t>
            </a:r>
          </a:p>
        </p:txBody>
      </p:sp>
      <p:sp>
        <p:nvSpPr>
          <p:cNvPr id="115734" name="Text Box 24"/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20</a:t>
            </a:r>
          </a:p>
        </p:txBody>
      </p:sp>
      <p:sp>
        <p:nvSpPr>
          <p:cNvPr id="115735" name="Text Box 25"/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22</a:t>
            </a:r>
          </a:p>
        </p:txBody>
      </p:sp>
      <p:sp>
        <p:nvSpPr>
          <p:cNvPr id="115736" name="Text Box 26"/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24</a:t>
            </a:r>
          </a:p>
        </p:txBody>
      </p:sp>
      <p:sp>
        <p:nvSpPr>
          <p:cNvPr id="115737" name="Text Box 27"/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26</a:t>
            </a:r>
          </a:p>
        </p:txBody>
      </p:sp>
      <p:sp>
        <p:nvSpPr>
          <p:cNvPr id="115738" name="Text Box 28"/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28</a:t>
            </a:r>
          </a:p>
        </p:txBody>
      </p:sp>
      <p:sp>
        <p:nvSpPr>
          <p:cNvPr id="115739" name="Text Box 29"/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115740" name="Text Box 30"/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12</a:t>
            </a:r>
          </a:p>
        </p:txBody>
      </p:sp>
      <p:sp>
        <p:nvSpPr>
          <p:cNvPr id="115741" name="Freeform 31"/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7 w 84"/>
              <a:gd name="T1" fmla="*/ 0 h 537"/>
              <a:gd name="T2" fmla="*/ 2147483647 w 84"/>
              <a:gd name="T3" fmla="*/ 2147483647 h 537"/>
              <a:gd name="T4" fmla="*/ 2147483647 w 84"/>
              <a:gd name="T5" fmla="*/ 2147483647 h 537"/>
              <a:gd name="T6" fmla="*/ 2147483647 w 84"/>
              <a:gd name="T7" fmla="*/ 2147483647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5742" name="Text Box 32"/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Anterior Pituitary Hormones</a:t>
            </a:r>
          </a:p>
        </p:txBody>
      </p:sp>
      <p:sp>
        <p:nvSpPr>
          <p:cNvPr id="115743" name="Text Box 33"/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Ovarian Hormones</a:t>
            </a:r>
          </a:p>
        </p:txBody>
      </p:sp>
      <p:sp>
        <p:nvSpPr>
          <p:cNvPr id="115744" name="Text Box 34"/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Ovary</a:t>
            </a:r>
          </a:p>
        </p:txBody>
      </p:sp>
      <p:sp>
        <p:nvSpPr>
          <p:cNvPr id="115745" name="Text Box 35"/>
          <p:cNvSpPr txBox="1">
            <a:spLocks noChangeArrowheads="1"/>
          </p:cNvSpPr>
          <p:nvPr/>
        </p:nvSpPr>
        <p:spPr bwMode="auto">
          <a:xfrm>
            <a:off x="-38100" y="5029200"/>
            <a:ext cx="1085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Uterine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Endo-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metrium</a:t>
            </a:r>
          </a:p>
        </p:txBody>
      </p:sp>
      <p:grpSp>
        <p:nvGrpSpPr>
          <p:cNvPr id="115746" name="Group 36"/>
          <p:cNvGrpSpPr>
            <a:grpSpLocks/>
          </p:cNvGrpSpPr>
          <p:nvPr/>
        </p:nvGrpSpPr>
        <p:grpSpPr bwMode="auto">
          <a:xfrm>
            <a:off x="990600" y="139700"/>
            <a:ext cx="7469188" cy="6584950"/>
            <a:chOff x="624" y="88"/>
            <a:chExt cx="4705" cy="4148"/>
          </a:xfrm>
        </p:grpSpPr>
        <p:grpSp>
          <p:nvGrpSpPr>
            <p:cNvPr id="115747" name="Group 37"/>
            <p:cNvGrpSpPr>
              <a:grpSpLocks/>
            </p:cNvGrpSpPr>
            <p:nvPr/>
          </p:nvGrpSpPr>
          <p:grpSpPr bwMode="auto">
            <a:xfrm>
              <a:off x="624" y="88"/>
              <a:ext cx="4705" cy="4148"/>
              <a:chOff x="624" y="88"/>
              <a:chExt cx="4705" cy="4148"/>
            </a:xfrm>
          </p:grpSpPr>
          <p:grpSp>
            <p:nvGrpSpPr>
              <p:cNvPr id="115750" name="Group 38"/>
              <p:cNvGrpSpPr>
                <a:grpSpLocks/>
              </p:cNvGrpSpPr>
              <p:nvPr/>
            </p:nvGrpSpPr>
            <p:grpSpPr bwMode="auto">
              <a:xfrm>
                <a:off x="624" y="96"/>
                <a:ext cx="624" cy="4140"/>
                <a:chOff x="624" y="96"/>
                <a:chExt cx="624" cy="4140"/>
              </a:xfrm>
            </p:grpSpPr>
            <p:sp>
              <p:nvSpPr>
                <p:cNvPr id="34855" name="Rectangle 39"/>
                <p:cNvSpPr>
                  <a:spLocks noChangeArrowheads="1"/>
                </p:cNvSpPr>
                <p:nvPr/>
              </p:nvSpPr>
              <p:spPr bwMode="auto">
                <a:xfrm>
                  <a:off x="624" y="96"/>
                  <a:ext cx="624" cy="414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856" name="Text Box 40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55" y="1339"/>
                  <a:ext cx="1179" cy="4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109250" dir="18332261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3600" dirty="0"/>
                    <a:t>Menses</a:t>
                  </a:r>
                  <a:endParaRPr lang="en-US" sz="3600" dirty="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115751" name="Group 41"/>
              <p:cNvGrpSpPr>
                <a:grpSpLocks/>
              </p:cNvGrpSpPr>
              <p:nvPr/>
            </p:nvGrpSpPr>
            <p:grpSpPr bwMode="auto">
              <a:xfrm>
                <a:off x="4705" y="88"/>
                <a:ext cx="624" cy="4140"/>
                <a:chOff x="624" y="96"/>
                <a:chExt cx="624" cy="4140"/>
              </a:xfrm>
            </p:grpSpPr>
            <p:sp>
              <p:nvSpPr>
                <p:cNvPr id="34858" name="Rectangle 42"/>
                <p:cNvSpPr>
                  <a:spLocks noChangeArrowheads="1"/>
                </p:cNvSpPr>
                <p:nvPr/>
              </p:nvSpPr>
              <p:spPr bwMode="auto">
                <a:xfrm>
                  <a:off x="624" y="96"/>
                  <a:ext cx="624" cy="4140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17961" dir="2700000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4859" name="Text Box 43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359" y="1245"/>
                  <a:ext cx="1179" cy="4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109250" dir="18332261" algn="ctr" rotWithShape="0">
                    <a:schemeClr val="tx1">
                      <a:alpha val="74998"/>
                    </a:schemeClr>
                  </a:outerShdw>
                </a:effectLst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3600" dirty="0"/>
                    <a:t>Menses</a:t>
                  </a:r>
                  <a:endParaRPr lang="en-US" sz="3600" dirty="0">
                    <a:solidFill>
                      <a:schemeClr val="bg2"/>
                    </a:solidFill>
                  </a:endParaRPr>
                </a:p>
              </p:txBody>
            </p:sp>
          </p:grpSp>
        </p:grpSp>
        <p:sp>
          <p:nvSpPr>
            <p:cNvPr id="34860" name="Text Box 44"/>
            <p:cNvSpPr txBox="1">
              <a:spLocks noChangeArrowheads="1"/>
            </p:cNvSpPr>
            <p:nvPr/>
          </p:nvSpPr>
          <p:spPr bwMode="auto">
            <a:xfrm>
              <a:off x="672" y="2832"/>
              <a:ext cx="554" cy="5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>
                  <a:solidFill>
                    <a:srgbClr val="FF00FF"/>
                  </a:solidFill>
                </a:rPr>
                <a:t>5</a:t>
              </a:r>
            </a:p>
            <a:p>
              <a:pPr algn="ctr"/>
              <a:r>
                <a:rPr lang="en-US" dirty="0">
                  <a:solidFill>
                    <a:srgbClr val="FF00FF"/>
                  </a:solidFill>
                </a:rPr>
                <a:t>days</a:t>
              </a:r>
              <a:endParaRPr lang="en-US" sz="2000" dirty="0"/>
            </a:p>
          </p:txBody>
        </p:sp>
        <p:sp>
          <p:nvSpPr>
            <p:cNvPr id="34861" name="Text Box 45"/>
            <p:cNvSpPr txBox="1">
              <a:spLocks noChangeArrowheads="1"/>
            </p:cNvSpPr>
            <p:nvPr/>
          </p:nvSpPr>
          <p:spPr bwMode="auto">
            <a:xfrm>
              <a:off x="4752" y="2832"/>
              <a:ext cx="554" cy="51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dirty="0">
                  <a:solidFill>
                    <a:srgbClr val="FF00FF"/>
                  </a:solidFill>
                </a:rPr>
                <a:t>5 </a:t>
              </a:r>
            </a:p>
            <a:p>
              <a:pPr algn="ctr"/>
              <a:r>
                <a:rPr lang="en-US" dirty="0">
                  <a:solidFill>
                    <a:srgbClr val="FF00FF"/>
                  </a:solidFill>
                </a:rPr>
                <a:t>days</a:t>
              </a:r>
              <a:endParaRPr lang="en-US" sz="2000" dirty="0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2" name="Group 2"/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117798" name="Freeform 3"/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7799" name="Freeform 4"/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17763" name="Freeform 5"/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7 h 720"/>
              <a:gd name="T2" fmla="*/ 2147483647 w 4589"/>
              <a:gd name="T3" fmla="*/ 2147483647 h 720"/>
              <a:gd name="T4" fmla="*/ 2147483647 w 4589"/>
              <a:gd name="T5" fmla="*/ 2147483647 h 720"/>
              <a:gd name="T6" fmla="*/ 2147483647 w 4589"/>
              <a:gd name="T7" fmla="*/ 2147483647 h 720"/>
              <a:gd name="T8" fmla="*/ 2147483647 w 4589"/>
              <a:gd name="T9" fmla="*/ 2147483647 h 720"/>
              <a:gd name="T10" fmla="*/ 2147483647 w 4589"/>
              <a:gd name="T11" fmla="*/ 2147483647 h 720"/>
              <a:gd name="T12" fmla="*/ 2147483647 w 4589"/>
              <a:gd name="T13" fmla="*/ 2147483647 h 720"/>
              <a:gd name="T14" fmla="*/ 2147483647 w 4589"/>
              <a:gd name="T15" fmla="*/ 2147483647 h 720"/>
              <a:gd name="T16" fmla="*/ 2147483647 w 4589"/>
              <a:gd name="T17" fmla="*/ 2147483647 h 720"/>
              <a:gd name="T18" fmla="*/ 2147483647 w 4589"/>
              <a:gd name="T19" fmla="*/ 2147483647 h 720"/>
              <a:gd name="T20" fmla="*/ 2147483647 w 4589"/>
              <a:gd name="T21" fmla="*/ 2147483647 h 720"/>
              <a:gd name="T22" fmla="*/ 2147483647 w 4589"/>
              <a:gd name="T23" fmla="*/ 2147483647 h 720"/>
              <a:gd name="T24" fmla="*/ 2147483647 w 4589"/>
              <a:gd name="T25" fmla="*/ 2147483647 h 720"/>
              <a:gd name="T26" fmla="*/ 2147483647 w 4589"/>
              <a:gd name="T27" fmla="*/ 2147483647 h 720"/>
              <a:gd name="T28" fmla="*/ 2147483647 w 4589"/>
              <a:gd name="T29" fmla="*/ 2147483647 h 720"/>
              <a:gd name="T30" fmla="*/ 2147483647 w 4589"/>
              <a:gd name="T31" fmla="*/ 2147483647 h 720"/>
              <a:gd name="T32" fmla="*/ 2147483647 w 4589"/>
              <a:gd name="T33" fmla="*/ 2147483647 h 720"/>
              <a:gd name="T34" fmla="*/ 2147483647 w 4589"/>
              <a:gd name="T35" fmla="*/ 2147483647 h 720"/>
              <a:gd name="T36" fmla="*/ 2147483647 w 4589"/>
              <a:gd name="T37" fmla="*/ 2147483647 h 720"/>
              <a:gd name="T38" fmla="*/ 2147483647 w 4589"/>
              <a:gd name="T39" fmla="*/ 2147483647 h 720"/>
              <a:gd name="T40" fmla="*/ 2147483647 w 4589"/>
              <a:gd name="T41" fmla="*/ 2147483647 h 720"/>
              <a:gd name="T42" fmla="*/ 2147483647 w 4589"/>
              <a:gd name="T43" fmla="*/ 2147483647 h 720"/>
              <a:gd name="T44" fmla="*/ 2147483647 w 4589"/>
              <a:gd name="T45" fmla="*/ 2147483647 h 720"/>
              <a:gd name="T46" fmla="*/ 2147483647 w 4589"/>
              <a:gd name="T47" fmla="*/ 2147483647 h 720"/>
              <a:gd name="T48" fmla="*/ 2147483647 w 4589"/>
              <a:gd name="T49" fmla="*/ 2147483647 h 720"/>
              <a:gd name="T50" fmla="*/ 2147483647 w 4589"/>
              <a:gd name="T51" fmla="*/ 2147483647 h 720"/>
              <a:gd name="T52" fmla="*/ 2147483647 w 4589"/>
              <a:gd name="T53" fmla="*/ 2147483647 h 720"/>
              <a:gd name="T54" fmla="*/ 2147483647 w 4589"/>
              <a:gd name="T55" fmla="*/ 2147483647 h 720"/>
              <a:gd name="T56" fmla="*/ 2147483647 w 4589"/>
              <a:gd name="T57" fmla="*/ 2147483647 h 720"/>
              <a:gd name="T58" fmla="*/ 2147483647 w 4589"/>
              <a:gd name="T59" fmla="*/ 2147483647 h 720"/>
              <a:gd name="T60" fmla="*/ 2147483647 w 4589"/>
              <a:gd name="T61" fmla="*/ 2147483647 h 720"/>
              <a:gd name="T62" fmla="*/ 2147483647 w 4589"/>
              <a:gd name="T63" fmla="*/ 2147483647 h 720"/>
              <a:gd name="T64" fmla="*/ 2147483647 w 4589"/>
              <a:gd name="T65" fmla="*/ 2147483647 h 720"/>
              <a:gd name="T66" fmla="*/ 2147483647 w 4589"/>
              <a:gd name="T67" fmla="*/ 2147483647 h 720"/>
              <a:gd name="T68" fmla="*/ 2147483647 w 4589"/>
              <a:gd name="T69" fmla="*/ 2147483647 h 720"/>
              <a:gd name="T70" fmla="*/ 2147483647 w 4589"/>
              <a:gd name="T71" fmla="*/ 2147483647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7764" name="Freeform 6"/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7 h 938"/>
              <a:gd name="T2" fmla="*/ 2147483647 w 4595"/>
              <a:gd name="T3" fmla="*/ 2147483647 h 938"/>
              <a:gd name="T4" fmla="*/ 2147483647 w 4595"/>
              <a:gd name="T5" fmla="*/ 2147483647 h 938"/>
              <a:gd name="T6" fmla="*/ 2147483647 w 4595"/>
              <a:gd name="T7" fmla="*/ 2147483647 h 938"/>
              <a:gd name="T8" fmla="*/ 2147483647 w 4595"/>
              <a:gd name="T9" fmla="*/ 2147483647 h 938"/>
              <a:gd name="T10" fmla="*/ 2147483647 w 4595"/>
              <a:gd name="T11" fmla="*/ 2147483647 h 938"/>
              <a:gd name="T12" fmla="*/ 2147483647 w 4595"/>
              <a:gd name="T13" fmla="*/ 2147483647 h 938"/>
              <a:gd name="T14" fmla="*/ 2147483647 w 4595"/>
              <a:gd name="T15" fmla="*/ 2147483647 h 938"/>
              <a:gd name="T16" fmla="*/ 2147483647 w 4595"/>
              <a:gd name="T17" fmla="*/ 2147483647 h 938"/>
              <a:gd name="T18" fmla="*/ 2147483647 w 4595"/>
              <a:gd name="T19" fmla="*/ 2147483647 h 938"/>
              <a:gd name="T20" fmla="*/ 2147483647 w 4595"/>
              <a:gd name="T21" fmla="*/ 2147483647 h 938"/>
              <a:gd name="T22" fmla="*/ 2147483647 w 4595"/>
              <a:gd name="T23" fmla="*/ 2147483647 h 938"/>
              <a:gd name="T24" fmla="*/ 2147483647 w 4595"/>
              <a:gd name="T25" fmla="*/ 2147483647 h 938"/>
              <a:gd name="T26" fmla="*/ 2147483647 w 4595"/>
              <a:gd name="T27" fmla="*/ 2147483647 h 938"/>
              <a:gd name="T28" fmla="*/ 2147483647 w 4595"/>
              <a:gd name="T29" fmla="*/ 2147483647 h 938"/>
              <a:gd name="T30" fmla="*/ 2147483647 w 4595"/>
              <a:gd name="T31" fmla="*/ 2147483647 h 938"/>
              <a:gd name="T32" fmla="*/ 2147483647 w 4595"/>
              <a:gd name="T33" fmla="*/ 2147483647 h 938"/>
              <a:gd name="T34" fmla="*/ 2147483647 w 4595"/>
              <a:gd name="T35" fmla="*/ 2147483647 h 938"/>
              <a:gd name="T36" fmla="*/ 2147483647 w 4595"/>
              <a:gd name="T37" fmla="*/ 2147483647 h 938"/>
              <a:gd name="T38" fmla="*/ 2147483647 w 4595"/>
              <a:gd name="T39" fmla="*/ 2147483647 h 938"/>
              <a:gd name="T40" fmla="*/ 2147483647 w 4595"/>
              <a:gd name="T41" fmla="*/ 2147483647 h 938"/>
              <a:gd name="T42" fmla="*/ 2147483647 w 4595"/>
              <a:gd name="T43" fmla="*/ 2147483647 h 938"/>
              <a:gd name="T44" fmla="*/ 2147483647 w 4595"/>
              <a:gd name="T45" fmla="*/ 2147483647 h 938"/>
              <a:gd name="T46" fmla="*/ 2147483647 w 4595"/>
              <a:gd name="T47" fmla="*/ 2147483647 h 938"/>
              <a:gd name="T48" fmla="*/ 2147483647 w 4595"/>
              <a:gd name="T49" fmla="*/ 2147483647 h 938"/>
              <a:gd name="T50" fmla="*/ 2147483647 w 4595"/>
              <a:gd name="T51" fmla="*/ 2147483647 h 938"/>
              <a:gd name="T52" fmla="*/ 2147483647 w 4595"/>
              <a:gd name="T53" fmla="*/ 2147483647 h 938"/>
              <a:gd name="T54" fmla="*/ 2147483647 w 4595"/>
              <a:gd name="T55" fmla="*/ 2147483647 h 938"/>
              <a:gd name="T56" fmla="*/ 2147483647 w 4595"/>
              <a:gd name="T57" fmla="*/ 2147483647 h 938"/>
              <a:gd name="T58" fmla="*/ 2147483647 w 4595"/>
              <a:gd name="T59" fmla="*/ 2147483647 h 938"/>
              <a:gd name="T60" fmla="*/ 2147483647 w 4595"/>
              <a:gd name="T61" fmla="*/ 2147483647 h 938"/>
              <a:gd name="T62" fmla="*/ 2147483647 w 4595"/>
              <a:gd name="T63" fmla="*/ 2147483647 h 938"/>
              <a:gd name="T64" fmla="*/ 2147483647 w 4595"/>
              <a:gd name="T65" fmla="*/ 2147483647 h 938"/>
              <a:gd name="T66" fmla="*/ 2147483647 w 4595"/>
              <a:gd name="T67" fmla="*/ 2147483647 h 938"/>
              <a:gd name="T68" fmla="*/ 2147483647 w 4595"/>
              <a:gd name="T69" fmla="*/ 2147483647 h 938"/>
              <a:gd name="T70" fmla="*/ 2147483647 w 4595"/>
              <a:gd name="T71" fmla="*/ 2147483647 h 938"/>
              <a:gd name="T72" fmla="*/ 2147483647 w 4595"/>
              <a:gd name="T73" fmla="*/ 2147483647 h 938"/>
              <a:gd name="T74" fmla="*/ 2147483647 w 4595"/>
              <a:gd name="T75" fmla="*/ 2147483647 h 938"/>
              <a:gd name="T76" fmla="*/ 2147483647 w 4595"/>
              <a:gd name="T77" fmla="*/ 2147483647 h 938"/>
              <a:gd name="T78" fmla="*/ 2147483647 w 4595"/>
              <a:gd name="T79" fmla="*/ 2147483647 h 938"/>
              <a:gd name="T80" fmla="*/ 2147483647 w 4595"/>
              <a:gd name="T81" fmla="*/ 2147483647 h 938"/>
              <a:gd name="T82" fmla="*/ 2147483647 w 4595"/>
              <a:gd name="T83" fmla="*/ 2147483647 h 938"/>
              <a:gd name="T84" fmla="*/ 2147483647 w 4595"/>
              <a:gd name="T85" fmla="*/ 2147483647 h 938"/>
              <a:gd name="T86" fmla="*/ 2147483647 w 4595"/>
              <a:gd name="T87" fmla="*/ 2147483647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7765" name="Freeform 7"/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7 h 212"/>
              <a:gd name="T2" fmla="*/ 2147483647 w 4576"/>
              <a:gd name="T3" fmla="*/ 2147483647 h 212"/>
              <a:gd name="T4" fmla="*/ 2147483647 w 4576"/>
              <a:gd name="T5" fmla="*/ 2147483647 h 212"/>
              <a:gd name="T6" fmla="*/ 2147483647 w 4576"/>
              <a:gd name="T7" fmla="*/ 2147483647 h 212"/>
              <a:gd name="T8" fmla="*/ 2147483647 w 4576"/>
              <a:gd name="T9" fmla="*/ 2147483647 h 212"/>
              <a:gd name="T10" fmla="*/ 2147483647 w 4576"/>
              <a:gd name="T11" fmla="*/ 2147483647 h 212"/>
              <a:gd name="T12" fmla="*/ 2147483647 w 4576"/>
              <a:gd name="T13" fmla="*/ 2147483647 h 212"/>
              <a:gd name="T14" fmla="*/ 2147483647 w 4576"/>
              <a:gd name="T15" fmla="*/ 2147483647 h 212"/>
              <a:gd name="T16" fmla="*/ 2147483647 w 4576"/>
              <a:gd name="T17" fmla="*/ 2147483647 h 212"/>
              <a:gd name="T18" fmla="*/ 2147483647 w 4576"/>
              <a:gd name="T19" fmla="*/ 2147483647 h 212"/>
              <a:gd name="T20" fmla="*/ 2147483647 w 4576"/>
              <a:gd name="T21" fmla="*/ 2147483647 h 212"/>
              <a:gd name="T22" fmla="*/ 2147483647 w 4576"/>
              <a:gd name="T23" fmla="*/ 2147483647 h 212"/>
              <a:gd name="T24" fmla="*/ 2147483647 w 4576"/>
              <a:gd name="T25" fmla="*/ 2147483647 h 212"/>
              <a:gd name="T26" fmla="*/ 2147483647 w 4576"/>
              <a:gd name="T27" fmla="*/ 2147483647 h 212"/>
              <a:gd name="T28" fmla="*/ 2147483647 w 4576"/>
              <a:gd name="T29" fmla="*/ 2147483647 h 212"/>
              <a:gd name="T30" fmla="*/ 2147483647 w 4576"/>
              <a:gd name="T31" fmla="*/ 2147483647 h 212"/>
              <a:gd name="T32" fmla="*/ 2147483647 w 4576"/>
              <a:gd name="T33" fmla="*/ 2147483647 h 212"/>
              <a:gd name="T34" fmla="*/ 2147483647 w 4576"/>
              <a:gd name="T35" fmla="*/ 2147483647 h 212"/>
              <a:gd name="T36" fmla="*/ 2147483647 w 4576"/>
              <a:gd name="T37" fmla="*/ 2147483647 h 212"/>
              <a:gd name="T38" fmla="*/ 2147483647 w 4576"/>
              <a:gd name="T39" fmla="*/ 2147483647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7766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7" name="Text Box 9"/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FSH</a:t>
            </a:r>
          </a:p>
        </p:txBody>
      </p:sp>
      <p:sp>
        <p:nvSpPr>
          <p:cNvPr id="116746" name="Text Box 10"/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3333CC"/>
                </a:solidFill>
              </a:rPr>
              <a:t>LH</a:t>
            </a:r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Estradiol</a:t>
            </a:r>
          </a:p>
        </p:txBody>
      </p:sp>
      <p:sp>
        <p:nvSpPr>
          <p:cNvPr id="116748" name="Text Box 12"/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FF"/>
                </a:solidFill>
              </a:rPr>
              <a:t>Progesterone</a:t>
            </a:r>
          </a:p>
        </p:txBody>
      </p:sp>
      <p:sp>
        <p:nvSpPr>
          <p:cNvPr id="117771" name="Text Box 13"/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Follicle</a:t>
            </a:r>
          </a:p>
        </p:txBody>
      </p:sp>
      <p:sp>
        <p:nvSpPr>
          <p:cNvPr id="117772" name="Text Box 14"/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Ovulation</a:t>
            </a:r>
          </a:p>
        </p:txBody>
      </p:sp>
      <p:sp>
        <p:nvSpPr>
          <p:cNvPr id="117773" name="Text Box 15"/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Corpus Luteum</a:t>
            </a:r>
          </a:p>
        </p:txBody>
      </p:sp>
      <p:sp>
        <p:nvSpPr>
          <p:cNvPr id="117774" name="Text Box 16"/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117775" name="Text Box 17"/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4</a:t>
            </a:r>
          </a:p>
        </p:txBody>
      </p:sp>
      <p:sp>
        <p:nvSpPr>
          <p:cNvPr id="117776" name="Text Box 18"/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6</a:t>
            </a:r>
          </a:p>
        </p:txBody>
      </p:sp>
      <p:sp>
        <p:nvSpPr>
          <p:cNvPr id="117777" name="Text Box 19"/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8</a:t>
            </a:r>
          </a:p>
        </p:txBody>
      </p:sp>
      <p:sp>
        <p:nvSpPr>
          <p:cNvPr id="117778" name="Text Box 20"/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10</a:t>
            </a:r>
          </a:p>
        </p:txBody>
      </p:sp>
      <p:sp>
        <p:nvSpPr>
          <p:cNvPr id="117779" name="Text Box 21"/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14</a:t>
            </a:r>
          </a:p>
        </p:txBody>
      </p:sp>
      <p:sp>
        <p:nvSpPr>
          <p:cNvPr id="117780" name="Text Box 22"/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16</a:t>
            </a:r>
          </a:p>
        </p:txBody>
      </p:sp>
      <p:sp>
        <p:nvSpPr>
          <p:cNvPr id="117781" name="Text Box 23"/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18</a:t>
            </a:r>
          </a:p>
        </p:txBody>
      </p:sp>
      <p:sp>
        <p:nvSpPr>
          <p:cNvPr id="117782" name="Text Box 24"/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20</a:t>
            </a:r>
          </a:p>
        </p:txBody>
      </p:sp>
      <p:sp>
        <p:nvSpPr>
          <p:cNvPr id="117783" name="Text Box 25"/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22</a:t>
            </a:r>
          </a:p>
        </p:txBody>
      </p:sp>
      <p:sp>
        <p:nvSpPr>
          <p:cNvPr id="117784" name="Text Box 26"/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24</a:t>
            </a:r>
          </a:p>
        </p:txBody>
      </p:sp>
      <p:sp>
        <p:nvSpPr>
          <p:cNvPr id="117785" name="Text Box 27"/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26</a:t>
            </a:r>
          </a:p>
        </p:txBody>
      </p:sp>
      <p:sp>
        <p:nvSpPr>
          <p:cNvPr id="117786" name="Text Box 28"/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28</a:t>
            </a:r>
          </a:p>
        </p:txBody>
      </p:sp>
      <p:sp>
        <p:nvSpPr>
          <p:cNvPr id="117787" name="Text Box 29"/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117788" name="Text Box 30"/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12</a:t>
            </a:r>
          </a:p>
        </p:txBody>
      </p:sp>
      <p:sp>
        <p:nvSpPr>
          <p:cNvPr id="117789" name="Freeform 31"/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7 w 84"/>
              <a:gd name="T1" fmla="*/ 0 h 537"/>
              <a:gd name="T2" fmla="*/ 2147483647 w 84"/>
              <a:gd name="T3" fmla="*/ 2147483647 h 537"/>
              <a:gd name="T4" fmla="*/ 2147483647 w 84"/>
              <a:gd name="T5" fmla="*/ 2147483647 h 537"/>
              <a:gd name="T6" fmla="*/ 2147483647 w 84"/>
              <a:gd name="T7" fmla="*/ 2147483647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7790" name="Text Box 32"/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Anterior Pituitary Hormones</a:t>
            </a:r>
          </a:p>
        </p:txBody>
      </p:sp>
      <p:sp>
        <p:nvSpPr>
          <p:cNvPr id="117791" name="Text Box 33"/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Ovarian Hormones</a:t>
            </a:r>
          </a:p>
        </p:txBody>
      </p:sp>
      <p:sp>
        <p:nvSpPr>
          <p:cNvPr id="117792" name="Text Box 34"/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Ovary</a:t>
            </a:r>
          </a:p>
        </p:txBody>
      </p:sp>
      <p:sp>
        <p:nvSpPr>
          <p:cNvPr id="117793" name="Text Box 35"/>
          <p:cNvSpPr txBox="1">
            <a:spLocks noChangeArrowheads="1"/>
          </p:cNvSpPr>
          <p:nvPr/>
        </p:nvSpPr>
        <p:spPr bwMode="auto">
          <a:xfrm>
            <a:off x="-38100" y="5029200"/>
            <a:ext cx="1085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Uterine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Endo-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metrium</a:t>
            </a:r>
          </a:p>
        </p:txBody>
      </p:sp>
      <p:grpSp>
        <p:nvGrpSpPr>
          <p:cNvPr id="117794" name="Group 47"/>
          <p:cNvGrpSpPr>
            <a:grpSpLocks/>
          </p:cNvGrpSpPr>
          <p:nvPr/>
        </p:nvGrpSpPr>
        <p:grpSpPr bwMode="auto">
          <a:xfrm>
            <a:off x="1981200" y="136525"/>
            <a:ext cx="2376488" cy="6588125"/>
            <a:chOff x="1248" y="86"/>
            <a:chExt cx="1497" cy="4150"/>
          </a:xfrm>
        </p:grpSpPr>
        <p:sp>
          <p:nvSpPr>
            <p:cNvPr id="116784" name="Rectangle 48"/>
            <p:cNvSpPr>
              <a:spLocks noChangeArrowheads="1"/>
            </p:cNvSpPr>
            <p:nvPr/>
          </p:nvSpPr>
          <p:spPr bwMode="auto">
            <a:xfrm>
              <a:off x="1248" y="86"/>
              <a:ext cx="1497" cy="41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6785" name="Text Box 49"/>
            <p:cNvSpPr txBox="1">
              <a:spLocks noChangeArrowheads="1"/>
            </p:cNvSpPr>
            <p:nvPr/>
          </p:nvSpPr>
          <p:spPr bwMode="auto">
            <a:xfrm rot="-5400000">
              <a:off x="721" y="1429"/>
              <a:ext cx="2331" cy="4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107763" dir="18900000" algn="ctr" rotWithShape="0">
                <a:schemeClr val="tx1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600" dirty="0"/>
                <a:t>Follicular Phase</a:t>
              </a:r>
              <a:endParaRPr lang="en-US" sz="3600" dirty="0">
                <a:solidFill>
                  <a:schemeClr val="bg2"/>
                </a:solidFill>
              </a:endParaRPr>
            </a:p>
          </p:txBody>
        </p:sp>
      </p:grpSp>
      <p:sp>
        <p:nvSpPr>
          <p:cNvPr id="116786" name="Text Box 50"/>
          <p:cNvSpPr txBox="1">
            <a:spLocks noChangeArrowheads="1"/>
          </p:cNvSpPr>
          <p:nvPr/>
        </p:nvSpPr>
        <p:spPr bwMode="auto">
          <a:xfrm>
            <a:off x="2438400" y="46482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FF"/>
                </a:solidFill>
              </a:rPr>
              <a:t>9 days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Group 2"/>
          <p:cNvGrpSpPr>
            <a:grpSpLocks/>
          </p:cNvGrpSpPr>
          <p:nvPr/>
        </p:nvGrpSpPr>
        <p:grpSpPr bwMode="auto">
          <a:xfrm>
            <a:off x="990600" y="2381250"/>
            <a:ext cx="7296150" cy="971550"/>
            <a:chOff x="576" y="1460"/>
            <a:chExt cx="4596" cy="612"/>
          </a:xfrm>
        </p:grpSpPr>
        <p:sp>
          <p:nvSpPr>
            <p:cNvPr id="119847" name="Freeform 3"/>
            <p:cNvSpPr>
              <a:spLocks/>
            </p:cNvSpPr>
            <p:nvPr/>
          </p:nvSpPr>
          <p:spPr bwMode="auto">
            <a:xfrm>
              <a:off x="576" y="1516"/>
              <a:ext cx="2788" cy="556"/>
            </a:xfrm>
            <a:custGeom>
              <a:avLst/>
              <a:gdLst>
                <a:gd name="T0" fmla="*/ 0 w 2788"/>
                <a:gd name="T1" fmla="*/ 452 h 556"/>
                <a:gd name="T2" fmla="*/ 116 w 2788"/>
                <a:gd name="T3" fmla="*/ 504 h 556"/>
                <a:gd name="T4" fmla="*/ 236 w 2788"/>
                <a:gd name="T5" fmla="*/ 528 h 556"/>
                <a:gd name="T6" fmla="*/ 508 w 2788"/>
                <a:gd name="T7" fmla="*/ 552 h 556"/>
                <a:gd name="T8" fmla="*/ 1080 w 2788"/>
                <a:gd name="T9" fmla="*/ 552 h 556"/>
                <a:gd name="T10" fmla="*/ 1708 w 2788"/>
                <a:gd name="T11" fmla="*/ 548 h 556"/>
                <a:gd name="T12" fmla="*/ 1852 w 2788"/>
                <a:gd name="T13" fmla="*/ 536 h 556"/>
                <a:gd name="T14" fmla="*/ 1932 w 2788"/>
                <a:gd name="T15" fmla="*/ 496 h 556"/>
                <a:gd name="T16" fmla="*/ 2000 w 2788"/>
                <a:gd name="T17" fmla="*/ 440 h 556"/>
                <a:gd name="T18" fmla="*/ 2044 w 2788"/>
                <a:gd name="T19" fmla="*/ 388 h 556"/>
                <a:gd name="T20" fmla="*/ 2116 w 2788"/>
                <a:gd name="T21" fmla="*/ 384 h 556"/>
                <a:gd name="T22" fmla="*/ 2172 w 2788"/>
                <a:gd name="T23" fmla="*/ 372 h 556"/>
                <a:gd name="T24" fmla="*/ 2640 w 2788"/>
                <a:gd name="T25" fmla="*/ 84 h 556"/>
                <a:gd name="T26" fmla="*/ 2788 w 2788"/>
                <a:gd name="T27" fmla="*/ 0 h 5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88"/>
                <a:gd name="T43" fmla="*/ 0 h 556"/>
                <a:gd name="T44" fmla="*/ 2788 w 2788"/>
                <a:gd name="T45" fmla="*/ 556 h 5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88" h="556">
                  <a:moveTo>
                    <a:pt x="0" y="452"/>
                  </a:moveTo>
                  <a:cubicBezTo>
                    <a:pt x="38" y="471"/>
                    <a:pt x="76" y="491"/>
                    <a:pt x="116" y="504"/>
                  </a:cubicBezTo>
                  <a:cubicBezTo>
                    <a:pt x="155" y="516"/>
                    <a:pt x="170" y="520"/>
                    <a:pt x="236" y="528"/>
                  </a:cubicBezTo>
                  <a:cubicBezTo>
                    <a:pt x="301" y="535"/>
                    <a:pt x="367" y="548"/>
                    <a:pt x="508" y="552"/>
                  </a:cubicBezTo>
                  <a:cubicBezTo>
                    <a:pt x="648" y="556"/>
                    <a:pt x="880" y="552"/>
                    <a:pt x="1080" y="552"/>
                  </a:cubicBezTo>
                  <a:cubicBezTo>
                    <a:pt x="1280" y="551"/>
                    <a:pt x="1579" y="550"/>
                    <a:pt x="1708" y="548"/>
                  </a:cubicBezTo>
                  <a:cubicBezTo>
                    <a:pt x="1836" y="545"/>
                    <a:pt x="1814" y="544"/>
                    <a:pt x="1852" y="536"/>
                  </a:cubicBezTo>
                  <a:cubicBezTo>
                    <a:pt x="1889" y="527"/>
                    <a:pt x="1907" y="511"/>
                    <a:pt x="1932" y="496"/>
                  </a:cubicBezTo>
                  <a:cubicBezTo>
                    <a:pt x="1956" y="480"/>
                    <a:pt x="1981" y="457"/>
                    <a:pt x="2000" y="440"/>
                  </a:cubicBezTo>
                  <a:cubicBezTo>
                    <a:pt x="2018" y="422"/>
                    <a:pt x="2024" y="397"/>
                    <a:pt x="2044" y="388"/>
                  </a:cubicBezTo>
                  <a:cubicBezTo>
                    <a:pt x="2063" y="378"/>
                    <a:pt x="2094" y="386"/>
                    <a:pt x="2116" y="384"/>
                  </a:cubicBezTo>
                  <a:cubicBezTo>
                    <a:pt x="2137" y="381"/>
                    <a:pt x="2084" y="422"/>
                    <a:pt x="2172" y="372"/>
                  </a:cubicBezTo>
                  <a:cubicBezTo>
                    <a:pt x="2259" y="321"/>
                    <a:pt x="2537" y="145"/>
                    <a:pt x="2640" y="84"/>
                  </a:cubicBezTo>
                  <a:cubicBezTo>
                    <a:pt x="2742" y="22"/>
                    <a:pt x="2761" y="14"/>
                    <a:pt x="2788" y="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9848" name="Freeform 4"/>
            <p:cNvSpPr>
              <a:spLocks/>
            </p:cNvSpPr>
            <p:nvPr/>
          </p:nvSpPr>
          <p:spPr bwMode="auto">
            <a:xfrm>
              <a:off x="3368" y="1460"/>
              <a:ext cx="1804" cy="582"/>
            </a:xfrm>
            <a:custGeom>
              <a:avLst/>
              <a:gdLst>
                <a:gd name="T0" fmla="*/ 0 w 1804"/>
                <a:gd name="T1" fmla="*/ 52 h 582"/>
                <a:gd name="T2" fmla="*/ 100 w 1804"/>
                <a:gd name="T3" fmla="*/ 8 h 582"/>
                <a:gd name="T4" fmla="*/ 172 w 1804"/>
                <a:gd name="T5" fmla="*/ 4 h 582"/>
                <a:gd name="T6" fmla="*/ 284 w 1804"/>
                <a:gd name="T7" fmla="*/ 20 h 582"/>
                <a:gd name="T8" fmla="*/ 416 w 1804"/>
                <a:gd name="T9" fmla="*/ 36 h 582"/>
                <a:gd name="T10" fmla="*/ 576 w 1804"/>
                <a:gd name="T11" fmla="*/ 16 h 582"/>
                <a:gd name="T12" fmla="*/ 744 w 1804"/>
                <a:gd name="T13" fmla="*/ 24 h 582"/>
                <a:gd name="T14" fmla="*/ 852 w 1804"/>
                <a:gd name="T15" fmla="*/ 68 h 582"/>
                <a:gd name="T16" fmla="*/ 896 w 1804"/>
                <a:gd name="T17" fmla="*/ 144 h 582"/>
                <a:gd name="T18" fmla="*/ 984 w 1804"/>
                <a:gd name="T19" fmla="*/ 312 h 582"/>
                <a:gd name="T20" fmla="*/ 1088 w 1804"/>
                <a:gd name="T21" fmla="*/ 432 h 582"/>
                <a:gd name="T22" fmla="*/ 1308 w 1804"/>
                <a:gd name="T23" fmla="*/ 540 h 582"/>
                <a:gd name="T24" fmla="*/ 1588 w 1804"/>
                <a:gd name="T25" fmla="*/ 576 h 582"/>
                <a:gd name="T26" fmla="*/ 1804 w 1804"/>
                <a:gd name="T27" fmla="*/ 580 h 5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04"/>
                <a:gd name="T43" fmla="*/ 0 h 582"/>
                <a:gd name="T44" fmla="*/ 1804 w 1804"/>
                <a:gd name="T45" fmla="*/ 582 h 58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04" h="582">
                  <a:moveTo>
                    <a:pt x="0" y="52"/>
                  </a:moveTo>
                  <a:cubicBezTo>
                    <a:pt x="35" y="34"/>
                    <a:pt x="71" y="16"/>
                    <a:pt x="100" y="8"/>
                  </a:cubicBezTo>
                  <a:cubicBezTo>
                    <a:pt x="128" y="0"/>
                    <a:pt x="141" y="2"/>
                    <a:pt x="172" y="4"/>
                  </a:cubicBezTo>
                  <a:cubicBezTo>
                    <a:pt x="202" y="6"/>
                    <a:pt x="243" y="14"/>
                    <a:pt x="284" y="20"/>
                  </a:cubicBezTo>
                  <a:cubicBezTo>
                    <a:pt x="324" y="25"/>
                    <a:pt x="367" y="36"/>
                    <a:pt x="416" y="36"/>
                  </a:cubicBezTo>
                  <a:cubicBezTo>
                    <a:pt x="464" y="35"/>
                    <a:pt x="521" y="18"/>
                    <a:pt x="576" y="16"/>
                  </a:cubicBezTo>
                  <a:cubicBezTo>
                    <a:pt x="630" y="14"/>
                    <a:pt x="698" y="15"/>
                    <a:pt x="744" y="24"/>
                  </a:cubicBezTo>
                  <a:cubicBezTo>
                    <a:pt x="789" y="32"/>
                    <a:pt x="826" y="48"/>
                    <a:pt x="852" y="68"/>
                  </a:cubicBezTo>
                  <a:cubicBezTo>
                    <a:pt x="877" y="87"/>
                    <a:pt x="874" y="103"/>
                    <a:pt x="896" y="144"/>
                  </a:cubicBezTo>
                  <a:cubicBezTo>
                    <a:pt x="917" y="184"/>
                    <a:pt x="951" y="263"/>
                    <a:pt x="984" y="312"/>
                  </a:cubicBezTo>
                  <a:cubicBezTo>
                    <a:pt x="1016" y="360"/>
                    <a:pt x="1034" y="394"/>
                    <a:pt x="1088" y="432"/>
                  </a:cubicBezTo>
                  <a:cubicBezTo>
                    <a:pt x="1142" y="470"/>
                    <a:pt x="1224" y="516"/>
                    <a:pt x="1308" y="540"/>
                  </a:cubicBezTo>
                  <a:cubicBezTo>
                    <a:pt x="1391" y="564"/>
                    <a:pt x="1505" y="569"/>
                    <a:pt x="1588" y="576"/>
                  </a:cubicBezTo>
                  <a:cubicBezTo>
                    <a:pt x="1670" y="582"/>
                    <a:pt x="1737" y="581"/>
                    <a:pt x="1804" y="580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19811" name="Freeform 5"/>
          <p:cNvSpPr>
            <a:spLocks/>
          </p:cNvSpPr>
          <p:nvPr/>
        </p:nvSpPr>
        <p:spPr bwMode="auto">
          <a:xfrm>
            <a:off x="990600" y="2133600"/>
            <a:ext cx="7285038" cy="1143000"/>
          </a:xfrm>
          <a:custGeom>
            <a:avLst/>
            <a:gdLst>
              <a:gd name="T0" fmla="*/ 0 w 4589"/>
              <a:gd name="T1" fmla="*/ 2147483647 h 720"/>
              <a:gd name="T2" fmla="*/ 2147483647 w 4589"/>
              <a:gd name="T3" fmla="*/ 2147483647 h 720"/>
              <a:gd name="T4" fmla="*/ 2147483647 w 4589"/>
              <a:gd name="T5" fmla="*/ 2147483647 h 720"/>
              <a:gd name="T6" fmla="*/ 2147483647 w 4589"/>
              <a:gd name="T7" fmla="*/ 2147483647 h 720"/>
              <a:gd name="T8" fmla="*/ 2147483647 w 4589"/>
              <a:gd name="T9" fmla="*/ 2147483647 h 720"/>
              <a:gd name="T10" fmla="*/ 2147483647 w 4589"/>
              <a:gd name="T11" fmla="*/ 2147483647 h 720"/>
              <a:gd name="T12" fmla="*/ 2147483647 w 4589"/>
              <a:gd name="T13" fmla="*/ 2147483647 h 720"/>
              <a:gd name="T14" fmla="*/ 2147483647 w 4589"/>
              <a:gd name="T15" fmla="*/ 2147483647 h 720"/>
              <a:gd name="T16" fmla="*/ 2147483647 w 4589"/>
              <a:gd name="T17" fmla="*/ 2147483647 h 720"/>
              <a:gd name="T18" fmla="*/ 2147483647 w 4589"/>
              <a:gd name="T19" fmla="*/ 2147483647 h 720"/>
              <a:gd name="T20" fmla="*/ 2147483647 w 4589"/>
              <a:gd name="T21" fmla="*/ 2147483647 h 720"/>
              <a:gd name="T22" fmla="*/ 2147483647 w 4589"/>
              <a:gd name="T23" fmla="*/ 2147483647 h 720"/>
              <a:gd name="T24" fmla="*/ 2147483647 w 4589"/>
              <a:gd name="T25" fmla="*/ 2147483647 h 720"/>
              <a:gd name="T26" fmla="*/ 2147483647 w 4589"/>
              <a:gd name="T27" fmla="*/ 2147483647 h 720"/>
              <a:gd name="T28" fmla="*/ 2147483647 w 4589"/>
              <a:gd name="T29" fmla="*/ 2147483647 h 720"/>
              <a:gd name="T30" fmla="*/ 2147483647 w 4589"/>
              <a:gd name="T31" fmla="*/ 2147483647 h 720"/>
              <a:gd name="T32" fmla="*/ 2147483647 w 4589"/>
              <a:gd name="T33" fmla="*/ 2147483647 h 720"/>
              <a:gd name="T34" fmla="*/ 2147483647 w 4589"/>
              <a:gd name="T35" fmla="*/ 2147483647 h 720"/>
              <a:gd name="T36" fmla="*/ 2147483647 w 4589"/>
              <a:gd name="T37" fmla="*/ 2147483647 h 720"/>
              <a:gd name="T38" fmla="*/ 2147483647 w 4589"/>
              <a:gd name="T39" fmla="*/ 2147483647 h 720"/>
              <a:gd name="T40" fmla="*/ 2147483647 w 4589"/>
              <a:gd name="T41" fmla="*/ 2147483647 h 720"/>
              <a:gd name="T42" fmla="*/ 2147483647 w 4589"/>
              <a:gd name="T43" fmla="*/ 2147483647 h 720"/>
              <a:gd name="T44" fmla="*/ 2147483647 w 4589"/>
              <a:gd name="T45" fmla="*/ 2147483647 h 720"/>
              <a:gd name="T46" fmla="*/ 2147483647 w 4589"/>
              <a:gd name="T47" fmla="*/ 2147483647 h 720"/>
              <a:gd name="T48" fmla="*/ 2147483647 w 4589"/>
              <a:gd name="T49" fmla="*/ 2147483647 h 720"/>
              <a:gd name="T50" fmla="*/ 2147483647 w 4589"/>
              <a:gd name="T51" fmla="*/ 2147483647 h 720"/>
              <a:gd name="T52" fmla="*/ 2147483647 w 4589"/>
              <a:gd name="T53" fmla="*/ 2147483647 h 720"/>
              <a:gd name="T54" fmla="*/ 2147483647 w 4589"/>
              <a:gd name="T55" fmla="*/ 2147483647 h 720"/>
              <a:gd name="T56" fmla="*/ 2147483647 w 4589"/>
              <a:gd name="T57" fmla="*/ 2147483647 h 720"/>
              <a:gd name="T58" fmla="*/ 2147483647 w 4589"/>
              <a:gd name="T59" fmla="*/ 2147483647 h 720"/>
              <a:gd name="T60" fmla="*/ 2147483647 w 4589"/>
              <a:gd name="T61" fmla="*/ 2147483647 h 720"/>
              <a:gd name="T62" fmla="*/ 2147483647 w 4589"/>
              <a:gd name="T63" fmla="*/ 2147483647 h 720"/>
              <a:gd name="T64" fmla="*/ 2147483647 w 4589"/>
              <a:gd name="T65" fmla="*/ 2147483647 h 720"/>
              <a:gd name="T66" fmla="*/ 2147483647 w 4589"/>
              <a:gd name="T67" fmla="*/ 2147483647 h 720"/>
              <a:gd name="T68" fmla="*/ 2147483647 w 4589"/>
              <a:gd name="T69" fmla="*/ 2147483647 h 720"/>
              <a:gd name="T70" fmla="*/ 2147483647 w 4589"/>
              <a:gd name="T71" fmla="*/ 2147483647 h 72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589"/>
              <a:gd name="T109" fmla="*/ 0 h 720"/>
              <a:gd name="T110" fmla="*/ 4589 w 4589"/>
              <a:gd name="T111" fmla="*/ 720 h 72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589" h="720">
                <a:moveTo>
                  <a:pt x="0" y="654"/>
                </a:moveTo>
                <a:cubicBezTo>
                  <a:pt x="35" y="647"/>
                  <a:pt x="70" y="640"/>
                  <a:pt x="102" y="642"/>
                </a:cubicBezTo>
                <a:cubicBezTo>
                  <a:pt x="134" y="643"/>
                  <a:pt x="152" y="650"/>
                  <a:pt x="192" y="661"/>
                </a:cubicBezTo>
                <a:cubicBezTo>
                  <a:pt x="231" y="671"/>
                  <a:pt x="296" y="696"/>
                  <a:pt x="339" y="706"/>
                </a:cubicBezTo>
                <a:cubicBezTo>
                  <a:pt x="381" y="715"/>
                  <a:pt x="408" y="720"/>
                  <a:pt x="448" y="718"/>
                </a:cubicBezTo>
                <a:cubicBezTo>
                  <a:pt x="487" y="715"/>
                  <a:pt x="515" y="709"/>
                  <a:pt x="576" y="693"/>
                </a:cubicBezTo>
                <a:cubicBezTo>
                  <a:pt x="636" y="676"/>
                  <a:pt x="744" y="631"/>
                  <a:pt x="813" y="616"/>
                </a:cubicBezTo>
                <a:cubicBezTo>
                  <a:pt x="881" y="600"/>
                  <a:pt x="918" y="615"/>
                  <a:pt x="986" y="597"/>
                </a:cubicBezTo>
                <a:cubicBezTo>
                  <a:pt x="1053" y="578"/>
                  <a:pt x="1131" y="534"/>
                  <a:pt x="1216" y="507"/>
                </a:cubicBezTo>
                <a:cubicBezTo>
                  <a:pt x="1300" y="479"/>
                  <a:pt x="1426" y="465"/>
                  <a:pt x="1491" y="430"/>
                </a:cubicBezTo>
                <a:cubicBezTo>
                  <a:pt x="1556" y="394"/>
                  <a:pt x="1570" y="345"/>
                  <a:pt x="1606" y="296"/>
                </a:cubicBezTo>
                <a:cubicBezTo>
                  <a:pt x="1641" y="246"/>
                  <a:pt x="1671" y="175"/>
                  <a:pt x="1702" y="130"/>
                </a:cubicBezTo>
                <a:cubicBezTo>
                  <a:pt x="1732" y="84"/>
                  <a:pt x="1767" y="41"/>
                  <a:pt x="1792" y="21"/>
                </a:cubicBezTo>
                <a:cubicBezTo>
                  <a:pt x="1816" y="0"/>
                  <a:pt x="1831" y="5"/>
                  <a:pt x="1850" y="8"/>
                </a:cubicBezTo>
                <a:cubicBezTo>
                  <a:pt x="1869" y="10"/>
                  <a:pt x="1885" y="3"/>
                  <a:pt x="1907" y="34"/>
                </a:cubicBezTo>
                <a:cubicBezTo>
                  <a:pt x="1928" y="64"/>
                  <a:pt x="1950" y="131"/>
                  <a:pt x="1978" y="194"/>
                </a:cubicBezTo>
                <a:cubicBezTo>
                  <a:pt x="2005" y="256"/>
                  <a:pt x="2043" y="354"/>
                  <a:pt x="2074" y="411"/>
                </a:cubicBezTo>
                <a:cubicBezTo>
                  <a:pt x="2104" y="467"/>
                  <a:pt x="2125" y="505"/>
                  <a:pt x="2163" y="533"/>
                </a:cubicBezTo>
                <a:cubicBezTo>
                  <a:pt x="2200" y="560"/>
                  <a:pt x="2244" y="575"/>
                  <a:pt x="2298" y="578"/>
                </a:cubicBezTo>
                <a:cubicBezTo>
                  <a:pt x="2351" y="580"/>
                  <a:pt x="2414" y="565"/>
                  <a:pt x="2483" y="546"/>
                </a:cubicBezTo>
                <a:cubicBezTo>
                  <a:pt x="2551" y="526"/>
                  <a:pt x="2638" y="484"/>
                  <a:pt x="2707" y="462"/>
                </a:cubicBezTo>
                <a:cubicBezTo>
                  <a:pt x="2775" y="439"/>
                  <a:pt x="2829" y="415"/>
                  <a:pt x="2893" y="411"/>
                </a:cubicBezTo>
                <a:cubicBezTo>
                  <a:pt x="2957" y="406"/>
                  <a:pt x="3039" y="425"/>
                  <a:pt x="3091" y="437"/>
                </a:cubicBezTo>
                <a:cubicBezTo>
                  <a:pt x="3142" y="448"/>
                  <a:pt x="3172" y="476"/>
                  <a:pt x="3200" y="482"/>
                </a:cubicBezTo>
                <a:cubicBezTo>
                  <a:pt x="3227" y="487"/>
                  <a:pt x="3231" y="477"/>
                  <a:pt x="3258" y="469"/>
                </a:cubicBezTo>
                <a:cubicBezTo>
                  <a:pt x="3284" y="460"/>
                  <a:pt x="3318" y="429"/>
                  <a:pt x="3360" y="430"/>
                </a:cubicBezTo>
                <a:cubicBezTo>
                  <a:pt x="3401" y="430"/>
                  <a:pt x="3460" y="448"/>
                  <a:pt x="3507" y="475"/>
                </a:cubicBezTo>
                <a:cubicBezTo>
                  <a:pt x="3553" y="501"/>
                  <a:pt x="3604" y="561"/>
                  <a:pt x="3642" y="590"/>
                </a:cubicBezTo>
                <a:cubicBezTo>
                  <a:pt x="3679" y="618"/>
                  <a:pt x="3689" y="644"/>
                  <a:pt x="3731" y="648"/>
                </a:cubicBezTo>
                <a:cubicBezTo>
                  <a:pt x="3772" y="651"/>
                  <a:pt x="3845" y="616"/>
                  <a:pt x="3891" y="610"/>
                </a:cubicBezTo>
                <a:cubicBezTo>
                  <a:pt x="3936" y="603"/>
                  <a:pt x="3973" y="607"/>
                  <a:pt x="4006" y="610"/>
                </a:cubicBezTo>
                <a:cubicBezTo>
                  <a:pt x="4038" y="612"/>
                  <a:pt x="4047" y="621"/>
                  <a:pt x="4083" y="622"/>
                </a:cubicBezTo>
                <a:cubicBezTo>
                  <a:pt x="4118" y="623"/>
                  <a:pt x="4178" y="612"/>
                  <a:pt x="4218" y="616"/>
                </a:cubicBezTo>
                <a:cubicBezTo>
                  <a:pt x="4257" y="619"/>
                  <a:pt x="4281" y="631"/>
                  <a:pt x="4320" y="642"/>
                </a:cubicBezTo>
                <a:cubicBezTo>
                  <a:pt x="4358" y="652"/>
                  <a:pt x="4403" y="679"/>
                  <a:pt x="4448" y="680"/>
                </a:cubicBezTo>
                <a:cubicBezTo>
                  <a:pt x="4492" y="680"/>
                  <a:pt x="4540" y="664"/>
                  <a:pt x="4589" y="648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9812" name="Freeform 6"/>
          <p:cNvSpPr>
            <a:spLocks/>
          </p:cNvSpPr>
          <p:nvPr/>
        </p:nvSpPr>
        <p:spPr bwMode="auto">
          <a:xfrm>
            <a:off x="990600" y="0"/>
            <a:ext cx="7294563" cy="1489075"/>
          </a:xfrm>
          <a:custGeom>
            <a:avLst/>
            <a:gdLst>
              <a:gd name="T0" fmla="*/ 0 w 4595"/>
              <a:gd name="T1" fmla="*/ 2147483647 h 938"/>
              <a:gd name="T2" fmla="*/ 2147483647 w 4595"/>
              <a:gd name="T3" fmla="*/ 2147483647 h 938"/>
              <a:gd name="T4" fmla="*/ 2147483647 w 4595"/>
              <a:gd name="T5" fmla="*/ 2147483647 h 938"/>
              <a:gd name="T6" fmla="*/ 2147483647 w 4595"/>
              <a:gd name="T7" fmla="*/ 2147483647 h 938"/>
              <a:gd name="T8" fmla="*/ 2147483647 w 4595"/>
              <a:gd name="T9" fmla="*/ 2147483647 h 938"/>
              <a:gd name="T10" fmla="*/ 2147483647 w 4595"/>
              <a:gd name="T11" fmla="*/ 2147483647 h 938"/>
              <a:gd name="T12" fmla="*/ 2147483647 w 4595"/>
              <a:gd name="T13" fmla="*/ 2147483647 h 938"/>
              <a:gd name="T14" fmla="*/ 2147483647 w 4595"/>
              <a:gd name="T15" fmla="*/ 2147483647 h 938"/>
              <a:gd name="T16" fmla="*/ 2147483647 w 4595"/>
              <a:gd name="T17" fmla="*/ 2147483647 h 938"/>
              <a:gd name="T18" fmla="*/ 2147483647 w 4595"/>
              <a:gd name="T19" fmla="*/ 2147483647 h 938"/>
              <a:gd name="T20" fmla="*/ 2147483647 w 4595"/>
              <a:gd name="T21" fmla="*/ 2147483647 h 938"/>
              <a:gd name="T22" fmla="*/ 2147483647 w 4595"/>
              <a:gd name="T23" fmla="*/ 2147483647 h 938"/>
              <a:gd name="T24" fmla="*/ 2147483647 w 4595"/>
              <a:gd name="T25" fmla="*/ 2147483647 h 938"/>
              <a:gd name="T26" fmla="*/ 2147483647 w 4595"/>
              <a:gd name="T27" fmla="*/ 2147483647 h 938"/>
              <a:gd name="T28" fmla="*/ 2147483647 w 4595"/>
              <a:gd name="T29" fmla="*/ 2147483647 h 938"/>
              <a:gd name="T30" fmla="*/ 2147483647 w 4595"/>
              <a:gd name="T31" fmla="*/ 2147483647 h 938"/>
              <a:gd name="T32" fmla="*/ 2147483647 w 4595"/>
              <a:gd name="T33" fmla="*/ 2147483647 h 938"/>
              <a:gd name="T34" fmla="*/ 2147483647 w 4595"/>
              <a:gd name="T35" fmla="*/ 2147483647 h 938"/>
              <a:gd name="T36" fmla="*/ 2147483647 w 4595"/>
              <a:gd name="T37" fmla="*/ 2147483647 h 938"/>
              <a:gd name="T38" fmla="*/ 2147483647 w 4595"/>
              <a:gd name="T39" fmla="*/ 2147483647 h 938"/>
              <a:gd name="T40" fmla="*/ 2147483647 w 4595"/>
              <a:gd name="T41" fmla="*/ 2147483647 h 938"/>
              <a:gd name="T42" fmla="*/ 2147483647 w 4595"/>
              <a:gd name="T43" fmla="*/ 2147483647 h 938"/>
              <a:gd name="T44" fmla="*/ 2147483647 w 4595"/>
              <a:gd name="T45" fmla="*/ 2147483647 h 938"/>
              <a:gd name="T46" fmla="*/ 2147483647 w 4595"/>
              <a:gd name="T47" fmla="*/ 2147483647 h 938"/>
              <a:gd name="T48" fmla="*/ 2147483647 w 4595"/>
              <a:gd name="T49" fmla="*/ 2147483647 h 938"/>
              <a:gd name="T50" fmla="*/ 2147483647 w 4595"/>
              <a:gd name="T51" fmla="*/ 2147483647 h 938"/>
              <a:gd name="T52" fmla="*/ 2147483647 w 4595"/>
              <a:gd name="T53" fmla="*/ 2147483647 h 938"/>
              <a:gd name="T54" fmla="*/ 2147483647 w 4595"/>
              <a:gd name="T55" fmla="*/ 2147483647 h 938"/>
              <a:gd name="T56" fmla="*/ 2147483647 w 4595"/>
              <a:gd name="T57" fmla="*/ 2147483647 h 938"/>
              <a:gd name="T58" fmla="*/ 2147483647 w 4595"/>
              <a:gd name="T59" fmla="*/ 2147483647 h 938"/>
              <a:gd name="T60" fmla="*/ 2147483647 w 4595"/>
              <a:gd name="T61" fmla="*/ 2147483647 h 938"/>
              <a:gd name="T62" fmla="*/ 2147483647 w 4595"/>
              <a:gd name="T63" fmla="*/ 2147483647 h 938"/>
              <a:gd name="T64" fmla="*/ 2147483647 w 4595"/>
              <a:gd name="T65" fmla="*/ 2147483647 h 938"/>
              <a:gd name="T66" fmla="*/ 2147483647 w 4595"/>
              <a:gd name="T67" fmla="*/ 2147483647 h 938"/>
              <a:gd name="T68" fmla="*/ 2147483647 w 4595"/>
              <a:gd name="T69" fmla="*/ 2147483647 h 938"/>
              <a:gd name="T70" fmla="*/ 2147483647 w 4595"/>
              <a:gd name="T71" fmla="*/ 2147483647 h 938"/>
              <a:gd name="T72" fmla="*/ 2147483647 w 4595"/>
              <a:gd name="T73" fmla="*/ 2147483647 h 938"/>
              <a:gd name="T74" fmla="*/ 2147483647 w 4595"/>
              <a:gd name="T75" fmla="*/ 2147483647 h 938"/>
              <a:gd name="T76" fmla="*/ 2147483647 w 4595"/>
              <a:gd name="T77" fmla="*/ 2147483647 h 938"/>
              <a:gd name="T78" fmla="*/ 2147483647 w 4595"/>
              <a:gd name="T79" fmla="*/ 2147483647 h 938"/>
              <a:gd name="T80" fmla="*/ 2147483647 w 4595"/>
              <a:gd name="T81" fmla="*/ 2147483647 h 938"/>
              <a:gd name="T82" fmla="*/ 2147483647 w 4595"/>
              <a:gd name="T83" fmla="*/ 2147483647 h 938"/>
              <a:gd name="T84" fmla="*/ 2147483647 w 4595"/>
              <a:gd name="T85" fmla="*/ 2147483647 h 938"/>
              <a:gd name="T86" fmla="*/ 2147483647 w 4595"/>
              <a:gd name="T87" fmla="*/ 2147483647 h 9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4595"/>
              <a:gd name="T133" fmla="*/ 0 h 938"/>
              <a:gd name="T134" fmla="*/ 4595 w 4595"/>
              <a:gd name="T135" fmla="*/ 938 h 9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4595" h="938">
                <a:moveTo>
                  <a:pt x="0" y="855"/>
                </a:moveTo>
                <a:cubicBezTo>
                  <a:pt x="51" y="821"/>
                  <a:pt x="103" y="788"/>
                  <a:pt x="134" y="781"/>
                </a:cubicBezTo>
                <a:cubicBezTo>
                  <a:pt x="165" y="774"/>
                  <a:pt x="167" y="801"/>
                  <a:pt x="186" y="813"/>
                </a:cubicBezTo>
                <a:cubicBezTo>
                  <a:pt x="204" y="824"/>
                  <a:pt x="221" y="846"/>
                  <a:pt x="243" y="852"/>
                </a:cubicBezTo>
                <a:cubicBezTo>
                  <a:pt x="264" y="857"/>
                  <a:pt x="283" y="852"/>
                  <a:pt x="314" y="845"/>
                </a:cubicBezTo>
                <a:cubicBezTo>
                  <a:pt x="344" y="837"/>
                  <a:pt x="393" y="805"/>
                  <a:pt x="429" y="807"/>
                </a:cubicBezTo>
                <a:cubicBezTo>
                  <a:pt x="465" y="808"/>
                  <a:pt x="504" y="843"/>
                  <a:pt x="531" y="852"/>
                </a:cubicBezTo>
                <a:cubicBezTo>
                  <a:pt x="557" y="860"/>
                  <a:pt x="559" y="865"/>
                  <a:pt x="589" y="858"/>
                </a:cubicBezTo>
                <a:cubicBezTo>
                  <a:pt x="618" y="850"/>
                  <a:pt x="673" y="811"/>
                  <a:pt x="710" y="807"/>
                </a:cubicBezTo>
                <a:cubicBezTo>
                  <a:pt x="746" y="802"/>
                  <a:pt x="772" y="833"/>
                  <a:pt x="806" y="833"/>
                </a:cubicBezTo>
                <a:cubicBezTo>
                  <a:pt x="840" y="833"/>
                  <a:pt x="875" y="803"/>
                  <a:pt x="915" y="807"/>
                </a:cubicBezTo>
                <a:cubicBezTo>
                  <a:pt x="954" y="810"/>
                  <a:pt x="976" y="837"/>
                  <a:pt x="1043" y="852"/>
                </a:cubicBezTo>
                <a:cubicBezTo>
                  <a:pt x="1109" y="866"/>
                  <a:pt x="1248" y="898"/>
                  <a:pt x="1312" y="897"/>
                </a:cubicBezTo>
                <a:cubicBezTo>
                  <a:pt x="1376" y="895"/>
                  <a:pt x="1383" y="845"/>
                  <a:pt x="1427" y="845"/>
                </a:cubicBezTo>
                <a:cubicBezTo>
                  <a:pt x="1470" y="845"/>
                  <a:pt x="1533" y="892"/>
                  <a:pt x="1574" y="897"/>
                </a:cubicBezTo>
                <a:cubicBezTo>
                  <a:pt x="1614" y="901"/>
                  <a:pt x="1632" y="892"/>
                  <a:pt x="1670" y="871"/>
                </a:cubicBezTo>
                <a:cubicBezTo>
                  <a:pt x="1707" y="849"/>
                  <a:pt x="1763" y="814"/>
                  <a:pt x="1798" y="769"/>
                </a:cubicBezTo>
                <a:cubicBezTo>
                  <a:pt x="1832" y="723"/>
                  <a:pt x="1847" y="709"/>
                  <a:pt x="1875" y="596"/>
                </a:cubicBezTo>
                <a:cubicBezTo>
                  <a:pt x="1902" y="482"/>
                  <a:pt x="1943" y="179"/>
                  <a:pt x="1965" y="90"/>
                </a:cubicBezTo>
                <a:cubicBezTo>
                  <a:pt x="1986" y="0"/>
                  <a:pt x="1993" y="56"/>
                  <a:pt x="2003" y="58"/>
                </a:cubicBezTo>
                <a:cubicBezTo>
                  <a:pt x="2012" y="59"/>
                  <a:pt x="2011" y="38"/>
                  <a:pt x="2022" y="97"/>
                </a:cubicBezTo>
                <a:cubicBezTo>
                  <a:pt x="2032" y="155"/>
                  <a:pt x="2048" y="318"/>
                  <a:pt x="2067" y="410"/>
                </a:cubicBezTo>
                <a:cubicBezTo>
                  <a:pt x="2085" y="501"/>
                  <a:pt x="2112" y="588"/>
                  <a:pt x="2131" y="647"/>
                </a:cubicBezTo>
                <a:cubicBezTo>
                  <a:pt x="2149" y="705"/>
                  <a:pt x="2144" y="732"/>
                  <a:pt x="2176" y="762"/>
                </a:cubicBezTo>
                <a:cubicBezTo>
                  <a:pt x="2207" y="791"/>
                  <a:pt x="2272" y="806"/>
                  <a:pt x="2323" y="826"/>
                </a:cubicBezTo>
                <a:cubicBezTo>
                  <a:pt x="2373" y="845"/>
                  <a:pt x="2433" y="867"/>
                  <a:pt x="2477" y="877"/>
                </a:cubicBezTo>
                <a:cubicBezTo>
                  <a:pt x="2520" y="886"/>
                  <a:pt x="2551" y="879"/>
                  <a:pt x="2586" y="884"/>
                </a:cubicBezTo>
                <a:cubicBezTo>
                  <a:pt x="2620" y="888"/>
                  <a:pt x="2644" y="902"/>
                  <a:pt x="2682" y="903"/>
                </a:cubicBezTo>
                <a:cubicBezTo>
                  <a:pt x="2719" y="904"/>
                  <a:pt x="2763" y="886"/>
                  <a:pt x="2810" y="890"/>
                </a:cubicBezTo>
                <a:cubicBezTo>
                  <a:pt x="2856" y="893"/>
                  <a:pt x="2916" y="914"/>
                  <a:pt x="2963" y="922"/>
                </a:cubicBezTo>
                <a:cubicBezTo>
                  <a:pt x="3009" y="929"/>
                  <a:pt x="3047" y="938"/>
                  <a:pt x="3091" y="935"/>
                </a:cubicBezTo>
                <a:cubicBezTo>
                  <a:pt x="3134" y="931"/>
                  <a:pt x="3189" y="913"/>
                  <a:pt x="3226" y="903"/>
                </a:cubicBezTo>
                <a:cubicBezTo>
                  <a:pt x="3262" y="892"/>
                  <a:pt x="3281" y="870"/>
                  <a:pt x="3309" y="871"/>
                </a:cubicBezTo>
                <a:cubicBezTo>
                  <a:pt x="3336" y="872"/>
                  <a:pt x="3362" y="899"/>
                  <a:pt x="3392" y="909"/>
                </a:cubicBezTo>
                <a:cubicBezTo>
                  <a:pt x="3421" y="918"/>
                  <a:pt x="3456" y="933"/>
                  <a:pt x="3488" y="929"/>
                </a:cubicBezTo>
                <a:cubicBezTo>
                  <a:pt x="3519" y="924"/>
                  <a:pt x="3550" y="886"/>
                  <a:pt x="3584" y="884"/>
                </a:cubicBezTo>
                <a:cubicBezTo>
                  <a:pt x="3618" y="881"/>
                  <a:pt x="3658" y="909"/>
                  <a:pt x="3693" y="916"/>
                </a:cubicBezTo>
                <a:cubicBezTo>
                  <a:pt x="3727" y="922"/>
                  <a:pt x="3756" y="926"/>
                  <a:pt x="3789" y="922"/>
                </a:cubicBezTo>
                <a:cubicBezTo>
                  <a:pt x="3821" y="917"/>
                  <a:pt x="3852" y="891"/>
                  <a:pt x="3891" y="890"/>
                </a:cubicBezTo>
                <a:cubicBezTo>
                  <a:pt x="3929" y="889"/>
                  <a:pt x="3978" y="921"/>
                  <a:pt x="4019" y="916"/>
                </a:cubicBezTo>
                <a:cubicBezTo>
                  <a:pt x="4059" y="910"/>
                  <a:pt x="4080" y="866"/>
                  <a:pt x="4134" y="858"/>
                </a:cubicBezTo>
                <a:cubicBezTo>
                  <a:pt x="4187" y="849"/>
                  <a:pt x="4286" y="869"/>
                  <a:pt x="4339" y="865"/>
                </a:cubicBezTo>
                <a:cubicBezTo>
                  <a:pt x="4391" y="860"/>
                  <a:pt x="4405" y="833"/>
                  <a:pt x="4448" y="833"/>
                </a:cubicBezTo>
                <a:cubicBezTo>
                  <a:pt x="4490" y="833"/>
                  <a:pt x="4568" y="861"/>
                  <a:pt x="4595" y="865"/>
                </a:cubicBezTo>
              </a:path>
            </a:pathLst>
          </a:custGeom>
          <a:noFill/>
          <a:ln w="38100">
            <a:solidFill>
              <a:srgbClr val="3333CC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9813" name="Freeform 7"/>
          <p:cNvSpPr>
            <a:spLocks/>
          </p:cNvSpPr>
          <p:nvPr/>
        </p:nvSpPr>
        <p:spPr bwMode="auto">
          <a:xfrm>
            <a:off x="1000125" y="1128713"/>
            <a:ext cx="7264400" cy="336550"/>
          </a:xfrm>
          <a:custGeom>
            <a:avLst/>
            <a:gdLst>
              <a:gd name="T0" fmla="*/ 0 w 4576"/>
              <a:gd name="T1" fmla="*/ 2147483647 h 212"/>
              <a:gd name="T2" fmla="*/ 2147483647 w 4576"/>
              <a:gd name="T3" fmla="*/ 2147483647 h 212"/>
              <a:gd name="T4" fmla="*/ 2147483647 w 4576"/>
              <a:gd name="T5" fmla="*/ 2147483647 h 212"/>
              <a:gd name="T6" fmla="*/ 2147483647 w 4576"/>
              <a:gd name="T7" fmla="*/ 2147483647 h 212"/>
              <a:gd name="T8" fmla="*/ 2147483647 w 4576"/>
              <a:gd name="T9" fmla="*/ 2147483647 h 212"/>
              <a:gd name="T10" fmla="*/ 2147483647 w 4576"/>
              <a:gd name="T11" fmla="*/ 2147483647 h 212"/>
              <a:gd name="T12" fmla="*/ 2147483647 w 4576"/>
              <a:gd name="T13" fmla="*/ 2147483647 h 212"/>
              <a:gd name="T14" fmla="*/ 2147483647 w 4576"/>
              <a:gd name="T15" fmla="*/ 2147483647 h 212"/>
              <a:gd name="T16" fmla="*/ 2147483647 w 4576"/>
              <a:gd name="T17" fmla="*/ 2147483647 h 212"/>
              <a:gd name="T18" fmla="*/ 2147483647 w 4576"/>
              <a:gd name="T19" fmla="*/ 2147483647 h 212"/>
              <a:gd name="T20" fmla="*/ 2147483647 w 4576"/>
              <a:gd name="T21" fmla="*/ 2147483647 h 212"/>
              <a:gd name="T22" fmla="*/ 2147483647 w 4576"/>
              <a:gd name="T23" fmla="*/ 2147483647 h 212"/>
              <a:gd name="T24" fmla="*/ 2147483647 w 4576"/>
              <a:gd name="T25" fmla="*/ 2147483647 h 212"/>
              <a:gd name="T26" fmla="*/ 2147483647 w 4576"/>
              <a:gd name="T27" fmla="*/ 2147483647 h 212"/>
              <a:gd name="T28" fmla="*/ 2147483647 w 4576"/>
              <a:gd name="T29" fmla="*/ 2147483647 h 212"/>
              <a:gd name="T30" fmla="*/ 2147483647 w 4576"/>
              <a:gd name="T31" fmla="*/ 2147483647 h 212"/>
              <a:gd name="T32" fmla="*/ 2147483647 w 4576"/>
              <a:gd name="T33" fmla="*/ 2147483647 h 212"/>
              <a:gd name="T34" fmla="*/ 2147483647 w 4576"/>
              <a:gd name="T35" fmla="*/ 2147483647 h 212"/>
              <a:gd name="T36" fmla="*/ 2147483647 w 4576"/>
              <a:gd name="T37" fmla="*/ 2147483647 h 212"/>
              <a:gd name="T38" fmla="*/ 2147483647 w 4576"/>
              <a:gd name="T39" fmla="*/ 2147483647 h 21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576"/>
              <a:gd name="T61" fmla="*/ 0 h 212"/>
              <a:gd name="T62" fmla="*/ 4576 w 4576"/>
              <a:gd name="T63" fmla="*/ 212 h 21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576" h="212">
                <a:moveTo>
                  <a:pt x="0" y="147"/>
                </a:moveTo>
                <a:cubicBezTo>
                  <a:pt x="75" y="115"/>
                  <a:pt x="150" y="84"/>
                  <a:pt x="218" y="64"/>
                </a:cubicBezTo>
                <a:cubicBezTo>
                  <a:pt x="285" y="43"/>
                  <a:pt x="314" y="28"/>
                  <a:pt x="404" y="26"/>
                </a:cubicBezTo>
                <a:cubicBezTo>
                  <a:pt x="493" y="23"/>
                  <a:pt x="626" y="34"/>
                  <a:pt x="756" y="51"/>
                </a:cubicBezTo>
                <a:cubicBezTo>
                  <a:pt x="886" y="68"/>
                  <a:pt x="1065" y="109"/>
                  <a:pt x="1184" y="128"/>
                </a:cubicBezTo>
                <a:cubicBezTo>
                  <a:pt x="1302" y="146"/>
                  <a:pt x="1379" y="147"/>
                  <a:pt x="1466" y="160"/>
                </a:cubicBezTo>
                <a:cubicBezTo>
                  <a:pt x="1552" y="172"/>
                  <a:pt x="1640" y="207"/>
                  <a:pt x="1703" y="205"/>
                </a:cubicBezTo>
                <a:cubicBezTo>
                  <a:pt x="1766" y="202"/>
                  <a:pt x="1798" y="174"/>
                  <a:pt x="1844" y="147"/>
                </a:cubicBezTo>
                <a:cubicBezTo>
                  <a:pt x="1889" y="119"/>
                  <a:pt x="1945" y="61"/>
                  <a:pt x="1978" y="38"/>
                </a:cubicBezTo>
                <a:cubicBezTo>
                  <a:pt x="2011" y="14"/>
                  <a:pt x="2011" y="0"/>
                  <a:pt x="2042" y="6"/>
                </a:cubicBezTo>
                <a:cubicBezTo>
                  <a:pt x="2072" y="11"/>
                  <a:pt x="2080" y="39"/>
                  <a:pt x="2164" y="70"/>
                </a:cubicBezTo>
                <a:cubicBezTo>
                  <a:pt x="2247" y="101"/>
                  <a:pt x="2424" y="171"/>
                  <a:pt x="2541" y="192"/>
                </a:cubicBezTo>
                <a:cubicBezTo>
                  <a:pt x="2657" y="212"/>
                  <a:pt x="2742" y="194"/>
                  <a:pt x="2861" y="192"/>
                </a:cubicBezTo>
                <a:cubicBezTo>
                  <a:pt x="2979" y="189"/>
                  <a:pt x="3155" y="179"/>
                  <a:pt x="3252" y="179"/>
                </a:cubicBezTo>
                <a:cubicBezTo>
                  <a:pt x="3349" y="179"/>
                  <a:pt x="3347" y="199"/>
                  <a:pt x="3444" y="192"/>
                </a:cubicBezTo>
                <a:cubicBezTo>
                  <a:pt x="3540" y="184"/>
                  <a:pt x="3716" y="143"/>
                  <a:pt x="3828" y="134"/>
                </a:cubicBezTo>
                <a:cubicBezTo>
                  <a:pt x="3940" y="124"/>
                  <a:pt x="4050" y="141"/>
                  <a:pt x="4116" y="134"/>
                </a:cubicBezTo>
                <a:cubicBezTo>
                  <a:pt x="4182" y="126"/>
                  <a:pt x="4165" y="98"/>
                  <a:pt x="4224" y="90"/>
                </a:cubicBezTo>
                <a:cubicBezTo>
                  <a:pt x="4282" y="81"/>
                  <a:pt x="4409" y="84"/>
                  <a:pt x="4468" y="83"/>
                </a:cubicBezTo>
                <a:cubicBezTo>
                  <a:pt x="4526" y="81"/>
                  <a:pt x="4551" y="82"/>
                  <a:pt x="4576" y="83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981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3633788"/>
            <a:ext cx="7331075" cy="284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5" name="Text Box 9"/>
          <p:cNvSpPr txBox="1">
            <a:spLocks noChangeArrowheads="1"/>
          </p:cNvSpPr>
          <p:nvPr/>
        </p:nvSpPr>
        <p:spPr bwMode="auto">
          <a:xfrm>
            <a:off x="1524000" y="685800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FSH</a:t>
            </a:r>
          </a:p>
        </p:txBody>
      </p:sp>
      <p:sp>
        <p:nvSpPr>
          <p:cNvPr id="118794" name="Text Box 10"/>
          <p:cNvSpPr txBox="1">
            <a:spLocks noChangeArrowheads="1"/>
          </p:cNvSpPr>
          <p:nvPr/>
        </p:nvSpPr>
        <p:spPr bwMode="auto">
          <a:xfrm>
            <a:off x="3200400" y="503238"/>
            <a:ext cx="522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3333CC"/>
                </a:solidFill>
              </a:rPr>
              <a:t>LH</a:t>
            </a:r>
          </a:p>
        </p:txBody>
      </p:sp>
      <p:sp>
        <p:nvSpPr>
          <p:cNvPr id="118795" name="Text Box 11"/>
          <p:cNvSpPr txBox="1">
            <a:spLocks noChangeArrowheads="1"/>
          </p:cNvSpPr>
          <p:nvPr/>
        </p:nvSpPr>
        <p:spPr bwMode="auto">
          <a:xfrm>
            <a:off x="1447800" y="251460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hlink"/>
                </a:solidFill>
              </a:rPr>
              <a:t>Estradiol</a:t>
            </a:r>
          </a:p>
        </p:txBody>
      </p:sp>
      <p:sp>
        <p:nvSpPr>
          <p:cNvPr id="118796" name="Text Box 12"/>
          <p:cNvSpPr txBox="1">
            <a:spLocks noChangeArrowheads="1"/>
          </p:cNvSpPr>
          <p:nvPr/>
        </p:nvSpPr>
        <p:spPr bwMode="auto">
          <a:xfrm>
            <a:off x="4876800" y="18748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FF"/>
                </a:solidFill>
              </a:rPr>
              <a:t>Progesterone</a:t>
            </a:r>
          </a:p>
        </p:txBody>
      </p:sp>
      <p:sp>
        <p:nvSpPr>
          <p:cNvPr id="119819" name="Text Box 13"/>
          <p:cNvSpPr txBox="1">
            <a:spLocks noChangeArrowheads="1"/>
          </p:cNvSpPr>
          <p:nvPr/>
        </p:nvSpPr>
        <p:spPr bwMode="auto">
          <a:xfrm>
            <a:off x="2514600" y="3475038"/>
            <a:ext cx="105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Follicle</a:t>
            </a:r>
          </a:p>
        </p:txBody>
      </p:sp>
      <p:sp>
        <p:nvSpPr>
          <p:cNvPr id="119820" name="Text Box 14"/>
          <p:cNvSpPr txBox="1">
            <a:spLocks noChangeArrowheads="1"/>
          </p:cNvSpPr>
          <p:nvPr/>
        </p:nvSpPr>
        <p:spPr bwMode="auto">
          <a:xfrm>
            <a:off x="4114800" y="3200400"/>
            <a:ext cx="1355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Ovulation</a:t>
            </a:r>
          </a:p>
        </p:txBody>
      </p:sp>
      <p:sp>
        <p:nvSpPr>
          <p:cNvPr id="119821" name="Text Box 15"/>
          <p:cNvSpPr txBox="1">
            <a:spLocks noChangeArrowheads="1"/>
          </p:cNvSpPr>
          <p:nvPr/>
        </p:nvSpPr>
        <p:spPr bwMode="auto">
          <a:xfrm>
            <a:off x="5181600" y="3505200"/>
            <a:ext cx="2060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Corpus Luteum</a:t>
            </a:r>
          </a:p>
        </p:txBody>
      </p:sp>
      <p:sp>
        <p:nvSpPr>
          <p:cNvPr id="119822" name="Text Box 16"/>
          <p:cNvSpPr txBox="1">
            <a:spLocks noChangeArrowheads="1"/>
          </p:cNvSpPr>
          <p:nvPr/>
        </p:nvSpPr>
        <p:spPr bwMode="auto">
          <a:xfrm>
            <a:off x="12954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119823" name="Text Box 17"/>
          <p:cNvSpPr txBox="1">
            <a:spLocks noChangeArrowheads="1"/>
          </p:cNvSpPr>
          <p:nvPr/>
        </p:nvSpPr>
        <p:spPr bwMode="auto">
          <a:xfrm>
            <a:off x="1727200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4</a:t>
            </a:r>
          </a:p>
        </p:txBody>
      </p:sp>
      <p:sp>
        <p:nvSpPr>
          <p:cNvPr id="119824" name="Text Box 18"/>
          <p:cNvSpPr txBox="1">
            <a:spLocks noChangeArrowheads="1"/>
          </p:cNvSpPr>
          <p:nvPr/>
        </p:nvSpPr>
        <p:spPr bwMode="auto">
          <a:xfrm>
            <a:off x="22129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6</a:t>
            </a:r>
          </a:p>
        </p:txBody>
      </p:sp>
      <p:sp>
        <p:nvSpPr>
          <p:cNvPr id="119825" name="Text Box 19"/>
          <p:cNvSpPr txBox="1">
            <a:spLocks noChangeArrowheads="1"/>
          </p:cNvSpPr>
          <p:nvPr/>
        </p:nvSpPr>
        <p:spPr bwMode="auto">
          <a:xfrm>
            <a:off x="269557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8</a:t>
            </a:r>
          </a:p>
        </p:txBody>
      </p:sp>
      <p:sp>
        <p:nvSpPr>
          <p:cNvPr id="119826" name="Text Box 20"/>
          <p:cNvSpPr txBox="1">
            <a:spLocks noChangeArrowheads="1"/>
          </p:cNvSpPr>
          <p:nvPr/>
        </p:nvSpPr>
        <p:spPr bwMode="auto">
          <a:xfrm>
            <a:off x="30829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10</a:t>
            </a:r>
          </a:p>
        </p:txBody>
      </p:sp>
      <p:sp>
        <p:nvSpPr>
          <p:cNvPr id="119827" name="Text Box 21"/>
          <p:cNvSpPr txBox="1">
            <a:spLocks noChangeArrowheads="1"/>
          </p:cNvSpPr>
          <p:nvPr/>
        </p:nvSpPr>
        <p:spPr bwMode="auto">
          <a:xfrm>
            <a:off x="4008438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14</a:t>
            </a:r>
          </a:p>
        </p:txBody>
      </p:sp>
      <p:sp>
        <p:nvSpPr>
          <p:cNvPr id="119828" name="Text Box 22"/>
          <p:cNvSpPr txBox="1">
            <a:spLocks noChangeArrowheads="1"/>
          </p:cNvSpPr>
          <p:nvPr/>
        </p:nvSpPr>
        <p:spPr bwMode="auto">
          <a:xfrm>
            <a:off x="44481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16</a:t>
            </a:r>
          </a:p>
        </p:txBody>
      </p:sp>
      <p:sp>
        <p:nvSpPr>
          <p:cNvPr id="119829" name="Text Box 23"/>
          <p:cNvSpPr txBox="1">
            <a:spLocks noChangeArrowheads="1"/>
          </p:cNvSpPr>
          <p:nvPr/>
        </p:nvSpPr>
        <p:spPr bwMode="auto">
          <a:xfrm>
            <a:off x="49244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18</a:t>
            </a:r>
          </a:p>
        </p:txBody>
      </p:sp>
      <p:sp>
        <p:nvSpPr>
          <p:cNvPr id="119830" name="Text Box 24"/>
          <p:cNvSpPr txBox="1">
            <a:spLocks noChangeArrowheads="1"/>
          </p:cNvSpPr>
          <p:nvPr/>
        </p:nvSpPr>
        <p:spPr bwMode="auto">
          <a:xfrm>
            <a:off x="5403850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20</a:t>
            </a:r>
          </a:p>
        </p:txBody>
      </p:sp>
      <p:sp>
        <p:nvSpPr>
          <p:cNvPr id="119831" name="Text Box 25"/>
          <p:cNvSpPr txBox="1">
            <a:spLocks noChangeArrowheads="1"/>
          </p:cNvSpPr>
          <p:nvPr/>
        </p:nvSpPr>
        <p:spPr bwMode="auto">
          <a:xfrm>
            <a:off x="5864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22</a:t>
            </a:r>
          </a:p>
        </p:txBody>
      </p:sp>
      <p:sp>
        <p:nvSpPr>
          <p:cNvPr id="119832" name="Text Box 26"/>
          <p:cNvSpPr txBox="1">
            <a:spLocks noChangeArrowheads="1"/>
          </p:cNvSpPr>
          <p:nvPr/>
        </p:nvSpPr>
        <p:spPr bwMode="auto">
          <a:xfrm>
            <a:off x="631507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24</a:t>
            </a:r>
          </a:p>
        </p:txBody>
      </p:sp>
      <p:sp>
        <p:nvSpPr>
          <p:cNvPr id="119833" name="Text Box 27"/>
          <p:cNvSpPr txBox="1">
            <a:spLocks noChangeArrowheads="1"/>
          </p:cNvSpPr>
          <p:nvPr/>
        </p:nvSpPr>
        <p:spPr bwMode="auto">
          <a:xfrm>
            <a:off x="67913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26</a:t>
            </a:r>
          </a:p>
        </p:txBody>
      </p:sp>
      <p:sp>
        <p:nvSpPr>
          <p:cNvPr id="119834" name="Text Box 28"/>
          <p:cNvSpPr txBox="1">
            <a:spLocks noChangeArrowheads="1"/>
          </p:cNvSpPr>
          <p:nvPr/>
        </p:nvSpPr>
        <p:spPr bwMode="auto">
          <a:xfrm>
            <a:off x="72612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28</a:t>
            </a:r>
          </a:p>
        </p:txBody>
      </p:sp>
      <p:sp>
        <p:nvSpPr>
          <p:cNvPr id="119835" name="Text Box 29"/>
          <p:cNvSpPr txBox="1">
            <a:spLocks noChangeArrowheads="1"/>
          </p:cNvSpPr>
          <p:nvPr/>
        </p:nvSpPr>
        <p:spPr bwMode="auto">
          <a:xfrm>
            <a:off x="7769225" y="640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2</a:t>
            </a:r>
          </a:p>
        </p:txBody>
      </p:sp>
      <p:sp>
        <p:nvSpPr>
          <p:cNvPr id="119836" name="Text Box 30"/>
          <p:cNvSpPr txBox="1">
            <a:spLocks noChangeArrowheads="1"/>
          </p:cNvSpPr>
          <p:nvPr/>
        </p:nvSpPr>
        <p:spPr bwMode="auto">
          <a:xfrm>
            <a:off x="3552825" y="640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/>
              <a:t>12</a:t>
            </a:r>
          </a:p>
        </p:txBody>
      </p:sp>
      <p:sp>
        <p:nvSpPr>
          <p:cNvPr id="119837" name="Freeform 31"/>
          <p:cNvSpPr>
            <a:spLocks/>
          </p:cNvSpPr>
          <p:nvPr/>
        </p:nvSpPr>
        <p:spPr bwMode="auto">
          <a:xfrm>
            <a:off x="4373563" y="4572000"/>
            <a:ext cx="122237" cy="496888"/>
          </a:xfrm>
          <a:custGeom>
            <a:avLst/>
            <a:gdLst>
              <a:gd name="T0" fmla="*/ 2147483647 w 84"/>
              <a:gd name="T1" fmla="*/ 0 h 537"/>
              <a:gd name="T2" fmla="*/ 2147483647 w 84"/>
              <a:gd name="T3" fmla="*/ 2147483647 h 537"/>
              <a:gd name="T4" fmla="*/ 2147483647 w 84"/>
              <a:gd name="T5" fmla="*/ 2147483647 h 537"/>
              <a:gd name="T6" fmla="*/ 2147483647 w 84"/>
              <a:gd name="T7" fmla="*/ 2147483647 h 537"/>
              <a:gd name="T8" fmla="*/ 0 60000 65536"/>
              <a:gd name="T9" fmla="*/ 0 60000 65536"/>
              <a:gd name="T10" fmla="*/ 0 60000 65536"/>
              <a:gd name="T11" fmla="*/ 0 60000 65536"/>
              <a:gd name="T12" fmla="*/ 0 w 84"/>
              <a:gd name="T13" fmla="*/ 0 h 537"/>
              <a:gd name="T14" fmla="*/ 84 w 84"/>
              <a:gd name="T15" fmla="*/ 537 h 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4" h="537">
                <a:moveTo>
                  <a:pt x="84" y="0"/>
                </a:moveTo>
                <a:cubicBezTo>
                  <a:pt x="61" y="12"/>
                  <a:pt x="39" y="24"/>
                  <a:pt x="26" y="63"/>
                </a:cubicBezTo>
                <a:cubicBezTo>
                  <a:pt x="12" y="101"/>
                  <a:pt x="5" y="155"/>
                  <a:pt x="3" y="234"/>
                </a:cubicBezTo>
                <a:cubicBezTo>
                  <a:pt x="0" y="313"/>
                  <a:pt x="5" y="425"/>
                  <a:pt x="11" y="537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9838" name="Text Box 32"/>
          <p:cNvSpPr txBox="1">
            <a:spLocks noChangeArrowheads="1"/>
          </p:cNvSpPr>
          <p:nvPr/>
        </p:nvSpPr>
        <p:spPr bwMode="auto">
          <a:xfrm>
            <a:off x="0" y="304800"/>
            <a:ext cx="13874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Anterior Pituitary Hormones</a:t>
            </a:r>
          </a:p>
        </p:txBody>
      </p:sp>
      <p:sp>
        <p:nvSpPr>
          <p:cNvPr id="119839" name="Text Box 33"/>
          <p:cNvSpPr txBox="1">
            <a:spLocks noChangeArrowheads="1"/>
          </p:cNvSpPr>
          <p:nvPr/>
        </p:nvSpPr>
        <p:spPr bwMode="auto">
          <a:xfrm>
            <a:off x="0" y="2362200"/>
            <a:ext cx="1387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Ovarian Hormones</a:t>
            </a:r>
          </a:p>
        </p:txBody>
      </p:sp>
      <p:sp>
        <p:nvSpPr>
          <p:cNvPr id="119840" name="Text Box 34"/>
          <p:cNvSpPr txBox="1">
            <a:spLocks noChangeArrowheads="1"/>
          </p:cNvSpPr>
          <p:nvPr/>
        </p:nvSpPr>
        <p:spPr bwMode="auto">
          <a:xfrm>
            <a:off x="152400" y="4038600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</a:rPr>
              <a:t>Ovary</a:t>
            </a:r>
          </a:p>
        </p:txBody>
      </p:sp>
      <p:sp>
        <p:nvSpPr>
          <p:cNvPr id="119841" name="Text Box 35"/>
          <p:cNvSpPr txBox="1">
            <a:spLocks noChangeArrowheads="1"/>
          </p:cNvSpPr>
          <p:nvPr/>
        </p:nvSpPr>
        <p:spPr bwMode="auto">
          <a:xfrm>
            <a:off x="-38100" y="5029200"/>
            <a:ext cx="10858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</a:rPr>
              <a:t>Uterine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Endo-</a:t>
            </a:r>
          </a:p>
          <a:p>
            <a:pPr algn="ctr"/>
            <a:r>
              <a:rPr lang="en-US" sz="1800" dirty="0">
                <a:solidFill>
                  <a:schemeClr val="tx2"/>
                </a:solidFill>
              </a:rPr>
              <a:t>metrium</a:t>
            </a:r>
          </a:p>
        </p:txBody>
      </p:sp>
      <p:grpSp>
        <p:nvGrpSpPr>
          <p:cNvPr id="119842" name="Group 51"/>
          <p:cNvGrpSpPr>
            <a:grpSpLocks/>
          </p:cNvGrpSpPr>
          <p:nvPr/>
        </p:nvGrpSpPr>
        <p:grpSpPr bwMode="auto">
          <a:xfrm>
            <a:off x="4370388" y="123825"/>
            <a:ext cx="3074987" cy="6600825"/>
            <a:chOff x="2753" y="78"/>
            <a:chExt cx="1937" cy="4158"/>
          </a:xfrm>
        </p:grpSpPr>
        <p:grpSp>
          <p:nvGrpSpPr>
            <p:cNvPr id="119843" name="Group 52"/>
            <p:cNvGrpSpPr>
              <a:grpSpLocks/>
            </p:cNvGrpSpPr>
            <p:nvPr/>
          </p:nvGrpSpPr>
          <p:grpSpPr bwMode="auto">
            <a:xfrm>
              <a:off x="2753" y="78"/>
              <a:ext cx="1937" cy="4158"/>
              <a:chOff x="2753" y="78"/>
              <a:chExt cx="1937" cy="4158"/>
            </a:xfrm>
          </p:grpSpPr>
          <p:sp>
            <p:nvSpPr>
              <p:cNvPr id="118837" name="Rectangle 53"/>
              <p:cNvSpPr>
                <a:spLocks noChangeArrowheads="1"/>
              </p:cNvSpPr>
              <p:nvPr/>
            </p:nvSpPr>
            <p:spPr bwMode="auto">
              <a:xfrm>
                <a:off x="2753" y="78"/>
                <a:ext cx="1937" cy="415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chemeClr val="tx1">
                    <a:alpha val="74998"/>
                  </a:schemeClr>
                </a:outerShdw>
              </a:effectLst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18838" name="Text Box 54"/>
              <p:cNvSpPr txBox="1">
                <a:spLocks noChangeArrowheads="1"/>
              </p:cNvSpPr>
              <p:nvPr/>
            </p:nvSpPr>
            <p:spPr bwMode="auto">
              <a:xfrm rot="-5400000">
                <a:off x="2706" y="1459"/>
                <a:ext cx="1899" cy="41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63500" dist="107763" dir="18900000" algn="ctr" rotWithShape="0">
                  <a:schemeClr val="tx1">
                    <a:alpha val="74998"/>
                  </a:schemeClr>
                </a:outerShdw>
              </a:effectLst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600" dirty="0"/>
                  <a:t>Luteal Phase</a:t>
                </a:r>
                <a:endParaRPr lang="en-US" sz="3600" dirty="0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118839" name="Text Box 55"/>
            <p:cNvSpPr txBox="1">
              <a:spLocks noChangeArrowheads="1"/>
            </p:cNvSpPr>
            <p:nvPr/>
          </p:nvSpPr>
          <p:spPr bwMode="auto">
            <a:xfrm>
              <a:off x="3264" y="2880"/>
              <a:ext cx="821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blurRad="63500" dist="17961" dir="2700000" algn="ctr" rotWithShape="0">
                <a:schemeClr val="tx1">
                  <a:alpha val="74998"/>
                </a:schemeClr>
              </a:outerShdw>
            </a:effectLst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solidFill>
                    <a:srgbClr val="FF00FF"/>
                  </a:solidFill>
                </a:rPr>
                <a:t>14 days</a:t>
              </a: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/>
          <a:lstStyle/>
          <a:p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Variation in Menstrual Cycle Length</a:t>
            </a: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0" y="3962400"/>
            <a:ext cx="114935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US" dirty="0"/>
              <a:t>35-day</a:t>
            </a:r>
          </a:p>
          <a:p>
            <a:pPr algn="ctr">
              <a:lnSpc>
                <a:spcPct val="75000"/>
              </a:lnSpc>
            </a:pPr>
            <a:r>
              <a:rPr lang="en-US" dirty="0"/>
              <a:t>cycle</a:t>
            </a:r>
          </a:p>
        </p:txBody>
      </p:sp>
      <p:sp>
        <p:nvSpPr>
          <p:cNvPr id="121860" name="Text Box 4"/>
          <p:cNvSpPr txBox="1">
            <a:spLocks noChangeArrowheads="1"/>
          </p:cNvSpPr>
          <p:nvPr/>
        </p:nvSpPr>
        <p:spPr bwMode="auto">
          <a:xfrm>
            <a:off x="4953000" y="5410200"/>
            <a:ext cx="15890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Ovulation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6159500" y="1600200"/>
            <a:ext cx="1303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9900"/>
                </a:solidFill>
              </a:rPr>
              <a:t>14 days</a:t>
            </a:r>
            <a:endParaRPr lang="en-US" dirty="0"/>
          </a:p>
        </p:txBody>
      </p:sp>
      <p:grpSp>
        <p:nvGrpSpPr>
          <p:cNvPr id="121862" name="Group 6"/>
          <p:cNvGrpSpPr>
            <a:grpSpLocks/>
          </p:cNvGrpSpPr>
          <p:nvPr/>
        </p:nvGrpSpPr>
        <p:grpSpPr bwMode="auto">
          <a:xfrm>
            <a:off x="1125538" y="4154488"/>
            <a:ext cx="7967662" cy="304800"/>
            <a:chOff x="709" y="2617"/>
            <a:chExt cx="5019" cy="192"/>
          </a:xfrm>
        </p:grpSpPr>
        <p:sp>
          <p:nvSpPr>
            <p:cNvPr id="121890" name="Rectangle 7"/>
            <p:cNvSpPr>
              <a:spLocks noChangeArrowheads="1"/>
            </p:cNvSpPr>
            <p:nvPr/>
          </p:nvSpPr>
          <p:spPr bwMode="auto">
            <a:xfrm>
              <a:off x="713" y="2617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Menses</a:t>
              </a:r>
              <a:endParaRPr lang="en-US" dirty="0"/>
            </a:p>
          </p:txBody>
        </p:sp>
        <p:sp>
          <p:nvSpPr>
            <p:cNvPr id="121891" name="Rectangle 8"/>
            <p:cNvSpPr>
              <a:spLocks noChangeArrowheads="1"/>
            </p:cNvSpPr>
            <p:nvPr/>
          </p:nvSpPr>
          <p:spPr bwMode="auto">
            <a:xfrm>
              <a:off x="1479" y="2617"/>
              <a:ext cx="2121" cy="1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Foll. Phase</a:t>
              </a:r>
              <a:endParaRPr lang="en-US" dirty="0"/>
            </a:p>
          </p:txBody>
        </p:sp>
        <p:sp>
          <p:nvSpPr>
            <p:cNvPr id="121892" name="Rectangle 9"/>
            <p:cNvSpPr>
              <a:spLocks noChangeArrowheads="1"/>
            </p:cNvSpPr>
            <p:nvPr/>
          </p:nvSpPr>
          <p:spPr bwMode="auto">
            <a:xfrm>
              <a:off x="3584" y="2617"/>
              <a:ext cx="1373" cy="18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Luteal Phase</a:t>
              </a:r>
              <a:endParaRPr lang="en-US" dirty="0"/>
            </a:p>
          </p:txBody>
        </p:sp>
        <p:sp>
          <p:nvSpPr>
            <p:cNvPr id="121893" name="Rectangle 10"/>
            <p:cNvSpPr>
              <a:spLocks noChangeArrowheads="1"/>
            </p:cNvSpPr>
            <p:nvPr/>
          </p:nvSpPr>
          <p:spPr bwMode="auto">
            <a:xfrm>
              <a:off x="4956" y="2617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Menses</a:t>
              </a:r>
              <a:endParaRPr lang="en-US" dirty="0"/>
            </a:p>
          </p:txBody>
        </p:sp>
        <p:sp>
          <p:nvSpPr>
            <p:cNvPr id="121894" name="Line 11"/>
            <p:cNvSpPr>
              <a:spLocks noChangeShapeType="1"/>
            </p:cNvSpPr>
            <p:nvPr/>
          </p:nvSpPr>
          <p:spPr bwMode="auto">
            <a:xfrm>
              <a:off x="709" y="2808"/>
              <a:ext cx="501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121863" name="Group 12"/>
          <p:cNvGrpSpPr>
            <a:grpSpLocks/>
          </p:cNvGrpSpPr>
          <p:nvPr/>
        </p:nvGrpSpPr>
        <p:grpSpPr bwMode="auto">
          <a:xfrm>
            <a:off x="1106488" y="2627313"/>
            <a:ext cx="7978775" cy="641350"/>
            <a:chOff x="697" y="1655"/>
            <a:chExt cx="5026" cy="404"/>
          </a:xfrm>
        </p:grpSpPr>
        <p:sp>
          <p:nvSpPr>
            <p:cNvPr id="121884" name="Text Box 13"/>
            <p:cNvSpPr txBox="1">
              <a:spLocks noChangeArrowheads="1"/>
            </p:cNvSpPr>
            <p:nvPr/>
          </p:nvSpPr>
          <p:spPr bwMode="auto">
            <a:xfrm>
              <a:off x="697" y="1655"/>
              <a:ext cx="724" cy="4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dirty="0"/>
                <a:t>28-day</a:t>
              </a:r>
            </a:p>
            <a:p>
              <a:pPr algn="ctr">
                <a:lnSpc>
                  <a:spcPct val="75000"/>
                </a:lnSpc>
              </a:pPr>
              <a:r>
                <a:rPr lang="en-US" dirty="0"/>
                <a:t>cycle</a:t>
              </a:r>
            </a:p>
          </p:txBody>
        </p:sp>
        <p:sp>
          <p:nvSpPr>
            <p:cNvPr id="121885" name="Rectangle 14"/>
            <p:cNvSpPr>
              <a:spLocks noChangeArrowheads="1"/>
            </p:cNvSpPr>
            <p:nvPr/>
          </p:nvSpPr>
          <p:spPr bwMode="auto">
            <a:xfrm>
              <a:off x="1424" y="1752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Menses</a:t>
              </a:r>
              <a:endParaRPr lang="en-US" dirty="0"/>
            </a:p>
          </p:txBody>
        </p:sp>
        <p:sp>
          <p:nvSpPr>
            <p:cNvPr id="121886" name="Rectangle 15"/>
            <p:cNvSpPr>
              <a:spLocks noChangeArrowheads="1"/>
            </p:cNvSpPr>
            <p:nvPr/>
          </p:nvSpPr>
          <p:spPr bwMode="auto">
            <a:xfrm>
              <a:off x="3579" y="1752"/>
              <a:ext cx="1373" cy="18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Luteal Phase</a:t>
              </a:r>
              <a:endParaRPr lang="en-US" dirty="0"/>
            </a:p>
          </p:txBody>
        </p:sp>
        <p:sp>
          <p:nvSpPr>
            <p:cNvPr id="121887" name="Rectangle 16"/>
            <p:cNvSpPr>
              <a:spLocks noChangeArrowheads="1"/>
            </p:cNvSpPr>
            <p:nvPr/>
          </p:nvSpPr>
          <p:spPr bwMode="auto">
            <a:xfrm>
              <a:off x="4951" y="1752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Menses</a:t>
              </a:r>
              <a:endParaRPr lang="en-US" dirty="0"/>
            </a:p>
          </p:txBody>
        </p:sp>
        <p:sp>
          <p:nvSpPr>
            <p:cNvPr id="121888" name="Line 17"/>
            <p:cNvSpPr>
              <a:spLocks noChangeShapeType="1"/>
            </p:cNvSpPr>
            <p:nvPr/>
          </p:nvSpPr>
          <p:spPr bwMode="auto">
            <a:xfrm>
              <a:off x="1430" y="1955"/>
              <a:ext cx="429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1889" name="Rectangle 18"/>
            <p:cNvSpPr>
              <a:spLocks noChangeArrowheads="1"/>
            </p:cNvSpPr>
            <p:nvPr/>
          </p:nvSpPr>
          <p:spPr bwMode="auto">
            <a:xfrm>
              <a:off x="2199" y="1752"/>
              <a:ext cx="1385" cy="1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Foll. Phase</a:t>
              </a:r>
              <a:endParaRPr lang="en-US" dirty="0"/>
            </a:p>
          </p:txBody>
        </p:sp>
      </p:grpSp>
      <p:grpSp>
        <p:nvGrpSpPr>
          <p:cNvPr id="121864" name="Group 19"/>
          <p:cNvGrpSpPr>
            <a:grpSpLocks/>
          </p:cNvGrpSpPr>
          <p:nvPr/>
        </p:nvGrpSpPr>
        <p:grpSpPr bwMode="auto">
          <a:xfrm>
            <a:off x="1941513" y="1090613"/>
            <a:ext cx="7158037" cy="641350"/>
            <a:chOff x="1223" y="687"/>
            <a:chExt cx="4509" cy="404"/>
          </a:xfrm>
        </p:grpSpPr>
        <p:sp>
          <p:nvSpPr>
            <p:cNvPr id="121878" name="Text Box 20"/>
            <p:cNvSpPr txBox="1">
              <a:spLocks noChangeArrowheads="1"/>
            </p:cNvSpPr>
            <p:nvPr/>
          </p:nvSpPr>
          <p:spPr bwMode="auto">
            <a:xfrm>
              <a:off x="1223" y="687"/>
              <a:ext cx="724" cy="4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dirty="0"/>
                <a:t>25-day</a:t>
              </a:r>
            </a:p>
            <a:p>
              <a:pPr algn="ctr">
                <a:lnSpc>
                  <a:spcPct val="75000"/>
                </a:lnSpc>
              </a:pPr>
              <a:r>
                <a:rPr lang="en-US" dirty="0"/>
                <a:t>cycle</a:t>
              </a:r>
            </a:p>
          </p:txBody>
        </p:sp>
        <p:sp>
          <p:nvSpPr>
            <p:cNvPr id="121879" name="Rectangle 21"/>
            <p:cNvSpPr>
              <a:spLocks noChangeArrowheads="1"/>
            </p:cNvSpPr>
            <p:nvPr/>
          </p:nvSpPr>
          <p:spPr bwMode="auto">
            <a:xfrm>
              <a:off x="1952" y="792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Menses</a:t>
              </a:r>
              <a:endParaRPr lang="en-US" dirty="0"/>
            </a:p>
          </p:txBody>
        </p:sp>
        <p:sp>
          <p:nvSpPr>
            <p:cNvPr id="121880" name="Rectangle 22"/>
            <p:cNvSpPr>
              <a:spLocks noChangeArrowheads="1"/>
            </p:cNvSpPr>
            <p:nvPr/>
          </p:nvSpPr>
          <p:spPr bwMode="auto">
            <a:xfrm>
              <a:off x="2722" y="792"/>
              <a:ext cx="862" cy="1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Foll. Phase</a:t>
              </a:r>
              <a:endParaRPr lang="en-US" dirty="0"/>
            </a:p>
          </p:txBody>
        </p:sp>
        <p:sp>
          <p:nvSpPr>
            <p:cNvPr id="121881" name="Rectangle 23"/>
            <p:cNvSpPr>
              <a:spLocks noChangeArrowheads="1"/>
            </p:cNvSpPr>
            <p:nvPr/>
          </p:nvSpPr>
          <p:spPr bwMode="auto">
            <a:xfrm>
              <a:off x="4964" y="792"/>
              <a:ext cx="768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Menses</a:t>
              </a:r>
              <a:endParaRPr lang="en-US" dirty="0"/>
            </a:p>
          </p:txBody>
        </p:sp>
        <p:sp>
          <p:nvSpPr>
            <p:cNvPr id="121882" name="Rectangle 24"/>
            <p:cNvSpPr>
              <a:spLocks noChangeArrowheads="1"/>
            </p:cNvSpPr>
            <p:nvPr/>
          </p:nvSpPr>
          <p:spPr bwMode="auto">
            <a:xfrm>
              <a:off x="3592" y="792"/>
              <a:ext cx="1373" cy="18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Luteal Phase</a:t>
              </a:r>
              <a:endParaRPr lang="en-US" dirty="0"/>
            </a:p>
          </p:txBody>
        </p:sp>
        <p:sp>
          <p:nvSpPr>
            <p:cNvPr id="121883" name="Line 25"/>
            <p:cNvSpPr>
              <a:spLocks noChangeShapeType="1"/>
            </p:cNvSpPr>
            <p:nvPr/>
          </p:nvSpPr>
          <p:spPr bwMode="auto">
            <a:xfrm>
              <a:off x="1951" y="979"/>
              <a:ext cx="3781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21865" name="Line 26"/>
          <p:cNvSpPr>
            <a:spLocks noChangeShapeType="1"/>
          </p:cNvSpPr>
          <p:nvPr/>
        </p:nvSpPr>
        <p:spPr bwMode="auto">
          <a:xfrm>
            <a:off x="5689600" y="1143000"/>
            <a:ext cx="0" cy="3581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1866" name="Line 27"/>
          <p:cNvSpPr>
            <a:spLocks noChangeShapeType="1"/>
          </p:cNvSpPr>
          <p:nvPr/>
        </p:nvSpPr>
        <p:spPr bwMode="auto">
          <a:xfrm flipV="1">
            <a:off x="5715000" y="4876800"/>
            <a:ext cx="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5868" name="Text Box 28"/>
          <p:cNvSpPr txBox="1">
            <a:spLocks noChangeArrowheads="1"/>
          </p:cNvSpPr>
          <p:nvPr/>
        </p:nvSpPr>
        <p:spPr bwMode="auto">
          <a:xfrm>
            <a:off x="6159500" y="3136900"/>
            <a:ext cx="1303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9900"/>
                </a:solidFill>
              </a:rPr>
              <a:t>14 days</a:t>
            </a:r>
            <a:endParaRPr lang="en-US" dirty="0"/>
          </a:p>
        </p:txBody>
      </p:sp>
      <p:sp>
        <p:nvSpPr>
          <p:cNvPr id="35869" name="Text Box 29"/>
          <p:cNvSpPr txBox="1">
            <a:spLocks noChangeArrowheads="1"/>
          </p:cNvSpPr>
          <p:nvPr/>
        </p:nvSpPr>
        <p:spPr bwMode="auto">
          <a:xfrm>
            <a:off x="3108325" y="16002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5 days</a:t>
            </a:r>
          </a:p>
        </p:txBody>
      </p:sp>
      <p:sp>
        <p:nvSpPr>
          <p:cNvPr id="35870" name="Text Box 30"/>
          <p:cNvSpPr txBox="1">
            <a:spLocks noChangeArrowheads="1"/>
          </p:cNvSpPr>
          <p:nvPr/>
        </p:nvSpPr>
        <p:spPr bwMode="auto">
          <a:xfrm>
            <a:off x="2273300" y="31369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5 days</a:t>
            </a:r>
          </a:p>
        </p:txBody>
      </p:sp>
      <p:sp>
        <p:nvSpPr>
          <p:cNvPr id="35871" name="Text Box 31"/>
          <p:cNvSpPr txBox="1">
            <a:spLocks noChangeArrowheads="1"/>
          </p:cNvSpPr>
          <p:nvPr/>
        </p:nvSpPr>
        <p:spPr bwMode="auto">
          <a:xfrm>
            <a:off x="1143000" y="44831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5 days</a:t>
            </a:r>
          </a:p>
        </p:txBody>
      </p:sp>
      <p:sp>
        <p:nvSpPr>
          <p:cNvPr id="35872" name="Text Box 32"/>
          <p:cNvSpPr txBox="1">
            <a:spLocks noChangeArrowheads="1"/>
          </p:cNvSpPr>
          <p:nvPr/>
        </p:nvSpPr>
        <p:spPr bwMode="auto">
          <a:xfrm>
            <a:off x="4419600" y="16002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6 days</a:t>
            </a:r>
          </a:p>
        </p:txBody>
      </p:sp>
      <p:sp>
        <p:nvSpPr>
          <p:cNvPr id="35873" name="Text Box 33"/>
          <p:cNvSpPr txBox="1">
            <a:spLocks noChangeArrowheads="1"/>
          </p:cNvSpPr>
          <p:nvPr/>
        </p:nvSpPr>
        <p:spPr bwMode="auto">
          <a:xfrm>
            <a:off x="3886200" y="3136900"/>
            <a:ext cx="11334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9 days</a:t>
            </a:r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352800" y="4483100"/>
            <a:ext cx="1303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16 days</a:t>
            </a:r>
          </a:p>
        </p:txBody>
      </p:sp>
      <p:sp>
        <p:nvSpPr>
          <p:cNvPr id="35875" name="Text Box 35"/>
          <p:cNvSpPr txBox="1">
            <a:spLocks noChangeArrowheads="1"/>
          </p:cNvSpPr>
          <p:nvPr/>
        </p:nvSpPr>
        <p:spPr bwMode="auto">
          <a:xfrm>
            <a:off x="6159500" y="4483100"/>
            <a:ext cx="13033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9900"/>
                </a:solidFill>
              </a:rPr>
              <a:t>14 days</a:t>
            </a:r>
            <a:endParaRPr lang="en-US" dirty="0"/>
          </a:p>
        </p:txBody>
      </p:sp>
      <p:sp>
        <p:nvSpPr>
          <p:cNvPr id="121875" name="Line 36"/>
          <p:cNvSpPr>
            <a:spLocks noChangeShapeType="1"/>
          </p:cNvSpPr>
          <p:nvPr/>
        </p:nvSpPr>
        <p:spPr bwMode="auto">
          <a:xfrm>
            <a:off x="6934200" y="5410200"/>
            <a:ext cx="914400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5877" name="Text Box 37"/>
          <p:cNvSpPr txBox="1">
            <a:spLocks noChangeArrowheads="1"/>
          </p:cNvSpPr>
          <p:nvPr/>
        </p:nvSpPr>
        <p:spPr bwMode="auto">
          <a:xfrm>
            <a:off x="6464300" y="5829300"/>
            <a:ext cx="1895475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7961" dir="2700000" algn="ctr" rotWithShape="0">
              <a:schemeClr val="tx1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solidFill>
                  <a:srgbClr val="FF00FF"/>
                </a:solidFill>
              </a:rPr>
              <a:t>Breast</a:t>
            </a:r>
          </a:p>
          <a:p>
            <a:pPr algn="ctr"/>
            <a:r>
              <a:rPr lang="en-US" dirty="0">
                <a:solidFill>
                  <a:srgbClr val="FF00FF"/>
                </a:solidFill>
              </a:rPr>
              <a:t>Tenderness</a:t>
            </a:r>
          </a:p>
        </p:txBody>
      </p:sp>
      <p:sp>
        <p:nvSpPr>
          <p:cNvPr id="121877" name="Line 38"/>
          <p:cNvSpPr>
            <a:spLocks noChangeShapeType="1"/>
          </p:cNvSpPr>
          <p:nvPr/>
        </p:nvSpPr>
        <p:spPr bwMode="auto">
          <a:xfrm flipV="1">
            <a:off x="7391400" y="5486400"/>
            <a:ext cx="0" cy="381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6E0C9-5148-0C41-8E5D-D0B436944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9c</a:t>
            </a:r>
          </a:p>
        </p:txBody>
      </p:sp>
      <p:pic>
        <p:nvPicPr>
          <p:cNvPr id="3" name="Picture 2" descr="Bitmoji Image">
            <a:extLst>
              <a:ext uri="{FF2B5EF4-FFF2-40B4-BE49-F238E27FC236}">
                <a16:creationId xmlns:a16="http://schemas.microsoft.com/office/drawing/2014/main" id="{EC65CFFD-B537-1C4E-B7BE-A88DB00BA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14439"/>
            <a:ext cx="2598004" cy="259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A73D29-808B-924B-BFE4-F28524FC19A7}"/>
              </a:ext>
            </a:extLst>
          </p:cNvPr>
          <p:cNvSpPr txBox="1"/>
          <p:nvPr/>
        </p:nvSpPr>
        <p:spPr>
          <a:xfrm>
            <a:off x="609600" y="17526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Variation in length of the menstrual cycle is usually due to the length of which phase? ( Follicular, Luteal or Menses).</a:t>
            </a:r>
          </a:p>
        </p:txBody>
      </p:sp>
    </p:spTree>
    <p:extLst>
      <p:ext uri="{BB962C8B-B14F-4D97-AF65-F5344CB8AC3E}">
        <p14:creationId xmlns:p14="http://schemas.microsoft.com/office/powerpoint/2010/main" val="10910828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6E0C9-5148-0C41-8E5D-D0B436944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9c</a:t>
            </a:r>
          </a:p>
        </p:txBody>
      </p:sp>
      <p:pic>
        <p:nvPicPr>
          <p:cNvPr id="3" name="Picture 2" descr="Bitmoji Image">
            <a:extLst>
              <a:ext uri="{FF2B5EF4-FFF2-40B4-BE49-F238E27FC236}">
                <a16:creationId xmlns:a16="http://schemas.microsoft.com/office/drawing/2014/main" id="{EC65CFFD-B537-1C4E-B7BE-A88DB00BA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614439"/>
            <a:ext cx="2598004" cy="259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A73D29-808B-924B-BFE4-F28524FC19A7}"/>
              </a:ext>
            </a:extLst>
          </p:cNvPr>
          <p:cNvSpPr txBox="1"/>
          <p:nvPr/>
        </p:nvSpPr>
        <p:spPr>
          <a:xfrm>
            <a:off x="609600" y="1752600"/>
            <a:ext cx="815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Variation in length of the menstrual cycle is usually due to the length of which phase? ( Follicular, Luteal or Menses).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Follicular</a:t>
            </a:r>
          </a:p>
        </p:txBody>
      </p:sp>
    </p:spTree>
    <p:extLst>
      <p:ext uri="{BB962C8B-B14F-4D97-AF65-F5344CB8AC3E}">
        <p14:creationId xmlns:p14="http://schemas.microsoft.com/office/powerpoint/2010/main" val="9658405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533400"/>
          </a:xfrm>
        </p:spPr>
        <p:txBody>
          <a:bodyPr/>
          <a:lstStyle/>
          <a:p>
            <a:r>
              <a:rPr lang="en-US" sz="3600" dirty="0" err="1">
                <a:ea typeface="ＭＳ Ｐゴシック" pitchFamily="-1" charset="-128"/>
                <a:cs typeface="ＭＳ Ｐゴシック" pitchFamily="-1" charset="-128"/>
              </a:rPr>
              <a:t>Menstural</a:t>
            </a:r>
            <a:r>
              <a:rPr lang="en-US" sz="3600" dirty="0">
                <a:ea typeface="ＭＳ Ｐゴシック" pitchFamily="-1" charset="-128"/>
                <a:cs typeface="ＭＳ Ｐゴシック" pitchFamily="-1" charset="-128"/>
              </a:rPr>
              <a:t> Cycle Length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52500"/>
            <a:ext cx="7772400" cy="4953000"/>
          </a:xfrm>
        </p:spPr>
        <p:txBody>
          <a:bodyPr/>
          <a:lstStyle/>
          <a:p>
            <a:pPr>
              <a:buSzPct val="125000"/>
            </a:pPr>
            <a:r>
              <a:rPr lang="en-US" dirty="0">
                <a:ea typeface="ＭＳ Ｐゴシック" pitchFamily="-1" charset="-128"/>
                <a:cs typeface="ＭＳ Ｐゴシック" pitchFamily="-1" charset="-128"/>
              </a:rPr>
              <a:t>AGE</a:t>
            </a:r>
          </a:p>
          <a:p>
            <a:pPr lvl="1">
              <a:buFont typeface="Wingdings" pitchFamily="-1" charset="2"/>
              <a:buChar char="Ø"/>
            </a:pPr>
            <a:r>
              <a:rPr lang="en-US" dirty="0"/>
              <a:t>Length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 dirty="0">
                <a:ea typeface="ＭＳ Ｐゴシック" pitchFamily="-1" charset="-128"/>
              </a:rPr>
              <a:t>15 - 19 year </a:t>
            </a:r>
            <a:r>
              <a:rPr lang="en-US" dirty="0" err="1">
                <a:ea typeface="ＭＳ Ｐゴシック" pitchFamily="-1" charset="-128"/>
              </a:rPr>
              <a:t>olds</a:t>
            </a:r>
            <a:r>
              <a:rPr lang="en-US" dirty="0">
                <a:ea typeface="ＭＳ Ｐゴシック" pitchFamily="-1" charset="-128"/>
              </a:rPr>
              <a:t>        35 days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 dirty="0">
                <a:ea typeface="ＭＳ Ｐゴシック" pitchFamily="-1" charset="-128"/>
              </a:rPr>
              <a:t>30 year </a:t>
            </a:r>
            <a:r>
              <a:rPr lang="en-US" dirty="0" err="1">
                <a:ea typeface="ＭＳ Ｐゴシック" pitchFamily="-1" charset="-128"/>
              </a:rPr>
              <a:t>olds</a:t>
            </a:r>
            <a:r>
              <a:rPr lang="en-US" dirty="0">
                <a:ea typeface="ＭＳ Ｐゴシック" pitchFamily="-1" charset="-128"/>
              </a:rPr>
              <a:t>        30 days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 dirty="0">
                <a:ea typeface="ＭＳ Ｐゴシック" pitchFamily="-1" charset="-128"/>
              </a:rPr>
              <a:t>35 year </a:t>
            </a:r>
            <a:r>
              <a:rPr lang="en-US" dirty="0" err="1">
                <a:ea typeface="ＭＳ Ｐゴシック" pitchFamily="-1" charset="-128"/>
              </a:rPr>
              <a:t>olds</a:t>
            </a:r>
            <a:r>
              <a:rPr lang="en-US" dirty="0">
                <a:ea typeface="ＭＳ Ｐゴシック" pitchFamily="-1" charset="-128"/>
              </a:rPr>
              <a:t>        28 days</a:t>
            </a:r>
          </a:p>
          <a:p>
            <a:pPr lvl="1">
              <a:buFont typeface="Wingdings" pitchFamily="-1" charset="2"/>
              <a:buChar char="Ø"/>
            </a:pPr>
            <a:r>
              <a:rPr lang="en-US" dirty="0"/>
              <a:t>Variation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 dirty="0">
                <a:ea typeface="ＭＳ Ｐゴシック" pitchFamily="-1" charset="-128"/>
              </a:rPr>
              <a:t>More in teenagers</a:t>
            </a:r>
          </a:p>
          <a:p>
            <a:pPr marL="1257300" lvl="2" indent="-342900">
              <a:buFont typeface="Wingdings" pitchFamily="-1" charset="2"/>
              <a:buChar char="q"/>
            </a:pPr>
            <a:r>
              <a:rPr lang="en-US" dirty="0">
                <a:ea typeface="ＭＳ Ｐゴシック" pitchFamily="-1" charset="-128"/>
              </a:rPr>
              <a:t>Less in women in peak reproductive years</a:t>
            </a:r>
          </a:p>
          <a:p>
            <a:endParaRPr lang="en-US" dirty="0"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3798888" y="3155950"/>
            <a:ext cx="457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09" name="Line 5"/>
          <p:cNvSpPr>
            <a:spLocks noChangeShapeType="1"/>
          </p:cNvSpPr>
          <p:nvPr/>
        </p:nvSpPr>
        <p:spPr bwMode="auto">
          <a:xfrm>
            <a:off x="3794125" y="2705100"/>
            <a:ext cx="457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>
            <a:off x="4421188" y="2260600"/>
            <a:ext cx="457200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839200" cy="914400"/>
          </a:xfrm>
        </p:spPr>
        <p:txBody>
          <a:bodyPr/>
          <a:lstStyle/>
          <a:p>
            <a:r>
              <a:rPr lang="en-US" sz="3200">
                <a:ea typeface="ＭＳ Ｐゴシック" pitchFamily="-1" charset="-128"/>
                <a:cs typeface="ＭＳ Ｐゴシック" pitchFamily="-1" charset="-128"/>
              </a:rPr>
              <a:t>Influence of Lactation on Postpartum Menstrual Cycles (US and UK, 1987)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Not Lactating</a:t>
            </a:r>
          </a:p>
          <a:p>
            <a:pPr lvl="1"/>
            <a:r>
              <a:rPr lang="en-US"/>
              <a:t>50% cycling by 8 months</a:t>
            </a:r>
          </a:p>
          <a:p>
            <a:pPr lvl="1"/>
            <a:r>
              <a:rPr lang="en-US"/>
              <a:t>90% cycling by 12 months</a:t>
            </a:r>
            <a:br>
              <a:rPr lang="en-US"/>
            </a:br>
            <a:endParaRPr lang="en-US"/>
          </a:p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Lactating (for 24 months)</a:t>
            </a:r>
          </a:p>
          <a:p>
            <a:pPr lvl="1"/>
            <a:r>
              <a:rPr lang="en-US"/>
              <a:t>30% cycling by 12 months</a:t>
            </a:r>
          </a:p>
          <a:p>
            <a:pPr lvl="1"/>
            <a:r>
              <a:rPr lang="en-US"/>
              <a:t>70% cycling by 24 months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685800"/>
          </a:xfrm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Concept Tutor</a:t>
            </a:r>
          </a:p>
        </p:txBody>
      </p:sp>
      <p:pic>
        <p:nvPicPr>
          <p:cNvPr id="128003" name="Picture 4" descr="concept tu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143000"/>
            <a:ext cx="5713413" cy="537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>
                <a:ea typeface="ＭＳ Ｐゴシック" pitchFamily="-1" charset="-128"/>
                <a:cs typeface="ＭＳ Ｐゴシック" pitchFamily="-1" charset="-128"/>
              </a:rPr>
              <a:t>Rest are extra slides not normally used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ea typeface="ＭＳ Ｐゴシック" pitchFamily="-1" charset="-128"/>
              <a:cs typeface="ＭＳ Ｐゴシック" pitchFamily="-1" charset="-128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0900" y="177800"/>
            <a:ext cx="7442200" cy="6502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23" name="Line 3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24" name="Rectangle 1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133125" name="Line 1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26" name="Line 1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27" name="Rectangle 1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133128" name="Line 1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29" name="Line 1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0" name="Line 1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1" name="Line 2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2" name="Line 2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3" name="Line 2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4" name="Line 2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5" name="Line 2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6" name="Line 2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7" name="Line 2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8" name="Line 2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39" name="Line 2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0" name="Line 2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1" name="Line 3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2" name="Line 3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3" name="Line 3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4" name="Line 3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3145" name="Group 3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133178" name="Rectangle 3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133179" name="Rectangle 3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33180" name="Rectangle 3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33181" name="Rectangle 3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133182" name="Rectangle 3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133183" name="Rectangle 4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133184" name="Rectangle 4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133185" name="Rectangle 4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133186" name="Rectangle 4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133187" name="Rectangle 4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133188" name="Rectangle 4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133189" name="Rectangle 4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133190" name="Rectangle 4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133191" name="Rectangle 4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133192" name="Rectangle 4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133193" name="Rectangle 5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133146" name="Rectangle 59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47" name="Rectangle 60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133148" name="Rectangle 61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3149" name="Rectangle 62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133150" name="Rectangle 63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3151" name="Line 64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2" name="Rectangle 65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133153" name="Line 66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4" name="Line 67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5" name="Line 68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56" name="Picture 6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7" name="Picture 7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8" name="Picture 7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59" name="Group 72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133174" name="Picture 7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75" name="Oval 74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6" name="Oval 75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3177" name="Picture 76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3160" name="Picture 7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1" name="Picture 78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2" name="Picture 79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3" name="Picture 8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4" name="Line 8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5" name="Line 8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6" name="Line 83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7" name="Line 84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8" name="Line 85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69" name="Line 86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70" name="Line 87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71" name="Line 88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72" name="Text Box 89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133173" name="Text Box 90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171" name="Line 3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5172" name="Group 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135250" name="Freeform 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251" name="Freeform 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5173" name="Group 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135248" name="Freeform 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249" name="Freeform 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5174" name="Freeform 1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5" name="Rectangle 1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135176" name="Line 1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7" name="Line 1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78" name="Rectangle 1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135179" name="Line 1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0" name="Line 1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1" name="Line 1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2" name="Line 2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3" name="Line 2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4" name="Line 2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5" name="Line 2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6" name="Line 2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7" name="Line 2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8" name="Line 2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89" name="Line 2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0" name="Line 2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1" name="Line 2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2" name="Line 3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3" name="Line 3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4" name="Line 3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195" name="Line 3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5196" name="Group 3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135232" name="Rectangle 3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135233" name="Rectangle 3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35234" name="Rectangle 3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35235" name="Rectangle 3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135236" name="Rectangle 3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135237" name="Rectangle 4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135238" name="Rectangle 4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135239" name="Rectangle 4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135240" name="Rectangle 4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135241" name="Rectangle 4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135242" name="Rectangle 4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135243" name="Rectangle 4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135244" name="Rectangle 4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135245" name="Rectangle 4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135246" name="Rectangle 4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135247" name="Rectangle 5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135197" name="Rectangle 5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135198" name="Rectangle 5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sp>
        <p:nvSpPr>
          <p:cNvPr id="135199" name="Rectangle 5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135200" name="Rectangle 59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01" name="Rectangle 60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135202" name="Rectangle 61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5203" name="Rectangle 62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135204" name="Rectangle 63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5205" name="Line 64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06" name="Rectangle 65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135207" name="Line 66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08" name="Line 67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09" name="Line 68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5210" name="Picture 6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1" name="Picture 7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2" name="Picture 7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5213" name="Group 72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135228" name="Picture 7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5229" name="Oval 74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230" name="Oval 75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5231" name="Picture 76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5214" name="Picture 7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5" name="Picture 78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6" name="Picture 79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217" name="Picture 8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218" name="Line 8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19" name="Line 8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0" name="Line 83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1" name="Line 84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2" name="Line 85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3" name="Line 86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4" name="Line 87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5" name="Line 88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226" name="Text Box 89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135227" name="Text Box 90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066800"/>
            <a:ext cx="720725" cy="81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19" name="Line 3"/>
          <p:cNvSpPr>
            <a:spLocks noChangeShapeType="1"/>
          </p:cNvSpPr>
          <p:nvPr/>
        </p:nvSpPr>
        <p:spPr bwMode="auto">
          <a:xfrm>
            <a:off x="6246813" y="6413500"/>
            <a:ext cx="671512" cy="1588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7220" name="Group 4"/>
          <p:cNvGrpSpPr>
            <a:grpSpLocks/>
          </p:cNvGrpSpPr>
          <p:nvPr/>
        </p:nvGrpSpPr>
        <p:grpSpPr bwMode="auto">
          <a:xfrm>
            <a:off x="1785938" y="3509963"/>
            <a:ext cx="6097587" cy="2052637"/>
            <a:chOff x="1200" y="2640"/>
            <a:chExt cx="3841" cy="1293"/>
          </a:xfrm>
        </p:grpSpPr>
        <p:sp>
          <p:nvSpPr>
            <p:cNvPr id="137305" name="Freeform 5"/>
            <p:cNvSpPr>
              <a:spLocks/>
            </p:cNvSpPr>
            <p:nvPr/>
          </p:nvSpPr>
          <p:spPr bwMode="auto">
            <a:xfrm>
              <a:off x="1200" y="2640"/>
              <a:ext cx="2707" cy="1293"/>
            </a:xfrm>
            <a:custGeom>
              <a:avLst/>
              <a:gdLst>
                <a:gd name="T0" fmla="*/ 0 w 2707"/>
                <a:gd name="T1" fmla="*/ 1293 h 1293"/>
                <a:gd name="T2" fmla="*/ 16 w 2707"/>
                <a:gd name="T3" fmla="*/ 1293 h 1293"/>
                <a:gd name="T4" fmla="*/ 56 w 2707"/>
                <a:gd name="T5" fmla="*/ 1293 h 1293"/>
                <a:gd name="T6" fmla="*/ 200 w 2707"/>
                <a:gd name="T7" fmla="*/ 1293 h 1293"/>
                <a:gd name="T8" fmla="*/ 351 w 2707"/>
                <a:gd name="T9" fmla="*/ 1293 h 1293"/>
                <a:gd name="T10" fmla="*/ 455 w 2707"/>
                <a:gd name="T11" fmla="*/ 1293 h 1293"/>
                <a:gd name="T12" fmla="*/ 567 w 2707"/>
                <a:gd name="T13" fmla="*/ 1293 h 1293"/>
                <a:gd name="T14" fmla="*/ 671 w 2707"/>
                <a:gd name="T15" fmla="*/ 1285 h 1293"/>
                <a:gd name="T16" fmla="*/ 783 w 2707"/>
                <a:gd name="T17" fmla="*/ 1269 h 1293"/>
                <a:gd name="T18" fmla="*/ 918 w 2707"/>
                <a:gd name="T19" fmla="*/ 1230 h 1293"/>
                <a:gd name="T20" fmla="*/ 1054 w 2707"/>
                <a:gd name="T21" fmla="*/ 1182 h 1293"/>
                <a:gd name="T22" fmla="*/ 1174 w 2707"/>
                <a:gd name="T23" fmla="*/ 1126 h 1293"/>
                <a:gd name="T24" fmla="*/ 1270 w 2707"/>
                <a:gd name="T25" fmla="*/ 1070 h 1293"/>
                <a:gd name="T26" fmla="*/ 1358 w 2707"/>
                <a:gd name="T27" fmla="*/ 1038 h 1293"/>
                <a:gd name="T28" fmla="*/ 1421 w 2707"/>
                <a:gd name="T29" fmla="*/ 1006 h 1293"/>
                <a:gd name="T30" fmla="*/ 1469 w 2707"/>
                <a:gd name="T31" fmla="*/ 974 h 1293"/>
                <a:gd name="T32" fmla="*/ 1501 w 2707"/>
                <a:gd name="T33" fmla="*/ 934 h 1293"/>
                <a:gd name="T34" fmla="*/ 1525 w 2707"/>
                <a:gd name="T35" fmla="*/ 886 h 1293"/>
                <a:gd name="T36" fmla="*/ 1549 w 2707"/>
                <a:gd name="T37" fmla="*/ 734 h 1293"/>
                <a:gd name="T38" fmla="*/ 1549 w 2707"/>
                <a:gd name="T39" fmla="*/ 631 h 1293"/>
                <a:gd name="T40" fmla="*/ 1557 w 2707"/>
                <a:gd name="T41" fmla="*/ 503 h 1293"/>
                <a:gd name="T42" fmla="*/ 1589 w 2707"/>
                <a:gd name="T43" fmla="*/ 192 h 1293"/>
                <a:gd name="T44" fmla="*/ 1605 w 2707"/>
                <a:gd name="T45" fmla="*/ 64 h 1293"/>
                <a:gd name="T46" fmla="*/ 1637 w 2707"/>
                <a:gd name="T47" fmla="*/ 0 h 1293"/>
                <a:gd name="T48" fmla="*/ 1669 w 2707"/>
                <a:gd name="T49" fmla="*/ 8 h 1293"/>
                <a:gd name="T50" fmla="*/ 1685 w 2707"/>
                <a:gd name="T51" fmla="*/ 32 h 1293"/>
                <a:gd name="T52" fmla="*/ 1709 w 2707"/>
                <a:gd name="T53" fmla="*/ 72 h 1293"/>
                <a:gd name="T54" fmla="*/ 1757 w 2707"/>
                <a:gd name="T55" fmla="*/ 263 h 1293"/>
                <a:gd name="T56" fmla="*/ 1757 w 2707"/>
                <a:gd name="T57" fmla="*/ 319 h 1293"/>
                <a:gd name="T58" fmla="*/ 1765 w 2707"/>
                <a:gd name="T59" fmla="*/ 391 h 1293"/>
                <a:gd name="T60" fmla="*/ 1789 w 2707"/>
                <a:gd name="T61" fmla="*/ 567 h 1293"/>
                <a:gd name="T62" fmla="*/ 1805 w 2707"/>
                <a:gd name="T63" fmla="*/ 734 h 1293"/>
                <a:gd name="T64" fmla="*/ 1837 w 2707"/>
                <a:gd name="T65" fmla="*/ 846 h 1293"/>
                <a:gd name="T66" fmla="*/ 1917 w 2707"/>
                <a:gd name="T67" fmla="*/ 998 h 1293"/>
                <a:gd name="T68" fmla="*/ 2044 w 2707"/>
                <a:gd name="T69" fmla="*/ 1142 h 1293"/>
                <a:gd name="T70" fmla="*/ 2116 w 2707"/>
                <a:gd name="T71" fmla="*/ 1182 h 1293"/>
                <a:gd name="T72" fmla="*/ 2204 w 2707"/>
                <a:gd name="T73" fmla="*/ 1214 h 1293"/>
                <a:gd name="T74" fmla="*/ 2372 w 2707"/>
                <a:gd name="T75" fmla="*/ 1230 h 1293"/>
                <a:gd name="T76" fmla="*/ 2460 w 2707"/>
                <a:gd name="T77" fmla="*/ 1230 h 1293"/>
                <a:gd name="T78" fmla="*/ 2508 w 2707"/>
                <a:gd name="T79" fmla="*/ 1222 h 1293"/>
                <a:gd name="T80" fmla="*/ 2571 w 2707"/>
                <a:gd name="T81" fmla="*/ 1222 h 1293"/>
                <a:gd name="T82" fmla="*/ 2659 w 2707"/>
                <a:gd name="T83" fmla="*/ 1206 h 1293"/>
                <a:gd name="T84" fmla="*/ 2683 w 2707"/>
                <a:gd name="T85" fmla="*/ 1206 h 1293"/>
                <a:gd name="T86" fmla="*/ 2691 w 2707"/>
                <a:gd name="T87" fmla="*/ 1206 h 1293"/>
                <a:gd name="T88" fmla="*/ 2691 w 2707"/>
                <a:gd name="T89" fmla="*/ 1206 h 1293"/>
                <a:gd name="T90" fmla="*/ 2707 w 2707"/>
                <a:gd name="T91" fmla="*/ 1206 h 12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707"/>
                <a:gd name="T139" fmla="*/ 0 h 1293"/>
                <a:gd name="T140" fmla="*/ 2707 w 2707"/>
                <a:gd name="T141" fmla="*/ 1293 h 12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707" h="1293">
                  <a:moveTo>
                    <a:pt x="0" y="1293"/>
                  </a:moveTo>
                  <a:lnTo>
                    <a:pt x="16" y="1293"/>
                  </a:lnTo>
                  <a:lnTo>
                    <a:pt x="56" y="1293"/>
                  </a:lnTo>
                  <a:lnTo>
                    <a:pt x="200" y="1293"/>
                  </a:lnTo>
                  <a:lnTo>
                    <a:pt x="351" y="1293"/>
                  </a:lnTo>
                  <a:lnTo>
                    <a:pt x="455" y="1293"/>
                  </a:lnTo>
                  <a:lnTo>
                    <a:pt x="567" y="1293"/>
                  </a:lnTo>
                  <a:lnTo>
                    <a:pt x="671" y="1285"/>
                  </a:lnTo>
                  <a:lnTo>
                    <a:pt x="783" y="1269"/>
                  </a:lnTo>
                  <a:lnTo>
                    <a:pt x="918" y="1230"/>
                  </a:lnTo>
                  <a:lnTo>
                    <a:pt x="1054" y="1182"/>
                  </a:lnTo>
                  <a:lnTo>
                    <a:pt x="1174" y="1126"/>
                  </a:lnTo>
                  <a:lnTo>
                    <a:pt x="1270" y="1070"/>
                  </a:lnTo>
                  <a:lnTo>
                    <a:pt x="1358" y="1038"/>
                  </a:lnTo>
                  <a:lnTo>
                    <a:pt x="1421" y="1006"/>
                  </a:lnTo>
                  <a:lnTo>
                    <a:pt x="1469" y="974"/>
                  </a:lnTo>
                  <a:lnTo>
                    <a:pt x="1501" y="934"/>
                  </a:lnTo>
                  <a:lnTo>
                    <a:pt x="1525" y="886"/>
                  </a:lnTo>
                  <a:lnTo>
                    <a:pt x="1549" y="734"/>
                  </a:lnTo>
                  <a:lnTo>
                    <a:pt x="1549" y="631"/>
                  </a:lnTo>
                  <a:lnTo>
                    <a:pt x="1557" y="503"/>
                  </a:lnTo>
                  <a:lnTo>
                    <a:pt x="1589" y="192"/>
                  </a:lnTo>
                  <a:lnTo>
                    <a:pt x="1605" y="64"/>
                  </a:lnTo>
                  <a:lnTo>
                    <a:pt x="1637" y="0"/>
                  </a:lnTo>
                  <a:lnTo>
                    <a:pt x="1669" y="8"/>
                  </a:lnTo>
                  <a:lnTo>
                    <a:pt x="1685" y="32"/>
                  </a:lnTo>
                  <a:lnTo>
                    <a:pt x="1709" y="72"/>
                  </a:lnTo>
                  <a:lnTo>
                    <a:pt x="1757" y="263"/>
                  </a:lnTo>
                  <a:lnTo>
                    <a:pt x="1757" y="319"/>
                  </a:lnTo>
                  <a:lnTo>
                    <a:pt x="1765" y="391"/>
                  </a:lnTo>
                  <a:lnTo>
                    <a:pt x="1789" y="567"/>
                  </a:lnTo>
                  <a:lnTo>
                    <a:pt x="1805" y="734"/>
                  </a:lnTo>
                  <a:lnTo>
                    <a:pt x="1837" y="846"/>
                  </a:lnTo>
                  <a:lnTo>
                    <a:pt x="1917" y="998"/>
                  </a:lnTo>
                  <a:lnTo>
                    <a:pt x="2044" y="1142"/>
                  </a:lnTo>
                  <a:lnTo>
                    <a:pt x="2116" y="1182"/>
                  </a:lnTo>
                  <a:lnTo>
                    <a:pt x="2204" y="1214"/>
                  </a:lnTo>
                  <a:lnTo>
                    <a:pt x="2372" y="1230"/>
                  </a:lnTo>
                  <a:lnTo>
                    <a:pt x="2460" y="1230"/>
                  </a:lnTo>
                  <a:lnTo>
                    <a:pt x="2508" y="1222"/>
                  </a:lnTo>
                  <a:lnTo>
                    <a:pt x="2571" y="1222"/>
                  </a:lnTo>
                  <a:lnTo>
                    <a:pt x="2659" y="1206"/>
                  </a:lnTo>
                  <a:lnTo>
                    <a:pt x="2683" y="1206"/>
                  </a:lnTo>
                  <a:lnTo>
                    <a:pt x="2691" y="1206"/>
                  </a:lnTo>
                  <a:lnTo>
                    <a:pt x="2707" y="1206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306" name="Freeform 6"/>
            <p:cNvSpPr>
              <a:spLocks/>
            </p:cNvSpPr>
            <p:nvPr/>
          </p:nvSpPr>
          <p:spPr bwMode="auto">
            <a:xfrm>
              <a:off x="3891" y="3768"/>
              <a:ext cx="1150" cy="127"/>
            </a:xfrm>
            <a:custGeom>
              <a:avLst/>
              <a:gdLst>
                <a:gd name="T0" fmla="*/ 0 w 1150"/>
                <a:gd name="T1" fmla="*/ 72 h 127"/>
                <a:gd name="T2" fmla="*/ 16 w 1150"/>
                <a:gd name="T3" fmla="*/ 72 h 127"/>
                <a:gd name="T4" fmla="*/ 48 w 1150"/>
                <a:gd name="T5" fmla="*/ 64 h 127"/>
                <a:gd name="T6" fmla="*/ 168 w 1150"/>
                <a:gd name="T7" fmla="*/ 32 h 127"/>
                <a:gd name="T8" fmla="*/ 296 w 1150"/>
                <a:gd name="T9" fmla="*/ 8 h 127"/>
                <a:gd name="T10" fmla="*/ 400 w 1150"/>
                <a:gd name="T11" fmla="*/ 0 h 127"/>
                <a:gd name="T12" fmla="*/ 519 w 1150"/>
                <a:gd name="T13" fmla="*/ 8 h 127"/>
                <a:gd name="T14" fmla="*/ 647 w 1150"/>
                <a:gd name="T15" fmla="*/ 32 h 127"/>
                <a:gd name="T16" fmla="*/ 767 w 1150"/>
                <a:gd name="T17" fmla="*/ 48 h 127"/>
                <a:gd name="T18" fmla="*/ 871 w 1150"/>
                <a:gd name="T19" fmla="*/ 64 h 127"/>
                <a:gd name="T20" fmla="*/ 959 w 1150"/>
                <a:gd name="T21" fmla="*/ 72 h 127"/>
                <a:gd name="T22" fmla="*/ 1015 w 1150"/>
                <a:gd name="T23" fmla="*/ 95 h 127"/>
                <a:gd name="T24" fmla="*/ 1046 w 1150"/>
                <a:gd name="T25" fmla="*/ 103 h 127"/>
                <a:gd name="T26" fmla="*/ 1094 w 1150"/>
                <a:gd name="T27" fmla="*/ 119 h 127"/>
                <a:gd name="T28" fmla="*/ 1134 w 1150"/>
                <a:gd name="T29" fmla="*/ 127 h 127"/>
                <a:gd name="T30" fmla="*/ 1150 w 1150"/>
                <a:gd name="T31" fmla="*/ 127 h 1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50"/>
                <a:gd name="T49" fmla="*/ 0 h 127"/>
                <a:gd name="T50" fmla="*/ 1150 w 1150"/>
                <a:gd name="T51" fmla="*/ 127 h 1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50" h="127">
                  <a:moveTo>
                    <a:pt x="0" y="72"/>
                  </a:moveTo>
                  <a:lnTo>
                    <a:pt x="16" y="72"/>
                  </a:lnTo>
                  <a:lnTo>
                    <a:pt x="48" y="64"/>
                  </a:lnTo>
                  <a:lnTo>
                    <a:pt x="168" y="32"/>
                  </a:lnTo>
                  <a:lnTo>
                    <a:pt x="296" y="8"/>
                  </a:lnTo>
                  <a:lnTo>
                    <a:pt x="400" y="0"/>
                  </a:lnTo>
                  <a:lnTo>
                    <a:pt x="519" y="8"/>
                  </a:lnTo>
                  <a:lnTo>
                    <a:pt x="647" y="32"/>
                  </a:lnTo>
                  <a:lnTo>
                    <a:pt x="767" y="48"/>
                  </a:lnTo>
                  <a:lnTo>
                    <a:pt x="871" y="64"/>
                  </a:lnTo>
                  <a:lnTo>
                    <a:pt x="959" y="72"/>
                  </a:lnTo>
                  <a:lnTo>
                    <a:pt x="1015" y="95"/>
                  </a:lnTo>
                  <a:lnTo>
                    <a:pt x="1046" y="103"/>
                  </a:lnTo>
                  <a:lnTo>
                    <a:pt x="1094" y="119"/>
                  </a:lnTo>
                  <a:lnTo>
                    <a:pt x="1134" y="127"/>
                  </a:lnTo>
                  <a:lnTo>
                    <a:pt x="1150" y="127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7221" name="Group 7"/>
          <p:cNvGrpSpPr>
            <a:grpSpLocks/>
          </p:cNvGrpSpPr>
          <p:nvPr/>
        </p:nvGrpSpPr>
        <p:grpSpPr bwMode="auto">
          <a:xfrm>
            <a:off x="1785938" y="4573588"/>
            <a:ext cx="6054725" cy="900112"/>
            <a:chOff x="1200" y="3520"/>
            <a:chExt cx="3814" cy="567"/>
          </a:xfrm>
        </p:grpSpPr>
        <p:sp>
          <p:nvSpPr>
            <p:cNvPr id="137303" name="Freeform 8"/>
            <p:cNvSpPr>
              <a:spLocks/>
            </p:cNvSpPr>
            <p:nvPr/>
          </p:nvSpPr>
          <p:spPr bwMode="auto">
            <a:xfrm>
              <a:off x="3880" y="3633"/>
              <a:ext cx="1134" cy="431"/>
            </a:xfrm>
            <a:custGeom>
              <a:avLst/>
              <a:gdLst>
                <a:gd name="T0" fmla="*/ 0 w 1134"/>
                <a:gd name="T1" fmla="*/ 383 h 431"/>
                <a:gd name="T2" fmla="*/ 16 w 1134"/>
                <a:gd name="T3" fmla="*/ 383 h 431"/>
                <a:gd name="T4" fmla="*/ 64 w 1134"/>
                <a:gd name="T5" fmla="*/ 391 h 431"/>
                <a:gd name="T6" fmla="*/ 208 w 1134"/>
                <a:gd name="T7" fmla="*/ 407 h 431"/>
                <a:gd name="T8" fmla="*/ 368 w 1134"/>
                <a:gd name="T9" fmla="*/ 423 h 431"/>
                <a:gd name="T10" fmla="*/ 503 w 1134"/>
                <a:gd name="T11" fmla="*/ 431 h 431"/>
                <a:gd name="T12" fmla="*/ 639 w 1134"/>
                <a:gd name="T13" fmla="*/ 423 h 431"/>
                <a:gd name="T14" fmla="*/ 687 w 1134"/>
                <a:gd name="T15" fmla="*/ 415 h 431"/>
                <a:gd name="T16" fmla="*/ 727 w 1134"/>
                <a:gd name="T17" fmla="*/ 399 h 431"/>
                <a:gd name="T18" fmla="*/ 823 w 1134"/>
                <a:gd name="T19" fmla="*/ 287 h 431"/>
                <a:gd name="T20" fmla="*/ 903 w 1134"/>
                <a:gd name="T21" fmla="*/ 128 h 431"/>
                <a:gd name="T22" fmla="*/ 1007 w 1134"/>
                <a:gd name="T23" fmla="*/ 8 h 431"/>
                <a:gd name="T24" fmla="*/ 1039 w 1134"/>
                <a:gd name="T25" fmla="*/ 0 h 431"/>
                <a:gd name="T26" fmla="*/ 1078 w 1134"/>
                <a:gd name="T27" fmla="*/ 16 h 431"/>
                <a:gd name="T28" fmla="*/ 1118 w 1134"/>
                <a:gd name="T29" fmla="*/ 24 h 431"/>
                <a:gd name="T30" fmla="*/ 1134 w 1134"/>
                <a:gd name="T31" fmla="*/ 32 h 43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34"/>
                <a:gd name="T49" fmla="*/ 0 h 431"/>
                <a:gd name="T50" fmla="*/ 1134 w 1134"/>
                <a:gd name="T51" fmla="*/ 431 h 43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34" h="431">
                  <a:moveTo>
                    <a:pt x="0" y="383"/>
                  </a:moveTo>
                  <a:lnTo>
                    <a:pt x="16" y="383"/>
                  </a:lnTo>
                  <a:lnTo>
                    <a:pt x="64" y="391"/>
                  </a:lnTo>
                  <a:lnTo>
                    <a:pt x="208" y="407"/>
                  </a:lnTo>
                  <a:lnTo>
                    <a:pt x="368" y="423"/>
                  </a:lnTo>
                  <a:lnTo>
                    <a:pt x="503" y="431"/>
                  </a:lnTo>
                  <a:lnTo>
                    <a:pt x="639" y="423"/>
                  </a:lnTo>
                  <a:lnTo>
                    <a:pt x="687" y="415"/>
                  </a:lnTo>
                  <a:lnTo>
                    <a:pt x="727" y="399"/>
                  </a:lnTo>
                  <a:lnTo>
                    <a:pt x="823" y="287"/>
                  </a:lnTo>
                  <a:lnTo>
                    <a:pt x="903" y="128"/>
                  </a:lnTo>
                  <a:lnTo>
                    <a:pt x="1007" y="8"/>
                  </a:lnTo>
                  <a:lnTo>
                    <a:pt x="1039" y="0"/>
                  </a:lnTo>
                  <a:lnTo>
                    <a:pt x="1078" y="16"/>
                  </a:lnTo>
                  <a:lnTo>
                    <a:pt x="1118" y="24"/>
                  </a:lnTo>
                  <a:lnTo>
                    <a:pt x="1134" y="32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304" name="Freeform 9"/>
            <p:cNvSpPr>
              <a:spLocks/>
            </p:cNvSpPr>
            <p:nvPr/>
          </p:nvSpPr>
          <p:spPr bwMode="auto">
            <a:xfrm>
              <a:off x="1200" y="3520"/>
              <a:ext cx="2683" cy="567"/>
            </a:xfrm>
            <a:custGeom>
              <a:avLst/>
              <a:gdLst>
                <a:gd name="T0" fmla="*/ 0 w 2683"/>
                <a:gd name="T1" fmla="*/ 391 h 567"/>
                <a:gd name="T2" fmla="*/ 16 w 2683"/>
                <a:gd name="T3" fmla="*/ 383 h 567"/>
                <a:gd name="T4" fmla="*/ 64 w 2683"/>
                <a:gd name="T5" fmla="*/ 351 h 567"/>
                <a:gd name="T6" fmla="*/ 120 w 2683"/>
                <a:gd name="T7" fmla="*/ 319 h 567"/>
                <a:gd name="T8" fmla="*/ 168 w 2683"/>
                <a:gd name="T9" fmla="*/ 279 h 567"/>
                <a:gd name="T10" fmla="*/ 224 w 2683"/>
                <a:gd name="T11" fmla="*/ 200 h 567"/>
                <a:gd name="T12" fmla="*/ 279 w 2683"/>
                <a:gd name="T13" fmla="*/ 136 h 567"/>
                <a:gd name="T14" fmla="*/ 327 w 2683"/>
                <a:gd name="T15" fmla="*/ 96 h 567"/>
                <a:gd name="T16" fmla="*/ 383 w 2683"/>
                <a:gd name="T17" fmla="*/ 88 h 567"/>
                <a:gd name="T18" fmla="*/ 407 w 2683"/>
                <a:gd name="T19" fmla="*/ 96 h 567"/>
                <a:gd name="T20" fmla="*/ 431 w 2683"/>
                <a:gd name="T21" fmla="*/ 120 h 567"/>
                <a:gd name="T22" fmla="*/ 495 w 2683"/>
                <a:gd name="T23" fmla="*/ 176 h 567"/>
                <a:gd name="T24" fmla="*/ 599 w 2683"/>
                <a:gd name="T25" fmla="*/ 303 h 567"/>
                <a:gd name="T26" fmla="*/ 655 w 2683"/>
                <a:gd name="T27" fmla="*/ 343 h 567"/>
                <a:gd name="T28" fmla="*/ 735 w 2683"/>
                <a:gd name="T29" fmla="*/ 359 h 567"/>
                <a:gd name="T30" fmla="*/ 815 w 2683"/>
                <a:gd name="T31" fmla="*/ 367 h 567"/>
                <a:gd name="T32" fmla="*/ 886 w 2683"/>
                <a:gd name="T33" fmla="*/ 399 h 567"/>
                <a:gd name="T34" fmla="*/ 1022 w 2683"/>
                <a:gd name="T35" fmla="*/ 447 h 567"/>
                <a:gd name="T36" fmla="*/ 1150 w 2683"/>
                <a:gd name="T37" fmla="*/ 495 h 567"/>
                <a:gd name="T38" fmla="*/ 1214 w 2683"/>
                <a:gd name="T39" fmla="*/ 519 h 567"/>
                <a:gd name="T40" fmla="*/ 1302 w 2683"/>
                <a:gd name="T41" fmla="*/ 551 h 567"/>
                <a:gd name="T42" fmla="*/ 1390 w 2683"/>
                <a:gd name="T43" fmla="*/ 567 h 567"/>
                <a:gd name="T44" fmla="*/ 1453 w 2683"/>
                <a:gd name="T45" fmla="*/ 551 h 567"/>
                <a:gd name="T46" fmla="*/ 1501 w 2683"/>
                <a:gd name="T47" fmla="*/ 487 h 567"/>
                <a:gd name="T48" fmla="*/ 1557 w 2683"/>
                <a:gd name="T49" fmla="*/ 359 h 567"/>
                <a:gd name="T50" fmla="*/ 1597 w 2683"/>
                <a:gd name="T51" fmla="*/ 216 h 567"/>
                <a:gd name="T52" fmla="*/ 1605 w 2683"/>
                <a:gd name="T53" fmla="*/ 112 h 567"/>
                <a:gd name="T54" fmla="*/ 1621 w 2683"/>
                <a:gd name="T55" fmla="*/ 40 h 567"/>
                <a:gd name="T56" fmla="*/ 1653 w 2683"/>
                <a:gd name="T57" fmla="*/ 0 h 567"/>
                <a:gd name="T58" fmla="*/ 1693 w 2683"/>
                <a:gd name="T59" fmla="*/ 16 h 567"/>
                <a:gd name="T60" fmla="*/ 1733 w 2683"/>
                <a:gd name="T61" fmla="*/ 96 h 567"/>
                <a:gd name="T62" fmla="*/ 1757 w 2683"/>
                <a:gd name="T63" fmla="*/ 208 h 567"/>
                <a:gd name="T64" fmla="*/ 1773 w 2683"/>
                <a:gd name="T65" fmla="*/ 303 h 567"/>
                <a:gd name="T66" fmla="*/ 1829 w 2683"/>
                <a:gd name="T67" fmla="*/ 423 h 567"/>
                <a:gd name="T68" fmla="*/ 1909 w 2683"/>
                <a:gd name="T69" fmla="*/ 471 h 567"/>
                <a:gd name="T70" fmla="*/ 1957 w 2683"/>
                <a:gd name="T71" fmla="*/ 463 h 567"/>
                <a:gd name="T72" fmla="*/ 1996 w 2683"/>
                <a:gd name="T73" fmla="*/ 431 h 567"/>
                <a:gd name="T74" fmla="*/ 2044 w 2683"/>
                <a:gd name="T75" fmla="*/ 319 h 567"/>
                <a:gd name="T76" fmla="*/ 2116 w 2683"/>
                <a:gd name="T77" fmla="*/ 184 h 567"/>
                <a:gd name="T78" fmla="*/ 2164 w 2683"/>
                <a:gd name="T79" fmla="*/ 136 h 567"/>
                <a:gd name="T80" fmla="*/ 2220 w 2683"/>
                <a:gd name="T81" fmla="*/ 120 h 567"/>
                <a:gd name="T82" fmla="*/ 2268 w 2683"/>
                <a:gd name="T83" fmla="*/ 136 h 567"/>
                <a:gd name="T84" fmla="*/ 2292 w 2683"/>
                <a:gd name="T85" fmla="*/ 160 h 567"/>
                <a:gd name="T86" fmla="*/ 2316 w 2683"/>
                <a:gd name="T87" fmla="*/ 200 h 567"/>
                <a:gd name="T88" fmla="*/ 2396 w 2683"/>
                <a:gd name="T89" fmla="*/ 343 h 567"/>
                <a:gd name="T90" fmla="*/ 2452 w 2683"/>
                <a:gd name="T91" fmla="*/ 399 h 567"/>
                <a:gd name="T92" fmla="*/ 2540 w 2683"/>
                <a:gd name="T93" fmla="*/ 447 h 567"/>
                <a:gd name="T94" fmla="*/ 2587 w 2683"/>
                <a:gd name="T95" fmla="*/ 471 h 567"/>
                <a:gd name="T96" fmla="*/ 2635 w 2683"/>
                <a:gd name="T97" fmla="*/ 487 h 567"/>
                <a:gd name="T98" fmla="*/ 2683 w 2683"/>
                <a:gd name="T99" fmla="*/ 495 h 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683"/>
                <a:gd name="T151" fmla="*/ 0 h 567"/>
                <a:gd name="T152" fmla="*/ 2683 w 2683"/>
                <a:gd name="T153" fmla="*/ 567 h 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683" h="567">
                  <a:moveTo>
                    <a:pt x="0" y="391"/>
                  </a:moveTo>
                  <a:lnTo>
                    <a:pt x="16" y="383"/>
                  </a:lnTo>
                  <a:lnTo>
                    <a:pt x="64" y="351"/>
                  </a:lnTo>
                  <a:lnTo>
                    <a:pt x="120" y="319"/>
                  </a:lnTo>
                  <a:lnTo>
                    <a:pt x="168" y="279"/>
                  </a:lnTo>
                  <a:lnTo>
                    <a:pt x="224" y="200"/>
                  </a:lnTo>
                  <a:lnTo>
                    <a:pt x="279" y="136"/>
                  </a:lnTo>
                  <a:lnTo>
                    <a:pt x="327" y="96"/>
                  </a:lnTo>
                  <a:lnTo>
                    <a:pt x="383" y="88"/>
                  </a:lnTo>
                  <a:lnTo>
                    <a:pt x="407" y="96"/>
                  </a:lnTo>
                  <a:lnTo>
                    <a:pt x="431" y="120"/>
                  </a:lnTo>
                  <a:lnTo>
                    <a:pt x="495" y="176"/>
                  </a:lnTo>
                  <a:lnTo>
                    <a:pt x="599" y="303"/>
                  </a:lnTo>
                  <a:lnTo>
                    <a:pt x="655" y="343"/>
                  </a:lnTo>
                  <a:lnTo>
                    <a:pt x="735" y="359"/>
                  </a:lnTo>
                  <a:lnTo>
                    <a:pt x="815" y="367"/>
                  </a:lnTo>
                  <a:lnTo>
                    <a:pt x="886" y="399"/>
                  </a:lnTo>
                  <a:lnTo>
                    <a:pt x="1022" y="447"/>
                  </a:lnTo>
                  <a:lnTo>
                    <a:pt x="1150" y="495"/>
                  </a:lnTo>
                  <a:lnTo>
                    <a:pt x="1214" y="519"/>
                  </a:lnTo>
                  <a:lnTo>
                    <a:pt x="1302" y="551"/>
                  </a:lnTo>
                  <a:lnTo>
                    <a:pt x="1390" y="567"/>
                  </a:lnTo>
                  <a:lnTo>
                    <a:pt x="1453" y="551"/>
                  </a:lnTo>
                  <a:lnTo>
                    <a:pt x="1501" y="487"/>
                  </a:lnTo>
                  <a:lnTo>
                    <a:pt x="1557" y="359"/>
                  </a:lnTo>
                  <a:lnTo>
                    <a:pt x="1597" y="216"/>
                  </a:lnTo>
                  <a:lnTo>
                    <a:pt x="1605" y="112"/>
                  </a:lnTo>
                  <a:lnTo>
                    <a:pt x="1621" y="40"/>
                  </a:lnTo>
                  <a:lnTo>
                    <a:pt x="1653" y="0"/>
                  </a:lnTo>
                  <a:lnTo>
                    <a:pt x="1693" y="16"/>
                  </a:lnTo>
                  <a:lnTo>
                    <a:pt x="1733" y="96"/>
                  </a:lnTo>
                  <a:lnTo>
                    <a:pt x="1757" y="208"/>
                  </a:lnTo>
                  <a:lnTo>
                    <a:pt x="1773" y="303"/>
                  </a:lnTo>
                  <a:lnTo>
                    <a:pt x="1829" y="423"/>
                  </a:lnTo>
                  <a:lnTo>
                    <a:pt x="1909" y="471"/>
                  </a:lnTo>
                  <a:lnTo>
                    <a:pt x="1957" y="463"/>
                  </a:lnTo>
                  <a:lnTo>
                    <a:pt x="1996" y="431"/>
                  </a:lnTo>
                  <a:lnTo>
                    <a:pt x="2044" y="319"/>
                  </a:lnTo>
                  <a:lnTo>
                    <a:pt x="2116" y="184"/>
                  </a:lnTo>
                  <a:lnTo>
                    <a:pt x="2164" y="136"/>
                  </a:lnTo>
                  <a:lnTo>
                    <a:pt x="2220" y="120"/>
                  </a:lnTo>
                  <a:lnTo>
                    <a:pt x="2268" y="136"/>
                  </a:lnTo>
                  <a:lnTo>
                    <a:pt x="2292" y="160"/>
                  </a:lnTo>
                  <a:lnTo>
                    <a:pt x="2316" y="200"/>
                  </a:lnTo>
                  <a:lnTo>
                    <a:pt x="2396" y="343"/>
                  </a:lnTo>
                  <a:lnTo>
                    <a:pt x="2452" y="399"/>
                  </a:lnTo>
                  <a:lnTo>
                    <a:pt x="2540" y="447"/>
                  </a:lnTo>
                  <a:lnTo>
                    <a:pt x="2587" y="471"/>
                  </a:lnTo>
                  <a:lnTo>
                    <a:pt x="2635" y="487"/>
                  </a:lnTo>
                  <a:lnTo>
                    <a:pt x="2683" y="495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7222" name="Freeform 10"/>
          <p:cNvSpPr>
            <a:spLocks/>
          </p:cNvSpPr>
          <p:nvPr/>
        </p:nvSpPr>
        <p:spPr bwMode="auto">
          <a:xfrm>
            <a:off x="1458913" y="1908175"/>
            <a:ext cx="6313487" cy="1368425"/>
          </a:xfrm>
          <a:custGeom>
            <a:avLst/>
            <a:gdLst>
              <a:gd name="T0" fmla="*/ 0 w 3977"/>
              <a:gd name="T1" fmla="*/ 2147483647 h 862"/>
              <a:gd name="T2" fmla="*/ 2147483647 w 3977"/>
              <a:gd name="T3" fmla="*/ 2147483647 h 862"/>
              <a:gd name="T4" fmla="*/ 2147483647 w 3977"/>
              <a:gd name="T5" fmla="*/ 2147483647 h 862"/>
              <a:gd name="T6" fmla="*/ 2147483647 w 3977"/>
              <a:gd name="T7" fmla="*/ 2147483647 h 862"/>
              <a:gd name="T8" fmla="*/ 2147483647 w 3977"/>
              <a:gd name="T9" fmla="*/ 2147483647 h 862"/>
              <a:gd name="T10" fmla="*/ 2147483647 w 3977"/>
              <a:gd name="T11" fmla="*/ 2147483647 h 862"/>
              <a:gd name="T12" fmla="*/ 2147483647 w 3977"/>
              <a:gd name="T13" fmla="*/ 2147483647 h 862"/>
              <a:gd name="T14" fmla="*/ 2147483647 w 3977"/>
              <a:gd name="T15" fmla="*/ 2147483647 h 862"/>
              <a:gd name="T16" fmla="*/ 2147483647 w 3977"/>
              <a:gd name="T17" fmla="*/ 2147483647 h 862"/>
              <a:gd name="T18" fmla="*/ 2147483647 w 3977"/>
              <a:gd name="T19" fmla="*/ 2147483647 h 862"/>
              <a:gd name="T20" fmla="*/ 2147483647 w 3977"/>
              <a:gd name="T21" fmla="*/ 2147483647 h 862"/>
              <a:gd name="T22" fmla="*/ 2147483647 w 3977"/>
              <a:gd name="T23" fmla="*/ 2147483647 h 862"/>
              <a:gd name="T24" fmla="*/ 2147483647 w 3977"/>
              <a:gd name="T25" fmla="*/ 2147483647 h 862"/>
              <a:gd name="T26" fmla="*/ 2147483647 w 3977"/>
              <a:gd name="T27" fmla="*/ 2147483647 h 862"/>
              <a:gd name="T28" fmla="*/ 2147483647 w 3977"/>
              <a:gd name="T29" fmla="*/ 2147483647 h 862"/>
              <a:gd name="T30" fmla="*/ 2147483647 w 3977"/>
              <a:gd name="T31" fmla="*/ 2147483647 h 862"/>
              <a:gd name="T32" fmla="*/ 2147483647 w 3977"/>
              <a:gd name="T33" fmla="*/ 2147483647 h 862"/>
              <a:gd name="T34" fmla="*/ 2147483647 w 3977"/>
              <a:gd name="T35" fmla="*/ 2147483647 h 862"/>
              <a:gd name="T36" fmla="*/ 2147483647 w 3977"/>
              <a:gd name="T37" fmla="*/ 2147483647 h 862"/>
              <a:gd name="T38" fmla="*/ 2147483647 w 3977"/>
              <a:gd name="T39" fmla="*/ 2147483647 h 862"/>
              <a:gd name="T40" fmla="*/ 2147483647 w 3977"/>
              <a:gd name="T41" fmla="*/ 2147483647 h 862"/>
              <a:gd name="T42" fmla="*/ 2147483647 w 3977"/>
              <a:gd name="T43" fmla="*/ 2147483647 h 862"/>
              <a:gd name="T44" fmla="*/ 2147483647 w 3977"/>
              <a:gd name="T45" fmla="*/ 2147483647 h 862"/>
              <a:gd name="T46" fmla="*/ 2147483647 w 3977"/>
              <a:gd name="T47" fmla="*/ 2147483647 h 862"/>
              <a:gd name="T48" fmla="*/ 2147483647 w 3977"/>
              <a:gd name="T49" fmla="*/ 2147483647 h 862"/>
              <a:gd name="T50" fmla="*/ 2147483647 w 3977"/>
              <a:gd name="T51" fmla="*/ 2147483647 h 862"/>
              <a:gd name="T52" fmla="*/ 2147483647 w 3977"/>
              <a:gd name="T53" fmla="*/ 2147483647 h 862"/>
              <a:gd name="T54" fmla="*/ 2147483647 w 3977"/>
              <a:gd name="T55" fmla="*/ 2147483647 h 862"/>
              <a:gd name="T56" fmla="*/ 2147483647 w 3977"/>
              <a:gd name="T57" fmla="*/ 2147483647 h 862"/>
              <a:gd name="T58" fmla="*/ 2147483647 w 3977"/>
              <a:gd name="T59" fmla="*/ 2147483647 h 862"/>
              <a:gd name="T60" fmla="*/ 2147483647 w 3977"/>
              <a:gd name="T61" fmla="*/ 2147483647 h 862"/>
              <a:gd name="T62" fmla="*/ 2147483647 w 3977"/>
              <a:gd name="T63" fmla="*/ 2147483647 h 862"/>
              <a:gd name="T64" fmla="*/ 2147483647 w 3977"/>
              <a:gd name="T65" fmla="*/ 2147483647 h 862"/>
              <a:gd name="T66" fmla="*/ 2147483647 w 3977"/>
              <a:gd name="T67" fmla="*/ 2147483647 h 862"/>
              <a:gd name="T68" fmla="*/ 2147483647 w 3977"/>
              <a:gd name="T69" fmla="*/ 0 h 862"/>
              <a:gd name="T70" fmla="*/ 2147483647 w 3977"/>
              <a:gd name="T71" fmla="*/ 0 h 8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977"/>
              <a:gd name="T109" fmla="*/ 0 h 862"/>
              <a:gd name="T110" fmla="*/ 3977 w 3977"/>
              <a:gd name="T111" fmla="*/ 862 h 86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977" h="862">
                <a:moveTo>
                  <a:pt x="0" y="16"/>
                </a:moveTo>
                <a:lnTo>
                  <a:pt x="24" y="16"/>
                </a:lnTo>
                <a:lnTo>
                  <a:pt x="80" y="16"/>
                </a:lnTo>
                <a:lnTo>
                  <a:pt x="160" y="24"/>
                </a:lnTo>
                <a:lnTo>
                  <a:pt x="264" y="24"/>
                </a:lnTo>
                <a:lnTo>
                  <a:pt x="463" y="32"/>
                </a:lnTo>
                <a:lnTo>
                  <a:pt x="607" y="48"/>
                </a:lnTo>
                <a:lnTo>
                  <a:pt x="679" y="56"/>
                </a:lnTo>
                <a:lnTo>
                  <a:pt x="751" y="88"/>
                </a:lnTo>
                <a:lnTo>
                  <a:pt x="815" y="136"/>
                </a:lnTo>
                <a:lnTo>
                  <a:pt x="879" y="199"/>
                </a:lnTo>
                <a:lnTo>
                  <a:pt x="966" y="327"/>
                </a:lnTo>
                <a:lnTo>
                  <a:pt x="1046" y="455"/>
                </a:lnTo>
                <a:lnTo>
                  <a:pt x="1118" y="567"/>
                </a:lnTo>
                <a:lnTo>
                  <a:pt x="1166" y="623"/>
                </a:lnTo>
                <a:lnTo>
                  <a:pt x="1230" y="687"/>
                </a:lnTo>
                <a:lnTo>
                  <a:pt x="1374" y="774"/>
                </a:lnTo>
                <a:lnTo>
                  <a:pt x="1557" y="830"/>
                </a:lnTo>
                <a:lnTo>
                  <a:pt x="1661" y="838"/>
                </a:lnTo>
                <a:lnTo>
                  <a:pt x="1781" y="854"/>
                </a:lnTo>
                <a:lnTo>
                  <a:pt x="2069" y="862"/>
                </a:lnTo>
                <a:lnTo>
                  <a:pt x="2707" y="862"/>
                </a:lnTo>
                <a:lnTo>
                  <a:pt x="2843" y="854"/>
                </a:lnTo>
                <a:lnTo>
                  <a:pt x="2963" y="830"/>
                </a:lnTo>
                <a:lnTo>
                  <a:pt x="3051" y="798"/>
                </a:lnTo>
                <a:lnTo>
                  <a:pt x="3115" y="742"/>
                </a:lnTo>
                <a:lnTo>
                  <a:pt x="3274" y="479"/>
                </a:lnTo>
                <a:lnTo>
                  <a:pt x="3362" y="335"/>
                </a:lnTo>
                <a:lnTo>
                  <a:pt x="3474" y="207"/>
                </a:lnTo>
                <a:lnTo>
                  <a:pt x="3514" y="168"/>
                </a:lnTo>
                <a:lnTo>
                  <a:pt x="3586" y="136"/>
                </a:lnTo>
                <a:lnTo>
                  <a:pt x="3754" y="72"/>
                </a:lnTo>
                <a:lnTo>
                  <a:pt x="3834" y="40"/>
                </a:lnTo>
                <a:lnTo>
                  <a:pt x="3905" y="16"/>
                </a:lnTo>
                <a:lnTo>
                  <a:pt x="3953" y="0"/>
                </a:lnTo>
                <a:lnTo>
                  <a:pt x="3977" y="0"/>
                </a:lnTo>
              </a:path>
            </a:pathLst>
          </a:custGeom>
          <a:noFill/>
          <a:ln w="38100">
            <a:solidFill>
              <a:srgbClr val="00CC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3" name="Freeform 11"/>
          <p:cNvSpPr>
            <a:spLocks/>
          </p:cNvSpPr>
          <p:nvPr/>
        </p:nvSpPr>
        <p:spPr bwMode="auto">
          <a:xfrm>
            <a:off x="1524000" y="2541588"/>
            <a:ext cx="6389688" cy="811212"/>
          </a:xfrm>
          <a:custGeom>
            <a:avLst/>
            <a:gdLst>
              <a:gd name="T0" fmla="*/ 0 w 4025"/>
              <a:gd name="T1" fmla="*/ 2147483647 h 511"/>
              <a:gd name="T2" fmla="*/ 2147483647 w 4025"/>
              <a:gd name="T3" fmla="*/ 2147483647 h 511"/>
              <a:gd name="T4" fmla="*/ 2147483647 w 4025"/>
              <a:gd name="T5" fmla="*/ 2147483647 h 511"/>
              <a:gd name="T6" fmla="*/ 2147483647 w 4025"/>
              <a:gd name="T7" fmla="*/ 2147483647 h 511"/>
              <a:gd name="T8" fmla="*/ 2147483647 w 4025"/>
              <a:gd name="T9" fmla="*/ 2147483647 h 511"/>
              <a:gd name="T10" fmla="*/ 2147483647 w 4025"/>
              <a:gd name="T11" fmla="*/ 2147483647 h 511"/>
              <a:gd name="T12" fmla="*/ 2147483647 w 4025"/>
              <a:gd name="T13" fmla="*/ 2147483647 h 511"/>
              <a:gd name="T14" fmla="*/ 2147483647 w 4025"/>
              <a:gd name="T15" fmla="*/ 2147483647 h 511"/>
              <a:gd name="T16" fmla="*/ 2147483647 w 4025"/>
              <a:gd name="T17" fmla="*/ 2147483647 h 511"/>
              <a:gd name="T18" fmla="*/ 2147483647 w 4025"/>
              <a:gd name="T19" fmla="*/ 2147483647 h 511"/>
              <a:gd name="T20" fmla="*/ 2147483647 w 4025"/>
              <a:gd name="T21" fmla="*/ 2147483647 h 511"/>
              <a:gd name="T22" fmla="*/ 2147483647 w 4025"/>
              <a:gd name="T23" fmla="*/ 2147483647 h 511"/>
              <a:gd name="T24" fmla="*/ 2147483647 w 4025"/>
              <a:gd name="T25" fmla="*/ 2147483647 h 511"/>
              <a:gd name="T26" fmla="*/ 2147483647 w 4025"/>
              <a:gd name="T27" fmla="*/ 0 h 511"/>
              <a:gd name="T28" fmla="*/ 2147483647 w 4025"/>
              <a:gd name="T29" fmla="*/ 2147483647 h 511"/>
              <a:gd name="T30" fmla="*/ 2147483647 w 4025"/>
              <a:gd name="T31" fmla="*/ 2147483647 h 511"/>
              <a:gd name="T32" fmla="*/ 2147483647 w 4025"/>
              <a:gd name="T33" fmla="*/ 2147483647 h 511"/>
              <a:gd name="T34" fmla="*/ 2147483647 w 4025"/>
              <a:gd name="T35" fmla="*/ 2147483647 h 511"/>
              <a:gd name="T36" fmla="*/ 2147483647 w 4025"/>
              <a:gd name="T37" fmla="*/ 2147483647 h 511"/>
              <a:gd name="T38" fmla="*/ 2147483647 w 4025"/>
              <a:gd name="T39" fmla="*/ 2147483647 h 511"/>
              <a:gd name="T40" fmla="*/ 2147483647 w 4025"/>
              <a:gd name="T41" fmla="*/ 2147483647 h 511"/>
              <a:gd name="T42" fmla="*/ 2147483647 w 4025"/>
              <a:gd name="T43" fmla="*/ 2147483647 h 511"/>
              <a:gd name="T44" fmla="*/ 2147483647 w 4025"/>
              <a:gd name="T45" fmla="*/ 2147483647 h 511"/>
              <a:gd name="T46" fmla="*/ 2147483647 w 4025"/>
              <a:gd name="T47" fmla="*/ 2147483647 h 511"/>
              <a:gd name="T48" fmla="*/ 2147483647 w 4025"/>
              <a:gd name="T49" fmla="*/ 2147483647 h 511"/>
              <a:gd name="T50" fmla="*/ 2147483647 w 4025"/>
              <a:gd name="T51" fmla="*/ 2147483647 h 511"/>
              <a:gd name="T52" fmla="*/ 2147483647 w 4025"/>
              <a:gd name="T53" fmla="*/ 2147483647 h 511"/>
              <a:gd name="T54" fmla="*/ 2147483647 w 4025"/>
              <a:gd name="T55" fmla="*/ 2147483647 h 511"/>
              <a:gd name="T56" fmla="*/ 2147483647 w 4025"/>
              <a:gd name="T57" fmla="*/ 2147483647 h 511"/>
              <a:gd name="T58" fmla="*/ 2147483647 w 4025"/>
              <a:gd name="T59" fmla="*/ 2147483647 h 511"/>
              <a:gd name="T60" fmla="*/ 2147483647 w 4025"/>
              <a:gd name="T61" fmla="*/ 2147483647 h 511"/>
              <a:gd name="T62" fmla="*/ 2147483647 w 4025"/>
              <a:gd name="T63" fmla="*/ 2147483647 h 511"/>
              <a:gd name="T64" fmla="*/ 2147483647 w 4025"/>
              <a:gd name="T65" fmla="*/ 2147483647 h 511"/>
              <a:gd name="T66" fmla="*/ 2147483647 w 4025"/>
              <a:gd name="T67" fmla="*/ 2147483647 h 511"/>
              <a:gd name="T68" fmla="*/ 2147483647 w 4025"/>
              <a:gd name="T69" fmla="*/ 2147483647 h 511"/>
              <a:gd name="T70" fmla="*/ 2147483647 w 4025"/>
              <a:gd name="T71" fmla="*/ 2147483647 h 511"/>
              <a:gd name="T72" fmla="*/ 2147483647 w 4025"/>
              <a:gd name="T73" fmla="*/ 2147483647 h 511"/>
              <a:gd name="T74" fmla="*/ 2147483647 w 4025"/>
              <a:gd name="T75" fmla="*/ 2147483647 h 511"/>
              <a:gd name="T76" fmla="*/ 2147483647 w 4025"/>
              <a:gd name="T77" fmla="*/ 2147483647 h 511"/>
              <a:gd name="T78" fmla="*/ 2147483647 w 4025"/>
              <a:gd name="T79" fmla="*/ 2147483647 h 511"/>
              <a:gd name="T80" fmla="*/ 2147483647 w 4025"/>
              <a:gd name="T81" fmla="*/ 2147483647 h 511"/>
              <a:gd name="T82" fmla="*/ 2147483647 w 4025"/>
              <a:gd name="T83" fmla="*/ 2147483647 h 5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025"/>
              <a:gd name="T127" fmla="*/ 0 h 511"/>
              <a:gd name="T128" fmla="*/ 4025 w 4025"/>
              <a:gd name="T129" fmla="*/ 511 h 5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025" h="511">
                <a:moveTo>
                  <a:pt x="0" y="479"/>
                </a:moveTo>
                <a:lnTo>
                  <a:pt x="8" y="479"/>
                </a:lnTo>
                <a:lnTo>
                  <a:pt x="32" y="479"/>
                </a:lnTo>
                <a:lnTo>
                  <a:pt x="112" y="479"/>
                </a:lnTo>
                <a:lnTo>
                  <a:pt x="368" y="479"/>
                </a:lnTo>
                <a:lnTo>
                  <a:pt x="511" y="479"/>
                </a:lnTo>
                <a:lnTo>
                  <a:pt x="647" y="471"/>
                </a:lnTo>
                <a:lnTo>
                  <a:pt x="759" y="464"/>
                </a:lnTo>
                <a:lnTo>
                  <a:pt x="839" y="464"/>
                </a:lnTo>
                <a:lnTo>
                  <a:pt x="1022" y="432"/>
                </a:lnTo>
                <a:lnTo>
                  <a:pt x="1182" y="360"/>
                </a:lnTo>
                <a:lnTo>
                  <a:pt x="1454" y="168"/>
                </a:lnTo>
                <a:lnTo>
                  <a:pt x="1693" y="8"/>
                </a:lnTo>
                <a:lnTo>
                  <a:pt x="1741" y="0"/>
                </a:lnTo>
                <a:lnTo>
                  <a:pt x="1797" y="24"/>
                </a:lnTo>
                <a:lnTo>
                  <a:pt x="1837" y="88"/>
                </a:lnTo>
                <a:lnTo>
                  <a:pt x="1885" y="176"/>
                </a:lnTo>
                <a:lnTo>
                  <a:pt x="1973" y="360"/>
                </a:lnTo>
                <a:lnTo>
                  <a:pt x="2085" y="456"/>
                </a:lnTo>
                <a:lnTo>
                  <a:pt x="2252" y="495"/>
                </a:lnTo>
                <a:lnTo>
                  <a:pt x="2364" y="511"/>
                </a:lnTo>
                <a:lnTo>
                  <a:pt x="2508" y="511"/>
                </a:lnTo>
                <a:lnTo>
                  <a:pt x="2644" y="503"/>
                </a:lnTo>
                <a:lnTo>
                  <a:pt x="2755" y="464"/>
                </a:lnTo>
                <a:lnTo>
                  <a:pt x="2835" y="408"/>
                </a:lnTo>
                <a:lnTo>
                  <a:pt x="2891" y="336"/>
                </a:lnTo>
                <a:lnTo>
                  <a:pt x="2971" y="184"/>
                </a:lnTo>
                <a:lnTo>
                  <a:pt x="3067" y="80"/>
                </a:lnTo>
                <a:lnTo>
                  <a:pt x="3155" y="48"/>
                </a:lnTo>
                <a:lnTo>
                  <a:pt x="3195" y="64"/>
                </a:lnTo>
                <a:lnTo>
                  <a:pt x="3243" y="112"/>
                </a:lnTo>
                <a:lnTo>
                  <a:pt x="3314" y="224"/>
                </a:lnTo>
                <a:lnTo>
                  <a:pt x="3378" y="320"/>
                </a:lnTo>
                <a:lnTo>
                  <a:pt x="3418" y="360"/>
                </a:lnTo>
                <a:lnTo>
                  <a:pt x="3482" y="392"/>
                </a:lnTo>
                <a:lnTo>
                  <a:pt x="3570" y="424"/>
                </a:lnTo>
                <a:lnTo>
                  <a:pt x="3674" y="440"/>
                </a:lnTo>
                <a:lnTo>
                  <a:pt x="3794" y="448"/>
                </a:lnTo>
                <a:lnTo>
                  <a:pt x="3905" y="440"/>
                </a:lnTo>
                <a:lnTo>
                  <a:pt x="3993" y="432"/>
                </a:lnTo>
                <a:lnTo>
                  <a:pt x="4017" y="432"/>
                </a:lnTo>
                <a:lnTo>
                  <a:pt x="4025" y="432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4" name="Rectangle 12"/>
          <p:cNvSpPr>
            <a:spLocks noChangeArrowheads="1"/>
          </p:cNvSpPr>
          <p:nvPr/>
        </p:nvSpPr>
        <p:spPr bwMode="auto">
          <a:xfrm>
            <a:off x="3733800" y="1295400"/>
            <a:ext cx="36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CA</a:t>
            </a:r>
            <a:endParaRPr lang="en-US" sz="2000"/>
          </a:p>
        </p:txBody>
      </p:sp>
      <p:sp>
        <p:nvSpPr>
          <p:cNvPr id="137225" name="Freeform 13"/>
          <p:cNvSpPr>
            <a:spLocks/>
          </p:cNvSpPr>
          <p:nvPr/>
        </p:nvSpPr>
        <p:spPr bwMode="auto">
          <a:xfrm>
            <a:off x="1560513" y="1881188"/>
            <a:ext cx="6288087" cy="1065212"/>
          </a:xfrm>
          <a:custGeom>
            <a:avLst/>
            <a:gdLst>
              <a:gd name="T0" fmla="*/ 0 w 3961"/>
              <a:gd name="T1" fmla="*/ 2147483647 h 671"/>
              <a:gd name="T2" fmla="*/ 2147483647 w 3961"/>
              <a:gd name="T3" fmla="*/ 2147483647 h 671"/>
              <a:gd name="T4" fmla="*/ 2147483647 w 3961"/>
              <a:gd name="T5" fmla="*/ 2147483647 h 671"/>
              <a:gd name="T6" fmla="*/ 2147483647 w 3961"/>
              <a:gd name="T7" fmla="*/ 2147483647 h 671"/>
              <a:gd name="T8" fmla="*/ 2147483647 w 3961"/>
              <a:gd name="T9" fmla="*/ 2147483647 h 671"/>
              <a:gd name="T10" fmla="*/ 2147483647 w 3961"/>
              <a:gd name="T11" fmla="*/ 2147483647 h 671"/>
              <a:gd name="T12" fmla="*/ 2147483647 w 3961"/>
              <a:gd name="T13" fmla="*/ 2147483647 h 671"/>
              <a:gd name="T14" fmla="*/ 2147483647 w 3961"/>
              <a:gd name="T15" fmla="*/ 2147483647 h 671"/>
              <a:gd name="T16" fmla="*/ 2147483647 w 3961"/>
              <a:gd name="T17" fmla="*/ 2147483647 h 671"/>
              <a:gd name="T18" fmla="*/ 2147483647 w 3961"/>
              <a:gd name="T19" fmla="*/ 2147483647 h 671"/>
              <a:gd name="T20" fmla="*/ 2147483647 w 3961"/>
              <a:gd name="T21" fmla="*/ 0 h 671"/>
              <a:gd name="T22" fmla="*/ 2147483647 w 3961"/>
              <a:gd name="T23" fmla="*/ 2147483647 h 671"/>
              <a:gd name="T24" fmla="*/ 2147483647 w 3961"/>
              <a:gd name="T25" fmla="*/ 2147483647 h 671"/>
              <a:gd name="T26" fmla="*/ 2147483647 w 3961"/>
              <a:gd name="T27" fmla="*/ 2147483647 h 6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961"/>
              <a:gd name="T43" fmla="*/ 0 h 671"/>
              <a:gd name="T44" fmla="*/ 3961 w 3961"/>
              <a:gd name="T45" fmla="*/ 671 h 67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961" h="671">
                <a:moveTo>
                  <a:pt x="0" y="671"/>
                </a:moveTo>
                <a:lnTo>
                  <a:pt x="687" y="655"/>
                </a:lnTo>
                <a:lnTo>
                  <a:pt x="735" y="495"/>
                </a:lnTo>
                <a:lnTo>
                  <a:pt x="799" y="607"/>
                </a:lnTo>
                <a:lnTo>
                  <a:pt x="831" y="352"/>
                </a:lnTo>
                <a:lnTo>
                  <a:pt x="911" y="511"/>
                </a:lnTo>
                <a:lnTo>
                  <a:pt x="927" y="192"/>
                </a:lnTo>
                <a:lnTo>
                  <a:pt x="1006" y="352"/>
                </a:lnTo>
                <a:lnTo>
                  <a:pt x="1054" y="16"/>
                </a:lnTo>
                <a:lnTo>
                  <a:pt x="1102" y="224"/>
                </a:lnTo>
                <a:lnTo>
                  <a:pt x="1166" y="0"/>
                </a:lnTo>
                <a:lnTo>
                  <a:pt x="1230" y="671"/>
                </a:lnTo>
                <a:lnTo>
                  <a:pt x="3961" y="671"/>
                </a:lnTo>
                <a:lnTo>
                  <a:pt x="3945" y="671"/>
                </a:lnTo>
              </a:path>
            </a:pathLst>
          </a:cu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6" name="Line 14"/>
          <p:cNvSpPr>
            <a:spLocks noChangeShapeType="1"/>
          </p:cNvSpPr>
          <p:nvPr/>
        </p:nvSpPr>
        <p:spPr bwMode="auto">
          <a:xfrm>
            <a:off x="985838" y="3448050"/>
            <a:ext cx="6972300" cy="1588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7" name="Line 15"/>
          <p:cNvSpPr>
            <a:spLocks noChangeShapeType="1"/>
          </p:cNvSpPr>
          <p:nvPr/>
        </p:nvSpPr>
        <p:spPr bwMode="auto">
          <a:xfrm>
            <a:off x="947738" y="5614988"/>
            <a:ext cx="6972300" cy="1587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8" name="Rectangle 16"/>
          <p:cNvSpPr>
            <a:spLocks noChangeArrowheads="1"/>
          </p:cNvSpPr>
          <p:nvPr/>
        </p:nvSpPr>
        <p:spPr bwMode="auto">
          <a:xfrm>
            <a:off x="2309813" y="6051550"/>
            <a:ext cx="44577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Days Relative to the Gonadotropin Surge</a:t>
            </a:r>
            <a:endParaRPr lang="en-US"/>
          </a:p>
        </p:txBody>
      </p:sp>
      <p:sp>
        <p:nvSpPr>
          <p:cNvPr id="137229" name="Line 17"/>
          <p:cNvSpPr>
            <a:spLocks noChangeShapeType="1"/>
          </p:cNvSpPr>
          <p:nvPr/>
        </p:nvSpPr>
        <p:spPr bwMode="auto">
          <a:xfrm flipV="1">
            <a:off x="44211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0" name="Line 18"/>
          <p:cNvSpPr>
            <a:spLocks noChangeShapeType="1"/>
          </p:cNvSpPr>
          <p:nvPr/>
        </p:nvSpPr>
        <p:spPr bwMode="auto">
          <a:xfrm flipV="1">
            <a:off x="48656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1" name="Line 19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2" name="Line 20"/>
          <p:cNvSpPr>
            <a:spLocks noChangeShapeType="1"/>
          </p:cNvSpPr>
          <p:nvPr/>
        </p:nvSpPr>
        <p:spPr bwMode="auto">
          <a:xfrm flipV="1">
            <a:off x="53086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3" name="Line 21"/>
          <p:cNvSpPr>
            <a:spLocks noChangeShapeType="1"/>
          </p:cNvSpPr>
          <p:nvPr/>
        </p:nvSpPr>
        <p:spPr bwMode="auto">
          <a:xfrm flipV="1">
            <a:off x="575310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4" name="Line 22"/>
          <p:cNvSpPr>
            <a:spLocks noChangeShapeType="1"/>
          </p:cNvSpPr>
          <p:nvPr/>
        </p:nvSpPr>
        <p:spPr bwMode="auto">
          <a:xfrm flipV="1">
            <a:off x="61960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5" name="Line 23"/>
          <p:cNvSpPr>
            <a:spLocks noChangeShapeType="1"/>
          </p:cNvSpPr>
          <p:nvPr/>
        </p:nvSpPr>
        <p:spPr bwMode="auto">
          <a:xfrm flipV="1">
            <a:off x="664051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6" name="Line 24"/>
          <p:cNvSpPr>
            <a:spLocks noChangeShapeType="1"/>
          </p:cNvSpPr>
          <p:nvPr/>
        </p:nvSpPr>
        <p:spPr bwMode="auto">
          <a:xfrm flipV="1">
            <a:off x="708342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7" name="Line 25"/>
          <p:cNvSpPr>
            <a:spLocks noChangeShapeType="1"/>
          </p:cNvSpPr>
          <p:nvPr/>
        </p:nvSpPr>
        <p:spPr bwMode="auto">
          <a:xfrm flipV="1">
            <a:off x="7527925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8" name="Line 26"/>
          <p:cNvSpPr>
            <a:spLocks noChangeShapeType="1"/>
          </p:cNvSpPr>
          <p:nvPr/>
        </p:nvSpPr>
        <p:spPr bwMode="auto">
          <a:xfrm flipV="1">
            <a:off x="794543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9" name="Line 27"/>
          <p:cNvSpPr>
            <a:spLocks noChangeShapeType="1"/>
          </p:cNvSpPr>
          <p:nvPr/>
        </p:nvSpPr>
        <p:spPr bwMode="auto">
          <a:xfrm flipV="1">
            <a:off x="13398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0" name="Line 28"/>
          <p:cNvSpPr>
            <a:spLocks noChangeShapeType="1"/>
          </p:cNvSpPr>
          <p:nvPr/>
        </p:nvSpPr>
        <p:spPr bwMode="auto">
          <a:xfrm flipV="1">
            <a:off x="1784350" y="56276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1" name="Line 29"/>
          <p:cNvSpPr>
            <a:spLocks noChangeShapeType="1"/>
          </p:cNvSpPr>
          <p:nvPr/>
        </p:nvSpPr>
        <p:spPr bwMode="auto">
          <a:xfrm flipV="1">
            <a:off x="2227263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2" name="Line 30"/>
          <p:cNvSpPr>
            <a:spLocks noChangeShapeType="1"/>
          </p:cNvSpPr>
          <p:nvPr/>
        </p:nvSpPr>
        <p:spPr bwMode="auto">
          <a:xfrm flipV="1">
            <a:off x="2671763" y="56403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3" name="Line 31"/>
          <p:cNvSpPr>
            <a:spLocks noChangeShapeType="1"/>
          </p:cNvSpPr>
          <p:nvPr/>
        </p:nvSpPr>
        <p:spPr bwMode="auto">
          <a:xfrm flipV="1">
            <a:off x="31146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4" name="Line 32"/>
          <p:cNvSpPr>
            <a:spLocks noChangeShapeType="1"/>
          </p:cNvSpPr>
          <p:nvPr/>
        </p:nvSpPr>
        <p:spPr bwMode="auto">
          <a:xfrm flipV="1">
            <a:off x="3546475" y="5640388"/>
            <a:ext cx="1588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5" name="Line 33"/>
          <p:cNvSpPr>
            <a:spLocks noChangeShapeType="1"/>
          </p:cNvSpPr>
          <p:nvPr/>
        </p:nvSpPr>
        <p:spPr bwMode="auto">
          <a:xfrm flipV="1">
            <a:off x="4002088" y="5627688"/>
            <a:ext cx="1587" cy="1397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7246" name="Group 34"/>
          <p:cNvGrpSpPr>
            <a:grpSpLocks/>
          </p:cNvGrpSpPr>
          <p:nvPr/>
        </p:nvGrpSpPr>
        <p:grpSpPr bwMode="auto">
          <a:xfrm>
            <a:off x="1193800" y="5848350"/>
            <a:ext cx="6834188" cy="274638"/>
            <a:chOff x="827" y="4596"/>
            <a:chExt cx="4305" cy="173"/>
          </a:xfrm>
        </p:grpSpPr>
        <p:sp>
          <p:nvSpPr>
            <p:cNvPr id="137287" name="Rectangle 35"/>
            <p:cNvSpPr>
              <a:spLocks noChangeArrowheads="1"/>
            </p:cNvSpPr>
            <p:nvPr/>
          </p:nvSpPr>
          <p:spPr bwMode="auto">
            <a:xfrm>
              <a:off x="283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137288" name="Rectangle 36"/>
            <p:cNvSpPr>
              <a:spLocks noChangeArrowheads="1"/>
            </p:cNvSpPr>
            <p:nvPr/>
          </p:nvSpPr>
          <p:spPr bwMode="auto">
            <a:xfrm>
              <a:off x="3103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1</a:t>
              </a:r>
              <a:endParaRPr lang="en-US"/>
            </a:p>
          </p:txBody>
        </p:sp>
        <p:sp>
          <p:nvSpPr>
            <p:cNvPr id="137289" name="Rectangle 37"/>
            <p:cNvSpPr>
              <a:spLocks noChangeArrowheads="1"/>
            </p:cNvSpPr>
            <p:nvPr/>
          </p:nvSpPr>
          <p:spPr bwMode="auto">
            <a:xfrm>
              <a:off x="339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137290" name="Rectangle 38"/>
            <p:cNvSpPr>
              <a:spLocks noChangeArrowheads="1"/>
            </p:cNvSpPr>
            <p:nvPr/>
          </p:nvSpPr>
          <p:spPr bwMode="auto">
            <a:xfrm>
              <a:off x="3670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3</a:t>
              </a:r>
              <a:endParaRPr lang="en-US"/>
            </a:p>
          </p:txBody>
        </p:sp>
        <p:sp>
          <p:nvSpPr>
            <p:cNvPr id="137291" name="Rectangle 39"/>
            <p:cNvSpPr>
              <a:spLocks noChangeArrowheads="1"/>
            </p:cNvSpPr>
            <p:nvPr/>
          </p:nvSpPr>
          <p:spPr bwMode="auto">
            <a:xfrm>
              <a:off x="394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137292" name="Rectangle 40"/>
            <p:cNvSpPr>
              <a:spLocks noChangeArrowheads="1"/>
            </p:cNvSpPr>
            <p:nvPr/>
          </p:nvSpPr>
          <p:spPr bwMode="auto">
            <a:xfrm>
              <a:off x="4229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5</a:t>
              </a:r>
              <a:endParaRPr lang="en-US"/>
            </a:p>
          </p:txBody>
        </p:sp>
        <p:sp>
          <p:nvSpPr>
            <p:cNvPr id="137293" name="Rectangle 41"/>
            <p:cNvSpPr>
              <a:spLocks noChangeArrowheads="1"/>
            </p:cNvSpPr>
            <p:nvPr/>
          </p:nvSpPr>
          <p:spPr bwMode="auto">
            <a:xfrm>
              <a:off x="4501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137294" name="Rectangle 42"/>
            <p:cNvSpPr>
              <a:spLocks noChangeArrowheads="1"/>
            </p:cNvSpPr>
            <p:nvPr/>
          </p:nvSpPr>
          <p:spPr bwMode="auto">
            <a:xfrm>
              <a:off x="4788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7</a:t>
              </a:r>
              <a:endParaRPr lang="en-US"/>
            </a:p>
          </p:txBody>
        </p:sp>
        <p:sp>
          <p:nvSpPr>
            <p:cNvPr id="137295" name="Rectangle 43"/>
            <p:cNvSpPr>
              <a:spLocks noChangeArrowheads="1"/>
            </p:cNvSpPr>
            <p:nvPr/>
          </p:nvSpPr>
          <p:spPr bwMode="auto">
            <a:xfrm>
              <a:off x="5052" y="4596"/>
              <a:ext cx="8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137296" name="Rectangle 44"/>
            <p:cNvSpPr>
              <a:spLocks noChangeArrowheads="1"/>
            </p:cNvSpPr>
            <p:nvPr/>
          </p:nvSpPr>
          <p:spPr bwMode="auto">
            <a:xfrm>
              <a:off x="2512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-1</a:t>
              </a:r>
              <a:endParaRPr lang="en-US"/>
            </a:p>
          </p:txBody>
        </p:sp>
        <p:sp>
          <p:nvSpPr>
            <p:cNvPr id="137297" name="Rectangle 45"/>
            <p:cNvSpPr>
              <a:spLocks noChangeArrowheads="1"/>
            </p:cNvSpPr>
            <p:nvPr/>
          </p:nvSpPr>
          <p:spPr bwMode="auto">
            <a:xfrm>
              <a:off x="2193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- 2</a:t>
              </a:r>
              <a:endParaRPr lang="en-US"/>
            </a:p>
          </p:txBody>
        </p:sp>
        <p:sp>
          <p:nvSpPr>
            <p:cNvPr id="137298" name="Rectangle 46"/>
            <p:cNvSpPr>
              <a:spLocks noChangeArrowheads="1"/>
            </p:cNvSpPr>
            <p:nvPr/>
          </p:nvSpPr>
          <p:spPr bwMode="auto">
            <a:xfrm>
              <a:off x="1921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- 3</a:t>
              </a:r>
              <a:endParaRPr lang="en-US"/>
            </a:p>
          </p:txBody>
        </p:sp>
        <p:sp>
          <p:nvSpPr>
            <p:cNvPr id="137299" name="Rectangle 47"/>
            <p:cNvSpPr>
              <a:spLocks noChangeArrowheads="1"/>
            </p:cNvSpPr>
            <p:nvPr/>
          </p:nvSpPr>
          <p:spPr bwMode="auto">
            <a:xfrm>
              <a:off x="1626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- 4</a:t>
              </a:r>
              <a:endParaRPr lang="en-US"/>
            </a:p>
          </p:txBody>
        </p:sp>
        <p:sp>
          <p:nvSpPr>
            <p:cNvPr id="137300" name="Rectangle 48"/>
            <p:cNvSpPr>
              <a:spLocks noChangeArrowheads="1"/>
            </p:cNvSpPr>
            <p:nvPr/>
          </p:nvSpPr>
          <p:spPr bwMode="auto">
            <a:xfrm>
              <a:off x="1362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- 5</a:t>
              </a:r>
              <a:endParaRPr lang="en-US"/>
            </a:p>
          </p:txBody>
        </p:sp>
        <p:sp>
          <p:nvSpPr>
            <p:cNvPr id="137301" name="Rectangle 49"/>
            <p:cNvSpPr>
              <a:spLocks noChangeArrowheads="1"/>
            </p:cNvSpPr>
            <p:nvPr/>
          </p:nvSpPr>
          <p:spPr bwMode="auto">
            <a:xfrm>
              <a:off x="1075" y="4596"/>
              <a:ext cx="16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- 6</a:t>
              </a:r>
              <a:endParaRPr lang="en-US"/>
            </a:p>
          </p:txBody>
        </p:sp>
        <p:sp>
          <p:nvSpPr>
            <p:cNvPr id="137302" name="Rectangle 50"/>
            <p:cNvSpPr>
              <a:spLocks noChangeArrowheads="1"/>
            </p:cNvSpPr>
            <p:nvPr/>
          </p:nvSpPr>
          <p:spPr bwMode="auto">
            <a:xfrm>
              <a:off x="827" y="4596"/>
              <a:ext cx="12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1800">
                  <a:solidFill>
                    <a:srgbClr val="000000"/>
                  </a:solidFill>
                </a:rPr>
                <a:t>-7</a:t>
              </a:r>
              <a:endParaRPr lang="en-US"/>
            </a:p>
          </p:txBody>
        </p:sp>
      </p:grpSp>
      <p:sp>
        <p:nvSpPr>
          <p:cNvPr id="137247" name="Rectangle 51"/>
          <p:cNvSpPr>
            <a:spLocks noChangeArrowheads="1"/>
          </p:cNvSpPr>
          <p:nvPr/>
        </p:nvSpPr>
        <p:spPr bwMode="auto">
          <a:xfrm>
            <a:off x="914400" y="5257800"/>
            <a:ext cx="338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LH</a:t>
            </a:r>
            <a:endParaRPr lang="en-US" sz="2000"/>
          </a:p>
        </p:txBody>
      </p:sp>
      <p:sp>
        <p:nvSpPr>
          <p:cNvPr id="137248" name="Rectangle 52"/>
          <p:cNvSpPr>
            <a:spLocks noChangeArrowheads="1"/>
          </p:cNvSpPr>
          <p:nvPr/>
        </p:nvSpPr>
        <p:spPr bwMode="auto">
          <a:xfrm>
            <a:off x="838200" y="4953000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FSH</a:t>
            </a:r>
            <a:endParaRPr lang="en-US" sz="2000"/>
          </a:p>
        </p:txBody>
      </p:sp>
      <p:grpSp>
        <p:nvGrpSpPr>
          <p:cNvPr id="137249" name="Group 53"/>
          <p:cNvGrpSpPr>
            <a:grpSpLocks/>
          </p:cNvGrpSpPr>
          <p:nvPr/>
        </p:nvGrpSpPr>
        <p:grpSpPr bwMode="auto">
          <a:xfrm>
            <a:off x="609600" y="2743200"/>
            <a:ext cx="739775" cy="457200"/>
            <a:chOff x="651" y="2808"/>
            <a:chExt cx="466" cy="288"/>
          </a:xfrm>
        </p:grpSpPr>
        <p:sp>
          <p:nvSpPr>
            <p:cNvPr id="137284" name="Rectangle 54"/>
            <p:cNvSpPr>
              <a:spLocks noChangeArrowheads="1"/>
            </p:cNvSpPr>
            <p:nvPr/>
          </p:nvSpPr>
          <p:spPr bwMode="auto">
            <a:xfrm>
              <a:off x="651" y="280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PGF</a:t>
              </a:r>
              <a:endParaRPr lang="en-US" sz="2000"/>
            </a:p>
          </p:txBody>
        </p:sp>
        <p:sp>
          <p:nvSpPr>
            <p:cNvPr id="137285" name="Rectangle 55"/>
            <p:cNvSpPr>
              <a:spLocks noChangeArrowheads="1"/>
            </p:cNvSpPr>
            <p:nvPr/>
          </p:nvSpPr>
          <p:spPr bwMode="auto">
            <a:xfrm>
              <a:off x="923" y="2896"/>
              <a:ext cx="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</a:rPr>
                <a:t>2</a:t>
              </a:r>
              <a:endParaRPr lang="en-US" sz="2000"/>
            </a:p>
          </p:txBody>
        </p:sp>
        <p:sp>
          <p:nvSpPr>
            <p:cNvPr id="137286" name="Rectangle 56"/>
            <p:cNvSpPr>
              <a:spLocks noChangeArrowheads="1"/>
            </p:cNvSpPr>
            <p:nvPr/>
          </p:nvSpPr>
          <p:spPr bwMode="auto">
            <a:xfrm>
              <a:off x="976" y="2904"/>
              <a:ext cx="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Symbol" pitchFamily="-1" charset="2"/>
                  <a:sym typeface="Symbol" pitchFamily="-1" charset="2"/>
                </a:rPr>
                <a:t> a</a:t>
              </a:r>
              <a:endParaRPr lang="en-US" sz="2000"/>
            </a:p>
          </p:txBody>
        </p:sp>
      </p:grpSp>
      <p:sp>
        <p:nvSpPr>
          <p:cNvPr id="137250" name="Rectangle 57"/>
          <p:cNvSpPr>
            <a:spLocks noChangeArrowheads="1"/>
          </p:cNvSpPr>
          <p:nvPr/>
        </p:nvSpPr>
        <p:spPr bwMode="auto">
          <a:xfrm>
            <a:off x="228600" y="3144838"/>
            <a:ext cx="1087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FF"/>
                </a:solidFill>
              </a:rPr>
              <a:t>Estradiol</a:t>
            </a:r>
            <a:endParaRPr lang="en-US" sz="2000"/>
          </a:p>
        </p:txBody>
      </p:sp>
      <p:sp>
        <p:nvSpPr>
          <p:cNvPr id="137251" name="Rectangle 58"/>
          <p:cNvSpPr>
            <a:spLocks noChangeArrowheads="1"/>
          </p:cNvSpPr>
          <p:nvPr/>
        </p:nvSpPr>
        <p:spPr bwMode="auto">
          <a:xfrm>
            <a:off x="228600" y="1600200"/>
            <a:ext cx="1636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CC00"/>
                </a:solidFill>
              </a:rPr>
              <a:t>Progesterone</a:t>
            </a:r>
            <a:endParaRPr lang="en-US" sz="2000"/>
          </a:p>
        </p:txBody>
      </p:sp>
      <p:sp>
        <p:nvSpPr>
          <p:cNvPr id="137252" name="Rectangle 59"/>
          <p:cNvSpPr>
            <a:spLocks noChangeArrowheads="1"/>
          </p:cNvSpPr>
          <p:nvPr/>
        </p:nvSpPr>
        <p:spPr bwMode="auto">
          <a:xfrm>
            <a:off x="973138" y="6375400"/>
            <a:ext cx="7175500" cy="254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3" name="Rectangle 60"/>
          <p:cNvSpPr>
            <a:spLocks noChangeArrowheads="1"/>
          </p:cNvSpPr>
          <p:nvPr/>
        </p:nvSpPr>
        <p:spPr bwMode="auto">
          <a:xfrm>
            <a:off x="5099050" y="6416675"/>
            <a:ext cx="8397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Metestrus</a:t>
            </a:r>
            <a:endParaRPr lang="en-US"/>
          </a:p>
        </p:txBody>
      </p:sp>
      <p:sp>
        <p:nvSpPr>
          <p:cNvPr id="137254" name="Rectangle 61"/>
          <p:cNvSpPr>
            <a:spLocks noChangeArrowheads="1"/>
          </p:cNvSpPr>
          <p:nvPr/>
        </p:nvSpPr>
        <p:spPr bwMode="auto">
          <a:xfrm>
            <a:off x="6594475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7255" name="Rectangle 62"/>
          <p:cNvSpPr>
            <a:spLocks noChangeArrowheads="1"/>
          </p:cNvSpPr>
          <p:nvPr/>
        </p:nvSpPr>
        <p:spPr bwMode="auto">
          <a:xfrm>
            <a:off x="3197225" y="6416675"/>
            <a:ext cx="8302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Proestrus</a:t>
            </a:r>
            <a:endParaRPr lang="en-US"/>
          </a:p>
        </p:txBody>
      </p:sp>
      <p:sp>
        <p:nvSpPr>
          <p:cNvPr id="137256" name="Rectangle 63"/>
          <p:cNvSpPr>
            <a:spLocks noChangeArrowheads="1"/>
          </p:cNvSpPr>
          <p:nvPr/>
        </p:nvSpPr>
        <p:spPr bwMode="auto">
          <a:xfrm>
            <a:off x="1674813" y="6416675"/>
            <a:ext cx="7112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Diestrus</a:t>
            </a:r>
            <a:endParaRPr lang="en-US"/>
          </a:p>
        </p:txBody>
      </p:sp>
      <p:sp>
        <p:nvSpPr>
          <p:cNvPr id="137257" name="Line 64"/>
          <p:cNvSpPr>
            <a:spLocks noChangeShapeType="1"/>
          </p:cNvSpPr>
          <p:nvPr/>
        </p:nvSpPr>
        <p:spPr bwMode="auto">
          <a:xfrm flipV="1">
            <a:off x="3114675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8" name="Rectangle 65"/>
          <p:cNvSpPr>
            <a:spLocks noChangeArrowheads="1"/>
          </p:cNvSpPr>
          <p:nvPr/>
        </p:nvSpPr>
        <p:spPr bwMode="auto">
          <a:xfrm>
            <a:off x="4338638" y="6416675"/>
            <a:ext cx="554037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Estrus</a:t>
            </a:r>
            <a:endParaRPr lang="en-US"/>
          </a:p>
        </p:txBody>
      </p:sp>
      <p:sp>
        <p:nvSpPr>
          <p:cNvPr id="137259" name="Line 66"/>
          <p:cNvSpPr>
            <a:spLocks noChangeShapeType="1"/>
          </p:cNvSpPr>
          <p:nvPr/>
        </p:nvSpPr>
        <p:spPr bwMode="auto">
          <a:xfrm flipV="1">
            <a:off x="4306888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0" name="Line 67"/>
          <p:cNvSpPr>
            <a:spLocks noChangeShapeType="1"/>
          </p:cNvSpPr>
          <p:nvPr/>
        </p:nvSpPr>
        <p:spPr bwMode="auto">
          <a:xfrm flipV="1">
            <a:off x="4927600" y="6380163"/>
            <a:ext cx="1588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1" name="Line 68"/>
          <p:cNvSpPr>
            <a:spLocks noChangeShapeType="1"/>
          </p:cNvSpPr>
          <p:nvPr/>
        </p:nvSpPr>
        <p:spPr bwMode="auto">
          <a:xfrm flipV="1">
            <a:off x="6081713" y="6380163"/>
            <a:ext cx="1587" cy="228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7262" name="Picture 69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" y="1952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3" name="Picture 7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152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4" name="Picture 71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514350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7265" name="Group 72"/>
          <p:cNvGrpSpPr>
            <a:grpSpLocks noChangeAspect="1"/>
          </p:cNvGrpSpPr>
          <p:nvPr/>
        </p:nvGrpSpPr>
        <p:grpSpPr bwMode="auto">
          <a:xfrm>
            <a:off x="4419600" y="168275"/>
            <a:ext cx="1133475" cy="822325"/>
            <a:chOff x="2992" y="0"/>
            <a:chExt cx="952" cy="690"/>
          </a:xfrm>
        </p:grpSpPr>
        <p:pic>
          <p:nvPicPr>
            <p:cNvPr id="137280" name="Picture 73"/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992" y="0"/>
              <a:ext cx="64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7281" name="Oval 74"/>
            <p:cNvSpPr>
              <a:spLocks noChangeAspect="1" noChangeArrowheads="1"/>
            </p:cNvSpPr>
            <p:nvPr/>
          </p:nvSpPr>
          <p:spPr bwMode="auto">
            <a:xfrm>
              <a:off x="3120" y="216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82" name="Oval 75"/>
            <p:cNvSpPr>
              <a:spLocks noChangeAspect="1" noChangeArrowheads="1"/>
            </p:cNvSpPr>
            <p:nvPr/>
          </p:nvSpPr>
          <p:spPr bwMode="auto">
            <a:xfrm>
              <a:off x="3288" y="72"/>
              <a:ext cx="396" cy="360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7283" name="Picture 76"/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536" y="0"/>
              <a:ext cx="408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7266" name="Picture 7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19063"/>
            <a:ext cx="77152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7" name="Picture 78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9000" y="1295400"/>
            <a:ext cx="46672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8" name="Picture 79"/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0" y="1658938"/>
            <a:ext cx="514350" cy="55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69" name="Picture 80"/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914400"/>
            <a:ext cx="771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70" name="Line 81"/>
          <p:cNvSpPr>
            <a:spLocks noChangeShapeType="1"/>
          </p:cNvSpPr>
          <p:nvPr/>
        </p:nvSpPr>
        <p:spPr bwMode="auto">
          <a:xfrm>
            <a:off x="7086600" y="1219200"/>
            <a:ext cx="7620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1" name="Line 82"/>
          <p:cNvSpPr>
            <a:spLocks noChangeShapeType="1"/>
          </p:cNvSpPr>
          <p:nvPr/>
        </p:nvSpPr>
        <p:spPr bwMode="auto">
          <a:xfrm flipH="1">
            <a:off x="7086600" y="1219200"/>
            <a:ext cx="685800" cy="7620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2" name="Line 83"/>
          <p:cNvSpPr>
            <a:spLocks noChangeShapeType="1"/>
          </p:cNvSpPr>
          <p:nvPr/>
        </p:nvSpPr>
        <p:spPr bwMode="auto">
          <a:xfrm flipV="1">
            <a:off x="2971800" y="685800"/>
            <a:ext cx="228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3" name="Line 84"/>
          <p:cNvSpPr>
            <a:spLocks noChangeShapeType="1"/>
          </p:cNvSpPr>
          <p:nvPr/>
        </p:nvSpPr>
        <p:spPr bwMode="auto">
          <a:xfrm>
            <a:off x="3984625" y="6096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4" name="Line 85"/>
          <p:cNvSpPr>
            <a:spLocks noChangeShapeType="1"/>
          </p:cNvSpPr>
          <p:nvPr/>
        </p:nvSpPr>
        <p:spPr bwMode="auto">
          <a:xfrm>
            <a:off x="5638800" y="6096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5" name="Line 86"/>
          <p:cNvSpPr>
            <a:spLocks noChangeShapeType="1"/>
          </p:cNvSpPr>
          <p:nvPr/>
        </p:nvSpPr>
        <p:spPr bwMode="auto">
          <a:xfrm flipV="1">
            <a:off x="5791200" y="1487488"/>
            <a:ext cx="217488" cy="1889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6" name="Line 87"/>
          <p:cNvSpPr>
            <a:spLocks noChangeShapeType="1"/>
          </p:cNvSpPr>
          <p:nvPr/>
        </p:nvSpPr>
        <p:spPr bwMode="auto">
          <a:xfrm>
            <a:off x="6858000" y="1447800"/>
            <a:ext cx="328613" cy="809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7" name="Line 88"/>
          <p:cNvSpPr>
            <a:spLocks noChangeShapeType="1"/>
          </p:cNvSpPr>
          <p:nvPr/>
        </p:nvSpPr>
        <p:spPr bwMode="auto">
          <a:xfrm>
            <a:off x="1600200" y="914400"/>
            <a:ext cx="12954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78" name="Text Box 89"/>
          <p:cNvSpPr txBox="1">
            <a:spLocks noChangeArrowheads="1"/>
          </p:cNvSpPr>
          <p:nvPr/>
        </p:nvSpPr>
        <p:spPr bwMode="auto">
          <a:xfrm>
            <a:off x="152400" y="503238"/>
            <a:ext cx="522288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CL</a:t>
            </a:r>
          </a:p>
        </p:txBody>
      </p:sp>
      <p:sp>
        <p:nvSpPr>
          <p:cNvPr id="137279" name="Text Box 90"/>
          <p:cNvSpPr txBox="1">
            <a:spLocks noChangeArrowheads="1"/>
          </p:cNvSpPr>
          <p:nvPr/>
        </p:nvSpPr>
        <p:spPr bwMode="auto">
          <a:xfrm>
            <a:off x="4632325" y="938213"/>
            <a:ext cx="13557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Ovulation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crosoft PowerPoint 4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Microsoft PowerPoint 4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114FFB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AAB2FD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Office:Microsoft PowerPoint 4:</Template>
  <TotalTime>808</TotalTime>
  <Pages>27</Pages>
  <Words>2152</Words>
  <Application>Microsoft Macintosh PowerPoint</Application>
  <PresentationFormat>On-screen Show (4:3)</PresentationFormat>
  <Paragraphs>1016</Paragraphs>
  <Slides>66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3" baseType="lpstr">
      <vt:lpstr>Arial</vt:lpstr>
      <vt:lpstr>Comic Sans MS</vt:lpstr>
      <vt:lpstr>Helvetica</vt:lpstr>
      <vt:lpstr>Symbol</vt:lpstr>
      <vt:lpstr>Times</vt:lpstr>
      <vt:lpstr>Wingdings</vt:lpstr>
      <vt:lpstr>Microsoft PowerPoint 4</vt:lpstr>
      <vt:lpstr>Animal Science 434</vt:lpstr>
      <vt:lpstr>Terminology</vt:lpstr>
      <vt:lpstr>Terminology (cont.)</vt:lpstr>
      <vt:lpstr>Types of Cyclicity</vt:lpstr>
      <vt:lpstr>Types of Cyclicity</vt:lpstr>
      <vt:lpstr>Type of Cyclicity</vt:lpstr>
      <vt:lpstr>PowerPoint Presentation</vt:lpstr>
      <vt:lpstr>PowerPoint Presentation</vt:lpstr>
      <vt:lpstr>Quiz 9a</vt:lpstr>
      <vt:lpstr>Quiz 9a</vt:lpstr>
      <vt:lpstr>PowerPoint Presentation</vt:lpstr>
      <vt:lpstr>PowerPoint Presentation</vt:lpstr>
      <vt:lpstr>Phases of the Estrous Cycle</vt:lpstr>
      <vt:lpstr>PowerPoint Presentation</vt:lpstr>
      <vt:lpstr>PowerPoint Presentation</vt:lpstr>
      <vt:lpstr>Stages of the Estrous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Quiz 9b</vt:lpstr>
      <vt:lpstr>Quiz 9b</vt:lpstr>
      <vt:lpstr>PowerPoint Presentation</vt:lpstr>
      <vt:lpstr>PowerPoint Presentation</vt:lpstr>
      <vt:lpstr>PowerPoint Presentation</vt:lpstr>
      <vt:lpstr>Hormonal Changes in the Queen</vt:lpstr>
      <vt:lpstr>Hormonal Changes in the Queen</vt:lpstr>
      <vt:lpstr>Hormonal Changes in the Queen</vt:lpstr>
      <vt:lpstr>Causes of Anestrus</vt:lpstr>
      <vt:lpstr>PowerPoint Presentation</vt:lpstr>
      <vt:lpstr>Gestational Anestrus</vt:lpstr>
      <vt:lpstr>PowerPoint Presentation</vt:lpstr>
      <vt:lpstr>PowerPoint Presentation</vt:lpstr>
      <vt:lpstr>Seasonal Anestrus</vt:lpstr>
      <vt:lpstr>Silent Ovulation after Anestrus</vt:lpstr>
      <vt:lpstr>PowerPoint Presentation</vt:lpstr>
      <vt:lpstr>PowerPoint Presentation</vt:lpstr>
      <vt:lpstr>Lactational Anestrus</vt:lpstr>
      <vt:lpstr>Suckling Effect on LH</vt:lpstr>
      <vt:lpstr>PowerPoint Presentation</vt:lpstr>
      <vt:lpstr>Lactational Anestrus</vt:lpstr>
      <vt:lpstr>Nutritional Anestrus</vt:lpstr>
      <vt:lpstr>Menstrual Cycle</vt:lpstr>
      <vt:lpstr>PowerPoint Presentation</vt:lpstr>
      <vt:lpstr>PowerPoint Presentation</vt:lpstr>
      <vt:lpstr>PowerPoint Presentation</vt:lpstr>
      <vt:lpstr>PowerPoint Presentation</vt:lpstr>
      <vt:lpstr>Variation in Menstrual Cycle Length</vt:lpstr>
      <vt:lpstr>Quiz 9c</vt:lpstr>
      <vt:lpstr>Quiz 9c</vt:lpstr>
      <vt:lpstr>Menstural Cycle Length</vt:lpstr>
      <vt:lpstr>Influence of Lactation on Postpartum Menstrual Cycles (US and UK, 1987)</vt:lpstr>
      <vt:lpstr>Concept Tutor</vt:lpstr>
      <vt:lpstr>Rest are extra slides not normally used</vt:lpstr>
      <vt:lpstr>PowerPoint Presentation</vt:lpstr>
      <vt:lpstr>PowerPoint Presentation</vt:lpstr>
      <vt:lpstr>PowerPoint Presentation</vt:lpstr>
      <vt:lpstr>PowerPoint Presentation</vt:lpstr>
    </vt:vector>
  </TitlesOfParts>
  <Company>University of Wisconsin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</dc:title>
  <dc:subject>Estrous Cycles</dc:subject>
  <dc:creator>John Parrish</dc:creator>
  <cp:keywords/>
  <dc:description/>
  <cp:lastModifiedBy>JOHN J PARRISH</cp:lastModifiedBy>
  <cp:revision>34</cp:revision>
  <cp:lastPrinted>2021-10-06T21:39:10Z</cp:lastPrinted>
  <dcterms:created xsi:type="dcterms:W3CDTF">2017-10-05T11:49:41Z</dcterms:created>
  <dcterms:modified xsi:type="dcterms:W3CDTF">2021-10-07T13:48:46Z</dcterms:modified>
</cp:coreProperties>
</file>