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notesSlides/notesSlide5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notesSlides/notesSlide5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notesSlides/notesSlide5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5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notesSlides/notesSlide40.xml" ContentType="application/vnd.openxmlformats-officedocument.presentationml.notesSlide+xml"/>
  <Default Extension="pict" ContentType="image/pict"/>
  <Override PartName="/ppt/theme/themeOverride3.xml" ContentType="application/vnd.openxmlformats-officedocument.themeOverride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57" r:id="rId3"/>
    <p:sldId id="258" r:id="rId4"/>
    <p:sldId id="289" r:id="rId5"/>
    <p:sldId id="290" r:id="rId6"/>
    <p:sldId id="291" r:id="rId7"/>
    <p:sldId id="259" r:id="rId8"/>
    <p:sldId id="310" r:id="rId9"/>
    <p:sldId id="260" r:id="rId10"/>
    <p:sldId id="292" r:id="rId11"/>
    <p:sldId id="320" r:id="rId12"/>
    <p:sldId id="318" r:id="rId13"/>
    <p:sldId id="319" r:id="rId14"/>
    <p:sldId id="321" r:id="rId15"/>
    <p:sldId id="296" r:id="rId16"/>
    <p:sldId id="302" r:id="rId17"/>
    <p:sldId id="303" r:id="rId18"/>
    <p:sldId id="304" r:id="rId19"/>
    <p:sldId id="297" r:id="rId20"/>
    <p:sldId id="306" r:id="rId21"/>
    <p:sldId id="298" r:id="rId22"/>
    <p:sldId id="307" r:id="rId23"/>
    <p:sldId id="299" r:id="rId24"/>
    <p:sldId id="264" r:id="rId25"/>
    <p:sldId id="300" r:id="rId26"/>
    <p:sldId id="265" r:id="rId27"/>
    <p:sldId id="266" r:id="rId28"/>
    <p:sldId id="311" r:id="rId29"/>
    <p:sldId id="312" r:id="rId30"/>
    <p:sldId id="313" r:id="rId31"/>
    <p:sldId id="314" r:id="rId32"/>
    <p:sldId id="315" r:id="rId33"/>
    <p:sldId id="267" r:id="rId34"/>
    <p:sldId id="268" r:id="rId35"/>
    <p:sldId id="269" r:id="rId36"/>
    <p:sldId id="270" r:id="rId37"/>
    <p:sldId id="271" r:id="rId38"/>
    <p:sldId id="275" r:id="rId39"/>
    <p:sldId id="277" r:id="rId40"/>
    <p:sldId id="322" r:id="rId41"/>
    <p:sldId id="323" r:id="rId42"/>
    <p:sldId id="278" r:id="rId43"/>
    <p:sldId id="279" r:id="rId44"/>
    <p:sldId id="280" r:id="rId45"/>
    <p:sldId id="281" r:id="rId46"/>
    <p:sldId id="282" r:id="rId47"/>
    <p:sldId id="283" r:id="rId48"/>
    <p:sldId id="284" r:id="rId49"/>
    <p:sldId id="286" r:id="rId50"/>
    <p:sldId id="308" r:id="rId51"/>
    <p:sldId id="309" r:id="rId52"/>
    <p:sldId id="287" r:id="rId53"/>
    <p:sldId id="288" r:id="rId54"/>
    <p:sldId id="316" r:id="rId55"/>
    <p:sldId id="317" r:id="rId56"/>
    <p:sldId id="301" r:id="rId57"/>
    <p:sldId id="261" r:id="rId58"/>
    <p:sldId id="293" r:id="rId59"/>
    <p:sldId id="294" r:id="rId60"/>
    <p:sldId id="295" r:id="rId6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9C6600"/>
    <a:srgbClr val="FF6666"/>
    <a:srgbClr val="0000FF"/>
    <a:srgbClr val="000000"/>
    <a:srgbClr val="D93192"/>
    <a:srgbClr val="EF9100"/>
    <a:srgbClr val="FAFD00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-880" y="-112"/>
      </p:cViewPr>
      <p:guideLst>
        <p:guide orient="horz" pos="2256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handoutMaster" Target="handoutMasters/handout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87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14.pn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15.pn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18.jpe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1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2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ict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7315200" cy="1752600"/>
          </a:xfrm>
          <a:noFill/>
        </p:spPr>
        <p:txBody>
          <a:bodyPr/>
          <a:lstStyle/>
          <a:p>
            <a:pPr marL="342900" indent="-342900"/>
            <a:r>
              <a:rPr lang="en-US">
                <a:ea typeface="ＭＳ Ｐゴシック" pitchFamily="-1" charset="-128"/>
                <a:cs typeface="ＭＳ Ｐゴシック" pitchFamily="-1" charset="-128"/>
              </a:rPr>
              <a:t>Reproductive Cycles in the Female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Terminology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8575"/>
            <a:ext cx="7772400" cy="4876800"/>
          </a:xfrm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Estrus is a noun.</a:t>
            </a:r>
          </a:p>
          <a:p>
            <a:pPr lvl="1"/>
            <a:r>
              <a:rPr lang="en-US"/>
              <a:t>The cow is displaying estrus.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Estrous is an adjective.</a:t>
            </a:r>
          </a:p>
          <a:p>
            <a:pPr lvl="1"/>
            <a:r>
              <a:rPr lang="en-US"/>
              <a:t>The length of the estrous cycle is 21 days. 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Oestrus and Oestrous</a:t>
            </a:r>
          </a:p>
          <a:p>
            <a:pPr lvl="1"/>
            <a:r>
              <a:rPr lang="en-US"/>
              <a:t>British and European spellings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Estrus and Heat are synonymous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149225"/>
            <a:ext cx="7772400" cy="1143000"/>
          </a:xfrm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Terminology 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82700"/>
            <a:ext cx="7772400" cy="4876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pitchFamily="-1" charset="-128"/>
                <a:cs typeface="ＭＳ Ｐゴシック" pitchFamily="-1" charset="-128"/>
              </a:rPr>
              <a:t>Anestrus </a:t>
            </a:r>
          </a:p>
          <a:p>
            <a:pPr lvl="1">
              <a:lnSpc>
                <a:spcPct val="90000"/>
              </a:lnSpc>
            </a:pPr>
            <a:r>
              <a:rPr lang="en-US"/>
              <a:t>When the female is not having repeated estrous cycles.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Types of Cyclicity</a:t>
            </a:r>
          </a:p>
        </p:txBody>
      </p:sp>
      <p:pic>
        <p:nvPicPr>
          <p:cNvPr id="215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514600"/>
            <a:ext cx="3175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2743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3352800" y="1295400"/>
            <a:ext cx="2262188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9783" dir="3885598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0000FF"/>
                </a:solidFill>
              </a:rPr>
              <a:t>Polyestrus</a:t>
            </a:r>
          </a:p>
        </p:txBody>
      </p:sp>
      <p:grpSp>
        <p:nvGrpSpPr>
          <p:cNvPr id="21510" name="Group 43"/>
          <p:cNvGrpSpPr>
            <a:grpSpLocks/>
          </p:cNvGrpSpPr>
          <p:nvPr/>
        </p:nvGrpSpPr>
        <p:grpSpPr bwMode="auto">
          <a:xfrm>
            <a:off x="982663" y="4572000"/>
            <a:ext cx="3741737" cy="2044700"/>
            <a:chOff x="619" y="2880"/>
            <a:chExt cx="2357" cy="1288"/>
          </a:xfrm>
        </p:grpSpPr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 rot="-5400000">
              <a:off x="306" y="3295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Relative E</a:t>
              </a:r>
              <a:r>
                <a:rPr lang="en-US" sz="1800" baseline="-25000"/>
                <a:t>2</a:t>
              </a:r>
              <a:endParaRPr lang="en-US"/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9" name="Line 15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1" name="Line 17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9" name="Line 26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0" name="Text Box 27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1531" name="Text Box 28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F</a:t>
              </a:r>
            </a:p>
          </p:txBody>
        </p:sp>
        <p:sp>
          <p:nvSpPr>
            <p:cNvPr id="21532" name="Text Box 29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1533" name="Text Box 30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1534" name="Text Box 31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1535" name="Text Box 32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1536" name="Text Box 33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1537" name="Text Box 34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1538" name="Text Box 35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21539" name="Text Box 36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21540" name="Text Box 37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N</a:t>
              </a:r>
            </a:p>
          </p:txBody>
        </p:sp>
        <p:sp>
          <p:nvSpPr>
            <p:cNvPr id="21541" name="Text Box 38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D</a:t>
              </a:r>
            </a:p>
          </p:txBody>
        </p:sp>
      </p:grpSp>
      <p:grpSp>
        <p:nvGrpSpPr>
          <p:cNvPr id="21511" name="Group 42"/>
          <p:cNvGrpSpPr>
            <a:grpSpLocks/>
          </p:cNvGrpSpPr>
          <p:nvPr/>
        </p:nvGrpSpPr>
        <p:grpSpPr bwMode="auto">
          <a:xfrm rot="-96708">
            <a:off x="1600200" y="5599113"/>
            <a:ext cx="3078163" cy="527050"/>
            <a:chOff x="1008" y="3527"/>
            <a:chExt cx="1939" cy="332"/>
          </a:xfrm>
        </p:grpSpPr>
        <p:sp>
          <p:nvSpPr>
            <p:cNvPr id="21513" name="Freeform 40"/>
            <p:cNvSpPr>
              <a:spLocks/>
            </p:cNvSpPr>
            <p:nvPr/>
          </p:nvSpPr>
          <p:spPr bwMode="auto">
            <a:xfrm>
              <a:off x="1008" y="3527"/>
              <a:ext cx="969" cy="302"/>
            </a:xfrm>
            <a:custGeom>
              <a:avLst/>
              <a:gdLst>
                <a:gd name="T0" fmla="*/ 0 w 969"/>
                <a:gd name="T1" fmla="*/ 265 h 302"/>
                <a:gd name="T2" fmla="*/ 39 w 969"/>
                <a:gd name="T3" fmla="*/ 35 h 302"/>
                <a:gd name="T4" fmla="*/ 64 w 969"/>
                <a:gd name="T5" fmla="*/ 272 h 302"/>
                <a:gd name="T6" fmla="*/ 144 w 969"/>
                <a:gd name="T7" fmla="*/ 277 h 302"/>
                <a:gd name="T8" fmla="*/ 185 w 969"/>
                <a:gd name="T9" fmla="*/ 277 h 302"/>
                <a:gd name="T10" fmla="*/ 205 w 969"/>
                <a:gd name="T11" fmla="*/ 55 h 302"/>
                <a:gd name="T12" fmla="*/ 240 w 969"/>
                <a:gd name="T13" fmla="*/ 272 h 302"/>
                <a:gd name="T14" fmla="*/ 275 w 969"/>
                <a:gd name="T15" fmla="*/ 282 h 302"/>
                <a:gd name="T16" fmla="*/ 320 w 969"/>
                <a:gd name="T17" fmla="*/ 282 h 302"/>
                <a:gd name="T18" fmla="*/ 351 w 969"/>
                <a:gd name="T19" fmla="*/ 65 h 302"/>
                <a:gd name="T20" fmla="*/ 366 w 969"/>
                <a:gd name="T21" fmla="*/ 282 h 302"/>
                <a:gd name="T22" fmla="*/ 421 w 969"/>
                <a:gd name="T23" fmla="*/ 287 h 302"/>
                <a:gd name="T24" fmla="*/ 451 w 969"/>
                <a:gd name="T25" fmla="*/ 287 h 302"/>
                <a:gd name="T26" fmla="*/ 476 w 969"/>
                <a:gd name="T27" fmla="*/ 25 h 302"/>
                <a:gd name="T28" fmla="*/ 522 w 969"/>
                <a:gd name="T29" fmla="*/ 282 h 302"/>
                <a:gd name="T30" fmla="*/ 587 w 969"/>
                <a:gd name="T31" fmla="*/ 287 h 302"/>
                <a:gd name="T32" fmla="*/ 637 w 969"/>
                <a:gd name="T33" fmla="*/ 0 h 302"/>
                <a:gd name="T34" fmla="*/ 663 w 969"/>
                <a:gd name="T35" fmla="*/ 287 h 302"/>
                <a:gd name="T36" fmla="*/ 713 w 969"/>
                <a:gd name="T37" fmla="*/ 282 h 302"/>
                <a:gd name="T38" fmla="*/ 718 w 969"/>
                <a:gd name="T39" fmla="*/ 60 h 302"/>
                <a:gd name="T40" fmla="*/ 758 w 969"/>
                <a:gd name="T41" fmla="*/ 292 h 302"/>
                <a:gd name="T42" fmla="*/ 844 w 969"/>
                <a:gd name="T43" fmla="*/ 302 h 302"/>
                <a:gd name="T44" fmla="*/ 879 w 969"/>
                <a:gd name="T45" fmla="*/ 55 h 302"/>
                <a:gd name="T46" fmla="*/ 929 w 969"/>
                <a:gd name="T47" fmla="*/ 302 h 302"/>
                <a:gd name="T48" fmla="*/ 969 w 969"/>
                <a:gd name="T49" fmla="*/ 297 h 3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69"/>
                <a:gd name="T76" fmla="*/ 0 h 302"/>
                <a:gd name="T77" fmla="*/ 969 w 969"/>
                <a:gd name="T78" fmla="*/ 302 h 3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69" h="302">
                  <a:moveTo>
                    <a:pt x="0" y="265"/>
                  </a:moveTo>
                  <a:lnTo>
                    <a:pt x="39" y="35"/>
                  </a:lnTo>
                  <a:lnTo>
                    <a:pt x="64" y="272"/>
                  </a:lnTo>
                  <a:lnTo>
                    <a:pt x="144" y="277"/>
                  </a:lnTo>
                  <a:lnTo>
                    <a:pt x="185" y="277"/>
                  </a:lnTo>
                  <a:lnTo>
                    <a:pt x="205" y="55"/>
                  </a:lnTo>
                  <a:lnTo>
                    <a:pt x="240" y="272"/>
                  </a:lnTo>
                  <a:lnTo>
                    <a:pt x="275" y="282"/>
                  </a:lnTo>
                  <a:lnTo>
                    <a:pt x="320" y="282"/>
                  </a:lnTo>
                  <a:lnTo>
                    <a:pt x="351" y="65"/>
                  </a:lnTo>
                  <a:lnTo>
                    <a:pt x="366" y="282"/>
                  </a:lnTo>
                  <a:lnTo>
                    <a:pt x="421" y="287"/>
                  </a:lnTo>
                  <a:lnTo>
                    <a:pt x="451" y="287"/>
                  </a:lnTo>
                  <a:lnTo>
                    <a:pt x="476" y="25"/>
                  </a:lnTo>
                  <a:lnTo>
                    <a:pt x="522" y="282"/>
                  </a:lnTo>
                  <a:lnTo>
                    <a:pt x="587" y="287"/>
                  </a:lnTo>
                  <a:lnTo>
                    <a:pt x="637" y="0"/>
                  </a:lnTo>
                  <a:cubicBezTo>
                    <a:pt x="657" y="288"/>
                    <a:pt x="561" y="287"/>
                    <a:pt x="663" y="287"/>
                  </a:cubicBezTo>
                  <a:lnTo>
                    <a:pt x="713" y="282"/>
                  </a:lnTo>
                  <a:lnTo>
                    <a:pt x="718" y="60"/>
                  </a:lnTo>
                  <a:lnTo>
                    <a:pt x="758" y="292"/>
                  </a:lnTo>
                  <a:lnTo>
                    <a:pt x="844" y="302"/>
                  </a:lnTo>
                  <a:lnTo>
                    <a:pt x="879" y="55"/>
                  </a:lnTo>
                  <a:lnTo>
                    <a:pt x="929" y="302"/>
                  </a:lnTo>
                  <a:lnTo>
                    <a:pt x="969" y="297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Freeform 41"/>
            <p:cNvSpPr>
              <a:spLocks/>
            </p:cNvSpPr>
            <p:nvPr/>
          </p:nvSpPr>
          <p:spPr bwMode="auto">
            <a:xfrm>
              <a:off x="1978" y="3557"/>
              <a:ext cx="969" cy="302"/>
            </a:xfrm>
            <a:custGeom>
              <a:avLst/>
              <a:gdLst>
                <a:gd name="T0" fmla="*/ 0 w 969"/>
                <a:gd name="T1" fmla="*/ 265 h 302"/>
                <a:gd name="T2" fmla="*/ 39 w 969"/>
                <a:gd name="T3" fmla="*/ 35 h 302"/>
                <a:gd name="T4" fmla="*/ 64 w 969"/>
                <a:gd name="T5" fmla="*/ 272 h 302"/>
                <a:gd name="T6" fmla="*/ 144 w 969"/>
                <a:gd name="T7" fmla="*/ 277 h 302"/>
                <a:gd name="T8" fmla="*/ 185 w 969"/>
                <a:gd name="T9" fmla="*/ 277 h 302"/>
                <a:gd name="T10" fmla="*/ 205 w 969"/>
                <a:gd name="T11" fmla="*/ 55 h 302"/>
                <a:gd name="T12" fmla="*/ 240 w 969"/>
                <a:gd name="T13" fmla="*/ 272 h 302"/>
                <a:gd name="T14" fmla="*/ 275 w 969"/>
                <a:gd name="T15" fmla="*/ 282 h 302"/>
                <a:gd name="T16" fmla="*/ 320 w 969"/>
                <a:gd name="T17" fmla="*/ 282 h 302"/>
                <a:gd name="T18" fmla="*/ 351 w 969"/>
                <a:gd name="T19" fmla="*/ 65 h 302"/>
                <a:gd name="T20" fmla="*/ 366 w 969"/>
                <a:gd name="T21" fmla="*/ 282 h 302"/>
                <a:gd name="T22" fmla="*/ 421 w 969"/>
                <a:gd name="T23" fmla="*/ 287 h 302"/>
                <a:gd name="T24" fmla="*/ 451 w 969"/>
                <a:gd name="T25" fmla="*/ 287 h 302"/>
                <a:gd name="T26" fmla="*/ 476 w 969"/>
                <a:gd name="T27" fmla="*/ 25 h 302"/>
                <a:gd name="T28" fmla="*/ 522 w 969"/>
                <a:gd name="T29" fmla="*/ 282 h 302"/>
                <a:gd name="T30" fmla="*/ 587 w 969"/>
                <a:gd name="T31" fmla="*/ 287 h 302"/>
                <a:gd name="T32" fmla="*/ 637 w 969"/>
                <a:gd name="T33" fmla="*/ 0 h 302"/>
                <a:gd name="T34" fmla="*/ 663 w 969"/>
                <a:gd name="T35" fmla="*/ 287 h 302"/>
                <a:gd name="T36" fmla="*/ 713 w 969"/>
                <a:gd name="T37" fmla="*/ 282 h 302"/>
                <a:gd name="T38" fmla="*/ 718 w 969"/>
                <a:gd name="T39" fmla="*/ 60 h 302"/>
                <a:gd name="T40" fmla="*/ 758 w 969"/>
                <a:gd name="T41" fmla="*/ 292 h 302"/>
                <a:gd name="T42" fmla="*/ 844 w 969"/>
                <a:gd name="T43" fmla="*/ 302 h 302"/>
                <a:gd name="T44" fmla="*/ 879 w 969"/>
                <a:gd name="T45" fmla="*/ 55 h 302"/>
                <a:gd name="T46" fmla="*/ 929 w 969"/>
                <a:gd name="T47" fmla="*/ 302 h 302"/>
                <a:gd name="T48" fmla="*/ 969 w 969"/>
                <a:gd name="T49" fmla="*/ 297 h 3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69"/>
                <a:gd name="T76" fmla="*/ 0 h 302"/>
                <a:gd name="T77" fmla="*/ 969 w 969"/>
                <a:gd name="T78" fmla="*/ 302 h 3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69" h="302">
                  <a:moveTo>
                    <a:pt x="0" y="265"/>
                  </a:moveTo>
                  <a:lnTo>
                    <a:pt x="39" y="35"/>
                  </a:lnTo>
                  <a:lnTo>
                    <a:pt x="64" y="272"/>
                  </a:lnTo>
                  <a:lnTo>
                    <a:pt x="144" y="277"/>
                  </a:lnTo>
                  <a:lnTo>
                    <a:pt x="185" y="277"/>
                  </a:lnTo>
                  <a:lnTo>
                    <a:pt x="205" y="55"/>
                  </a:lnTo>
                  <a:lnTo>
                    <a:pt x="240" y="272"/>
                  </a:lnTo>
                  <a:lnTo>
                    <a:pt x="275" y="282"/>
                  </a:lnTo>
                  <a:lnTo>
                    <a:pt x="320" y="282"/>
                  </a:lnTo>
                  <a:lnTo>
                    <a:pt x="351" y="65"/>
                  </a:lnTo>
                  <a:lnTo>
                    <a:pt x="366" y="282"/>
                  </a:lnTo>
                  <a:lnTo>
                    <a:pt x="421" y="287"/>
                  </a:lnTo>
                  <a:lnTo>
                    <a:pt x="451" y="287"/>
                  </a:lnTo>
                  <a:lnTo>
                    <a:pt x="476" y="25"/>
                  </a:lnTo>
                  <a:lnTo>
                    <a:pt x="522" y="282"/>
                  </a:lnTo>
                  <a:lnTo>
                    <a:pt x="587" y="287"/>
                  </a:lnTo>
                  <a:lnTo>
                    <a:pt x="637" y="0"/>
                  </a:lnTo>
                  <a:cubicBezTo>
                    <a:pt x="657" y="288"/>
                    <a:pt x="561" y="287"/>
                    <a:pt x="663" y="287"/>
                  </a:cubicBezTo>
                  <a:lnTo>
                    <a:pt x="713" y="282"/>
                  </a:lnTo>
                  <a:lnTo>
                    <a:pt x="718" y="60"/>
                  </a:lnTo>
                  <a:lnTo>
                    <a:pt x="758" y="292"/>
                  </a:lnTo>
                  <a:lnTo>
                    <a:pt x="844" y="302"/>
                  </a:lnTo>
                  <a:lnTo>
                    <a:pt x="879" y="55"/>
                  </a:lnTo>
                  <a:lnTo>
                    <a:pt x="929" y="302"/>
                  </a:lnTo>
                  <a:lnTo>
                    <a:pt x="969" y="297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512" name="Text Box 44"/>
          <p:cNvSpPr txBox="1">
            <a:spLocks noChangeArrowheads="1"/>
          </p:cNvSpPr>
          <p:nvPr/>
        </p:nvSpPr>
        <p:spPr bwMode="auto">
          <a:xfrm>
            <a:off x="5486400" y="4876800"/>
            <a:ext cx="3276600" cy="1114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/>
              <a:t>Queen</a:t>
            </a:r>
          </a:p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/>
              <a:t>Cow</a:t>
            </a:r>
          </a:p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/>
              <a:t>Sow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Types of Cyclicity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2025" y="1143000"/>
            <a:ext cx="27432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429000" y="1600200"/>
            <a:ext cx="2308225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0000FF"/>
                </a:solidFill>
              </a:rPr>
              <a:t>Seasonally</a:t>
            </a:r>
            <a:br>
              <a:rPr lang="en-US" sz="3200">
                <a:solidFill>
                  <a:srgbClr val="0000FF"/>
                </a:solidFill>
              </a:rPr>
            </a:br>
            <a:r>
              <a:rPr lang="en-US" sz="3200">
                <a:solidFill>
                  <a:srgbClr val="0000FF"/>
                </a:solidFill>
              </a:rPr>
              <a:t>Polyestrus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0" y="3657600"/>
            <a:ext cx="3178175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Short day breeders</a:t>
            </a:r>
          </a:p>
          <a:p>
            <a:pPr algn="ctr">
              <a:spcBef>
                <a:spcPct val="50000"/>
              </a:spcBef>
            </a:pPr>
            <a:r>
              <a:rPr lang="en-US"/>
              <a:t>(Fall)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737225" y="3581400"/>
            <a:ext cx="3178175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Long day breeders</a:t>
            </a:r>
          </a:p>
          <a:p>
            <a:pPr algn="ctr">
              <a:spcBef>
                <a:spcPct val="50000"/>
              </a:spcBef>
            </a:pPr>
            <a:r>
              <a:rPr lang="en-US"/>
              <a:t>(Spring)</a:t>
            </a:r>
          </a:p>
        </p:txBody>
      </p:sp>
      <p:grpSp>
        <p:nvGrpSpPr>
          <p:cNvPr id="23560" name="Group 9"/>
          <p:cNvGrpSpPr>
            <a:grpSpLocks/>
          </p:cNvGrpSpPr>
          <p:nvPr/>
        </p:nvGrpSpPr>
        <p:grpSpPr bwMode="auto">
          <a:xfrm>
            <a:off x="177800" y="4584700"/>
            <a:ext cx="3716338" cy="2044700"/>
            <a:chOff x="635" y="2880"/>
            <a:chExt cx="2341" cy="1288"/>
          </a:xfrm>
        </p:grpSpPr>
        <p:sp>
          <p:nvSpPr>
            <p:cNvPr id="23591" name="Line 10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2" name="Line 11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3" name="Text Box 12"/>
            <p:cNvSpPr txBox="1">
              <a:spLocks noChangeArrowheads="1"/>
            </p:cNvSpPr>
            <p:nvPr/>
          </p:nvSpPr>
          <p:spPr bwMode="auto">
            <a:xfrm rot="-5400000">
              <a:off x="322" y="3279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Relative E</a:t>
              </a:r>
              <a:r>
                <a:rPr lang="en-US" sz="1800" baseline="-25000"/>
                <a:t>2</a:t>
              </a:r>
              <a:endParaRPr lang="en-US"/>
            </a:p>
          </p:txBody>
        </p:sp>
        <p:sp>
          <p:nvSpPr>
            <p:cNvPr id="23594" name="Line 13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5" name="Line 14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6" name="Line 15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7" name="Line 16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8" name="Line 17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9" name="Line 18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0" name="Line 19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1" name="Line 20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2" name="Line 21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3" name="Line 22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4" name="Line 23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5" name="Line 24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6" name="Text Box 25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607" name="Text Box 26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F</a:t>
              </a:r>
            </a:p>
          </p:txBody>
        </p:sp>
        <p:sp>
          <p:nvSpPr>
            <p:cNvPr id="23608" name="Text Box 27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3609" name="Text Box 28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3610" name="Text Box 29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3611" name="Text Box 30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612" name="Text Box 31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613" name="Text Box 32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3614" name="Text Box 33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23615" name="Text Box 34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23616" name="Text Box 35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N</a:t>
              </a:r>
            </a:p>
          </p:txBody>
        </p:sp>
        <p:sp>
          <p:nvSpPr>
            <p:cNvPr id="23617" name="Text Box 36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D</a:t>
              </a:r>
            </a:p>
          </p:txBody>
        </p:sp>
      </p:grpSp>
      <p:grpSp>
        <p:nvGrpSpPr>
          <p:cNvPr id="23561" name="Group 37"/>
          <p:cNvGrpSpPr>
            <a:grpSpLocks/>
          </p:cNvGrpSpPr>
          <p:nvPr/>
        </p:nvGrpSpPr>
        <p:grpSpPr bwMode="auto">
          <a:xfrm>
            <a:off x="4953000" y="4584700"/>
            <a:ext cx="3740150" cy="2044700"/>
            <a:chOff x="620" y="2880"/>
            <a:chExt cx="2356" cy="1288"/>
          </a:xfrm>
        </p:grpSpPr>
        <p:sp>
          <p:nvSpPr>
            <p:cNvPr id="23564" name="Line 38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5" name="Line 39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6" name="Text Box 40"/>
            <p:cNvSpPr txBox="1">
              <a:spLocks noChangeArrowheads="1"/>
            </p:cNvSpPr>
            <p:nvPr/>
          </p:nvSpPr>
          <p:spPr bwMode="auto">
            <a:xfrm rot="-5400000">
              <a:off x="307" y="3294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Relative E</a:t>
              </a:r>
              <a:r>
                <a:rPr lang="en-US" sz="1800" baseline="-25000"/>
                <a:t>2</a:t>
              </a:r>
              <a:endParaRPr lang="en-US"/>
            </a:p>
          </p:txBody>
        </p:sp>
        <p:sp>
          <p:nvSpPr>
            <p:cNvPr id="23567" name="Line 41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8" name="Line 42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9" name="Line 43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0" name="Line 44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1" name="Line 45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2" name="Line 46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3" name="Line 47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4" name="Line 48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5" name="Line 49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6" name="Line 50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7" name="Line 51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8" name="Line 52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9" name="Text Box 53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580" name="Text Box 54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F</a:t>
              </a:r>
            </a:p>
          </p:txBody>
        </p:sp>
        <p:sp>
          <p:nvSpPr>
            <p:cNvPr id="23581" name="Text Box 55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3582" name="Text Box 56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3583" name="Text Box 57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3584" name="Text Box 58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585" name="Text Box 59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3586" name="Text Box 60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3587" name="Text Box 61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23588" name="Text Box 62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23589" name="Text Box 63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N</a:t>
              </a:r>
            </a:p>
          </p:txBody>
        </p:sp>
        <p:sp>
          <p:nvSpPr>
            <p:cNvPr id="23590" name="Text Box 64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D</a:t>
              </a:r>
            </a:p>
          </p:txBody>
        </p:sp>
      </p:grpSp>
      <p:sp>
        <p:nvSpPr>
          <p:cNvPr id="23562" name="Freeform 72"/>
          <p:cNvSpPr>
            <a:spLocks/>
          </p:cNvSpPr>
          <p:nvPr/>
        </p:nvSpPr>
        <p:spPr bwMode="auto">
          <a:xfrm>
            <a:off x="838200" y="5438775"/>
            <a:ext cx="3043238" cy="511175"/>
          </a:xfrm>
          <a:custGeom>
            <a:avLst/>
            <a:gdLst>
              <a:gd name="T0" fmla="*/ 0 w 1917"/>
              <a:gd name="T1" fmla="*/ 2147483647 h 322"/>
              <a:gd name="T2" fmla="*/ 2147483647 w 1917"/>
              <a:gd name="T3" fmla="*/ 2147483647 h 322"/>
              <a:gd name="T4" fmla="*/ 2147483647 w 1917"/>
              <a:gd name="T5" fmla="*/ 0 h 322"/>
              <a:gd name="T6" fmla="*/ 2147483647 w 1917"/>
              <a:gd name="T7" fmla="*/ 2147483647 h 322"/>
              <a:gd name="T8" fmla="*/ 2147483647 w 1917"/>
              <a:gd name="T9" fmla="*/ 2147483647 h 322"/>
              <a:gd name="T10" fmla="*/ 2147483647 w 1917"/>
              <a:gd name="T11" fmla="*/ 2147483647 h 322"/>
              <a:gd name="T12" fmla="*/ 2147483647 w 1917"/>
              <a:gd name="T13" fmla="*/ 2147483647 h 322"/>
              <a:gd name="T14" fmla="*/ 2147483647 w 1917"/>
              <a:gd name="T15" fmla="*/ 2147483647 h 322"/>
              <a:gd name="T16" fmla="*/ 2147483647 w 1917"/>
              <a:gd name="T17" fmla="*/ 2147483647 h 322"/>
              <a:gd name="T18" fmla="*/ 2147483647 w 1917"/>
              <a:gd name="T19" fmla="*/ 2147483647 h 322"/>
              <a:gd name="T20" fmla="*/ 2147483647 w 1917"/>
              <a:gd name="T21" fmla="*/ 2147483647 h 3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17"/>
              <a:gd name="T34" fmla="*/ 0 h 322"/>
              <a:gd name="T35" fmla="*/ 1917 w 1917"/>
              <a:gd name="T36" fmla="*/ 322 h 32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17" h="322">
                <a:moveTo>
                  <a:pt x="0" y="318"/>
                </a:moveTo>
                <a:lnTo>
                  <a:pt x="1344" y="318"/>
                </a:lnTo>
                <a:lnTo>
                  <a:pt x="1379" y="0"/>
                </a:lnTo>
                <a:lnTo>
                  <a:pt x="1394" y="317"/>
                </a:lnTo>
                <a:lnTo>
                  <a:pt x="1505" y="317"/>
                </a:lnTo>
                <a:lnTo>
                  <a:pt x="1540" y="15"/>
                </a:lnTo>
                <a:lnTo>
                  <a:pt x="1555" y="307"/>
                </a:lnTo>
                <a:lnTo>
                  <a:pt x="1666" y="307"/>
                </a:lnTo>
                <a:lnTo>
                  <a:pt x="1696" y="15"/>
                </a:lnTo>
                <a:lnTo>
                  <a:pt x="1726" y="312"/>
                </a:lnTo>
                <a:lnTo>
                  <a:pt x="1917" y="32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3" name="Freeform 73"/>
          <p:cNvSpPr>
            <a:spLocks/>
          </p:cNvSpPr>
          <p:nvPr/>
        </p:nvSpPr>
        <p:spPr bwMode="auto">
          <a:xfrm>
            <a:off x="5638800" y="5335588"/>
            <a:ext cx="3019425" cy="558800"/>
          </a:xfrm>
          <a:custGeom>
            <a:avLst/>
            <a:gdLst>
              <a:gd name="T0" fmla="*/ 0 w 1902"/>
              <a:gd name="T1" fmla="*/ 2147483647 h 352"/>
              <a:gd name="T2" fmla="*/ 2147483647 w 1902"/>
              <a:gd name="T3" fmla="*/ 2147483647 h 352"/>
              <a:gd name="T4" fmla="*/ 2147483647 w 1902"/>
              <a:gd name="T5" fmla="*/ 2147483647 h 352"/>
              <a:gd name="T6" fmla="*/ 2147483647 w 1902"/>
              <a:gd name="T7" fmla="*/ 2147483647 h 352"/>
              <a:gd name="T8" fmla="*/ 2147483647 w 1902"/>
              <a:gd name="T9" fmla="*/ 2147483647 h 352"/>
              <a:gd name="T10" fmla="*/ 2147483647 w 1902"/>
              <a:gd name="T11" fmla="*/ 2147483647 h 352"/>
              <a:gd name="T12" fmla="*/ 2147483647 w 1902"/>
              <a:gd name="T13" fmla="*/ 2147483647 h 352"/>
              <a:gd name="T14" fmla="*/ 2147483647 w 1902"/>
              <a:gd name="T15" fmla="*/ 2147483647 h 352"/>
              <a:gd name="T16" fmla="*/ 2147483647 w 1902"/>
              <a:gd name="T17" fmla="*/ 2147483647 h 352"/>
              <a:gd name="T18" fmla="*/ 2147483647 w 1902"/>
              <a:gd name="T19" fmla="*/ 2147483647 h 352"/>
              <a:gd name="T20" fmla="*/ 2147483647 w 1902"/>
              <a:gd name="T21" fmla="*/ 2147483647 h 352"/>
              <a:gd name="T22" fmla="*/ 2147483647 w 1902"/>
              <a:gd name="T23" fmla="*/ 0 h 352"/>
              <a:gd name="T24" fmla="*/ 2147483647 w 1902"/>
              <a:gd name="T25" fmla="*/ 2147483647 h 352"/>
              <a:gd name="T26" fmla="*/ 2147483647 w 1902"/>
              <a:gd name="T27" fmla="*/ 2147483647 h 352"/>
              <a:gd name="T28" fmla="*/ 2147483647 w 1902"/>
              <a:gd name="T29" fmla="*/ 2147483647 h 352"/>
              <a:gd name="T30" fmla="*/ 2147483647 w 1902"/>
              <a:gd name="T31" fmla="*/ 2147483647 h 352"/>
              <a:gd name="T32" fmla="*/ 2147483647 w 1902"/>
              <a:gd name="T33" fmla="*/ 2147483647 h 35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02"/>
              <a:gd name="T52" fmla="*/ 0 h 352"/>
              <a:gd name="T53" fmla="*/ 1902 w 1902"/>
              <a:gd name="T54" fmla="*/ 352 h 35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02" h="352">
                <a:moveTo>
                  <a:pt x="0" y="335"/>
                </a:moveTo>
                <a:lnTo>
                  <a:pt x="480" y="335"/>
                </a:lnTo>
                <a:lnTo>
                  <a:pt x="509" y="55"/>
                </a:lnTo>
                <a:lnTo>
                  <a:pt x="539" y="342"/>
                </a:lnTo>
                <a:lnTo>
                  <a:pt x="660" y="342"/>
                </a:lnTo>
                <a:lnTo>
                  <a:pt x="685" y="35"/>
                </a:lnTo>
                <a:lnTo>
                  <a:pt x="720" y="337"/>
                </a:lnTo>
                <a:cubicBezTo>
                  <a:pt x="750" y="335"/>
                  <a:pt x="780" y="333"/>
                  <a:pt x="810" y="332"/>
                </a:cubicBezTo>
                <a:lnTo>
                  <a:pt x="831" y="25"/>
                </a:lnTo>
                <a:lnTo>
                  <a:pt x="886" y="337"/>
                </a:lnTo>
                <a:lnTo>
                  <a:pt x="982" y="332"/>
                </a:lnTo>
                <a:lnTo>
                  <a:pt x="1007" y="0"/>
                </a:lnTo>
                <a:lnTo>
                  <a:pt x="1047" y="337"/>
                </a:lnTo>
                <a:lnTo>
                  <a:pt x="1173" y="337"/>
                </a:lnTo>
                <a:lnTo>
                  <a:pt x="1188" y="5"/>
                </a:lnTo>
                <a:lnTo>
                  <a:pt x="1233" y="347"/>
                </a:lnTo>
                <a:lnTo>
                  <a:pt x="1902" y="35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Type of Cyclicity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276600" y="2057400"/>
            <a:ext cx="2590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</a:rPr>
              <a:t>Monoestrus</a:t>
            </a: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1371600" y="3124200"/>
            <a:ext cx="7762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Dog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4038600" y="3124200"/>
            <a:ext cx="8445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Wolf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6934200" y="3124200"/>
            <a:ext cx="968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Bear</a:t>
            </a:r>
          </a:p>
        </p:txBody>
      </p:sp>
      <p:grpSp>
        <p:nvGrpSpPr>
          <p:cNvPr id="25607" name="Group 9"/>
          <p:cNvGrpSpPr>
            <a:grpSpLocks/>
          </p:cNvGrpSpPr>
          <p:nvPr/>
        </p:nvGrpSpPr>
        <p:grpSpPr bwMode="auto">
          <a:xfrm>
            <a:off x="2057400" y="4267200"/>
            <a:ext cx="3740150" cy="2044700"/>
            <a:chOff x="620" y="2880"/>
            <a:chExt cx="2356" cy="1288"/>
          </a:xfrm>
        </p:grpSpPr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0" name="Line 11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 rot="-5400000">
              <a:off x="307" y="3294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Relative E</a:t>
              </a:r>
              <a:r>
                <a:rPr lang="en-US" sz="1800" baseline="-25000"/>
                <a:t>2</a:t>
              </a:r>
              <a:endParaRPr lang="en-US"/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Line 22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5625" name="Text Box 26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F</a:t>
              </a:r>
            </a:p>
          </p:txBody>
        </p:sp>
        <p:sp>
          <p:nvSpPr>
            <p:cNvPr id="25626" name="Text Box 27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5627" name="Text Box 28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M</a:t>
              </a:r>
            </a:p>
          </p:txBody>
        </p:sp>
        <p:sp>
          <p:nvSpPr>
            <p:cNvPr id="25629" name="Text Box 30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5630" name="Text Box 31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J</a:t>
              </a:r>
            </a:p>
          </p:txBody>
        </p:sp>
        <p:sp>
          <p:nvSpPr>
            <p:cNvPr id="25631" name="Text Box 32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A</a:t>
              </a:r>
            </a:p>
          </p:txBody>
        </p:sp>
        <p:sp>
          <p:nvSpPr>
            <p:cNvPr id="25632" name="Text Box 33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25633" name="Text Box 34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25634" name="Text Box 35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N</a:t>
              </a:r>
            </a:p>
          </p:txBody>
        </p:sp>
        <p:sp>
          <p:nvSpPr>
            <p:cNvPr id="25635" name="Text Box 36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D</a:t>
              </a:r>
            </a:p>
          </p:txBody>
        </p:sp>
      </p:grpSp>
      <p:sp>
        <p:nvSpPr>
          <p:cNvPr id="25608" name="Freeform 37"/>
          <p:cNvSpPr>
            <a:spLocks/>
          </p:cNvSpPr>
          <p:nvPr/>
        </p:nvSpPr>
        <p:spPr bwMode="auto">
          <a:xfrm>
            <a:off x="2743200" y="4953000"/>
            <a:ext cx="2895600" cy="609600"/>
          </a:xfrm>
          <a:custGeom>
            <a:avLst/>
            <a:gdLst>
              <a:gd name="T0" fmla="*/ 0 w 1824"/>
              <a:gd name="T1" fmla="*/ 2147483647 h 384"/>
              <a:gd name="T2" fmla="*/ 2147483647 w 1824"/>
              <a:gd name="T3" fmla="*/ 2147483647 h 384"/>
              <a:gd name="T4" fmla="*/ 2147483647 w 1824"/>
              <a:gd name="T5" fmla="*/ 0 h 384"/>
              <a:gd name="T6" fmla="*/ 2147483647 w 1824"/>
              <a:gd name="T7" fmla="*/ 2147483647 h 384"/>
              <a:gd name="T8" fmla="*/ 2147483647 w 1824"/>
              <a:gd name="T9" fmla="*/ 2147483647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384"/>
              <a:gd name="T17" fmla="*/ 1824 w 1824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384">
                <a:moveTo>
                  <a:pt x="0" y="384"/>
                </a:moveTo>
                <a:lnTo>
                  <a:pt x="480" y="384"/>
                </a:lnTo>
                <a:lnTo>
                  <a:pt x="528" y="0"/>
                </a:lnTo>
                <a:lnTo>
                  <a:pt x="566" y="382"/>
                </a:lnTo>
                <a:lnTo>
                  <a:pt x="1824" y="384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0488" y="393700"/>
            <a:ext cx="6581775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/>
              <a:t>Average Reproductive Cycles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0375" y="1155700"/>
            <a:ext cx="8445500" cy="4484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Species	   Length of 	Length of	Ovulation	 Length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Estrous Cycle	  Estrus		Pregnancy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cow	    21 days	  18 hr	11 hr after	282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  polyestrus		end 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ewe	    17 days	  29 hr	near end	148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seasonal (fall)		estrus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sow	    21 days	48-72 hr	35-45 hr	115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  polyestrus		after start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		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mare	    21 days	4-8 days	3-6 day of	335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seasonal (spring)		estrus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  polyestrus		(1-2 days 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		before end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		estrus)</a:t>
            </a: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549275" y="1066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549275" y="1828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549275" y="57150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0488" y="393700"/>
            <a:ext cx="6581775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/>
              <a:t>Average Reproductive Cycles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60375" y="1155700"/>
            <a:ext cx="8445500" cy="215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Species	   Length of 	Length of	Ovulation	 Length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		Estrous Cycle	  Estrus		Pregnancy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Bitch	6 months	9 days	4 - 24 days	63 days</a:t>
            </a:r>
            <a:br>
              <a:rPr lang="en-US" sz="1800"/>
            </a:br>
            <a:r>
              <a:rPr lang="en-US" sz="1800"/>
              <a:t>			after start of						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/>
              <a:t>Queen	17 days	9 days	Induced	63 days</a:t>
            </a: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549275" y="1066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549275" y="1828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49275" y="57150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879600" y="393700"/>
            <a:ext cx="5411788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/>
              <a:t>Variation in Cycle Types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93700" y="1384300"/>
            <a:ext cx="8369300" cy="308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Example	Type of	   Follicular	 Ovulation &amp;	        CL 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		 Cycle	Development	CL Formation	    Function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Cow, ewe, 	  Long	Spontaneous	Spontaneous	Spontaneous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sow, mare	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rats, mice, 	  Short	Spontaneous	Spontaneous	    Induced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hamsters 	(4 days)			  (prolactin)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rabbit, cat,	Induced	Spontaneous	    Induced	    Induced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mink, ferret,			  (LH surge)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/>
              <a:t>otter, alpaca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406400" y="11430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06400" y="20574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06400" y="47244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796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3881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82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797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3879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80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798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33801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33805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9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822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3863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33864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33865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33866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33867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33868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33869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33870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33871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33872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33873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33874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33875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33876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33877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33878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33823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33824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33825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3860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33861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33862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33826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33827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33828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9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33830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3831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33832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3833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33835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6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7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838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39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0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841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3856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57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58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3859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842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3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4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5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46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7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8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9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1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2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3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4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33855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Phases of the Estrous Cycle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Follicular Phase</a:t>
            </a:r>
          </a:p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Luteal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1" descr="20%"/>
          <p:cNvSpPr>
            <a:spLocks noChangeArrowheads="1"/>
          </p:cNvSpPr>
          <p:nvPr/>
        </p:nvSpPr>
        <p:spPr bwMode="auto">
          <a:xfrm>
            <a:off x="3124200" y="0"/>
            <a:ext cx="1571625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7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869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6955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6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870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6953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54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71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36874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36878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9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1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2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3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4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895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6937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36938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36939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36940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36941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36942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36943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36944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36945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36946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36947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36948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36949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36950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36951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36952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36896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36897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36898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6934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36935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36936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36899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36900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36901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2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36903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6904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36905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6906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7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36908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9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0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911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2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3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914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6930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931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32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6933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915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6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7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8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19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0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1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2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3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4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5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6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7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36928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  <p:sp>
        <p:nvSpPr>
          <p:cNvPr id="36929" name="TextBox 93"/>
          <p:cNvSpPr txBox="1">
            <a:spLocks noChangeArrowheads="1"/>
          </p:cNvSpPr>
          <p:nvPr/>
        </p:nvSpPr>
        <p:spPr bwMode="auto">
          <a:xfrm rot="-5400000">
            <a:off x="2518569" y="2883694"/>
            <a:ext cx="2743200" cy="46196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Follicular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1" descr="20%"/>
          <p:cNvSpPr>
            <a:spLocks noChangeArrowheads="1"/>
          </p:cNvSpPr>
          <p:nvPr/>
        </p:nvSpPr>
        <p:spPr bwMode="auto">
          <a:xfrm>
            <a:off x="990600" y="0"/>
            <a:ext cx="2133600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5" name="Rectangle 91" descr="20%"/>
          <p:cNvSpPr>
            <a:spLocks noChangeArrowheads="1"/>
          </p:cNvSpPr>
          <p:nvPr/>
        </p:nvSpPr>
        <p:spPr bwMode="auto">
          <a:xfrm>
            <a:off x="4724400" y="0"/>
            <a:ext cx="3429000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16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918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9005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06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919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9003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04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20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1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2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38923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4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38927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2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3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5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6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9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0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1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2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3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944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8987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38988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38989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38990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38991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38992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38993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38994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38995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38996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38997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38998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38999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39000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39001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39002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38945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38946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38947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8984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38985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38986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38948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38949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38950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51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38952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8953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38954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38955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56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38957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58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59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60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1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2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63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8980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1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2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8983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64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5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6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7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68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69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0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1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2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3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4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5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76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38977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  <p:grpSp>
        <p:nvGrpSpPr>
          <p:cNvPr id="95" name="Group 94"/>
          <p:cNvGrpSpPr/>
          <p:nvPr/>
        </p:nvGrpSpPr>
        <p:grpSpPr>
          <a:xfrm>
            <a:off x="1752600" y="2514600"/>
            <a:ext cx="4805363" cy="2209800"/>
            <a:chOff x="1752600" y="2514600"/>
            <a:chExt cx="4805363" cy="2209800"/>
          </a:xfrm>
        </p:grpSpPr>
        <p:sp>
          <p:nvSpPr>
            <p:cNvPr id="38978" name="TextBox 92"/>
            <p:cNvSpPr txBox="1">
              <a:spLocks noChangeArrowheads="1"/>
            </p:cNvSpPr>
            <p:nvPr/>
          </p:nvSpPr>
          <p:spPr bwMode="auto">
            <a:xfrm rot="16200000">
              <a:off x="878682" y="3388518"/>
              <a:ext cx="2209800" cy="46196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Luteal Phase</a:t>
              </a:r>
            </a:p>
          </p:txBody>
        </p:sp>
        <p:sp>
          <p:nvSpPr>
            <p:cNvPr id="38979" name="TextBox 93"/>
            <p:cNvSpPr txBox="1">
              <a:spLocks noChangeArrowheads="1"/>
            </p:cNvSpPr>
            <p:nvPr/>
          </p:nvSpPr>
          <p:spPr bwMode="auto">
            <a:xfrm rot="16200000">
              <a:off x="5222082" y="3388518"/>
              <a:ext cx="2209800" cy="46196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Luteal Phase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Stages of the Estrous Cycle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Proestrus</a:t>
            </a:r>
          </a:p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Estrus</a:t>
            </a:r>
          </a:p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Metestrus</a:t>
            </a:r>
          </a:p>
          <a:p>
            <a:r>
              <a:rPr lang="en-US" smtClean="0">
                <a:ea typeface="ＭＳ Ｐゴシック" pitchFamily="-1" charset="-128"/>
                <a:cs typeface="ＭＳ Ｐゴシック" pitchFamily="-1" charset="-128"/>
              </a:rPr>
              <a:t>Diestrus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91" descr="20%"/>
          <p:cNvSpPr>
            <a:spLocks noChangeArrowheads="1"/>
          </p:cNvSpPr>
          <p:nvPr/>
        </p:nvSpPr>
        <p:spPr bwMode="auto">
          <a:xfrm>
            <a:off x="3119438" y="128588"/>
            <a:ext cx="1190625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87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8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89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2073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4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990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2071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2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991" name="Freeform 1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2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3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41994" name="Freeform 1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5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6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7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41998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9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0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1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2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3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4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5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6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7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8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9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0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1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2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3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4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015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2055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2056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2057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42058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42059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42060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42061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42062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42063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42064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42065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42066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42067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42068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42069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42070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42016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42017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42018" name="Group 5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2052" name="Rectangle 5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42053" name="Rectangle 5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42054" name="Rectangle 5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42019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42020" name="Rectangle 5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42021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42022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2023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42024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2025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26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42027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28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29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2030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1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2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033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2048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9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0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2051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2034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5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6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7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38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39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0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1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2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3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4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5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46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42047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 descr="20%"/>
          <p:cNvSpPr>
            <a:spLocks noChangeArrowheads="1"/>
          </p:cNvSpPr>
          <p:nvPr/>
        </p:nvSpPr>
        <p:spPr bwMode="auto">
          <a:xfrm>
            <a:off x="4295775" y="128588"/>
            <a:ext cx="623888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6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37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4121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22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038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4119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20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039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0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1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44042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5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44046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7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8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9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0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1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2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3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4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5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6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7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8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9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0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1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2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063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4103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4104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4105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44106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44107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44108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44109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44110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44111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44112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44113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44114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44115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44116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44117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44118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44064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44065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44066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4100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44101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44102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44067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44068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44069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44070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4071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44072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4073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74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44075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76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77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78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79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0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81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4096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97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98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4099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82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3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4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5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6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87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88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89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0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1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2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3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4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44095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 descr="20%"/>
          <p:cNvSpPr>
            <a:spLocks noChangeArrowheads="1"/>
          </p:cNvSpPr>
          <p:nvPr/>
        </p:nvSpPr>
        <p:spPr bwMode="auto">
          <a:xfrm>
            <a:off x="4919663" y="128588"/>
            <a:ext cx="1146175" cy="6586537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3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84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5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6169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6167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7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8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9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46090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1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2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3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46094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5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6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7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8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9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0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1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5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6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7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8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9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10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111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6151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6152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6153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46154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46155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46156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46157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46158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46159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46160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46161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46162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46163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46164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46165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46166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46112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46113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46114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6148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46149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46150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46115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46116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46117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46118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6119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46120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6121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22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46123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24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25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126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27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28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129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6144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145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6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6147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130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1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2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3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34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35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36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37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38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39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40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41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42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46143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979488" y="128588"/>
            <a:ext cx="7145337" cy="6600825"/>
            <a:chOff x="617" y="81"/>
            <a:chExt cx="4501" cy="4158"/>
          </a:xfrm>
        </p:grpSpPr>
        <p:sp>
          <p:nvSpPr>
            <p:cNvPr id="48219" name="Rectangle 3" descr="20%"/>
            <p:cNvSpPr>
              <a:spLocks noChangeArrowheads="1"/>
            </p:cNvSpPr>
            <p:nvPr/>
          </p:nvSpPr>
          <p:spPr bwMode="auto">
            <a:xfrm>
              <a:off x="617" y="81"/>
              <a:ext cx="1344" cy="4158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20" name="Rectangle 4" descr="20%"/>
            <p:cNvSpPr>
              <a:spLocks noChangeArrowheads="1"/>
            </p:cNvSpPr>
            <p:nvPr/>
          </p:nvSpPr>
          <p:spPr bwMode="auto">
            <a:xfrm>
              <a:off x="3827" y="81"/>
              <a:ext cx="1291" cy="4154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131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3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8217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18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134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8215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16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135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48138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48142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5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6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7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8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9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0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1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2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3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4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5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6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7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8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159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8199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8200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48201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48202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48203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48204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48205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48206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48207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48208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48209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48210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48211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48212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48213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48214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48160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48161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48162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8196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48197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48198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48163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48164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48165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48166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8167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48168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48169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70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48171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72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73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74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5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6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77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8192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93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94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8195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78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9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80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81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82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3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4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5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6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7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8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9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90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48191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96"/>
          <p:cNvGrpSpPr>
            <a:grpSpLocks/>
          </p:cNvGrpSpPr>
          <p:nvPr/>
        </p:nvGrpSpPr>
        <p:grpSpPr bwMode="auto">
          <a:xfrm>
            <a:off x="152400" y="119063"/>
            <a:ext cx="7996238" cy="6605587"/>
            <a:chOff x="96" y="75"/>
            <a:chExt cx="5037" cy="4161"/>
          </a:xfrm>
        </p:grpSpPr>
        <p:sp>
          <p:nvSpPr>
            <p:cNvPr id="50179" name="Rectangle 7" descr="20%"/>
            <p:cNvSpPr>
              <a:spLocks noChangeArrowheads="1"/>
            </p:cNvSpPr>
            <p:nvPr/>
          </p:nvSpPr>
          <p:spPr bwMode="auto">
            <a:xfrm>
              <a:off x="1965" y="81"/>
              <a:ext cx="750" cy="4155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0" name="Rectangle 8"/>
            <p:cNvSpPr>
              <a:spLocks noChangeArrowheads="1"/>
            </p:cNvSpPr>
            <p:nvPr/>
          </p:nvSpPr>
          <p:spPr bwMode="auto">
            <a:xfrm>
              <a:off x="613" y="4016"/>
              <a:ext cx="4520" cy="16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0181" name="Picture 9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72" y="672"/>
              <a:ext cx="454" cy="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0182" name="Group 10"/>
            <p:cNvGrpSpPr>
              <a:grpSpLocks/>
            </p:cNvGrpSpPr>
            <p:nvPr/>
          </p:nvGrpSpPr>
          <p:grpSpPr bwMode="auto">
            <a:xfrm>
              <a:off x="1125" y="2211"/>
              <a:ext cx="3841" cy="1293"/>
              <a:chOff x="1200" y="2640"/>
              <a:chExt cx="3841" cy="1293"/>
            </a:xfrm>
          </p:grpSpPr>
          <p:sp>
            <p:nvSpPr>
              <p:cNvPr id="50266" name="Freeform 11"/>
              <p:cNvSpPr>
                <a:spLocks/>
              </p:cNvSpPr>
              <p:nvPr/>
            </p:nvSpPr>
            <p:spPr bwMode="auto">
              <a:xfrm>
                <a:off x="1200" y="2640"/>
                <a:ext cx="2707" cy="1293"/>
              </a:xfrm>
              <a:custGeom>
                <a:avLst/>
                <a:gdLst>
                  <a:gd name="T0" fmla="*/ 0 w 2707"/>
                  <a:gd name="T1" fmla="*/ 1293 h 1293"/>
                  <a:gd name="T2" fmla="*/ 16 w 2707"/>
                  <a:gd name="T3" fmla="*/ 1293 h 1293"/>
                  <a:gd name="T4" fmla="*/ 56 w 2707"/>
                  <a:gd name="T5" fmla="*/ 1293 h 1293"/>
                  <a:gd name="T6" fmla="*/ 200 w 2707"/>
                  <a:gd name="T7" fmla="*/ 1293 h 1293"/>
                  <a:gd name="T8" fmla="*/ 351 w 2707"/>
                  <a:gd name="T9" fmla="*/ 1293 h 1293"/>
                  <a:gd name="T10" fmla="*/ 455 w 2707"/>
                  <a:gd name="T11" fmla="*/ 1293 h 1293"/>
                  <a:gd name="T12" fmla="*/ 567 w 2707"/>
                  <a:gd name="T13" fmla="*/ 1293 h 1293"/>
                  <a:gd name="T14" fmla="*/ 671 w 2707"/>
                  <a:gd name="T15" fmla="*/ 1285 h 1293"/>
                  <a:gd name="T16" fmla="*/ 783 w 2707"/>
                  <a:gd name="T17" fmla="*/ 1269 h 1293"/>
                  <a:gd name="T18" fmla="*/ 918 w 2707"/>
                  <a:gd name="T19" fmla="*/ 1230 h 1293"/>
                  <a:gd name="T20" fmla="*/ 1054 w 2707"/>
                  <a:gd name="T21" fmla="*/ 1182 h 1293"/>
                  <a:gd name="T22" fmla="*/ 1174 w 2707"/>
                  <a:gd name="T23" fmla="*/ 1126 h 1293"/>
                  <a:gd name="T24" fmla="*/ 1270 w 2707"/>
                  <a:gd name="T25" fmla="*/ 1070 h 1293"/>
                  <a:gd name="T26" fmla="*/ 1358 w 2707"/>
                  <a:gd name="T27" fmla="*/ 1038 h 1293"/>
                  <a:gd name="T28" fmla="*/ 1421 w 2707"/>
                  <a:gd name="T29" fmla="*/ 1006 h 1293"/>
                  <a:gd name="T30" fmla="*/ 1469 w 2707"/>
                  <a:gd name="T31" fmla="*/ 974 h 1293"/>
                  <a:gd name="T32" fmla="*/ 1501 w 2707"/>
                  <a:gd name="T33" fmla="*/ 934 h 1293"/>
                  <a:gd name="T34" fmla="*/ 1525 w 2707"/>
                  <a:gd name="T35" fmla="*/ 886 h 1293"/>
                  <a:gd name="T36" fmla="*/ 1549 w 2707"/>
                  <a:gd name="T37" fmla="*/ 734 h 1293"/>
                  <a:gd name="T38" fmla="*/ 1549 w 2707"/>
                  <a:gd name="T39" fmla="*/ 631 h 1293"/>
                  <a:gd name="T40" fmla="*/ 1557 w 2707"/>
                  <a:gd name="T41" fmla="*/ 503 h 1293"/>
                  <a:gd name="T42" fmla="*/ 1589 w 2707"/>
                  <a:gd name="T43" fmla="*/ 192 h 1293"/>
                  <a:gd name="T44" fmla="*/ 1605 w 2707"/>
                  <a:gd name="T45" fmla="*/ 64 h 1293"/>
                  <a:gd name="T46" fmla="*/ 1637 w 2707"/>
                  <a:gd name="T47" fmla="*/ 0 h 1293"/>
                  <a:gd name="T48" fmla="*/ 1669 w 2707"/>
                  <a:gd name="T49" fmla="*/ 8 h 1293"/>
                  <a:gd name="T50" fmla="*/ 1685 w 2707"/>
                  <a:gd name="T51" fmla="*/ 32 h 1293"/>
                  <a:gd name="T52" fmla="*/ 1709 w 2707"/>
                  <a:gd name="T53" fmla="*/ 72 h 1293"/>
                  <a:gd name="T54" fmla="*/ 1757 w 2707"/>
                  <a:gd name="T55" fmla="*/ 263 h 1293"/>
                  <a:gd name="T56" fmla="*/ 1757 w 2707"/>
                  <a:gd name="T57" fmla="*/ 319 h 1293"/>
                  <a:gd name="T58" fmla="*/ 1765 w 2707"/>
                  <a:gd name="T59" fmla="*/ 391 h 1293"/>
                  <a:gd name="T60" fmla="*/ 1789 w 2707"/>
                  <a:gd name="T61" fmla="*/ 567 h 1293"/>
                  <a:gd name="T62" fmla="*/ 1805 w 2707"/>
                  <a:gd name="T63" fmla="*/ 734 h 1293"/>
                  <a:gd name="T64" fmla="*/ 1837 w 2707"/>
                  <a:gd name="T65" fmla="*/ 846 h 1293"/>
                  <a:gd name="T66" fmla="*/ 1917 w 2707"/>
                  <a:gd name="T67" fmla="*/ 998 h 1293"/>
                  <a:gd name="T68" fmla="*/ 2044 w 2707"/>
                  <a:gd name="T69" fmla="*/ 1142 h 1293"/>
                  <a:gd name="T70" fmla="*/ 2116 w 2707"/>
                  <a:gd name="T71" fmla="*/ 1182 h 1293"/>
                  <a:gd name="T72" fmla="*/ 2204 w 2707"/>
                  <a:gd name="T73" fmla="*/ 1214 h 1293"/>
                  <a:gd name="T74" fmla="*/ 2372 w 2707"/>
                  <a:gd name="T75" fmla="*/ 1230 h 1293"/>
                  <a:gd name="T76" fmla="*/ 2460 w 2707"/>
                  <a:gd name="T77" fmla="*/ 1230 h 1293"/>
                  <a:gd name="T78" fmla="*/ 2508 w 2707"/>
                  <a:gd name="T79" fmla="*/ 1222 h 1293"/>
                  <a:gd name="T80" fmla="*/ 2571 w 2707"/>
                  <a:gd name="T81" fmla="*/ 1222 h 1293"/>
                  <a:gd name="T82" fmla="*/ 2659 w 2707"/>
                  <a:gd name="T83" fmla="*/ 1206 h 1293"/>
                  <a:gd name="T84" fmla="*/ 2683 w 2707"/>
                  <a:gd name="T85" fmla="*/ 1206 h 1293"/>
                  <a:gd name="T86" fmla="*/ 2691 w 2707"/>
                  <a:gd name="T87" fmla="*/ 1206 h 1293"/>
                  <a:gd name="T88" fmla="*/ 2691 w 2707"/>
                  <a:gd name="T89" fmla="*/ 1206 h 1293"/>
                  <a:gd name="T90" fmla="*/ 2707 w 2707"/>
                  <a:gd name="T91" fmla="*/ 1206 h 129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707"/>
                  <a:gd name="T139" fmla="*/ 0 h 1293"/>
                  <a:gd name="T140" fmla="*/ 2707 w 2707"/>
                  <a:gd name="T141" fmla="*/ 1293 h 129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707" h="1293">
                    <a:moveTo>
                      <a:pt x="0" y="1293"/>
                    </a:moveTo>
                    <a:lnTo>
                      <a:pt x="16" y="1293"/>
                    </a:lnTo>
                    <a:lnTo>
                      <a:pt x="56" y="1293"/>
                    </a:lnTo>
                    <a:lnTo>
                      <a:pt x="200" y="1293"/>
                    </a:lnTo>
                    <a:lnTo>
                      <a:pt x="351" y="1293"/>
                    </a:lnTo>
                    <a:lnTo>
                      <a:pt x="455" y="1293"/>
                    </a:lnTo>
                    <a:lnTo>
                      <a:pt x="567" y="1293"/>
                    </a:lnTo>
                    <a:lnTo>
                      <a:pt x="671" y="1285"/>
                    </a:lnTo>
                    <a:lnTo>
                      <a:pt x="783" y="1269"/>
                    </a:lnTo>
                    <a:lnTo>
                      <a:pt x="918" y="1230"/>
                    </a:lnTo>
                    <a:lnTo>
                      <a:pt x="1054" y="1182"/>
                    </a:lnTo>
                    <a:lnTo>
                      <a:pt x="1174" y="1126"/>
                    </a:lnTo>
                    <a:lnTo>
                      <a:pt x="1270" y="1070"/>
                    </a:lnTo>
                    <a:lnTo>
                      <a:pt x="1358" y="1038"/>
                    </a:lnTo>
                    <a:lnTo>
                      <a:pt x="1421" y="1006"/>
                    </a:lnTo>
                    <a:lnTo>
                      <a:pt x="1469" y="974"/>
                    </a:lnTo>
                    <a:lnTo>
                      <a:pt x="1501" y="934"/>
                    </a:lnTo>
                    <a:lnTo>
                      <a:pt x="1525" y="886"/>
                    </a:lnTo>
                    <a:lnTo>
                      <a:pt x="1549" y="734"/>
                    </a:lnTo>
                    <a:lnTo>
                      <a:pt x="1549" y="631"/>
                    </a:lnTo>
                    <a:lnTo>
                      <a:pt x="1557" y="503"/>
                    </a:lnTo>
                    <a:lnTo>
                      <a:pt x="1589" y="192"/>
                    </a:lnTo>
                    <a:lnTo>
                      <a:pt x="1605" y="64"/>
                    </a:lnTo>
                    <a:lnTo>
                      <a:pt x="1637" y="0"/>
                    </a:lnTo>
                    <a:lnTo>
                      <a:pt x="1669" y="8"/>
                    </a:lnTo>
                    <a:lnTo>
                      <a:pt x="1685" y="32"/>
                    </a:lnTo>
                    <a:lnTo>
                      <a:pt x="1709" y="72"/>
                    </a:lnTo>
                    <a:lnTo>
                      <a:pt x="1757" y="263"/>
                    </a:lnTo>
                    <a:lnTo>
                      <a:pt x="1757" y="319"/>
                    </a:lnTo>
                    <a:lnTo>
                      <a:pt x="1765" y="391"/>
                    </a:lnTo>
                    <a:lnTo>
                      <a:pt x="1789" y="567"/>
                    </a:lnTo>
                    <a:lnTo>
                      <a:pt x="1805" y="734"/>
                    </a:lnTo>
                    <a:lnTo>
                      <a:pt x="1837" y="846"/>
                    </a:lnTo>
                    <a:lnTo>
                      <a:pt x="1917" y="998"/>
                    </a:lnTo>
                    <a:lnTo>
                      <a:pt x="2044" y="1142"/>
                    </a:lnTo>
                    <a:lnTo>
                      <a:pt x="2116" y="1182"/>
                    </a:lnTo>
                    <a:lnTo>
                      <a:pt x="2204" y="1214"/>
                    </a:lnTo>
                    <a:lnTo>
                      <a:pt x="2372" y="1230"/>
                    </a:lnTo>
                    <a:lnTo>
                      <a:pt x="2460" y="1230"/>
                    </a:lnTo>
                    <a:lnTo>
                      <a:pt x="2508" y="1222"/>
                    </a:lnTo>
                    <a:lnTo>
                      <a:pt x="2571" y="1222"/>
                    </a:lnTo>
                    <a:lnTo>
                      <a:pt x="2659" y="1206"/>
                    </a:lnTo>
                    <a:lnTo>
                      <a:pt x="2683" y="1206"/>
                    </a:lnTo>
                    <a:lnTo>
                      <a:pt x="2691" y="1206"/>
                    </a:lnTo>
                    <a:lnTo>
                      <a:pt x="2707" y="1206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7" name="Freeform 12"/>
              <p:cNvSpPr>
                <a:spLocks/>
              </p:cNvSpPr>
              <p:nvPr/>
            </p:nvSpPr>
            <p:spPr bwMode="auto">
              <a:xfrm>
                <a:off x="3891" y="3768"/>
                <a:ext cx="1150" cy="127"/>
              </a:xfrm>
              <a:custGeom>
                <a:avLst/>
                <a:gdLst>
                  <a:gd name="T0" fmla="*/ 0 w 1150"/>
                  <a:gd name="T1" fmla="*/ 72 h 127"/>
                  <a:gd name="T2" fmla="*/ 16 w 1150"/>
                  <a:gd name="T3" fmla="*/ 72 h 127"/>
                  <a:gd name="T4" fmla="*/ 48 w 1150"/>
                  <a:gd name="T5" fmla="*/ 64 h 127"/>
                  <a:gd name="T6" fmla="*/ 168 w 1150"/>
                  <a:gd name="T7" fmla="*/ 32 h 127"/>
                  <a:gd name="T8" fmla="*/ 296 w 1150"/>
                  <a:gd name="T9" fmla="*/ 8 h 127"/>
                  <a:gd name="T10" fmla="*/ 400 w 1150"/>
                  <a:gd name="T11" fmla="*/ 0 h 127"/>
                  <a:gd name="T12" fmla="*/ 519 w 1150"/>
                  <a:gd name="T13" fmla="*/ 8 h 127"/>
                  <a:gd name="T14" fmla="*/ 647 w 1150"/>
                  <a:gd name="T15" fmla="*/ 32 h 127"/>
                  <a:gd name="T16" fmla="*/ 767 w 1150"/>
                  <a:gd name="T17" fmla="*/ 48 h 127"/>
                  <a:gd name="T18" fmla="*/ 871 w 1150"/>
                  <a:gd name="T19" fmla="*/ 64 h 127"/>
                  <a:gd name="T20" fmla="*/ 959 w 1150"/>
                  <a:gd name="T21" fmla="*/ 72 h 127"/>
                  <a:gd name="T22" fmla="*/ 1015 w 1150"/>
                  <a:gd name="T23" fmla="*/ 95 h 127"/>
                  <a:gd name="T24" fmla="*/ 1046 w 1150"/>
                  <a:gd name="T25" fmla="*/ 103 h 127"/>
                  <a:gd name="T26" fmla="*/ 1094 w 1150"/>
                  <a:gd name="T27" fmla="*/ 119 h 127"/>
                  <a:gd name="T28" fmla="*/ 1134 w 1150"/>
                  <a:gd name="T29" fmla="*/ 127 h 127"/>
                  <a:gd name="T30" fmla="*/ 1150 w 1150"/>
                  <a:gd name="T31" fmla="*/ 127 h 1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50"/>
                  <a:gd name="T49" fmla="*/ 0 h 127"/>
                  <a:gd name="T50" fmla="*/ 1150 w 1150"/>
                  <a:gd name="T51" fmla="*/ 127 h 1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50" h="127">
                    <a:moveTo>
                      <a:pt x="0" y="72"/>
                    </a:moveTo>
                    <a:lnTo>
                      <a:pt x="16" y="72"/>
                    </a:lnTo>
                    <a:lnTo>
                      <a:pt x="48" y="64"/>
                    </a:lnTo>
                    <a:lnTo>
                      <a:pt x="168" y="32"/>
                    </a:lnTo>
                    <a:lnTo>
                      <a:pt x="296" y="8"/>
                    </a:lnTo>
                    <a:lnTo>
                      <a:pt x="400" y="0"/>
                    </a:lnTo>
                    <a:lnTo>
                      <a:pt x="519" y="8"/>
                    </a:lnTo>
                    <a:lnTo>
                      <a:pt x="647" y="32"/>
                    </a:lnTo>
                    <a:lnTo>
                      <a:pt x="767" y="48"/>
                    </a:lnTo>
                    <a:lnTo>
                      <a:pt x="871" y="64"/>
                    </a:lnTo>
                    <a:lnTo>
                      <a:pt x="959" y="72"/>
                    </a:lnTo>
                    <a:lnTo>
                      <a:pt x="1015" y="95"/>
                    </a:lnTo>
                    <a:lnTo>
                      <a:pt x="1046" y="103"/>
                    </a:lnTo>
                    <a:lnTo>
                      <a:pt x="1094" y="119"/>
                    </a:lnTo>
                    <a:lnTo>
                      <a:pt x="1134" y="127"/>
                    </a:lnTo>
                    <a:lnTo>
                      <a:pt x="1150" y="127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0183" name="Group 13"/>
            <p:cNvGrpSpPr>
              <a:grpSpLocks/>
            </p:cNvGrpSpPr>
            <p:nvPr/>
          </p:nvGrpSpPr>
          <p:grpSpPr bwMode="auto">
            <a:xfrm>
              <a:off x="1125" y="2881"/>
              <a:ext cx="3814" cy="567"/>
              <a:chOff x="1200" y="3520"/>
              <a:chExt cx="3814" cy="567"/>
            </a:xfrm>
          </p:grpSpPr>
          <p:sp>
            <p:nvSpPr>
              <p:cNvPr id="50264" name="Freeform 14"/>
              <p:cNvSpPr>
                <a:spLocks/>
              </p:cNvSpPr>
              <p:nvPr/>
            </p:nvSpPr>
            <p:spPr bwMode="auto">
              <a:xfrm>
                <a:off x="3880" y="3633"/>
                <a:ext cx="1134" cy="431"/>
              </a:xfrm>
              <a:custGeom>
                <a:avLst/>
                <a:gdLst>
                  <a:gd name="T0" fmla="*/ 0 w 1134"/>
                  <a:gd name="T1" fmla="*/ 383 h 431"/>
                  <a:gd name="T2" fmla="*/ 16 w 1134"/>
                  <a:gd name="T3" fmla="*/ 383 h 431"/>
                  <a:gd name="T4" fmla="*/ 64 w 1134"/>
                  <a:gd name="T5" fmla="*/ 391 h 431"/>
                  <a:gd name="T6" fmla="*/ 208 w 1134"/>
                  <a:gd name="T7" fmla="*/ 407 h 431"/>
                  <a:gd name="T8" fmla="*/ 368 w 1134"/>
                  <a:gd name="T9" fmla="*/ 423 h 431"/>
                  <a:gd name="T10" fmla="*/ 503 w 1134"/>
                  <a:gd name="T11" fmla="*/ 431 h 431"/>
                  <a:gd name="T12" fmla="*/ 639 w 1134"/>
                  <a:gd name="T13" fmla="*/ 423 h 431"/>
                  <a:gd name="T14" fmla="*/ 687 w 1134"/>
                  <a:gd name="T15" fmla="*/ 415 h 431"/>
                  <a:gd name="T16" fmla="*/ 727 w 1134"/>
                  <a:gd name="T17" fmla="*/ 399 h 431"/>
                  <a:gd name="T18" fmla="*/ 823 w 1134"/>
                  <a:gd name="T19" fmla="*/ 287 h 431"/>
                  <a:gd name="T20" fmla="*/ 903 w 1134"/>
                  <a:gd name="T21" fmla="*/ 128 h 431"/>
                  <a:gd name="T22" fmla="*/ 1007 w 1134"/>
                  <a:gd name="T23" fmla="*/ 8 h 431"/>
                  <a:gd name="T24" fmla="*/ 1039 w 1134"/>
                  <a:gd name="T25" fmla="*/ 0 h 431"/>
                  <a:gd name="T26" fmla="*/ 1078 w 1134"/>
                  <a:gd name="T27" fmla="*/ 16 h 431"/>
                  <a:gd name="T28" fmla="*/ 1118 w 1134"/>
                  <a:gd name="T29" fmla="*/ 24 h 431"/>
                  <a:gd name="T30" fmla="*/ 1134 w 1134"/>
                  <a:gd name="T31" fmla="*/ 32 h 43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34"/>
                  <a:gd name="T49" fmla="*/ 0 h 431"/>
                  <a:gd name="T50" fmla="*/ 1134 w 1134"/>
                  <a:gd name="T51" fmla="*/ 431 h 43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34" h="431">
                    <a:moveTo>
                      <a:pt x="0" y="383"/>
                    </a:moveTo>
                    <a:lnTo>
                      <a:pt x="16" y="383"/>
                    </a:lnTo>
                    <a:lnTo>
                      <a:pt x="64" y="391"/>
                    </a:lnTo>
                    <a:lnTo>
                      <a:pt x="208" y="407"/>
                    </a:lnTo>
                    <a:lnTo>
                      <a:pt x="368" y="423"/>
                    </a:lnTo>
                    <a:lnTo>
                      <a:pt x="503" y="431"/>
                    </a:lnTo>
                    <a:lnTo>
                      <a:pt x="639" y="423"/>
                    </a:lnTo>
                    <a:lnTo>
                      <a:pt x="687" y="415"/>
                    </a:lnTo>
                    <a:lnTo>
                      <a:pt x="727" y="399"/>
                    </a:lnTo>
                    <a:lnTo>
                      <a:pt x="823" y="287"/>
                    </a:lnTo>
                    <a:lnTo>
                      <a:pt x="903" y="128"/>
                    </a:lnTo>
                    <a:lnTo>
                      <a:pt x="1007" y="8"/>
                    </a:lnTo>
                    <a:lnTo>
                      <a:pt x="1039" y="0"/>
                    </a:lnTo>
                    <a:lnTo>
                      <a:pt x="1078" y="16"/>
                    </a:lnTo>
                    <a:lnTo>
                      <a:pt x="1118" y="24"/>
                    </a:lnTo>
                    <a:lnTo>
                      <a:pt x="1134" y="32"/>
                    </a:ln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5" name="Freeform 15"/>
              <p:cNvSpPr>
                <a:spLocks/>
              </p:cNvSpPr>
              <p:nvPr/>
            </p:nvSpPr>
            <p:spPr bwMode="auto">
              <a:xfrm>
                <a:off x="1200" y="3520"/>
                <a:ext cx="2683" cy="567"/>
              </a:xfrm>
              <a:custGeom>
                <a:avLst/>
                <a:gdLst>
                  <a:gd name="T0" fmla="*/ 0 w 2683"/>
                  <a:gd name="T1" fmla="*/ 391 h 567"/>
                  <a:gd name="T2" fmla="*/ 16 w 2683"/>
                  <a:gd name="T3" fmla="*/ 383 h 567"/>
                  <a:gd name="T4" fmla="*/ 64 w 2683"/>
                  <a:gd name="T5" fmla="*/ 351 h 567"/>
                  <a:gd name="T6" fmla="*/ 120 w 2683"/>
                  <a:gd name="T7" fmla="*/ 319 h 567"/>
                  <a:gd name="T8" fmla="*/ 168 w 2683"/>
                  <a:gd name="T9" fmla="*/ 279 h 567"/>
                  <a:gd name="T10" fmla="*/ 224 w 2683"/>
                  <a:gd name="T11" fmla="*/ 200 h 567"/>
                  <a:gd name="T12" fmla="*/ 279 w 2683"/>
                  <a:gd name="T13" fmla="*/ 136 h 567"/>
                  <a:gd name="T14" fmla="*/ 327 w 2683"/>
                  <a:gd name="T15" fmla="*/ 96 h 567"/>
                  <a:gd name="T16" fmla="*/ 383 w 2683"/>
                  <a:gd name="T17" fmla="*/ 88 h 567"/>
                  <a:gd name="T18" fmla="*/ 407 w 2683"/>
                  <a:gd name="T19" fmla="*/ 96 h 567"/>
                  <a:gd name="T20" fmla="*/ 431 w 2683"/>
                  <a:gd name="T21" fmla="*/ 120 h 567"/>
                  <a:gd name="T22" fmla="*/ 495 w 2683"/>
                  <a:gd name="T23" fmla="*/ 176 h 567"/>
                  <a:gd name="T24" fmla="*/ 599 w 2683"/>
                  <a:gd name="T25" fmla="*/ 303 h 567"/>
                  <a:gd name="T26" fmla="*/ 655 w 2683"/>
                  <a:gd name="T27" fmla="*/ 343 h 567"/>
                  <a:gd name="T28" fmla="*/ 735 w 2683"/>
                  <a:gd name="T29" fmla="*/ 359 h 567"/>
                  <a:gd name="T30" fmla="*/ 815 w 2683"/>
                  <a:gd name="T31" fmla="*/ 367 h 567"/>
                  <a:gd name="T32" fmla="*/ 886 w 2683"/>
                  <a:gd name="T33" fmla="*/ 399 h 567"/>
                  <a:gd name="T34" fmla="*/ 1022 w 2683"/>
                  <a:gd name="T35" fmla="*/ 447 h 567"/>
                  <a:gd name="T36" fmla="*/ 1150 w 2683"/>
                  <a:gd name="T37" fmla="*/ 495 h 567"/>
                  <a:gd name="T38" fmla="*/ 1214 w 2683"/>
                  <a:gd name="T39" fmla="*/ 519 h 567"/>
                  <a:gd name="T40" fmla="*/ 1302 w 2683"/>
                  <a:gd name="T41" fmla="*/ 551 h 567"/>
                  <a:gd name="T42" fmla="*/ 1390 w 2683"/>
                  <a:gd name="T43" fmla="*/ 567 h 567"/>
                  <a:gd name="T44" fmla="*/ 1453 w 2683"/>
                  <a:gd name="T45" fmla="*/ 551 h 567"/>
                  <a:gd name="T46" fmla="*/ 1501 w 2683"/>
                  <a:gd name="T47" fmla="*/ 487 h 567"/>
                  <a:gd name="T48" fmla="*/ 1557 w 2683"/>
                  <a:gd name="T49" fmla="*/ 359 h 567"/>
                  <a:gd name="T50" fmla="*/ 1597 w 2683"/>
                  <a:gd name="T51" fmla="*/ 216 h 567"/>
                  <a:gd name="T52" fmla="*/ 1605 w 2683"/>
                  <a:gd name="T53" fmla="*/ 112 h 567"/>
                  <a:gd name="T54" fmla="*/ 1621 w 2683"/>
                  <a:gd name="T55" fmla="*/ 40 h 567"/>
                  <a:gd name="T56" fmla="*/ 1653 w 2683"/>
                  <a:gd name="T57" fmla="*/ 0 h 567"/>
                  <a:gd name="T58" fmla="*/ 1693 w 2683"/>
                  <a:gd name="T59" fmla="*/ 16 h 567"/>
                  <a:gd name="T60" fmla="*/ 1733 w 2683"/>
                  <a:gd name="T61" fmla="*/ 96 h 567"/>
                  <a:gd name="T62" fmla="*/ 1757 w 2683"/>
                  <a:gd name="T63" fmla="*/ 208 h 567"/>
                  <a:gd name="T64" fmla="*/ 1773 w 2683"/>
                  <a:gd name="T65" fmla="*/ 303 h 567"/>
                  <a:gd name="T66" fmla="*/ 1829 w 2683"/>
                  <a:gd name="T67" fmla="*/ 423 h 567"/>
                  <a:gd name="T68" fmla="*/ 1909 w 2683"/>
                  <a:gd name="T69" fmla="*/ 471 h 567"/>
                  <a:gd name="T70" fmla="*/ 1957 w 2683"/>
                  <a:gd name="T71" fmla="*/ 463 h 567"/>
                  <a:gd name="T72" fmla="*/ 1996 w 2683"/>
                  <a:gd name="T73" fmla="*/ 431 h 567"/>
                  <a:gd name="T74" fmla="*/ 2044 w 2683"/>
                  <a:gd name="T75" fmla="*/ 319 h 567"/>
                  <a:gd name="T76" fmla="*/ 2116 w 2683"/>
                  <a:gd name="T77" fmla="*/ 184 h 567"/>
                  <a:gd name="T78" fmla="*/ 2164 w 2683"/>
                  <a:gd name="T79" fmla="*/ 136 h 567"/>
                  <a:gd name="T80" fmla="*/ 2220 w 2683"/>
                  <a:gd name="T81" fmla="*/ 120 h 567"/>
                  <a:gd name="T82" fmla="*/ 2268 w 2683"/>
                  <a:gd name="T83" fmla="*/ 136 h 567"/>
                  <a:gd name="T84" fmla="*/ 2292 w 2683"/>
                  <a:gd name="T85" fmla="*/ 160 h 567"/>
                  <a:gd name="T86" fmla="*/ 2316 w 2683"/>
                  <a:gd name="T87" fmla="*/ 200 h 567"/>
                  <a:gd name="T88" fmla="*/ 2396 w 2683"/>
                  <a:gd name="T89" fmla="*/ 343 h 567"/>
                  <a:gd name="T90" fmla="*/ 2452 w 2683"/>
                  <a:gd name="T91" fmla="*/ 399 h 567"/>
                  <a:gd name="T92" fmla="*/ 2540 w 2683"/>
                  <a:gd name="T93" fmla="*/ 447 h 567"/>
                  <a:gd name="T94" fmla="*/ 2587 w 2683"/>
                  <a:gd name="T95" fmla="*/ 471 h 567"/>
                  <a:gd name="T96" fmla="*/ 2635 w 2683"/>
                  <a:gd name="T97" fmla="*/ 487 h 567"/>
                  <a:gd name="T98" fmla="*/ 2683 w 2683"/>
                  <a:gd name="T99" fmla="*/ 495 h 56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683"/>
                  <a:gd name="T151" fmla="*/ 0 h 567"/>
                  <a:gd name="T152" fmla="*/ 2683 w 2683"/>
                  <a:gd name="T153" fmla="*/ 567 h 56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683" h="567">
                    <a:moveTo>
                      <a:pt x="0" y="391"/>
                    </a:moveTo>
                    <a:lnTo>
                      <a:pt x="16" y="383"/>
                    </a:lnTo>
                    <a:lnTo>
                      <a:pt x="64" y="351"/>
                    </a:lnTo>
                    <a:lnTo>
                      <a:pt x="120" y="319"/>
                    </a:lnTo>
                    <a:lnTo>
                      <a:pt x="168" y="279"/>
                    </a:lnTo>
                    <a:lnTo>
                      <a:pt x="224" y="200"/>
                    </a:lnTo>
                    <a:lnTo>
                      <a:pt x="279" y="136"/>
                    </a:lnTo>
                    <a:lnTo>
                      <a:pt x="327" y="96"/>
                    </a:lnTo>
                    <a:lnTo>
                      <a:pt x="383" y="88"/>
                    </a:lnTo>
                    <a:lnTo>
                      <a:pt x="407" y="96"/>
                    </a:lnTo>
                    <a:lnTo>
                      <a:pt x="431" y="120"/>
                    </a:lnTo>
                    <a:lnTo>
                      <a:pt x="495" y="176"/>
                    </a:lnTo>
                    <a:lnTo>
                      <a:pt x="599" y="303"/>
                    </a:lnTo>
                    <a:lnTo>
                      <a:pt x="655" y="343"/>
                    </a:lnTo>
                    <a:lnTo>
                      <a:pt x="735" y="359"/>
                    </a:lnTo>
                    <a:lnTo>
                      <a:pt x="815" y="367"/>
                    </a:lnTo>
                    <a:lnTo>
                      <a:pt x="886" y="399"/>
                    </a:lnTo>
                    <a:lnTo>
                      <a:pt x="1022" y="447"/>
                    </a:lnTo>
                    <a:lnTo>
                      <a:pt x="1150" y="495"/>
                    </a:lnTo>
                    <a:lnTo>
                      <a:pt x="1214" y="519"/>
                    </a:lnTo>
                    <a:lnTo>
                      <a:pt x="1302" y="551"/>
                    </a:lnTo>
                    <a:lnTo>
                      <a:pt x="1390" y="567"/>
                    </a:lnTo>
                    <a:lnTo>
                      <a:pt x="1453" y="551"/>
                    </a:lnTo>
                    <a:lnTo>
                      <a:pt x="1501" y="487"/>
                    </a:lnTo>
                    <a:lnTo>
                      <a:pt x="1557" y="359"/>
                    </a:lnTo>
                    <a:lnTo>
                      <a:pt x="1597" y="216"/>
                    </a:lnTo>
                    <a:lnTo>
                      <a:pt x="1605" y="112"/>
                    </a:lnTo>
                    <a:lnTo>
                      <a:pt x="1621" y="40"/>
                    </a:lnTo>
                    <a:lnTo>
                      <a:pt x="1653" y="0"/>
                    </a:lnTo>
                    <a:lnTo>
                      <a:pt x="1693" y="16"/>
                    </a:lnTo>
                    <a:lnTo>
                      <a:pt x="1733" y="96"/>
                    </a:lnTo>
                    <a:lnTo>
                      <a:pt x="1757" y="208"/>
                    </a:lnTo>
                    <a:lnTo>
                      <a:pt x="1773" y="303"/>
                    </a:lnTo>
                    <a:lnTo>
                      <a:pt x="1829" y="423"/>
                    </a:lnTo>
                    <a:lnTo>
                      <a:pt x="1909" y="471"/>
                    </a:lnTo>
                    <a:lnTo>
                      <a:pt x="1957" y="463"/>
                    </a:lnTo>
                    <a:lnTo>
                      <a:pt x="1996" y="431"/>
                    </a:lnTo>
                    <a:lnTo>
                      <a:pt x="2044" y="319"/>
                    </a:lnTo>
                    <a:lnTo>
                      <a:pt x="2116" y="184"/>
                    </a:lnTo>
                    <a:lnTo>
                      <a:pt x="2164" y="136"/>
                    </a:lnTo>
                    <a:lnTo>
                      <a:pt x="2220" y="120"/>
                    </a:lnTo>
                    <a:lnTo>
                      <a:pt x="2268" y="136"/>
                    </a:lnTo>
                    <a:lnTo>
                      <a:pt x="2292" y="160"/>
                    </a:lnTo>
                    <a:lnTo>
                      <a:pt x="2316" y="200"/>
                    </a:lnTo>
                    <a:lnTo>
                      <a:pt x="2396" y="343"/>
                    </a:lnTo>
                    <a:lnTo>
                      <a:pt x="2452" y="399"/>
                    </a:lnTo>
                    <a:lnTo>
                      <a:pt x="2540" y="447"/>
                    </a:lnTo>
                    <a:lnTo>
                      <a:pt x="2587" y="471"/>
                    </a:lnTo>
                    <a:lnTo>
                      <a:pt x="2635" y="487"/>
                    </a:lnTo>
                    <a:lnTo>
                      <a:pt x="2683" y="495"/>
                    </a:ln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0184" name="Freeform 16"/>
            <p:cNvSpPr>
              <a:spLocks/>
            </p:cNvSpPr>
            <p:nvPr/>
          </p:nvSpPr>
          <p:spPr bwMode="auto">
            <a:xfrm>
              <a:off x="919" y="1202"/>
              <a:ext cx="3977" cy="862"/>
            </a:xfrm>
            <a:custGeom>
              <a:avLst/>
              <a:gdLst>
                <a:gd name="T0" fmla="*/ 0 w 3977"/>
                <a:gd name="T1" fmla="*/ 16 h 862"/>
                <a:gd name="T2" fmla="*/ 24 w 3977"/>
                <a:gd name="T3" fmla="*/ 16 h 862"/>
                <a:gd name="T4" fmla="*/ 80 w 3977"/>
                <a:gd name="T5" fmla="*/ 16 h 862"/>
                <a:gd name="T6" fmla="*/ 160 w 3977"/>
                <a:gd name="T7" fmla="*/ 24 h 862"/>
                <a:gd name="T8" fmla="*/ 264 w 3977"/>
                <a:gd name="T9" fmla="*/ 24 h 862"/>
                <a:gd name="T10" fmla="*/ 463 w 3977"/>
                <a:gd name="T11" fmla="*/ 32 h 862"/>
                <a:gd name="T12" fmla="*/ 607 w 3977"/>
                <a:gd name="T13" fmla="*/ 48 h 862"/>
                <a:gd name="T14" fmla="*/ 679 w 3977"/>
                <a:gd name="T15" fmla="*/ 56 h 862"/>
                <a:gd name="T16" fmla="*/ 751 w 3977"/>
                <a:gd name="T17" fmla="*/ 88 h 862"/>
                <a:gd name="T18" fmla="*/ 815 w 3977"/>
                <a:gd name="T19" fmla="*/ 136 h 862"/>
                <a:gd name="T20" fmla="*/ 879 w 3977"/>
                <a:gd name="T21" fmla="*/ 199 h 862"/>
                <a:gd name="T22" fmla="*/ 966 w 3977"/>
                <a:gd name="T23" fmla="*/ 327 h 862"/>
                <a:gd name="T24" fmla="*/ 1046 w 3977"/>
                <a:gd name="T25" fmla="*/ 455 h 862"/>
                <a:gd name="T26" fmla="*/ 1118 w 3977"/>
                <a:gd name="T27" fmla="*/ 567 h 862"/>
                <a:gd name="T28" fmla="*/ 1166 w 3977"/>
                <a:gd name="T29" fmla="*/ 623 h 862"/>
                <a:gd name="T30" fmla="*/ 1230 w 3977"/>
                <a:gd name="T31" fmla="*/ 687 h 862"/>
                <a:gd name="T32" fmla="*/ 1374 w 3977"/>
                <a:gd name="T33" fmla="*/ 774 h 862"/>
                <a:gd name="T34" fmla="*/ 1557 w 3977"/>
                <a:gd name="T35" fmla="*/ 830 h 862"/>
                <a:gd name="T36" fmla="*/ 1661 w 3977"/>
                <a:gd name="T37" fmla="*/ 838 h 862"/>
                <a:gd name="T38" fmla="*/ 1781 w 3977"/>
                <a:gd name="T39" fmla="*/ 854 h 862"/>
                <a:gd name="T40" fmla="*/ 2069 w 3977"/>
                <a:gd name="T41" fmla="*/ 862 h 862"/>
                <a:gd name="T42" fmla="*/ 2707 w 3977"/>
                <a:gd name="T43" fmla="*/ 862 h 862"/>
                <a:gd name="T44" fmla="*/ 2843 w 3977"/>
                <a:gd name="T45" fmla="*/ 854 h 862"/>
                <a:gd name="T46" fmla="*/ 2963 w 3977"/>
                <a:gd name="T47" fmla="*/ 830 h 862"/>
                <a:gd name="T48" fmla="*/ 3051 w 3977"/>
                <a:gd name="T49" fmla="*/ 798 h 862"/>
                <a:gd name="T50" fmla="*/ 3115 w 3977"/>
                <a:gd name="T51" fmla="*/ 742 h 862"/>
                <a:gd name="T52" fmla="*/ 3274 w 3977"/>
                <a:gd name="T53" fmla="*/ 479 h 862"/>
                <a:gd name="T54" fmla="*/ 3362 w 3977"/>
                <a:gd name="T55" fmla="*/ 335 h 862"/>
                <a:gd name="T56" fmla="*/ 3474 w 3977"/>
                <a:gd name="T57" fmla="*/ 207 h 862"/>
                <a:gd name="T58" fmla="*/ 3514 w 3977"/>
                <a:gd name="T59" fmla="*/ 168 h 862"/>
                <a:gd name="T60" fmla="*/ 3586 w 3977"/>
                <a:gd name="T61" fmla="*/ 136 h 862"/>
                <a:gd name="T62" fmla="*/ 3754 w 3977"/>
                <a:gd name="T63" fmla="*/ 72 h 862"/>
                <a:gd name="T64" fmla="*/ 3834 w 3977"/>
                <a:gd name="T65" fmla="*/ 40 h 862"/>
                <a:gd name="T66" fmla="*/ 3905 w 3977"/>
                <a:gd name="T67" fmla="*/ 16 h 862"/>
                <a:gd name="T68" fmla="*/ 3953 w 3977"/>
                <a:gd name="T69" fmla="*/ 0 h 862"/>
                <a:gd name="T70" fmla="*/ 3977 w 3977"/>
                <a:gd name="T71" fmla="*/ 0 h 8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77"/>
                <a:gd name="T109" fmla="*/ 0 h 862"/>
                <a:gd name="T110" fmla="*/ 3977 w 3977"/>
                <a:gd name="T111" fmla="*/ 862 h 8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77" h="862">
                  <a:moveTo>
                    <a:pt x="0" y="16"/>
                  </a:moveTo>
                  <a:lnTo>
                    <a:pt x="24" y="16"/>
                  </a:lnTo>
                  <a:lnTo>
                    <a:pt x="80" y="16"/>
                  </a:lnTo>
                  <a:lnTo>
                    <a:pt x="160" y="24"/>
                  </a:lnTo>
                  <a:lnTo>
                    <a:pt x="264" y="24"/>
                  </a:lnTo>
                  <a:lnTo>
                    <a:pt x="463" y="32"/>
                  </a:lnTo>
                  <a:lnTo>
                    <a:pt x="607" y="48"/>
                  </a:lnTo>
                  <a:lnTo>
                    <a:pt x="679" y="56"/>
                  </a:lnTo>
                  <a:lnTo>
                    <a:pt x="751" y="88"/>
                  </a:lnTo>
                  <a:lnTo>
                    <a:pt x="815" y="136"/>
                  </a:lnTo>
                  <a:lnTo>
                    <a:pt x="879" y="199"/>
                  </a:lnTo>
                  <a:lnTo>
                    <a:pt x="966" y="327"/>
                  </a:lnTo>
                  <a:lnTo>
                    <a:pt x="1046" y="455"/>
                  </a:lnTo>
                  <a:lnTo>
                    <a:pt x="1118" y="567"/>
                  </a:lnTo>
                  <a:lnTo>
                    <a:pt x="1166" y="623"/>
                  </a:lnTo>
                  <a:lnTo>
                    <a:pt x="1230" y="687"/>
                  </a:lnTo>
                  <a:lnTo>
                    <a:pt x="1374" y="774"/>
                  </a:lnTo>
                  <a:lnTo>
                    <a:pt x="1557" y="830"/>
                  </a:lnTo>
                  <a:lnTo>
                    <a:pt x="1661" y="838"/>
                  </a:lnTo>
                  <a:lnTo>
                    <a:pt x="1781" y="854"/>
                  </a:lnTo>
                  <a:lnTo>
                    <a:pt x="2069" y="862"/>
                  </a:lnTo>
                  <a:lnTo>
                    <a:pt x="2707" y="862"/>
                  </a:lnTo>
                  <a:lnTo>
                    <a:pt x="2843" y="854"/>
                  </a:lnTo>
                  <a:lnTo>
                    <a:pt x="2963" y="830"/>
                  </a:lnTo>
                  <a:lnTo>
                    <a:pt x="3051" y="798"/>
                  </a:lnTo>
                  <a:lnTo>
                    <a:pt x="3115" y="742"/>
                  </a:lnTo>
                  <a:lnTo>
                    <a:pt x="3274" y="479"/>
                  </a:lnTo>
                  <a:lnTo>
                    <a:pt x="3362" y="335"/>
                  </a:lnTo>
                  <a:lnTo>
                    <a:pt x="3474" y="207"/>
                  </a:lnTo>
                  <a:lnTo>
                    <a:pt x="3514" y="168"/>
                  </a:lnTo>
                  <a:lnTo>
                    <a:pt x="3586" y="136"/>
                  </a:lnTo>
                  <a:lnTo>
                    <a:pt x="3754" y="72"/>
                  </a:lnTo>
                  <a:lnTo>
                    <a:pt x="3834" y="40"/>
                  </a:lnTo>
                  <a:lnTo>
                    <a:pt x="3905" y="16"/>
                  </a:lnTo>
                  <a:lnTo>
                    <a:pt x="3953" y="0"/>
                  </a:lnTo>
                  <a:lnTo>
                    <a:pt x="3977" y="0"/>
                  </a:lnTo>
                </a:path>
              </a:pathLst>
            </a:cu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" name="Freeform 17"/>
            <p:cNvSpPr>
              <a:spLocks/>
            </p:cNvSpPr>
            <p:nvPr/>
          </p:nvSpPr>
          <p:spPr bwMode="auto">
            <a:xfrm>
              <a:off x="960" y="1601"/>
              <a:ext cx="4025" cy="511"/>
            </a:xfrm>
            <a:custGeom>
              <a:avLst/>
              <a:gdLst>
                <a:gd name="T0" fmla="*/ 0 w 4025"/>
                <a:gd name="T1" fmla="*/ 479 h 511"/>
                <a:gd name="T2" fmla="*/ 8 w 4025"/>
                <a:gd name="T3" fmla="*/ 479 h 511"/>
                <a:gd name="T4" fmla="*/ 32 w 4025"/>
                <a:gd name="T5" fmla="*/ 479 h 511"/>
                <a:gd name="T6" fmla="*/ 112 w 4025"/>
                <a:gd name="T7" fmla="*/ 479 h 511"/>
                <a:gd name="T8" fmla="*/ 368 w 4025"/>
                <a:gd name="T9" fmla="*/ 479 h 511"/>
                <a:gd name="T10" fmla="*/ 511 w 4025"/>
                <a:gd name="T11" fmla="*/ 479 h 511"/>
                <a:gd name="T12" fmla="*/ 647 w 4025"/>
                <a:gd name="T13" fmla="*/ 471 h 511"/>
                <a:gd name="T14" fmla="*/ 759 w 4025"/>
                <a:gd name="T15" fmla="*/ 464 h 511"/>
                <a:gd name="T16" fmla="*/ 839 w 4025"/>
                <a:gd name="T17" fmla="*/ 464 h 511"/>
                <a:gd name="T18" fmla="*/ 1022 w 4025"/>
                <a:gd name="T19" fmla="*/ 432 h 511"/>
                <a:gd name="T20" fmla="*/ 1182 w 4025"/>
                <a:gd name="T21" fmla="*/ 360 h 511"/>
                <a:gd name="T22" fmla="*/ 1454 w 4025"/>
                <a:gd name="T23" fmla="*/ 168 h 511"/>
                <a:gd name="T24" fmla="*/ 1693 w 4025"/>
                <a:gd name="T25" fmla="*/ 8 h 511"/>
                <a:gd name="T26" fmla="*/ 1741 w 4025"/>
                <a:gd name="T27" fmla="*/ 0 h 511"/>
                <a:gd name="T28" fmla="*/ 1797 w 4025"/>
                <a:gd name="T29" fmla="*/ 24 h 511"/>
                <a:gd name="T30" fmla="*/ 1837 w 4025"/>
                <a:gd name="T31" fmla="*/ 88 h 511"/>
                <a:gd name="T32" fmla="*/ 1885 w 4025"/>
                <a:gd name="T33" fmla="*/ 176 h 511"/>
                <a:gd name="T34" fmla="*/ 1973 w 4025"/>
                <a:gd name="T35" fmla="*/ 360 h 511"/>
                <a:gd name="T36" fmla="*/ 2085 w 4025"/>
                <a:gd name="T37" fmla="*/ 456 h 511"/>
                <a:gd name="T38" fmla="*/ 2252 w 4025"/>
                <a:gd name="T39" fmla="*/ 495 h 511"/>
                <a:gd name="T40" fmla="*/ 2364 w 4025"/>
                <a:gd name="T41" fmla="*/ 511 h 511"/>
                <a:gd name="T42" fmla="*/ 2508 w 4025"/>
                <a:gd name="T43" fmla="*/ 511 h 511"/>
                <a:gd name="T44" fmla="*/ 2644 w 4025"/>
                <a:gd name="T45" fmla="*/ 503 h 511"/>
                <a:gd name="T46" fmla="*/ 2755 w 4025"/>
                <a:gd name="T47" fmla="*/ 464 h 511"/>
                <a:gd name="T48" fmla="*/ 2835 w 4025"/>
                <a:gd name="T49" fmla="*/ 408 h 511"/>
                <a:gd name="T50" fmla="*/ 2891 w 4025"/>
                <a:gd name="T51" fmla="*/ 336 h 511"/>
                <a:gd name="T52" fmla="*/ 2971 w 4025"/>
                <a:gd name="T53" fmla="*/ 184 h 511"/>
                <a:gd name="T54" fmla="*/ 3067 w 4025"/>
                <a:gd name="T55" fmla="*/ 80 h 511"/>
                <a:gd name="T56" fmla="*/ 3155 w 4025"/>
                <a:gd name="T57" fmla="*/ 48 h 511"/>
                <a:gd name="T58" fmla="*/ 3195 w 4025"/>
                <a:gd name="T59" fmla="*/ 64 h 511"/>
                <a:gd name="T60" fmla="*/ 3243 w 4025"/>
                <a:gd name="T61" fmla="*/ 112 h 511"/>
                <a:gd name="T62" fmla="*/ 3314 w 4025"/>
                <a:gd name="T63" fmla="*/ 224 h 511"/>
                <a:gd name="T64" fmla="*/ 3378 w 4025"/>
                <a:gd name="T65" fmla="*/ 320 h 511"/>
                <a:gd name="T66" fmla="*/ 3418 w 4025"/>
                <a:gd name="T67" fmla="*/ 360 h 511"/>
                <a:gd name="T68" fmla="*/ 3482 w 4025"/>
                <a:gd name="T69" fmla="*/ 392 h 511"/>
                <a:gd name="T70" fmla="*/ 3570 w 4025"/>
                <a:gd name="T71" fmla="*/ 424 h 511"/>
                <a:gd name="T72" fmla="*/ 3674 w 4025"/>
                <a:gd name="T73" fmla="*/ 440 h 511"/>
                <a:gd name="T74" fmla="*/ 3794 w 4025"/>
                <a:gd name="T75" fmla="*/ 448 h 511"/>
                <a:gd name="T76" fmla="*/ 3905 w 4025"/>
                <a:gd name="T77" fmla="*/ 440 h 511"/>
                <a:gd name="T78" fmla="*/ 3993 w 4025"/>
                <a:gd name="T79" fmla="*/ 432 h 511"/>
                <a:gd name="T80" fmla="*/ 4017 w 4025"/>
                <a:gd name="T81" fmla="*/ 432 h 511"/>
                <a:gd name="T82" fmla="*/ 4025 w 4025"/>
                <a:gd name="T83" fmla="*/ 432 h 5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25"/>
                <a:gd name="T127" fmla="*/ 0 h 511"/>
                <a:gd name="T128" fmla="*/ 4025 w 4025"/>
                <a:gd name="T129" fmla="*/ 511 h 5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25" h="511">
                  <a:moveTo>
                    <a:pt x="0" y="479"/>
                  </a:moveTo>
                  <a:lnTo>
                    <a:pt x="8" y="479"/>
                  </a:lnTo>
                  <a:lnTo>
                    <a:pt x="32" y="479"/>
                  </a:lnTo>
                  <a:lnTo>
                    <a:pt x="112" y="479"/>
                  </a:lnTo>
                  <a:lnTo>
                    <a:pt x="368" y="479"/>
                  </a:lnTo>
                  <a:lnTo>
                    <a:pt x="511" y="479"/>
                  </a:lnTo>
                  <a:lnTo>
                    <a:pt x="647" y="471"/>
                  </a:lnTo>
                  <a:lnTo>
                    <a:pt x="759" y="464"/>
                  </a:lnTo>
                  <a:lnTo>
                    <a:pt x="839" y="464"/>
                  </a:lnTo>
                  <a:lnTo>
                    <a:pt x="1022" y="432"/>
                  </a:lnTo>
                  <a:lnTo>
                    <a:pt x="1182" y="360"/>
                  </a:lnTo>
                  <a:lnTo>
                    <a:pt x="1454" y="168"/>
                  </a:lnTo>
                  <a:lnTo>
                    <a:pt x="1693" y="8"/>
                  </a:lnTo>
                  <a:lnTo>
                    <a:pt x="1741" y="0"/>
                  </a:lnTo>
                  <a:lnTo>
                    <a:pt x="1797" y="24"/>
                  </a:lnTo>
                  <a:lnTo>
                    <a:pt x="1837" y="88"/>
                  </a:lnTo>
                  <a:lnTo>
                    <a:pt x="1885" y="176"/>
                  </a:lnTo>
                  <a:lnTo>
                    <a:pt x="1973" y="360"/>
                  </a:lnTo>
                  <a:lnTo>
                    <a:pt x="2085" y="456"/>
                  </a:lnTo>
                  <a:lnTo>
                    <a:pt x="2252" y="495"/>
                  </a:lnTo>
                  <a:lnTo>
                    <a:pt x="2364" y="511"/>
                  </a:lnTo>
                  <a:lnTo>
                    <a:pt x="2508" y="511"/>
                  </a:lnTo>
                  <a:lnTo>
                    <a:pt x="2644" y="503"/>
                  </a:lnTo>
                  <a:lnTo>
                    <a:pt x="2755" y="464"/>
                  </a:lnTo>
                  <a:lnTo>
                    <a:pt x="2835" y="408"/>
                  </a:lnTo>
                  <a:lnTo>
                    <a:pt x="2891" y="336"/>
                  </a:lnTo>
                  <a:lnTo>
                    <a:pt x="2971" y="184"/>
                  </a:lnTo>
                  <a:lnTo>
                    <a:pt x="3067" y="80"/>
                  </a:lnTo>
                  <a:lnTo>
                    <a:pt x="3155" y="48"/>
                  </a:lnTo>
                  <a:lnTo>
                    <a:pt x="3195" y="64"/>
                  </a:lnTo>
                  <a:lnTo>
                    <a:pt x="3243" y="112"/>
                  </a:lnTo>
                  <a:lnTo>
                    <a:pt x="3314" y="224"/>
                  </a:lnTo>
                  <a:lnTo>
                    <a:pt x="3378" y="320"/>
                  </a:lnTo>
                  <a:lnTo>
                    <a:pt x="3418" y="360"/>
                  </a:lnTo>
                  <a:lnTo>
                    <a:pt x="3482" y="392"/>
                  </a:lnTo>
                  <a:lnTo>
                    <a:pt x="3570" y="424"/>
                  </a:lnTo>
                  <a:lnTo>
                    <a:pt x="3674" y="440"/>
                  </a:lnTo>
                  <a:lnTo>
                    <a:pt x="3794" y="448"/>
                  </a:lnTo>
                  <a:lnTo>
                    <a:pt x="3905" y="440"/>
                  </a:lnTo>
                  <a:lnTo>
                    <a:pt x="3993" y="432"/>
                  </a:lnTo>
                  <a:lnTo>
                    <a:pt x="4017" y="432"/>
                  </a:lnTo>
                  <a:lnTo>
                    <a:pt x="4025" y="432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6" name="Rectangle 18"/>
            <p:cNvSpPr>
              <a:spLocks noChangeArrowheads="1"/>
            </p:cNvSpPr>
            <p:nvPr/>
          </p:nvSpPr>
          <p:spPr bwMode="auto">
            <a:xfrm>
              <a:off x="2352" y="816"/>
              <a:ext cx="2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CA</a:t>
              </a:r>
              <a:endParaRPr lang="en-US" sz="2000"/>
            </a:p>
          </p:txBody>
        </p:sp>
        <p:sp>
          <p:nvSpPr>
            <p:cNvPr id="50187" name="Freeform 19"/>
            <p:cNvSpPr>
              <a:spLocks/>
            </p:cNvSpPr>
            <p:nvPr/>
          </p:nvSpPr>
          <p:spPr bwMode="auto">
            <a:xfrm>
              <a:off x="983" y="1185"/>
              <a:ext cx="3961" cy="671"/>
            </a:xfrm>
            <a:custGeom>
              <a:avLst/>
              <a:gdLst>
                <a:gd name="T0" fmla="*/ 0 w 3961"/>
                <a:gd name="T1" fmla="*/ 671 h 671"/>
                <a:gd name="T2" fmla="*/ 687 w 3961"/>
                <a:gd name="T3" fmla="*/ 655 h 671"/>
                <a:gd name="T4" fmla="*/ 735 w 3961"/>
                <a:gd name="T5" fmla="*/ 495 h 671"/>
                <a:gd name="T6" fmla="*/ 799 w 3961"/>
                <a:gd name="T7" fmla="*/ 607 h 671"/>
                <a:gd name="T8" fmla="*/ 831 w 3961"/>
                <a:gd name="T9" fmla="*/ 352 h 671"/>
                <a:gd name="T10" fmla="*/ 911 w 3961"/>
                <a:gd name="T11" fmla="*/ 511 h 671"/>
                <a:gd name="T12" fmla="*/ 927 w 3961"/>
                <a:gd name="T13" fmla="*/ 192 h 671"/>
                <a:gd name="T14" fmla="*/ 1006 w 3961"/>
                <a:gd name="T15" fmla="*/ 352 h 671"/>
                <a:gd name="T16" fmla="*/ 1054 w 3961"/>
                <a:gd name="T17" fmla="*/ 16 h 671"/>
                <a:gd name="T18" fmla="*/ 1102 w 3961"/>
                <a:gd name="T19" fmla="*/ 224 h 671"/>
                <a:gd name="T20" fmla="*/ 1166 w 3961"/>
                <a:gd name="T21" fmla="*/ 0 h 671"/>
                <a:gd name="T22" fmla="*/ 1230 w 3961"/>
                <a:gd name="T23" fmla="*/ 671 h 671"/>
                <a:gd name="T24" fmla="*/ 3961 w 3961"/>
                <a:gd name="T25" fmla="*/ 671 h 671"/>
                <a:gd name="T26" fmla="*/ 3945 w 3961"/>
                <a:gd name="T27" fmla="*/ 671 h 6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61"/>
                <a:gd name="T43" fmla="*/ 0 h 671"/>
                <a:gd name="T44" fmla="*/ 3961 w 3961"/>
                <a:gd name="T45" fmla="*/ 671 h 67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61" h="671">
                  <a:moveTo>
                    <a:pt x="0" y="671"/>
                  </a:moveTo>
                  <a:lnTo>
                    <a:pt x="687" y="655"/>
                  </a:lnTo>
                  <a:lnTo>
                    <a:pt x="735" y="495"/>
                  </a:lnTo>
                  <a:lnTo>
                    <a:pt x="799" y="607"/>
                  </a:lnTo>
                  <a:lnTo>
                    <a:pt x="831" y="352"/>
                  </a:lnTo>
                  <a:lnTo>
                    <a:pt x="911" y="511"/>
                  </a:lnTo>
                  <a:lnTo>
                    <a:pt x="927" y="192"/>
                  </a:lnTo>
                  <a:lnTo>
                    <a:pt x="1006" y="352"/>
                  </a:lnTo>
                  <a:lnTo>
                    <a:pt x="1054" y="16"/>
                  </a:lnTo>
                  <a:lnTo>
                    <a:pt x="1102" y="224"/>
                  </a:lnTo>
                  <a:lnTo>
                    <a:pt x="1166" y="0"/>
                  </a:lnTo>
                  <a:lnTo>
                    <a:pt x="1230" y="671"/>
                  </a:lnTo>
                  <a:lnTo>
                    <a:pt x="3961" y="671"/>
                  </a:lnTo>
                  <a:lnTo>
                    <a:pt x="3945" y="671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8" name="Line 20"/>
            <p:cNvSpPr>
              <a:spLocks noChangeShapeType="1"/>
            </p:cNvSpPr>
            <p:nvPr/>
          </p:nvSpPr>
          <p:spPr bwMode="auto">
            <a:xfrm>
              <a:off x="621" y="2172"/>
              <a:ext cx="4392" cy="1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9" name="Line 21"/>
            <p:cNvSpPr>
              <a:spLocks noChangeShapeType="1"/>
            </p:cNvSpPr>
            <p:nvPr/>
          </p:nvSpPr>
          <p:spPr bwMode="auto">
            <a:xfrm>
              <a:off x="597" y="3537"/>
              <a:ext cx="4392" cy="1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0" name="Rectangle 22"/>
            <p:cNvSpPr>
              <a:spLocks noChangeArrowheads="1"/>
            </p:cNvSpPr>
            <p:nvPr/>
          </p:nvSpPr>
          <p:spPr bwMode="auto">
            <a:xfrm>
              <a:off x="1455" y="3812"/>
              <a:ext cx="28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Days Relative to the Gonadotropin Surge</a:t>
              </a:r>
              <a:endParaRPr lang="en-US"/>
            </a:p>
          </p:txBody>
        </p:sp>
        <p:sp>
          <p:nvSpPr>
            <p:cNvPr id="50191" name="Line 23"/>
            <p:cNvSpPr>
              <a:spLocks noChangeShapeType="1"/>
            </p:cNvSpPr>
            <p:nvPr/>
          </p:nvSpPr>
          <p:spPr bwMode="auto">
            <a:xfrm flipV="1">
              <a:off x="278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2" name="Line 24"/>
            <p:cNvSpPr>
              <a:spLocks noChangeShapeType="1"/>
            </p:cNvSpPr>
            <p:nvPr/>
          </p:nvSpPr>
          <p:spPr bwMode="auto">
            <a:xfrm flipV="1">
              <a:off x="306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3" name="Line 25"/>
            <p:cNvSpPr>
              <a:spLocks noChangeShapeType="1"/>
            </p:cNvSpPr>
            <p:nvPr/>
          </p:nvSpPr>
          <p:spPr bwMode="auto">
            <a:xfrm flipV="1">
              <a:off x="33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4" name="Line 26"/>
            <p:cNvSpPr>
              <a:spLocks noChangeShapeType="1"/>
            </p:cNvSpPr>
            <p:nvPr/>
          </p:nvSpPr>
          <p:spPr bwMode="auto">
            <a:xfrm flipV="1">
              <a:off x="33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5" name="Line 27"/>
            <p:cNvSpPr>
              <a:spLocks noChangeShapeType="1"/>
            </p:cNvSpPr>
            <p:nvPr/>
          </p:nvSpPr>
          <p:spPr bwMode="auto">
            <a:xfrm flipV="1">
              <a:off x="362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6" name="Line 28"/>
            <p:cNvSpPr>
              <a:spLocks noChangeShapeType="1"/>
            </p:cNvSpPr>
            <p:nvPr/>
          </p:nvSpPr>
          <p:spPr bwMode="auto">
            <a:xfrm flipV="1">
              <a:off x="390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7" name="Line 29"/>
            <p:cNvSpPr>
              <a:spLocks noChangeShapeType="1"/>
            </p:cNvSpPr>
            <p:nvPr/>
          </p:nvSpPr>
          <p:spPr bwMode="auto">
            <a:xfrm flipV="1">
              <a:off x="418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8" name="Line 30"/>
            <p:cNvSpPr>
              <a:spLocks noChangeShapeType="1"/>
            </p:cNvSpPr>
            <p:nvPr/>
          </p:nvSpPr>
          <p:spPr bwMode="auto">
            <a:xfrm flipV="1">
              <a:off x="4462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9" name="Line 31"/>
            <p:cNvSpPr>
              <a:spLocks noChangeShapeType="1"/>
            </p:cNvSpPr>
            <p:nvPr/>
          </p:nvSpPr>
          <p:spPr bwMode="auto">
            <a:xfrm flipV="1">
              <a:off x="4742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0" name="Line 32"/>
            <p:cNvSpPr>
              <a:spLocks noChangeShapeType="1"/>
            </p:cNvSpPr>
            <p:nvPr/>
          </p:nvSpPr>
          <p:spPr bwMode="auto">
            <a:xfrm flipV="1">
              <a:off x="500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1" name="Line 33"/>
            <p:cNvSpPr>
              <a:spLocks noChangeShapeType="1"/>
            </p:cNvSpPr>
            <p:nvPr/>
          </p:nvSpPr>
          <p:spPr bwMode="auto">
            <a:xfrm flipV="1">
              <a:off x="8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2" name="Line 34"/>
            <p:cNvSpPr>
              <a:spLocks noChangeShapeType="1"/>
            </p:cNvSpPr>
            <p:nvPr/>
          </p:nvSpPr>
          <p:spPr bwMode="auto">
            <a:xfrm flipV="1">
              <a:off x="112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3" name="Line 35"/>
            <p:cNvSpPr>
              <a:spLocks noChangeShapeType="1"/>
            </p:cNvSpPr>
            <p:nvPr/>
          </p:nvSpPr>
          <p:spPr bwMode="auto">
            <a:xfrm flipV="1">
              <a:off x="1403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4" name="Line 36"/>
            <p:cNvSpPr>
              <a:spLocks noChangeShapeType="1"/>
            </p:cNvSpPr>
            <p:nvPr/>
          </p:nvSpPr>
          <p:spPr bwMode="auto">
            <a:xfrm flipV="1">
              <a:off x="168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5" name="Line 37"/>
            <p:cNvSpPr>
              <a:spLocks noChangeShapeType="1"/>
            </p:cNvSpPr>
            <p:nvPr/>
          </p:nvSpPr>
          <p:spPr bwMode="auto">
            <a:xfrm flipV="1">
              <a:off x="1962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6" name="Line 38"/>
            <p:cNvSpPr>
              <a:spLocks noChangeShapeType="1"/>
            </p:cNvSpPr>
            <p:nvPr/>
          </p:nvSpPr>
          <p:spPr bwMode="auto">
            <a:xfrm flipV="1">
              <a:off x="2234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7" name="Line 39"/>
            <p:cNvSpPr>
              <a:spLocks noChangeShapeType="1"/>
            </p:cNvSpPr>
            <p:nvPr/>
          </p:nvSpPr>
          <p:spPr bwMode="auto">
            <a:xfrm flipV="1">
              <a:off x="2521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0208" name="Group 40"/>
            <p:cNvGrpSpPr>
              <a:grpSpLocks/>
            </p:cNvGrpSpPr>
            <p:nvPr/>
          </p:nvGrpSpPr>
          <p:grpSpPr bwMode="auto">
            <a:xfrm>
              <a:off x="752" y="3684"/>
              <a:ext cx="4305" cy="173"/>
              <a:chOff x="827" y="4596"/>
              <a:chExt cx="4305" cy="173"/>
            </a:xfrm>
          </p:grpSpPr>
          <p:sp>
            <p:nvSpPr>
              <p:cNvPr id="50248" name="Rectangle 41"/>
              <p:cNvSpPr>
                <a:spLocks noChangeArrowheads="1"/>
              </p:cNvSpPr>
              <p:nvPr/>
            </p:nvSpPr>
            <p:spPr bwMode="auto">
              <a:xfrm>
                <a:off x="283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0</a:t>
                </a:r>
                <a:endParaRPr lang="en-US"/>
              </a:p>
            </p:txBody>
          </p:sp>
          <p:sp>
            <p:nvSpPr>
              <p:cNvPr id="50249" name="Rectangle 42"/>
              <p:cNvSpPr>
                <a:spLocks noChangeArrowheads="1"/>
              </p:cNvSpPr>
              <p:nvPr/>
            </p:nvSpPr>
            <p:spPr bwMode="auto">
              <a:xfrm>
                <a:off x="3103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1</a:t>
                </a:r>
                <a:endParaRPr lang="en-US"/>
              </a:p>
            </p:txBody>
          </p:sp>
          <p:sp>
            <p:nvSpPr>
              <p:cNvPr id="50250" name="Rectangle 43"/>
              <p:cNvSpPr>
                <a:spLocks noChangeArrowheads="1"/>
              </p:cNvSpPr>
              <p:nvPr/>
            </p:nvSpPr>
            <p:spPr bwMode="auto">
              <a:xfrm>
                <a:off x="3399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2</a:t>
                </a:r>
                <a:endParaRPr lang="en-US"/>
              </a:p>
            </p:txBody>
          </p:sp>
          <p:sp>
            <p:nvSpPr>
              <p:cNvPr id="50251" name="Rectangle 44"/>
              <p:cNvSpPr>
                <a:spLocks noChangeArrowheads="1"/>
              </p:cNvSpPr>
              <p:nvPr/>
            </p:nvSpPr>
            <p:spPr bwMode="auto">
              <a:xfrm>
                <a:off x="3670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3</a:t>
                </a:r>
                <a:endParaRPr lang="en-US"/>
              </a:p>
            </p:txBody>
          </p:sp>
          <p:sp>
            <p:nvSpPr>
              <p:cNvPr id="50252" name="Rectangle 45"/>
              <p:cNvSpPr>
                <a:spLocks noChangeArrowheads="1"/>
              </p:cNvSpPr>
              <p:nvPr/>
            </p:nvSpPr>
            <p:spPr bwMode="auto">
              <a:xfrm>
                <a:off x="394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4</a:t>
                </a:r>
                <a:endParaRPr lang="en-US"/>
              </a:p>
            </p:txBody>
          </p:sp>
          <p:sp>
            <p:nvSpPr>
              <p:cNvPr id="50253" name="Rectangle 46"/>
              <p:cNvSpPr>
                <a:spLocks noChangeArrowheads="1"/>
              </p:cNvSpPr>
              <p:nvPr/>
            </p:nvSpPr>
            <p:spPr bwMode="auto">
              <a:xfrm>
                <a:off x="4229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5</a:t>
                </a:r>
                <a:endParaRPr lang="en-US"/>
              </a:p>
            </p:txBody>
          </p:sp>
          <p:sp>
            <p:nvSpPr>
              <p:cNvPr id="50254" name="Rectangle 47"/>
              <p:cNvSpPr>
                <a:spLocks noChangeArrowheads="1"/>
              </p:cNvSpPr>
              <p:nvPr/>
            </p:nvSpPr>
            <p:spPr bwMode="auto">
              <a:xfrm>
                <a:off x="4501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6</a:t>
                </a:r>
                <a:endParaRPr lang="en-US"/>
              </a:p>
            </p:txBody>
          </p:sp>
          <p:sp>
            <p:nvSpPr>
              <p:cNvPr id="50255" name="Rectangle 48"/>
              <p:cNvSpPr>
                <a:spLocks noChangeArrowheads="1"/>
              </p:cNvSpPr>
              <p:nvPr/>
            </p:nvSpPr>
            <p:spPr bwMode="auto">
              <a:xfrm>
                <a:off x="4788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7</a:t>
                </a:r>
                <a:endParaRPr lang="en-US"/>
              </a:p>
            </p:txBody>
          </p:sp>
          <p:sp>
            <p:nvSpPr>
              <p:cNvPr id="50256" name="Rectangle 49"/>
              <p:cNvSpPr>
                <a:spLocks noChangeArrowheads="1"/>
              </p:cNvSpPr>
              <p:nvPr/>
            </p:nvSpPr>
            <p:spPr bwMode="auto">
              <a:xfrm>
                <a:off x="505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8</a:t>
                </a:r>
                <a:endParaRPr lang="en-US"/>
              </a:p>
            </p:txBody>
          </p:sp>
          <p:sp>
            <p:nvSpPr>
              <p:cNvPr id="50257" name="Rectangle 50"/>
              <p:cNvSpPr>
                <a:spLocks noChangeArrowheads="1"/>
              </p:cNvSpPr>
              <p:nvPr/>
            </p:nvSpPr>
            <p:spPr bwMode="auto">
              <a:xfrm>
                <a:off x="2512" y="4596"/>
                <a:ext cx="1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-1</a:t>
                </a:r>
                <a:endParaRPr lang="en-US"/>
              </a:p>
            </p:txBody>
          </p:sp>
          <p:sp>
            <p:nvSpPr>
              <p:cNvPr id="50258" name="Rectangle 51"/>
              <p:cNvSpPr>
                <a:spLocks noChangeArrowheads="1"/>
              </p:cNvSpPr>
              <p:nvPr/>
            </p:nvSpPr>
            <p:spPr bwMode="auto">
              <a:xfrm>
                <a:off x="2193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- 2</a:t>
                </a:r>
                <a:endParaRPr lang="en-US"/>
              </a:p>
            </p:txBody>
          </p:sp>
          <p:sp>
            <p:nvSpPr>
              <p:cNvPr id="50259" name="Rectangle 52"/>
              <p:cNvSpPr>
                <a:spLocks noChangeArrowheads="1"/>
              </p:cNvSpPr>
              <p:nvPr/>
            </p:nvSpPr>
            <p:spPr bwMode="auto">
              <a:xfrm>
                <a:off x="1921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- 3</a:t>
                </a:r>
                <a:endParaRPr lang="en-US"/>
              </a:p>
            </p:txBody>
          </p:sp>
          <p:sp>
            <p:nvSpPr>
              <p:cNvPr id="50260" name="Rectangle 53"/>
              <p:cNvSpPr>
                <a:spLocks noChangeArrowheads="1"/>
              </p:cNvSpPr>
              <p:nvPr/>
            </p:nvSpPr>
            <p:spPr bwMode="auto">
              <a:xfrm>
                <a:off x="1626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- 4</a:t>
                </a:r>
                <a:endParaRPr lang="en-US"/>
              </a:p>
            </p:txBody>
          </p:sp>
          <p:sp>
            <p:nvSpPr>
              <p:cNvPr id="50261" name="Rectangle 54"/>
              <p:cNvSpPr>
                <a:spLocks noChangeArrowheads="1"/>
              </p:cNvSpPr>
              <p:nvPr/>
            </p:nvSpPr>
            <p:spPr bwMode="auto">
              <a:xfrm>
                <a:off x="1362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- 5</a:t>
                </a:r>
                <a:endParaRPr lang="en-US"/>
              </a:p>
            </p:txBody>
          </p:sp>
          <p:sp>
            <p:nvSpPr>
              <p:cNvPr id="50262" name="Rectangle 55"/>
              <p:cNvSpPr>
                <a:spLocks noChangeArrowheads="1"/>
              </p:cNvSpPr>
              <p:nvPr/>
            </p:nvSpPr>
            <p:spPr bwMode="auto">
              <a:xfrm>
                <a:off x="1075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- 6</a:t>
                </a:r>
                <a:endParaRPr lang="en-US"/>
              </a:p>
            </p:txBody>
          </p:sp>
          <p:sp>
            <p:nvSpPr>
              <p:cNvPr id="50263" name="Rectangle 56"/>
              <p:cNvSpPr>
                <a:spLocks noChangeArrowheads="1"/>
              </p:cNvSpPr>
              <p:nvPr/>
            </p:nvSpPr>
            <p:spPr bwMode="auto">
              <a:xfrm>
                <a:off x="827" y="4596"/>
                <a:ext cx="1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solidFill>
                      <a:srgbClr val="000000"/>
                    </a:solidFill>
                  </a:rPr>
                  <a:t>-7</a:t>
                </a:r>
                <a:endParaRPr lang="en-US"/>
              </a:p>
            </p:txBody>
          </p:sp>
        </p:grpSp>
        <p:sp>
          <p:nvSpPr>
            <p:cNvPr id="50209" name="Rectangle 57"/>
            <p:cNvSpPr>
              <a:spLocks noChangeArrowheads="1"/>
            </p:cNvSpPr>
            <p:nvPr/>
          </p:nvSpPr>
          <p:spPr bwMode="auto">
            <a:xfrm>
              <a:off x="576" y="3312"/>
              <a:ext cx="21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LH</a:t>
              </a:r>
              <a:endParaRPr lang="en-US" sz="2000"/>
            </a:p>
          </p:txBody>
        </p:sp>
        <p:sp>
          <p:nvSpPr>
            <p:cNvPr id="50210" name="Rectangle 58"/>
            <p:cNvSpPr>
              <a:spLocks noChangeArrowheads="1"/>
            </p:cNvSpPr>
            <p:nvPr/>
          </p:nvSpPr>
          <p:spPr bwMode="auto">
            <a:xfrm>
              <a:off x="528" y="3120"/>
              <a:ext cx="3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FSH</a:t>
              </a:r>
              <a:endParaRPr lang="en-US" sz="2000"/>
            </a:p>
          </p:txBody>
        </p:sp>
        <p:grpSp>
          <p:nvGrpSpPr>
            <p:cNvPr id="50211" name="Group 59"/>
            <p:cNvGrpSpPr>
              <a:grpSpLocks/>
            </p:cNvGrpSpPr>
            <p:nvPr/>
          </p:nvGrpSpPr>
          <p:grpSpPr bwMode="auto">
            <a:xfrm>
              <a:off x="384" y="1728"/>
              <a:ext cx="466" cy="288"/>
              <a:chOff x="651" y="2808"/>
              <a:chExt cx="466" cy="288"/>
            </a:xfrm>
          </p:grpSpPr>
          <p:sp>
            <p:nvSpPr>
              <p:cNvPr id="50245" name="Rectangle 60"/>
              <p:cNvSpPr>
                <a:spLocks noChangeArrowheads="1"/>
              </p:cNvSpPr>
              <p:nvPr/>
            </p:nvSpPr>
            <p:spPr bwMode="auto">
              <a:xfrm>
                <a:off x="651" y="2808"/>
                <a:ext cx="32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</a:rPr>
                  <a:t>PGF</a:t>
                </a:r>
                <a:endParaRPr lang="en-US" sz="2000"/>
              </a:p>
            </p:txBody>
          </p:sp>
          <p:sp>
            <p:nvSpPr>
              <p:cNvPr id="50246" name="Rectangle 61"/>
              <p:cNvSpPr>
                <a:spLocks noChangeArrowheads="1"/>
              </p:cNvSpPr>
              <p:nvPr/>
            </p:nvSpPr>
            <p:spPr bwMode="auto">
              <a:xfrm>
                <a:off x="923" y="2896"/>
                <a:ext cx="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</a:rPr>
                  <a:t>2</a:t>
                </a:r>
                <a:endParaRPr lang="en-US" sz="2000"/>
              </a:p>
            </p:txBody>
          </p:sp>
          <p:sp>
            <p:nvSpPr>
              <p:cNvPr id="50247" name="Rectangle 62"/>
              <p:cNvSpPr>
                <a:spLocks noChangeArrowheads="1"/>
              </p:cNvSpPr>
              <p:nvPr/>
            </p:nvSpPr>
            <p:spPr bwMode="auto">
              <a:xfrm>
                <a:off x="976" y="2904"/>
                <a:ext cx="14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Symbol" pitchFamily="-1" charset="2"/>
                    <a:sym typeface="Symbol" pitchFamily="-1" charset="2"/>
                  </a:rPr>
                  <a:t> a</a:t>
                </a:r>
                <a:endParaRPr lang="en-US" sz="2000"/>
              </a:p>
            </p:txBody>
          </p:sp>
        </p:grpSp>
        <p:sp>
          <p:nvSpPr>
            <p:cNvPr id="50212" name="Rectangle 63"/>
            <p:cNvSpPr>
              <a:spLocks noChangeArrowheads="1"/>
            </p:cNvSpPr>
            <p:nvPr/>
          </p:nvSpPr>
          <p:spPr bwMode="auto">
            <a:xfrm>
              <a:off x="144" y="1981"/>
              <a:ext cx="68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FF"/>
                  </a:solidFill>
                </a:rPr>
                <a:t>Estradiol</a:t>
              </a:r>
              <a:endParaRPr lang="en-US" sz="2000"/>
            </a:p>
          </p:txBody>
        </p:sp>
        <p:sp>
          <p:nvSpPr>
            <p:cNvPr id="50213" name="Rectangle 64"/>
            <p:cNvSpPr>
              <a:spLocks noChangeArrowheads="1"/>
            </p:cNvSpPr>
            <p:nvPr/>
          </p:nvSpPr>
          <p:spPr bwMode="auto">
            <a:xfrm>
              <a:off x="144" y="1008"/>
              <a:ext cx="10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CC00"/>
                  </a:solidFill>
                </a:rPr>
                <a:t>Progesterone</a:t>
              </a:r>
              <a:endParaRPr lang="en-US" sz="2000"/>
            </a:p>
          </p:txBody>
        </p:sp>
        <p:sp>
          <p:nvSpPr>
            <p:cNvPr id="50214" name="Rectangle 65"/>
            <p:cNvSpPr>
              <a:spLocks noChangeArrowheads="1"/>
            </p:cNvSpPr>
            <p:nvPr/>
          </p:nvSpPr>
          <p:spPr bwMode="auto">
            <a:xfrm>
              <a:off x="3212" y="4042"/>
              <a:ext cx="52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Metestrus</a:t>
              </a:r>
              <a:endParaRPr lang="en-US"/>
            </a:p>
          </p:txBody>
        </p:sp>
        <p:sp>
          <p:nvSpPr>
            <p:cNvPr id="50215" name="Rectangle 66"/>
            <p:cNvSpPr>
              <a:spLocks noChangeArrowheads="1"/>
            </p:cNvSpPr>
            <p:nvPr/>
          </p:nvSpPr>
          <p:spPr bwMode="auto">
            <a:xfrm>
              <a:off x="4154" y="4042"/>
              <a:ext cx="44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Diestrus</a:t>
              </a:r>
              <a:endParaRPr lang="en-US"/>
            </a:p>
          </p:txBody>
        </p:sp>
        <p:sp>
          <p:nvSpPr>
            <p:cNvPr id="50216" name="Rectangle 67"/>
            <p:cNvSpPr>
              <a:spLocks noChangeArrowheads="1"/>
            </p:cNvSpPr>
            <p:nvPr/>
          </p:nvSpPr>
          <p:spPr bwMode="auto">
            <a:xfrm>
              <a:off x="2014" y="4042"/>
              <a:ext cx="5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Proestrus</a:t>
              </a:r>
              <a:endParaRPr lang="en-US"/>
            </a:p>
          </p:txBody>
        </p:sp>
        <p:sp>
          <p:nvSpPr>
            <p:cNvPr id="50217" name="Rectangle 68"/>
            <p:cNvSpPr>
              <a:spLocks noChangeArrowheads="1"/>
            </p:cNvSpPr>
            <p:nvPr/>
          </p:nvSpPr>
          <p:spPr bwMode="auto">
            <a:xfrm>
              <a:off x="1055" y="4042"/>
              <a:ext cx="44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Diestrus</a:t>
              </a:r>
              <a:endParaRPr lang="en-US"/>
            </a:p>
          </p:txBody>
        </p:sp>
        <p:sp>
          <p:nvSpPr>
            <p:cNvPr id="50218" name="Line 69"/>
            <p:cNvSpPr>
              <a:spLocks noChangeShapeType="1"/>
            </p:cNvSpPr>
            <p:nvPr/>
          </p:nvSpPr>
          <p:spPr bwMode="auto">
            <a:xfrm flipV="1">
              <a:off x="1962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19" name="Rectangle 70"/>
            <p:cNvSpPr>
              <a:spLocks noChangeArrowheads="1"/>
            </p:cNvSpPr>
            <p:nvPr/>
          </p:nvSpPr>
          <p:spPr bwMode="auto">
            <a:xfrm>
              <a:off x="2733" y="4042"/>
              <a:ext cx="34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Estrus</a:t>
              </a:r>
              <a:endParaRPr lang="en-US"/>
            </a:p>
          </p:txBody>
        </p:sp>
        <p:sp>
          <p:nvSpPr>
            <p:cNvPr id="50220" name="Line 71"/>
            <p:cNvSpPr>
              <a:spLocks noChangeShapeType="1"/>
            </p:cNvSpPr>
            <p:nvPr/>
          </p:nvSpPr>
          <p:spPr bwMode="auto">
            <a:xfrm flipV="1">
              <a:off x="2713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1" name="Line 72"/>
            <p:cNvSpPr>
              <a:spLocks noChangeShapeType="1"/>
            </p:cNvSpPr>
            <p:nvPr/>
          </p:nvSpPr>
          <p:spPr bwMode="auto">
            <a:xfrm flipV="1">
              <a:off x="3104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73"/>
            <p:cNvSpPr>
              <a:spLocks noChangeShapeType="1"/>
            </p:cNvSpPr>
            <p:nvPr/>
          </p:nvSpPr>
          <p:spPr bwMode="auto">
            <a:xfrm flipV="1">
              <a:off x="3831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0223" name="Picture 74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2" y="123"/>
              <a:ext cx="486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4" name="Picture 75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16" y="96"/>
              <a:ext cx="4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5" name="Picture 76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488" y="288"/>
              <a:ext cx="32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0226" name="Group 77"/>
            <p:cNvGrpSpPr>
              <a:grpSpLocks noChangeAspect="1"/>
            </p:cNvGrpSpPr>
            <p:nvPr/>
          </p:nvGrpSpPr>
          <p:grpSpPr bwMode="auto">
            <a:xfrm>
              <a:off x="2784" y="106"/>
              <a:ext cx="714" cy="518"/>
              <a:chOff x="2992" y="0"/>
              <a:chExt cx="952" cy="690"/>
            </a:xfrm>
          </p:grpSpPr>
          <p:pic>
            <p:nvPicPr>
              <p:cNvPr id="50241" name="Picture 78"/>
              <p:cNvPicPr preferRelativeResize="0"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92" y="0"/>
                <a:ext cx="648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242" name="Oval 79"/>
              <p:cNvSpPr>
                <a:spLocks noChangeAspect="1" noChangeArrowheads="1"/>
              </p:cNvSpPr>
              <p:nvPr/>
            </p:nvSpPr>
            <p:spPr bwMode="auto">
              <a:xfrm>
                <a:off x="3120" y="216"/>
                <a:ext cx="396" cy="3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3" name="Oval 80"/>
              <p:cNvSpPr>
                <a:spLocks noChangeAspect="1" noChangeArrowheads="1"/>
              </p:cNvSpPr>
              <p:nvPr/>
            </p:nvSpPr>
            <p:spPr bwMode="auto">
              <a:xfrm>
                <a:off x="3288" y="72"/>
                <a:ext cx="396" cy="3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50244" name="Picture 81"/>
              <p:cNvPicPr preferRelativeResize="0"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536" y="0"/>
                <a:ext cx="408" cy="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0227" name="Picture 82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64" y="75"/>
              <a:ext cx="486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8" name="Picture 8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60" y="816"/>
              <a:ext cx="29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9" name="Picture 84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60" y="1045"/>
              <a:ext cx="32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30" name="Picture 85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92" y="576"/>
              <a:ext cx="4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231" name="Line 86"/>
            <p:cNvSpPr>
              <a:spLocks noChangeShapeType="1"/>
            </p:cNvSpPr>
            <p:nvPr/>
          </p:nvSpPr>
          <p:spPr bwMode="auto">
            <a:xfrm>
              <a:off x="4464" y="768"/>
              <a:ext cx="480" cy="4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2" name="Line 87"/>
            <p:cNvSpPr>
              <a:spLocks noChangeShapeType="1"/>
            </p:cNvSpPr>
            <p:nvPr/>
          </p:nvSpPr>
          <p:spPr bwMode="auto">
            <a:xfrm flipH="1">
              <a:off x="4464" y="768"/>
              <a:ext cx="432" cy="4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3" name="Line 88"/>
            <p:cNvSpPr>
              <a:spLocks noChangeShapeType="1"/>
            </p:cNvSpPr>
            <p:nvPr/>
          </p:nvSpPr>
          <p:spPr bwMode="auto">
            <a:xfrm flipV="1">
              <a:off x="1872" y="432"/>
              <a:ext cx="144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4" name="Line 89"/>
            <p:cNvSpPr>
              <a:spLocks noChangeShapeType="1"/>
            </p:cNvSpPr>
            <p:nvPr/>
          </p:nvSpPr>
          <p:spPr bwMode="auto">
            <a:xfrm>
              <a:off x="2510" y="3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Line 90"/>
            <p:cNvSpPr>
              <a:spLocks noChangeShapeType="1"/>
            </p:cNvSpPr>
            <p:nvPr/>
          </p:nvSpPr>
          <p:spPr bwMode="auto">
            <a:xfrm>
              <a:off x="3552" y="384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6" name="Line 91"/>
            <p:cNvSpPr>
              <a:spLocks noChangeShapeType="1"/>
            </p:cNvSpPr>
            <p:nvPr/>
          </p:nvSpPr>
          <p:spPr bwMode="auto">
            <a:xfrm flipV="1">
              <a:off x="3648" y="937"/>
              <a:ext cx="137" cy="1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7" name="Line 92"/>
            <p:cNvSpPr>
              <a:spLocks noChangeShapeType="1"/>
            </p:cNvSpPr>
            <p:nvPr/>
          </p:nvSpPr>
          <p:spPr bwMode="auto">
            <a:xfrm>
              <a:off x="4320" y="912"/>
              <a:ext cx="207" cy="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8" name="Line 93"/>
            <p:cNvSpPr>
              <a:spLocks noChangeShapeType="1"/>
            </p:cNvSpPr>
            <p:nvPr/>
          </p:nvSpPr>
          <p:spPr bwMode="auto">
            <a:xfrm>
              <a:off x="1008" y="576"/>
              <a:ext cx="816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9" name="Text Box 94"/>
            <p:cNvSpPr txBox="1">
              <a:spLocks noChangeArrowheads="1"/>
            </p:cNvSpPr>
            <p:nvPr/>
          </p:nvSpPr>
          <p:spPr bwMode="auto">
            <a:xfrm>
              <a:off x="96" y="317"/>
              <a:ext cx="3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CL</a:t>
              </a:r>
            </a:p>
          </p:txBody>
        </p:sp>
        <p:sp>
          <p:nvSpPr>
            <p:cNvPr id="50240" name="Text Box 95"/>
            <p:cNvSpPr txBox="1">
              <a:spLocks noChangeArrowheads="1"/>
            </p:cNvSpPr>
            <p:nvPr/>
          </p:nvSpPr>
          <p:spPr bwMode="auto">
            <a:xfrm>
              <a:off x="2918" y="591"/>
              <a:ext cx="85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Ovulation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5"/>
          <p:cNvSpPr>
            <a:spLocks noChangeArrowheads="1"/>
          </p:cNvSpPr>
          <p:nvPr/>
        </p:nvSpPr>
        <p:spPr bwMode="auto">
          <a:xfrm>
            <a:off x="1825625" y="304800"/>
            <a:ext cx="2289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Follicular Phase</a:t>
            </a:r>
          </a:p>
        </p:txBody>
      </p:sp>
      <p:pic>
        <p:nvPicPr>
          <p:cNvPr id="52227" name="Picture 6" descr="Slide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838200"/>
            <a:ext cx="6864350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994400" y="492125"/>
            <a:ext cx="3052763" cy="3476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>
                <a:solidFill>
                  <a:srgbClr val="EF9100"/>
                </a:solidFill>
              </a:rPr>
              <a:t>Proestrus</a:t>
            </a:r>
            <a:endParaRPr lang="en-US" sz="1800"/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Preovulatory follicle enlarges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estrogen increases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vascularity of the female reproductive tract increases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endometrial glands begin to grow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estrogen levels peak</a:t>
            </a:r>
          </a:p>
          <a:p>
            <a:pPr algn="ctr"/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 descr="20%"/>
          <p:cNvSpPr>
            <a:spLocks noChangeArrowheads="1"/>
          </p:cNvSpPr>
          <p:nvPr/>
        </p:nvSpPr>
        <p:spPr bwMode="auto">
          <a:xfrm>
            <a:off x="4295775" y="128588"/>
            <a:ext cx="623888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5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4276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77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54361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2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278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54359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0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279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54282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54286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0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1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2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3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7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8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9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0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1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2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4303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54343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54344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54345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54346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54347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54348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54349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54350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54351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54352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54353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54354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54355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54356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54357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54358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54304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54305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54306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54340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54341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54342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54307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54308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54309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54310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54311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54312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54313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14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54315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16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17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4318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19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0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321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54336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337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8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4339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4322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3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4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5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26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27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28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29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0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1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2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3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4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54335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026" descr="Slide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1905000" y="304800"/>
            <a:ext cx="2289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Follicular Phase</a:t>
            </a:r>
          </a:p>
        </p:txBody>
      </p:sp>
      <p:sp>
        <p:nvSpPr>
          <p:cNvPr id="56324" name="Rectangle 1028"/>
          <p:cNvSpPr>
            <a:spLocks noChangeArrowheads="1"/>
          </p:cNvSpPr>
          <p:nvPr/>
        </p:nvSpPr>
        <p:spPr bwMode="auto">
          <a:xfrm>
            <a:off x="5822950" y="711200"/>
            <a:ext cx="3168650" cy="4383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>
                <a:solidFill>
                  <a:srgbClr val="D93192"/>
                </a:solidFill>
              </a:rPr>
              <a:t>Estrus</a:t>
            </a:r>
            <a:endParaRPr lang="en-US" sz="1800"/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allows male to mount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estrogen decreases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LH surge occurs 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ovulation 24-48 hr after surge of LH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uterine motility high with contractions moving toward oviduct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sperm transport is optimal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/>
              <a:t>cervical mucus volume increases</a:t>
            </a:r>
            <a:endParaRPr lang="en-US" sz="1400"/>
          </a:p>
          <a:p>
            <a:pPr algn="ctr"/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9" descr="20%"/>
          <p:cNvSpPr>
            <a:spLocks noChangeArrowheads="1"/>
          </p:cNvSpPr>
          <p:nvPr/>
        </p:nvSpPr>
        <p:spPr bwMode="auto">
          <a:xfrm>
            <a:off x="4919663" y="128588"/>
            <a:ext cx="1146175" cy="6586537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1" name="Rectangle 1032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8372" name="Picture 103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373" name="Group 103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58457" name="Freeform 103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58" name="Freeform 103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374" name="Group 103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58455" name="Freeform 103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56" name="Freeform 103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375" name="Freeform 10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6" name="Freeform 10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7" name="Rectangle 104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58378" name="Freeform 104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79" name="Line 104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0" name="Line 104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1" name="Rectangle 104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58382" name="Line 104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3" name="Line 104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4" name="Line 104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5" name="Line 105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6" name="Line 105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7" name="Line 105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8" name="Line 105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89" name="Line 105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0" name="Line 105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1" name="Line 105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2" name="Line 105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3" name="Line 105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Line 105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5" name="Line 106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6" name="Line 106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Line 106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8" name="Line 106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8399" name="Group 106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58439" name="Rectangle 106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58440" name="Rectangle 106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58441" name="Rectangle 106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58442" name="Rectangle 106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58443" name="Rectangle 106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58444" name="Rectangle 107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58445" name="Rectangle 107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58446" name="Rectangle 107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58447" name="Rectangle 107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58448" name="Rectangle 107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58449" name="Rectangle 107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58450" name="Rectangle 107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58451" name="Rectangle 107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58452" name="Rectangle 107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58453" name="Rectangle 107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58454" name="Rectangle 108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58400" name="Rectangle 108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58401" name="Rectangle 108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58402" name="Group 108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58436" name="Rectangle 108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58437" name="Rectangle 108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58438" name="Rectangle 108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58403" name="Rectangle 108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58404" name="Rectangle 108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58405" name="Rectangle 1089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58406" name="Rectangle 1090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58407" name="Rectangle 1091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58408" name="Rectangle 1092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58409" name="Line 1093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10" name="Rectangle 1094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58411" name="Line 1095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12" name="Line 1096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13" name="Line 1097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8414" name="Picture 109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5" name="Picture 109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6" name="Picture 1100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417" name="Group 1101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58432" name="Picture 110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33" name="Oval 110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34" name="Oval 110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8435" name="Picture 1105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8418" name="Picture 110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9" name="Picture 1107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20" name="Picture 1108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21" name="Picture 110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422" name="Line 1110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3" name="Line 1111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4" name="Line 1112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5" name="Line 1113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6" name="Line 1114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7" name="Line 1115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8" name="Line 1116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29" name="Line 1117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30" name="Text Box 1118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58431" name="Text Box 1119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9" descr="Slide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0668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6"/>
          <p:cNvSpPr>
            <a:spLocks noChangeArrowheads="1"/>
          </p:cNvSpPr>
          <p:nvPr/>
        </p:nvSpPr>
        <p:spPr bwMode="auto">
          <a:xfrm>
            <a:off x="3657600" y="3810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Luteal Phase</a:t>
            </a:r>
          </a:p>
        </p:txBody>
      </p:sp>
      <p:sp>
        <p:nvSpPr>
          <p:cNvPr id="60420" name="Rectangle 7"/>
          <p:cNvSpPr>
            <a:spLocks noChangeArrowheads="1"/>
          </p:cNvSpPr>
          <p:nvPr/>
        </p:nvSpPr>
        <p:spPr bwMode="auto">
          <a:xfrm>
            <a:off x="533400" y="3810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Luteal Phase</a:t>
            </a:r>
          </a:p>
        </p:txBody>
      </p:sp>
      <p:sp>
        <p:nvSpPr>
          <p:cNvPr id="60421" name="Rectangle 8"/>
          <p:cNvSpPr>
            <a:spLocks noChangeArrowheads="1"/>
          </p:cNvSpPr>
          <p:nvPr/>
        </p:nvSpPr>
        <p:spPr bwMode="auto">
          <a:xfrm>
            <a:off x="5948363" y="973138"/>
            <a:ext cx="3181350" cy="4894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>
                <a:solidFill>
                  <a:srgbClr val="EF9100"/>
                </a:solidFill>
              </a:rPr>
              <a:t>Metestrus</a:t>
            </a:r>
            <a:endParaRPr lang="en-US" sz="1800"/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/>
              <a:t>estrogen low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/>
              <a:t>ovulation in cow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/>
              <a:t>corpus hemorrhagicum present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/>
              <a:t>uterus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/>
              <a:t>contractions subside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/>
              <a:t>endometrial glands continue to grow and become coiled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/>
              <a:t>in cattle bleeding occurs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/>
              <a:t>FSH increases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/>
              <a:t>triggering growth of follicles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1026"/>
          <p:cNvGrpSpPr>
            <a:grpSpLocks/>
          </p:cNvGrpSpPr>
          <p:nvPr/>
        </p:nvGrpSpPr>
        <p:grpSpPr bwMode="auto">
          <a:xfrm>
            <a:off x="979488" y="128588"/>
            <a:ext cx="7145337" cy="6600825"/>
            <a:chOff x="617" y="81"/>
            <a:chExt cx="4501" cy="4158"/>
          </a:xfrm>
        </p:grpSpPr>
        <p:sp>
          <p:nvSpPr>
            <p:cNvPr id="62555" name="Rectangle 1027" descr="20%"/>
            <p:cNvSpPr>
              <a:spLocks noChangeArrowheads="1"/>
            </p:cNvSpPr>
            <p:nvPr/>
          </p:nvSpPr>
          <p:spPr bwMode="auto">
            <a:xfrm>
              <a:off x="617" y="81"/>
              <a:ext cx="1344" cy="4158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6" name="Rectangle 1028" descr="20%"/>
            <p:cNvSpPr>
              <a:spLocks noChangeArrowheads="1"/>
            </p:cNvSpPr>
            <p:nvPr/>
          </p:nvSpPr>
          <p:spPr bwMode="auto">
            <a:xfrm>
              <a:off x="3827" y="81"/>
              <a:ext cx="1291" cy="4154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467" name="Rectangle 1032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468" name="Picture 103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469" name="Group 103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62553" name="Freeform 103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4" name="Freeform 103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470" name="Group 103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62551" name="Freeform 103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2" name="Freeform 103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471" name="Freeform 10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2" name="Freeform 10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3" name="Rectangle 104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62474" name="Freeform 104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5" name="Line 104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6" name="Line 104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7" name="Rectangle 104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62478" name="Line 104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9" name="Line 104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0" name="Line 104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1" name="Line 105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2" name="Line 105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3" name="Line 105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4" name="Line 105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5" name="Line 105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6" name="Line 105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7" name="Line 105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8" name="Line 105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89" name="Line 105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0" name="Line 105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1" name="Line 106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2" name="Line 106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3" name="Line 106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4" name="Line 106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2495" name="Group 106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62535" name="Rectangle 106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2536" name="Rectangle 106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62537" name="Rectangle 106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62538" name="Rectangle 106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62539" name="Rectangle 106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62540" name="Rectangle 107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62541" name="Rectangle 107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62542" name="Rectangle 107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62543" name="Rectangle 107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62544" name="Rectangle 107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62545" name="Rectangle 107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62546" name="Rectangle 107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62547" name="Rectangle 107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62548" name="Rectangle 107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62549" name="Rectangle 107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62550" name="Rectangle 108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62496" name="Rectangle 108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62497" name="Rectangle 108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62498" name="Group 108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62532" name="Rectangle 108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62533" name="Rectangle 108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62534" name="Rectangle 108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62499" name="Rectangle 108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62500" name="Rectangle 108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62501" name="Rectangle 1089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62502" name="Rectangle 1090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62503" name="Rectangle 1091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62504" name="Rectangle 1092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62505" name="Line 1093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06" name="Rectangle 1094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62507" name="Line 1095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08" name="Line 1096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09" name="Line 1097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510" name="Picture 109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1" name="Picture 109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2" name="Picture 1100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513" name="Group 1101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62528" name="Picture 110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29" name="Oval 110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0" name="Oval 110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2531" name="Picture 1105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2514" name="Picture 110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5" name="Picture 1107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6" name="Picture 1108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7" name="Picture 110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518" name="Line 1110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19" name="Line 1111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0" name="Line 1112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1" name="Line 1113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2" name="Line 1114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3" name="Line 1115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4" name="Line 1116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5" name="Line 1117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526" name="Text Box 1118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62527" name="Text Box 1119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9" descr="Slide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3962400" y="6096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Luteal Phase</a:t>
            </a:r>
          </a:p>
        </p:txBody>
      </p:sp>
      <p:sp>
        <p:nvSpPr>
          <p:cNvPr id="64516" name="Rectangle 7"/>
          <p:cNvSpPr>
            <a:spLocks noChangeArrowheads="1"/>
          </p:cNvSpPr>
          <p:nvPr/>
        </p:nvSpPr>
        <p:spPr bwMode="auto">
          <a:xfrm>
            <a:off x="152400" y="6096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" pitchFamily="-1" charset="0"/>
              </a:rPr>
              <a:t>Luteal Phase</a:t>
            </a:r>
          </a:p>
        </p:txBody>
      </p: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5791200" y="909638"/>
            <a:ext cx="3338513" cy="54121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dirty="0" err="1">
                <a:solidFill>
                  <a:srgbClr val="D93192"/>
                </a:solidFill>
              </a:rPr>
              <a:t>Diestrus</a:t>
            </a:r>
            <a:endParaRPr lang="en-US" sz="1400" dirty="0"/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progesterone high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FSH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Increases at some point to cause growth of </a:t>
            </a:r>
            <a:r>
              <a:rPr lang="en-US" sz="1800" dirty="0" err="1"/>
              <a:t>ovulatory</a:t>
            </a:r>
            <a:r>
              <a:rPr lang="en-US" sz="1800" dirty="0"/>
              <a:t> follicle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Uterus</a:t>
            </a:r>
            <a:endParaRPr lang="en-US" sz="1800" dirty="0" smtClean="0"/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 smtClean="0"/>
              <a:t>Endo-gland secrets </a:t>
            </a:r>
            <a:r>
              <a:rPr lang="en-US" sz="1800" dirty="0"/>
              <a:t>fluid but volume gradually decreases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contraction stop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CL regresses at the end of this period if female is not pregnant due to PGF release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679575" y="358775"/>
            <a:ext cx="5811838" cy="455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2000"/>
              </a:lnSpc>
            </a:pPr>
            <a:r>
              <a:rPr lang="en-US" sz="2800">
                <a:solidFill>
                  <a:schemeClr val="tx2"/>
                </a:solidFill>
              </a:rPr>
              <a:t>Characteristics of Estrous Cycles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428625" y="1428750"/>
            <a:ext cx="8369300" cy="3046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	Cow	  Ewe	 Sow	  Mare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endParaRPr lang="en-US" sz="2000"/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Estrous cycle (days)	   21	   17	  21	   21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Proestrus (days)	  3-4	  2-3	   3-4	   2-3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Estrus	12-18 hr	24-36 hr	48-72 hr	4-8 days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Metestrus (days)	  3-4	  2-3	  2-3	   2-3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/>
              <a:t>Diestrus (days)	10-14	10-12	 11-13	 10-12</a:t>
            </a:r>
          </a:p>
          <a:p>
            <a:pPr algn="ctr"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endParaRPr lang="en-US" sz="2000"/>
          </a:p>
        </p:txBody>
      </p:sp>
      <p:sp>
        <p:nvSpPr>
          <p:cNvPr id="66564" name="Line 4"/>
          <p:cNvSpPr>
            <a:spLocks noChangeShapeType="1"/>
          </p:cNvSpPr>
          <p:nvPr/>
        </p:nvSpPr>
        <p:spPr bwMode="auto">
          <a:xfrm>
            <a:off x="609600" y="2041525"/>
            <a:ext cx="7889875" cy="6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641350" y="1108075"/>
            <a:ext cx="78740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660400" y="4540250"/>
            <a:ext cx="8013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228600" y="304800"/>
            <a:ext cx="861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>
                <a:solidFill>
                  <a:schemeClr val="tx2"/>
                </a:solidFill>
              </a:rPr>
              <a:t>Hormonal Changes in the Bitch </a:t>
            </a:r>
          </a:p>
        </p:txBody>
      </p:sp>
      <p:sp>
        <p:nvSpPr>
          <p:cNvPr id="68611" name="Line 3"/>
          <p:cNvSpPr>
            <a:spLocks noChangeShapeType="1"/>
          </p:cNvSpPr>
          <p:nvPr/>
        </p:nvSpPr>
        <p:spPr bwMode="auto">
          <a:xfrm>
            <a:off x="1066800" y="12192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>
            <a:off x="1066800" y="58674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108325" y="592137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784725" y="592137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6858000" y="593725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990600" y="593725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-20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3124200" y="2209800"/>
            <a:ext cx="1524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4648200" y="1981200"/>
            <a:ext cx="1905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9" name="Text Box 11"/>
          <p:cNvSpPr txBox="1">
            <a:spLocks noChangeArrowheads="1"/>
          </p:cNvSpPr>
          <p:nvPr/>
        </p:nvSpPr>
        <p:spPr bwMode="auto">
          <a:xfrm>
            <a:off x="3048000" y="1522413"/>
            <a:ext cx="156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mic Sans MS" pitchFamily="-1" charset="0"/>
              </a:rPr>
              <a:t>Proestrus</a:t>
            </a:r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4937125" y="1217613"/>
            <a:ext cx="1119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mic Sans MS" pitchFamily="-1" charset="0"/>
              </a:rPr>
              <a:t>Estrus</a:t>
            </a:r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1143000" y="2667000"/>
            <a:ext cx="1905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1355725" y="1827213"/>
            <a:ext cx="1482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mic Sans MS" pitchFamily="-1" charset="0"/>
              </a:rPr>
              <a:t>Anestrus</a:t>
            </a:r>
          </a:p>
        </p:txBody>
      </p:sp>
      <p:grpSp>
        <p:nvGrpSpPr>
          <p:cNvPr id="68623" name="Group 15"/>
          <p:cNvGrpSpPr>
            <a:grpSpLocks/>
          </p:cNvGrpSpPr>
          <p:nvPr/>
        </p:nvGrpSpPr>
        <p:grpSpPr bwMode="auto">
          <a:xfrm>
            <a:off x="1066800" y="3733800"/>
            <a:ext cx="2286000" cy="1981200"/>
            <a:chOff x="672" y="2352"/>
            <a:chExt cx="1440" cy="1248"/>
          </a:xfrm>
        </p:grpSpPr>
        <p:sp>
          <p:nvSpPr>
            <p:cNvPr id="68637" name="Freeform 16"/>
            <p:cNvSpPr>
              <a:spLocks/>
            </p:cNvSpPr>
            <p:nvPr/>
          </p:nvSpPr>
          <p:spPr bwMode="auto">
            <a:xfrm>
              <a:off x="672" y="2352"/>
              <a:ext cx="1440" cy="1248"/>
            </a:xfrm>
            <a:custGeom>
              <a:avLst/>
              <a:gdLst>
                <a:gd name="T0" fmla="*/ 0 w 1440"/>
                <a:gd name="T1" fmla="*/ 1008 h 1248"/>
                <a:gd name="T2" fmla="*/ 336 w 1440"/>
                <a:gd name="T3" fmla="*/ 144 h 1248"/>
                <a:gd name="T4" fmla="*/ 528 w 1440"/>
                <a:gd name="T5" fmla="*/ 0 h 1248"/>
                <a:gd name="T6" fmla="*/ 816 w 1440"/>
                <a:gd name="T7" fmla="*/ 96 h 1248"/>
                <a:gd name="T8" fmla="*/ 1056 w 1440"/>
                <a:gd name="T9" fmla="*/ 1008 h 1248"/>
                <a:gd name="T10" fmla="*/ 1440 w 1440"/>
                <a:gd name="T11" fmla="*/ 1248 h 12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0"/>
                <a:gd name="T19" fmla="*/ 0 h 1248"/>
                <a:gd name="T20" fmla="*/ 1440 w 1440"/>
                <a:gd name="T21" fmla="*/ 1248 h 12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0" h="1248">
                  <a:moveTo>
                    <a:pt x="0" y="1008"/>
                  </a:moveTo>
                  <a:lnTo>
                    <a:pt x="336" y="144"/>
                  </a:lnTo>
                  <a:lnTo>
                    <a:pt x="528" y="0"/>
                  </a:lnTo>
                  <a:lnTo>
                    <a:pt x="816" y="96"/>
                  </a:lnTo>
                  <a:lnTo>
                    <a:pt x="1056" y="1008"/>
                  </a:lnTo>
                  <a:lnTo>
                    <a:pt x="1440" y="1248"/>
                  </a:lnTo>
                </a:path>
              </a:pathLst>
            </a:custGeom>
            <a:noFill/>
            <a:ln w="38100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45" name="Text Box 17"/>
            <p:cNvSpPr txBox="1">
              <a:spLocks noChangeArrowheads="1"/>
            </p:cNvSpPr>
            <p:nvPr/>
          </p:nvSpPr>
          <p:spPr bwMode="auto">
            <a:xfrm>
              <a:off x="960" y="2591"/>
              <a:ext cx="5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008040"/>
                  </a:solidFill>
                  <a:latin typeface="Comic Sans MS" pitchFamily="-1" charset="0"/>
                </a:rPr>
                <a:t>FSH</a:t>
              </a:r>
            </a:p>
          </p:txBody>
        </p:sp>
      </p:grpSp>
      <p:grpSp>
        <p:nvGrpSpPr>
          <p:cNvPr id="68624" name="Group 18"/>
          <p:cNvGrpSpPr>
            <a:grpSpLocks/>
          </p:cNvGrpSpPr>
          <p:nvPr/>
        </p:nvGrpSpPr>
        <p:grpSpPr bwMode="auto">
          <a:xfrm>
            <a:off x="2133600" y="3505200"/>
            <a:ext cx="6324600" cy="2133600"/>
            <a:chOff x="1344" y="2208"/>
            <a:chExt cx="3984" cy="1344"/>
          </a:xfrm>
        </p:grpSpPr>
        <p:sp>
          <p:nvSpPr>
            <p:cNvPr id="68635" name="Freeform 19"/>
            <p:cNvSpPr>
              <a:spLocks/>
            </p:cNvSpPr>
            <p:nvPr/>
          </p:nvSpPr>
          <p:spPr bwMode="auto">
            <a:xfrm>
              <a:off x="1344" y="2208"/>
              <a:ext cx="3984" cy="1344"/>
            </a:xfrm>
            <a:custGeom>
              <a:avLst/>
              <a:gdLst>
                <a:gd name="T0" fmla="*/ 0 w 3984"/>
                <a:gd name="T1" fmla="*/ 1170 h 1440"/>
                <a:gd name="T2" fmla="*/ 528 w 3984"/>
                <a:gd name="T3" fmla="*/ 975 h 1440"/>
                <a:gd name="T4" fmla="*/ 1152 w 3984"/>
                <a:gd name="T5" fmla="*/ 664 h 1440"/>
                <a:gd name="T6" fmla="*/ 1536 w 3984"/>
                <a:gd name="T7" fmla="*/ 195 h 1440"/>
                <a:gd name="T8" fmla="*/ 1632 w 3984"/>
                <a:gd name="T9" fmla="*/ 0 h 1440"/>
                <a:gd name="T10" fmla="*/ 1920 w 3984"/>
                <a:gd name="T11" fmla="*/ 664 h 1440"/>
                <a:gd name="T12" fmla="*/ 2208 w 3984"/>
                <a:gd name="T13" fmla="*/ 819 h 1440"/>
                <a:gd name="T14" fmla="*/ 2976 w 3984"/>
                <a:gd name="T15" fmla="*/ 936 h 1440"/>
                <a:gd name="T16" fmla="*/ 3984 w 3984"/>
                <a:gd name="T17" fmla="*/ 975 h 14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84"/>
                <a:gd name="T28" fmla="*/ 0 h 1440"/>
                <a:gd name="T29" fmla="*/ 3984 w 3984"/>
                <a:gd name="T30" fmla="*/ 1440 h 14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84" h="1440">
                  <a:moveTo>
                    <a:pt x="0" y="1440"/>
                  </a:moveTo>
                  <a:lnTo>
                    <a:pt x="528" y="1200"/>
                  </a:lnTo>
                  <a:lnTo>
                    <a:pt x="1152" y="816"/>
                  </a:lnTo>
                  <a:lnTo>
                    <a:pt x="1536" y="240"/>
                  </a:lnTo>
                  <a:lnTo>
                    <a:pt x="1632" y="0"/>
                  </a:lnTo>
                  <a:lnTo>
                    <a:pt x="1920" y="816"/>
                  </a:lnTo>
                  <a:lnTo>
                    <a:pt x="2208" y="1008"/>
                  </a:lnTo>
                  <a:lnTo>
                    <a:pt x="2976" y="1152"/>
                  </a:lnTo>
                  <a:lnTo>
                    <a:pt x="3984" y="120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48" name="Text Box 20"/>
            <p:cNvSpPr txBox="1">
              <a:spLocks noChangeArrowheads="1"/>
            </p:cNvSpPr>
            <p:nvPr/>
          </p:nvSpPr>
          <p:spPr bwMode="auto">
            <a:xfrm>
              <a:off x="2304" y="2543"/>
              <a:ext cx="3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pitchFamily="-1" charset="0"/>
                </a:rPr>
                <a:t>E</a:t>
              </a:r>
              <a:r>
                <a:rPr lang="en-US" baseline="-25000">
                  <a:solidFill>
                    <a:srgbClr val="FF0000"/>
                  </a:solidFill>
                  <a:latin typeface="Comic Sans MS" pitchFamily="-1" charset="0"/>
                </a:rPr>
                <a:t>2</a:t>
              </a:r>
              <a:endParaRPr lang="en-US">
                <a:solidFill>
                  <a:srgbClr val="FF0000"/>
                </a:solidFill>
                <a:latin typeface="Comic Sans MS" pitchFamily="-1" charset="0"/>
              </a:endParaRPr>
            </a:p>
          </p:txBody>
        </p:sp>
      </p:grpSp>
      <p:grpSp>
        <p:nvGrpSpPr>
          <p:cNvPr id="68625" name="Group 21"/>
          <p:cNvGrpSpPr>
            <a:grpSpLocks/>
          </p:cNvGrpSpPr>
          <p:nvPr/>
        </p:nvGrpSpPr>
        <p:grpSpPr bwMode="auto">
          <a:xfrm>
            <a:off x="4191000" y="2590800"/>
            <a:ext cx="1752600" cy="3048000"/>
            <a:chOff x="2640" y="1632"/>
            <a:chExt cx="1104" cy="1920"/>
          </a:xfrm>
        </p:grpSpPr>
        <p:sp>
          <p:nvSpPr>
            <p:cNvPr id="68633" name="Freeform 22"/>
            <p:cNvSpPr>
              <a:spLocks/>
            </p:cNvSpPr>
            <p:nvPr/>
          </p:nvSpPr>
          <p:spPr bwMode="auto">
            <a:xfrm>
              <a:off x="2640" y="2016"/>
              <a:ext cx="1104" cy="1536"/>
            </a:xfrm>
            <a:custGeom>
              <a:avLst/>
              <a:gdLst>
                <a:gd name="T0" fmla="*/ 0 w 1104"/>
                <a:gd name="T1" fmla="*/ 1536 h 1536"/>
                <a:gd name="T2" fmla="*/ 288 w 1104"/>
                <a:gd name="T3" fmla="*/ 1536 h 1536"/>
                <a:gd name="T4" fmla="*/ 384 w 1104"/>
                <a:gd name="T5" fmla="*/ 1344 h 1536"/>
                <a:gd name="T6" fmla="*/ 480 w 1104"/>
                <a:gd name="T7" fmla="*/ 0 h 1536"/>
                <a:gd name="T8" fmla="*/ 576 w 1104"/>
                <a:gd name="T9" fmla="*/ 1344 h 1536"/>
                <a:gd name="T10" fmla="*/ 768 w 1104"/>
                <a:gd name="T11" fmla="*/ 1536 h 1536"/>
                <a:gd name="T12" fmla="*/ 1104 w 1104"/>
                <a:gd name="T13" fmla="*/ 1536 h 1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536"/>
                <a:gd name="T23" fmla="*/ 1104 w 1104"/>
                <a:gd name="T24" fmla="*/ 1536 h 1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536">
                  <a:moveTo>
                    <a:pt x="0" y="1536"/>
                  </a:moveTo>
                  <a:lnTo>
                    <a:pt x="288" y="1536"/>
                  </a:lnTo>
                  <a:lnTo>
                    <a:pt x="384" y="1344"/>
                  </a:lnTo>
                  <a:lnTo>
                    <a:pt x="480" y="0"/>
                  </a:lnTo>
                  <a:lnTo>
                    <a:pt x="576" y="1344"/>
                  </a:lnTo>
                  <a:lnTo>
                    <a:pt x="768" y="1536"/>
                  </a:lnTo>
                  <a:lnTo>
                    <a:pt x="1104" y="15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34" name="Text Box 23"/>
            <p:cNvSpPr txBox="1">
              <a:spLocks noChangeArrowheads="1"/>
            </p:cNvSpPr>
            <p:nvPr/>
          </p:nvSpPr>
          <p:spPr bwMode="auto">
            <a:xfrm>
              <a:off x="2928" y="1632"/>
              <a:ext cx="3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Comic Sans MS" pitchFamily="-1" charset="0"/>
                </a:rPr>
                <a:t>LH</a:t>
              </a:r>
            </a:p>
          </p:txBody>
        </p:sp>
      </p:grpSp>
      <p:sp>
        <p:nvSpPr>
          <p:cNvPr id="68626" name="Freeform 25"/>
          <p:cNvSpPr>
            <a:spLocks/>
          </p:cNvSpPr>
          <p:nvPr/>
        </p:nvSpPr>
        <p:spPr bwMode="auto">
          <a:xfrm>
            <a:off x="3962400" y="2895600"/>
            <a:ext cx="3505200" cy="2895600"/>
          </a:xfrm>
          <a:custGeom>
            <a:avLst/>
            <a:gdLst>
              <a:gd name="T0" fmla="*/ 0 w 2832"/>
              <a:gd name="T1" fmla="*/ 2147483647 h 2544"/>
              <a:gd name="T2" fmla="*/ 2147483647 w 2832"/>
              <a:gd name="T3" fmla="*/ 2147483647 h 2544"/>
              <a:gd name="T4" fmla="*/ 2147483647 w 2832"/>
              <a:gd name="T5" fmla="*/ 2147483647 h 2544"/>
              <a:gd name="T6" fmla="*/ 2147483647 w 2832"/>
              <a:gd name="T7" fmla="*/ 2147483647 h 2544"/>
              <a:gd name="T8" fmla="*/ 2147483647 w 2832"/>
              <a:gd name="T9" fmla="*/ 2147483647 h 2544"/>
              <a:gd name="T10" fmla="*/ 2147483647 w 2832"/>
              <a:gd name="T11" fmla="*/ 2147483647 h 2544"/>
              <a:gd name="T12" fmla="*/ 2147483647 w 2832"/>
              <a:gd name="T13" fmla="*/ 0 h 2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32"/>
              <a:gd name="T22" fmla="*/ 0 h 2544"/>
              <a:gd name="T23" fmla="*/ 2832 w 2832"/>
              <a:gd name="T24" fmla="*/ 2544 h 2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32" h="2544">
                <a:moveTo>
                  <a:pt x="0" y="2544"/>
                </a:moveTo>
                <a:lnTo>
                  <a:pt x="576" y="2544"/>
                </a:lnTo>
                <a:lnTo>
                  <a:pt x="768" y="2304"/>
                </a:lnTo>
                <a:lnTo>
                  <a:pt x="1824" y="1152"/>
                </a:lnTo>
                <a:lnTo>
                  <a:pt x="2544" y="384"/>
                </a:lnTo>
                <a:lnTo>
                  <a:pt x="2736" y="48"/>
                </a:lnTo>
                <a:lnTo>
                  <a:pt x="2832" y="0"/>
                </a:ln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54" name="Text Box 26"/>
          <p:cNvSpPr txBox="1">
            <a:spLocks noChangeArrowheads="1"/>
          </p:cNvSpPr>
          <p:nvPr/>
        </p:nvSpPr>
        <p:spPr bwMode="auto">
          <a:xfrm>
            <a:off x="6629400" y="2376488"/>
            <a:ext cx="208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9C6600"/>
                </a:solidFill>
                <a:latin typeface="Comic Sans MS" pitchFamily="-1" charset="0"/>
              </a:rPr>
              <a:t>Progesterone</a:t>
            </a:r>
            <a:endParaRPr lang="en-US">
              <a:solidFill>
                <a:schemeClr val="folHlink"/>
              </a:solidFill>
              <a:latin typeface="Comic Sans MS" pitchFamily="-1" charset="0"/>
            </a:endParaRPr>
          </a:p>
        </p:txBody>
      </p:sp>
      <p:sp>
        <p:nvSpPr>
          <p:cNvPr id="68628" name="Text Box 27"/>
          <p:cNvSpPr txBox="1">
            <a:spLocks noChangeArrowheads="1"/>
          </p:cNvSpPr>
          <p:nvPr/>
        </p:nvSpPr>
        <p:spPr bwMode="auto">
          <a:xfrm>
            <a:off x="4327525" y="6302375"/>
            <a:ext cx="91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Days</a:t>
            </a:r>
          </a:p>
        </p:txBody>
      </p:sp>
      <p:grpSp>
        <p:nvGrpSpPr>
          <p:cNvPr id="68629" name="Group 28"/>
          <p:cNvGrpSpPr>
            <a:grpSpLocks/>
          </p:cNvGrpSpPr>
          <p:nvPr/>
        </p:nvGrpSpPr>
        <p:grpSpPr bwMode="auto">
          <a:xfrm>
            <a:off x="5334000" y="2819400"/>
            <a:ext cx="1536700" cy="1600200"/>
            <a:chOff x="3360" y="1776"/>
            <a:chExt cx="968" cy="1008"/>
          </a:xfrm>
        </p:grpSpPr>
        <p:sp>
          <p:nvSpPr>
            <p:cNvPr id="68631" name="Line 29"/>
            <p:cNvSpPr>
              <a:spLocks noChangeShapeType="1"/>
            </p:cNvSpPr>
            <p:nvPr/>
          </p:nvSpPr>
          <p:spPr bwMode="auto">
            <a:xfrm>
              <a:off x="3504" y="2064"/>
              <a:ext cx="0" cy="720"/>
            </a:xfrm>
            <a:prstGeom prst="line">
              <a:avLst/>
            </a:prstGeom>
            <a:noFill/>
            <a:ln w="76200">
              <a:solidFill>
                <a:srgbClr val="FF00FF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58" name="Text Box 30"/>
            <p:cNvSpPr txBox="1">
              <a:spLocks noChangeArrowheads="1"/>
            </p:cNvSpPr>
            <p:nvPr/>
          </p:nvSpPr>
          <p:spPr bwMode="auto">
            <a:xfrm>
              <a:off x="3360" y="1776"/>
              <a:ext cx="9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00FF"/>
                  </a:solidFill>
                  <a:latin typeface="Comic Sans MS" pitchFamily="-1" charset="0"/>
                </a:rPr>
                <a:t>Ovulation</a:t>
              </a:r>
            </a:p>
          </p:txBody>
        </p:sp>
      </p:grpSp>
      <p:sp>
        <p:nvSpPr>
          <p:cNvPr id="68630" name="Rectangle 31"/>
          <p:cNvSpPr>
            <a:spLocks noChangeArrowheads="1"/>
          </p:cNvSpPr>
          <p:nvPr/>
        </p:nvSpPr>
        <p:spPr bwMode="auto">
          <a:xfrm>
            <a:off x="7848600" y="5943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b="0">
              <a:latin typeface="Times" pitchFamily="-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>
            <a:off x="1066800" y="12192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1066800" y="58674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667000" y="5867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39719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2673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40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990600" y="586740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-20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3429000" y="6302375"/>
            <a:ext cx="2640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Day of Metestrus</a:t>
            </a:r>
          </a:p>
        </p:txBody>
      </p: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7281863" y="632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b="0">
              <a:latin typeface="Times" pitchFamily="-1" charset="0"/>
            </a:endParaRP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64865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60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79343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80</a:t>
            </a:r>
          </a:p>
        </p:txBody>
      </p:sp>
      <p:sp>
        <p:nvSpPr>
          <p:cNvPr id="70668" name="Freeform 13"/>
          <p:cNvSpPr>
            <a:spLocks/>
          </p:cNvSpPr>
          <p:nvPr/>
        </p:nvSpPr>
        <p:spPr bwMode="auto">
          <a:xfrm>
            <a:off x="1905000" y="1524000"/>
            <a:ext cx="6934200" cy="4343400"/>
          </a:xfrm>
          <a:custGeom>
            <a:avLst/>
            <a:gdLst>
              <a:gd name="T0" fmla="*/ 0 w 4368"/>
              <a:gd name="T1" fmla="*/ 2147483647 h 2736"/>
              <a:gd name="T2" fmla="*/ 2147483647 w 4368"/>
              <a:gd name="T3" fmla="*/ 2147483647 h 2736"/>
              <a:gd name="T4" fmla="*/ 2147483647 w 4368"/>
              <a:gd name="T5" fmla="*/ 2147483647 h 2736"/>
              <a:gd name="T6" fmla="*/ 2147483647 w 4368"/>
              <a:gd name="T7" fmla="*/ 2147483647 h 2736"/>
              <a:gd name="T8" fmla="*/ 2147483647 w 4368"/>
              <a:gd name="T9" fmla="*/ 2147483647 h 2736"/>
              <a:gd name="T10" fmla="*/ 2147483647 w 4368"/>
              <a:gd name="T11" fmla="*/ 0 h 2736"/>
              <a:gd name="T12" fmla="*/ 2147483647 w 4368"/>
              <a:gd name="T13" fmla="*/ 2147483647 h 2736"/>
              <a:gd name="T14" fmla="*/ 2147483647 w 4368"/>
              <a:gd name="T15" fmla="*/ 2147483647 h 2736"/>
              <a:gd name="T16" fmla="*/ 2147483647 w 4368"/>
              <a:gd name="T17" fmla="*/ 2147483647 h 2736"/>
              <a:gd name="T18" fmla="*/ 2147483647 w 4368"/>
              <a:gd name="T19" fmla="*/ 2147483647 h 2736"/>
              <a:gd name="T20" fmla="*/ 2147483647 w 4368"/>
              <a:gd name="T21" fmla="*/ 2147483647 h 2736"/>
              <a:gd name="T22" fmla="*/ 2147483647 w 4368"/>
              <a:gd name="T23" fmla="*/ 2147483647 h 2736"/>
              <a:gd name="T24" fmla="*/ 2147483647 w 4368"/>
              <a:gd name="T25" fmla="*/ 2147483647 h 2736"/>
              <a:gd name="T26" fmla="*/ 2147483647 w 4368"/>
              <a:gd name="T27" fmla="*/ 2147483647 h 27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368"/>
              <a:gd name="T43" fmla="*/ 0 h 2736"/>
              <a:gd name="T44" fmla="*/ 4368 w 4368"/>
              <a:gd name="T45" fmla="*/ 2736 h 27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368" h="2736">
                <a:moveTo>
                  <a:pt x="0" y="2688"/>
                </a:moveTo>
                <a:lnTo>
                  <a:pt x="240" y="2400"/>
                </a:lnTo>
                <a:lnTo>
                  <a:pt x="768" y="480"/>
                </a:lnTo>
                <a:cubicBezTo>
                  <a:pt x="970" y="429"/>
                  <a:pt x="900" y="404"/>
                  <a:pt x="990" y="446"/>
                </a:cubicBezTo>
                <a:lnTo>
                  <a:pt x="1200" y="192"/>
                </a:lnTo>
                <a:lnTo>
                  <a:pt x="1344" y="0"/>
                </a:lnTo>
                <a:lnTo>
                  <a:pt x="1680" y="816"/>
                </a:lnTo>
                <a:lnTo>
                  <a:pt x="2016" y="1056"/>
                </a:lnTo>
                <a:lnTo>
                  <a:pt x="2352" y="1920"/>
                </a:lnTo>
                <a:lnTo>
                  <a:pt x="2640" y="2160"/>
                </a:lnTo>
                <a:lnTo>
                  <a:pt x="3216" y="2496"/>
                </a:lnTo>
                <a:lnTo>
                  <a:pt x="3552" y="2592"/>
                </a:lnTo>
                <a:lnTo>
                  <a:pt x="3984" y="2640"/>
                </a:lnTo>
                <a:lnTo>
                  <a:pt x="4368" y="2736"/>
                </a:ln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9" name="Rectangle 14"/>
          <p:cNvSpPr>
            <a:spLocks noChangeArrowheads="1"/>
          </p:cNvSpPr>
          <p:nvPr/>
        </p:nvSpPr>
        <p:spPr bwMode="auto">
          <a:xfrm>
            <a:off x="4267200" y="1524000"/>
            <a:ext cx="208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9C6600"/>
                </a:solidFill>
                <a:latin typeface="Comic Sans MS" pitchFamily="-1" charset="0"/>
              </a:rPr>
              <a:t>Progesterone</a:t>
            </a:r>
            <a:endParaRPr lang="en-US">
              <a:solidFill>
                <a:schemeClr val="folHlink"/>
              </a:solidFill>
              <a:latin typeface="Comic Sans MS" pitchFamily="-1" charset="0"/>
            </a:endParaRPr>
          </a:p>
        </p:txBody>
      </p:sp>
      <p:grpSp>
        <p:nvGrpSpPr>
          <p:cNvPr id="70670" name="Group 15"/>
          <p:cNvGrpSpPr>
            <a:grpSpLocks/>
          </p:cNvGrpSpPr>
          <p:nvPr/>
        </p:nvGrpSpPr>
        <p:grpSpPr bwMode="auto">
          <a:xfrm>
            <a:off x="1447800" y="3505200"/>
            <a:ext cx="7391400" cy="2209800"/>
            <a:chOff x="912" y="2208"/>
            <a:chExt cx="4656" cy="1392"/>
          </a:xfrm>
        </p:grpSpPr>
        <p:sp>
          <p:nvSpPr>
            <p:cNvPr id="70682" name="Freeform 16"/>
            <p:cNvSpPr>
              <a:spLocks/>
            </p:cNvSpPr>
            <p:nvPr/>
          </p:nvSpPr>
          <p:spPr bwMode="auto">
            <a:xfrm>
              <a:off x="1056" y="2208"/>
              <a:ext cx="4512" cy="1392"/>
            </a:xfrm>
            <a:custGeom>
              <a:avLst/>
              <a:gdLst>
                <a:gd name="T0" fmla="*/ 0 w 4512"/>
                <a:gd name="T1" fmla="*/ 1248 h 1392"/>
                <a:gd name="T2" fmla="*/ 336 w 4512"/>
                <a:gd name="T3" fmla="*/ 0 h 1392"/>
                <a:gd name="T4" fmla="*/ 528 w 4512"/>
                <a:gd name="T5" fmla="*/ 1248 h 1392"/>
                <a:gd name="T6" fmla="*/ 816 w 4512"/>
                <a:gd name="T7" fmla="*/ 1248 h 1392"/>
                <a:gd name="T8" fmla="*/ 1008 w 4512"/>
                <a:gd name="T9" fmla="*/ 1248 h 1392"/>
                <a:gd name="T10" fmla="*/ 1488 w 4512"/>
                <a:gd name="T11" fmla="*/ 624 h 1392"/>
                <a:gd name="T12" fmla="*/ 2112 w 4512"/>
                <a:gd name="T13" fmla="*/ 720 h 1392"/>
                <a:gd name="T14" fmla="*/ 2400 w 4512"/>
                <a:gd name="T15" fmla="*/ 1248 h 1392"/>
                <a:gd name="T16" fmla="*/ 3696 w 4512"/>
                <a:gd name="T17" fmla="*/ 1248 h 1392"/>
                <a:gd name="T18" fmla="*/ 4512 w 4512"/>
                <a:gd name="T19" fmla="*/ 1392 h 13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12"/>
                <a:gd name="T31" fmla="*/ 0 h 1392"/>
                <a:gd name="T32" fmla="*/ 4512 w 4512"/>
                <a:gd name="T33" fmla="*/ 1392 h 13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12" h="1392">
                  <a:moveTo>
                    <a:pt x="0" y="1248"/>
                  </a:moveTo>
                  <a:lnTo>
                    <a:pt x="336" y="0"/>
                  </a:lnTo>
                  <a:lnTo>
                    <a:pt x="528" y="1248"/>
                  </a:lnTo>
                  <a:lnTo>
                    <a:pt x="816" y="1248"/>
                  </a:lnTo>
                  <a:lnTo>
                    <a:pt x="1008" y="1248"/>
                  </a:lnTo>
                  <a:lnTo>
                    <a:pt x="1488" y="624"/>
                  </a:lnTo>
                  <a:lnTo>
                    <a:pt x="2112" y="720"/>
                  </a:lnTo>
                  <a:lnTo>
                    <a:pt x="2400" y="1248"/>
                  </a:lnTo>
                  <a:lnTo>
                    <a:pt x="3696" y="1248"/>
                  </a:lnTo>
                  <a:lnTo>
                    <a:pt x="4512" y="1392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683" name="Rectangle 17"/>
            <p:cNvSpPr>
              <a:spLocks noChangeArrowheads="1"/>
            </p:cNvSpPr>
            <p:nvPr/>
          </p:nvSpPr>
          <p:spPr bwMode="auto">
            <a:xfrm>
              <a:off x="912" y="2208"/>
              <a:ext cx="3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omic Sans MS" pitchFamily="-1" charset="0"/>
                </a:rPr>
                <a:t>E</a:t>
              </a:r>
              <a:r>
                <a:rPr lang="en-US" baseline="-25000">
                  <a:solidFill>
                    <a:srgbClr val="FF0000"/>
                  </a:solidFill>
                  <a:latin typeface="Comic Sans MS" pitchFamily="-1" charset="0"/>
                </a:rPr>
                <a:t>2</a:t>
              </a:r>
            </a:p>
          </p:txBody>
        </p:sp>
      </p:grpSp>
      <p:grpSp>
        <p:nvGrpSpPr>
          <p:cNvPr id="70671" name="Group 19"/>
          <p:cNvGrpSpPr>
            <a:grpSpLocks/>
          </p:cNvGrpSpPr>
          <p:nvPr/>
        </p:nvGrpSpPr>
        <p:grpSpPr bwMode="auto">
          <a:xfrm>
            <a:off x="3886200" y="4038600"/>
            <a:ext cx="5108575" cy="1828800"/>
            <a:chOff x="2448" y="2544"/>
            <a:chExt cx="3218" cy="1152"/>
          </a:xfrm>
        </p:grpSpPr>
        <p:sp>
          <p:nvSpPr>
            <p:cNvPr id="70680" name="Freeform 20"/>
            <p:cNvSpPr>
              <a:spLocks/>
            </p:cNvSpPr>
            <p:nvPr/>
          </p:nvSpPr>
          <p:spPr bwMode="auto">
            <a:xfrm>
              <a:off x="2448" y="2544"/>
              <a:ext cx="3120" cy="1152"/>
            </a:xfrm>
            <a:custGeom>
              <a:avLst/>
              <a:gdLst>
                <a:gd name="T0" fmla="*/ 0 w 3120"/>
                <a:gd name="T1" fmla="*/ 1056 h 1152"/>
                <a:gd name="T2" fmla="*/ 576 w 3120"/>
                <a:gd name="T3" fmla="*/ 432 h 1152"/>
                <a:gd name="T4" fmla="*/ 1248 w 3120"/>
                <a:gd name="T5" fmla="*/ 0 h 1152"/>
                <a:gd name="T6" fmla="*/ 1968 w 3120"/>
                <a:gd name="T7" fmla="*/ 0 h 1152"/>
                <a:gd name="T8" fmla="*/ 2592 w 3120"/>
                <a:gd name="T9" fmla="*/ 576 h 1152"/>
                <a:gd name="T10" fmla="*/ 3072 w 3120"/>
                <a:gd name="T11" fmla="*/ 864 h 1152"/>
                <a:gd name="T12" fmla="*/ 3120 w 3120"/>
                <a:gd name="T13" fmla="*/ 1152 h 11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20"/>
                <a:gd name="T22" fmla="*/ 0 h 1152"/>
                <a:gd name="T23" fmla="*/ 3120 w 3120"/>
                <a:gd name="T24" fmla="*/ 1152 h 11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20" h="1152">
                  <a:moveTo>
                    <a:pt x="0" y="1056"/>
                  </a:moveTo>
                  <a:lnTo>
                    <a:pt x="576" y="432"/>
                  </a:lnTo>
                  <a:lnTo>
                    <a:pt x="1248" y="0"/>
                  </a:lnTo>
                  <a:lnTo>
                    <a:pt x="1968" y="0"/>
                  </a:lnTo>
                  <a:lnTo>
                    <a:pt x="2592" y="576"/>
                  </a:lnTo>
                  <a:lnTo>
                    <a:pt x="3072" y="864"/>
                  </a:lnTo>
                  <a:lnTo>
                    <a:pt x="3120" y="1152"/>
                  </a:ln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3" name="Text Box 21"/>
            <p:cNvSpPr txBox="1">
              <a:spLocks noChangeArrowheads="1"/>
            </p:cNvSpPr>
            <p:nvPr/>
          </p:nvSpPr>
          <p:spPr bwMode="auto">
            <a:xfrm>
              <a:off x="4752" y="2592"/>
              <a:ext cx="9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00FF"/>
                  </a:solidFill>
                  <a:latin typeface="Comic Sans MS" pitchFamily="-1" charset="0"/>
                </a:rPr>
                <a:t>Prolactin</a:t>
              </a:r>
            </a:p>
          </p:txBody>
        </p:sp>
      </p:grpSp>
      <p:sp>
        <p:nvSpPr>
          <p:cNvPr id="70672" name="Line 22"/>
          <p:cNvSpPr>
            <a:spLocks noChangeShapeType="1"/>
          </p:cNvSpPr>
          <p:nvPr/>
        </p:nvSpPr>
        <p:spPr bwMode="auto">
          <a:xfrm flipH="1" flipV="1">
            <a:off x="1219200" y="914400"/>
            <a:ext cx="1676400" cy="1588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3" name="Line 23"/>
          <p:cNvSpPr>
            <a:spLocks noChangeShapeType="1"/>
          </p:cNvSpPr>
          <p:nvPr/>
        </p:nvSpPr>
        <p:spPr bwMode="auto">
          <a:xfrm>
            <a:off x="2971800" y="1371600"/>
            <a:ext cx="12954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4" name="Line 24"/>
          <p:cNvSpPr>
            <a:spLocks noChangeShapeType="1"/>
          </p:cNvSpPr>
          <p:nvPr/>
        </p:nvSpPr>
        <p:spPr bwMode="auto">
          <a:xfrm>
            <a:off x="4267200" y="1524000"/>
            <a:ext cx="4572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5" name="Text Box 25"/>
          <p:cNvSpPr txBox="1">
            <a:spLocks noChangeArrowheads="1"/>
          </p:cNvSpPr>
          <p:nvPr/>
        </p:nvSpPr>
        <p:spPr bwMode="auto">
          <a:xfrm>
            <a:off x="1660525" y="381000"/>
            <a:ext cx="901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mic Sans MS" pitchFamily="-1" charset="0"/>
              </a:rPr>
              <a:t>Heat</a:t>
            </a:r>
          </a:p>
        </p:txBody>
      </p:sp>
      <p:sp>
        <p:nvSpPr>
          <p:cNvPr id="70676" name="Text Box 26"/>
          <p:cNvSpPr txBox="1">
            <a:spLocks noChangeArrowheads="1"/>
          </p:cNvSpPr>
          <p:nvPr/>
        </p:nvSpPr>
        <p:spPr bwMode="auto">
          <a:xfrm>
            <a:off x="2595563" y="4572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omic Sans MS" pitchFamily="-1" charset="0"/>
              </a:rPr>
              <a:t>20 day</a:t>
            </a:r>
          </a:p>
          <a:p>
            <a:pPr algn="ctr"/>
            <a:r>
              <a:rPr lang="en-US">
                <a:latin typeface="Comic Sans MS" pitchFamily="-1" charset="0"/>
              </a:rPr>
              <a:t>Metestrus I</a:t>
            </a:r>
          </a:p>
        </p:txBody>
      </p:sp>
      <p:sp>
        <p:nvSpPr>
          <p:cNvPr id="70677" name="Rectangle 27"/>
          <p:cNvSpPr>
            <a:spLocks noChangeArrowheads="1"/>
          </p:cNvSpPr>
          <p:nvPr/>
        </p:nvSpPr>
        <p:spPr bwMode="auto">
          <a:xfrm>
            <a:off x="4953000" y="914400"/>
            <a:ext cx="344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omic Sans MS" pitchFamily="-1" charset="0"/>
              </a:rPr>
              <a:t>Metestrus II 70 days</a:t>
            </a:r>
          </a:p>
        </p:txBody>
      </p:sp>
      <p:sp>
        <p:nvSpPr>
          <p:cNvPr id="70678" name="Line 28"/>
          <p:cNvSpPr>
            <a:spLocks noChangeShapeType="1"/>
          </p:cNvSpPr>
          <p:nvPr/>
        </p:nvSpPr>
        <p:spPr bwMode="auto">
          <a:xfrm>
            <a:off x="6858000" y="2743200"/>
            <a:ext cx="0" cy="2514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79" name="Text Box 29"/>
          <p:cNvSpPr txBox="1">
            <a:spLocks noChangeArrowheads="1"/>
          </p:cNvSpPr>
          <p:nvPr/>
        </p:nvSpPr>
        <p:spPr bwMode="auto">
          <a:xfrm>
            <a:off x="6019800" y="2133600"/>
            <a:ext cx="17256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Parturition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08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2718" name="Line 16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19" name="Text Box 17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2720" name="Freeform 21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1" name="Freeform 22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2" name="Freeform 23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3" name="Freeform 24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4" name="Freeform 25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5" name="Freeform 27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6" name="Freeform 28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7" name="Freeform 29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8" name="Freeform 30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29" name="Freeform 31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0" name="Freeform 32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1" name="Rectangle 34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2" name="Freeform 35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3" name="Line 15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4" name="Text Box 36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2735" name="Text Box 42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Weeks</a:t>
            </a:r>
          </a:p>
        </p:txBody>
      </p:sp>
      <p:sp>
        <p:nvSpPr>
          <p:cNvPr id="72736" name="Text Box 43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Estrus</a:t>
            </a:r>
            <a:endParaRPr lang="en-US"/>
          </a:p>
        </p:txBody>
      </p:sp>
      <p:sp>
        <p:nvSpPr>
          <p:cNvPr id="72737" name="Line 44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8" name="Line 45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9" name="Line 46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0" name="Line 47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1" name="Line 48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2" name="Freeform 53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3" name="Freeform 54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4" name="Freeform 55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5" name="Freeform 56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6" name="Line 57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7" name="Line 58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8" name="Line 59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49" name="Line 60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0" name="Text Box 61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2751" name="Text Box 62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2752" name="Text Box 63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2753" name="Text Box 64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2754" name="Line 65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5" name="Text Box 66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</a:t>
            </a:r>
          </a:p>
        </p:txBody>
      </p:sp>
      <p:sp>
        <p:nvSpPr>
          <p:cNvPr id="72756" name="Line 68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7" name="Freeform 69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8" name="Line 70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59" name="Freeform 71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0" name="Freeform 72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1" name="Freeform 73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2" name="Freeform 74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3" name="Freeform 75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4" name="Freeform 76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65" name="Text Box 77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2766" name="Text Box 78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2767" name="Text Box 85"/>
          <p:cNvSpPr txBox="1">
            <a:spLocks noChangeArrowheads="1"/>
          </p:cNvSpPr>
          <p:nvPr/>
        </p:nvSpPr>
        <p:spPr bwMode="auto">
          <a:xfrm>
            <a:off x="2828925" y="2592388"/>
            <a:ext cx="13366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(9 days)</a:t>
            </a:r>
          </a:p>
        </p:txBody>
      </p:sp>
      <p:sp>
        <p:nvSpPr>
          <p:cNvPr id="72768" name="Text Box 86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Queen in Estrus</a:t>
            </a:r>
            <a:br>
              <a:rPr lang="en-US"/>
            </a:br>
            <a:r>
              <a:rPr lang="en-US"/>
              <a:t>(no mating)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0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4768" name="Freeform 16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9" name="Freeform 17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0" name="Freeform 18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1" name="Freeform 19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2" name="Freeform 20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3" name="Freeform 21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4" name="Freeform 22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5" name="Freeform 23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6" name="Freeform 24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7" name="Freeform 25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8" name="Freeform 26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0" name="Freeform 28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1" name="Line 29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4783" name="Line 31"/>
          <p:cNvSpPr>
            <a:spLocks noChangeShapeType="1"/>
          </p:cNvSpPr>
          <p:nvPr/>
        </p:nvSpPr>
        <p:spPr bwMode="auto">
          <a:xfrm>
            <a:off x="20574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4" name="Line 32"/>
          <p:cNvSpPr>
            <a:spLocks noChangeShapeType="1"/>
          </p:cNvSpPr>
          <p:nvPr/>
        </p:nvSpPr>
        <p:spPr bwMode="auto">
          <a:xfrm>
            <a:off x="26670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057" name="Text Box 33"/>
          <p:cNvSpPr txBox="1">
            <a:spLocks noChangeArrowheads="1"/>
          </p:cNvSpPr>
          <p:nvPr/>
        </p:nvSpPr>
        <p:spPr bwMode="auto">
          <a:xfrm>
            <a:off x="1905000" y="4992688"/>
            <a:ext cx="12509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Proestrus</a:t>
            </a:r>
          </a:p>
        </p:txBody>
      </p:sp>
      <p:sp>
        <p:nvSpPr>
          <p:cNvPr id="74786" name="Line 34"/>
          <p:cNvSpPr>
            <a:spLocks noChangeShapeType="1"/>
          </p:cNvSpPr>
          <p:nvPr/>
        </p:nvSpPr>
        <p:spPr bwMode="auto">
          <a:xfrm flipH="1" flipV="1">
            <a:off x="2262188" y="4548188"/>
            <a:ext cx="176212" cy="48101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7" name="Line 35"/>
          <p:cNvSpPr>
            <a:spLocks noChangeShapeType="1"/>
          </p:cNvSpPr>
          <p:nvPr/>
        </p:nvSpPr>
        <p:spPr bwMode="auto">
          <a:xfrm flipV="1">
            <a:off x="2590800" y="4543425"/>
            <a:ext cx="252413" cy="4857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8" name="Text Box 37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Estrus</a:t>
            </a:r>
            <a:endParaRPr lang="en-US"/>
          </a:p>
        </p:txBody>
      </p:sp>
      <p:sp>
        <p:nvSpPr>
          <p:cNvPr id="74789" name="Line 38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0" name="Line 39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1" name="Line 40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2" name="Line 41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3" name="Line 42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4" name="Line 43"/>
          <p:cNvSpPr>
            <a:spLocks noChangeShapeType="1"/>
          </p:cNvSpPr>
          <p:nvPr/>
        </p:nvSpPr>
        <p:spPr bwMode="auto">
          <a:xfrm>
            <a:off x="14478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5" name="Line 44"/>
          <p:cNvSpPr>
            <a:spLocks noChangeShapeType="1"/>
          </p:cNvSpPr>
          <p:nvPr/>
        </p:nvSpPr>
        <p:spPr bwMode="auto">
          <a:xfrm>
            <a:off x="32766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6" name="Line 45"/>
          <p:cNvSpPr>
            <a:spLocks noChangeShapeType="1"/>
          </p:cNvSpPr>
          <p:nvPr/>
        </p:nvSpPr>
        <p:spPr bwMode="auto">
          <a:xfrm flipH="1" flipV="1">
            <a:off x="1600200" y="4495800"/>
            <a:ext cx="762000" cy="533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7" name="Line 46"/>
          <p:cNvSpPr>
            <a:spLocks noChangeShapeType="1"/>
          </p:cNvSpPr>
          <p:nvPr/>
        </p:nvSpPr>
        <p:spPr bwMode="auto">
          <a:xfrm flipV="1">
            <a:off x="2667000" y="4572000"/>
            <a:ext cx="762000" cy="4572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8" name="Freeform 47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9" name="Freeform 48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0" name="Freeform 49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1" name="Freeform 50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2" name="Line 51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3" name="Line 52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4" name="Line 53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5" name="Line 54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6" name="Text Box 55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4807" name="Text Box 56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4808" name="Text Box 57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4809" name="Text Box 58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4810" name="Line 59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1" name="Text Box 60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</a:t>
            </a:r>
          </a:p>
        </p:txBody>
      </p:sp>
      <p:sp>
        <p:nvSpPr>
          <p:cNvPr id="74812" name="Line 61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3" name="Freeform 62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4" name="Line 63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5" name="Freeform 64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6" name="Freeform 65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7" name="Freeform 66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8" name="Freeform 67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9" name="Freeform 68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20" name="Freeform 69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21" name="Text Box 70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4822" name="Text Box 71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4823" name="Text Box 78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Weeks</a:t>
            </a:r>
          </a:p>
        </p:txBody>
      </p:sp>
      <p:sp>
        <p:nvSpPr>
          <p:cNvPr id="74824" name="Text Box 79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Queen in Estrus</a:t>
            </a:r>
            <a:br>
              <a:rPr lang="en-US"/>
            </a:br>
            <a:r>
              <a:rPr lang="en-US"/>
              <a:t>(no mating)</a:t>
            </a:r>
          </a:p>
        </p:txBody>
      </p:sp>
      <p:sp>
        <p:nvSpPr>
          <p:cNvPr id="74825" name="Text Box 83"/>
          <p:cNvSpPr txBox="1">
            <a:spLocks noChangeArrowheads="1"/>
          </p:cNvSpPr>
          <p:nvPr/>
        </p:nvSpPr>
        <p:spPr bwMode="auto">
          <a:xfrm>
            <a:off x="3011488" y="5003800"/>
            <a:ext cx="10477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(8 days)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4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6814" name="Line 14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6816" name="Freeform 16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17" name="Freeform 17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18" name="Freeform 18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19" name="Freeform 19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0" name="Freeform 20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1" name="Freeform 21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2" name="Freeform 22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3" name="Freeform 23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4" name="Freeform 24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5" name="Freeform 25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6" name="Freeform 26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7" name="Rectangle 27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8" name="Freeform 28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9" name="Line 29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0" name="Text Box 30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6831" name="Line 31"/>
          <p:cNvSpPr>
            <a:spLocks noChangeShapeType="1"/>
          </p:cNvSpPr>
          <p:nvPr/>
        </p:nvSpPr>
        <p:spPr bwMode="auto">
          <a:xfrm>
            <a:off x="20574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2" name="Line 32"/>
          <p:cNvSpPr>
            <a:spLocks noChangeShapeType="1"/>
          </p:cNvSpPr>
          <p:nvPr/>
        </p:nvSpPr>
        <p:spPr bwMode="auto">
          <a:xfrm>
            <a:off x="26670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81" name="Text Box 33"/>
          <p:cNvSpPr txBox="1">
            <a:spLocks noChangeArrowheads="1"/>
          </p:cNvSpPr>
          <p:nvPr/>
        </p:nvSpPr>
        <p:spPr bwMode="auto">
          <a:xfrm>
            <a:off x="1905000" y="4992688"/>
            <a:ext cx="12509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hlink"/>
                </a:solidFill>
              </a:rPr>
              <a:t>Proestrus</a:t>
            </a:r>
          </a:p>
        </p:txBody>
      </p:sp>
      <p:sp>
        <p:nvSpPr>
          <p:cNvPr id="76834" name="Text Box 36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Estrus</a:t>
            </a:r>
            <a:endParaRPr lang="en-US"/>
          </a:p>
        </p:txBody>
      </p:sp>
      <p:sp>
        <p:nvSpPr>
          <p:cNvPr id="76835" name="Line 37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6" name="Line 38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7" name="Line 39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8" name="Line 40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39" name="Line 41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0" name="Line 42"/>
          <p:cNvSpPr>
            <a:spLocks noChangeShapeType="1"/>
          </p:cNvSpPr>
          <p:nvPr/>
        </p:nvSpPr>
        <p:spPr bwMode="auto">
          <a:xfrm>
            <a:off x="14478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1" name="Line 43"/>
          <p:cNvSpPr>
            <a:spLocks noChangeShapeType="1"/>
          </p:cNvSpPr>
          <p:nvPr/>
        </p:nvSpPr>
        <p:spPr bwMode="auto">
          <a:xfrm>
            <a:off x="32766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2" name="Freeform 46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3" name="Freeform 47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4" name="Freeform 48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5" name="Freeform 49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6" name="Line 50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7" name="Line 51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8" name="Line 52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49" name="Line 53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50" name="Text Box 54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6851" name="Text Box 55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76852" name="Text Box 56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76853" name="Text Box 57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76854" name="Line 58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55" name="Text Box 59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</a:t>
            </a:r>
          </a:p>
        </p:txBody>
      </p:sp>
      <p:sp>
        <p:nvSpPr>
          <p:cNvPr id="76856" name="Line 60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57" name="Freeform 61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58" name="Line 62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59" name="Freeform 63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0" name="Freeform 64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1" name="Freeform 65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2" name="Freeform 66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3" name="Freeform 67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4" name="Freeform 68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65" name="Text Box 69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9C6600"/>
                </a:solidFill>
              </a:rPr>
              <a:t>P</a:t>
            </a:r>
            <a:r>
              <a:rPr lang="en-US" sz="2000" baseline="-25000">
                <a:solidFill>
                  <a:srgbClr val="9C6600"/>
                </a:solidFill>
              </a:rPr>
              <a:t>4</a:t>
            </a:r>
            <a:endParaRPr lang="en-US" sz="2000"/>
          </a:p>
        </p:txBody>
      </p:sp>
      <p:sp>
        <p:nvSpPr>
          <p:cNvPr id="76866" name="Text Box 70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</a:t>
            </a:r>
            <a:r>
              <a:rPr lang="en-US" sz="2000" baseline="-25000">
                <a:solidFill>
                  <a:srgbClr val="0000FF"/>
                </a:solidFill>
              </a:rPr>
              <a:t>2</a:t>
            </a:r>
            <a:endParaRPr lang="en-US" sz="2000"/>
          </a:p>
        </p:txBody>
      </p:sp>
      <p:sp>
        <p:nvSpPr>
          <p:cNvPr id="76867" name="Text Box 71"/>
          <p:cNvSpPr txBox="1">
            <a:spLocks noChangeArrowheads="1"/>
          </p:cNvSpPr>
          <p:nvPr/>
        </p:nvSpPr>
        <p:spPr bwMode="auto">
          <a:xfrm>
            <a:off x="5257800" y="3429000"/>
            <a:ext cx="13525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Pregnancy</a:t>
            </a:r>
          </a:p>
        </p:txBody>
      </p:sp>
      <p:sp>
        <p:nvSpPr>
          <p:cNvPr id="76868" name="Text Box 72"/>
          <p:cNvSpPr txBox="1">
            <a:spLocks noChangeArrowheads="1"/>
          </p:cNvSpPr>
          <p:nvPr/>
        </p:nvSpPr>
        <p:spPr bwMode="auto">
          <a:xfrm>
            <a:off x="5867400" y="2819400"/>
            <a:ext cx="13716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Parturition</a:t>
            </a:r>
          </a:p>
        </p:txBody>
      </p:sp>
      <p:sp>
        <p:nvSpPr>
          <p:cNvPr id="76869" name="Text Box 73"/>
          <p:cNvSpPr txBox="1">
            <a:spLocks noChangeArrowheads="1"/>
          </p:cNvSpPr>
          <p:nvPr/>
        </p:nvSpPr>
        <p:spPr bwMode="auto">
          <a:xfrm>
            <a:off x="6705600" y="3429000"/>
            <a:ext cx="12001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Lactation</a:t>
            </a:r>
          </a:p>
        </p:txBody>
      </p:sp>
      <p:sp>
        <p:nvSpPr>
          <p:cNvPr id="76870" name="Line 74"/>
          <p:cNvSpPr>
            <a:spLocks noChangeShapeType="1"/>
          </p:cNvSpPr>
          <p:nvPr/>
        </p:nvSpPr>
        <p:spPr bwMode="auto">
          <a:xfrm>
            <a:off x="5410200" y="38100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71" name="Line 75"/>
          <p:cNvSpPr>
            <a:spLocks noChangeShapeType="1"/>
          </p:cNvSpPr>
          <p:nvPr/>
        </p:nvSpPr>
        <p:spPr bwMode="auto">
          <a:xfrm>
            <a:off x="6629400" y="3810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72" name="Line 76"/>
          <p:cNvSpPr>
            <a:spLocks noChangeShapeType="1"/>
          </p:cNvSpPr>
          <p:nvPr/>
        </p:nvSpPr>
        <p:spPr bwMode="auto">
          <a:xfrm>
            <a:off x="6584950" y="3146425"/>
            <a:ext cx="7938" cy="1730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73" name="Text Box 77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Weeks</a:t>
            </a:r>
          </a:p>
        </p:txBody>
      </p:sp>
      <p:sp>
        <p:nvSpPr>
          <p:cNvPr id="76874" name="Text Box 78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Queen in Estrus</a:t>
            </a:r>
            <a:br>
              <a:rPr lang="en-US"/>
            </a:br>
            <a:r>
              <a:rPr lang="en-US"/>
              <a:t>(no mating)</a:t>
            </a:r>
          </a:p>
        </p:txBody>
      </p:sp>
      <p:sp>
        <p:nvSpPr>
          <p:cNvPr id="130127" name="Text Box 79"/>
          <p:cNvSpPr txBox="1">
            <a:spLocks noChangeArrowheads="1"/>
          </p:cNvSpPr>
          <p:nvPr/>
        </p:nvSpPr>
        <p:spPr bwMode="auto">
          <a:xfrm>
            <a:off x="4648200" y="1463675"/>
            <a:ext cx="11668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FF"/>
                </a:solidFill>
              </a:rPr>
              <a:t>Mating</a:t>
            </a:r>
            <a:endParaRPr lang="en-US"/>
          </a:p>
        </p:txBody>
      </p:sp>
      <p:sp>
        <p:nvSpPr>
          <p:cNvPr id="76876" name="Line 80"/>
          <p:cNvSpPr>
            <a:spLocks noChangeShapeType="1"/>
          </p:cNvSpPr>
          <p:nvPr/>
        </p:nvSpPr>
        <p:spPr bwMode="auto">
          <a:xfrm>
            <a:off x="5257800" y="1981200"/>
            <a:ext cx="76200" cy="21336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032000"/>
            <a:ext cx="2736850" cy="1863725"/>
          </a:xfrm>
          <a:noFill/>
          <a:ln w="50800" cap="flat">
            <a:solidFill>
              <a:schemeClr val="hlink"/>
            </a:solidFill>
          </a:ln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Causes of Anestrus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833438" y="588963"/>
            <a:ext cx="1765300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Pregnancy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5484813" y="557213"/>
            <a:ext cx="3390900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Presence of Offspring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88938" y="4208463"/>
            <a:ext cx="1290637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Season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5167313" y="5478463"/>
            <a:ext cx="1138237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Stress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6770688" y="4367213"/>
            <a:ext cx="1679575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Pathology</a:t>
            </a: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>
            <a:off x="2044700" y="1282700"/>
            <a:ext cx="76835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 flipH="1">
            <a:off x="5730875" y="1266825"/>
            <a:ext cx="920750" cy="657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 flipH="1" flipV="1">
            <a:off x="5778500" y="3921125"/>
            <a:ext cx="904875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 flipV="1">
            <a:off x="1822450" y="3921125"/>
            <a:ext cx="847725" cy="222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 flipH="1" flipV="1">
            <a:off x="4984750" y="4254500"/>
            <a:ext cx="66675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2182813" y="5383213"/>
            <a:ext cx="1476375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Nutrition</a:t>
            </a:r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 flipV="1">
            <a:off x="2917825" y="4143375"/>
            <a:ext cx="577850" cy="1174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5100" y="1320800"/>
            <a:ext cx="6261100" cy="4191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433638" y="415925"/>
            <a:ext cx="42830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AFD00"/>
                </a:solidFill>
                <a:latin typeface="Times" pitchFamily="-1" charset="0"/>
              </a:rPr>
              <a:t>Gestational Anestrus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Gestational Anestrus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Progesterone during pregnancy</a:t>
            </a:r>
          </a:p>
          <a:p>
            <a:pPr lvl="1"/>
            <a:r>
              <a:rPr lang="en-US"/>
              <a:t>negative feedback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After parturition anestrus continues</a:t>
            </a:r>
          </a:p>
          <a:p>
            <a:pPr lvl="1"/>
            <a:r>
              <a:rPr lang="en-US"/>
              <a:t>progesterone exposure during pregnancy</a:t>
            </a:r>
          </a:p>
          <a:p>
            <a:pPr lvl="1"/>
            <a:r>
              <a:rPr lang="en-US"/>
              <a:t>hypothalamus </a:t>
            </a:r>
          </a:p>
          <a:p>
            <a:pPr lvl="2"/>
            <a:r>
              <a:rPr lang="en-US">
                <a:ea typeface="ＭＳ Ｐゴシック" pitchFamily="-1" charset="-128"/>
              </a:rPr>
              <a:t>Lacks estradiol positive feedback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allows time for uterine involution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576513" y="431800"/>
            <a:ext cx="37496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rgbClr val="FAFD00"/>
                </a:solidFill>
                <a:latin typeface="Times" pitchFamily="-1" charset="0"/>
              </a:rPr>
              <a:t>Seasonal Anestrus</a:t>
            </a:r>
          </a:p>
        </p:txBody>
      </p:sp>
      <p:pic>
        <p:nvPicPr>
          <p:cNvPr id="84995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8900" y="1397000"/>
            <a:ext cx="6413500" cy="40386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084388" y="5888038"/>
            <a:ext cx="4568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Horses are long day breeders!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575" y="533400"/>
            <a:ext cx="8216900" cy="6311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63513" y="236538"/>
            <a:ext cx="4568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/>
              <a:t>Sheep are short day breeders!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Seasonal Anestrus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just like entering puberty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silent ovulation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Silent </a:t>
            </a:r>
            <a:r>
              <a:rPr lang="en-US" dirty="0" smtClean="0">
                <a:ea typeface="ＭＳ Ｐゴシック" pitchFamily="-1" charset="-128"/>
                <a:cs typeface="ＭＳ Ｐゴシック" pitchFamily="-1" charset="-128"/>
              </a:rPr>
              <a:t>Ovulation after </a:t>
            </a:r>
            <a:r>
              <a:rPr lang="en-US" dirty="0" err="1" smtClean="0">
                <a:ea typeface="ＭＳ Ｐゴシック" pitchFamily="-1" charset="-128"/>
                <a:cs typeface="ＭＳ Ｐゴシック" pitchFamily="-1" charset="-128"/>
              </a:rPr>
              <a:t>Anestrus</a:t>
            </a:r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99331" name="Rectangle 8"/>
          <p:cNvSpPr>
            <a:spLocks noChangeArrowheads="1"/>
          </p:cNvSpPr>
          <p:nvPr/>
        </p:nvSpPr>
        <p:spPr bwMode="auto">
          <a:xfrm>
            <a:off x="508000" y="4921250"/>
            <a:ext cx="1730375" cy="11271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9332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6628"/>
            <a:ext cx="9144000" cy="44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3" name="Rectangle 6"/>
          <p:cNvSpPr>
            <a:spLocks noChangeArrowheads="1"/>
          </p:cNvSpPr>
          <p:nvPr/>
        </p:nvSpPr>
        <p:spPr bwMode="auto">
          <a:xfrm>
            <a:off x="0" y="1219200"/>
            <a:ext cx="2209800" cy="4587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Times" pitchFamily="-1" charset="0"/>
              </a:rPr>
              <a:t>Anestrus</a:t>
            </a:r>
          </a:p>
        </p:txBody>
      </p:sp>
      <p:sp>
        <p:nvSpPr>
          <p:cNvPr id="99334" name="Rectangle 7"/>
          <p:cNvSpPr>
            <a:spLocks noChangeArrowheads="1"/>
          </p:cNvSpPr>
          <p:nvPr/>
        </p:nvSpPr>
        <p:spPr bwMode="auto">
          <a:xfrm>
            <a:off x="4648200" y="1219200"/>
            <a:ext cx="1981200" cy="4587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Times" pitchFamily="-1" charset="0"/>
              </a:rPr>
              <a:t>Estrus</a:t>
            </a:r>
          </a:p>
        </p:txBody>
      </p:sp>
      <p:sp>
        <p:nvSpPr>
          <p:cNvPr id="99335" name="TextBox 8"/>
          <p:cNvSpPr txBox="1">
            <a:spLocks noChangeArrowheads="1"/>
          </p:cNvSpPr>
          <p:nvPr/>
        </p:nvSpPr>
        <p:spPr bwMode="auto">
          <a:xfrm>
            <a:off x="228600" y="5867400"/>
            <a:ext cx="8496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000FF"/>
                </a:solidFill>
              </a:rPr>
              <a:t>Brain (hypothalamus) must be primed with Progesterone</a:t>
            </a:r>
          </a:p>
          <a:p>
            <a:pPr algn="ctr"/>
            <a:r>
              <a:rPr lang="en-US">
                <a:solidFill>
                  <a:srgbClr val="0000FF"/>
                </a:solidFill>
              </a:rPr>
              <a:t>To Express Estrus in Response to Estrogen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598003"/>
            <a:ext cx="2305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Primes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Hypothalamus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371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Eye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082224"/>
            <a:ext cx="230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Hypothalamus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3419325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Superior Cervical Ganglion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939224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Pineal Gland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1929824"/>
            <a:ext cx="970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Night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937526" y="1929824"/>
            <a:ext cx="749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</a:t>
            </a:r>
            <a:endParaRPr lang="en-US" dirty="0"/>
          </a:p>
        </p:txBody>
      </p:sp>
      <p:cxnSp>
        <p:nvCxnSpPr>
          <p:cNvPr id="10" name="Straight Arrow Connector 9"/>
          <p:cNvCxnSpPr>
            <a:stCxn id="3" idx="2"/>
          </p:cNvCxnSpPr>
          <p:nvPr/>
        </p:nvCxnSpPr>
        <p:spPr bwMode="auto">
          <a:xfrm rot="16200000" flipH="1">
            <a:off x="1030933" y="1869132"/>
            <a:ext cx="376535" cy="304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16200000" flipH="1">
            <a:off x="2095500" y="2806124"/>
            <a:ext cx="762000" cy="3810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657600" y="1396424"/>
            <a:ext cx="2362200" cy="1981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6502374" y="1510724"/>
            <a:ext cx="533400" cy="457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467600" y="1472624"/>
            <a:ext cx="609600" cy="533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410200" y="300382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Melatonin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543800" y="2844224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Melatonin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rot="5400000">
            <a:off x="7963694" y="2652930"/>
            <a:ext cx="5334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5982494" y="2652930"/>
            <a:ext cx="5334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24914" y="5130224"/>
            <a:ext cx="83700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Long Days = Short nights = low melatonin 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4914" y="5968424"/>
            <a:ext cx="85521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Short Days = Long nights = high melatonin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" y="381000"/>
            <a:ext cx="93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r>
              <a:rPr lang="en-US" dirty="0" smtClean="0"/>
              <a:t>ight</a:t>
            </a:r>
            <a:endParaRPr lang="en-US" dirty="0"/>
          </a:p>
        </p:txBody>
      </p:sp>
      <p:cxnSp>
        <p:nvCxnSpPr>
          <p:cNvPr id="25" name="Curved Connector 24"/>
          <p:cNvCxnSpPr/>
          <p:nvPr/>
        </p:nvCxnSpPr>
        <p:spPr bwMode="auto">
          <a:xfrm rot="16200000" flipH="1">
            <a:off x="4191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6" name="Curved Connector 25"/>
          <p:cNvCxnSpPr/>
          <p:nvPr/>
        </p:nvCxnSpPr>
        <p:spPr bwMode="auto">
          <a:xfrm rot="16200000" flipH="1">
            <a:off x="5715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7" name="Curved Connector 26"/>
          <p:cNvCxnSpPr/>
          <p:nvPr/>
        </p:nvCxnSpPr>
        <p:spPr bwMode="auto">
          <a:xfrm rot="16200000" flipH="1">
            <a:off x="7239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17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Long Days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457200"/>
            <a:ext cx="180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Short Days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Melatonin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Melatonin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>
            <a:off x="1029494" y="1866106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16200000" flipV="1">
            <a:off x="5601097" y="1866503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57200" y="3447872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Kiss</a:t>
            </a:r>
          </a:p>
          <a:p>
            <a:pPr algn="ctr"/>
            <a:r>
              <a:rPr lang="en-US" dirty="0" smtClean="0"/>
              <a:t>Neurons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57945" y="3461603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Kiss</a:t>
            </a:r>
          </a:p>
          <a:p>
            <a:pPr algn="ctr"/>
            <a:r>
              <a:rPr lang="en-US" dirty="0" smtClean="0"/>
              <a:t>Neurons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3461603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Kiss</a:t>
            </a:r>
          </a:p>
          <a:p>
            <a:pPr algn="ctr"/>
            <a:r>
              <a:rPr lang="en-US" dirty="0" smtClean="0"/>
              <a:t>Neurons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253745" y="3465204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Kiss</a:t>
            </a:r>
          </a:p>
          <a:p>
            <a:pPr algn="ctr"/>
            <a:r>
              <a:rPr lang="en-US" dirty="0" smtClean="0"/>
              <a:t>Neurons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4800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GnRH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33700" y="4800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GnRH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81600" y="48387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GnRH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391400" y="48387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GnRH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rot="16200000" flipV="1">
            <a:off x="419497" y="5031035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2705894" y="5030638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381000" y="58629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Cyclicity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876800" y="5867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Anestrus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743200" y="58629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Anestrus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162800" y="5867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Cyclicity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rot="5400000">
            <a:off x="4915694" y="5066506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rot="16200000" flipV="1">
            <a:off x="7201297" y="5066903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1066800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5400000">
            <a:off x="1715294" y="1332706"/>
            <a:ext cx="6858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6211094" y="1332706"/>
            <a:ext cx="6858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5400000">
            <a:off x="990600" y="2362200"/>
            <a:ext cx="1295400" cy="838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1943100" y="2324100"/>
            <a:ext cx="1295400" cy="914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1676400" y="2514600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209800" y="2514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705600" y="2514600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172200" y="2514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33400" y="26670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Mare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895600" y="2667000"/>
            <a:ext cx="80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Ewe</a:t>
            </a:r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 bwMode="auto">
          <a:xfrm rot="5400000">
            <a:off x="953294" y="46093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rot="5400000">
            <a:off x="3315494" y="46093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rot="5400000">
            <a:off x="9532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rot="5400000">
            <a:off x="33154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rot="5400000">
            <a:off x="5486400" y="2362200"/>
            <a:ext cx="1295400" cy="838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rot="16200000" flipH="1">
            <a:off x="6438900" y="2324100"/>
            <a:ext cx="1295400" cy="914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105400" y="26670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Mare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7467600" y="2667000"/>
            <a:ext cx="80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Ewe</a:t>
            </a:r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 bwMode="auto">
          <a:xfrm rot="5400000">
            <a:off x="5449094" y="46855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 rot="5400000">
            <a:off x="7811294" y="46855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5400000">
            <a:off x="54490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rot="5400000">
            <a:off x="78112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>
                <a:solidFill>
                  <a:srgbClr val="FAFD00"/>
                </a:solidFill>
                <a:ea typeface="ＭＳ Ｐゴシック" pitchFamily="-1" charset="-128"/>
                <a:cs typeface="ＭＳ Ｐゴシック" pitchFamily="-1" charset="-128"/>
              </a:rPr>
              <a:t>Lactational Anestrus</a:t>
            </a:r>
          </a:p>
        </p:txBody>
      </p:sp>
      <p:pic>
        <p:nvPicPr>
          <p:cNvPr id="101379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0" y="1295400"/>
            <a:ext cx="3162300" cy="42545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9225"/>
            <a:ext cx="7772400" cy="850900"/>
          </a:xfrm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Suckling Effect on LH</a:t>
            </a: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25575"/>
            <a:ext cx="7313613" cy="400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0" y="1219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Anestrus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1219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Cyclicity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15900"/>
            <a:ext cx="7759700" cy="641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Lactational Anestrus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Suckling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Other offspring factors</a:t>
            </a:r>
          </a:p>
          <a:p>
            <a:pPr lvl="1"/>
            <a:r>
              <a:rPr lang="en-US"/>
              <a:t>visual encounter</a:t>
            </a:r>
          </a:p>
          <a:p>
            <a:pPr lvl="1"/>
            <a:r>
              <a:rPr lang="en-US"/>
              <a:t>olfactory encounter</a:t>
            </a:r>
          </a:p>
          <a:p>
            <a:pPr lvl="1"/>
            <a:r>
              <a:rPr lang="en-US"/>
              <a:t>auditory encounter</a:t>
            </a:r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Prolactin</a:t>
            </a:r>
          </a:p>
          <a:p>
            <a:pPr lvl="1"/>
            <a:r>
              <a:rPr lang="en-US"/>
              <a:t>inhibits GnRH release</a:t>
            </a:r>
          </a:p>
          <a:p>
            <a:pPr lvl="1"/>
            <a:r>
              <a:rPr lang="en-US"/>
              <a:t>major infertility problem in women who are not lactating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Nutritional Anestrus</a:t>
            </a:r>
          </a:p>
        </p:txBody>
      </p:sp>
      <p:pic>
        <p:nvPicPr>
          <p:cNvPr id="1095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8231188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>
                <a:solidFill>
                  <a:srgbClr val="FAFD00"/>
                </a:solidFill>
                <a:ea typeface="ＭＳ Ｐゴシック" pitchFamily="-1" charset="-128"/>
                <a:cs typeface="ＭＳ Ｐゴシック" pitchFamily="-1" charset="-128"/>
              </a:rPr>
              <a:t>Menstrual Cycle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3711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2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667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68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69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367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1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FSH</a:t>
            </a:r>
            <a:endParaRPr lang="en-US" sz="2000">
              <a:solidFill>
                <a:schemeClr val="bg2"/>
              </a:solidFill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3675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Follicle</a:t>
            </a:r>
          </a:p>
        </p:txBody>
      </p:sp>
      <p:sp>
        <p:nvSpPr>
          <p:cNvPr id="113676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  <p:sp>
        <p:nvSpPr>
          <p:cNvPr id="113677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Corpus Luteum</a:t>
            </a:r>
          </a:p>
        </p:txBody>
      </p:sp>
      <p:sp>
        <p:nvSpPr>
          <p:cNvPr id="113678" name="Text Box 16"/>
          <p:cNvSpPr txBox="1">
            <a:spLocks noChangeArrowheads="1"/>
          </p:cNvSpPr>
          <p:nvPr/>
        </p:nvSpPr>
        <p:spPr bwMode="auto">
          <a:xfrm>
            <a:off x="8045450" y="3238500"/>
            <a:ext cx="1136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Corpus</a:t>
            </a:r>
            <a:endParaRPr lang="en-US" sz="1800">
              <a:solidFill>
                <a:schemeClr val="bg2"/>
              </a:solidFill>
            </a:endParaRPr>
          </a:p>
          <a:p>
            <a:pPr algn="ctr"/>
            <a:r>
              <a:rPr lang="en-US" sz="1800"/>
              <a:t>Albicans</a:t>
            </a:r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13679" name="Line 17"/>
          <p:cNvSpPr>
            <a:spLocks noChangeShapeType="1"/>
          </p:cNvSpPr>
          <p:nvPr/>
        </p:nvSpPr>
        <p:spPr bwMode="auto">
          <a:xfrm flipH="1">
            <a:off x="7543800" y="3657600"/>
            <a:ext cx="533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80" name="Line 18"/>
          <p:cNvSpPr>
            <a:spLocks noChangeShapeType="1"/>
          </p:cNvSpPr>
          <p:nvPr/>
        </p:nvSpPr>
        <p:spPr bwMode="auto">
          <a:xfrm flipH="1">
            <a:off x="8077200" y="38100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81" name="Text Box 19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3682" name="Text Box 20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113683" name="Text Box 21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sp>
        <p:nvSpPr>
          <p:cNvPr id="113684" name="Text Box 22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8</a:t>
            </a:r>
          </a:p>
        </p:txBody>
      </p:sp>
      <p:sp>
        <p:nvSpPr>
          <p:cNvPr id="113685" name="Text Box 23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</a:p>
        </p:txBody>
      </p:sp>
      <p:sp>
        <p:nvSpPr>
          <p:cNvPr id="113686" name="Text Box 24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14</a:t>
            </a:r>
          </a:p>
        </p:txBody>
      </p:sp>
      <p:sp>
        <p:nvSpPr>
          <p:cNvPr id="113687" name="Text Box 25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16</a:t>
            </a:r>
          </a:p>
        </p:txBody>
      </p:sp>
      <p:sp>
        <p:nvSpPr>
          <p:cNvPr id="113688" name="Text Box 26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18</a:t>
            </a:r>
          </a:p>
        </p:txBody>
      </p:sp>
      <p:sp>
        <p:nvSpPr>
          <p:cNvPr id="113689" name="Text Box 27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20</a:t>
            </a:r>
          </a:p>
        </p:txBody>
      </p:sp>
      <p:sp>
        <p:nvSpPr>
          <p:cNvPr id="113690" name="Text Box 28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22</a:t>
            </a:r>
          </a:p>
        </p:txBody>
      </p:sp>
      <p:sp>
        <p:nvSpPr>
          <p:cNvPr id="113691" name="Text Box 29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24</a:t>
            </a:r>
          </a:p>
        </p:txBody>
      </p:sp>
      <p:sp>
        <p:nvSpPr>
          <p:cNvPr id="113692" name="Text Box 30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26</a:t>
            </a:r>
          </a:p>
        </p:txBody>
      </p:sp>
      <p:sp>
        <p:nvSpPr>
          <p:cNvPr id="113693" name="Text Box 31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28</a:t>
            </a:r>
          </a:p>
        </p:txBody>
      </p:sp>
      <p:sp>
        <p:nvSpPr>
          <p:cNvPr id="113694" name="Text Box 32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3695" name="Text Box 33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12</a:t>
            </a:r>
          </a:p>
        </p:txBody>
      </p:sp>
      <p:sp>
        <p:nvSpPr>
          <p:cNvPr id="113696" name="Freeform 34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97" name="Text Box 35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Anterior Pituitary Hormones</a:t>
            </a:r>
          </a:p>
        </p:txBody>
      </p:sp>
      <p:sp>
        <p:nvSpPr>
          <p:cNvPr id="113698" name="Text Box 36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Ovarian Hormones</a:t>
            </a:r>
          </a:p>
        </p:txBody>
      </p:sp>
      <p:sp>
        <p:nvSpPr>
          <p:cNvPr id="113699" name="Text Box 37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Ovary</a:t>
            </a:r>
          </a:p>
        </p:txBody>
      </p:sp>
      <p:sp>
        <p:nvSpPr>
          <p:cNvPr id="113700" name="Text Box 38"/>
          <p:cNvSpPr txBox="1">
            <a:spLocks noChangeArrowheads="1"/>
          </p:cNvSpPr>
          <p:nvPr/>
        </p:nvSpPr>
        <p:spPr bwMode="auto">
          <a:xfrm>
            <a:off x="-38100" y="53340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Uterine</a:t>
            </a:r>
          </a:p>
          <a:p>
            <a:pPr algn="ctr"/>
            <a:r>
              <a:rPr lang="en-US" sz="1800"/>
              <a:t>Endo-</a:t>
            </a:r>
          </a:p>
          <a:p>
            <a:pPr algn="ctr"/>
            <a:r>
              <a:rPr lang="en-US" sz="1800"/>
              <a:t>metrium</a:t>
            </a:r>
          </a:p>
        </p:txBody>
      </p:sp>
      <p:grpSp>
        <p:nvGrpSpPr>
          <p:cNvPr id="113701" name="Group 39"/>
          <p:cNvGrpSpPr>
            <a:grpSpLocks/>
          </p:cNvGrpSpPr>
          <p:nvPr/>
        </p:nvGrpSpPr>
        <p:grpSpPr bwMode="auto">
          <a:xfrm>
            <a:off x="7315200" y="4495800"/>
            <a:ext cx="1666875" cy="777875"/>
            <a:chOff x="4608" y="2832"/>
            <a:chExt cx="1050" cy="490"/>
          </a:xfrm>
        </p:grpSpPr>
        <p:sp>
          <p:nvSpPr>
            <p:cNvPr id="113709" name="Text Box 40"/>
            <p:cNvSpPr txBox="1">
              <a:spLocks noChangeArrowheads="1"/>
            </p:cNvSpPr>
            <p:nvPr/>
          </p:nvSpPr>
          <p:spPr bwMode="auto">
            <a:xfrm>
              <a:off x="4608" y="3072"/>
              <a:ext cx="10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Recruitment</a:t>
              </a:r>
            </a:p>
          </p:txBody>
        </p:sp>
        <p:sp>
          <p:nvSpPr>
            <p:cNvPr id="113710" name="Line 41"/>
            <p:cNvSpPr>
              <a:spLocks noChangeShapeType="1"/>
            </p:cNvSpPr>
            <p:nvPr/>
          </p:nvSpPr>
          <p:spPr bwMode="auto">
            <a:xfrm flipH="1" flipV="1">
              <a:off x="5088" y="2832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702" name="Text Box 42"/>
          <p:cNvSpPr txBox="1">
            <a:spLocks noChangeArrowheads="1"/>
          </p:cNvSpPr>
          <p:nvPr/>
        </p:nvSpPr>
        <p:spPr bwMode="auto">
          <a:xfrm>
            <a:off x="1295400" y="4953000"/>
            <a:ext cx="1312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Selection</a:t>
            </a:r>
          </a:p>
        </p:txBody>
      </p:sp>
      <p:sp>
        <p:nvSpPr>
          <p:cNvPr id="113703" name="Line 43"/>
          <p:cNvSpPr>
            <a:spLocks noChangeShapeType="1"/>
          </p:cNvSpPr>
          <p:nvPr/>
        </p:nvSpPr>
        <p:spPr bwMode="auto">
          <a:xfrm flipV="1">
            <a:off x="1981200" y="4343400"/>
            <a:ext cx="1524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704" name="Text Box 44"/>
          <p:cNvSpPr txBox="1">
            <a:spLocks noChangeArrowheads="1"/>
          </p:cNvSpPr>
          <p:nvPr/>
        </p:nvSpPr>
        <p:spPr bwMode="auto">
          <a:xfrm>
            <a:off x="2667000" y="4800600"/>
            <a:ext cx="155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Dominance</a:t>
            </a:r>
          </a:p>
        </p:txBody>
      </p:sp>
      <p:sp>
        <p:nvSpPr>
          <p:cNvPr id="113705" name="Line 45"/>
          <p:cNvSpPr>
            <a:spLocks noChangeShapeType="1"/>
          </p:cNvSpPr>
          <p:nvPr/>
        </p:nvSpPr>
        <p:spPr bwMode="auto">
          <a:xfrm flipV="1">
            <a:off x="3276600" y="4343400"/>
            <a:ext cx="7620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3706" name="Group 46"/>
          <p:cNvGrpSpPr>
            <a:grpSpLocks/>
          </p:cNvGrpSpPr>
          <p:nvPr/>
        </p:nvGrpSpPr>
        <p:grpSpPr bwMode="auto">
          <a:xfrm>
            <a:off x="152400" y="4343400"/>
            <a:ext cx="1666875" cy="701675"/>
            <a:chOff x="96" y="2736"/>
            <a:chExt cx="1050" cy="442"/>
          </a:xfrm>
        </p:grpSpPr>
        <p:sp>
          <p:nvSpPr>
            <p:cNvPr id="113707" name="Text Box 47"/>
            <p:cNvSpPr txBox="1">
              <a:spLocks noChangeArrowheads="1"/>
            </p:cNvSpPr>
            <p:nvPr/>
          </p:nvSpPr>
          <p:spPr bwMode="auto">
            <a:xfrm>
              <a:off x="96" y="2928"/>
              <a:ext cx="10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Recruitment</a:t>
              </a:r>
            </a:p>
          </p:txBody>
        </p:sp>
        <p:sp>
          <p:nvSpPr>
            <p:cNvPr id="113708" name="Line 48"/>
            <p:cNvSpPr>
              <a:spLocks noChangeShapeType="1"/>
            </p:cNvSpPr>
            <p:nvPr/>
          </p:nvSpPr>
          <p:spPr bwMode="auto">
            <a:xfrm flipV="1">
              <a:off x="576" y="2736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4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5756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57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5715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16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17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571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9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5723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5724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5725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5726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5727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115728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sp>
        <p:nvSpPr>
          <p:cNvPr id="115729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8</a:t>
            </a:r>
          </a:p>
        </p:txBody>
      </p:sp>
      <p:sp>
        <p:nvSpPr>
          <p:cNvPr id="115730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</a:p>
        </p:txBody>
      </p:sp>
      <p:sp>
        <p:nvSpPr>
          <p:cNvPr id="115731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14</a:t>
            </a:r>
          </a:p>
        </p:txBody>
      </p:sp>
      <p:sp>
        <p:nvSpPr>
          <p:cNvPr id="115732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16</a:t>
            </a:r>
          </a:p>
        </p:txBody>
      </p:sp>
      <p:sp>
        <p:nvSpPr>
          <p:cNvPr id="115733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18</a:t>
            </a:r>
          </a:p>
        </p:txBody>
      </p:sp>
      <p:sp>
        <p:nvSpPr>
          <p:cNvPr id="115734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20</a:t>
            </a:r>
          </a:p>
        </p:txBody>
      </p:sp>
      <p:sp>
        <p:nvSpPr>
          <p:cNvPr id="115735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22</a:t>
            </a:r>
          </a:p>
        </p:txBody>
      </p:sp>
      <p:sp>
        <p:nvSpPr>
          <p:cNvPr id="115736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24</a:t>
            </a:r>
          </a:p>
        </p:txBody>
      </p:sp>
      <p:sp>
        <p:nvSpPr>
          <p:cNvPr id="115737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26</a:t>
            </a:r>
          </a:p>
        </p:txBody>
      </p:sp>
      <p:sp>
        <p:nvSpPr>
          <p:cNvPr id="115738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28</a:t>
            </a:r>
          </a:p>
        </p:txBody>
      </p:sp>
      <p:sp>
        <p:nvSpPr>
          <p:cNvPr id="115739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5740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12</a:t>
            </a:r>
          </a:p>
        </p:txBody>
      </p:sp>
      <p:sp>
        <p:nvSpPr>
          <p:cNvPr id="115741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42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5743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5744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5745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5746" name="Group 36"/>
          <p:cNvGrpSpPr>
            <a:grpSpLocks/>
          </p:cNvGrpSpPr>
          <p:nvPr/>
        </p:nvGrpSpPr>
        <p:grpSpPr bwMode="auto">
          <a:xfrm>
            <a:off x="990600" y="139700"/>
            <a:ext cx="7469188" cy="6584950"/>
            <a:chOff x="624" y="88"/>
            <a:chExt cx="4705" cy="4148"/>
          </a:xfrm>
        </p:grpSpPr>
        <p:grpSp>
          <p:nvGrpSpPr>
            <p:cNvPr id="115747" name="Group 37"/>
            <p:cNvGrpSpPr>
              <a:grpSpLocks/>
            </p:cNvGrpSpPr>
            <p:nvPr/>
          </p:nvGrpSpPr>
          <p:grpSpPr bwMode="auto">
            <a:xfrm>
              <a:off x="624" y="88"/>
              <a:ext cx="4705" cy="4148"/>
              <a:chOff x="624" y="88"/>
              <a:chExt cx="4705" cy="4148"/>
            </a:xfrm>
          </p:grpSpPr>
          <p:grpSp>
            <p:nvGrpSpPr>
              <p:cNvPr id="115750" name="Group 38"/>
              <p:cNvGrpSpPr>
                <a:grpSpLocks/>
              </p:cNvGrpSpPr>
              <p:nvPr/>
            </p:nvGrpSpPr>
            <p:grpSpPr bwMode="auto">
              <a:xfrm>
                <a:off x="624" y="96"/>
                <a:ext cx="624" cy="4140"/>
                <a:chOff x="624" y="96"/>
                <a:chExt cx="624" cy="4140"/>
              </a:xfrm>
            </p:grpSpPr>
            <p:sp>
              <p:nvSpPr>
                <p:cNvPr id="34855" name="Rectangle 39"/>
                <p:cNvSpPr>
                  <a:spLocks noChangeArrowheads="1"/>
                </p:cNvSpPr>
                <p:nvPr/>
              </p:nvSpPr>
              <p:spPr bwMode="auto">
                <a:xfrm>
                  <a:off x="624" y="96"/>
                  <a:ext cx="624" cy="414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56" name="Text Box 40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55" y="1339"/>
                  <a:ext cx="1179" cy="4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09250" dir="18332261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3600"/>
                    <a:t>Menses</a:t>
                  </a:r>
                  <a:endParaRPr lang="en-US" sz="36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751" name="Group 41"/>
              <p:cNvGrpSpPr>
                <a:grpSpLocks/>
              </p:cNvGrpSpPr>
              <p:nvPr/>
            </p:nvGrpSpPr>
            <p:grpSpPr bwMode="auto">
              <a:xfrm>
                <a:off x="4705" y="88"/>
                <a:ext cx="624" cy="4140"/>
                <a:chOff x="624" y="96"/>
                <a:chExt cx="624" cy="4140"/>
              </a:xfrm>
            </p:grpSpPr>
            <p:sp>
              <p:nvSpPr>
                <p:cNvPr id="34858" name="Rectangle 42"/>
                <p:cNvSpPr>
                  <a:spLocks noChangeArrowheads="1"/>
                </p:cNvSpPr>
                <p:nvPr/>
              </p:nvSpPr>
              <p:spPr bwMode="auto">
                <a:xfrm>
                  <a:off x="624" y="96"/>
                  <a:ext cx="624" cy="414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59" name="Text Box 4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59" y="1245"/>
                  <a:ext cx="1179" cy="4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09250" dir="18332261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3600"/>
                    <a:t>Menses</a:t>
                  </a:r>
                  <a:endParaRPr lang="en-US" sz="360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34860" name="Text Box 44"/>
            <p:cNvSpPr txBox="1">
              <a:spLocks noChangeArrowheads="1"/>
            </p:cNvSpPr>
            <p:nvPr/>
          </p:nvSpPr>
          <p:spPr bwMode="auto">
            <a:xfrm>
              <a:off x="672" y="2832"/>
              <a:ext cx="554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solidFill>
                    <a:srgbClr val="FF00FF"/>
                  </a:solidFill>
                </a:rPr>
                <a:t>5</a:t>
              </a:r>
            </a:p>
            <a:p>
              <a:pPr algn="ctr"/>
              <a:r>
                <a:rPr lang="en-US">
                  <a:solidFill>
                    <a:srgbClr val="FF00FF"/>
                  </a:solidFill>
                </a:rPr>
                <a:t>days</a:t>
              </a:r>
              <a:endParaRPr lang="en-US" sz="2000"/>
            </a:p>
          </p:txBody>
        </p:sp>
        <p:sp>
          <p:nvSpPr>
            <p:cNvPr id="34861" name="Text Box 45"/>
            <p:cNvSpPr txBox="1">
              <a:spLocks noChangeArrowheads="1"/>
            </p:cNvSpPr>
            <p:nvPr/>
          </p:nvSpPr>
          <p:spPr bwMode="auto">
            <a:xfrm>
              <a:off x="4752" y="2832"/>
              <a:ext cx="554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solidFill>
                    <a:srgbClr val="FF00FF"/>
                  </a:solidFill>
                </a:rPr>
                <a:t>5 </a:t>
              </a:r>
            </a:p>
            <a:p>
              <a:pPr algn="ctr"/>
              <a:r>
                <a:rPr lang="en-US">
                  <a:solidFill>
                    <a:srgbClr val="FF00FF"/>
                  </a:solidFill>
                </a:rPr>
                <a:t>days</a:t>
              </a:r>
              <a:endParaRPr lang="en-US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7798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99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763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64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65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776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7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7771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7772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7773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7774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7775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117776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sp>
        <p:nvSpPr>
          <p:cNvPr id="117777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8</a:t>
            </a:r>
          </a:p>
        </p:txBody>
      </p:sp>
      <p:sp>
        <p:nvSpPr>
          <p:cNvPr id="117778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</a:p>
        </p:txBody>
      </p:sp>
      <p:sp>
        <p:nvSpPr>
          <p:cNvPr id="117779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14</a:t>
            </a:r>
          </a:p>
        </p:txBody>
      </p:sp>
      <p:sp>
        <p:nvSpPr>
          <p:cNvPr id="117780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16</a:t>
            </a:r>
          </a:p>
        </p:txBody>
      </p:sp>
      <p:sp>
        <p:nvSpPr>
          <p:cNvPr id="117781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18</a:t>
            </a:r>
          </a:p>
        </p:txBody>
      </p:sp>
      <p:sp>
        <p:nvSpPr>
          <p:cNvPr id="117782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20</a:t>
            </a:r>
          </a:p>
        </p:txBody>
      </p:sp>
      <p:sp>
        <p:nvSpPr>
          <p:cNvPr id="117783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22</a:t>
            </a:r>
          </a:p>
        </p:txBody>
      </p:sp>
      <p:sp>
        <p:nvSpPr>
          <p:cNvPr id="117784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24</a:t>
            </a:r>
          </a:p>
        </p:txBody>
      </p:sp>
      <p:sp>
        <p:nvSpPr>
          <p:cNvPr id="117785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26</a:t>
            </a:r>
          </a:p>
        </p:txBody>
      </p:sp>
      <p:sp>
        <p:nvSpPr>
          <p:cNvPr id="117786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28</a:t>
            </a:r>
          </a:p>
        </p:txBody>
      </p:sp>
      <p:sp>
        <p:nvSpPr>
          <p:cNvPr id="117787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7788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12</a:t>
            </a:r>
          </a:p>
        </p:txBody>
      </p:sp>
      <p:sp>
        <p:nvSpPr>
          <p:cNvPr id="117789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90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7791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7792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7793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7794" name="Group 47"/>
          <p:cNvGrpSpPr>
            <a:grpSpLocks/>
          </p:cNvGrpSpPr>
          <p:nvPr/>
        </p:nvGrpSpPr>
        <p:grpSpPr bwMode="auto">
          <a:xfrm>
            <a:off x="1981200" y="136525"/>
            <a:ext cx="2376488" cy="6588125"/>
            <a:chOff x="1248" y="86"/>
            <a:chExt cx="1497" cy="4150"/>
          </a:xfrm>
        </p:grpSpPr>
        <p:sp>
          <p:nvSpPr>
            <p:cNvPr id="116784" name="Rectangle 48"/>
            <p:cNvSpPr>
              <a:spLocks noChangeArrowheads="1"/>
            </p:cNvSpPr>
            <p:nvPr/>
          </p:nvSpPr>
          <p:spPr bwMode="auto">
            <a:xfrm>
              <a:off x="1248" y="86"/>
              <a:ext cx="1497" cy="41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85" name="Text Box 49"/>
            <p:cNvSpPr txBox="1">
              <a:spLocks noChangeArrowheads="1"/>
            </p:cNvSpPr>
            <p:nvPr/>
          </p:nvSpPr>
          <p:spPr bwMode="auto">
            <a:xfrm rot="-5400000">
              <a:off x="721" y="1429"/>
              <a:ext cx="2331" cy="4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189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600"/>
                <a:t>Follicular Phase</a:t>
              </a:r>
              <a:endParaRPr lang="en-US" sz="3600">
                <a:solidFill>
                  <a:schemeClr val="bg2"/>
                </a:solidFill>
              </a:endParaRPr>
            </a:p>
          </p:txBody>
        </p:sp>
      </p:grpSp>
      <p:sp>
        <p:nvSpPr>
          <p:cNvPr id="116786" name="Text Box 50"/>
          <p:cNvSpPr txBox="1">
            <a:spLocks noChangeArrowheads="1"/>
          </p:cNvSpPr>
          <p:nvPr/>
        </p:nvSpPr>
        <p:spPr bwMode="auto">
          <a:xfrm>
            <a:off x="2438400" y="4648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FF"/>
                </a:solidFill>
              </a:rPr>
              <a:t>9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9847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48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811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2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13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981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5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118794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118796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9819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9820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9821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9822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9823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4</a:t>
            </a:r>
          </a:p>
        </p:txBody>
      </p:sp>
      <p:sp>
        <p:nvSpPr>
          <p:cNvPr id="119824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6</a:t>
            </a:r>
          </a:p>
        </p:txBody>
      </p:sp>
      <p:sp>
        <p:nvSpPr>
          <p:cNvPr id="119825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8</a:t>
            </a:r>
          </a:p>
        </p:txBody>
      </p:sp>
      <p:sp>
        <p:nvSpPr>
          <p:cNvPr id="119826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10</a:t>
            </a:r>
          </a:p>
        </p:txBody>
      </p:sp>
      <p:sp>
        <p:nvSpPr>
          <p:cNvPr id="119827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14</a:t>
            </a:r>
          </a:p>
        </p:txBody>
      </p:sp>
      <p:sp>
        <p:nvSpPr>
          <p:cNvPr id="119828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16</a:t>
            </a:r>
          </a:p>
        </p:txBody>
      </p:sp>
      <p:sp>
        <p:nvSpPr>
          <p:cNvPr id="119829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18</a:t>
            </a:r>
          </a:p>
        </p:txBody>
      </p:sp>
      <p:sp>
        <p:nvSpPr>
          <p:cNvPr id="119830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20</a:t>
            </a:r>
          </a:p>
        </p:txBody>
      </p:sp>
      <p:sp>
        <p:nvSpPr>
          <p:cNvPr id="119831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22</a:t>
            </a:r>
          </a:p>
        </p:txBody>
      </p:sp>
      <p:sp>
        <p:nvSpPr>
          <p:cNvPr id="119832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24</a:t>
            </a:r>
          </a:p>
        </p:txBody>
      </p:sp>
      <p:sp>
        <p:nvSpPr>
          <p:cNvPr id="119833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26</a:t>
            </a:r>
          </a:p>
        </p:txBody>
      </p:sp>
      <p:sp>
        <p:nvSpPr>
          <p:cNvPr id="119834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28</a:t>
            </a:r>
          </a:p>
        </p:txBody>
      </p:sp>
      <p:sp>
        <p:nvSpPr>
          <p:cNvPr id="119835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2</a:t>
            </a:r>
          </a:p>
        </p:txBody>
      </p:sp>
      <p:sp>
        <p:nvSpPr>
          <p:cNvPr id="119836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12</a:t>
            </a:r>
          </a:p>
        </p:txBody>
      </p:sp>
      <p:sp>
        <p:nvSpPr>
          <p:cNvPr id="119837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38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9839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9840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9841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9842" name="Group 51"/>
          <p:cNvGrpSpPr>
            <a:grpSpLocks/>
          </p:cNvGrpSpPr>
          <p:nvPr/>
        </p:nvGrpSpPr>
        <p:grpSpPr bwMode="auto">
          <a:xfrm>
            <a:off x="4370388" y="123825"/>
            <a:ext cx="3074987" cy="6600825"/>
            <a:chOff x="2753" y="78"/>
            <a:chExt cx="1937" cy="4158"/>
          </a:xfrm>
        </p:grpSpPr>
        <p:grpSp>
          <p:nvGrpSpPr>
            <p:cNvPr id="119843" name="Group 52"/>
            <p:cNvGrpSpPr>
              <a:grpSpLocks/>
            </p:cNvGrpSpPr>
            <p:nvPr/>
          </p:nvGrpSpPr>
          <p:grpSpPr bwMode="auto">
            <a:xfrm>
              <a:off x="2753" y="78"/>
              <a:ext cx="1937" cy="4158"/>
              <a:chOff x="2753" y="78"/>
              <a:chExt cx="1937" cy="4158"/>
            </a:xfrm>
          </p:grpSpPr>
          <p:sp>
            <p:nvSpPr>
              <p:cNvPr id="118837" name="Rectangle 53"/>
              <p:cNvSpPr>
                <a:spLocks noChangeArrowheads="1"/>
              </p:cNvSpPr>
              <p:nvPr/>
            </p:nvSpPr>
            <p:spPr bwMode="auto">
              <a:xfrm>
                <a:off x="2753" y="78"/>
                <a:ext cx="1937" cy="415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38" name="Text Box 54"/>
              <p:cNvSpPr txBox="1">
                <a:spLocks noChangeArrowheads="1"/>
              </p:cNvSpPr>
              <p:nvPr/>
            </p:nvSpPr>
            <p:spPr bwMode="auto">
              <a:xfrm rot="-5400000">
                <a:off x="2706" y="1459"/>
                <a:ext cx="1899" cy="4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107763" dir="189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600"/>
                  <a:t>Luteal Phase</a:t>
                </a:r>
                <a:endParaRPr lang="en-US" sz="360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18839" name="Text Box 55"/>
            <p:cNvSpPr txBox="1">
              <a:spLocks noChangeArrowheads="1"/>
            </p:cNvSpPr>
            <p:nvPr/>
          </p:nvSpPr>
          <p:spPr bwMode="auto">
            <a:xfrm>
              <a:off x="3264" y="2880"/>
              <a:ext cx="82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FF00FF"/>
                  </a:solidFill>
                </a:rPr>
                <a:t>14 days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Variation in Menstrual Cycle Length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0" y="3962400"/>
            <a:ext cx="1149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/>
              <a:t>35-day</a:t>
            </a:r>
          </a:p>
          <a:p>
            <a:pPr algn="ctr">
              <a:lnSpc>
                <a:spcPct val="75000"/>
              </a:lnSpc>
            </a:pPr>
            <a:r>
              <a:rPr lang="en-US"/>
              <a:t>cycle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4953000" y="5410200"/>
            <a:ext cx="15890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Ovulation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159500" y="16002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14 days</a:t>
            </a:r>
            <a:endParaRPr lang="en-US"/>
          </a:p>
        </p:txBody>
      </p:sp>
      <p:grpSp>
        <p:nvGrpSpPr>
          <p:cNvPr id="121862" name="Group 6"/>
          <p:cNvGrpSpPr>
            <a:grpSpLocks/>
          </p:cNvGrpSpPr>
          <p:nvPr/>
        </p:nvGrpSpPr>
        <p:grpSpPr bwMode="auto">
          <a:xfrm>
            <a:off x="1125538" y="4154488"/>
            <a:ext cx="7967662" cy="304800"/>
            <a:chOff x="709" y="2617"/>
            <a:chExt cx="5019" cy="192"/>
          </a:xfrm>
        </p:grpSpPr>
        <p:sp>
          <p:nvSpPr>
            <p:cNvPr id="121890" name="Rectangle 7"/>
            <p:cNvSpPr>
              <a:spLocks noChangeArrowheads="1"/>
            </p:cNvSpPr>
            <p:nvPr/>
          </p:nvSpPr>
          <p:spPr bwMode="auto">
            <a:xfrm>
              <a:off x="713" y="2617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91" name="Rectangle 8"/>
            <p:cNvSpPr>
              <a:spLocks noChangeArrowheads="1"/>
            </p:cNvSpPr>
            <p:nvPr/>
          </p:nvSpPr>
          <p:spPr bwMode="auto">
            <a:xfrm>
              <a:off x="1479" y="2617"/>
              <a:ext cx="2121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Foll. Phase</a:t>
              </a:r>
              <a:endParaRPr lang="en-US"/>
            </a:p>
          </p:txBody>
        </p:sp>
        <p:sp>
          <p:nvSpPr>
            <p:cNvPr id="121892" name="Rectangle 9"/>
            <p:cNvSpPr>
              <a:spLocks noChangeArrowheads="1"/>
            </p:cNvSpPr>
            <p:nvPr/>
          </p:nvSpPr>
          <p:spPr bwMode="auto">
            <a:xfrm>
              <a:off x="3584" y="2617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Luteal Phase</a:t>
              </a:r>
              <a:endParaRPr lang="en-US"/>
            </a:p>
          </p:txBody>
        </p:sp>
        <p:sp>
          <p:nvSpPr>
            <p:cNvPr id="121893" name="Rectangle 10"/>
            <p:cNvSpPr>
              <a:spLocks noChangeArrowheads="1"/>
            </p:cNvSpPr>
            <p:nvPr/>
          </p:nvSpPr>
          <p:spPr bwMode="auto">
            <a:xfrm>
              <a:off x="4956" y="2617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94" name="Line 11"/>
            <p:cNvSpPr>
              <a:spLocks noChangeShapeType="1"/>
            </p:cNvSpPr>
            <p:nvPr/>
          </p:nvSpPr>
          <p:spPr bwMode="auto">
            <a:xfrm>
              <a:off x="709" y="2808"/>
              <a:ext cx="501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1863" name="Group 12"/>
          <p:cNvGrpSpPr>
            <a:grpSpLocks/>
          </p:cNvGrpSpPr>
          <p:nvPr/>
        </p:nvGrpSpPr>
        <p:grpSpPr bwMode="auto">
          <a:xfrm>
            <a:off x="1106488" y="2627313"/>
            <a:ext cx="7978775" cy="641350"/>
            <a:chOff x="697" y="1655"/>
            <a:chExt cx="5026" cy="404"/>
          </a:xfrm>
        </p:grpSpPr>
        <p:sp>
          <p:nvSpPr>
            <p:cNvPr id="121884" name="Text Box 13"/>
            <p:cNvSpPr txBox="1">
              <a:spLocks noChangeArrowheads="1"/>
            </p:cNvSpPr>
            <p:nvPr/>
          </p:nvSpPr>
          <p:spPr bwMode="auto">
            <a:xfrm>
              <a:off x="697" y="1655"/>
              <a:ext cx="72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/>
                <a:t>28-day</a:t>
              </a:r>
            </a:p>
            <a:p>
              <a:pPr algn="ctr">
                <a:lnSpc>
                  <a:spcPct val="75000"/>
                </a:lnSpc>
              </a:pPr>
              <a:r>
                <a:rPr lang="en-US"/>
                <a:t>cycle</a:t>
              </a:r>
            </a:p>
          </p:txBody>
        </p:sp>
        <p:sp>
          <p:nvSpPr>
            <p:cNvPr id="121885" name="Rectangle 14"/>
            <p:cNvSpPr>
              <a:spLocks noChangeArrowheads="1"/>
            </p:cNvSpPr>
            <p:nvPr/>
          </p:nvSpPr>
          <p:spPr bwMode="auto">
            <a:xfrm>
              <a:off x="1424" y="175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86" name="Rectangle 15"/>
            <p:cNvSpPr>
              <a:spLocks noChangeArrowheads="1"/>
            </p:cNvSpPr>
            <p:nvPr/>
          </p:nvSpPr>
          <p:spPr bwMode="auto">
            <a:xfrm>
              <a:off x="3579" y="1752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Luteal Phase</a:t>
              </a:r>
              <a:endParaRPr lang="en-US"/>
            </a:p>
          </p:txBody>
        </p:sp>
        <p:sp>
          <p:nvSpPr>
            <p:cNvPr id="121887" name="Rectangle 16"/>
            <p:cNvSpPr>
              <a:spLocks noChangeArrowheads="1"/>
            </p:cNvSpPr>
            <p:nvPr/>
          </p:nvSpPr>
          <p:spPr bwMode="auto">
            <a:xfrm>
              <a:off x="4951" y="175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88" name="Line 17"/>
            <p:cNvSpPr>
              <a:spLocks noChangeShapeType="1"/>
            </p:cNvSpPr>
            <p:nvPr/>
          </p:nvSpPr>
          <p:spPr bwMode="auto">
            <a:xfrm>
              <a:off x="1430" y="1955"/>
              <a:ext cx="429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89" name="Rectangle 18"/>
            <p:cNvSpPr>
              <a:spLocks noChangeArrowheads="1"/>
            </p:cNvSpPr>
            <p:nvPr/>
          </p:nvSpPr>
          <p:spPr bwMode="auto">
            <a:xfrm>
              <a:off x="2199" y="1752"/>
              <a:ext cx="1385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Foll. Phase</a:t>
              </a:r>
              <a:endParaRPr lang="en-US"/>
            </a:p>
          </p:txBody>
        </p:sp>
      </p:grpSp>
      <p:grpSp>
        <p:nvGrpSpPr>
          <p:cNvPr id="121864" name="Group 19"/>
          <p:cNvGrpSpPr>
            <a:grpSpLocks/>
          </p:cNvGrpSpPr>
          <p:nvPr/>
        </p:nvGrpSpPr>
        <p:grpSpPr bwMode="auto">
          <a:xfrm>
            <a:off x="1941513" y="1090613"/>
            <a:ext cx="7158037" cy="641350"/>
            <a:chOff x="1223" y="687"/>
            <a:chExt cx="4509" cy="404"/>
          </a:xfrm>
        </p:grpSpPr>
        <p:sp>
          <p:nvSpPr>
            <p:cNvPr id="121878" name="Text Box 20"/>
            <p:cNvSpPr txBox="1">
              <a:spLocks noChangeArrowheads="1"/>
            </p:cNvSpPr>
            <p:nvPr/>
          </p:nvSpPr>
          <p:spPr bwMode="auto">
            <a:xfrm>
              <a:off x="1223" y="687"/>
              <a:ext cx="72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/>
                <a:t>25-day</a:t>
              </a:r>
            </a:p>
            <a:p>
              <a:pPr algn="ctr">
                <a:lnSpc>
                  <a:spcPct val="75000"/>
                </a:lnSpc>
              </a:pPr>
              <a:r>
                <a:rPr lang="en-US"/>
                <a:t>cycle</a:t>
              </a:r>
            </a:p>
          </p:txBody>
        </p:sp>
        <p:sp>
          <p:nvSpPr>
            <p:cNvPr id="121879" name="Rectangle 21"/>
            <p:cNvSpPr>
              <a:spLocks noChangeArrowheads="1"/>
            </p:cNvSpPr>
            <p:nvPr/>
          </p:nvSpPr>
          <p:spPr bwMode="auto">
            <a:xfrm>
              <a:off x="1952" y="79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80" name="Rectangle 22"/>
            <p:cNvSpPr>
              <a:spLocks noChangeArrowheads="1"/>
            </p:cNvSpPr>
            <p:nvPr/>
          </p:nvSpPr>
          <p:spPr bwMode="auto">
            <a:xfrm>
              <a:off x="2722" y="792"/>
              <a:ext cx="862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Foll. Phase</a:t>
              </a:r>
              <a:endParaRPr lang="en-US"/>
            </a:p>
          </p:txBody>
        </p:sp>
        <p:sp>
          <p:nvSpPr>
            <p:cNvPr id="121881" name="Rectangle 23"/>
            <p:cNvSpPr>
              <a:spLocks noChangeArrowheads="1"/>
            </p:cNvSpPr>
            <p:nvPr/>
          </p:nvSpPr>
          <p:spPr bwMode="auto">
            <a:xfrm>
              <a:off x="4964" y="79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Menses</a:t>
              </a:r>
              <a:endParaRPr lang="en-US"/>
            </a:p>
          </p:txBody>
        </p:sp>
        <p:sp>
          <p:nvSpPr>
            <p:cNvPr id="121882" name="Rectangle 24"/>
            <p:cNvSpPr>
              <a:spLocks noChangeArrowheads="1"/>
            </p:cNvSpPr>
            <p:nvPr/>
          </p:nvSpPr>
          <p:spPr bwMode="auto">
            <a:xfrm>
              <a:off x="3592" y="792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Luteal Phase</a:t>
              </a:r>
              <a:endParaRPr lang="en-US"/>
            </a:p>
          </p:txBody>
        </p:sp>
        <p:sp>
          <p:nvSpPr>
            <p:cNvPr id="121883" name="Line 25"/>
            <p:cNvSpPr>
              <a:spLocks noChangeShapeType="1"/>
            </p:cNvSpPr>
            <p:nvPr/>
          </p:nvSpPr>
          <p:spPr bwMode="auto">
            <a:xfrm>
              <a:off x="1951" y="979"/>
              <a:ext cx="37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1865" name="Line 26"/>
          <p:cNvSpPr>
            <a:spLocks noChangeShapeType="1"/>
          </p:cNvSpPr>
          <p:nvPr/>
        </p:nvSpPr>
        <p:spPr bwMode="auto">
          <a:xfrm>
            <a:off x="5689600" y="1143000"/>
            <a:ext cx="0" cy="3581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6" name="Line 27"/>
          <p:cNvSpPr>
            <a:spLocks noChangeShapeType="1"/>
          </p:cNvSpPr>
          <p:nvPr/>
        </p:nvSpPr>
        <p:spPr bwMode="auto">
          <a:xfrm flipV="1">
            <a:off x="5715000" y="4876800"/>
            <a:ext cx="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6159500" y="31369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14 days</a:t>
            </a:r>
            <a:endParaRPr lang="en-US"/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3108325" y="1600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0" name="Text Box 30"/>
          <p:cNvSpPr txBox="1">
            <a:spLocks noChangeArrowheads="1"/>
          </p:cNvSpPr>
          <p:nvPr/>
        </p:nvSpPr>
        <p:spPr bwMode="auto">
          <a:xfrm>
            <a:off x="2273300" y="31369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1143000" y="44831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4419600" y="1600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6 days</a:t>
            </a: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3886200" y="31369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9 days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352800" y="44831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16 days</a:t>
            </a: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6159500" y="44831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14 days</a:t>
            </a:r>
            <a:endParaRPr lang="en-US"/>
          </a:p>
        </p:txBody>
      </p:sp>
      <p:sp>
        <p:nvSpPr>
          <p:cNvPr id="121875" name="Line 36"/>
          <p:cNvSpPr>
            <a:spLocks noChangeShapeType="1"/>
          </p:cNvSpPr>
          <p:nvPr/>
        </p:nvSpPr>
        <p:spPr bwMode="auto">
          <a:xfrm>
            <a:off x="6934200" y="5410200"/>
            <a:ext cx="91440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Text Box 37"/>
          <p:cNvSpPr txBox="1">
            <a:spLocks noChangeArrowheads="1"/>
          </p:cNvSpPr>
          <p:nvPr/>
        </p:nvSpPr>
        <p:spPr bwMode="auto">
          <a:xfrm>
            <a:off x="6464300" y="5829300"/>
            <a:ext cx="189547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00FF"/>
                </a:solidFill>
              </a:rPr>
              <a:t>Breast</a:t>
            </a:r>
          </a:p>
          <a:p>
            <a:pPr algn="ctr"/>
            <a:r>
              <a:rPr lang="en-US">
                <a:solidFill>
                  <a:srgbClr val="FF00FF"/>
                </a:solidFill>
              </a:rPr>
              <a:t>Tenderness</a:t>
            </a:r>
          </a:p>
        </p:txBody>
      </p:sp>
      <p:sp>
        <p:nvSpPr>
          <p:cNvPr id="121877" name="Line 38"/>
          <p:cNvSpPr>
            <a:spLocks noChangeShapeType="1"/>
          </p:cNvSpPr>
          <p:nvPr/>
        </p:nvSpPr>
        <p:spPr bwMode="auto">
          <a:xfrm flipV="1">
            <a:off x="7391400" y="5486400"/>
            <a:ext cx="0" cy="381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r>
              <a:rPr lang="en-US" sz="3600">
                <a:ea typeface="ＭＳ Ｐゴシック" pitchFamily="-1" charset="-128"/>
                <a:cs typeface="ＭＳ Ｐゴシック" pitchFamily="-1" charset="-128"/>
              </a:rPr>
              <a:t>Menstural Cycle Length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52500"/>
            <a:ext cx="7772400" cy="4953000"/>
          </a:xfrm>
        </p:spPr>
        <p:txBody>
          <a:bodyPr/>
          <a:lstStyle/>
          <a:p>
            <a:pPr>
              <a:buSzPct val="125000"/>
            </a:pPr>
            <a:r>
              <a:rPr lang="en-US">
                <a:ea typeface="ＭＳ Ｐゴシック" pitchFamily="-1" charset="-128"/>
                <a:cs typeface="ＭＳ Ｐゴシック" pitchFamily="-1" charset="-128"/>
              </a:rPr>
              <a:t>AGE</a:t>
            </a:r>
          </a:p>
          <a:p>
            <a:pPr lvl="1">
              <a:buFont typeface="Wingdings" pitchFamily="-1" charset="2"/>
              <a:buChar char="Ø"/>
            </a:pPr>
            <a:r>
              <a:rPr lang="en-US"/>
              <a:t>Length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>
                <a:ea typeface="ＭＳ Ｐゴシック" pitchFamily="-1" charset="-128"/>
              </a:rPr>
              <a:t>15 - 19 year olds        35 days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>
                <a:ea typeface="ＭＳ Ｐゴシック" pitchFamily="-1" charset="-128"/>
              </a:rPr>
              <a:t>30 year olds        30 days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>
                <a:ea typeface="ＭＳ Ｐゴシック" pitchFamily="-1" charset="-128"/>
              </a:rPr>
              <a:t>35 year olds        28 days</a:t>
            </a:r>
          </a:p>
          <a:p>
            <a:pPr lvl="1">
              <a:buFont typeface="Wingdings" pitchFamily="-1" charset="2"/>
              <a:buChar char="Ø"/>
            </a:pPr>
            <a:r>
              <a:rPr lang="en-US"/>
              <a:t>Variation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>
                <a:ea typeface="ＭＳ Ｐゴシック" pitchFamily="-1" charset="-128"/>
              </a:rPr>
              <a:t>More in teenagers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>
                <a:ea typeface="ＭＳ Ｐゴシック" pitchFamily="-1" charset="-128"/>
              </a:rPr>
              <a:t>Less in women in peak reproductive years</a:t>
            </a:r>
          </a:p>
          <a:p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3798888" y="315595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>
            <a:off x="3794125" y="270510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4421188" y="226060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914400"/>
          </a:xfrm>
        </p:spPr>
        <p:txBody>
          <a:bodyPr/>
          <a:lstStyle/>
          <a:p>
            <a:r>
              <a:rPr lang="en-US" sz="3200">
                <a:ea typeface="ＭＳ Ｐゴシック" pitchFamily="-1" charset="-128"/>
                <a:cs typeface="ＭＳ Ｐゴシック" pitchFamily="-1" charset="-128"/>
              </a:rPr>
              <a:t>Influence of Lactation on Postpartum Menstrual Cycles (US and UK, 1987)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Not Lactating</a:t>
            </a:r>
          </a:p>
          <a:p>
            <a:pPr lvl="1"/>
            <a:r>
              <a:rPr lang="en-US"/>
              <a:t>50% cycling by 8 months</a:t>
            </a:r>
          </a:p>
          <a:p>
            <a:pPr lvl="1"/>
            <a:r>
              <a:rPr lang="en-US"/>
              <a:t>90% cycling by 12 months</a:t>
            </a:r>
            <a:br>
              <a:rPr lang="en-US"/>
            </a:br>
            <a:endParaRPr lang="en-US"/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Lactating (for 24 months)</a:t>
            </a:r>
          </a:p>
          <a:p>
            <a:pPr lvl="1"/>
            <a:r>
              <a:rPr lang="en-US"/>
              <a:t>30% cycling by 12 months</a:t>
            </a:r>
          </a:p>
          <a:p>
            <a:pPr lvl="1"/>
            <a:r>
              <a:rPr lang="en-US"/>
              <a:t>70% cycling by 24 months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Concept Tutor</a:t>
            </a:r>
          </a:p>
        </p:txBody>
      </p:sp>
      <p:pic>
        <p:nvPicPr>
          <p:cNvPr id="128003" name="Picture 4" descr="concept tu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43000"/>
            <a:ext cx="5713413" cy="537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Rest are extra slides not normally used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850900" y="177800"/>
            <a:ext cx="7442200" cy="650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3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4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3125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6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7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3128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9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0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1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2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3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4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5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6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7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8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9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0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1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2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3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4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3145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3178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3179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3180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3181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3182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3183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3184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3185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3186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3187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3188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3189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3190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3191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3192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3193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3146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7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3148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3149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3150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3151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2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3153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4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5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56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7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8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59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3174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75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6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3177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3160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1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2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3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4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5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6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7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8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9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0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1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2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3173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1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5172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135250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51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5173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135248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49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5174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5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5176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7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8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5179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0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1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2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3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4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5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6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7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8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9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0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1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2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3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4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5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5196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5232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5233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5234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5235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5236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5237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5238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5239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5240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5241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5242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5243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5244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5245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5246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5247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5197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135198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sp>
        <p:nvSpPr>
          <p:cNvPr id="135199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135200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1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5202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5203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5204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5205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6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5207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8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9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210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1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2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5213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5228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229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30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5231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5214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5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6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7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18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19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0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1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2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3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4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5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6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5227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7220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137305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06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7221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137303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04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222" name="Freeform 1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3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4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7225" name="Freeform 1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7229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2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3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7246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7287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7288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7289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7290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7291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7292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7293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7294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7295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7296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7297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7298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7299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7300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7301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7302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7247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137248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137249" name="Group 5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137284" name="Rectangle 5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137285" name="Rectangle 5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137286" name="Rectangle 5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137250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137251" name="Rectangle 5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137252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3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7254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7255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7256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7257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7259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0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262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3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4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7265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7280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281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82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7283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7266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7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8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9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70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1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2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3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4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5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6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7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8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7279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493</TotalTime>
  <Pages>27</Pages>
  <Words>2009</Words>
  <Application>Microsoft Macintosh PowerPoint</Application>
  <PresentationFormat>On-screen Show (4:3)</PresentationFormat>
  <Paragraphs>965</Paragraphs>
  <Slides>60</Slides>
  <Notes>55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Microsoft PowerPoint 4</vt:lpstr>
      <vt:lpstr>Animal Science 434</vt:lpstr>
      <vt:lpstr>Terminology</vt:lpstr>
      <vt:lpstr>Terminology (cont.)</vt:lpstr>
      <vt:lpstr>Types of Cyclicity</vt:lpstr>
      <vt:lpstr>Types of Cyclicity</vt:lpstr>
      <vt:lpstr>Type of Cyclicity</vt:lpstr>
      <vt:lpstr>Slide 7</vt:lpstr>
      <vt:lpstr>Slide 8</vt:lpstr>
      <vt:lpstr>Slide 9</vt:lpstr>
      <vt:lpstr>Slide 10</vt:lpstr>
      <vt:lpstr>Phases of the Estrous Cycle</vt:lpstr>
      <vt:lpstr>Slide 12</vt:lpstr>
      <vt:lpstr>Slide 13</vt:lpstr>
      <vt:lpstr>Stages of the Estrous Cycle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Hormonal Changes in the Queen</vt:lpstr>
      <vt:lpstr>Hormonal Changes in the Queen</vt:lpstr>
      <vt:lpstr>Hormonal Changes in the Queen</vt:lpstr>
      <vt:lpstr>Causes of Anestrus</vt:lpstr>
      <vt:lpstr>Slide 34</vt:lpstr>
      <vt:lpstr>Gestational Anestrus</vt:lpstr>
      <vt:lpstr>Slide 36</vt:lpstr>
      <vt:lpstr>Slide 37</vt:lpstr>
      <vt:lpstr>Seasonal Anestrus</vt:lpstr>
      <vt:lpstr>Silent Ovulation after Anestrus</vt:lpstr>
      <vt:lpstr>Slide 40</vt:lpstr>
      <vt:lpstr>Slide 41</vt:lpstr>
      <vt:lpstr>Lactational Anestrus</vt:lpstr>
      <vt:lpstr>Suckling Effect on LH</vt:lpstr>
      <vt:lpstr>Slide 44</vt:lpstr>
      <vt:lpstr>Lactational Anestrus</vt:lpstr>
      <vt:lpstr>Nutritional Anestrus</vt:lpstr>
      <vt:lpstr>Menstrual Cycle</vt:lpstr>
      <vt:lpstr>Slide 48</vt:lpstr>
      <vt:lpstr>Slide 49</vt:lpstr>
      <vt:lpstr>Slide 50</vt:lpstr>
      <vt:lpstr>Slide 51</vt:lpstr>
      <vt:lpstr>Variation in Menstrual Cycle Length</vt:lpstr>
      <vt:lpstr>Menstural Cycle Length</vt:lpstr>
      <vt:lpstr>Influence of Lactation on Postpartum Menstrual Cycles (US and UK, 1987)</vt:lpstr>
      <vt:lpstr>Concept Tutor</vt:lpstr>
      <vt:lpstr>Rest are extra slides not normally used</vt:lpstr>
      <vt:lpstr>Slide 57</vt:lpstr>
      <vt:lpstr>Slide 58</vt:lpstr>
      <vt:lpstr>Slide 59</vt:lpstr>
      <vt:lpstr>Slide 60</vt:lpstr>
    </vt:vector>
  </TitlesOfParts>
  <Company>University of Wisconsin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subject>Estrous Cycles</dc:subject>
  <dc:creator>John Parrish</dc:creator>
  <cp:keywords/>
  <dc:description/>
  <cp:lastModifiedBy>John Parrish</cp:lastModifiedBy>
  <cp:revision>29</cp:revision>
  <cp:lastPrinted>2009-04-22T19:24:48Z</cp:lastPrinted>
  <dcterms:created xsi:type="dcterms:W3CDTF">2017-10-05T11:49:41Z</dcterms:created>
  <dcterms:modified xsi:type="dcterms:W3CDTF">2017-10-05T12:16:57Z</dcterms:modified>
</cp:coreProperties>
</file>