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338" r:id="rId2"/>
    <p:sldId id="301" r:id="rId3"/>
    <p:sldId id="319" r:id="rId4"/>
    <p:sldId id="306" r:id="rId5"/>
    <p:sldId id="324" r:id="rId6"/>
    <p:sldId id="325" r:id="rId7"/>
    <p:sldId id="326" r:id="rId8"/>
    <p:sldId id="327" r:id="rId9"/>
    <p:sldId id="328" r:id="rId10"/>
    <p:sldId id="303" r:id="rId11"/>
    <p:sldId id="329" r:id="rId12"/>
    <p:sldId id="330" r:id="rId13"/>
    <p:sldId id="331" r:id="rId14"/>
    <p:sldId id="332" r:id="rId15"/>
    <p:sldId id="333" r:id="rId16"/>
    <p:sldId id="305" r:id="rId17"/>
    <p:sldId id="307" r:id="rId18"/>
    <p:sldId id="321" r:id="rId19"/>
    <p:sldId id="335" r:id="rId20"/>
    <p:sldId id="336" r:id="rId21"/>
    <p:sldId id="308" r:id="rId22"/>
    <p:sldId id="334" r:id="rId23"/>
    <p:sldId id="337" r:id="rId24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Helvetic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800000"/>
    <a:srgbClr val="CCFF66"/>
    <a:srgbClr val="FFFF00"/>
    <a:srgbClr val="FF66FF"/>
    <a:srgbClr val="99CC00"/>
    <a:srgbClr val="008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8"/>
    <p:restoredTop sz="94766"/>
  </p:normalViewPr>
  <p:slideViewPr>
    <p:cSldViewPr>
      <p:cViewPr varScale="1">
        <p:scale>
          <a:sx n="86" d="100"/>
          <a:sy n="86" d="100"/>
        </p:scale>
        <p:origin x="1280" y="192"/>
      </p:cViewPr>
      <p:guideLst>
        <p:guide orient="horz" pos="2160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39" name="Rectangle 3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FD9424-02F4-9F48-8EF6-3259C52C9C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7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8F568-F0C6-1447-A36D-D9B02B0F65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1052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27696E-C8F2-0B4E-BE89-2AF10B882D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44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295400"/>
            <a:ext cx="4229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295400"/>
            <a:ext cx="42291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4BEB8-ED3C-804C-9576-DB41EE4706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244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FBA692-4AF1-4741-81D9-7273C246C2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728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2576D9-300B-1840-A83C-8847E2D3BC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800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67E2EF-8173-9849-B453-545A059D69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360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807130-F38E-5943-9F58-65735A05E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55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21A80C-49FD-0C4B-A9F9-279C79D2C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6070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A4B58A-1043-2A41-82CB-1D74A8373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487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28600"/>
            <a:ext cx="21526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28600"/>
            <a:ext cx="63055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3E0E18-3490-DD49-AA77-93A496898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03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8610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295400"/>
            <a:ext cx="8610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Times" charset="0"/>
              </a:defRPr>
            </a:lvl1pPr>
          </a:lstStyle>
          <a:p>
            <a:fld id="{997F191F-40FF-9A4E-85D8-0EE15B4954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25000"/>
        <a:buFont typeface="Times" charset="0"/>
        <a:buChar char="•"/>
        <a:defRPr sz="28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25000"/>
        <a:buChar char="»"/>
        <a:defRPr sz="24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25000"/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00088" y="1000125"/>
            <a:ext cx="7772400" cy="1143000"/>
          </a:xfrm>
          <a:noFill/>
        </p:spPr>
        <p:txBody>
          <a:bodyPr lIns="90487" tIns="44450" rIns="90487" bIns="44450"/>
          <a:lstStyle/>
          <a:p>
            <a:pPr eaLnBrk="1" hangingPunct="1"/>
            <a:r>
              <a:rPr lang="en-US" altLang="en-US"/>
              <a:t>Animal Science 434</a:t>
            </a:r>
            <a:br>
              <a:rPr lang="en-US" altLang="en-US"/>
            </a:br>
            <a:r>
              <a:rPr lang="en-US" altLang="en-US"/>
              <a:t>Reproductive Physiology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5888" y="2600325"/>
            <a:ext cx="6400800" cy="1752600"/>
          </a:xfrm>
          <a:noFill/>
        </p:spPr>
        <p:txBody>
          <a:bodyPr lIns="90487" tIns="44450" rIns="90487" bIns="44450"/>
          <a:lstStyle/>
          <a:p>
            <a:pPr marL="342900" indent="-342900" eaLnBrk="1" hangingPunct="1"/>
            <a:r>
              <a:rPr lang="en-US" altLang="en-US" sz="3600"/>
              <a:t>Endocrinology: Part 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609600"/>
          </a:xfrm>
          <a:noFill/>
        </p:spPr>
        <p:txBody>
          <a:bodyPr lIns="90487" tIns="44450" rIns="90487" bIns="44450"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Mechanism of Hormone Action</a:t>
            </a:r>
          </a:p>
        </p:txBody>
      </p:sp>
      <p:pic>
        <p:nvPicPr>
          <p:cNvPr id="174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056438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Mechanism of Hormone Action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231188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231188" cy="543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704850"/>
          </a:xfrm>
          <a:noFill/>
        </p:spPr>
        <p:txBody>
          <a:bodyPr lIns="90487" tIns="44450" rIns="90487" bIns="44450"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Receptor Structure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5575"/>
            <a:ext cx="9131300" cy="344488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7391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sp>
        <p:nvSpPr>
          <p:cNvPr id="23559" name="Oval 9"/>
          <p:cNvSpPr>
            <a:spLocks noChangeArrowheads="1"/>
          </p:cNvSpPr>
          <p:nvPr/>
        </p:nvSpPr>
        <p:spPr bwMode="auto">
          <a:xfrm>
            <a:off x="5943600" y="4648200"/>
            <a:ext cx="2978150" cy="1906588"/>
          </a:xfrm>
          <a:prstGeom prst="ellipse">
            <a:avLst/>
          </a:prstGeom>
          <a:solidFill>
            <a:srgbClr val="CCCCCC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60" name="Rectangle 10"/>
          <p:cNvSpPr>
            <a:spLocks noChangeArrowheads="1"/>
          </p:cNvSpPr>
          <p:nvPr/>
        </p:nvSpPr>
        <p:spPr bwMode="auto">
          <a:xfrm>
            <a:off x="6019800" y="5486400"/>
            <a:ext cx="987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Nucleus</a:t>
            </a:r>
            <a:endParaRPr lang="en-US" altLang="en-US" sz="2000"/>
          </a:p>
        </p:txBody>
      </p:sp>
      <p:grpSp>
        <p:nvGrpSpPr>
          <p:cNvPr id="23561" name="Group 11"/>
          <p:cNvGrpSpPr>
            <a:grpSpLocks/>
          </p:cNvGrpSpPr>
          <p:nvPr/>
        </p:nvGrpSpPr>
        <p:grpSpPr bwMode="auto">
          <a:xfrm>
            <a:off x="7162800" y="5486400"/>
            <a:ext cx="1527175" cy="242888"/>
            <a:chOff x="3221" y="3229"/>
            <a:chExt cx="962" cy="153"/>
          </a:xfrm>
        </p:grpSpPr>
        <p:sp>
          <p:nvSpPr>
            <p:cNvPr id="23588" name="Freeform 12"/>
            <p:cNvSpPr>
              <a:spLocks/>
            </p:cNvSpPr>
            <p:nvPr/>
          </p:nvSpPr>
          <p:spPr bwMode="auto">
            <a:xfrm>
              <a:off x="3251" y="3229"/>
              <a:ext cx="912" cy="135"/>
            </a:xfrm>
            <a:custGeom>
              <a:avLst/>
              <a:gdLst>
                <a:gd name="T0" fmla="*/ 0 w 912"/>
                <a:gd name="T1" fmla="*/ 135 h 135"/>
                <a:gd name="T2" fmla="*/ 10 w 912"/>
                <a:gd name="T3" fmla="*/ 90 h 135"/>
                <a:gd name="T4" fmla="*/ 40 w 912"/>
                <a:gd name="T5" fmla="*/ 45 h 135"/>
                <a:gd name="T6" fmla="*/ 89 w 912"/>
                <a:gd name="T7" fmla="*/ 27 h 135"/>
                <a:gd name="T8" fmla="*/ 129 w 912"/>
                <a:gd name="T9" fmla="*/ 72 h 135"/>
                <a:gd name="T10" fmla="*/ 159 w 912"/>
                <a:gd name="T11" fmla="*/ 117 h 135"/>
                <a:gd name="T12" fmla="*/ 208 w 912"/>
                <a:gd name="T13" fmla="*/ 135 h 135"/>
                <a:gd name="T14" fmla="*/ 258 w 912"/>
                <a:gd name="T15" fmla="*/ 108 h 135"/>
                <a:gd name="T16" fmla="*/ 278 w 912"/>
                <a:gd name="T17" fmla="*/ 63 h 135"/>
                <a:gd name="T18" fmla="*/ 327 w 912"/>
                <a:gd name="T19" fmla="*/ 27 h 135"/>
                <a:gd name="T20" fmla="*/ 377 w 912"/>
                <a:gd name="T21" fmla="*/ 45 h 135"/>
                <a:gd name="T22" fmla="*/ 397 w 912"/>
                <a:gd name="T23" fmla="*/ 90 h 135"/>
                <a:gd name="T24" fmla="*/ 446 w 912"/>
                <a:gd name="T25" fmla="*/ 126 h 135"/>
                <a:gd name="T26" fmla="*/ 496 w 912"/>
                <a:gd name="T27" fmla="*/ 135 h 135"/>
                <a:gd name="T28" fmla="*/ 526 w 912"/>
                <a:gd name="T29" fmla="*/ 90 h 135"/>
                <a:gd name="T30" fmla="*/ 555 w 912"/>
                <a:gd name="T31" fmla="*/ 45 h 135"/>
                <a:gd name="T32" fmla="*/ 605 w 912"/>
                <a:gd name="T33" fmla="*/ 18 h 135"/>
                <a:gd name="T34" fmla="*/ 654 w 912"/>
                <a:gd name="T35" fmla="*/ 36 h 135"/>
                <a:gd name="T36" fmla="*/ 684 w 912"/>
                <a:gd name="T37" fmla="*/ 81 h 135"/>
                <a:gd name="T38" fmla="*/ 734 w 912"/>
                <a:gd name="T39" fmla="*/ 126 h 135"/>
                <a:gd name="T40" fmla="*/ 783 w 912"/>
                <a:gd name="T41" fmla="*/ 135 h 135"/>
                <a:gd name="T42" fmla="*/ 823 w 912"/>
                <a:gd name="T43" fmla="*/ 90 h 135"/>
                <a:gd name="T44" fmla="*/ 853 w 912"/>
                <a:gd name="T45" fmla="*/ 45 h 135"/>
                <a:gd name="T46" fmla="*/ 902 w 912"/>
                <a:gd name="T47" fmla="*/ 9 h 135"/>
                <a:gd name="T48" fmla="*/ 912 w 912"/>
                <a:gd name="T49" fmla="*/ 0 h 135"/>
                <a:gd name="T50" fmla="*/ 912 w 912"/>
                <a:gd name="T51" fmla="*/ 0 h 1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12"/>
                <a:gd name="T79" fmla="*/ 0 h 135"/>
                <a:gd name="T80" fmla="*/ 912 w 912"/>
                <a:gd name="T81" fmla="*/ 135 h 1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12" h="135">
                  <a:moveTo>
                    <a:pt x="0" y="135"/>
                  </a:moveTo>
                  <a:lnTo>
                    <a:pt x="10" y="90"/>
                  </a:lnTo>
                  <a:lnTo>
                    <a:pt x="40" y="45"/>
                  </a:lnTo>
                  <a:lnTo>
                    <a:pt x="89" y="27"/>
                  </a:lnTo>
                  <a:lnTo>
                    <a:pt x="129" y="72"/>
                  </a:lnTo>
                  <a:lnTo>
                    <a:pt x="159" y="117"/>
                  </a:lnTo>
                  <a:lnTo>
                    <a:pt x="208" y="135"/>
                  </a:lnTo>
                  <a:lnTo>
                    <a:pt x="258" y="108"/>
                  </a:lnTo>
                  <a:lnTo>
                    <a:pt x="278" y="63"/>
                  </a:lnTo>
                  <a:lnTo>
                    <a:pt x="327" y="27"/>
                  </a:lnTo>
                  <a:lnTo>
                    <a:pt x="377" y="45"/>
                  </a:lnTo>
                  <a:lnTo>
                    <a:pt x="397" y="90"/>
                  </a:lnTo>
                  <a:lnTo>
                    <a:pt x="446" y="126"/>
                  </a:lnTo>
                  <a:lnTo>
                    <a:pt x="496" y="135"/>
                  </a:lnTo>
                  <a:lnTo>
                    <a:pt x="526" y="90"/>
                  </a:lnTo>
                  <a:lnTo>
                    <a:pt x="555" y="45"/>
                  </a:lnTo>
                  <a:lnTo>
                    <a:pt x="605" y="18"/>
                  </a:lnTo>
                  <a:lnTo>
                    <a:pt x="654" y="36"/>
                  </a:lnTo>
                  <a:lnTo>
                    <a:pt x="684" y="81"/>
                  </a:lnTo>
                  <a:lnTo>
                    <a:pt x="734" y="126"/>
                  </a:lnTo>
                  <a:lnTo>
                    <a:pt x="783" y="135"/>
                  </a:lnTo>
                  <a:lnTo>
                    <a:pt x="823" y="90"/>
                  </a:lnTo>
                  <a:lnTo>
                    <a:pt x="853" y="45"/>
                  </a:lnTo>
                  <a:lnTo>
                    <a:pt x="902" y="9"/>
                  </a:lnTo>
                  <a:lnTo>
                    <a:pt x="912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89" name="Freeform 13"/>
            <p:cNvSpPr>
              <a:spLocks/>
            </p:cNvSpPr>
            <p:nvPr/>
          </p:nvSpPr>
          <p:spPr bwMode="auto">
            <a:xfrm>
              <a:off x="3221" y="3265"/>
              <a:ext cx="962" cy="117"/>
            </a:xfrm>
            <a:custGeom>
              <a:avLst/>
              <a:gdLst>
                <a:gd name="T0" fmla="*/ 0 w 962"/>
                <a:gd name="T1" fmla="*/ 0 h 117"/>
                <a:gd name="T2" fmla="*/ 40 w 962"/>
                <a:gd name="T3" fmla="*/ 45 h 117"/>
                <a:gd name="T4" fmla="*/ 70 w 962"/>
                <a:gd name="T5" fmla="*/ 90 h 117"/>
                <a:gd name="T6" fmla="*/ 119 w 962"/>
                <a:gd name="T7" fmla="*/ 90 h 117"/>
                <a:gd name="T8" fmla="*/ 169 w 962"/>
                <a:gd name="T9" fmla="*/ 72 h 117"/>
                <a:gd name="T10" fmla="*/ 199 w 962"/>
                <a:gd name="T11" fmla="*/ 27 h 117"/>
                <a:gd name="T12" fmla="*/ 258 w 962"/>
                <a:gd name="T13" fmla="*/ 9 h 117"/>
                <a:gd name="T14" fmla="*/ 308 w 962"/>
                <a:gd name="T15" fmla="*/ 45 h 117"/>
                <a:gd name="T16" fmla="*/ 347 w 962"/>
                <a:gd name="T17" fmla="*/ 90 h 117"/>
                <a:gd name="T18" fmla="*/ 397 w 962"/>
                <a:gd name="T19" fmla="*/ 99 h 117"/>
                <a:gd name="T20" fmla="*/ 446 w 962"/>
                <a:gd name="T21" fmla="*/ 72 h 117"/>
                <a:gd name="T22" fmla="*/ 466 w 962"/>
                <a:gd name="T23" fmla="*/ 27 h 117"/>
                <a:gd name="T24" fmla="*/ 516 w 962"/>
                <a:gd name="T25" fmla="*/ 18 h 117"/>
                <a:gd name="T26" fmla="*/ 565 w 962"/>
                <a:gd name="T27" fmla="*/ 36 h 117"/>
                <a:gd name="T28" fmla="*/ 605 w 962"/>
                <a:gd name="T29" fmla="*/ 81 h 117"/>
                <a:gd name="T30" fmla="*/ 655 w 962"/>
                <a:gd name="T31" fmla="*/ 99 h 117"/>
                <a:gd name="T32" fmla="*/ 704 w 962"/>
                <a:gd name="T33" fmla="*/ 90 h 117"/>
                <a:gd name="T34" fmla="*/ 754 w 962"/>
                <a:gd name="T35" fmla="*/ 54 h 117"/>
                <a:gd name="T36" fmla="*/ 803 w 962"/>
                <a:gd name="T37" fmla="*/ 27 h 117"/>
                <a:gd name="T38" fmla="*/ 853 w 962"/>
                <a:gd name="T39" fmla="*/ 45 h 117"/>
                <a:gd name="T40" fmla="*/ 903 w 962"/>
                <a:gd name="T41" fmla="*/ 81 h 117"/>
                <a:gd name="T42" fmla="*/ 952 w 962"/>
                <a:gd name="T43" fmla="*/ 108 h 117"/>
                <a:gd name="T44" fmla="*/ 962 w 962"/>
                <a:gd name="T45" fmla="*/ 117 h 117"/>
                <a:gd name="T46" fmla="*/ 962 w 962"/>
                <a:gd name="T47" fmla="*/ 117 h 1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2"/>
                <a:gd name="T73" fmla="*/ 0 h 117"/>
                <a:gd name="T74" fmla="*/ 962 w 962"/>
                <a:gd name="T75" fmla="*/ 117 h 1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2" h="117">
                  <a:moveTo>
                    <a:pt x="0" y="0"/>
                  </a:moveTo>
                  <a:lnTo>
                    <a:pt x="40" y="45"/>
                  </a:lnTo>
                  <a:lnTo>
                    <a:pt x="70" y="90"/>
                  </a:lnTo>
                  <a:lnTo>
                    <a:pt x="119" y="90"/>
                  </a:lnTo>
                  <a:lnTo>
                    <a:pt x="169" y="72"/>
                  </a:lnTo>
                  <a:lnTo>
                    <a:pt x="199" y="27"/>
                  </a:lnTo>
                  <a:lnTo>
                    <a:pt x="258" y="9"/>
                  </a:lnTo>
                  <a:lnTo>
                    <a:pt x="308" y="45"/>
                  </a:lnTo>
                  <a:lnTo>
                    <a:pt x="347" y="90"/>
                  </a:lnTo>
                  <a:lnTo>
                    <a:pt x="397" y="99"/>
                  </a:lnTo>
                  <a:lnTo>
                    <a:pt x="446" y="72"/>
                  </a:lnTo>
                  <a:lnTo>
                    <a:pt x="466" y="27"/>
                  </a:lnTo>
                  <a:lnTo>
                    <a:pt x="516" y="18"/>
                  </a:lnTo>
                  <a:lnTo>
                    <a:pt x="565" y="36"/>
                  </a:lnTo>
                  <a:lnTo>
                    <a:pt x="605" y="81"/>
                  </a:lnTo>
                  <a:lnTo>
                    <a:pt x="655" y="99"/>
                  </a:lnTo>
                  <a:lnTo>
                    <a:pt x="704" y="90"/>
                  </a:lnTo>
                  <a:lnTo>
                    <a:pt x="754" y="54"/>
                  </a:lnTo>
                  <a:lnTo>
                    <a:pt x="803" y="27"/>
                  </a:lnTo>
                  <a:lnTo>
                    <a:pt x="853" y="45"/>
                  </a:lnTo>
                  <a:lnTo>
                    <a:pt x="903" y="81"/>
                  </a:lnTo>
                  <a:lnTo>
                    <a:pt x="952" y="108"/>
                  </a:lnTo>
                  <a:lnTo>
                    <a:pt x="962" y="117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3562" name="Rectangle 14"/>
          <p:cNvSpPr>
            <a:spLocks noChangeArrowheads="1"/>
          </p:cNvSpPr>
          <p:nvPr/>
        </p:nvSpPr>
        <p:spPr bwMode="auto">
          <a:xfrm>
            <a:off x="7696200" y="5715000"/>
            <a:ext cx="550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DNA</a:t>
            </a:r>
            <a:endParaRPr lang="en-US" altLang="en-US" sz="2000"/>
          </a:p>
        </p:txBody>
      </p:sp>
      <p:sp>
        <p:nvSpPr>
          <p:cNvPr id="23563" name="Rectangle 18"/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3564" name="Rectangle 19"/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3565" name="Rectangle 20"/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sp>
        <p:nvSpPr>
          <p:cNvPr id="23566" name="Rectangle 24"/>
          <p:cNvSpPr>
            <a:spLocks noChangeArrowheads="1"/>
          </p:cNvSpPr>
          <p:nvPr/>
        </p:nvSpPr>
        <p:spPr bwMode="auto">
          <a:xfrm>
            <a:off x="6000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3567" name="Line 25"/>
          <p:cNvSpPr>
            <a:spLocks noChangeShapeType="1"/>
          </p:cNvSpPr>
          <p:nvPr/>
        </p:nvSpPr>
        <p:spPr bwMode="auto">
          <a:xfrm flipH="1">
            <a:off x="1676400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3568" name="Rectangle 26"/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44411" name="Rectangle 27"/>
          <p:cNvSpPr>
            <a:spLocks noChangeArrowheads="1"/>
          </p:cNvSpPr>
          <p:nvPr/>
        </p:nvSpPr>
        <p:spPr bwMode="auto">
          <a:xfrm>
            <a:off x="3775075" y="463550"/>
            <a:ext cx="5375275" cy="1063625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grpSp>
        <p:nvGrpSpPr>
          <p:cNvPr id="23570" name="Group 64"/>
          <p:cNvGrpSpPr>
            <a:grpSpLocks/>
          </p:cNvGrpSpPr>
          <p:nvPr/>
        </p:nvGrpSpPr>
        <p:grpSpPr bwMode="auto">
          <a:xfrm>
            <a:off x="5943600" y="2971800"/>
            <a:ext cx="1398588" cy="701675"/>
            <a:chOff x="4704" y="1561"/>
            <a:chExt cx="881" cy="442"/>
          </a:xfrm>
        </p:grpSpPr>
        <p:grpSp>
          <p:nvGrpSpPr>
            <p:cNvPr id="23582" name="Group 65"/>
            <p:cNvGrpSpPr>
              <a:grpSpLocks/>
            </p:cNvGrpSpPr>
            <p:nvPr/>
          </p:nvGrpSpPr>
          <p:grpSpPr bwMode="auto">
            <a:xfrm>
              <a:off x="4712" y="1753"/>
              <a:ext cx="873" cy="250"/>
              <a:chOff x="3699" y="2089"/>
              <a:chExt cx="873" cy="250"/>
            </a:xfrm>
          </p:grpSpPr>
          <p:sp>
            <p:nvSpPr>
              <p:cNvPr id="23586" name="Rectangle 6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3587" name="Text Box 6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3583" name="Group 68"/>
            <p:cNvGrpSpPr>
              <a:grpSpLocks/>
            </p:cNvGrpSpPr>
            <p:nvPr/>
          </p:nvGrpSpPr>
          <p:grpSpPr bwMode="auto">
            <a:xfrm>
              <a:off x="4704" y="1561"/>
              <a:ext cx="876" cy="250"/>
              <a:chOff x="3696" y="1897"/>
              <a:chExt cx="876" cy="250"/>
            </a:xfrm>
          </p:grpSpPr>
          <p:sp>
            <p:nvSpPr>
              <p:cNvPr id="23584" name="Freeform 69"/>
              <p:cNvSpPr>
                <a:spLocks/>
              </p:cNvSpPr>
              <p:nvPr/>
            </p:nvSpPr>
            <p:spPr bwMode="auto">
              <a:xfrm>
                <a:off x="3708" y="1920"/>
                <a:ext cx="864" cy="192"/>
              </a:xfrm>
              <a:custGeom>
                <a:avLst/>
                <a:gdLst>
                  <a:gd name="T0" fmla="*/ 0 w 864"/>
                  <a:gd name="T1" fmla="*/ 192 h 192"/>
                  <a:gd name="T2" fmla="*/ 864 w 864"/>
                  <a:gd name="T3" fmla="*/ 192 h 192"/>
                  <a:gd name="T4" fmla="*/ 864 w 864"/>
                  <a:gd name="T5" fmla="*/ 0 h 192"/>
                  <a:gd name="T6" fmla="*/ 576 w 864"/>
                  <a:gd name="T7" fmla="*/ 0 h 192"/>
                  <a:gd name="T8" fmla="*/ 432 w 864"/>
                  <a:gd name="T9" fmla="*/ 144 h 192"/>
                  <a:gd name="T10" fmla="*/ 240 w 864"/>
                  <a:gd name="T11" fmla="*/ 0 h 192"/>
                  <a:gd name="T12" fmla="*/ 0 w 864"/>
                  <a:gd name="T13" fmla="*/ 0 h 192"/>
                  <a:gd name="T14" fmla="*/ 0 w 864"/>
                  <a:gd name="T15" fmla="*/ 192 h 1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4"/>
                  <a:gd name="T25" fmla="*/ 0 h 192"/>
                  <a:gd name="T26" fmla="*/ 864 w 864"/>
                  <a:gd name="T27" fmla="*/ 192 h 1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4" h="192">
                    <a:moveTo>
                      <a:pt x="0" y="192"/>
                    </a:moveTo>
                    <a:lnTo>
                      <a:pt x="864" y="192"/>
                    </a:lnTo>
                    <a:lnTo>
                      <a:pt x="864" y="0"/>
                    </a:lnTo>
                    <a:lnTo>
                      <a:pt x="576" y="0"/>
                    </a:lnTo>
                    <a:lnTo>
                      <a:pt x="432" y="144"/>
                    </a:lnTo>
                    <a:lnTo>
                      <a:pt x="240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585" name="Text Box 70"/>
              <p:cNvSpPr txBox="1">
                <a:spLocks noChangeArrowheads="1"/>
              </p:cNvSpPr>
              <p:nvPr/>
            </p:nvSpPr>
            <p:spPr bwMode="auto">
              <a:xfrm>
                <a:off x="3696" y="1897"/>
                <a:ext cx="2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/>
                  <a:t>R</a:t>
                </a:r>
                <a:endParaRPr lang="en-US" altLang="en-US"/>
              </a:p>
            </p:txBody>
          </p:sp>
        </p:grpSp>
      </p:grpSp>
      <p:sp>
        <p:nvSpPr>
          <p:cNvPr id="23571" name="AutoShape 74"/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3572" name="Oval 75"/>
          <p:cNvSpPr>
            <a:spLocks noChangeArrowheads="1"/>
          </p:cNvSpPr>
          <p:nvPr/>
        </p:nvSpPr>
        <p:spPr bwMode="auto">
          <a:xfrm>
            <a:off x="914400" y="4259263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3573" name="Text Box 76"/>
          <p:cNvSpPr txBox="1">
            <a:spLocks noChangeArrowheads="1"/>
          </p:cNvSpPr>
          <p:nvPr/>
        </p:nvSpPr>
        <p:spPr bwMode="auto">
          <a:xfrm>
            <a:off x="2057400" y="4251325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3574" name="AutoShape 81"/>
          <p:cNvSpPr>
            <a:spLocks noChangeArrowheads="1"/>
          </p:cNvSpPr>
          <p:nvPr/>
        </p:nvSpPr>
        <p:spPr bwMode="auto">
          <a:xfrm>
            <a:off x="152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grpSp>
        <p:nvGrpSpPr>
          <p:cNvPr id="23575" name="Group 95"/>
          <p:cNvGrpSpPr>
            <a:grpSpLocks/>
          </p:cNvGrpSpPr>
          <p:nvPr/>
        </p:nvGrpSpPr>
        <p:grpSpPr bwMode="auto">
          <a:xfrm>
            <a:off x="838200" y="685800"/>
            <a:ext cx="1133475" cy="515938"/>
            <a:chOff x="1645" y="456"/>
            <a:chExt cx="714" cy="325"/>
          </a:xfrm>
        </p:grpSpPr>
        <p:sp>
          <p:nvSpPr>
            <p:cNvPr id="23580" name="Freeform 9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81" name="Rectangle 9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sp>
        <p:nvSpPr>
          <p:cNvPr id="23576" name="Rectangle 98"/>
          <p:cNvSpPr>
            <a:spLocks noChangeArrowheads="1"/>
          </p:cNvSpPr>
          <p:nvPr/>
        </p:nvSpPr>
        <p:spPr bwMode="auto">
          <a:xfrm>
            <a:off x="4953000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3577" name="Group 99"/>
          <p:cNvGrpSpPr>
            <a:grpSpLocks/>
          </p:cNvGrpSpPr>
          <p:nvPr/>
        </p:nvGrpSpPr>
        <p:grpSpPr bwMode="auto">
          <a:xfrm>
            <a:off x="152400" y="2282825"/>
            <a:ext cx="3200400" cy="384175"/>
            <a:chOff x="1152" y="1283"/>
            <a:chExt cx="1776" cy="285"/>
          </a:xfrm>
        </p:grpSpPr>
        <p:sp>
          <p:nvSpPr>
            <p:cNvPr id="23578" name="Rectangle 100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3579" name="Text Box 101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5575"/>
            <a:ext cx="9131300" cy="344488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5604" name="Freeform 4"/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 flipV="1">
            <a:off x="4724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7391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sp>
        <p:nvSpPr>
          <p:cNvPr id="25608" name="Oval 9"/>
          <p:cNvSpPr>
            <a:spLocks noChangeArrowheads="1"/>
          </p:cNvSpPr>
          <p:nvPr/>
        </p:nvSpPr>
        <p:spPr bwMode="auto">
          <a:xfrm>
            <a:off x="5943600" y="4648200"/>
            <a:ext cx="2978150" cy="1906588"/>
          </a:xfrm>
          <a:prstGeom prst="ellipse">
            <a:avLst/>
          </a:prstGeom>
          <a:solidFill>
            <a:srgbClr val="CCCCCC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09" name="Rectangle 10"/>
          <p:cNvSpPr>
            <a:spLocks noChangeArrowheads="1"/>
          </p:cNvSpPr>
          <p:nvPr/>
        </p:nvSpPr>
        <p:spPr bwMode="auto">
          <a:xfrm>
            <a:off x="6019800" y="5486400"/>
            <a:ext cx="9874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Nucleus</a:t>
            </a:r>
            <a:endParaRPr lang="en-US" altLang="en-US" sz="2000"/>
          </a:p>
        </p:txBody>
      </p:sp>
      <p:grpSp>
        <p:nvGrpSpPr>
          <p:cNvPr id="25610" name="Group 11"/>
          <p:cNvGrpSpPr>
            <a:grpSpLocks/>
          </p:cNvGrpSpPr>
          <p:nvPr/>
        </p:nvGrpSpPr>
        <p:grpSpPr bwMode="auto">
          <a:xfrm>
            <a:off x="7162800" y="5486400"/>
            <a:ext cx="1527175" cy="242888"/>
            <a:chOff x="3221" y="3229"/>
            <a:chExt cx="962" cy="153"/>
          </a:xfrm>
        </p:grpSpPr>
        <p:sp>
          <p:nvSpPr>
            <p:cNvPr id="25654" name="Freeform 12"/>
            <p:cNvSpPr>
              <a:spLocks/>
            </p:cNvSpPr>
            <p:nvPr/>
          </p:nvSpPr>
          <p:spPr bwMode="auto">
            <a:xfrm>
              <a:off x="3251" y="3229"/>
              <a:ext cx="912" cy="135"/>
            </a:xfrm>
            <a:custGeom>
              <a:avLst/>
              <a:gdLst>
                <a:gd name="T0" fmla="*/ 0 w 912"/>
                <a:gd name="T1" fmla="*/ 135 h 135"/>
                <a:gd name="T2" fmla="*/ 10 w 912"/>
                <a:gd name="T3" fmla="*/ 90 h 135"/>
                <a:gd name="T4" fmla="*/ 40 w 912"/>
                <a:gd name="T5" fmla="*/ 45 h 135"/>
                <a:gd name="T6" fmla="*/ 89 w 912"/>
                <a:gd name="T7" fmla="*/ 27 h 135"/>
                <a:gd name="T8" fmla="*/ 129 w 912"/>
                <a:gd name="T9" fmla="*/ 72 h 135"/>
                <a:gd name="T10" fmla="*/ 159 w 912"/>
                <a:gd name="T11" fmla="*/ 117 h 135"/>
                <a:gd name="T12" fmla="*/ 208 w 912"/>
                <a:gd name="T13" fmla="*/ 135 h 135"/>
                <a:gd name="T14" fmla="*/ 258 w 912"/>
                <a:gd name="T15" fmla="*/ 108 h 135"/>
                <a:gd name="T16" fmla="*/ 278 w 912"/>
                <a:gd name="T17" fmla="*/ 63 h 135"/>
                <a:gd name="T18" fmla="*/ 327 w 912"/>
                <a:gd name="T19" fmla="*/ 27 h 135"/>
                <a:gd name="T20" fmla="*/ 377 w 912"/>
                <a:gd name="T21" fmla="*/ 45 h 135"/>
                <a:gd name="T22" fmla="*/ 397 w 912"/>
                <a:gd name="T23" fmla="*/ 90 h 135"/>
                <a:gd name="T24" fmla="*/ 446 w 912"/>
                <a:gd name="T25" fmla="*/ 126 h 135"/>
                <a:gd name="T26" fmla="*/ 496 w 912"/>
                <a:gd name="T27" fmla="*/ 135 h 135"/>
                <a:gd name="T28" fmla="*/ 526 w 912"/>
                <a:gd name="T29" fmla="*/ 90 h 135"/>
                <a:gd name="T30" fmla="*/ 555 w 912"/>
                <a:gd name="T31" fmla="*/ 45 h 135"/>
                <a:gd name="T32" fmla="*/ 605 w 912"/>
                <a:gd name="T33" fmla="*/ 18 h 135"/>
                <a:gd name="T34" fmla="*/ 654 w 912"/>
                <a:gd name="T35" fmla="*/ 36 h 135"/>
                <a:gd name="T36" fmla="*/ 684 w 912"/>
                <a:gd name="T37" fmla="*/ 81 h 135"/>
                <a:gd name="T38" fmla="*/ 734 w 912"/>
                <a:gd name="T39" fmla="*/ 126 h 135"/>
                <a:gd name="T40" fmla="*/ 783 w 912"/>
                <a:gd name="T41" fmla="*/ 135 h 135"/>
                <a:gd name="T42" fmla="*/ 823 w 912"/>
                <a:gd name="T43" fmla="*/ 90 h 135"/>
                <a:gd name="T44" fmla="*/ 853 w 912"/>
                <a:gd name="T45" fmla="*/ 45 h 135"/>
                <a:gd name="T46" fmla="*/ 902 w 912"/>
                <a:gd name="T47" fmla="*/ 9 h 135"/>
                <a:gd name="T48" fmla="*/ 912 w 912"/>
                <a:gd name="T49" fmla="*/ 0 h 135"/>
                <a:gd name="T50" fmla="*/ 912 w 912"/>
                <a:gd name="T51" fmla="*/ 0 h 1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12"/>
                <a:gd name="T79" fmla="*/ 0 h 135"/>
                <a:gd name="T80" fmla="*/ 912 w 912"/>
                <a:gd name="T81" fmla="*/ 135 h 1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12" h="135">
                  <a:moveTo>
                    <a:pt x="0" y="135"/>
                  </a:moveTo>
                  <a:lnTo>
                    <a:pt x="10" y="90"/>
                  </a:lnTo>
                  <a:lnTo>
                    <a:pt x="40" y="45"/>
                  </a:lnTo>
                  <a:lnTo>
                    <a:pt x="89" y="27"/>
                  </a:lnTo>
                  <a:lnTo>
                    <a:pt x="129" y="72"/>
                  </a:lnTo>
                  <a:lnTo>
                    <a:pt x="159" y="117"/>
                  </a:lnTo>
                  <a:lnTo>
                    <a:pt x="208" y="135"/>
                  </a:lnTo>
                  <a:lnTo>
                    <a:pt x="258" y="108"/>
                  </a:lnTo>
                  <a:lnTo>
                    <a:pt x="278" y="63"/>
                  </a:lnTo>
                  <a:lnTo>
                    <a:pt x="327" y="27"/>
                  </a:lnTo>
                  <a:lnTo>
                    <a:pt x="377" y="45"/>
                  </a:lnTo>
                  <a:lnTo>
                    <a:pt x="397" y="90"/>
                  </a:lnTo>
                  <a:lnTo>
                    <a:pt x="446" y="126"/>
                  </a:lnTo>
                  <a:lnTo>
                    <a:pt x="496" y="135"/>
                  </a:lnTo>
                  <a:lnTo>
                    <a:pt x="526" y="90"/>
                  </a:lnTo>
                  <a:lnTo>
                    <a:pt x="555" y="45"/>
                  </a:lnTo>
                  <a:lnTo>
                    <a:pt x="605" y="18"/>
                  </a:lnTo>
                  <a:lnTo>
                    <a:pt x="654" y="36"/>
                  </a:lnTo>
                  <a:lnTo>
                    <a:pt x="684" y="81"/>
                  </a:lnTo>
                  <a:lnTo>
                    <a:pt x="734" y="126"/>
                  </a:lnTo>
                  <a:lnTo>
                    <a:pt x="783" y="135"/>
                  </a:lnTo>
                  <a:lnTo>
                    <a:pt x="823" y="90"/>
                  </a:lnTo>
                  <a:lnTo>
                    <a:pt x="853" y="45"/>
                  </a:lnTo>
                  <a:lnTo>
                    <a:pt x="902" y="9"/>
                  </a:lnTo>
                  <a:lnTo>
                    <a:pt x="912" y="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55" name="Freeform 13"/>
            <p:cNvSpPr>
              <a:spLocks/>
            </p:cNvSpPr>
            <p:nvPr/>
          </p:nvSpPr>
          <p:spPr bwMode="auto">
            <a:xfrm>
              <a:off x="3221" y="3265"/>
              <a:ext cx="962" cy="117"/>
            </a:xfrm>
            <a:custGeom>
              <a:avLst/>
              <a:gdLst>
                <a:gd name="T0" fmla="*/ 0 w 962"/>
                <a:gd name="T1" fmla="*/ 0 h 117"/>
                <a:gd name="T2" fmla="*/ 40 w 962"/>
                <a:gd name="T3" fmla="*/ 45 h 117"/>
                <a:gd name="T4" fmla="*/ 70 w 962"/>
                <a:gd name="T5" fmla="*/ 90 h 117"/>
                <a:gd name="T6" fmla="*/ 119 w 962"/>
                <a:gd name="T7" fmla="*/ 90 h 117"/>
                <a:gd name="T8" fmla="*/ 169 w 962"/>
                <a:gd name="T9" fmla="*/ 72 h 117"/>
                <a:gd name="T10" fmla="*/ 199 w 962"/>
                <a:gd name="T11" fmla="*/ 27 h 117"/>
                <a:gd name="T12" fmla="*/ 258 w 962"/>
                <a:gd name="T13" fmla="*/ 9 h 117"/>
                <a:gd name="T14" fmla="*/ 308 w 962"/>
                <a:gd name="T15" fmla="*/ 45 h 117"/>
                <a:gd name="T16" fmla="*/ 347 w 962"/>
                <a:gd name="T17" fmla="*/ 90 h 117"/>
                <a:gd name="T18" fmla="*/ 397 w 962"/>
                <a:gd name="T19" fmla="*/ 99 h 117"/>
                <a:gd name="T20" fmla="*/ 446 w 962"/>
                <a:gd name="T21" fmla="*/ 72 h 117"/>
                <a:gd name="T22" fmla="*/ 466 w 962"/>
                <a:gd name="T23" fmla="*/ 27 h 117"/>
                <a:gd name="T24" fmla="*/ 516 w 962"/>
                <a:gd name="T25" fmla="*/ 18 h 117"/>
                <a:gd name="T26" fmla="*/ 565 w 962"/>
                <a:gd name="T27" fmla="*/ 36 h 117"/>
                <a:gd name="T28" fmla="*/ 605 w 962"/>
                <a:gd name="T29" fmla="*/ 81 h 117"/>
                <a:gd name="T30" fmla="*/ 655 w 962"/>
                <a:gd name="T31" fmla="*/ 99 h 117"/>
                <a:gd name="T32" fmla="*/ 704 w 962"/>
                <a:gd name="T33" fmla="*/ 90 h 117"/>
                <a:gd name="T34" fmla="*/ 754 w 962"/>
                <a:gd name="T35" fmla="*/ 54 h 117"/>
                <a:gd name="T36" fmla="*/ 803 w 962"/>
                <a:gd name="T37" fmla="*/ 27 h 117"/>
                <a:gd name="T38" fmla="*/ 853 w 962"/>
                <a:gd name="T39" fmla="*/ 45 h 117"/>
                <a:gd name="T40" fmla="*/ 903 w 962"/>
                <a:gd name="T41" fmla="*/ 81 h 117"/>
                <a:gd name="T42" fmla="*/ 952 w 962"/>
                <a:gd name="T43" fmla="*/ 108 h 117"/>
                <a:gd name="T44" fmla="*/ 962 w 962"/>
                <a:gd name="T45" fmla="*/ 117 h 117"/>
                <a:gd name="T46" fmla="*/ 962 w 962"/>
                <a:gd name="T47" fmla="*/ 117 h 1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62"/>
                <a:gd name="T73" fmla="*/ 0 h 117"/>
                <a:gd name="T74" fmla="*/ 962 w 962"/>
                <a:gd name="T75" fmla="*/ 117 h 1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62" h="117">
                  <a:moveTo>
                    <a:pt x="0" y="0"/>
                  </a:moveTo>
                  <a:lnTo>
                    <a:pt x="40" y="45"/>
                  </a:lnTo>
                  <a:lnTo>
                    <a:pt x="70" y="90"/>
                  </a:lnTo>
                  <a:lnTo>
                    <a:pt x="119" y="90"/>
                  </a:lnTo>
                  <a:lnTo>
                    <a:pt x="169" y="72"/>
                  </a:lnTo>
                  <a:lnTo>
                    <a:pt x="199" y="27"/>
                  </a:lnTo>
                  <a:lnTo>
                    <a:pt x="258" y="9"/>
                  </a:lnTo>
                  <a:lnTo>
                    <a:pt x="308" y="45"/>
                  </a:lnTo>
                  <a:lnTo>
                    <a:pt x="347" y="90"/>
                  </a:lnTo>
                  <a:lnTo>
                    <a:pt x="397" y="99"/>
                  </a:lnTo>
                  <a:lnTo>
                    <a:pt x="446" y="72"/>
                  </a:lnTo>
                  <a:lnTo>
                    <a:pt x="466" y="27"/>
                  </a:lnTo>
                  <a:lnTo>
                    <a:pt x="516" y="18"/>
                  </a:lnTo>
                  <a:lnTo>
                    <a:pt x="565" y="36"/>
                  </a:lnTo>
                  <a:lnTo>
                    <a:pt x="605" y="81"/>
                  </a:lnTo>
                  <a:lnTo>
                    <a:pt x="655" y="99"/>
                  </a:lnTo>
                  <a:lnTo>
                    <a:pt x="704" y="90"/>
                  </a:lnTo>
                  <a:lnTo>
                    <a:pt x="754" y="54"/>
                  </a:lnTo>
                  <a:lnTo>
                    <a:pt x="803" y="27"/>
                  </a:lnTo>
                  <a:lnTo>
                    <a:pt x="853" y="45"/>
                  </a:lnTo>
                  <a:lnTo>
                    <a:pt x="903" y="81"/>
                  </a:lnTo>
                  <a:lnTo>
                    <a:pt x="952" y="108"/>
                  </a:lnTo>
                  <a:lnTo>
                    <a:pt x="962" y="117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5611" name="Rectangle 14"/>
          <p:cNvSpPr>
            <a:spLocks noChangeArrowheads="1"/>
          </p:cNvSpPr>
          <p:nvPr/>
        </p:nvSpPr>
        <p:spPr bwMode="auto">
          <a:xfrm>
            <a:off x="7696200" y="5715000"/>
            <a:ext cx="550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DNA</a:t>
            </a:r>
            <a:endParaRPr lang="en-US" altLang="en-US" sz="2000"/>
          </a:p>
        </p:txBody>
      </p:sp>
      <p:sp>
        <p:nvSpPr>
          <p:cNvPr id="25612" name="Rectangle 18"/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5613" name="Rectangle 19"/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5614" name="Rectangle 20"/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sp>
        <p:nvSpPr>
          <p:cNvPr id="25615" name="Rectangle 24"/>
          <p:cNvSpPr>
            <a:spLocks noChangeArrowheads="1"/>
          </p:cNvSpPr>
          <p:nvPr/>
        </p:nvSpPr>
        <p:spPr bwMode="auto">
          <a:xfrm>
            <a:off x="6000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5616" name="Line 25"/>
          <p:cNvSpPr>
            <a:spLocks noChangeShapeType="1"/>
          </p:cNvSpPr>
          <p:nvPr/>
        </p:nvSpPr>
        <p:spPr bwMode="auto">
          <a:xfrm flipH="1">
            <a:off x="1676400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5617" name="Rectangle 26"/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46459" name="Rectangle 27"/>
          <p:cNvSpPr>
            <a:spLocks noChangeArrowheads="1"/>
          </p:cNvSpPr>
          <p:nvPr/>
        </p:nvSpPr>
        <p:spPr bwMode="auto">
          <a:xfrm>
            <a:off x="3775075" y="463550"/>
            <a:ext cx="5375275" cy="1063625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25619" name="Rectangle 29"/>
          <p:cNvSpPr>
            <a:spLocks noChangeArrowheads="1"/>
          </p:cNvSpPr>
          <p:nvPr/>
        </p:nvSpPr>
        <p:spPr bwMode="auto">
          <a:xfrm>
            <a:off x="3757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5620" name="Group 30"/>
          <p:cNvGrpSpPr>
            <a:grpSpLocks/>
          </p:cNvGrpSpPr>
          <p:nvPr/>
        </p:nvGrpSpPr>
        <p:grpSpPr bwMode="auto">
          <a:xfrm>
            <a:off x="1828800" y="2028825"/>
            <a:ext cx="3200400" cy="384175"/>
            <a:chOff x="1152" y="1283"/>
            <a:chExt cx="1776" cy="285"/>
          </a:xfrm>
        </p:grpSpPr>
        <p:sp>
          <p:nvSpPr>
            <p:cNvPr id="25652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53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25621" name="Group 33"/>
          <p:cNvGrpSpPr>
            <a:grpSpLocks/>
          </p:cNvGrpSpPr>
          <p:nvPr/>
        </p:nvGrpSpPr>
        <p:grpSpPr bwMode="auto">
          <a:xfrm>
            <a:off x="5943600" y="2698750"/>
            <a:ext cx="1398588" cy="969963"/>
            <a:chOff x="3696" y="1728"/>
            <a:chExt cx="881" cy="611"/>
          </a:xfrm>
        </p:grpSpPr>
        <p:grpSp>
          <p:nvGrpSpPr>
            <p:cNvPr id="25642" name="Group 34"/>
            <p:cNvGrpSpPr>
              <a:grpSpLocks/>
            </p:cNvGrpSpPr>
            <p:nvPr/>
          </p:nvGrpSpPr>
          <p:grpSpPr bwMode="auto">
            <a:xfrm>
              <a:off x="3704" y="2089"/>
              <a:ext cx="873" cy="250"/>
              <a:chOff x="3699" y="2089"/>
              <a:chExt cx="873" cy="250"/>
            </a:xfrm>
          </p:grpSpPr>
          <p:sp>
            <p:nvSpPr>
              <p:cNvPr id="25650" name="Rectangle 35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5651" name="Text Box 36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5643" name="Group 37"/>
            <p:cNvGrpSpPr>
              <a:grpSpLocks/>
            </p:cNvGrpSpPr>
            <p:nvPr/>
          </p:nvGrpSpPr>
          <p:grpSpPr bwMode="auto">
            <a:xfrm>
              <a:off x="3696" y="1728"/>
              <a:ext cx="876" cy="419"/>
              <a:chOff x="3696" y="1728"/>
              <a:chExt cx="876" cy="419"/>
            </a:xfrm>
          </p:grpSpPr>
          <p:grpSp>
            <p:nvGrpSpPr>
              <p:cNvPr id="25644" name="Group 38"/>
              <p:cNvGrpSpPr>
                <a:grpSpLocks/>
              </p:cNvGrpSpPr>
              <p:nvPr/>
            </p:nvGrpSpPr>
            <p:grpSpPr bwMode="auto">
              <a:xfrm>
                <a:off x="3696" y="1897"/>
                <a:ext cx="876" cy="250"/>
                <a:chOff x="3696" y="1897"/>
                <a:chExt cx="876" cy="250"/>
              </a:xfrm>
            </p:grpSpPr>
            <p:sp>
              <p:nvSpPr>
                <p:cNvPr id="25648" name="Freeform 39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5649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25645" name="Group 41"/>
              <p:cNvGrpSpPr>
                <a:grpSpLocks/>
              </p:cNvGrpSpPr>
              <p:nvPr/>
            </p:nvGrpSpPr>
            <p:grpSpPr bwMode="auto">
              <a:xfrm>
                <a:off x="3847" y="1728"/>
                <a:ext cx="624" cy="336"/>
                <a:chOff x="2736" y="1536"/>
                <a:chExt cx="624" cy="336"/>
              </a:xfrm>
            </p:grpSpPr>
            <p:sp>
              <p:nvSpPr>
                <p:cNvPr id="25646" name="Freeform 42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5647" name="Rectangle 43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25622" name="Group 55"/>
          <p:cNvGrpSpPr>
            <a:grpSpLocks/>
          </p:cNvGrpSpPr>
          <p:nvPr/>
        </p:nvGrpSpPr>
        <p:grpSpPr bwMode="auto">
          <a:xfrm>
            <a:off x="2609850" y="987425"/>
            <a:ext cx="1133475" cy="515938"/>
            <a:chOff x="1645" y="456"/>
            <a:chExt cx="714" cy="325"/>
          </a:xfrm>
        </p:grpSpPr>
        <p:sp>
          <p:nvSpPr>
            <p:cNvPr id="25640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5641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25623" name="Group 58"/>
          <p:cNvGrpSpPr>
            <a:grpSpLocks/>
          </p:cNvGrpSpPr>
          <p:nvPr/>
        </p:nvGrpSpPr>
        <p:grpSpPr bwMode="auto">
          <a:xfrm>
            <a:off x="1885950" y="2501900"/>
            <a:ext cx="2730500" cy="895350"/>
            <a:chOff x="1188" y="1576"/>
            <a:chExt cx="1720" cy="564"/>
          </a:xfrm>
        </p:grpSpPr>
        <p:sp>
          <p:nvSpPr>
            <p:cNvPr id="25635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25636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5638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39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25637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5624" name="Group 64"/>
          <p:cNvGrpSpPr>
            <a:grpSpLocks/>
          </p:cNvGrpSpPr>
          <p:nvPr/>
        </p:nvGrpSpPr>
        <p:grpSpPr bwMode="auto">
          <a:xfrm>
            <a:off x="5943600" y="2971800"/>
            <a:ext cx="1398588" cy="701675"/>
            <a:chOff x="4704" y="1561"/>
            <a:chExt cx="881" cy="442"/>
          </a:xfrm>
        </p:grpSpPr>
        <p:grpSp>
          <p:nvGrpSpPr>
            <p:cNvPr id="25629" name="Group 65"/>
            <p:cNvGrpSpPr>
              <a:grpSpLocks/>
            </p:cNvGrpSpPr>
            <p:nvPr/>
          </p:nvGrpSpPr>
          <p:grpSpPr bwMode="auto">
            <a:xfrm>
              <a:off x="4712" y="1753"/>
              <a:ext cx="873" cy="250"/>
              <a:chOff x="3699" y="2089"/>
              <a:chExt cx="873" cy="250"/>
            </a:xfrm>
          </p:grpSpPr>
          <p:sp>
            <p:nvSpPr>
              <p:cNvPr id="25633" name="Rectangle 6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5634" name="Text Box 6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5630" name="Group 68"/>
            <p:cNvGrpSpPr>
              <a:grpSpLocks/>
            </p:cNvGrpSpPr>
            <p:nvPr/>
          </p:nvGrpSpPr>
          <p:grpSpPr bwMode="auto">
            <a:xfrm>
              <a:off x="4704" y="1561"/>
              <a:ext cx="876" cy="250"/>
              <a:chOff x="3696" y="1897"/>
              <a:chExt cx="876" cy="250"/>
            </a:xfrm>
          </p:grpSpPr>
          <p:sp>
            <p:nvSpPr>
              <p:cNvPr id="25631" name="Freeform 69"/>
              <p:cNvSpPr>
                <a:spLocks/>
              </p:cNvSpPr>
              <p:nvPr/>
            </p:nvSpPr>
            <p:spPr bwMode="auto">
              <a:xfrm>
                <a:off x="3708" y="1920"/>
                <a:ext cx="864" cy="192"/>
              </a:xfrm>
              <a:custGeom>
                <a:avLst/>
                <a:gdLst>
                  <a:gd name="T0" fmla="*/ 0 w 864"/>
                  <a:gd name="T1" fmla="*/ 192 h 192"/>
                  <a:gd name="T2" fmla="*/ 864 w 864"/>
                  <a:gd name="T3" fmla="*/ 192 h 192"/>
                  <a:gd name="T4" fmla="*/ 864 w 864"/>
                  <a:gd name="T5" fmla="*/ 0 h 192"/>
                  <a:gd name="T6" fmla="*/ 576 w 864"/>
                  <a:gd name="T7" fmla="*/ 0 h 192"/>
                  <a:gd name="T8" fmla="*/ 432 w 864"/>
                  <a:gd name="T9" fmla="*/ 144 h 192"/>
                  <a:gd name="T10" fmla="*/ 240 w 864"/>
                  <a:gd name="T11" fmla="*/ 0 h 192"/>
                  <a:gd name="T12" fmla="*/ 0 w 864"/>
                  <a:gd name="T13" fmla="*/ 0 h 192"/>
                  <a:gd name="T14" fmla="*/ 0 w 864"/>
                  <a:gd name="T15" fmla="*/ 192 h 1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64"/>
                  <a:gd name="T25" fmla="*/ 0 h 192"/>
                  <a:gd name="T26" fmla="*/ 864 w 864"/>
                  <a:gd name="T27" fmla="*/ 192 h 1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64" h="192">
                    <a:moveTo>
                      <a:pt x="0" y="192"/>
                    </a:moveTo>
                    <a:lnTo>
                      <a:pt x="864" y="192"/>
                    </a:lnTo>
                    <a:lnTo>
                      <a:pt x="864" y="0"/>
                    </a:lnTo>
                    <a:lnTo>
                      <a:pt x="576" y="0"/>
                    </a:lnTo>
                    <a:lnTo>
                      <a:pt x="432" y="144"/>
                    </a:lnTo>
                    <a:lnTo>
                      <a:pt x="240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632" name="Text Box 70"/>
              <p:cNvSpPr txBox="1">
                <a:spLocks noChangeArrowheads="1"/>
              </p:cNvSpPr>
              <p:nvPr/>
            </p:nvSpPr>
            <p:spPr bwMode="auto">
              <a:xfrm>
                <a:off x="3696" y="1897"/>
                <a:ext cx="23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/>
                  <a:t>R</a:t>
                </a:r>
                <a:endParaRPr lang="en-US" altLang="en-US"/>
              </a:p>
            </p:txBody>
          </p:sp>
        </p:grpSp>
      </p:grpSp>
      <p:sp>
        <p:nvSpPr>
          <p:cNvPr id="25625" name="AutoShape 74"/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5626" name="Oval 75"/>
          <p:cNvSpPr>
            <a:spLocks noChangeArrowheads="1"/>
          </p:cNvSpPr>
          <p:nvPr/>
        </p:nvSpPr>
        <p:spPr bwMode="auto">
          <a:xfrm>
            <a:off x="914400" y="4259263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5627" name="Text Box 76"/>
          <p:cNvSpPr txBox="1">
            <a:spLocks noChangeArrowheads="1"/>
          </p:cNvSpPr>
          <p:nvPr/>
        </p:nvSpPr>
        <p:spPr bwMode="auto">
          <a:xfrm>
            <a:off x="2057400" y="4251325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5628" name="AutoShape 81"/>
          <p:cNvSpPr>
            <a:spLocks noChangeArrowheads="1"/>
          </p:cNvSpPr>
          <p:nvPr/>
        </p:nvSpPr>
        <p:spPr bwMode="auto">
          <a:xfrm>
            <a:off x="152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44"/>
          <p:cNvGrpSpPr>
            <a:grpSpLocks/>
          </p:cNvGrpSpPr>
          <p:nvPr/>
        </p:nvGrpSpPr>
        <p:grpSpPr bwMode="auto">
          <a:xfrm>
            <a:off x="5943600" y="2362200"/>
            <a:ext cx="1395413" cy="1692275"/>
            <a:chOff x="3744" y="1488"/>
            <a:chExt cx="879" cy="1066"/>
          </a:xfrm>
        </p:grpSpPr>
        <p:grpSp>
          <p:nvGrpSpPr>
            <p:cNvPr id="27697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27705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7706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7698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27699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27703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7704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27700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27701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7702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sp>
        <p:nvSpPr>
          <p:cNvPr id="27651" name="Rectangle 2"/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5575"/>
            <a:ext cx="9131300" cy="344488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7653" name="Freeform 4"/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54" name="Rectangle 5"/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7655" name="Line 6"/>
          <p:cNvSpPr>
            <a:spLocks noChangeShapeType="1"/>
          </p:cNvSpPr>
          <p:nvPr/>
        </p:nvSpPr>
        <p:spPr bwMode="auto">
          <a:xfrm flipV="1">
            <a:off x="4724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Rectangle 7"/>
          <p:cNvSpPr>
            <a:spLocks noChangeArrowheads="1"/>
          </p:cNvSpPr>
          <p:nvPr/>
        </p:nvSpPr>
        <p:spPr bwMode="auto">
          <a:xfrm>
            <a:off x="7391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27657" name="Group 8"/>
          <p:cNvGrpSpPr>
            <a:grpSpLocks/>
          </p:cNvGrpSpPr>
          <p:nvPr/>
        </p:nvGrpSpPr>
        <p:grpSpPr bwMode="auto">
          <a:xfrm>
            <a:off x="5943600" y="4648200"/>
            <a:ext cx="2978150" cy="1906588"/>
            <a:chOff x="3744" y="2928"/>
            <a:chExt cx="1876" cy="1201"/>
          </a:xfrm>
        </p:grpSpPr>
        <p:sp>
          <p:nvSpPr>
            <p:cNvPr id="27688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689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27690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27695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96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7691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4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27692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27693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94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27658" name="Rectangle 18"/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7659" name="Rectangle 19"/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7660" name="Rectangle 20"/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sp>
        <p:nvSpPr>
          <p:cNvPr id="27661" name="Rectangle 24"/>
          <p:cNvSpPr>
            <a:spLocks noChangeArrowheads="1"/>
          </p:cNvSpPr>
          <p:nvPr/>
        </p:nvSpPr>
        <p:spPr bwMode="auto">
          <a:xfrm>
            <a:off x="6000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7662" name="Line 25"/>
          <p:cNvSpPr>
            <a:spLocks noChangeShapeType="1"/>
          </p:cNvSpPr>
          <p:nvPr/>
        </p:nvSpPr>
        <p:spPr bwMode="auto">
          <a:xfrm flipH="1">
            <a:off x="1676400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7663" name="Rectangle 26"/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48507" name="Rectangle 27"/>
          <p:cNvSpPr>
            <a:spLocks noChangeArrowheads="1"/>
          </p:cNvSpPr>
          <p:nvPr/>
        </p:nvSpPr>
        <p:spPr bwMode="auto">
          <a:xfrm>
            <a:off x="3775075" y="463550"/>
            <a:ext cx="5375275" cy="1063625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27665" name="Rectangle 29"/>
          <p:cNvSpPr>
            <a:spLocks noChangeArrowheads="1"/>
          </p:cNvSpPr>
          <p:nvPr/>
        </p:nvSpPr>
        <p:spPr bwMode="auto">
          <a:xfrm>
            <a:off x="3757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7666" name="Group 30"/>
          <p:cNvGrpSpPr>
            <a:grpSpLocks/>
          </p:cNvGrpSpPr>
          <p:nvPr/>
        </p:nvGrpSpPr>
        <p:grpSpPr bwMode="auto">
          <a:xfrm>
            <a:off x="1828800" y="2028825"/>
            <a:ext cx="3200400" cy="384175"/>
            <a:chOff x="1152" y="1283"/>
            <a:chExt cx="1776" cy="285"/>
          </a:xfrm>
        </p:grpSpPr>
        <p:sp>
          <p:nvSpPr>
            <p:cNvPr id="27686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687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27667" name="Group 55"/>
          <p:cNvGrpSpPr>
            <a:grpSpLocks/>
          </p:cNvGrpSpPr>
          <p:nvPr/>
        </p:nvGrpSpPr>
        <p:grpSpPr bwMode="auto">
          <a:xfrm>
            <a:off x="2609850" y="987425"/>
            <a:ext cx="1133475" cy="515938"/>
            <a:chOff x="1645" y="456"/>
            <a:chExt cx="714" cy="325"/>
          </a:xfrm>
        </p:grpSpPr>
        <p:sp>
          <p:nvSpPr>
            <p:cNvPr id="27684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685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27668" name="Group 58"/>
          <p:cNvGrpSpPr>
            <a:grpSpLocks/>
          </p:cNvGrpSpPr>
          <p:nvPr/>
        </p:nvGrpSpPr>
        <p:grpSpPr bwMode="auto">
          <a:xfrm>
            <a:off x="1885950" y="2501900"/>
            <a:ext cx="2730500" cy="895350"/>
            <a:chOff x="1188" y="1576"/>
            <a:chExt cx="1720" cy="564"/>
          </a:xfrm>
        </p:grpSpPr>
        <p:sp>
          <p:nvSpPr>
            <p:cNvPr id="27679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27680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7682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683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27681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7669" name="Group 71"/>
          <p:cNvGrpSpPr>
            <a:grpSpLocks/>
          </p:cNvGrpSpPr>
          <p:nvPr/>
        </p:nvGrpSpPr>
        <p:grpSpPr bwMode="auto">
          <a:xfrm>
            <a:off x="6858000" y="4038600"/>
            <a:ext cx="1258888" cy="914400"/>
            <a:chOff x="4320" y="2544"/>
            <a:chExt cx="793" cy="576"/>
          </a:xfrm>
        </p:grpSpPr>
        <p:sp>
          <p:nvSpPr>
            <p:cNvPr id="27677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8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27670" name="AutoShape 74"/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7671" name="Oval 75"/>
          <p:cNvSpPr>
            <a:spLocks noChangeArrowheads="1"/>
          </p:cNvSpPr>
          <p:nvPr/>
        </p:nvSpPr>
        <p:spPr bwMode="auto">
          <a:xfrm>
            <a:off x="914400" y="4259263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7672" name="Text Box 76"/>
          <p:cNvSpPr txBox="1">
            <a:spLocks noChangeArrowheads="1"/>
          </p:cNvSpPr>
          <p:nvPr/>
        </p:nvSpPr>
        <p:spPr bwMode="auto">
          <a:xfrm>
            <a:off x="2057400" y="4251325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7673" name="AutoShape 81"/>
          <p:cNvSpPr>
            <a:spLocks noChangeArrowheads="1"/>
          </p:cNvSpPr>
          <p:nvPr/>
        </p:nvSpPr>
        <p:spPr bwMode="auto">
          <a:xfrm>
            <a:off x="152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grpSp>
        <p:nvGrpSpPr>
          <p:cNvPr id="27674" name="Group 95"/>
          <p:cNvGrpSpPr>
            <a:grpSpLocks/>
          </p:cNvGrpSpPr>
          <p:nvPr/>
        </p:nvGrpSpPr>
        <p:grpSpPr bwMode="auto">
          <a:xfrm>
            <a:off x="4267200" y="5791200"/>
            <a:ext cx="3124200" cy="685800"/>
            <a:chOff x="2688" y="3648"/>
            <a:chExt cx="1968" cy="432"/>
          </a:xfrm>
        </p:grpSpPr>
        <p:sp>
          <p:nvSpPr>
            <p:cNvPr id="27675" name="Rectangle 96"/>
            <p:cNvSpPr>
              <a:spLocks noChangeArrowheads="1"/>
            </p:cNvSpPr>
            <p:nvPr/>
          </p:nvSpPr>
          <p:spPr bwMode="auto">
            <a:xfrm>
              <a:off x="3264" y="3936"/>
              <a:ext cx="3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27676" name="Line 97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5575"/>
            <a:ext cx="9131300" cy="344488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29700" name="Freeform 4"/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V="1">
            <a:off x="4724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7391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29704" name="Group 8"/>
          <p:cNvGrpSpPr>
            <a:grpSpLocks/>
          </p:cNvGrpSpPr>
          <p:nvPr/>
        </p:nvGrpSpPr>
        <p:grpSpPr bwMode="auto">
          <a:xfrm>
            <a:off x="5943600" y="4648200"/>
            <a:ext cx="2978150" cy="1906588"/>
            <a:chOff x="3744" y="2928"/>
            <a:chExt cx="1876" cy="1201"/>
          </a:xfrm>
        </p:grpSpPr>
        <p:sp>
          <p:nvSpPr>
            <p:cNvPr id="29761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62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29763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29768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769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29764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4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29765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29766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767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29705" name="Rectangle 18"/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29706" name="Rectangle 19"/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29707" name="Rectangle 20"/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grpSp>
        <p:nvGrpSpPr>
          <p:cNvPr id="29708" name="Group 21"/>
          <p:cNvGrpSpPr>
            <a:grpSpLocks/>
          </p:cNvGrpSpPr>
          <p:nvPr/>
        </p:nvGrpSpPr>
        <p:grpSpPr bwMode="auto">
          <a:xfrm>
            <a:off x="4267200" y="5791200"/>
            <a:ext cx="3124200" cy="685800"/>
            <a:chOff x="2688" y="3648"/>
            <a:chExt cx="1968" cy="432"/>
          </a:xfrm>
        </p:grpSpPr>
        <p:sp>
          <p:nvSpPr>
            <p:cNvPr id="29759" name="Rectangle 22"/>
            <p:cNvSpPr>
              <a:spLocks noChangeArrowheads="1"/>
            </p:cNvSpPr>
            <p:nvPr/>
          </p:nvSpPr>
          <p:spPr bwMode="auto">
            <a:xfrm>
              <a:off x="3264" y="3936"/>
              <a:ext cx="3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29760" name="Line 23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709" name="Rectangle 24"/>
          <p:cNvSpPr>
            <a:spLocks noChangeArrowheads="1"/>
          </p:cNvSpPr>
          <p:nvPr/>
        </p:nvSpPr>
        <p:spPr bwMode="auto">
          <a:xfrm>
            <a:off x="6000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29710" name="Line 25"/>
          <p:cNvSpPr>
            <a:spLocks noChangeShapeType="1"/>
          </p:cNvSpPr>
          <p:nvPr/>
        </p:nvSpPr>
        <p:spPr bwMode="auto">
          <a:xfrm flipH="1">
            <a:off x="1676400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29711" name="Rectangle 26"/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50555" name="Rectangle 27"/>
          <p:cNvSpPr>
            <a:spLocks noChangeArrowheads="1"/>
          </p:cNvSpPr>
          <p:nvPr/>
        </p:nvSpPr>
        <p:spPr bwMode="auto">
          <a:xfrm>
            <a:off x="3775075" y="463550"/>
            <a:ext cx="5375275" cy="1063625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29713" name="Rectangle 28"/>
          <p:cNvSpPr>
            <a:spLocks noChangeArrowheads="1"/>
          </p:cNvSpPr>
          <p:nvPr/>
        </p:nvSpPr>
        <p:spPr bwMode="auto">
          <a:xfrm>
            <a:off x="4254500" y="5334000"/>
            <a:ext cx="13843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 sz="1800">
                <a:solidFill>
                  <a:schemeClr val="tx1"/>
                </a:solidFill>
              </a:rPr>
              <a:t>Cholesterol</a:t>
            </a:r>
          </a:p>
        </p:txBody>
      </p:sp>
      <p:sp>
        <p:nvSpPr>
          <p:cNvPr id="29714" name="Rectangle 29"/>
          <p:cNvSpPr>
            <a:spLocks noChangeArrowheads="1"/>
          </p:cNvSpPr>
          <p:nvPr/>
        </p:nvSpPr>
        <p:spPr bwMode="auto">
          <a:xfrm>
            <a:off x="3757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29715" name="Group 30"/>
          <p:cNvGrpSpPr>
            <a:grpSpLocks/>
          </p:cNvGrpSpPr>
          <p:nvPr/>
        </p:nvGrpSpPr>
        <p:grpSpPr bwMode="auto">
          <a:xfrm>
            <a:off x="1828800" y="2028825"/>
            <a:ext cx="3200400" cy="384175"/>
            <a:chOff x="1152" y="1283"/>
            <a:chExt cx="1776" cy="285"/>
          </a:xfrm>
        </p:grpSpPr>
        <p:sp>
          <p:nvSpPr>
            <p:cNvPr id="29757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58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29716" name="Group 44"/>
          <p:cNvGrpSpPr>
            <a:grpSpLocks/>
          </p:cNvGrpSpPr>
          <p:nvPr/>
        </p:nvGrpSpPr>
        <p:grpSpPr bwMode="auto">
          <a:xfrm>
            <a:off x="5943600" y="2362200"/>
            <a:ext cx="1395413" cy="1692275"/>
            <a:chOff x="3744" y="1488"/>
            <a:chExt cx="879" cy="1066"/>
          </a:xfrm>
        </p:grpSpPr>
        <p:grpSp>
          <p:nvGrpSpPr>
            <p:cNvPr id="29747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29755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29756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29748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29749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29753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9754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29750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29751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29752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29717" name="Group 55"/>
          <p:cNvGrpSpPr>
            <a:grpSpLocks/>
          </p:cNvGrpSpPr>
          <p:nvPr/>
        </p:nvGrpSpPr>
        <p:grpSpPr bwMode="auto">
          <a:xfrm>
            <a:off x="2609850" y="987425"/>
            <a:ext cx="1133475" cy="515938"/>
            <a:chOff x="1645" y="456"/>
            <a:chExt cx="714" cy="325"/>
          </a:xfrm>
        </p:grpSpPr>
        <p:sp>
          <p:nvSpPr>
            <p:cNvPr id="29745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9746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29718" name="Group 58"/>
          <p:cNvGrpSpPr>
            <a:grpSpLocks/>
          </p:cNvGrpSpPr>
          <p:nvPr/>
        </p:nvGrpSpPr>
        <p:grpSpPr bwMode="auto">
          <a:xfrm>
            <a:off x="1885950" y="2501900"/>
            <a:ext cx="2730500" cy="895350"/>
            <a:chOff x="1188" y="1576"/>
            <a:chExt cx="1720" cy="564"/>
          </a:xfrm>
        </p:grpSpPr>
        <p:sp>
          <p:nvSpPr>
            <p:cNvPr id="29740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29741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29743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744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29742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9719" name="Group 71"/>
          <p:cNvGrpSpPr>
            <a:grpSpLocks/>
          </p:cNvGrpSpPr>
          <p:nvPr/>
        </p:nvGrpSpPr>
        <p:grpSpPr bwMode="auto">
          <a:xfrm>
            <a:off x="6858000" y="4038600"/>
            <a:ext cx="1258888" cy="914400"/>
            <a:chOff x="4320" y="2544"/>
            <a:chExt cx="793" cy="576"/>
          </a:xfrm>
        </p:grpSpPr>
        <p:sp>
          <p:nvSpPr>
            <p:cNvPr id="29738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9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29720" name="AutoShape 74"/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29721" name="Oval 75"/>
          <p:cNvSpPr>
            <a:spLocks noChangeArrowheads="1"/>
          </p:cNvSpPr>
          <p:nvPr/>
        </p:nvSpPr>
        <p:spPr bwMode="auto">
          <a:xfrm>
            <a:off x="914400" y="4259263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29722" name="Text Box 76"/>
          <p:cNvSpPr txBox="1">
            <a:spLocks noChangeArrowheads="1"/>
          </p:cNvSpPr>
          <p:nvPr/>
        </p:nvSpPr>
        <p:spPr bwMode="auto">
          <a:xfrm>
            <a:off x="2057400" y="4251325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29723" name="Rectangle 77"/>
          <p:cNvSpPr>
            <a:spLocks noChangeArrowheads="1"/>
          </p:cNvSpPr>
          <p:nvPr/>
        </p:nvSpPr>
        <p:spPr bwMode="auto">
          <a:xfrm>
            <a:off x="3581400" y="4595813"/>
            <a:ext cx="1257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Cholesterol</a:t>
            </a:r>
            <a:endParaRPr lang="en-US" altLang="en-US" sz="1800"/>
          </a:p>
        </p:txBody>
      </p:sp>
      <p:sp>
        <p:nvSpPr>
          <p:cNvPr id="29724" name="Rectangle 78"/>
          <p:cNvSpPr>
            <a:spLocks noChangeArrowheads="1"/>
          </p:cNvSpPr>
          <p:nvPr/>
        </p:nvSpPr>
        <p:spPr bwMode="auto">
          <a:xfrm>
            <a:off x="1066800" y="4602163"/>
            <a:ext cx="152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Pregnenolone</a:t>
            </a:r>
            <a:endParaRPr lang="en-US" altLang="en-US" sz="1800"/>
          </a:p>
        </p:txBody>
      </p:sp>
      <p:sp>
        <p:nvSpPr>
          <p:cNvPr id="29725" name="Line 79"/>
          <p:cNvSpPr>
            <a:spLocks noChangeShapeType="1"/>
          </p:cNvSpPr>
          <p:nvPr/>
        </p:nvSpPr>
        <p:spPr bwMode="auto">
          <a:xfrm flipH="1" flipV="1">
            <a:off x="4724400" y="4876800"/>
            <a:ext cx="228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6" name="Line 80"/>
          <p:cNvSpPr>
            <a:spLocks noChangeShapeType="1"/>
          </p:cNvSpPr>
          <p:nvPr/>
        </p:nvSpPr>
        <p:spPr bwMode="auto">
          <a:xfrm flipH="1">
            <a:off x="2614613" y="4724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7" name="AutoShape 81"/>
          <p:cNvSpPr>
            <a:spLocks noChangeArrowheads="1"/>
          </p:cNvSpPr>
          <p:nvPr/>
        </p:nvSpPr>
        <p:spPr bwMode="auto">
          <a:xfrm>
            <a:off x="152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sp>
        <p:nvSpPr>
          <p:cNvPr id="29728" name="Line 82"/>
          <p:cNvSpPr>
            <a:spLocks noChangeShapeType="1"/>
          </p:cNvSpPr>
          <p:nvPr/>
        </p:nvSpPr>
        <p:spPr bwMode="auto">
          <a:xfrm flipH="1" flipV="1">
            <a:off x="1524000" y="4038600"/>
            <a:ext cx="3048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9729" name="Group 83"/>
          <p:cNvGrpSpPr>
            <a:grpSpLocks/>
          </p:cNvGrpSpPr>
          <p:nvPr/>
        </p:nvGrpSpPr>
        <p:grpSpPr bwMode="auto">
          <a:xfrm>
            <a:off x="152400" y="914400"/>
            <a:ext cx="1435100" cy="2463800"/>
            <a:chOff x="96" y="576"/>
            <a:chExt cx="904" cy="1552"/>
          </a:xfrm>
        </p:grpSpPr>
        <p:sp>
          <p:nvSpPr>
            <p:cNvPr id="29735" name="Rectangle 84"/>
            <p:cNvSpPr>
              <a:spLocks noChangeArrowheads="1"/>
            </p:cNvSpPr>
            <p:nvPr/>
          </p:nvSpPr>
          <p:spPr bwMode="auto">
            <a:xfrm>
              <a:off x="96" y="1584"/>
              <a:ext cx="9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Testosterone</a:t>
              </a:r>
              <a:endParaRPr lang="en-US" altLang="en-US" sz="1800"/>
            </a:p>
          </p:txBody>
        </p:sp>
        <p:sp>
          <p:nvSpPr>
            <p:cNvPr id="29736" name="Line 85"/>
            <p:cNvSpPr>
              <a:spLocks noChangeShapeType="1"/>
            </p:cNvSpPr>
            <p:nvPr/>
          </p:nvSpPr>
          <p:spPr bwMode="auto">
            <a:xfrm flipV="1">
              <a:off x="528" y="576"/>
              <a:ext cx="0" cy="100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7" name="Line 86"/>
            <p:cNvSpPr>
              <a:spLocks noChangeShapeType="1"/>
            </p:cNvSpPr>
            <p:nvPr/>
          </p:nvSpPr>
          <p:spPr bwMode="auto">
            <a:xfrm flipV="1">
              <a:off x="528" y="1776"/>
              <a:ext cx="1" cy="35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730" name="Group 87"/>
          <p:cNvGrpSpPr>
            <a:grpSpLocks/>
          </p:cNvGrpSpPr>
          <p:nvPr/>
        </p:nvGrpSpPr>
        <p:grpSpPr bwMode="auto">
          <a:xfrm>
            <a:off x="525463" y="4038600"/>
            <a:ext cx="4122737" cy="1897063"/>
            <a:chOff x="331" y="2544"/>
            <a:chExt cx="2597" cy="1195"/>
          </a:xfrm>
        </p:grpSpPr>
        <p:sp>
          <p:nvSpPr>
            <p:cNvPr id="29731" name="Line 88"/>
            <p:cNvSpPr>
              <a:spLocks noChangeShapeType="1"/>
            </p:cNvSpPr>
            <p:nvPr/>
          </p:nvSpPr>
          <p:spPr bwMode="auto">
            <a:xfrm flipV="1">
              <a:off x="1968" y="3072"/>
              <a:ext cx="0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2" name="Line 89"/>
            <p:cNvSpPr>
              <a:spLocks noChangeShapeType="1"/>
            </p:cNvSpPr>
            <p:nvPr/>
          </p:nvSpPr>
          <p:spPr bwMode="auto">
            <a:xfrm flipV="1">
              <a:off x="2112" y="3216"/>
              <a:ext cx="816" cy="4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3" name="Line 90"/>
            <p:cNvSpPr>
              <a:spLocks noChangeShapeType="1"/>
            </p:cNvSpPr>
            <p:nvPr/>
          </p:nvSpPr>
          <p:spPr bwMode="auto">
            <a:xfrm flipV="1">
              <a:off x="336" y="2544"/>
              <a:ext cx="0" cy="8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4" name="Line 91"/>
            <p:cNvSpPr>
              <a:spLocks noChangeShapeType="1"/>
            </p:cNvSpPr>
            <p:nvPr/>
          </p:nvSpPr>
          <p:spPr bwMode="auto">
            <a:xfrm>
              <a:off x="331" y="3403"/>
              <a:ext cx="5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55575"/>
            <a:ext cx="9131300" cy="344488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Mechanism of Hormone Action</a:t>
            </a:r>
          </a:p>
        </p:txBody>
      </p:sp>
      <p:sp>
        <p:nvSpPr>
          <p:cNvPr id="31748" name="Freeform 4"/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V="1">
            <a:off x="4724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7391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31752" name="Group 8"/>
          <p:cNvGrpSpPr>
            <a:grpSpLocks/>
          </p:cNvGrpSpPr>
          <p:nvPr/>
        </p:nvGrpSpPr>
        <p:grpSpPr bwMode="auto">
          <a:xfrm>
            <a:off x="5943600" y="4648200"/>
            <a:ext cx="2978150" cy="1906588"/>
            <a:chOff x="3744" y="2928"/>
            <a:chExt cx="1876" cy="1201"/>
          </a:xfrm>
        </p:grpSpPr>
        <p:sp>
          <p:nvSpPr>
            <p:cNvPr id="31812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813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31814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31819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20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1815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4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31816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31817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818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31753" name="Rectangle 18"/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31754" name="Rectangle 19"/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31755" name="Rectangle 20"/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grpSp>
        <p:nvGrpSpPr>
          <p:cNvPr id="31756" name="Group 21"/>
          <p:cNvGrpSpPr>
            <a:grpSpLocks/>
          </p:cNvGrpSpPr>
          <p:nvPr/>
        </p:nvGrpSpPr>
        <p:grpSpPr bwMode="auto">
          <a:xfrm>
            <a:off x="4267200" y="5791200"/>
            <a:ext cx="3124200" cy="685800"/>
            <a:chOff x="2688" y="3648"/>
            <a:chExt cx="1968" cy="432"/>
          </a:xfrm>
        </p:grpSpPr>
        <p:sp>
          <p:nvSpPr>
            <p:cNvPr id="31810" name="Rectangle 22"/>
            <p:cNvSpPr>
              <a:spLocks noChangeArrowheads="1"/>
            </p:cNvSpPr>
            <p:nvPr/>
          </p:nvSpPr>
          <p:spPr bwMode="auto">
            <a:xfrm>
              <a:off x="3264" y="3936"/>
              <a:ext cx="3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31811" name="Line 23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7" name="Rectangle 24"/>
          <p:cNvSpPr>
            <a:spLocks noChangeArrowheads="1"/>
          </p:cNvSpPr>
          <p:nvPr/>
        </p:nvSpPr>
        <p:spPr bwMode="auto">
          <a:xfrm>
            <a:off x="6000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>
        <p:nvSpPr>
          <p:cNvPr id="31758" name="Line 25"/>
          <p:cNvSpPr>
            <a:spLocks noChangeShapeType="1"/>
          </p:cNvSpPr>
          <p:nvPr/>
        </p:nvSpPr>
        <p:spPr bwMode="auto">
          <a:xfrm flipH="1">
            <a:off x="1676400" y="3810000"/>
            <a:ext cx="625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 useBgFill="1">
        <p:nvSpPr>
          <p:cNvPr id="31759" name="Rectangle 26"/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152603" name="Rectangle 27"/>
          <p:cNvSpPr>
            <a:spLocks noChangeArrowheads="1"/>
          </p:cNvSpPr>
          <p:nvPr/>
        </p:nvSpPr>
        <p:spPr bwMode="auto">
          <a:xfrm>
            <a:off x="3775075" y="463550"/>
            <a:ext cx="5375275" cy="1063625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</a:t>
            </a:r>
          </a:p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31761" name="Rectangle 28"/>
          <p:cNvSpPr>
            <a:spLocks noChangeArrowheads="1"/>
          </p:cNvSpPr>
          <p:nvPr/>
        </p:nvSpPr>
        <p:spPr bwMode="auto">
          <a:xfrm>
            <a:off x="4254500" y="5334000"/>
            <a:ext cx="13843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lnSpc>
                <a:spcPct val="97000"/>
              </a:lnSpc>
            </a:pPr>
            <a:r>
              <a:rPr lang="en-US" altLang="en-US" sz="1800">
                <a:solidFill>
                  <a:schemeClr val="tx1"/>
                </a:solidFill>
              </a:rPr>
              <a:t>Cholesterol</a:t>
            </a:r>
          </a:p>
        </p:txBody>
      </p:sp>
      <p:sp>
        <p:nvSpPr>
          <p:cNvPr id="31762" name="Rectangle 29"/>
          <p:cNvSpPr>
            <a:spLocks noChangeArrowheads="1"/>
          </p:cNvSpPr>
          <p:nvPr/>
        </p:nvSpPr>
        <p:spPr bwMode="auto">
          <a:xfrm>
            <a:off x="3757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31763" name="Group 30"/>
          <p:cNvGrpSpPr>
            <a:grpSpLocks/>
          </p:cNvGrpSpPr>
          <p:nvPr/>
        </p:nvGrpSpPr>
        <p:grpSpPr bwMode="auto">
          <a:xfrm>
            <a:off x="1828800" y="2028825"/>
            <a:ext cx="3200400" cy="384175"/>
            <a:chOff x="1152" y="1283"/>
            <a:chExt cx="1776" cy="285"/>
          </a:xfrm>
        </p:grpSpPr>
        <p:sp>
          <p:nvSpPr>
            <p:cNvPr id="31808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809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31764" name="Group 44"/>
          <p:cNvGrpSpPr>
            <a:grpSpLocks/>
          </p:cNvGrpSpPr>
          <p:nvPr/>
        </p:nvGrpSpPr>
        <p:grpSpPr bwMode="auto">
          <a:xfrm>
            <a:off x="5943600" y="2362200"/>
            <a:ext cx="1395413" cy="1692275"/>
            <a:chOff x="3744" y="1488"/>
            <a:chExt cx="879" cy="1066"/>
          </a:xfrm>
        </p:grpSpPr>
        <p:grpSp>
          <p:nvGrpSpPr>
            <p:cNvPr id="31798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31806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31807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31799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31800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31804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1805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31801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31802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1803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31765" name="Group 55"/>
          <p:cNvGrpSpPr>
            <a:grpSpLocks/>
          </p:cNvGrpSpPr>
          <p:nvPr/>
        </p:nvGrpSpPr>
        <p:grpSpPr bwMode="auto">
          <a:xfrm>
            <a:off x="2609850" y="987425"/>
            <a:ext cx="1133475" cy="515938"/>
            <a:chOff x="1645" y="456"/>
            <a:chExt cx="714" cy="325"/>
          </a:xfrm>
        </p:grpSpPr>
        <p:sp>
          <p:nvSpPr>
            <p:cNvPr id="31796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1797" name="Rectangle 57"/>
            <p:cNvSpPr>
              <a:spLocks noChangeArrowheads="1"/>
            </p:cNvSpPr>
            <p:nvPr/>
          </p:nvSpPr>
          <p:spPr bwMode="auto">
            <a:xfrm>
              <a:off x="1907" y="500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LH</a:t>
              </a:r>
              <a:endParaRPr lang="en-US" altLang="en-US"/>
            </a:p>
          </p:txBody>
        </p:sp>
      </p:grpSp>
      <p:grpSp>
        <p:nvGrpSpPr>
          <p:cNvPr id="31766" name="Group 58"/>
          <p:cNvGrpSpPr>
            <a:grpSpLocks/>
          </p:cNvGrpSpPr>
          <p:nvPr/>
        </p:nvGrpSpPr>
        <p:grpSpPr bwMode="auto">
          <a:xfrm>
            <a:off x="1885950" y="2501900"/>
            <a:ext cx="2730500" cy="895350"/>
            <a:chOff x="1188" y="1576"/>
            <a:chExt cx="1720" cy="564"/>
          </a:xfrm>
        </p:grpSpPr>
        <p:sp>
          <p:nvSpPr>
            <p:cNvPr id="31791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31792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31794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795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31793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1767" name="Group 71"/>
          <p:cNvGrpSpPr>
            <a:grpSpLocks/>
          </p:cNvGrpSpPr>
          <p:nvPr/>
        </p:nvGrpSpPr>
        <p:grpSpPr bwMode="auto">
          <a:xfrm>
            <a:off x="6858000" y="4038600"/>
            <a:ext cx="1258888" cy="914400"/>
            <a:chOff x="4320" y="2544"/>
            <a:chExt cx="793" cy="576"/>
          </a:xfrm>
        </p:grpSpPr>
        <p:sp>
          <p:nvSpPr>
            <p:cNvPr id="31789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90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31768" name="AutoShape 74"/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31769" name="Oval 75"/>
          <p:cNvSpPr>
            <a:spLocks noChangeArrowheads="1"/>
          </p:cNvSpPr>
          <p:nvPr/>
        </p:nvSpPr>
        <p:spPr bwMode="auto">
          <a:xfrm>
            <a:off x="914400" y="4259263"/>
            <a:ext cx="4191000" cy="998537"/>
          </a:xfrm>
          <a:prstGeom prst="ellipse">
            <a:avLst/>
          </a:prstGeom>
          <a:solidFill>
            <a:srgbClr val="CCFF66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1770" name="Text Box 76"/>
          <p:cNvSpPr txBox="1">
            <a:spLocks noChangeArrowheads="1"/>
          </p:cNvSpPr>
          <p:nvPr/>
        </p:nvSpPr>
        <p:spPr bwMode="auto">
          <a:xfrm>
            <a:off x="2057400" y="4251325"/>
            <a:ext cx="1778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Mitochondria</a:t>
            </a:r>
          </a:p>
        </p:txBody>
      </p:sp>
      <p:sp>
        <p:nvSpPr>
          <p:cNvPr id="31771" name="Rectangle 77"/>
          <p:cNvSpPr>
            <a:spLocks noChangeArrowheads="1"/>
          </p:cNvSpPr>
          <p:nvPr/>
        </p:nvSpPr>
        <p:spPr bwMode="auto">
          <a:xfrm>
            <a:off x="3581400" y="4595813"/>
            <a:ext cx="12573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Cholesterol</a:t>
            </a:r>
            <a:endParaRPr lang="en-US" altLang="en-US" sz="1800"/>
          </a:p>
        </p:txBody>
      </p:sp>
      <p:sp>
        <p:nvSpPr>
          <p:cNvPr id="31772" name="Rectangle 78"/>
          <p:cNvSpPr>
            <a:spLocks noChangeArrowheads="1"/>
          </p:cNvSpPr>
          <p:nvPr/>
        </p:nvSpPr>
        <p:spPr bwMode="auto">
          <a:xfrm>
            <a:off x="1066800" y="4602163"/>
            <a:ext cx="152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Pregnenolone</a:t>
            </a:r>
            <a:endParaRPr lang="en-US" altLang="en-US" sz="1800"/>
          </a:p>
        </p:txBody>
      </p:sp>
      <p:sp>
        <p:nvSpPr>
          <p:cNvPr id="31773" name="Line 79"/>
          <p:cNvSpPr>
            <a:spLocks noChangeShapeType="1"/>
          </p:cNvSpPr>
          <p:nvPr/>
        </p:nvSpPr>
        <p:spPr bwMode="auto">
          <a:xfrm flipH="1" flipV="1">
            <a:off x="4724400" y="4876800"/>
            <a:ext cx="2286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4" name="Line 80"/>
          <p:cNvSpPr>
            <a:spLocks noChangeShapeType="1"/>
          </p:cNvSpPr>
          <p:nvPr/>
        </p:nvSpPr>
        <p:spPr bwMode="auto">
          <a:xfrm flipH="1">
            <a:off x="2614613" y="4724400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75" name="AutoShape 81"/>
          <p:cNvSpPr>
            <a:spLocks noChangeArrowheads="1"/>
          </p:cNvSpPr>
          <p:nvPr/>
        </p:nvSpPr>
        <p:spPr bwMode="auto">
          <a:xfrm>
            <a:off x="152400" y="3200400"/>
            <a:ext cx="2667000" cy="762000"/>
          </a:xfrm>
          <a:prstGeom prst="octagon">
            <a:avLst>
              <a:gd name="adj" fmla="val 29287"/>
            </a:avLst>
          </a:prstGeom>
          <a:solidFill>
            <a:srgbClr val="99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S-ER</a:t>
            </a:r>
          </a:p>
          <a:p>
            <a:pPr algn="ctr"/>
            <a:r>
              <a:rPr lang="en-US" altLang="en-US" sz="2000"/>
              <a:t>Steroid Synthesis</a:t>
            </a:r>
            <a:endParaRPr lang="en-US" altLang="en-US"/>
          </a:p>
        </p:txBody>
      </p:sp>
      <p:sp>
        <p:nvSpPr>
          <p:cNvPr id="31776" name="Line 82"/>
          <p:cNvSpPr>
            <a:spLocks noChangeShapeType="1"/>
          </p:cNvSpPr>
          <p:nvPr/>
        </p:nvSpPr>
        <p:spPr bwMode="auto">
          <a:xfrm flipH="1" flipV="1">
            <a:off x="1524000" y="4038600"/>
            <a:ext cx="3048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1777" name="Group 83"/>
          <p:cNvGrpSpPr>
            <a:grpSpLocks/>
          </p:cNvGrpSpPr>
          <p:nvPr/>
        </p:nvGrpSpPr>
        <p:grpSpPr bwMode="auto">
          <a:xfrm>
            <a:off x="152400" y="914400"/>
            <a:ext cx="1435100" cy="2463800"/>
            <a:chOff x="96" y="576"/>
            <a:chExt cx="904" cy="1552"/>
          </a:xfrm>
        </p:grpSpPr>
        <p:sp>
          <p:nvSpPr>
            <p:cNvPr id="31786" name="Rectangle 84"/>
            <p:cNvSpPr>
              <a:spLocks noChangeArrowheads="1"/>
            </p:cNvSpPr>
            <p:nvPr/>
          </p:nvSpPr>
          <p:spPr bwMode="auto">
            <a:xfrm>
              <a:off x="96" y="1584"/>
              <a:ext cx="9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Testosterone</a:t>
              </a:r>
              <a:endParaRPr lang="en-US" altLang="en-US" sz="1800"/>
            </a:p>
          </p:txBody>
        </p:sp>
        <p:sp>
          <p:nvSpPr>
            <p:cNvPr id="31787" name="Line 85"/>
            <p:cNvSpPr>
              <a:spLocks noChangeShapeType="1"/>
            </p:cNvSpPr>
            <p:nvPr/>
          </p:nvSpPr>
          <p:spPr bwMode="auto">
            <a:xfrm flipV="1">
              <a:off x="528" y="576"/>
              <a:ext cx="0" cy="100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8" name="Line 86"/>
            <p:cNvSpPr>
              <a:spLocks noChangeShapeType="1"/>
            </p:cNvSpPr>
            <p:nvPr/>
          </p:nvSpPr>
          <p:spPr bwMode="auto">
            <a:xfrm flipV="1">
              <a:off x="528" y="1776"/>
              <a:ext cx="1" cy="35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78" name="Group 87"/>
          <p:cNvGrpSpPr>
            <a:grpSpLocks/>
          </p:cNvGrpSpPr>
          <p:nvPr/>
        </p:nvGrpSpPr>
        <p:grpSpPr bwMode="auto">
          <a:xfrm>
            <a:off x="525463" y="4038600"/>
            <a:ext cx="4122737" cy="1897063"/>
            <a:chOff x="331" y="2544"/>
            <a:chExt cx="2597" cy="1195"/>
          </a:xfrm>
        </p:grpSpPr>
        <p:sp>
          <p:nvSpPr>
            <p:cNvPr id="31782" name="Line 88"/>
            <p:cNvSpPr>
              <a:spLocks noChangeShapeType="1"/>
            </p:cNvSpPr>
            <p:nvPr/>
          </p:nvSpPr>
          <p:spPr bwMode="auto">
            <a:xfrm flipV="1">
              <a:off x="1968" y="3072"/>
              <a:ext cx="0" cy="6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Line 89"/>
            <p:cNvSpPr>
              <a:spLocks noChangeShapeType="1"/>
            </p:cNvSpPr>
            <p:nvPr/>
          </p:nvSpPr>
          <p:spPr bwMode="auto">
            <a:xfrm flipV="1">
              <a:off x="2112" y="3216"/>
              <a:ext cx="816" cy="48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4" name="Line 90"/>
            <p:cNvSpPr>
              <a:spLocks noChangeShapeType="1"/>
            </p:cNvSpPr>
            <p:nvPr/>
          </p:nvSpPr>
          <p:spPr bwMode="auto">
            <a:xfrm flipV="1">
              <a:off x="336" y="2544"/>
              <a:ext cx="0" cy="8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5" name="Line 91"/>
            <p:cNvSpPr>
              <a:spLocks noChangeShapeType="1"/>
            </p:cNvSpPr>
            <p:nvPr/>
          </p:nvSpPr>
          <p:spPr bwMode="auto">
            <a:xfrm>
              <a:off x="331" y="3403"/>
              <a:ext cx="528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779" name="Group 92"/>
          <p:cNvGrpSpPr>
            <a:grpSpLocks/>
          </p:cNvGrpSpPr>
          <p:nvPr/>
        </p:nvGrpSpPr>
        <p:grpSpPr bwMode="auto">
          <a:xfrm>
            <a:off x="2895600" y="3657600"/>
            <a:ext cx="3657600" cy="1371600"/>
            <a:chOff x="1824" y="2304"/>
            <a:chExt cx="2304" cy="864"/>
          </a:xfrm>
        </p:grpSpPr>
        <p:sp>
          <p:nvSpPr>
            <p:cNvPr id="31780" name="Line 93"/>
            <p:cNvSpPr>
              <a:spLocks noChangeShapeType="1"/>
            </p:cNvSpPr>
            <p:nvPr/>
          </p:nvSpPr>
          <p:spPr bwMode="auto">
            <a:xfrm flipH="1" flipV="1">
              <a:off x="1824" y="2304"/>
              <a:ext cx="1842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1" name="Line 94"/>
            <p:cNvSpPr>
              <a:spLocks noChangeShapeType="1"/>
            </p:cNvSpPr>
            <p:nvPr/>
          </p:nvSpPr>
          <p:spPr bwMode="auto">
            <a:xfrm flipH="1">
              <a:off x="3072" y="2592"/>
              <a:ext cx="1056" cy="5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7" tIns="44450" rIns="90487" bIns="44450"/>
          <a:lstStyle/>
          <a:p>
            <a:pPr eaLnBrk="1" hangingPunct="1"/>
            <a:r>
              <a:rPr lang="en-US" altLang="en-US"/>
              <a:t>cAMP Second Messenger Hormones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7" tIns="44450" rIns="90487" bIns="44450"/>
          <a:lstStyle/>
          <a:p>
            <a:pPr eaLnBrk="1" hangingPunct="1"/>
            <a:r>
              <a:rPr lang="en-US" altLang="en-US"/>
              <a:t>Anterior Pituitary Hormones</a:t>
            </a:r>
          </a:p>
          <a:p>
            <a:pPr lvl="1" eaLnBrk="1" hangingPunct="1"/>
            <a:r>
              <a:rPr lang="en-US" altLang="en-US">
                <a:solidFill>
                  <a:srgbClr val="0000FF"/>
                </a:solidFill>
              </a:rPr>
              <a:t>LH, FSH, Prolactin</a:t>
            </a:r>
            <a:endParaRPr lang="en-US" altLang="en-US"/>
          </a:p>
          <a:p>
            <a:pPr lvl="1" eaLnBrk="1" hangingPunct="1"/>
            <a:r>
              <a:rPr lang="en-US" altLang="en-US"/>
              <a:t>STH, </a:t>
            </a:r>
            <a:r>
              <a:rPr lang="en-US" altLang="en-US">
                <a:solidFill>
                  <a:srgbClr val="0000FF"/>
                </a:solidFill>
              </a:rPr>
              <a:t>ACTH</a:t>
            </a:r>
            <a:r>
              <a:rPr lang="en-US" altLang="en-US"/>
              <a:t>, TSH</a:t>
            </a:r>
          </a:p>
          <a:p>
            <a:pPr eaLnBrk="1" hangingPunct="1"/>
            <a:r>
              <a:rPr lang="en-US" altLang="en-US"/>
              <a:t>Placental Hormones</a:t>
            </a:r>
          </a:p>
          <a:p>
            <a:pPr lvl="1" eaLnBrk="1" hangingPunct="1"/>
            <a:r>
              <a:rPr lang="en-US" altLang="en-US">
                <a:solidFill>
                  <a:srgbClr val="0000FF"/>
                </a:solidFill>
              </a:rPr>
              <a:t>HCG, eCG</a:t>
            </a:r>
            <a:endParaRPr lang="en-US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57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349250" y="152400"/>
            <a:ext cx="8509000" cy="465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35845" name="Freeform 5" descr="50%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46" name="Freeform 6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5847" name="Group 7"/>
          <p:cNvGrpSpPr>
            <a:grpSpLocks/>
          </p:cNvGrpSpPr>
          <p:nvPr/>
        </p:nvGrpSpPr>
        <p:grpSpPr bwMode="auto">
          <a:xfrm>
            <a:off x="3886200" y="3124200"/>
            <a:ext cx="831850" cy="433388"/>
            <a:chOff x="2016" y="1680"/>
            <a:chExt cx="524" cy="273"/>
          </a:xfrm>
        </p:grpSpPr>
        <p:sp>
          <p:nvSpPr>
            <p:cNvPr id="35895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96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8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sp>
        <p:nvSpPr>
          <p:cNvPr id="35848" name="AutoShape 15"/>
          <p:cNvSpPr>
            <a:spLocks noChangeArrowheads="1"/>
          </p:cNvSpPr>
          <p:nvPr/>
        </p:nvSpPr>
        <p:spPr bwMode="auto">
          <a:xfrm>
            <a:off x="304800" y="4081463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49" name="Rectangle 16"/>
          <p:cNvSpPr>
            <a:spLocks noChangeArrowheads="1"/>
          </p:cNvSpPr>
          <p:nvPr/>
        </p:nvSpPr>
        <p:spPr bwMode="auto">
          <a:xfrm>
            <a:off x="381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35850" name="Rectangle 17"/>
          <p:cNvSpPr>
            <a:spLocks noChangeArrowheads="1"/>
          </p:cNvSpPr>
          <p:nvPr/>
        </p:nvSpPr>
        <p:spPr bwMode="auto">
          <a:xfrm>
            <a:off x="1447800" y="4114800"/>
            <a:ext cx="693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35851" name="Group 18"/>
          <p:cNvGrpSpPr>
            <a:grpSpLocks/>
          </p:cNvGrpSpPr>
          <p:nvPr/>
        </p:nvGrpSpPr>
        <p:grpSpPr bwMode="auto">
          <a:xfrm>
            <a:off x="6172200" y="3429000"/>
            <a:ext cx="1524000" cy="711200"/>
            <a:chOff x="3888" y="1760"/>
            <a:chExt cx="960" cy="448"/>
          </a:xfrm>
        </p:grpSpPr>
        <p:sp>
          <p:nvSpPr>
            <p:cNvPr id="35893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94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35852" name="Rectangle 21"/>
          <p:cNvSpPr>
            <a:spLocks noChangeArrowheads="1"/>
          </p:cNvSpPr>
          <p:nvPr/>
        </p:nvSpPr>
        <p:spPr bwMode="auto">
          <a:xfrm>
            <a:off x="2149475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35853" name="Rectangle 22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54" name="Rectangle 23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55" name="Rectangle 24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5856" name="Rectangle 25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5857" name="Group 26"/>
          <p:cNvGrpSpPr>
            <a:grpSpLocks/>
          </p:cNvGrpSpPr>
          <p:nvPr/>
        </p:nvGrpSpPr>
        <p:grpSpPr bwMode="auto">
          <a:xfrm>
            <a:off x="381000" y="609600"/>
            <a:ext cx="831850" cy="415925"/>
            <a:chOff x="1072" y="606"/>
            <a:chExt cx="524" cy="262"/>
          </a:xfrm>
        </p:grpSpPr>
        <p:sp>
          <p:nvSpPr>
            <p:cNvPr id="35891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92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35858" name="Text Box 29"/>
          <p:cNvSpPr txBox="1">
            <a:spLocks noChangeArrowheads="1"/>
          </p:cNvSpPr>
          <p:nvPr/>
        </p:nvSpPr>
        <p:spPr bwMode="auto">
          <a:xfrm rot="-5400000">
            <a:off x="1485900" y="1809750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35859" name="Group 30"/>
          <p:cNvGrpSpPr>
            <a:grpSpLocks/>
          </p:cNvGrpSpPr>
          <p:nvPr/>
        </p:nvGrpSpPr>
        <p:grpSpPr bwMode="auto">
          <a:xfrm>
            <a:off x="3092450" y="1457325"/>
            <a:ext cx="1327150" cy="1325563"/>
            <a:chOff x="1528" y="918"/>
            <a:chExt cx="836" cy="835"/>
          </a:xfrm>
        </p:grpSpPr>
        <p:sp>
          <p:nvSpPr>
            <p:cNvPr id="35889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56704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35860" name="Group 45"/>
          <p:cNvGrpSpPr>
            <a:grpSpLocks/>
          </p:cNvGrpSpPr>
          <p:nvPr/>
        </p:nvGrpSpPr>
        <p:grpSpPr bwMode="auto">
          <a:xfrm>
            <a:off x="866775" y="3473450"/>
            <a:ext cx="533400" cy="655638"/>
            <a:chOff x="1692" y="2180"/>
            <a:chExt cx="336" cy="413"/>
          </a:xfrm>
        </p:grpSpPr>
        <p:sp>
          <p:nvSpPr>
            <p:cNvPr id="35883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4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5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35886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7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88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5861" name="Text Box 60"/>
          <p:cNvSpPr txBox="1">
            <a:spLocks noChangeArrowheads="1"/>
          </p:cNvSpPr>
          <p:nvPr/>
        </p:nvSpPr>
        <p:spPr bwMode="auto">
          <a:xfrm>
            <a:off x="0" y="16002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sp>
        <p:nvSpPr>
          <p:cNvPr id="35862" name="AutoShape 62"/>
          <p:cNvSpPr>
            <a:spLocks noChangeArrowheads="1"/>
          </p:cNvSpPr>
          <p:nvPr/>
        </p:nvSpPr>
        <p:spPr bwMode="auto">
          <a:xfrm>
            <a:off x="7924800" y="1219200"/>
            <a:ext cx="304800" cy="1790700"/>
          </a:xfrm>
          <a:prstGeom prst="can">
            <a:avLst>
              <a:gd name="adj" fmla="val 4534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5863" name="Group 85"/>
          <p:cNvGrpSpPr>
            <a:grpSpLocks/>
          </p:cNvGrpSpPr>
          <p:nvPr/>
        </p:nvGrpSpPr>
        <p:grpSpPr bwMode="auto">
          <a:xfrm>
            <a:off x="3754438" y="4114800"/>
            <a:ext cx="2166937" cy="701675"/>
            <a:chOff x="2365" y="2592"/>
            <a:chExt cx="1365" cy="442"/>
          </a:xfrm>
        </p:grpSpPr>
        <p:sp>
          <p:nvSpPr>
            <p:cNvPr id="35869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0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1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2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3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74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5875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35876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77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78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79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0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1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882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35864" name="Group 115"/>
          <p:cNvGrpSpPr>
            <a:grpSpLocks/>
          </p:cNvGrpSpPr>
          <p:nvPr/>
        </p:nvGrpSpPr>
        <p:grpSpPr bwMode="auto">
          <a:xfrm>
            <a:off x="5016500" y="1754188"/>
            <a:ext cx="698500" cy="1143000"/>
            <a:chOff x="2448" y="1104"/>
            <a:chExt cx="440" cy="720"/>
          </a:xfrm>
        </p:grpSpPr>
        <p:sp>
          <p:nvSpPr>
            <p:cNvPr id="35865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5866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7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5868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7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349250" y="152400"/>
            <a:ext cx="8509000" cy="465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37893" name="Freeform 5" descr="50%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894" name="Freeform 6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895" name="Group 7"/>
          <p:cNvGrpSpPr>
            <a:grpSpLocks/>
          </p:cNvGrpSpPr>
          <p:nvPr/>
        </p:nvGrpSpPr>
        <p:grpSpPr bwMode="auto">
          <a:xfrm>
            <a:off x="3200400" y="2667000"/>
            <a:ext cx="831850" cy="433388"/>
            <a:chOff x="2016" y="1680"/>
            <a:chExt cx="524" cy="273"/>
          </a:xfrm>
        </p:grpSpPr>
        <p:sp>
          <p:nvSpPr>
            <p:cNvPr id="37948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9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8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37896" name="Group 10"/>
          <p:cNvGrpSpPr>
            <a:grpSpLocks/>
          </p:cNvGrpSpPr>
          <p:nvPr/>
        </p:nvGrpSpPr>
        <p:grpSpPr bwMode="auto">
          <a:xfrm>
            <a:off x="3886200" y="1752600"/>
            <a:ext cx="698500" cy="1143000"/>
            <a:chOff x="2448" y="1104"/>
            <a:chExt cx="440" cy="720"/>
          </a:xfrm>
        </p:grpSpPr>
        <p:sp>
          <p:nvSpPr>
            <p:cNvPr id="37944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945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6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7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897" name="AutoShape 15"/>
          <p:cNvSpPr>
            <a:spLocks noChangeArrowheads="1"/>
          </p:cNvSpPr>
          <p:nvPr/>
        </p:nvSpPr>
        <p:spPr bwMode="auto">
          <a:xfrm>
            <a:off x="304800" y="4081463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898" name="Rectangle 16"/>
          <p:cNvSpPr>
            <a:spLocks noChangeArrowheads="1"/>
          </p:cNvSpPr>
          <p:nvPr/>
        </p:nvSpPr>
        <p:spPr bwMode="auto">
          <a:xfrm>
            <a:off x="381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37899" name="Rectangle 17"/>
          <p:cNvSpPr>
            <a:spLocks noChangeArrowheads="1"/>
          </p:cNvSpPr>
          <p:nvPr/>
        </p:nvSpPr>
        <p:spPr bwMode="auto">
          <a:xfrm>
            <a:off x="1447800" y="4114800"/>
            <a:ext cx="693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37900" name="Rectangle 21"/>
          <p:cNvSpPr>
            <a:spLocks noChangeArrowheads="1"/>
          </p:cNvSpPr>
          <p:nvPr/>
        </p:nvSpPr>
        <p:spPr bwMode="auto">
          <a:xfrm>
            <a:off x="2149475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37901" name="Rectangle 22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902" name="Rectangle 23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903" name="Rectangle 24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7904" name="Rectangle 25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905" name="Group 26"/>
          <p:cNvGrpSpPr>
            <a:grpSpLocks/>
          </p:cNvGrpSpPr>
          <p:nvPr/>
        </p:nvGrpSpPr>
        <p:grpSpPr bwMode="auto">
          <a:xfrm>
            <a:off x="1701800" y="962025"/>
            <a:ext cx="831850" cy="415925"/>
            <a:chOff x="1072" y="606"/>
            <a:chExt cx="524" cy="262"/>
          </a:xfrm>
        </p:grpSpPr>
        <p:sp>
          <p:nvSpPr>
            <p:cNvPr id="37942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43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37906" name="Text Box 29"/>
          <p:cNvSpPr txBox="1">
            <a:spLocks noChangeArrowheads="1"/>
          </p:cNvSpPr>
          <p:nvPr/>
        </p:nvSpPr>
        <p:spPr bwMode="auto">
          <a:xfrm rot="-5400000">
            <a:off x="1485900" y="1811338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37907" name="Group 30"/>
          <p:cNvGrpSpPr>
            <a:grpSpLocks/>
          </p:cNvGrpSpPr>
          <p:nvPr/>
        </p:nvGrpSpPr>
        <p:grpSpPr bwMode="auto">
          <a:xfrm>
            <a:off x="2425700" y="1457325"/>
            <a:ext cx="1327150" cy="1325563"/>
            <a:chOff x="1528" y="918"/>
            <a:chExt cx="836" cy="835"/>
          </a:xfrm>
        </p:grpSpPr>
        <p:sp>
          <p:nvSpPr>
            <p:cNvPr id="37940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58752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37908" name="Group 45"/>
          <p:cNvGrpSpPr>
            <a:grpSpLocks/>
          </p:cNvGrpSpPr>
          <p:nvPr/>
        </p:nvGrpSpPr>
        <p:grpSpPr bwMode="auto">
          <a:xfrm>
            <a:off x="866775" y="3473450"/>
            <a:ext cx="533400" cy="655638"/>
            <a:chOff x="1692" y="2180"/>
            <a:chExt cx="336" cy="413"/>
          </a:xfrm>
        </p:grpSpPr>
        <p:sp>
          <p:nvSpPr>
            <p:cNvPr id="37934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5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6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37937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8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39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909" name="Text Box 60"/>
          <p:cNvSpPr txBox="1">
            <a:spLocks noChangeArrowheads="1"/>
          </p:cNvSpPr>
          <p:nvPr/>
        </p:nvSpPr>
        <p:spPr bwMode="auto">
          <a:xfrm>
            <a:off x="0" y="16002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sp>
        <p:nvSpPr>
          <p:cNvPr id="37910" name="AutoShape 62"/>
          <p:cNvSpPr>
            <a:spLocks noChangeArrowheads="1"/>
          </p:cNvSpPr>
          <p:nvPr/>
        </p:nvSpPr>
        <p:spPr bwMode="auto">
          <a:xfrm>
            <a:off x="7924800" y="1219200"/>
            <a:ext cx="304800" cy="1790700"/>
          </a:xfrm>
          <a:prstGeom prst="can">
            <a:avLst>
              <a:gd name="adj" fmla="val 4534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7911" name="Group 85"/>
          <p:cNvGrpSpPr>
            <a:grpSpLocks/>
          </p:cNvGrpSpPr>
          <p:nvPr/>
        </p:nvGrpSpPr>
        <p:grpSpPr bwMode="auto">
          <a:xfrm>
            <a:off x="3754438" y="4114800"/>
            <a:ext cx="2166937" cy="701675"/>
            <a:chOff x="2365" y="2592"/>
            <a:chExt cx="1365" cy="442"/>
          </a:xfrm>
        </p:grpSpPr>
        <p:sp>
          <p:nvSpPr>
            <p:cNvPr id="37920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1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2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3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4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25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7926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37927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8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29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0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1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2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933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37912" name="Group 115"/>
          <p:cNvGrpSpPr>
            <a:grpSpLocks/>
          </p:cNvGrpSpPr>
          <p:nvPr/>
        </p:nvGrpSpPr>
        <p:grpSpPr bwMode="auto">
          <a:xfrm>
            <a:off x="3895725" y="1754188"/>
            <a:ext cx="698500" cy="1143000"/>
            <a:chOff x="2448" y="1104"/>
            <a:chExt cx="440" cy="720"/>
          </a:xfrm>
        </p:grpSpPr>
        <p:sp>
          <p:nvSpPr>
            <p:cNvPr id="37916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7917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8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9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7913" name="Group 120"/>
          <p:cNvGrpSpPr>
            <a:grpSpLocks/>
          </p:cNvGrpSpPr>
          <p:nvPr/>
        </p:nvGrpSpPr>
        <p:grpSpPr bwMode="auto">
          <a:xfrm>
            <a:off x="6172200" y="3429000"/>
            <a:ext cx="1524000" cy="711200"/>
            <a:chOff x="3888" y="1760"/>
            <a:chExt cx="960" cy="448"/>
          </a:xfrm>
        </p:grpSpPr>
        <p:sp>
          <p:nvSpPr>
            <p:cNvPr id="37914" name="AutoShape 121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5" name="Rectangle 122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57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349250" y="152400"/>
            <a:ext cx="8509000" cy="465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39941" name="Freeform 5" descr="50%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42" name="Freeform 6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43" name="Group 7"/>
          <p:cNvGrpSpPr>
            <a:grpSpLocks/>
          </p:cNvGrpSpPr>
          <p:nvPr/>
        </p:nvGrpSpPr>
        <p:grpSpPr bwMode="auto">
          <a:xfrm>
            <a:off x="3200400" y="2667000"/>
            <a:ext cx="831850" cy="433388"/>
            <a:chOff x="2016" y="1680"/>
            <a:chExt cx="524" cy="273"/>
          </a:xfrm>
        </p:grpSpPr>
        <p:sp>
          <p:nvSpPr>
            <p:cNvPr id="40026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7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8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39944" name="Group 10"/>
          <p:cNvGrpSpPr>
            <a:grpSpLocks/>
          </p:cNvGrpSpPr>
          <p:nvPr/>
        </p:nvGrpSpPr>
        <p:grpSpPr bwMode="auto">
          <a:xfrm>
            <a:off x="3886200" y="1752600"/>
            <a:ext cx="698500" cy="1143000"/>
            <a:chOff x="2448" y="1104"/>
            <a:chExt cx="440" cy="720"/>
          </a:xfrm>
        </p:grpSpPr>
        <p:sp>
          <p:nvSpPr>
            <p:cNvPr id="40022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0023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4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5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9945" name="AutoShape 15"/>
          <p:cNvSpPr>
            <a:spLocks noChangeArrowheads="1"/>
          </p:cNvSpPr>
          <p:nvPr/>
        </p:nvSpPr>
        <p:spPr bwMode="auto">
          <a:xfrm>
            <a:off x="304800" y="4081463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46" name="Rectangle 16"/>
          <p:cNvSpPr>
            <a:spLocks noChangeArrowheads="1"/>
          </p:cNvSpPr>
          <p:nvPr/>
        </p:nvSpPr>
        <p:spPr bwMode="auto">
          <a:xfrm>
            <a:off x="381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39947" name="Rectangle 17"/>
          <p:cNvSpPr>
            <a:spLocks noChangeArrowheads="1"/>
          </p:cNvSpPr>
          <p:nvPr/>
        </p:nvSpPr>
        <p:spPr bwMode="auto">
          <a:xfrm>
            <a:off x="1447800" y="4114800"/>
            <a:ext cx="693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39948" name="Group 18"/>
          <p:cNvGrpSpPr>
            <a:grpSpLocks/>
          </p:cNvGrpSpPr>
          <p:nvPr/>
        </p:nvGrpSpPr>
        <p:grpSpPr bwMode="auto">
          <a:xfrm>
            <a:off x="6172200" y="2794000"/>
            <a:ext cx="1524000" cy="711200"/>
            <a:chOff x="3888" y="1760"/>
            <a:chExt cx="960" cy="448"/>
          </a:xfrm>
        </p:grpSpPr>
        <p:sp>
          <p:nvSpPr>
            <p:cNvPr id="40020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21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39949" name="Rectangle 21"/>
          <p:cNvSpPr>
            <a:spLocks noChangeArrowheads="1"/>
          </p:cNvSpPr>
          <p:nvPr/>
        </p:nvSpPr>
        <p:spPr bwMode="auto">
          <a:xfrm>
            <a:off x="2149475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39950" name="Rectangle 22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51" name="Rectangle 23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52" name="Rectangle 24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9953" name="Rectangle 25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54" name="Group 26"/>
          <p:cNvGrpSpPr>
            <a:grpSpLocks/>
          </p:cNvGrpSpPr>
          <p:nvPr/>
        </p:nvGrpSpPr>
        <p:grpSpPr bwMode="auto">
          <a:xfrm>
            <a:off x="1701800" y="962025"/>
            <a:ext cx="831850" cy="415925"/>
            <a:chOff x="1072" y="606"/>
            <a:chExt cx="524" cy="262"/>
          </a:xfrm>
        </p:grpSpPr>
        <p:sp>
          <p:nvSpPr>
            <p:cNvPr id="40018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19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39955" name="Text Box 29"/>
          <p:cNvSpPr txBox="1">
            <a:spLocks noChangeArrowheads="1"/>
          </p:cNvSpPr>
          <p:nvPr/>
        </p:nvSpPr>
        <p:spPr bwMode="auto">
          <a:xfrm rot="-5400000">
            <a:off x="1485900" y="1812925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39956" name="Group 30"/>
          <p:cNvGrpSpPr>
            <a:grpSpLocks/>
          </p:cNvGrpSpPr>
          <p:nvPr/>
        </p:nvGrpSpPr>
        <p:grpSpPr bwMode="auto">
          <a:xfrm>
            <a:off x="2425700" y="1457325"/>
            <a:ext cx="1327150" cy="1325563"/>
            <a:chOff x="1528" y="918"/>
            <a:chExt cx="836" cy="835"/>
          </a:xfrm>
        </p:grpSpPr>
        <p:sp>
          <p:nvSpPr>
            <p:cNvPr id="40016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60800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39957" name="Group 33"/>
          <p:cNvGrpSpPr>
            <a:grpSpLocks/>
          </p:cNvGrpSpPr>
          <p:nvPr/>
        </p:nvGrpSpPr>
        <p:grpSpPr bwMode="auto">
          <a:xfrm>
            <a:off x="4419600" y="1712913"/>
            <a:ext cx="1285875" cy="1525587"/>
            <a:chOff x="2784" y="1079"/>
            <a:chExt cx="810" cy="961"/>
          </a:xfrm>
        </p:grpSpPr>
        <p:grpSp>
          <p:nvGrpSpPr>
            <p:cNvPr id="40005" name="Group 34"/>
            <p:cNvGrpSpPr>
              <a:grpSpLocks/>
            </p:cNvGrpSpPr>
            <p:nvPr/>
          </p:nvGrpSpPr>
          <p:grpSpPr bwMode="auto">
            <a:xfrm>
              <a:off x="2784" y="1079"/>
              <a:ext cx="674" cy="649"/>
              <a:chOff x="2784" y="1079"/>
              <a:chExt cx="674" cy="649"/>
            </a:xfrm>
          </p:grpSpPr>
          <p:sp>
            <p:nvSpPr>
              <p:cNvPr id="40010" name="Rectangle 35"/>
              <p:cNvSpPr>
                <a:spLocks noChangeArrowheads="1"/>
              </p:cNvSpPr>
              <p:nvPr/>
            </p:nvSpPr>
            <p:spPr bwMode="auto">
              <a:xfrm>
                <a:off x="3024" y="1079"/>
                <a:ext cx="43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DAG</a:t>
                </a:r>
              </a:p>
            </p:txBody>
          </p:sp>
          <p:grpSp>
            <p:nvGrpSpPr>
              <p:cNvPr id="40011" name="Group 36"/>
              <p:cNvGrpSpPr>
                <a:grpSpLocks/>
              </p:cNvGrpSpPr>
              <p:nvPr/>
            </p:nvGrpSpPr>
            <p:grpSpPr bwMode="auto">
              <a:xfrm>
                <a:off x="3122" y="1280"/>
                <a:ext cx="165" cy="352"/>
                <a:chOff x="3531" y="1248"/>
                <a:chExt cx="165" cy="352"/>
              </a:xfrm>
            </p:grpSpPr>
            <p:sp>
              <p:nvSpPr>
                <p:cNvPr id="40013" name="Freeform 37"/>
                <p:cNvSpPr>
                  <a:spLocks/>
                </p:cNvSpPr>
                <p:nvPr/>
              </p:nvSpPr>
              <p:spPr bwMode="auto">
                <a:xfrm>
                  <a:off x="3531" y="1248"/>
                  <a:ext cx="92" cy="349"/>
                </a:xfrm>
                <a:custGeom>
                  <a:avLst/>
                  <a:gdLst>
                    <a:gd name="T0" fmla="*/ 25 w 92"/>
                    <a:gd name="T1" fmla="*/ 348 h 349"/>
                    <a:gd name="T2" fmla="*/ 33 w 92"/>
                    <a:gd name="T3" fmla="*/ 281 h 349"/>
                    <a:gd name="T4" fmla="*/ 91 w 92"/>
                    <a:gd name="T5" fmla="*/ 215 h 349"/>
                    <a:gd name="T6" fmla="*/ 0 w 92"/>
                    <a:gd name="T7" fmla="*/ 82 h 349"/>
                    <a:gd name="T8" fmla="*/ 41 w 92"/>
                    <a:gd name="T9" fmla="*/ 0 h 349"/>
                    <a:gd name="T10" fmla="*/ 58 w 92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2"/>
                    <a:gd name="T19" fmla="*/ 0 h 349"/>
                    <a:gd name="T20" fmla="*/ 92 w 92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2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1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0014" name="Freeform 38"/>
                <p:cNvSpPr>
                  <a:spLocks/>
                </p:cNvSpPr>
                <p:nvPr/>
              </p:nvSpPr>
              <p:spPr bwMode="auto">
                <a:xfrm>
                  <a:off x="3605" y="1248"/>
                  <a:ext cx="91" cy="349"/>
                </a:xfrm>
                <a:custGeom>
                  <a:avLst/>
                  <a:gdLst>
                    <a:gd name="T0" fmla="*/ 25 w 91"/>
                    <a:gd name="T1" fmla="*/ 348 h 349"/>
                    <a:gd name="T2" fmla="*/ 33 w 91"/>
                    <a:gd name="T3" fmla="*/ 281 h 349"/>
                    <a:gd name="T4" fmla="*/ 90 w 91"/>
                    <a:gd name="T5" fmla="*/ 215 h 349"/>
                    <a:gd name="T6" fmla="*/ 0 w 91"/>
                    <a:gd name="T7" fmla="*/ 82 h 349"/>
                    <a:gd name="T8" fmla="*/ 41 w 91"/>
                    <a:gd name="T9" fmla="*/ 0 h 349"/>
                    <a:gd name="T10" fmla="*/ 57 w 91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"/>
                    <a:gd name="T19" fmla="*/ 0 h 349"/>
                    <a:gd name="T20" fmla="*/ 91 w 91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0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0015" name="Line 39"/>
                <p:cNvSpPr>
                  <a:spLocks noChangeShapeType="1"/>
                </p:cNvSpPr>
                <p:nvPr/>
              </p:nvSpPr>
              <p:spPr bwMode="auto">
                <a:xfrm>
                  <a:off x="3560" y="1596"/>
                  <a:ext cx="72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0012" name="Line 40"/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3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006" name="Group 41"/>
            <p:cNvGrpSpPr>
              <a:grpSpLocks/>
            </p:cNvGrpSpPr>
            <p:nvPr/>
          </p:nvGrpSpPr>
          <p:grpSpPr bwMode="auto">
            <a:xfrm>
              <a:off x="2784" y="1728"/>
              <a:ext cx="810" cy="312"/>
              <a:chOff x="2784" y="1728"/>
              <a:chExt cx="810" cy="312"/>
            </a:xfrm>
          </p:grpSpPr>
          <p:sp>
            <p:nvSpPr>
              <p:cNvPr id="40007" name="Rectangle 42"/>
              <p:cNvSpPr>
                <a:spLocks noChangeArrowheads="1"/>
              </p:cNvSpPr>
              <p:nvPr/>
            </p:nvSpPr>
            <p:spPr bwMode="auto">
              <a:xfrm>
                <a:off x="3291" y="1811"/>
                <a:ext cx="303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IP</a:t>
                </a:r>
                <a:r>
                  <a:rPr lang="en-US" altLang="en-US" sz="1800" baseline="-25000">
                    <a:solidFill>
                      <a:srgbClr val="000000"/>
                    </a:solidFill>
                  </a:rPr>
                  <a:t>3</a:t>
                </a: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008" name="Oval 43"/>
              <p:cNvSpPr>
                <a:spLocks noChangeArrowheads="1"/>
              </p:cNvSpPr>
              <p:nvPr/>
            </p:nvSpPr>
            <p:spPr bwMode="auto">
              <a:xfrm>
                <a:off x="3074" y="1850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009" name="Line 44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302" cy="1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9958" name="Group 45"/>
          <p:cNvGrpSpPr>
            <a:grpSpLocks/>
          </p:cNvGrpSpPr>
          <p:nvPr/>
        </p:nvGrpSpPr>
        <p:grpSpPr bwMode="auto">
          <a:xfrm>
            <a:off x="866775" y="3473450"/>
            <a:ext cx="533400" cy="655638"/>
            <a:chOff x="1692" y="2180"/>
            <a:chExt cx="336" cy="413"/>
          </a:xfrm>
        </p:grpSpPr>
        <p:sp>
          <p:nvSpPr>
            <p:cNvPr id="39999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0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1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40002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3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0004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39959" name="Group 52"/>
          <p:cNvGrpSpPr>
            <a:grpSpLocks/>
          </p:cNvGrpSpPr>
          <p:nvPr/>
        </p:nvGrpSpPr>
        <p:grpSpPr bwMode="auto">
          <a:xfrm>
            <a:off x="1676400" y="3619500"/>
            <a:ext cx="4122738" cy="444500"/>
            <a:chOff x="1056" y="2280"/>
            <a:chExt cx="2597" cy="280"/>
          </a:xfrm>
        </p:grpSpPr>
        <p:grpSp>
          <p:nvGrpSpPr>
            <p:cNvPr id="39995" name="Group 53"/>
            <p:cNvGrpSpPr>
              <a:grpSpLocks/>
            </p:cNvGrpSpPr>
            <p:nvPr/>
          </p:nvGrpSpPr>
          <p:grpSpPr bwMode="auto">
            <a:xfrm>
              <a:off x="1056" y="2400"/>
              <a:ext cx="2116" cy="160"/>
              <a:chOff x="1048" y="2404"/>
              <a:chExt cx="2116" cy="160"/>
            </a:xfrm>
          </p:grpSpPr>
          <p:sp>
            <p:nvSpPr>
              <p:cNvPr id="39997" name="Line 54"/>
              <p:cNvSpPr>
                <a:spLocks noChangeShapeType="1"/>
              </p:cNvSpPr>
              <p:nvPr/>
            </p:nvSpPr>
            <p:spPr bwMode="auto">
              <a:xfrm flipV="1">
                <a:off x="1056" y="2409"/>
                <a:ext cx="0" cy="15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98" name="Line 55"/>
              <p:cNvSpPr>
                <a:spLocks noChangeShapeType="1"/>
              </p:cNvSpPr>
              <p:nvPr/>
            </p:nvSpPr>
            <p:spPr bwMode="auto">
              <a:xfrm flipV="1">
                <a:off x="1048" y="2404"/>
                <a:ext cx="2116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9996" name="Rectangle 56"/>
            <p:cNvSpPr>
              <a:spLocks noChangeArrowheads="1"/>
            </p:cNvSpPr>
            <p:nvPr/>
          </p:nvSpPr>
          <p:spPr bwMode="auto">
            <a:xfrm>
              <a:off x="3216" y="2280"/>
              <a:ext cx="43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39960" name="Line 57"/>
          <p:cNvSpPr>
            <a:spLocks noChangeShapeType="1"/>
          </p:cNvSpPr>
          <p:nvPr/>
        </p:nvSpPr>
        <p:spPr bwMode="auto">
          <a:xfrm>
            <a:off x="5334000" y="23622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1" name="Line 58"/>
          <p:cNvSpPr>
            <a:spLocks noChangeShapeType="1"/>
          </p:cNvSpPr>
          <p:nvPr/>
        </p:nvSpPr>
        <p:spPr bwMode="auto">
          <a:xfrm flipV="1">
            <a:off x="5791200" y="350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Text Box 60"/>
          <p:cNvSpPr txBox="1">
            <a:spLocks noChangeArrowheads="1"/>
          </p:cNvSpPr>
          <p:nvPr/>
        </p:nvSpPr>
        <p:spPr bwMode="auto">
          <a:xfrm>
            <a:off x="0" y="16002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sp>
        <p:nvSpPr>
          <p:cNvPr id="39963" name="AutoShape 62"/>
          <p:cNvSpPr>
            <a:spLocks noChangeArrowheads="1"/>
          </p:cNvSpPr>
          <p:nvPr/>
        </p:nvSpPr>
        <p:spPr bwMode="auto">
          <a:xfrm>
            <a:off x="7924800" y="1219200"/>
            <a:ext cx="304800" cy="1790700"/>
          </a:xfrm>
          <a:prstGeom prst="can">
            <a:avLst>
              <a:gd name="adj" fmla="val 45341"/>
            </a:avLst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39964" name="Group 85"/>
          <p:cNvGrpSpPr>
            <a:grpSpLocks/>
          </p:cNvGrpSpPr>
          <p:nvPr/>
        </p:nvGrpSpPr>
        <p:grpSpPr bwMode="auto">
          <a:xfrm>
            <a:off x="3754438" y="4114800"/>
            <a:ext cx="2166937" cy="701675"/>
            <a:chOff x="2365" y="2592"/>
            <a:chExt cx="1365" cy="442"/>
          </a:xfrm>
        </p:grpSpPr>
        <p:sp>
          <p:nvSpPr>
            <p:cNvPr id="39981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2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3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4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5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86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39987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39988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89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0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1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2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3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994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39965" name="Group 104"/>
          <p:cNvGrpSpPr>
            <a:grpSpLocks/>
          </p:cNvGrpSpPr>
          <p:nvPr/>
        </p:nvGrpSpPr>
        <p:grpSpPr bwMode="auto">
          <a:xfrm>
            <a:off x="874713" y="3130550"/>
            <a:ext cx="3906837" cy="977900"/>
            <a:chOff x="551" y="1972"/>
            <a:chExt cx="2461" cy="616"/>
          </a:xfrm>
        </p:grpSpPr>
        <p:sp>
          <p:nvSpPr>
            <p:cNvPr id="39971" name="Line 105"/>
            <p:cNvSpPr>
              <a:spLocks noChangeShapeType="1"/>
            </p:cNvSpPr>
            <p:nvPr/>
          </p:nvSpPr>
          <p:spPr bwMode="auto">
            <a:xfrm flipH="1">
              <a:off x="952" y="1972"/>
              <a:ext cx="206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9972" name="Group 106"/>
            <p:cNvGrpSpPr>
              <a:grpSpLocks/>
            </p:cNvGrpSpPr>
            <p:nvPr/>
          </p:nvGrpSpPr>
          <p:grpSpPr bwMode="auto">
            <a:xfrm>
              <a:off x="551" y="2175"/>
              <a:ext cx="336" cy="413"/>
              <a:chOff x="672" y="2286"/>
              <a:chExt cx="336" cy="413"/>
            </a:xfrm>
          </p:grpSpPr>
          <p:grpSp>
            <p:nvGrpSpPr>
              <p:cNvPr id="39973" name="Group 107"/>
              <p:cNvGrpSpPr>
                <a:grpSpLocks/>
              </p:cNvGrpSpPr>
              <p:nvPr/>
            </p:nvGrpSpPr>
            <p:grpSpPr bwMode="auto">
              <a:xfrm>
                <a:off x="672" y="2286"/>
                <a:ext cx="336" cy="413"/>
                <a:chOff x="1692" y="2180"/>
                <a:chExt cx="336" cy="413"/>
              </a:xfrm>
            </p:grpSpPr>
            <p:sp>
              <p:nvSpPr>
                <p:cNvPr id="39975" name="Rectangle 108"/>
                <p:cNvSpPr>
                  <a:spLocks noChangeArrowheads="1"/>
                </p:cNvSpPr>
                <p:nvPr/>
              </p:nvSpPr>
              <p:spPr bwMode="auto">
                <a:xfrm>
                  <a:off x="1714" y="2364"/>
                  <a:ext cx="222" cy="1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76" name="Rectangle 109"/>
                <p:cNvSpPr>
                  <a:spLocks noChangeArrowheads="1"/>
                </p:cNvSpPr>
                <p:nvPr/>
              </p:nvSpPr>
              <p:spPr bwMode="auto">
                <a:xfrm>
                  <a:off x="1714" y="2304"/>
                  <a:ext cx="302" cy="258"/>
                </a:xfrm>
                <a:prstGeom prst="rect">
                  <a:avLst/>
                </a:prstGeom>
                <a:solidFill>
                  <a:srgbClr val="FF66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77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51" y="2364"/>
                  <a:ext cx="218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R</a:t>
                  </a:r>
                </a:p>
              </p:txBody>
            </p:sp>
            <p:sp>
              <p:nvSpPr>
                <p:cNvPr id="39978" name="Oval 111"/>
                <p:cNvSpPr>
                  <a:spLocks noChangeArrowheads="1"/>
                </p:cNvSpPr>
                <p:nvPr/>
              </p:nvSpPr>
              <p:spPr bwMode="auto">
                <a:xfrm>
                  <a:off x="1744" y="2208"/>
                  <a:ext cx="238" cy="16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79" name="Oval 112"/>
                <p:cNvSpPr>
                  <a:spLocks noChangeArrowheads="1"/>
                </p:cNvSpPr>
                <p:nvPr/>
              </p:nvSpPr>
              <p:spPr bwMode="auto">
                <a:xfrm>
                  <a:off x="1740" y="2208"/>
                  <a:ext cx="238" cy="161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39980" name="Rectangle 113"/>
                <p:cNvSpPr>
                  <a:spLocks noChangeArrowheads="1"/>
                </p:cNvSpPr>
                <p:nvPr/>
              </p:nvSpPr>
              <p:spPr bwMode="auto">
                <a:xfrm>
                  <a:off x="1692" y="2180"/>
                  <a:ext cx="336" cy="1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39974" name="Oval 114"/>
              <p:cNvSpPr>
                <a:spLocks noChangeArrowheads="1"/>
              </p:cNvSpPr>
              <p:nvPr/>
            </p:nvSpPr>
            <p:spPr bwMode="auto">
              <a:xfrm>
                <a:off x="718" y="2311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39966" name="Group 115"/>
          <p:cNvGrpSpPr>
            <a:grpSpLocks/>
          </p:cNvGrpSpPr>
          <p:nvPr/>
        </p:nvGrpSpPr>
        <p:grpSpPr bwMode="auto">
          <a:xfrm>
            <a:off x="3895725" y="1754188"/>
            <a:ext cx="698500" cy="1143000"/>
            <a:chOff x="2448" y="1104"/>
            <a:chExt cx="440" cy="720"/>
          </a:xfrm>
        </p:grpSpPr>
        <p:sp>
          <p:nvSpPr>
            <p:cNvPr id="39967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9968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69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9970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57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349250" y="152400"/>
            <a:ext cx="8509000" cy="465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41989" name="Freeform 5" descr="50%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0" name="Freeform 6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1991" name="Group 7"/>
          <p:cNvGrpSpPr>
            <a:grpSpLocks/>
          </p:cNvGrpSpPr>
          <p:nvPr/>
        </p:nvGrpSpPr>
        <p:grpSpPr bwMode="auto">
          <a:xfrm>
            <a:off x="3200400" y="2667000"/>
            <a:ext cx="831850" cy="433388"/>
            <a:chOff x="2016" y="1680"/>
            <a:chExt cx="524" cy="273"/>
          </a:xfrm>
        </p:grpSpPr>
        <p:sp>
          <p:nvSpPr>
            <p:cNvPr id="42080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81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8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41992" name="Group 10"/>
          <p:cNvGrpSpPr>
            <a:grpSpLocks/>
          </p:cNvGrpSpPr>
          <p:nvPr/>
        </p:nvGrpSpPr>
        <p:grpSpPr bwMode="auto">
          <a:xfrm>
            <a:off x="3886200" y="1752600"/>
            <a:ext cx="698500" cy="1143000"/>
            <a:chOff x="2448" y="1104"/>
            <a:chExt cx="440" cy="720"/>
          </a:xfrm>
        </p:grpSpPr>
        <p:sp>
          <p:nvSpPr>
            <p:cNvPr id="42076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077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8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9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1993" name="AutoShape 15"/>
          <p:cNvSpPr>
            <a:spLocks noChangeArrowheads="1"/>
          </p:cNvSpPr>
          <p:nvPr/>
        </p:nvSpPr>
        <p:spPr bwMode="auto">
          <a:xfrm>
            <a:off x="304800" y="4081463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4" name="Rectangle 16"/>
          <p:cNvSpPr>
            <a:spLocks noChangeArrowheads="1"/>
          </p:cNvSpPr>
          <p:nvPr/>
        </p:nvSpPr>
        <p:spPr bwMode="auto">
          <a:xfrm>
            <a:off x="381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41995" name="Rectangle 17"/>
          <p:cNvSpPr>
            <a:spLocks noChangeArrowheads="1"/>
          </p:cNvSpPr>
          <p:nvPr/>
        </p:nvSpPr>
        <p:spPr bwMode="auto">
          <a:xfrm>
            <a:off x="1447800" y="4114800"/>
            <a:ext cx="693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41996" name="Group 18"/>
          <p:cNvGrpSpPr>
            <a:grpSpLocks/>
          </p:cNvGrpSpPr>
          <p:nvPr/>
        </p:nvGrpSpPr>
        <p:grpSpPr bwMode="auto">
          <a:xfrm>
            <a:off x="6172200" y="2794000"/>
            <a:ext cx="1524000" cy="711200"/>
            <a:chOff x="3888" y="1760"/>
            <a:chExt cx="960" cy="448"/>
          </a:xfrm>
        </p:grpSpPr>
        <p:sp>
          <p:nvSpPr>
            <p:cNvPr id="42074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5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41997" name="Rectangle 21"/>
          <p:cNvSpPr>
            <a:spLocks noChangeArrowheads="1"/>
          </p:cNvSpPr>
          <p:nvPr/>
        </p:nvSpPr>
        <p:spPr bwMode="auto">
          <a:xfrm>
            <a:off x="2149475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41998" name="Rectangle 22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1999" name="Rectangle 23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0" name="Rectangle 24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2001" name="Rectangle 25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2002" name="Group 26"/>
          <p:cNvGrpSpPr>
            <a:grpSpLocks/>
          </p:cNvGrpSpPr>
          <p:nvPr/>
        </p:nvGrpSpPr>
        <p:grpSpPr bwMode="auto">
          <a:xfrm>
            <a:off x="1701800" y="962025"/>
            <a:ext cx="831850" cy="415925"/>
            <a:chOff x="1072" y="606"/>
            <a:chExt cx="524" cy="262"/>
          </a:xfrm>
        </p:grpSpPr>
        <p:sp>
          <p:nvSpPr>
            <p:cNvPr id="42072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73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42003" name="Text Box 29"/>
          <p:cNvSpPr txBox="1">
            <a:spLocks noChangeArrowheads="1"/>
          </p:cNvSpPr>
          <p:nvPr/>
        </p:nvSpPr>
        <p:spPr bwMode="auto">
          <a:xfrm rot="-5400000">
            <a:off x="1485900" y="1811338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42004" name="Group 30"/>
          <p:cNvGrpSpPr>
            <a:grpSpLocks/>
          </p:cNvGrpSpPr>
          <p:nvPr/>
        </p:nvGrpSpPr>
        <p:grpSpPr bwMode="auto">
          <a:xfrm>
            <a:off x="2425700" y="1457325"/>
            <a:ext cx="1327150" cy="1325563"/>
            <a:chOff x="1528" y="918"/>
            <a:chExt cx="836" cy="835"/>
          </a:xfrm>
        </p:grpSpPr>
        <p:sp>
          <p:nvSpPr>
            <p:cNvPr id="42070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62848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42005" name="Group 33"/>
          <p:cNvGrpSpPr>
            <a:grpSpLocks/>
          </p:cNvGrpSpPr>
          <p:nvPr/>
        </p:nvGrpSpPr>
        <p:grpSpPr bwMode="auto">
          <a:xfrm>
            <a:off x="4419600" y="1712913"/>
            <a:ext cx="1285875" cy="1525587"/>
            <a:chOff x="2784" y="1079"/>
            <a:chExt cx="810" cy="961"/>
          </a:xfrm>
        </p:grpSpPr>
        <p:grpSp>
          <p:nvGrpSpPr>
            <p:cNvPr id="42059" name="Group 34"/>
            <p:cNvGrpSpPr>
              <a:grpSpLocks/>
            </p:cNvGrpSpPr>
            <p:nvPr/>
          </p:nvGrpSpPr>
          <p:grpSpPr bwMode="auto">
            <a:xfrm>
              <a:off x="2784" y="1079"/>
              <a:ext cx="674" cy="649"/>
              <a:chOff x="2784" y="1079"/>
              <a:chExt cx="674" cy="649"/>
            </a:xfrm>
          </p:grpSpPr>
          <p:sp>
            <p:nvSpPr>
              <p:cNvPr id="42064" name="Rectangle 35"/>
              <p:cNvSpPr>
                <a:spLocks noChangeArrowheads="1"/>
              </p:cNvSpPr>
              <p:nvPr/>
            </p:nvSpPr>
            <p:spPr bwMode="auto">
              <a:xfrm>
                <a:off x="3024" y="1079"/>
                <a:ext cx="43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DAG</a:t>
                </a:r>
              </a:p>
            </p:txBody>
          </p:sp>
          <p:grpSp>
            <p:nvGrpSpPr>
              <p:cNvPr id="42065" name="Group 36"/>
              <p:cNvGrpSpPr>
                <a:grpSpLocks/>
              </p:cNvGrpSpPr>
              <p:nvPr/>
            </p:nvGrpSpPr>
            <p:grpSpPr bwMode="auto">
              <a:xfrm>
                <a:off x="3122" y="1280"/>
                <a:ext cx="165" cy="352"/>
                <a:chOff x="3531" y="1248"/>
                <a:chExt cx="165" cy="352"/>
              </a:xfrm>
            </p:grpSpPr>
            <p:sp>
              <p:nvSpPr>
                <p:cNvPr id="42067" name="Freeform 37"/>
                <p:cNvSpPr>
                  <a:spLocks/>
                </p:cNvSpPr>
                <p:nvPr/>
              </p:nvSpPr>
              <p:spPr bwMode="auto">
                <a:xfrm>
                  <a:off x="3531" y="1248"/>
                  <a:ext cx="92" cy="349"/>
                </a:xfrm>
                <a:custGeom>
                  <a:avLst/>
                  <a:gdLst>
                    <a:gd name="T0" fmla="*/ 25 w 92"/>
                    <a:gd name="T1" fmla="*/ 348 h 349"/>
                    <a:gd name="T2" fmla="*/ 33 w 92"/>
                    <a:gd name="T3" fmla="*/ 281 h 349"/>
                    <a:gd name="T4" fmla="*/ 91 w 92"/>
                    <a:gd name="T5" fmla="*/ 215 h 349"/>
                    <a:gd name="T6" fmla="*/ 0 w 92"/>
                    <a:gd name="T7" fmla="*/ 82 h 349"/>
                    <a:gd name="T8" fmla="*/ 41 w 92"/>
                    <a:gd name="T9" fmla="*/ 0 h 349"/>
                    <a:gd name="T10" fmla="*/ 58 w 92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2"/>
                    <a:gd name="T19" fmla="*/ 0 h 349"/>
                    <a:gd name="T20" fmla="*/ 92 w 92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2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1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68" name="Freeform 38"/>
                <p:cNvSpPr>
                  <a:spLocks/>
                </p:cNvSpPr>
                <p:nvPr/>
              </p:nvSpPr>
              <p:spPr bwMode="auto">
                <a:xfrm>
                  <a:off x="3605" y="1248"/>
                  <a:ext cx="91" cy="349"/>
                </a:xfrm>
                <a:custGeom>
                  <a:avLst/>
                  <a:gdLst>
                    <a:gd name="T0" fmla="*/ 25 w 91"/>
                    <a:gd name="T1" fmla="*/ 348 h 349"/>
                    <a:gd name="T2" fmla="*/ 33 w 91"/>
                    <a:gd name="T3" fmla="*/ 281 h 349"/>
                    <a:gd name="T4" fmla="*/ 90 w 91"/>
                    <a:gd name="T5" fmla="*/ 215 h 349"/>
                    <a:gd name="T6" fmla="*/ 0 w 91"/>
                    <a:gd name="T7" fmla="*/ 82 h 349"/>
                    <a:gd name="T8" fmla="*/ 41 w 91"/>
                    <a:gd name="T9" fmla="*/ 0 h 349"/>
                    <a:gd name="T10" fmla="*/ 57 w 91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"/>
                    <a:gd name="T19" fmla="*/ 0 h 349"/>
                    <a:gd name="T20" fmla="*/ 91 w 91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0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69" name="Line 39"/>
                <p:cNvSpPr>
                  <a:spLocks noChangeShapeType="1"/>
                </p:cNvSpPr>
                <p:nvPr/>
              </p:nvSpPr>
              <p:spPr bwMode="auto">
                <a:xfrm>
                  <a:off x="3560" y="1596"/>
                  <a:ext cx="72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2066" name="Line 40"/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3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060" name="Group 41"/>
            <p:cNvGrpSpPr>
              <a:grpSpLocks/>
            </p:cNvGrpSpPr>
            <p:nvPr/>
          </p:nvGrpSpPr>
          <p:grpSpPr bwMode="auto">
            <a:xfrm>
              <a:off x="2784" y="1728"/>
              <a:ext cx="810" cy="312"/>
              <a:chOff x="2784" y="1728"/>
              <a:chExt cx="810" cy="312"/>
            </a:xfrm>
          </p:grpSpPr>
          <p:sp>
            <p:nvSpPr>
              <p:cNvPr id="42061" name="Rectangle 42"/>
              <p:cNvSpPr>
                <a:spLocks noChangeArrowheads="1"/>
              </p:cNvSpPr>
              <p:nvPr/>
            </p:nvSpPr>
            <p:spPr bwMode="auto">
              <a:xfrm>
                <a:off x="3291" y="1811"/>
                <a:ext cx="303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IP</a:t>
                </a:r>
                <a:r>
                  <a:rPr lang="en-US" altLang="en-US" sz="1800" baseline="-25000">
                    <a:solidFill>
                      <a:srgbClr val="000000"/>
                    </a:solidFill>
                  </a:rPr>
                  <a:t>3</a:t>
                </a: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062" name="Oval 43"/>
              <p:cNvSpPr>
                <a:spLocks noChangeArrowheads="1"/>
              </p:cNvSpPr>
              <p:nvPr/>
            </p:nvSpPr>
            <p:spPr bwMode="auto">
              <a:xfrm>
                <a:off x="3074" y="1850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63" name="Line 44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302" cy="1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2006" name="Group 45"/>
          <p:cNvGrpSpPr>
            <a:grpSpLocks/>
          </p:cNvGrpSpPr>
          <p:nvPr/>
        </p:nvGrpSpPr>
        <p:grpSpPr bwMode="auto">
          <a:xfrm>
            <a:off x="866775" y="3473450"/>
            <a:ext cx="533400" cy="655638"/>
            <a:chOff x="1692" y="2180"/>
            <a:chExt cx="336" cy="413"/>
          </a:xfrm>
        </p:grpSpPr>
        <p:sp>
          <p:nvSpPr>
            <p:cNvPr id="42053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4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5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42056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7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58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2007" name="Group 52"/>
          <p:cNvGrpSpPr>
            <a:grpSpLocks/>
          </p:cNvGrpSpPr>
          <p:nvPr/>
        </p:nvGrpSpPr>
        <p:grpSpPr bwMode="auto">
          <a:xfrm>
            <a:off x="1676400" y="3619500"/>
            <a:ext cx="4122738" cy="444500"/>
            <a:chOff x="1056" y="2280"/>
            <a:chExt cx="2597" cy="280"/>
          </a:xfrm>
        </p:grpSpPr>
        <p:grpSp>
          <p:nvGrpSpPr>
            <p:cNvPr id="42049" name="Group 53"/>
            <p:cNvGrpSpPr>
              <a:grpSpLocks/>
            </p:cNvGrpSpPr>
            <p:nvPr/>
          </p:nvGrpSpPr>
          <p:grpSpPr bwMode="auto">
            <a:xfrm>
              <a:off x="1056" y="2400"/>
              <a:ext cx="2116" cy="160"/>
              <a:chOff x="1048" y="2404"/>
              <a:chExt cx="2116" cy="160"/>
            </a:xfrm>
          </p:grpSpPr>
          <p:sp>
            <p:nvSpPr>
              <p:cNvPr id="42051" name="Line 54"/>
              <p:cNvSpPr>
                <a:spLocks noChangeShapeType="1"/>
              </p:cNvSpPr>
              <p:nvPr/>
            </p:nvSpPr>
            <p:spPr bwMode="auto">
              <a:xfrm flipV="1">
                <a:off x="1056" y="2409"/>
                <a:ext cx="0" cy="15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52" name="Line 55"/>
              <p:cNvSpPr>
                <a:spLocks noChangeShapeType="1"/>
              </p:cNvSpPr>
              <p:nvPr/>
            </p:nvSpPr>
            <p:spPr bwMode="auto">
              <a:xfrm flipV="1">
                <a:off x="1048" y="2404"/>
                <a:ext cx="2116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2050" name="Rectangle 56"/>
            <p:cNvSpPr>
              <a:spLocks noChangeArrowheads="1"/>
            </p:cNvSpPr>
            <p:nvPr/>
          </p:nvSpPr>
          <p:spPr bwMode="auto">
            <a:xfrm>
              <a:off x="3216" y="2280"/>
              <a:ext cx="43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42008" name="Line 57"/>
          <p:cNvSpPr>
            <a:spLocks noChangeShapeType="1"/>
          </p:cNvSpPr>
          <p:nvPr/>
        </p:nvSpPr>
        <p:spPr bwMode="auto">
          <a:xfrm>
            <a:off x="5334000" y="23622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9" name="Line 58"/>
          <p:cNvSpPr>
            <a:spLocks noChangeShapeType="1"/>
          </p:cNvSpPr>
          <p:nvPr/>
        </p:nvSpPr>
        <p:spPr bwMode="auto">
          <a:xfrm flipV="1">
            <a:off x="5791200" y="350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0" name="Line 59"/>
          <p:cNvSpPr>
            <a:spLocks noChangeShapeType="1"/>
          </p:cNvSpPr>
          <p:nvPr/>
        </p:nvSpPr>
        <p:spPr bwMode="auto">
          <a:xfrm flipV="1">
            <a:off x="7448550" y="2444750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11" name="Text Box 60"/>
          <p:cNvSpPr txBox="1">
            <a:spLocks noChangeArrowheads="1"/>
          </p:cNvSpPr>
          <p:nvPr/>
        </p:nvSpPr>
        <p:spPr bwMode="auto">
          <a:xfrm>
            <a:off x="0" y="16002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grpSp>
        <p:nvGrpSpPr>
          <p:cNvPr id="42012" name="Group 61"/>
          <p:cNvGrpSpPr>
            <a:grpSpLocks/>
          </p:cNvGrpSpPr>
          <p:nvPr/>
        </p:nvGrpSpPr>
        <p:grpSpPr bwMode="auto">
          <a:xfrm>
            <a:off x="5867400" y="685800"/>
            <a:ext cx="2547938" cy="3124200"/>
            <a:chOff x="3696" y="432"/>
            <a:chExt cx="1605" cy="1968"/>
          </a:xfrm>
        </p:grpSpPr>
        <p:sp>
          <p:nvSpPr>
            <p:cNvPr id="42044" name="AutoShape 62"/>
            <p:cNvSpPr>
              <a:spLocks noChangeArrowheads="1"/>
            </p:cNvSpPr>
            <p:nvPr/>
          </p:nvSpPr>
          <p:spPr bwMode="auto">
            <a:xfrm>
              <a:off x="4992" y="768"/>
              <a:ext cx="192" cy="1128"/>
            </a:xfrm>
            <a:prstGeom prst="can">
              <a:avLst>
                <a:gd name="adj" fmla="val 4534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45" name="Line 63"/>
            <p:cNvSpPr>
              <a:spLocks noChangeShapeType="1"/>
            </p:cNvSpPr>
            <p:nvPr/>
          </p:nvSpPr>
          <p:spPr bwMode="auto">
            <a:xfrm>
              <a:off x="5088" y="672"/>
              <a:ext cx="0" cy="1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46" name="Rectangle 64"/>
            <p:cNvSpPr>
              <a:spLocks noChangeArrowheads="1"/>
            </p:cNvSpPr>
            <p:nvPr/>
          </p:nvSpPr>
          <p:spPr bwMode="auto">
            <a:xfrm>
              <a:off x="4864" y="432"/>
              <a:ext cx="43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2047" name="Line 65"/>
            <p:cNvSpPr>
              <a:spLocks noChangeShapeType="1"/>
            </p:cNvSpPr>
            <p:nvPr/>
          </p:nvSpPr>
          <p:spPr bwMode="auto">
            <a:xfrm flipH="1">
              <a:off x="4800" y="2160"/>
              <a:ext cx="288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48" name="Line 66"/>
            <p:cNvSpPr>
              <a:spLocks noChangeShapeType="1"/>
            </p:cNvSpPr>
            <p:nvPr/>
          </p:nvSpPr>
          <p:spPr bwMode="auto">
            <a:xfrm flipH="1">
              <a:off x="3696" y="2400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013" name="Group 85"/>
          <p:cNvGrpSpPr>
            <a:grpSpLocks/>
          </p:cNvGrpSpPr>
          <p:nvPr/>
        </p:nvGrpSpPr>
        <p:grpSpPr bwMode="auto">
          <a:xfrm>
            <a:off x="3754438" y="4114800"/>
            <a:ext cx="2166937" cy="701675"/>
            <a:chOff x="2365" y="2592"/>
            <a:chExt cx="1365" cy="442"/>
          </a:xfrm>
        </p:grpSpPr>
        <p:sp>
          <p:nvSpPr>
            <p:cNvPr id="42030" name="Oval 86"/>
            <p:cNvSpPr>
              <a:spLocks noChangeArrowheads="1"/>
            </p:cNvSpPr>
            <p:nvPr/>
          </p:nvSpPr>
          <p:spPr bwMode="auto">
            <a:xfrm>
              <a:off x="3369" y="2779"/>
              <a:ext cx="90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1" name="Oval 87"/>
            <p:cNvSpPr>
              <a:spLocks noChangeArrowheads="1"/>
            </p:cNvSpPr>
            <p:nvPr/>
          </p:nvSpPr>
          <p:spPr bwMode="auto">
            <a:xfrm>
              <a:off x="3639" y="2786"/>
              <a:ext cx="91" cy="6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2" name="Oval 88"/>
            <p:cNvSpPr>
              <a:spLocks noChangeArrowheads="1"/>
            </p:cNvSpPr>
            <p:nvPr/>
          </p:nvSpPr>
          <p:spPr bwMode="auto">
            <a:xfrm>
              <a:off x="3352" y="2882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3" name="Oval 89"/>
            <p:cNvSpPr>
              <a:spLocks noChangeArrowheads="1"/>
            </p:cNvSpPr>
            <p:nvPr/>
          </p:nvSpPr>
          <p:spPr bwMode="auto">
            <a:xfrm>
              <a:off x="3516" y="2889"/>
              <a:ext cx="91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4" name="Oval 90"/>
            <p:cNvSpPr>
              <a:spLocks noChangeArrowheads="1"/>
            </p:cNvSpPr>
            <p:nvPr/>
          </p:nvSpPr>
          <p:spPr bwMode="auto">
            <a:xfrm>
              <a:off x="3483" y="2675"/>
              <a:ext cx="91" cy="65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35" name="Oval 91"/>
            <p:cNvSpPr>
              <a:spLocks noChangeArrowheads="1"/>
            </p:cNvSpPr>
            <p:nvPr/>
          </p:nvSpPr>
          <p:spPr bwMode="auto">
            <a:xfrm>
              <a:off x="3500" y="2779"/>
              <a:ext cx="91" cy="64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2036" name="Group 92"/>
            <p:cNvGrpSpPr>
              <a:grpSpLocks/>
            </p:cNvGrpSpPr>
            <p:nvPr/>
          </p:nvGrpSpPr>
          <p:grpSpPr bwMode="auto">
            <a:xfrm>
              <a:off x="2365" y="2592"/>
              <a:ext cx="1364" cy="442"/>
              <a:chOff x="2366" y="2592"/>
              <a:chExt cx="1364" cy="442"/>
            </a:xfrm>
          </p:grpSpPr>
          <p:sp>
            <p:nvSpPr>
              <p:cNvPr id="42037" name="Oval 93"/>
              <p:cNvSpPr>
                <a:spLocks noChangeArrowheads="1"/>
              </p:cNvSpPr>
              <p:nvPr/>
            </p:nvSpPr>
            <p:spPr bwMode="auto">
              <a:xfrm>
                <a:off x="3369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38" name="Oval 94"/>
              <p:cNvSpPr>
                <a:spLocks noChangeArrowheads="1"/>
              </p:cNvSpPr>
              <p:nvPr/>
            </p:nvSpPr>
            <p:spPr bwMode="auto">
              <a:xfrm>
                <a:off x="3639" y="278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39" name="Oval 95"/>
              <p:cNvSpPr>
                <a:spLocks noChangeArrowheads="1"/>
              </p:cNvSpPr>
              <p:nvPr/>
            </p:nvSpPr>
            <p:spPr bwMode="auto">
              <a:xfrm>
                <a:off x="3353" y="2882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0" name="Oval 96"/>
              <p:cNvSpPr>
                <a:spLocks noChangeArrowheads="1"/>
              </p:cNvSpPr>
              <p:nvPr/>
            </p:nvSpPr>
            <p:spPr bwMode="auto">
              <a:xfrm>
                <a:off x="3516" y="2890"/>
                <a:ext cx="91" cy="64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1" name="Oval 97"/>
              <p:cNvSpPr>
                <a:spLocks noChangeArrowheads="1"/>
              </p:cNvSpPr>
              <p:nvPr/>
            </p:nvSpPr>
            <p:spPr bwMode="auto">
              <a:xfrm>
                <a:off x="3484" y="2675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2" name="Oval 98"/>
              <p:cNvSpPr>
                <a:spLocks noChangeArrowheads="1"/>
              </p:cNvSpPr>
              <p:nvPr/>
            </p:nvSpPr>
            <p:spPr bwMode="auto">
              <a:xfrm>
                <a:off x="3500" y="2778"/>
                <a:ext cx="90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043" name="Text Box 99"/>
              <p:cNvSpPr txBox="1">
                <a:spLocks noChangeArrowheads="1"/>
              </p:cNvSpPr>
              <p:nvPr/>
            </p:nvSpPr>
            <p:spPr bwMode="auto">
              <a:xfrm>
                <a:off x="2366" y="2592"/>
                <a:ext cx="109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Secretory</a:t>
                </a:r>
                <a:br>
                  <a:rPr lang="en-US" altLang="en-US" sz="2000">
                    <a:solidFill>
                      <a:schemeClr val="tx1"/>
                    </a:solidFill>
                  </a:rPr>
                </a:br>
                <a:r>
                  <a:rPr lang="en-US" altLang="en-US" sz="2000">
                    <a:solidFill>
                      <a:schemeClr val="tx1"/>
                    </a:solidFill>
                  </a:rPr>
                  <a:t>Granules</a:t>
                </a:r>
              </a:p>
            </p:txBody>
          </p:sp>
        </p:grpSp>
      </p:grpSp>
      <p:grpSp>
        <p:nvGrpSpPr>
          <p:cNvPr id="42014" name="Group 104"/>
          <p:cNvGrpSpPr>
            <a:grpSpLocks/>
          </p:cNvGrpSpPr>
          <p:nvPr/>
        </p:nvGrpSpPr>
        <p:grpSpPr bwMode="auto">
          <a:xfrm>
            <a:off x="874713" y="3130550"/>
            <a:ext cx="3906837" cy="977900"/>
            <a:chOff x="551" y="1972"/>
            <a:chExt cx="2461" cy="616"/>
          </a:xfrm>
        </p:grpSpPr>
        <p:sp>
          <p:nvSpPr>
            <p:cNvPr id="42020" name="Line 105"/>
            <p:cNvSpPr>
              <a:spLocks noChangeShapeType="1"/>
            </p:cNvSpPr>
            <p:nvPr/>
          </p:nvSpPr>
          <p:spPr bwMode="auto">
            <a:xfrm flipH="1">
              <a:off x="952" y="1972"/>
              <a:ext cx="206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2021" name="Group 106"/>
            <p:cNvGrpSpPr>
              <a:grpSpLocks/>
            </p:cNvGrpSpPr>
            <p:nvPr/>
          </p:nvGrpSpPr>
          <p:grpSpPr bwMode="auto">
            <a:xfrm>
              <a:off x="551" y="2175"/>
              <a:ext cx="336" cy="413"/>
              <a:chOff x="672" y="2286"/>
              <a:chExt cx="336" cy="413"/>
            </a:xfrm>
          </p:grpSpPr>
          <p:grpSp>
            <p:nvGrpSpPr>
              <p:cNvPr id="42022" name="Group 107"/>
              <p:cNvGrpSpPr>
                <a:grpSpLocks/>
              </p:cNvGrpSpPr>
              <p:nvPr/>
            </p:nvGrpSpPr>
            <p:grpSpPr bwMode="auto">
              <a:xfrm>
                <a:off x="672" y="2286"/>
                <a:ext cx="336" cy="413"/>
                <a:chOff x="1692" y="2180"/>
                <a:chExt cx="336" cy="413"/>
              </a:xfrm>
            </p:grpSpPr>
            <p:sp>
              <p:nvSpPr>
                <p:cNvPr id="42024" name="Rectangle 108"/>
                <p:cNvSpPr>
                  <a:spLocks noChangeArrowheads="1"/>
                </p:cNvSpPr>
                <p:nvPr/>
              </p:nvSpPr>
              <p:spPr bwMode="auto">
                <a:xfrm>
                  <a:off x="1714" y="2364"/>
                  <a:ext cx="222" cy="1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5" name="Rectangle 109"/>
                <p:cNvSpPr>
                  <a:spLocks noChangeArrowheads="1"/>
                </p:cNvSpPr>
                <p:nvPr/>
              </p:nvSpPr>
              <p:spPr bwMode="auto">
                <a:xfrm>
                  <a:off x="1714" y="2304"/>
                  <a:ext cx="302" cy="258"/>
                </a:xfrm>
                <a:prstGeom prst="rect">
                  <a:avLst/>
                </a:prstGeom>
                <a:solidFill>
                  <a:srgbClr val="FF66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6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51" y="2364"/>
                  <a:ext cx="218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R</a:t>
                  </a:r>
                </a:p>
              </p:txBody>
            </p:sp>
            <p:sp>
              <p:nvSpPr>
                <p:cNvPr id="42027" name="Oval 111"/>
                <p:cNvSpPr>
                  <a:spLocks noChangeArrowheads="1"/>
                </p:cNvSpPr>
                <p:nvPr/>
              </p:nvSpPr>
              <p:spPr bwMode="auto">
                <a:xfrm>
                  <a:off x="1744" y="2208"/>
                  <a:ext cx="238" cy="16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8" name="Oval 112"/>
                <p:cNvSpPr>
                  <a:spLocks noChangeArrowheads="1"/>
                </p:cNvSpPr>
                <p:nvPr/>
              </p:nvSpPr>
              <p:spPr bwMode="auto">
                <a:xfrm>
                  <a:off x="1740" y="2208"/>
                  <a:ext cx="238" cy="161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2029" name="Rectangle 113"/>
                <p:cNvSpPr>
                  <a:spLocks noChangeArrowheads="1"/>
                </p:cNvSpPr>
                <p:nvPr/>
              </p:nvSpPr>
              <p:spPr bwMode="auto">
                <a:xfrm>
                  <a:off x="1692" y="2180"/>
                  <a:ext cx="336" cy="1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42023" name="Oval 114"/>
              <p:cNvSpPr>
                <a:spLocks noChangeArrowheads="1"/>
              </p:cNvSpPr>
              <p:nvPr/>
            </p:nvSpPr>
            <p:spPr bwMode="auto">
              <a:xfrm>
                <a:off x="718" y="2311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2015" name="Group 115"/>
          <p:cNvGrpSpPr>
            <a:grpSpLocks/>
          </p:cNvGrpSpPr>
          <p:nvPr/>
        </p:nvGrpSpPr>
        <p:grpSpPr bwMode="auto">
          <a:xfrm>
            <a:off x="3895725" y="1754188"/>
            <a:ext cx="698500" cy="1143000"/>
            <a:chOff x="2448" y="1104"/>
            <a:chExt cx="440" cy="720"/>
          </a:xfrm>
        </p:grpSpPr>
        <p:sp>
          <p:nvSpPr>
            <p:cNvPr id="42016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2017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8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2019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57150" y="1460500"/>
            <a:ext cx="9055100" cy="1327150"/>
          </a:xfrm>
          <a:prstGeom prst="rect">
            <a:avLst/>
          </a:prstGeom>
          <a:solidFill>
            <a:srgbClr val="CCCC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endParaRPr lang="en-US" altLang="en-US"/>
          </a:p>
        </p:txBody>
      </p:sp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349250" y="152400"/>
            <a:ext cx="8509000" cy="4651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7499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Protein Hormones </a:t>
            </a:r>
            <a:r>
              <a:rPr lang="en-US" sz="2800">
                <a:solidFill>
                  <a:srgbClr val="008000"/>
                </a:solidFill>
                <a:ea typeface="+mn-ea"/>
              </a:rPr>
              <a:t>(Ca</a:t>
            </a:r>
            <a:r>
              <a:rPr lang="en-US" sz="2800" baseline="30000">
                <a:solidFill>
                  <a:srgbClr val="008000"/>
                </a:solidFill>
                <a:ea typeface="+mn-ea"/>
              </a:rPr>
              <a:t>2+</a:t>
            </a:r>
            <a:r>
              <a:rPr lang="en-US" sz="2800">
                <a:solidFill>
                  <a:srgbClr val="008000"/>
                </a:solidFill>
                <a:ea typeface="+mn-ea"/>
              </a:rPr>
              <a:t> Second Messenger)</a:t>
            </a:r>
          </a:p>
        </p:txBody>
      </p:sp>
      <p:sp>
        <p:nvSpPr>
          <p:cNvPr id="44037" name="Freeform 5" descr="50%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2147483647 w 460"/>
              <a:gd name="T15" fmla="*/ 0 h 119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60"/>
              <a:gd name="T25" fmla="*/ 0 h 1192"/>
              <a:gd name="T26" fmla="*/ 460 w 460"/>
              <a:gd name="T27" fmla="*/ 1192 h 119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  <a:lnTo>
                  <a:pt x="8" y="0"/>
                </a:lnTo>
              </a:path>
            </a:pathLst>
          </a:custGeom>
          <a:pattFill prst="pct50">
            <a:fgClr>
              <a:srgbClr val="000000"/>
            </a:fgClr>
            <a:bgClr>
              <a:srgbClr val="FFFFFF"/>
            </a:bgClr>
          </a:patt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38" name="Freeform 6"/>
          <p:cNvSpPr>
            <a:spLocks/>
          </p:cNvSpPr>
          <p:nvPr/>
        </p:nvSpPr>
        <p:spPr bwMode="auto">
          <a:xfrm>
            <a:off x="1749425" y="1239838"/>
            <a:ext cx="730250" cy="1892300"/>
          </a:xfrm>
          <a:custGeom>
            <a:avLst/>
            <a:gdLst>
              <a:gd name="T0" fmla="*/ 2147483647 w 460"/>
              <a:gd name="T1" fmla="*/ 0 h 1192"/>
              <a:gd name="T2" fmla="*/ 2147483647 w 460"/>
              <a:gd name="T3" fmla="*/ 2147483647 h 1192"/>
              <a:gd name="T4" fmla="*/ 2147483647 w 460"/>
              <a:gd name="T5" fmla="*/ 2147483647 h 1192"/>
              <a:gd name="T6" fmla="*/ 2147483647 w 460"/>
              <a:gd name="T7" fmla="*/ 2147483647 h 1192"/>
              <a:gd name="T8" fmla="*/ 2147483647 w 460"/>
              <a:gd name="T9" fmla="*/ 2147483647 h 1192"/>
              <a:gd name="T10" fmla="*/ 2147483647 w 460"/>
              <a:gd name="T11" fmla="*/ 2147483647 h 1192"/>
              <a:gd name="T12" fmla="*/ 0 w 460"/>
              <a:gd name="T13" fmla="*/ 2147483647 h 1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60"/>
              <a:gd name="T22" fmla="*/ 0 h 1192"/>
              <a:gd name="T23" fmla="*/ 460 w 460"/>
              <a:gd name="T24" fmla="*/ 1192 h 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60" h="1192">
                <a:moveTo>
                  <a:pt x="8" y="0"/>
                </a:moveTo>
                <a:lnTo>
                  <a:pt x="8" y="1013"/>
                </a:lnTo>
                <a:lnTo>
                  <a:pt x="246" y="1191"/>
                </a:lnTo>
                <a:lnTo>
                  <a:pt x="459" y="1035"/>
                </a:lnTo>
                <a:lnTo>
                  <a:pt x="459" y="14"/>
                </a:lnTo>
                <a:lnTo>
                  <a:pt x="254" y="88"/>
                </a:lnTo>
                <a:lnTo>
                  <a:pt x="0" y="7"/>
                </a:lnTo>
              </a:path>
            </a:pathLst>
          </a:custGeom>
          <a:solidFill>
            <a:srgbClr val="CCFF66"/>
          </a:solidFill>
          <a:ln w="28575" cap="rnd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4039" name="Group 7"/>
          <p:cNvGrpSpPr>
            <a:grpSpLocks/>
          </p:cNvGrpSpPr>
          <p:nvPr/>
        </p:nvGrpSpPr>
        <p:grpSpPr bwMode="auto">
          <a:xfrm>
            <a:off x="3200400" y="2667000"/>
            <a:ext cx="831850" cy="433388"/>
            <a:chOff x="2016" y="1680"/>
            <a:chExt cx="524" cy="273"/>
          </a:xfrm>
        </p:grpSpPr>
        <p:sp>
          <p:nvSpPr>
            <p:cNvPr id="44150" name="Oval 8"/>
            <p:cNvSpPr>
              <a:spLocks noChangeArrowheads="1"/>
            </p:cNvSpPr>
            <p:nvPr/>
          </p:nvSpPr>
          <p:spPr bwMode="auto">
            <a:xfrm>
              <a:off x="2016" y="1680"/>
              <a:ext cx="524" cy="273"/>
            </a:xfrm>
            <a:prstGeom prst="ellipse">
              <a:avLst/>
            </a:prstGeom>
            <a:solidFill>
              <a:srgbClr val="99CC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51" name="Rectangle 9"/>
            <p:cNvSpPr>
              <a:spLocks noChangeArrowheads="1"/>
            </p:cNvSpPr>
            <p:nvPr/>
          </p:nvSpPr>
          <p:spPr bwMode="auto">
            <a:xfrm>
              <a:off x="2074" y="1714"/>
              <a:ext cx="38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</a:rPr>
                <a:t>PLC</a:t>
              </a:r>
            </a:p>
          </p:txBody>
        </p:sp>
      </p:grpSp>
      <p:grpSp>
        <p:nvGrpSpPr>
          <p:cNvPr id="44040" name="Group 10"/>
          <p:cNvGrpSpPr>
            <a:grpSpLocks/>
          </p:cNvGrpSpPr>
          <p:nvPr/>
        </p:nvGrpSpPr>
        <p:grpSpPr bwMode="auto">
          <a:xfrm>
            <a:off x="3886200" y="1752600"/>
            <a:ext cx="698500" cy="1143000"/>
            <a:chOff x="2448" y="1104"/>
            <a:chExt cx="440" cy="720"/>
          </a:xfrm>
        </p:grpSpPr>
        <p:sp>
          <p:nvSpPr>
            <p:cNvPr id="44146" name="Rectangle 11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147" name="Freeform 12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8" name="Freeform 13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9" name="Oval 14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4041" name="AutoShape 15"/>
          <p:cNvSpPr>
            <a:spLocks noChangeArrowheads="1"/>
          </p:cNvSpPr>
          <p:nvPr/>
        </p:nvSpPr>
        <p:spPr bwMode="auto">
          <a:xfrm>
            <a:off x="304800" y="4081463"/>
            <a:ext cx="3276600" cy="1100137"/>
          </a:xfrm>
          <a:prstGeom prst="roundRect">
            <a:avLst>
              <a:gd name="adj" fmla="val 20375"/>
            </a:avLst>
          </a:prstGeom>
          <a:solidFill>
            <a:srgbClr val="99CC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2" name="Rectangle 16"/>
          <p:cNvSpPr>
            <a:spLocks noChangeArrowheads="1"/>
          </p:cNvSpPr>
          <p:nvPr/>
        </p:nvSpPr>
        <p:spPr bwMode="auto">
          <a:xfrm>
            <a:off x="381000" y="4741863"/>
            <a:ext cx="3060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Endoplasmic Reticulum</a:t>
            </a:r>
          </a:p>
        </p:txBody>
      </p:sp>
      <p:sp>
        <p:nvSpPr>
          <p:cNvPr id="44043" name="Rectangle 17"/>
          <p:cNvSpPr>
            <a:spLocks noChangeArrowheads="1"/>
          </p:cNvSpPr>
          <p:nvPr/>
        </p:nvSpPr>
        <p:spPr bwMode="auto">
          <a:xfrm>
            <a:off x="1447800" y="4114800"/>
            <a:ext cx="693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grpSp>
        <p:nvGrpSpPr>
          <p:cNvPr id="44044" name="Group 18"/>
          <p:cNvGrpSpPr>
            <a:grpSpLocks/>
          </p:cNvGrpSpPr>
          <p:nvPr/>
        </p:nvGrpSpPr>
        <p:grpSpPr bwMode="auto">
          <a:xfrm>
            <a:off x="6172200" y="2794000"/>
            <a:ext cx="1524000" cy="711200"/>
            <a:chOff x="3888" y="1760"/>
            <a:chExt cx="960" cy="448"/>
          </a:xfrm>
        </p:grpSpPr>
        <p:sp>
          <p:nvSpPr>
            <p:cNvPr id="44144" name="AutoShape 19"/>
            <p:cNvSpPr>
              <a:spLocks noChangeArrowheads="1"/>
            </p:cNvSpPr>
            <p:nvPr/>
          </p:nvSpPr>
          <p:spPr bwMode="auto">
            <a:xfrm>
              <a:off x="3888" y="1760"/>
              <a:ext cx="960" cy="448"/>
            </a:xfrm>
            <a:prstGeom prst="roundRect">
              <a:avLst>
                <a:gd name="adj" fmla="val 16667"/>
              </a:avLst>
            </a:prstGeom>
            <a:solidFill>
              <a:srgbClr val="FF66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5" name="Rectangle 20"/>
            <p:cNvSpPr>
              <a:spLocks noChangeArrowheads="1"/>
            </p:cNvSpPr>
            <p:nvPr/>
          </p:nvSpPr>
          <p:spPr bwMode="auto">
            <a:xfrm>
              <a:off x="3984" y="1760"/>
              <a:ext cx="799" cy="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Protein </a:t>
              </a:r>
            </a:p>
            <a:p>
              <a:pPr algn="ctr"/>
              <a:r>
                <a:rPr lang="en-US" altLang="en-US" sz="2000">
                  <a:solidFill>
                    <a:srgbClr val="000000"/>
                  </a:solidFill>
                </a:rPr>
                <a:t>Kinase C</a:t>
              </a:r>
              <a:endParaRPr lang="en-US" altLang="en-US" sz="1300">
                <a:solidFill>
                  <a:srgbClr val="000000"/>
                </a:solidFill>
              </a:endParaRPr>
            </a:p>
          </p:txBody>
        </p:sp>
      </p:grpSp>
      <p:sp>
        <p:nvSpPr>
          <p:cNvPr id="44045" name="Rectangle 21"/>
          <p:cNvSpPr>
            <a:spLocks noChangeArrowheads="1"/>
          </p:cNvSpPr>
          <p:nvPr/>
        </p:nvSpPr>
        <p:spPr bwMode="auto">
          <a:xfrm>
            <a:off x="2149475" y="5911850"/>
            <a:ext cx="32353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Plasma Membrane</a:t>
            </a:r>
          </a:p>
        </p:txBody>
      </p:sp>
      <p:sp>
        <p:nvSpPr>
          <p:cNvPr id="44046" name="Rectangle 22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7" name="Rectangle 23"/>
          <p:cNvSpPr>
            <a:spLocks noChangeArrowheads="1"/>
          </p:cNvSpPr>
          <p:nvPr/>
        </p:nvSpPr>
        <p:spPr bwMode="auto">
          <a:xfrm>
            <a:off x="7766050" y="1285875"/>
            <a:ext cx="260350" cy="6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8" name="Rectangle 24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4049" name="Rectangle 25"/>
          <p:cNvSpPr>
            <a:spLocks noChangeArrowheads="1"/>
          </p:cNvSpPr>
          <p:nvPr/>
        </p:nvSpPr>
        <p:spPr bwMode="auto">
          <a:xfrm>
            <a:off x="7780338" y="2965450"/>
            <a:ext cx="26035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4050" name="Group 26"/>
          <p:cNvGrpSpPr>
            <a:grpSpLocks/>
          </p:cNvGrpSpPr>
          <p:nvPr/>
        </p:nvGrpSpPr>
        <p:grpSpPr bwMode="auto">
          <a:xfrm>
            <a:off x="1701800" y="962025"/>
            <a:ext cx="831850" cy="415925"/>
            <a:chOff x="1072" y="606"/>
            <a:chExt cx="524" cy="262"/>
          </a:xfrm>
        </p:grpSpPr>
        <p:sp>
          <p:nvSpPr>
            <p:cNvPr id="44142" name="Freeform 27"/>
            <p:cNvSpPr>
              <a:spLocks/>
            </p:cNvSpPr>
            <p:nvPr/>
          </p:nvSpPr>
          <p:spPr bwMode="auto">
            <a:xfrm>
              <a:off x="1108" y="616"/>
              <a:ext cx="456" cy="252"/>
            </a:xfrm>
            <a:custGeom>
              <a:avLst/>
              <a:gdLst>
                <a:gd name="T0" fmla="*/ 0 w 456"/>
                <a:gd name="T1" fmla="*/ 176 h 252"/>
                <a:gd name="T2" fmla="*/ 248 w 456"/>
                <a:gd name="T3" fmla="*/ 252 h 252"/>
                <a:gd name="T4" fmla="*/ 456 w 456"/>
                <a:gd name="T5" fmla="*/ 176 h 252"/>
                <a:gd name="T6" fmla="*/ 456 w 456"/>
                <a:gd name="T7" fmla="*/ 0 h 252"/>
                <a:gd name="T8" fmla="*/ 0 w 456"/>
                <a:gd name="T9" fmla="*/ 0 h 252"/>
                <a:gd name="T10" fmla="*/ 0 w 456"/>
                <a:gd name="T11" fmla="*/ 176 h 25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56"/>
                <a:gd name="T19" fmla="*/ 0 h 252"/>
                <a:gd name="T20" fmla="*/ 456 w 456"/>
                <a:gd name="T21" fmla="*/ 252 h 25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56" h="252">
                  <a:moveTo>
                    <a:pt x="0" y="176"/>
                  </a:moveTo>
                  <a:lnTo>
                    <a:pt x="248" y="252"/>
                  </a:lnTo>
                  <a:lnTo>
                    <a:pt x="456" y="17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76"/>
                  </a:lnTo>
                  <a:close/>
                </a:path>
              </a:pathLst>
            </a:custGeom>
            <a:solidFill>
              <a:srgbClr val="FFFF0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43" name="Text Box 28"/>
            <p:cNvSpPr txBox="1">
              <a:spLocks noChangeArrowheads="1"/>
            </p:cNvSpPr>
            <p:nvPr/>
          </p:nvSpPr>
          <p:spPr bwMode="auto">
            <a:xfrm>
              <a:off x="1072" y="606"/>
              <a:ext cx="5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GnRH</a:t>
              </a:r>
            </a:p>
          </p:txBody>
        </p:sp>
      </p:grpSp>
      <p:sp>
        <p:nvSpPr>
          <p:cNvPr id="44051" name="Text Box 29"/>
          <p:cNvSpPr txBox="1">
            <a:spLocks noChangeArrowheads="1"/>
          </p:cNvSpPr>
          <p:nvPr/>
        </p:nvSpPr>
        <p:spPr bwMode="auto">
          <a:xfrm rot="-5400000">
            <a:off x="1485900" y="1811338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chemeClr val="tx1"/>
                </a:solidFill>
              </a:rPr>
              <a:t>Receptor</a:t>
            </a:r>
          </a:p>
        </p:txBody>
      </p:sp>
      <p:grpSp>
        <p:nvGrpSpPr>
          <p:cNvPr id="44052" name="Group 30"/>
          <p:cNvGrpSpPr>
            <a:grpSpLocks/>
          </p:cNvGrpSpPr>
          <p:nvPr/>
        </p:nvGrpSpPr>
        <p:grpSpPr bwMode="auto">
          <a:xfrm>
            <a:off x="2425700" y="1457325"/>
            <a:ext cx="1327150" cy="1325563"/>
            <a:chOff x="1528" y="918"/>
            <a:chExt cx="836" cy="835"/>
          </a:xfrm>
        </p:grpSpPr>
        <p:sp>
          <p:nvSpPr>
            <p:cNvPr id="44140" name="Oval 31"/>
            <p:cNvSpPr>
              <a:spLocks noChangeArrowheads="1"/>
            </p:cNvSpPr>
            <p:nvPr/>
          </p:nvSpPr>
          <p:spPr bwMode="auto">
            <a:xfrm>
              <a:off x="1564" y="918"/>
              <a:ext cx="770" cy="835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164896" name="Text Box 32"/>
            <p:cNvSpPr txBox="1">
              <a:spLocks noChangeArrowheads="1"/>
            </p:cNvSpPr>
            <p:nvPr/>
          </p:nvSpPr>
          <p:spPr bwMode="auto">
            <a:xfrm>
              <a:off x="1528" y="1200"/>
              <a:ext cx="836" cy="250"/>
            </a:xfrm>
            <a:prstGeom prst="rect">
              <a:avLst/>
            </a:prstGeom>
            <a:noFill/>
            <a:ln>
              <a:noFill/>
            </a:ln>
            <a:effectLst>
              <a:outerShdw blurRad="63500" dist="17961" dir="2700000" algn="ctr" rotWithShape="0">
                <a:srgbClr val="000000">
                  <a:alpha val="74997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rgbClr val="FFFF00"/>
                  </a:solidFill>
                  <a:ea typeface="+mn-ea"/>
                </a:rPr>
                <a:t>G-protein</a:t>
              </a:r>
            </a:p>
          </p:txBody>
        </p:sp>
      </p:grpSp>
      <p:grpSp>
        <p:nvGrpSpPr>
          <p:cNvPr id="44053" name="Group 33"/>
          <p:cNvGrpSpPr>
            <a:grpSpLocks/>
          </p:cNvGrpSpPr>
          <p:nvPr/>
        </p:nvGrpSpPr>
        <p:grpSpPr bwMode="auto">
          <a:xfrm>
            <a:off x="4419600" y="1712913"/>
            <a:ext cx="1285875" cy="1525587"/>
            <a:chOff x="2784" y="1079"/>
            <a:chExt cx="810" cy="961"/>
          </a:xfrm>
        </p:grpSpPr>
        <p:grpSp>
          <p:nvGrpSpPr>
            <p:cNvPr id="44129" name="Group 34"/>
            <p:cNvGrpSpPr>
              <a:grpSpLocks/>
            </p:cNvGrpSpPr>
            <p:nvPr/>
          </p:nvGrpSpPr>
          <p:grpSpPr bwMode="auto">
            <a:xfrm>
              <a:off x="2784" y="1079"/>
              <a:ext cx="674" cy="649"/>
              <a:chOff x="2784" y="1079"/>
              <a:chExt cx="674" cy="649"/>
            </a:xfrm>
          </p:grpSpPr>
          <p:sp>
            <p:nvSpPr>
              <p:cNvPr id="44134" name="Rectangle 35"/>
              <p:cNvSpPr>
                <a:spLocks noChangeArrowheads="1"/>
              </p:cNvSpPr>
              <p:nvPr/>
            </p:nvSpPr>
            <p:spPr bwMode="auto">
              <a:xfrm>
                <a:off x="3024" y="1079"/>
                <a:ext cx="434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DAG</a:t>
                </a:r>
              </a:p>
            </p:txBody>
          </p:sp>
          <p:grpSp>
            <p:nvGrpSpPr>
              <p:cNvPr id="44135" name="Group 36"/>
              <p:cNvGrpSpPr>
                <a:grpSpLocks/>
              </p:cNvGrpSpPr>
              <p:nvPr/>
            </p:nvGrpSpPr>
            <p:grpSpPr bwMode="auto">
              <a:xfrm>
                <a:off x="3122" y="1280"/>
                <a:ext cx="165" cy="352"/>
                <a:chOff x="3531" y="1248"/>
                <a:chExt cx="165" cy="352"/>
              </a:xfrm>
            </p:grpSpPr>
            <p:sp>
              <p:nvSpPr>
                <p:cNvPr id="44137" name="Freeform 37"/>
                <p:cNvSpPr>
                  <a:spLocks/>
                </p:cNvSpPr>
                <p:nvPr/>
              </p:nvSpPr>
              <p:spPr bwMode="auto">
                <a:xfrm>
                  <a:off x="3531" y="1248"/>
                  <a:ext cx="92" cy="349"/>
                </a:xfrm>
                <a:custGeom>
                  <a:avLst/>
                  <a:gdLst>
                    <a:gd name="T0" fmla="*/ 25 w 92"/>
                    <a:gd name="T1" fmla="*/ 348 h 349"/>
                    <a:gd name="T2" fmla="*/ 33 w 92"/>
                    <a:gd name="T3" fmla="*/ 281 h 349"/>
                    <a:gd name="T4" fmla="*/ 91 w 92"/>
                    <a:gd name="T5" fmla="*/ 215 h 349"/>
                    <a:gd name="T6" fmla="*/ 0 w 92"/>
                    <a:gd name="T7" fmla="*/ 82 h 349"/>
                    <a:gd name="T8" fmla="*/ 41 w 92"/>
                    <a:gd name="T9" fmla="*/ 0 h 349"/>
                    <a:gd name="T10" fmla="*/ 58 w 92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2"/>
                    <a:gd name="T19" fmla="*/ 0 h 349"/>
                    <a:gd name="T20" fmla="*/ 92 w 92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2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1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8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38" name="Freeform 38"/>
                <p:cNvSpPr>
                  <a:spLocks/>
                </p:cNvSpPr>
                <p:nvPr/>
              </p:nvSpPr>
              <p:spPr bwMode="auto">
                <a:xfrm>
                  <a:off x="3605" y="1248"/>
                  <a:ext cx="91" cy="349"/>
                </a:xfrm>
                <a:custGeom>
                  <a:avLst/>
                  <a:gdLst>
                    <a:gd name="T0" fmla="*/ 25 w 91"/>
                    <a:gd name="T1" fmla="*/ 348 h 349"/>
                    <a:gd name="T2" fmla="*/ 33 w 91"/>
                    <a:gd name="T3" fmla="*/ 281 h 349"/>
                    <a:gd name="T4" fmla="*/ 90 w 91"/>
                    <a:gd name="T5" fmla="*/ 215 h 349"/>
                    <a:gd name="T6" fmla="*/ 0 w 91"/>
                    <a:gd name="T7" fmla="*/ 82 h 349"/>
                    <a:gd name="T8" fmla="*/ 41 w 91"/>
                    <a:gd name="T9" fmla="*/ 0 h 349"/>
                    <a:gd name="T10" fmla="*/ 57 w 91"/>
                    <a:gd name="T11" fmla="*/ 0 h 3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1"/>
                    <a:gd name="T19" fmla="*/ 0 h 349"/>
                    <a:gd name="T20" fmla="*/ 91 w 91"/>
                    <a:gd name="T21" fmla="*/ 349 h 3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1" h="349">
                      <a:moveTo>
                        <a:pt x="25" y="348"/>
                      </a:moveTo>
                      <a:lnTo>
                        <a:pt x="33" y="281"/>
                      </a:lnTo>
                      <a:lnTo>
                        <a:pt x="90" y="215"/>
                      </a:lnTo>
                      <a:lnTo>
                        <a:pt x="0" y="82"/>
                      </a:lnTo>
                      <a:lnTo>
                        <a:pt x="41" y="0"/>
                      </a:lnTo>
                      <a:lnTo>
                        <a:pt x="57" y="0"/>
                      </a:lnTo>
                    </a:path>
                  </a:pathLst>
                </a:custGeom>
                <a:noFill/>
                <a:ln w="28575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39" name="Line 39"/>
                <p:cNvSpPr>
                  <a:spLocks noChangeShapeType="1"/>
                </p:cNvSpPr>
                <p:nvPr/>
              </p:nvSpPr>
              <p:spPr bwMode="auto">
                <a:xfrm>
                  <a:off x="3560" y="1596"/>
                  <a:ext cx="72" cy="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36" name="Line 40"/>
              <p:cNvSpPr>
                <a:spLocks noChangeShapeType="1"/>
              </p:cNvSpPr>
              <p:nvPr/>
            </p:nvSpPr>
            <p:spPr bwMode="auto">
              <a:xfrm flipV="1">
                <a:off x="2784" y="1632"/>
                <a:ext cx="338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130" name="Group 41"/>
            <p:cNvGrpSpPr>
              <a:grpSpLocks/>
            </p:cNvGrpSpPr>
            <p:nvPr/>
          </p:nvGrpSpPr>
          <p:grpSpPr bwMode="auto">
            <a:xfrm>
              <a:off x="2784" y="1728"/>
              <a:ext cx="810" cy="312"/>
              <a:chOff x="2784" y="1728"/>
              <a:chExt cx="810" cy="312"/>
            </a:xfrm>
          </p:grpSpPr>
          <p:sp>
            <p:nvSpPr>
              <p:cNvPr id="44131" name="Rectangle 42"/>
              <p:cNvSpPr>
                <a:spLocks noChangeArrowheads="1"/>
              </p:cNvSpPr>
              <p:nvPr/>
            </p:nvSpPr>
            <p:spPr bwMode="auto">
              <a:xfrm>
                <a:off x="3291" y="1811"/>
                <a:ext cx="303" cy="2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IP</a:t>
                </a:r>
                <a:r>
                  <a:rPr lang="en-US" altLang="en-US" sz="1800" baseline="-25000">
                    <a:solidFill>
                      <a:srgbClr val="000000"/>
                    </a:solidFill>
                  </a:rPr>
                  <a:t>3</a:t>
                </a:r>
                <a:endParaRPr lang="en-US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132" name="Oval 43"/>
              <p:cNvSpPr>
                <a:spLocks noChangeArrowheads="1"/>
              </p:cNvSpPr>
              <p:nvPr/>
            </p:nvSpPr>
            <p:spPr bwMode="auto">
              <a:xfrm>
                <a:off x="3074" y="1850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133" name="Line 44"/>
              <p:cNvSpPr>
                <a:spLocks noChangeShapeType="1"/>
              </p:cNvSpPr>
              <p:nvPr/>
            </p:nvSpPr>
            <p:spPr bwMode="auto">
              <a:xfrm>
                <a:off x="2784" y="1728"/>
                <a:ext cx="302" cy="1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054" name="Group 45"/>
          <p:cNvGrpSpPr>
            <a:grpSpLocks/>
          </p:cNvGrpSpPr>
          <p:nvPr/>
        </p:nvGrpSpPr>
        <p:grpSpPr bwMode="auto">
          <a:xfrm>
            <a:off x="866775" y="3473450"/>
            <a:ext cx="533400" cy="655638"/>
            <a:chOff x="1692" y="2180"/>
            <a:chExt cx="336" cy="413"/>
          </a:xfrm>
        </p:grpSpPr>
        <p:sp>
          <p:nvSpPr>
            <p:cNvPr id="44123" name="Rectangle 46"/>
            <p:cNvSpPr>
              <a:spLocks noChangeArrowheads="1"/>
            </p:cNvSpPr>
            <p:nvPr/>
          </p:nvSpPr>
          <p:spPr bwMode="auto">
            <a:xfrm>
              <a:off x="1714" y="2364"/>
              <a:ext cx="222" cy="1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4" name="Rectangle 47"/>
            <p:cNvSpPr>
              <a:spLocks noChangeArrowheads="1"/>
            </p:cNvSpPr>
            <p:nvPr/>
          </p:nvSpPr>
          <p:spPr bwMode="auto">
            <a:xfrm>
              <a:off x="1714" y="2304"/>
              <a:ext cx="302" cy="258"/>
            </a:xfrm>
            <a:prstGeom prst="rect">
              <a:avLst/>
            </a:prstGeom>
            <a:solidFill>
              <a:srgbClr val="FF66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5" name="Rectangle 48"/>
            <p:cNvSpPr>
              <a:spLocks noChangeArrowheads="1"/>
            </p:cNvSpPr>
            <p:nvPr/>
          </p:nvSpPr>
          <p:spPr bwMode="auto">
            <a:xfrm>
              <a:off x="1751" y="2364"/>
              <a:ext cx="218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R</a:t>
              </a:r>
            </a:p>
          </p:txBody>
        </p:sp>
        <p:sp>
          <p:nvSpPr>
            <p:cNvPr id="44126" name="Oval 49"/>
            <p:cNvSpPr>
              <a:spLocks noChangeArrowheads="1"/>
            </p:cNvSpPr>
            <p:nvPr/>
          </p:nvSpPr>
          <p:spPr bwMode="auto">
            <a:xfrm>
              <a:off x="1744" y="2208"/>
              <a:ext cx="238" cy="1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7" name="Oval 50"/>
            <p:cNvSpPr>
              <a:spLocks noChangeArrowheads="1"/>
            </p:cNvSpPr>
            <p:nvPr/>
          </p:nvSpPr>
          <p:spPr bwMode="auto">
            <a:xfrm>
              <a:off x="1740" y="2208"/>
              <a:ext cx="238" cy="161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28" name="Rectangle 51"/>
            <p:cNvSpPr>
              <a:spLocks noChangeArrowheads="1"/>
            </p:cNvSpPr>
            <p:nvPr/>
          </p:nvSpPr>
          <p:spPr bwMode="auto">
            <a:xfrm>
              <a:off x="1692" y="2180"/>
              <a:ext cx="336" cy="1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4055" name="Group 52"/>
          <p:cNvGrpSpPr>
            <a:grpSpLocks/>
          </p:cNvGrpSpPr>
          <p:nvPr/>
        </p:nvGrpSpPr>
        <p:grpSpPr bwMode="auto">
          <a:xfrm>
            <a:off x="1676400" y="3619500"/>
            <a:ext cx="4122738" cy="444500"/>
            <a:chOff x="1056" y="2280"/>
            <a:chExt cx="2597" cy="280"/>
          </a:xfrm>
        </p:grpSpPr>
        <p:grpSp>
          <p:nvGrpSpPr>
            <p:cNvPr id="44119" name="Group 53"/>
            <p:cNvGrpSpPr>
              <a:grpSpLocks/>
            </p:cNvGrpSpPr>
            <p:nvPr/>
          </p:nvGrpSpPr>
          <p:grpSpPr bwMode="auto">
            <a:xfrm>
              <a:off x="1056" y="2400"/>
              <a:ext cx="2116" cy="160"/>
              <a:chOff x="1048" y="2404"/>
              <a:chExt cx="2116" cy="160"/>
            </a:xfrm>
          </p:grpSpPr>
          <p:sp>
            <p:nvSpPr>
              <p:cNvPr id="44121" name="Line 54"/>
              <p:cNvSpPr>
                <a:spLocks noChangeShapeType="1"/>
              </p:cNvSpPr>
              <p:nvPr/>
            </p:nvSpPr>
            <p:spPr bwMode="auto">
              <a:xfrm flipV="1">
                <a:off x="1056" y="2409"/>
                <a:ext cx="0" cy="155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2" name="Line 55"/>
              <p:cNvSpPr>
                <a:spLocks noChangeShapeType="1"/>
              </p:cNvSpPr>
              <p:nvPr/>
            </p:nvSpPr>
            <p:spPr bwMode="auto">
              <a:xfrm flipV="1">
                <a:off x="1048" y="2404"/>
                <a:ext cx="2116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4120" name="Rectangle 56"/>
            <p:cNvSpPr>
              <a:spLocks noChangeArrowheads="1"/>
            </p:cNvSpPr>
            <p:nvPr/>
          </p:nvSpPr>
          <p:spPr bwMode="auto">
            <a:xfrm>
              <a:off x="3216" y="2280"/>
              <a:ext cx="43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44056" name="Line 57"/>
          <p:cNvSpPr>
            <a:spLocks noChangeShapeType="1"/>
          </p:cNvSpPr>
          <p:nvPr/>
        </p:nvSpPr>
        <p:spPr bwMode="auto">
          <a:xfrm>
            <a:off x="5334000" y="2362200"/>
            <a:ext cx="762000" cy="533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7" name="Line 58"/>
          <p:cNvSpPr>
            <a:spLocks noChangeShapeType="1"/>
          </p:cNvSpPr>
          <p:nvPr/>
        </p:nvSpPr>
        <p:spPr bwMode="auto">
          <a:xfrm flipV="1">
            <a:off x="5791200" y="3505200"/>
            <a:ext cx="3048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8" name="Line 59"/>
          <p:cNvSpPr>
            <a:spLocks noChangeShapeType="1"/>
          </p:cNvSpPr>
          <p:nvPr/>
        </p:nvSpPr>
        <p:spPr bwMode="auto">
          <a:xfrm flipV="1">
            <a:off x="7448550" y="2444750"/>
            <a:ext cx="4572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59" name="Text Box 60"/>
          <p:cNvSpPr txBox="1">
            <a:spLocks noChangeArrowheads="1"/>
          </p:cNvSpPr>
          <p:nvPr/>
        </p:nvSpPr>
        <p:spPr bwMode="auto">
          <a:xfrm>
            <a:off x="0" y="1600200"/>
            <a:ext cx="17081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Plasma</a:t>
            </a:r>
          </a:p>
          <a:p>
            <a:pPr algn="ctr"/>
            <a:r>
              <a:rPr lang="en-US" altLang="en-US"/>
              <a:t>Membrane</a:t>
            </a:r>
          </a:p>
        </p:txBody>
      </p:sp>
      <p:grpSp>
        <p:nvGrpSpPr>
          <p:cNvPr id="44060" name="Group 61"/>
          <p:cNvGrpSpPr>
            <a:grpSpLocks/>
          </p:cNvGrpSpPr>
          <p:nvPr/>
        </p:nvGrpSpPr>
        <p:grpSpPr bwMode="auto">
          <a:xfrm>
            <a:off x="5867400" y="685800"/>
            <a:ext cx="2547938" cy="3124200"/>
            <a:chOff x="3696" y="432"/>
            <a:chExt cx="1605" cy="1968"/>
          </a:xfrm>
        </p:grpSpPr>
        <p:sp>
          <p:nvSpPr>
            <p:cNvPr id="44114" name="AutoShape 62"/>
            <p:cNvSpPr>
              <a:spLocks noChangeArrowheads="1"/>
            </p:cNvSpPr>
            <p:nvPr/>
          </p:nvSpPr>
          <p:spPr bwMode="auto">
            <a:xfrm>
              <a:off x="4992" y="768"/>
              <a:ext cx="192" cy="1128"/>
            </a:xfrm>
            <a:prstGeom prst="can">
              <a:avLst>
                <a:gd name="adj" fmla="val 4534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115" name="Line 63"/>
            <p:cNvSpPr>
              <a:spLocks noChangeShapeType="1"/>
            </p:cNvSpPr>
            <p:nvPr/>
          </p:nvSpPr>
          <p:spPr bwMode="auto">
            <a:xfrm>
              <a:off x="5088" y="672"/>
              <a:ext cx="0" cy="1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6" name="Rectangle 64"/>
            <p:cNvSpPr>
              <a:spLocks noChangeArrowheads="1"/>
            </p:cNvSpPr>
            <p:nvPr/>
          </p:nvSpPr>
          <p:spPr bwMode="auto">
            <a:xfrm>
              <a:off x="4864" y="432"/>
              <a:ext cx="437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  <p:sp>
          <p:nvSpPr>
            <p:cNvPr id="44117" name="Line 65"/>
            <p:cNvSpPr>
              <a:spLocks noChangeShapeType="1"/>
            </p:cNvSpPr>
            <p:nvPr/>
          </p:nvSpPr>
          <p:spPr bwMode="auto">
            <a:xfrm flipH="1">
              <a:off x="4800" y="2160"/>
              <a:ext cx="288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8" name="Line 66"/>
            <p:cNvSpPr>
              <a:spLocks noChangeShapeType="1"/>
            </p:cNvSpPr>
            <p:nvPr/>
          </p:nvSpPr>
          <p:spPr bwMode="auto">
            <a:xfrm flipH="1">
              <a:off x="3696" y="2400"/>
              <a:ext cx="11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061" name="Group 67"/>
          <p:cNvGrpSpPr>
            <a:grpSpLocks/>
          </p:cNvGrpSpPr>
          <p:nvPr/>
        </p:nvGrpSpPr>
        <p:grpSpPr bwMode="auto">
          <a:xfrm>
            <a:off x="5867400" y="3581400"/>
            <a:ext cx="1287463" cy="2047875"/>
            <a:chOff x="3696" y="2256"/>
            <a:chExt cx="811" cy="1290"/>
          </a:xfrm>
        </p:grpSpPr>
        <p:sp>
          <p:nvSpPr>
            <p:cNvPr id="44110" name="Line 68"/>
            <p:cNvSpPr>
              <a:spLocks noChangeShapeType="1"/>
            </p:cNvSpPr>
            <p:nvPr/>
          </p:nvSpPr>
          <p:spPr bwMode="auto">
            <a:xfrm flipH="1">
              <a:off x="3696" y="2256"/>
              <a:ext cx="576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1" name="Line 69"/>
            <p:cNvSpPr>
              <a:spLocks noChangeShapeType="1"/>
            </p:cNvSpPr>
            <p:nvPr/>
          </p:nvSpPr>
          <p:spPr bwMode="auto">
            <a:xfrm flipH="1">
              <a:off x="3744" y="2256"/>
              <a:ext cx="624" cy="81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2" name="Line 70"/>
            <p:cNvSpPr>
              <a:spLocks noChangeShapeType="1"/>
            </p:cNvSpPr>
            <p:nvPr/>
          </p:nvSpPr>
          <p:spPr bwMode="auto">
            <a:xfrm flipH="1">
              <a:off x="3936" y="2256"/>
              <a:ext cx="501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113" name="Line 71"/>
            <p:cNvSpPr>
              <a:spLocks noChangeShapeType="1"/>
            </p:cNvSpPr>
            <p:nvPr/>
          </p:nvSpPr>
          <p:spPr bwMode="auto">
            <a:xfrm flipH="1">
              <a:off x="4364" y="2256"/>
              <a:ext cx="143" cy="12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062" name="Group 72"/>
          <p:cNvGrpSpPr>
            <a:grpSpLocks/>
          </p:cNvGrpSpPr>
          <p:nvPr/>
        </p:nvGrpSpPr>
        <p:grpSpPr bwMode="auto">
          <a:xfrm>
            <a:off x="3754438" y="4114800"/>
            <a:ext cx="3849687" cy="2697163"/>
            <a:chOff x="2365" y="2592"/>
            <a:chExt cx="2425" cy="1699"/>
          </a:xfrm>
        </p:grpSpPr>
        <p:sp>
          <p:nvSpPr>
            <p:cNvPr id="44079" name="Oval 73"/>
            <p:cNvSpPr>
              <a:spLocks noChangeArrowheads="1"/>
            </p:cNvSpPr>
            <p:nvPr/>
          </p:nvSpPr>
          <p:spPr bwMode="auto">
            <a:xfrm>
              <a:off x="3721" y="3229"/>
              <a:ext cx="90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080" name="Oval 74"/>
            <p:cNvSpPr>
              <a:spLocks noChangeArrowheads="1"/>
            </p:cNvSpPr>
            <p:nvPr/>
          </p:nvSpPr>
          <p:spPr bwMode="auto">
            <a:xfrm>
              <a:off x="3910" y="3525"/>
              <a:ext cx="90" cy="6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4081" name="Group 75"/>
            <p:cNvGrpSpPr>
              <a:grpSpLocks/>
            </p:cNvGrpSpPr>
            <p:nvPr/>
          </p:nvGrpSpPr>
          <p:grpSpPr bwMode="auto">
            <a:xfrm>
              <a:off x="2365" y="2592"/>
              <a:ext cx="2425" cy="1699"/>
              <a:chOff x="2365" y="2592"/>
              <a:chExt cx="2425" cy="1699"/>
            </a:xfrm>
          </p:grpSpPr>
          <p:grpSp>
            <p:nvGrpSpPr>
              <p:cNvPr id="44082" name="Group 76"/>
              <p:cNvGrpSpPr>
                <a:grpSpLocks/>
              </p:cNvGrpSpPr>
              <p:nvPr/>
            </p:nvGrpSpPr>
            <p:grpSpPr bwMode="auto">
              <a:xfrm>
                <a:off x="4263" y="3756"/>
                <a:ext cx="213" cy="203"/>
                <a:chOff x="4263" y="3756"/>
                <a:chExt cx="213" cy="203"/>
              </a:xfrm>
            </p:grpSpPr>
            <p:sp>
              <p:nvSpPr>
                <p:cNvPr id="44106" name="Arc 77"/>
                <p:cNvSpPr>
                  <a:spLocks/>
                </p:cNvSpPr>
                <p:nvPr/>
              </p:nvSpPr>
              <p:spPr bwMode="auto">
                <a:xfrm>
                  <a:off x="4263" y="3756"/>
                  <a:ext cx="103" cy="203"/>
                </a:xfrm>
                <a:custGeom>
                  <a:avLst/>
                  <a:gdLst>
                    <a:gd name="T0" fmla="*/ 0 w 21600"/>
                    <a:gd name="T1" fmla="*/ 0 h 21598"/>
                    <a:gd name="T2" fmla="*/ 0 w 21600"/>
                    <a:gd name="T3" fmla="*/ 0 h 21598"/>
                    <a:gd name="T4" fmla="*/ 0 w 21600"/>
                    <a:gd name="T5" fmla="*/ 0 h 21598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598"/>
                    <a:gd name="T11" fmla="*/ 21600 w 21600"/>
                    <a:gd name="T12" fmla="*/ 21598 h 215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598" fill="none" extrusionOk="0">
                      <a:moveTo>
                        <a:pt x="-1" y="21597"/>
                      </a:moveTo>
                      <a:cubicBezTo>
                        <a:pt x="-1" y="9750"/>
                        <a:pt x="9543" y="114"/>
                        <a:pt x="21389" y="-1"/>
                      </a:cubicBezTo>
                    </a:path>
                    <a:path w="21600" h="21598" stroke="0" extrusionOk="0">
                      <a:moveTo>
                        <a:pt x="-1" y="21597"/>
                      </a:moveTo>
                      <a:cubicBezTo>
                        <a:pt x="-1" y="9750"/>
                        <a:pt x="9543" y="114"/>
                        <a:pt x="21389" y="-1"/>
                      </a:cubicBezTo>
                      <a:lnTo>
                        <a:pt x="21600" y="215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07" name="Arc 78"/>
                <p:cNvSpPr>
                  <a:spLocks/>
                </p:cNvSpPr>
                <p:nvPr/>
              </p:nvSpPr>
              <p:spPr bwMode="auto">
                <a:xfrm>
                  <a:off x="4264" y="3757"/>
                  <a:ext cx="102" cy="202"/>
                </a:xfrm>
                <a:custGeom>
                  <a:avLst/>
                  <a:gdLst>
                    <a:gd name="T0" fmla="*/ 0 w 21599"/>
                    <a:gd name="T1" fmla="*/ 0 h 21598"/>
                    <a:gd name="T2" fmla="*/ 0 w 21599"/>
                    <a:gd name="T3" fmla="*/ 0 h 21598"/>
                    <a:gd name="T4" fmla="*/ 0 w 21599"/>
                    <a:gd name="T5" fmla="*/ 0 h 21598"/>
                    <a:gd name="T6" fmla="*/ 0 60000 65536"/>
                    <a:gd name="T7" fmla="*/ 0 60000 65536"/>
                    <a:gd name="T8" fmla="*/ 0 60000 65536"/>
                    <a:gd name="T9" fmla="*/ 0 w 21599"/>
                    <a:gd name="T10" fmla="*/ 0 h 21598"/>
                    <a:gd name="T11" fmla="*/ 21599 w 21599"/>
                    <a:gd name="T12" fmla="*/ 21598 h 215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99" h="21598" fill="none" extrusionOk="0">
                      <a:moveTo>
                        <a:pt x="-1" y="21491"/>
                      </a:moveTo>
                      <a:cubicBezTo>
                        <a:pt x="57" y="9686"/>
                        <a:pt x="9583" y="113"/>
                        <a:pt x="21388" y="-1"/>
                      </a:cubicBezTo>
                    </a:path>
                    <a:path w="21599" h="21598" stroke="0" extrusionOk="0">
                      <a:moveTo>
                        <a:pt x="-1" y="21491"/>
                      </a:moveTo>
                      <a:cubicBezTo>
                        <a:pt x="57" y="9686"/>
                        <a:pt x="9583" y="113"/>
                        <a:pt x="21388" y="-1"/>
                      </a:cubicBezTo>
                      <a:lnTo>
                        <a:pt x="21599" y="21598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08" name="Arc 79"/>
                <p:cNvSpPr>
                  <a:spLocks/>
                </p:cNvSpPr>
                <p:nvPr/>
              </p:nvSpPr>
              <p:spPr bwMode="auto">
                <a:xfrm>
                  <a:off x="4365" y="3756"/>
                  <a:ext cx="111" cy="203"/>
                </a:xfrm>
                <a:custGeom>
                  <a:avLst/>
                  <a:gdLst>
                    <a:gd name="T0" fmla="*/ 0 w 21795"/>
                    <a:gd name="T1" fmla="*/ 0 h 21600"/>
                    <a:gd name="T2" fmla="*/ 0 w 21795"/>
                    <a:gd name="T3" fmla="*/ 0 h 21600"/>
                    <a:gd name="T4" fmla="*/ 0 w 21795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795"/>
                    <a:gd name="T10" fmla="*/ 0 h 21600"/>
                    <a:gd name="T11" fmla="*/ 21795 w 21795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795" h="21600" fill="none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5" y="-1"/>
                      </a:cubicBezTo>
                      <a:cubicBezTo>
                        <a:pt x="12124" y="-1"/>
                        <a:pt x="21795" y="9670"/>
                        <a:pt x="21795" y="21600"/>
                      </a:cubicBezTo>
                    </a:path>
                    <a:path w="21795" h="21600" stroke="0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5" y="-1"/>
                      </a:cubicBezTo>
                      <a:cubicBezTo>
                        <a:pt x="12124" y="-1"/>
                        <a:pt x="21795" y="9670"/>
                        <a:pt x="21795" y="21600"/>
                      </a:cubicBezTo>
                      <a:lnTo>
                        <a:pt x="195" y="216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109" name="Arc 80"/>
                <p:cNvSpPr>
                  <a:spLocks/>
                </p:cNvSpPr>
                <p:nvPr/>
              </p:nvSpPr>
              <p:spPr bwMode="auto">
                <a:xfrm>
                  <a:off x="4364" y="3756"/>
                  <a:ext cx="112" cy="203"/>
                </a:xfrm>
                <a:custGeom>
                  <a:avLst/>
                  <a:gdLst>
                    <a:gd name="T0" fmla="*/ 0 w 21793"/>
                    <a:gd name="T1" fmla="*/ 0 h 21600"/>
                    <a:gd name="T2" fmla="*/ 0 w 21793"/>
                    <a:gd name="T3" fmla="*/ 0 h 21600"/>
                    <a:gd name="T4" fmla="*/ 0 w 21793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793"/>
                    <a:gd name="T10" fmla="*/ 0 h 21600"/>
                    <a:gd name="T11" fmla="*/ 21793 w 21793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793" h="21600" fill="none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4" y="-1"/>
                      </a:cubicBezTo>
                      <a:cubicBezTo>
                        <a:pt x="12081" y="-1"/>
                        <a:pt x="21735" y="9606"/>
                        <a:pt x="21793" y="21493"/>
                      </a:cubicBezTo>
                    </a:path>
                    <a:path w="21793" h="21600" stroke="0" extrusionOk="0">
                      <a:moveTo>
                        <a:pt x="-1" y="0"/>
                      </a:moveTo>
                      <a:cubicBezTo>
                        <a:pt x="64" y="0"/>
                        <a:pt x="129" y="-1"/>
                        <a:pt x="194" y="-1"/>
                      </a:cubicBezTo>
                      <a:cubicBezTo>
                        <a:pt x="12081" y="-1"/>
                        <a:pt x="21735" y="9606"/>
                        <a:pt x="21793" y="21493"/>
                      </a:cubicBezTo>
                      <a:lnTo>
                        <a:pt x="194" y="2160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44083" name="Oval 81"/>
              <p:cNvSpPr>
                <a:spLocks noChangeArrowheads="1"/>
              </p:cNvSpPr>
              <p:nvPr/>
            </p:nvSpPr>
            <p:spPr bwMode="auto">
              <a:xfrm>
                <a:off x="3721" y="3230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084" name="Oval 82"/>
              <p:cNvSpPr>
                <a:spLocks noChangeArrowheads="1"/>
              </p:cNvSpPr>
              <p:nvPr/>
            </p:nvSpPr>
            <p:spPr bwMode="auto">
              <a:xfrm>
                <a:off x="3909" y="3526"/>
                <a:ext cx="91" cy="65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4085" name="Rectangle 83"/>
              <p:cNvSpPr>
                <a:spLocks noChangeArrowheads="1"/>
              </p:cNvSpPr>
              <p:nvPr/>
            </p:nvSpPr>
            <p:spPr bwMode="auto">
              <a:xfrm>
                <a:off x="4242" y="4043"/>
                <a:ext cx="327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LH</a:t>
                </a:r>
                <a:endParaRPr lang="en-US" altLang="en-US" sz="1300">
                  <a:solidFill>
                    <a:srgbClr val="000000"/>
                  </a:solidFill>
                </a:endParaRPr>
              </a:p>
            </p:txBody>
          </p:sp>
          <p:sp>
            <p:nvSpPr>
              <p:cNvPr id="44086" name="Rectangle 84"/>
              <p:cNvSpPr>
                <a:spLocks noChangeArrowheads="1"/>
              </p:cNvSpPr>
              <p:nvPr/>
            </p:nvSpPr>
            <p:spPr bwMode="auto">
              <a:xfrm>
                <a:off x="4152" y="3525"/>
                <a:ext cx="638" cy="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7" tIns="44450" rIns="90487" bIns="4445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Fusion</a:t>
                </a:r>
              </a:p>
            </p:txBody>
          </p:sp>
          <p:grpSp>
            <p:nvGrpSpPr>
              <p:cNvPr id="44087" name="Group 85"/>
              <p:cNvGrpSpPr>
                <a:grpSpLocks/>
              </p:cNvGrpSpPr>
              <p:nvPr/>
            </p:nvGrpSpPr>
            <p:grpSpPr bwMode="auto">
              <a:xfrm>
                <a:off x="2365" y="2592"/>
                <a:ext cx="1365" cy="442"/>
                <a:chOff x="2365" y="2592"/>
                <a:chExt cx="1365" cy="442"/>
              </a:xfrm>
            </p:grpSpPr>
            <p:sp>
              <p:nvSpPr>
                <p:cNvPr id="44092" name="Oval 86"/>
                <p:cNvSpPr>
                  <a:spLocks noChangeArrowheads="1"/>
                </p:cNvSpPr>
                <p:nvPr/>
              </p:nvSpPr>
              <p:spPr bwMode="auto">
                <a:xfrm>
                  <a:off x="3369" y="2779"/>
                  <a:ext cx="90" cy="64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3" name="Oval 87"/>
                <p:cNvSpPr>
                  <a:spLocks noChangeArrowheads="1"/>
                </p:cNvSpPr>
                <p:nvPr/>
              </p:nvSpPr>
              <p:spPr bwMode="auto">
                <a:xfrm>
                  <a:off x="3639" y="2786"/>
                  <a:ext cx="91" cy="65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4" name="Oval 88"/>
                <p:cNvSpPr>
                  <a:spLocks noChangeArrowheads="1"/>
                </p:cNvSpPr>
                <p:nvPr/>
              </p:nvSpPr>
              <p:spPr bwMode="auto">
                <a:xfrm>
                  <a:off x="3352" y="2882"/>
                  <a:ext cx="91" cy="65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5" name="Oval 89"/>
                <p:cNvSpPr>
                  <a:spLocks noChangeArrowheads="1"/>
                </p:cNvSpPr>
                <p:nvPr/>
              </p:nvSpPr>
              <p:spPr bwMode="auto">
                <a:xfrm>
                  <a:off x="3516" y="2889"/>
                  <a:ext cx="91" cy="66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6" name="Oval 90"/>
                <p:cNvSpPr>
                  <a:spLocks noChangeArrowheads="1"/>
                </p:cNvSpPr>
                <p:nvPr/>
              </p:nvSpPr>
              <p:spPr bwMode="auto">
                <a:xfrm>
                  <a:off x="3483" y="2675"/>
                  <a:ext cx="91" cy="65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97" name="Oval 91"/>
                <p:cNvSpPr>
                  <a:spLocks noChangeArrowheads="1"/>
                </p:cNvSpPr>
                <p:nvPr/>
              </p:nvSpPr>
              <p:spPr bwMode="auto">
                <a:xfrm>
                  <a:off x="3500" y="2779"/>
                  <a:ext cx="91" cy="64"/>
                </a:xfrm>
                <a:prstGeom prst="ellipse">
                  <a:avLst/>
                </a:prstGeom>
                <a:noFill/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grpSp>
              <p:nvGrpSpPr>
                <p:cNvPr id="44098" name="Group 92"/>
                <p:cNvGrpSpPr>
                  <a:grpSpLocks/>
                </p:cNvGrpSpPr>
                <p:nvPr/>
              </p:nvGrpSpPr>
              <p:grpSpPr bwMode="auto">
                <a:xfrm>
                  <a:off x="2365" y="2592"/>
                  <a:ext cx="1364" cy="442"/>
                  <a:chOff x="2366" y="2592"/>
                  <a:chExt cx="1364" cy="442"/>
                </a:xfrm>
              </p:grpSpPr>
              <p:sp>
                <p:nvSpPr>
                  <p:cNvPr id="44099" name="Oval 93"/>
                  <p:cNvSpPr>
                    <a:spLocks noChangeArrowheads="1"/>
                  </p:cNvSpPr>
                  <p:nvPr/>
                </p:nvSpPr>
                <p:spPr bwMode="auto">
                  <a:xfrm>
                    <a:off x="3369" y="2778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0" name="Oval 94"/>
                  <p:cNvSpPr>
                    <a:spLocks noChangeArrowheads="1"/>
                  </p:cNvSpPr>
                  <p:nvPr/>
                </p:nvSpPr>
                <p:spPr bwMode="auto">
                  <a:xfrm>
                    <a:off x="3639" y="2786"/>
                    <a:ext cx="91" cy="65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1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3353" y="2882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2" name="Oval 96"/>
                  <p:cNvSpPr>
                    <a:spLocks noChangeArrowheads="1"/>
                  </p:cNvSpPr>
                  <p:nvPr/>
                </p:nvSpPr>
                <p:spPr bwMode="auto">
                  <a:xfrm>
                    <a:off x="3516" y="2890"/>
                    <a:ext cx="91" cy="64"/>
                  </a:xfrm>
                  <a:prstGeom prst="ellipse">
                    <a:avLst/>
                  </a:prstGeom>
                  <a:noFill/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3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3484" y="2675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4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3500" y="2778"/>
                    <a:ext cx="90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254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44105" name="Text Box 9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6" y="2592"/>
                    <a:ext cx="1090" cy="44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1pPr>
                    <a:lvl2pPr marL="37931725" indent="-37474525"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2pPr>
                    <a:lvl3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3pPr>
                    <a:lvl4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4pPr>
                    <a:lvl5pPr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 b="1">
                        <a:solidFill>
                          <a:schemeClr val="accent2"/>
                        </a:solidFill>
                        <a:latin typeface="Helvetica" charset="0"/>
                        <a:ea typeface="ＭＳ Ｐゴシック" charset="-128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</a:pPr>
                    <a:r>
                      <a:rPr lang="en-US" altLang="en-US" sz="2000">
                        <a:solidFill>
                          <a:schemeClr val="tx1"/>
                        </a:solidFill>
                      </a:rPr>
                      <a:t>Secretory</a:t>
                    </a:r>
                    <a:br>
                      <a:rPr lang="en-US" altLang="en-US" sz="2000">
                        <a:solidFill>
                          <a:schemeClr val="tx1"/>
                        </a:solidFill>
                      </a:rPr>
                    </a:br>
                    <a:r>
                      <a:rPr lang="en-US" altLang="en-US" sz="2000">
                        <a:solidFill>
                          <a:schemeClr val="tx1"/>
                        </a:solidFill>
                      </a:rPr>
                      <a:t>Granules</a:t>
                    </a:r>
                  </a:p>
                </p:txBody>
              </p:sp>
            </p:grpSp>
          </p:grpSp>
          <p:sp>
            <p:nvSpPr>
              <p:cNvPr id="44088" name="Line 100"/>
              <p:cNvSpPr>
                <a:spLocks noChangeShapeType="1"/>
              </p:cNvSpPr>
              <p:nvPr/>
            </p:nvSpPr>
            <p:spPr bwMode="auto">
              <a:xfrm>
                <a:off x="3621" y="2986"/>
                <a:ext cx="96" cy="1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89" name="Line 101"/>
              <p:cNvSpPr>
                <a:spLocks noChangeShapeType="1"/>
              </p:cNvSpPr>
              <p:nvPr/>
            </p:nvSpPr>
            <p:spPr bwMode="auto">
              <a:xfrm>
                <a:off x="3802" y="3322"/>
                <a:ext cx="106" cy="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90" name="Line 102"/>
              <p:cNvSpPr>
                <a:spLocks noChangeShapeType="1"/>
              </p:cNvSpPr>
              <p:nvPr/>
            </p:nvSpPr>
            <p:spPr bwMode="auto">
              <a:xfrm>
                <a:off x="4027" y="3605"/>
                <a:ext cx="149" cy="4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091" name="Line 103"/>
              <p:cNvSpPr>
                <a:spLocks noChangeShapeType="1"/>
              </p:cNvSpPr>
              <p:nvPr/>
            </p:nvSpPr>
            <p:spPr bwMode="auto">
              <a:xfrm>
                <a:off x="4368" y="384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063" name="Group 104"/>
          <p:cNvGrpSpPr>
            <a:grpSpLocks/>
          </p:cNvGrpSpPr>
          <p:nvPr/>
        </p:nvGrpSpPr>
        <p:grpSpPr bwMode="auto">
          <a:xfrm>
            <a:off x="874713" y="3130550"/>
            <a:ext cx="3906837" cy="977900"/>
            <a:chOff x="551" y="1972"/>
            <a:chExt cx="2461" cy="616"/>
          </a:xfrm>
        </p:grpSpPr>
        <p:sp>
          <p:nvSpPr>
            <p:cNvPr id="44069" name="Line 105"/>
            <p:cNvSpPr>
              <a:spLocks noChangeShapeType="1"/>
            </p:cNvSpPr>
            <p:nvPr/>
          </p:nvSpPr>
          <p:spPr bwMode="auto">
            <a:xfrm flipH="1">
              <a:off x="952" y="1972"/>
              <a:ext cx="206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4070" name="Group 106"/>
            <p:cNvGrpSpPr>
              <a:grpSpLocks/>
            </p:cNvGrpSpPr>
            <p:nvPr/>
          </p:nvGrpSpPr>
          <p:grpSpPr bwMode="auto">
            <a:xfrm>
              <a:off x="551" y="2175"/>
              <a:ext cx="336" cy="413"/>
              <a:chOff x="672" y="2286"/>
              <a:chExt cx="336" cy="413"/>
            </a:xfrm>
          </p:grpSpPr>
          <p:grpSp>
            <p:nvGrpSpPr>
              <p:cNvPr id="44071" name="Group 107"/>
              <p:cNvGrpSpPr>
                <a:grpSpLocks/>
              </p:cNvGrpSpPr>
              <p:nvPr/>
            </p:nvGrpSpPr>
            <p:grpSpPr bwMode="auto">
              <a:xfrm>
                <a:off x="672" y="2286"/>
                <a:ext cx="336" cy="413"/>
                <a:chOff x="1692" y="2180"/>
                <a:chExt cx="336" cy="413"/>
              </a:xfrm>
            </p:grpSpPr>
            <p:sp>
              <p:nvSpPr>
                <p:cNvPr id="44073" name="Rectangle 108"/>
                <p:cNvSpPr>
                  <a:spLocks noChangeArrowheads="1"/>
                </p:cNvSpPr>
                <p:nvPr/>
              </p:nvSpPr>
              <p:spPr bwMode="auto">
                <a:xfrm>
                  <a:off x="1714" y="2364"/>
                  <a:ext cx="222" cy="19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4" name="Rectangle 109"/>
                <p:cNvSpPr>
                  <a:spLocks noChangeArrowheads="1"/>
                </p:cNvSpPr>
                <p:nvPr/>
              </p:nvSpPr>
              <p:spPr bwMode="auto">
                <a:xfrm>
                  <a:off x="1714" y="2304"/>
                  <a:ext cx="302" cy="258"/>
                </a:xfrm>
                <a:prstGeom prst="rect">
                  <a:avLst/>
                </a:prstGeom>
                <a:solidFill>
                  <a:srgbClr val="FF66FF"/>
                </a:solidFill>
                <a:ln w="254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5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51" y="2364"/>
                  <a:ext cx="218" cy="2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487" tIns="44450" rIns="90487" bIns="4445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R</a:t>
                  </a:r>
                </a:p>
              </p:txBody>
            </p:sp>
            <p:sp>
              <p:nvSpPr>
                <p:cNvPr id="44076" name="Oval 111"/>
                <p:cNvSpPr>
                  <a:spLocks noChangeArrowheads="1"/>
                </p:cNvSpPr>
                <p:nvPr/>
              </p:nvSpPr>
              <p:spPr bwMode="auto">
                <a:xfrm>
                  <a:off x="1744" y="2208"/>
                  <a:ext cx="238" cy="16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7" name="Oval 112"/>
                <p:cNvSpPr>
                  <a:spLocks noChangeArrowheads="1"/>
                </p:cNvSpPr>
                <p:nvPr/>
              </p:nvSpPr>
              <p:spPr bwMode="auto">
                <a:xfrm>
                  <a:off x="1740" y="2208"/>
                  <a:ext cx="238" cy="161"/>
                </a:xfrm>
                <a:prstGeom prst="ellips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4407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692" y="2180"/>
                  <a:ext cx="336" cy="11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44072" name="Oval 114"/>
              <p:cNvSpPr>
                <a:spLocks noChangeArrowheads="1"/>
              </p:cNvSpPr>
              <p:nvPr/>
            </p:nvSpPr>
            <p:spPr bwMode="auto">
              <a:xfrm>
                <a:off x="718" y="2311"/>
                <a:ext cx="238" cy="161"/>
              </a:xfrm>
              <a:prstGeom prst="ellipse">
                <a:avLst/>
              </a:prstGeom>
              <a:solidFill>
                <a:srgbClr val="FFCC66"/>
              </a:solidFill>
              <a:ln w="285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064" name="Group 115"/>
          <p:cNvGrpSpPr>
            <a:grpSpLocks/>
          </p:cNvGrpSpPr>
          <p:nvPr/>
        </p:nvGrpSpPr>
        <p:grpSpPr bwMode="auto">
          <a:xfrm>
            <a:off x="3895725" y="1754188"/>
            <a:ext cx="698500" cy="1143000"/>
            <a:chOff x="2448" y="1104"/>
            <a:chExt cx="440" cy="720"/>
          </a:xfrm>
        </p:grpSpPr>
        <p:sp>
          <p:nvSpPr>
            <p:cNvPr id="44065" name="Rectangle 116"/>
            <p:cNvSpPr>
              <a:spLocks noChangeArrowheads="1"/>
            </p:cNvSpPr>
            <p:nvPr/>
          </p:nvSpPr>
          <p:spPr bwMode="auto">
            <a:xfrm>
              <a:off x="2448" y="1104"/>
              <a:ext cx="440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PIP</a:t>
              </a:r>
              <a:r>
                <a:rPr lang="en-US" altLang="en-US" sz="1800" baseline="-25000">
                  <a:solidFill>
                    <a:srgbClr val="000000"/>
                  </a:solidFill>
                </a:rPr>
                <a:t>2</a:t>
              </a:r>
              <a:r>
                <a:rPr lang="en-US" altLang="en-US" sz="180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44066" name="Freeform 117"/>
            <p:cNvSpPr>
              <a:spLocks/>
            </p:cNvSpPr>
            <p:nvPr/>
          </p:nvSpPr>
          <p:spPr bwMode="auto">
            <a:xfrm>
              <a:off x="2579" y="1362"/>
              <a:ext cx="92" cy="349"/>
            </a:xfrm>
            <a:custGeom>
              <a:avLst/>
              <a:gdLst>
                <a:gd name="T0" fmla="*/ 25 w 92"/>
                <a:gd name="T1" fmla="*/ 348 h 349"/>
                <a:gd name="T2" fmla="*/ 33 w 92"/>
                <a:gd name="T3" fmla="*/ 281 h 349"/>
                <a:gd name="T4" fmla="*/ 91 w 92"/>
                <a:gd name="T5" fmla="*/ 215 h 349"/>
                <a:gd name="T6" fmla="*/ 0 w 92"/>
                <a:gd name="T7" fmla="*/ 82 h 349"/>
                <a:gd name="T8" fmla="*/ 41 w 92"/>
                <a:gd name="T9" fmla="*/ 0 h 349"/>
                <a:gd name="T10" fmla="*/ 58 w 92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2"/>
                <a:gd name="T19" fmla="*/ 0 h 349"/>
                <a:gd name="T20" fmla="*/ 92 w 92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2" h="349">
                  <a:moveTo>
                    <a:pt x="25" y="348"/>
                  </a:moveTo>
                  <a:lnTo>
                    <a:pt x="33" y="281"/>
                  </a:lnTo>
                  <a:lnTo>
                    <a:pt x="91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8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067" name="Freeform 118"/>
            <p:cNvSpPr>
              <a:spLocks/>
            </p:cNvSpPr>
            <p:nvPr/>
          </p:nvSpPr>
          <p:spPr bwMode="auto">
            <a:xfrm>
              <a:off x="2653" y="1362"/>
              <a:ext cx="91" cy="349"/>
            </a:xfrm>
            <a:custGeom>
              <a:avLst/>
              <a:gdLst>
                <a:gd name="T0" fmla="*/ 25 w 91"/>
                <a:gd name="T1" fmla="*/ 348 h 349"/>
                <a:gd name="T2" fmla="*/ 33 w 91"/>
                <a:gd name="T3" fmla="*/ 281 h 349"/>
                <a:gd name="T4" fmla="*/ 90 w 91"/>
                <a:gd name="T5" fmla="*/ 215 h 349"/>
                <a:gd name="T6" fmla="*/ 0 w 91"/>
                <a:gd name="T7" fmla="*/ 82 h 349"/>
                <a:gd name="T8" fmla="*/ 41 w 91"/>
                <a:gd name="T9" fmla="*/ 0 h 349"/>
                <a:gd name="T10" fmla="*/ 57 w 91"/>
                <a:gd name="T11" fmla="*/ 0 h 34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1"/>
                <a:gd name="T19" fmla="*/ 0 h 349"/>
                <a:gd name="T20" fmla="*/ 91 w 91"/>
                <a:gd name="T21" fmla="*/ 349 h 34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1" h="349">
                  <a:moveTo>
                    <a:pt x="25" y="348"/>
                  </a:moveTo>
                  <a:lnTo>
                    <a:pt x="33" y="281"/>
                  </a:lnTo>
                  <a:lnTo>
                    <a:pt x="90" y="215"/>
                  </a:lnTo>
                  <a:lnTo>
                    <a:pt x="0" y="82"/>
                  </a:lnTo>
                  <a:lnTo>
                    <a:pt x="41" y="0"/>
                  </a:lnTo>
                  <a:lnTo>
                    <a:pt x="57" y="0"/>
                  </a:lnTo>
                </a:path>
              </a:pathLst>
            </a:custGeom>
            <a:noFill/>
            <a:ln w="28575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4068" name="Oval 119"/>
            <p:cNvSpPr>
              <a:spLocks noChangeArrowheads="1"/>
            </p:cNvSpPr>
            <p:nvPr/>
          </p:nvSpPr>
          <p:spPr bwMode="auto">
            <a:xfrm>
              <a:off x="2526" y="1662"/>
              <a:ext cx="238" cy="162"/>
            </a:xfrm>
            <a:prstGeom prst="ellipse">
              <a:avLst/>
            </a:prstGeom>
            <a:solidFill>
              <a:srgbClr val="FFCC66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839200" cy="762000"/>
          </a:xfrm>
          <a:noFill/>
        </p:spPr>
        <p:txBody>
          <a:bodyPr lIns="90487" tIns="44450" rIns="90487" bIns="44450"/>
          <a:lstStyle/>
          <a:p>
            <a:pPr eaLnBrk="1" hangingPunct="1"/>
            <a:r>
              <a:rPr lang="en-US" altLang="en-US"/>
              <a:t>Calcium Second Messenger Hormones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GnRH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triggers release of LH in anterior pituitary</a:t>
            </a:r>
          </a:p>
          <a:p>
            <a:pPr eaLnBrk="1" hangingPunct="1">
              <a:lnSpc>
                <a:spcPct val="90000"/>
              </a:lnSpc>
              <a:buFont typeface="Times" charset="0"/>
              <a:buNone/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Oxytocin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triggers contractions of smooth muscle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PGF</a:t>
            </a:r>
            <a:r>
              <a:rPr lang="en-US" altLang="en-US" baseline="-25000"/>
              <a:t>2</a:t>
            </a:r>
            <a:r>
              <a:rPr lang="en-US" altLang="en-US" baseline="-25000">
                <a:latin typeface="Symbol" charset="2"/>
              </a:rPr>
              <a:t></a:t>
            </a:r>
            <a:endParaRPr lang="en-US" altLang="en-US"/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triggers apoptosis of cell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inhibition of progesterone synthesis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7"/>
          <p:cNvSpPr>
            <a:spLocks noChangeArrowheads="1"/>
          </p:cNvSpPr>
          <p:nvPr/>
        </p:nvSpPr>
        <p:spPr bwMode="auto">
          <a:xfrm>
            <a:off x="152400" y="2133600"/>
            <a:ext cx="8915400" cy="4572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10600" cy="406400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2000"/>
              </a:lnSpc>
            </a:pPr>
            <a:r>
              <a:rPr lang="en-US" altLang="en-US" sz="2800">
                <a:solidFill>
                  <a:schemeClr val="tx1"/>
                </a:solidFill>
              </a:rPr>
              <a:t>Steroid Hormone Action (Slow)</a:t>
            </a:r>
          </a:p>
        </p:txBody>
      </p:sp>
      <p:sp>
        <p:nvSpPr>
          <p:cNvPr id="48132" name="Rectangle 18"/>
          <p:cNvSpPr>
            <a:spLocks noChangeArrowheads="1"/>
          </p:cNvSpPr>
          <p:nvPr/>
        </p:nvSpPr>
        <p:spPr bwMode="auto">
          <a:xfrm>
            <a:off x="7543800" y="3276600"/>
            <a:ext cx="1298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Cytoplasm</a:t>
            </a:r>
            <a:endParaRPr lang="en-US" altLang="en-US" sz="2000"/>
          </a:p>
        </p:txBody>
      </p:sp>
      <p:sp>
        <p:nvSpPr>
          <p:cNvPr id="48133" name="Rectangle 22"/>
          <p:cNvSpPr>
            <a:spLocks noChangeArrowheads="1"/>
          </p:cNvSpPr>
          <p:nvPr/>
        </p:nvSpPr>
        <p:spPr bwMode="auto">
          <a:xfrm>
            <a:off x="6948488" y="2197100"/>
            <a:ext cx="1806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/>
              <a:t>Cell Membrane</a:t>
            </a:r>
          </a:p>
        </p:txBody>
      </p:sp>
      <p:sp>
        <p:nvSpPr>
          <p:cNvPr id="48134" name="Oval 23"/>
          <p:cNvSpPr>
            <a:spLocks noChangeArrowheads="1"/>
          </p:cNvSpPr>
          <p:nvPr/>
        </p:nvSpPr>
        <p:spPr bwMode="auto">
          <a:xfrm>
            <a:off x="3810000" y="3276600"/>
            <a:ext cx="3435350" cy="3327400"/>
          </a:xfrm>
          <a:prstGeom prst="ellipse">
            <a:avLst/>
          </a:prstGeom>
          <a:solidFill>
            <a:srgbClr val="99CC00"/>
          </a:solidFill>
          <a:ln w="158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8135" name="Group 76"/>
          <p:cNvGrpSpPr>
            <a:grpSpLocks/>
          </p:cNvGrpSpPr>
          <p:nvPr/>
        </p:nvGrpSpPr>
        <p:grpSpPr bwMode="auto">
          <a:xfrm>
            <a:off x="3925888" y="4879975"/>
            <a:ext cx="2127250" cy="396875"/>
            <a:chOff x="2473" y="3074"/>
            <a:chExt cx="1340" cy="250"/>
          </a:xfrm>
        </p:grpSpPr>
        <p:sp>
          <p:nvSpPr>
            <p:cNvPr id="48172" name="Freeform 24"/>
            <p:cNvSpPr>
              <a:spLocks/>
            </p:cNvSpPr>
            <p:nvPr/>
          </p:nvSpPr>
          <p:spPr bwMode="auto">
            <a:xfrm>
              <a:off x="2473" y="3083"/>
              <a:ext cx="1311" cy="241"/>
            </a:xfrm>
            <a:custGeom>
              <a:avLst/>
              <a:gdLst>
                <a:gd name="T0" fmla="*/ 0 w 1311"/>
                <a:gd name="T1" fmla="*/ 157 h 241"/>
                <a:gd name="T2" fmla="*/ 47 w 1311"/>
                <a:gd name="T3" fmla="*/ 130 h 241"/>
                <a:gd name="T4" fmla="*/ 67 w 1311"/>
                <a:gd name="T5" fmla="*/ 83 h 241"/>
                <a:gd name="T6" fmla="*/ 95 w 1311"/>
                <a:gd name="T7" fmla="*/ 37 h 241"/>
                <a:gd name="T8" fmla="*/ 143 w 1311"/>
                <a:gd name="T9" fmla="*/ 9 h 241"/>
                <a:gd name="T10" fmla="*/ 191 w 1311"/>
                <a:gd name="T11" fmla="*/ 0 h 241"/>
                <a:gd name="T12" fmla="*/ 239 w 1311"/>
                <a:gd name="T13" fmla="*/ 18 h 241"/>
                <a:gd name="T14" fmla="*/ 287 w 1311"/>
                <a:gd name="T15" fmla="*/ 55 h 241"/>
                <a:gd name="T16" fmla="*/ 306 w 1311"/>
                <a:gd name="T17" fmla="*/ 102 h 241"/>
                <a:gd name="T18" fmla="*/ 315 w 1311"/>
                <a:gd name="T19" fmla="*/ 148 h 241"/>
                <a:gd name="T20" fmla="*/ 315 w 1311"/>
                <a:gd name="T21" fmla="*/ 222 h 241"/>
                <a:gd name="T22" fmla="*/ 363 w 1311"/>
                <a:gd name="T23" fmla="*/ 241 h 241"/>
                <a:gd name="T24" fmla="*/ 411 w 1311"/>
                <a:gd name="T25" fmla="*/ 241 h 241"/>
                <a:gd name="T26" fmla="*/ 459 w 1311"/>
                <a:gd name="T27" fmla="*/ 241 h 241"/>
                <a:gd name="T28" fmla="*/ 507 w 1311"/>
                <a:gd name="T29" fmla="*/ 222 h 241"/>
                <a:gd name="T30" fmla="*/ 555 w 1311"/>
                <a:gd name="T31" fmla="*/ 185 h 241"/>
                <a:gd name="T32" fmla="*/ 583 w 1311"/>
                <a:gd name="T33" fmla="*/ 139 h 241"/>
                <a:gd name="T34" fmla="*/ 631 w 1311"/>
                <a:gd name="T35" fmla="*/ 93 h 241"/>
                <a:gd name="T36" fmla="*/ 670 w 1311"/>
                <a:gd name="T37" fmla="*/ 46 h 241"/>
                <a:gd name="T38" fmla="*/ 717 w 1311"/>
                <a:gd name="T39" fmla="*/ 37 h 241"/>
                <a:gd name="T40" fmla="*/ 765 w 1311"/>
                <a:gd name="T41" fmla="*/ 74 h 241"/>
                <a:gd name="T42" fmla="*/ 794 w 1311"/>
                <a:gd name="T43" fmla="*/ 120 h 241"/>
                <a:gd name="T44" fmla="*/ 813 w 1311"/>
                <a:gd name="T45" fmla="*/ 167 h 241"/>
                <a:gd name="T46" fmla="*/ 832 w 1311"/>
                <a:gd name="T47" fmla="*/ 213 h 241"/>
                <a:gd name="T48" fmla="*/ 880 w 1311"/>
                <a:gd name="T49" fmla="*/ 222 h 241"/>
                <a:gd name="T50" fmla="*/ 928 w 1311"/>
                <a:gd name="T51" fmla="*/ 204 h 241"/>
                <a:gd name="T52" fmla="*/ 957 w 1311"/>
                <a:gd name="T53" fmla="*/ 157 h 241"/>
                <a:gd name="T54" fmla="*/ 1005 w 1311"/>
                <a:gd name="T55" fmla="*/ 111 h 241"/>
                <a:gd name="T56" fmla="*/ 1053 w 1311"/>
                <a:gd name="T57" fmla="*/ 74 h 241"/>
                <a:gd name="T58" fmla="*/ 1100 w 1311"/>
                <a:gd name="T59" fmla="*/ 55 h 241"/>
                <a:gd name="T60" fmla="*/ 1148 w 1311"/>
                <a:gd name="T61" fmla="*/ 93 h 241"/>
                <a:gd name="T62" fmla="*/ 1196 w 1311"/>
                <a:gd name="T63" fmla="*/ 130 h 241"/>
                <a:gd name="T64" fmla="*/ 1244 w 1311"/>
                <a:gd name="T65" fmla="*/ 157 h 241"/>
                <a:gd name="T66" fmla="*/ 1292 w 1311"/>
                <a:gd name="T67" fmla="*/ 195 h 241"/>
                <a:gd name="T68" fmla="*/ 1311 w 1311"/>
                <a:gd name="T69" fmla="*/ 204 h 241"/>
                <a:gd name="T70" fmla="*/ 1311 w 1311"/>
                <a:gd name="T71" fmla="*/ 204 h 24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11"/>
                <a:gd name="T109" fmla="*/ 0 h 241"/>
                <a:gd name="T110" fmla="*/ 1311 w 1311"/>
                <a:gd name="T111" fmla="*/ 241 h 241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11" h="241">
                  <a:moveTo>
                    <a:pt x="0" y="157"/>
                  </a:moveTo>
                  <a:lnTo>
                    <a:pt x="47" y="130"/>
                  </a:lnTo>
                  <a:lnTo>
                    <a:pt x="67" y="83"/>
                  </a:lnTo>
                  <a:lnTo>
                    <a:pt x="95" y="37"/>
                  </a:lnTo>
                  <a:lnTo>
                    <a:pt x="143" y="9"/>
                  </a:lnTo>
                  <a:lnTo>
                    <a:pt x="191" y="0"/>
                  </a:lnTo>
                  <a:lnTo>
                    <a:pt x="239" y="18"/>
                  </a:lnTo>
                  <a:lnTo>
                    <a:pt x="287" y="55"/>
                  </a:lnTo>
                  <a:lnTo>
                    <a:pt x="306" y="102"/>
                  </a:lnTo>
                  <a:lnTo>
                    <a:pt x="315" y="148"/>
                  </a:lnTo>
                  <a:lnTo>
                    <a:pt x="315" y="222"/>
                  </a:lnTo>
                  <a:lnTo>
                    <a:pt x="363" y="241"/>
                  </a:lnTo>
                  <a:lnTo>
                    <a:pt x="411" y="241"/>
                  </a:lnTo>
                  <a:lnTo>
                    <a:pt x="459" y="241"/>
                  </a:lnTo>
                  <a:lnTo>
                    <a:pt x="507" y="222"/>
                  </a:lnTo>
                  <a:lnTo>
                    <a:pt x="555" y="185"/>
                  </a:lnTo>
                  <a:lnTo>
                    <a:pt x="583" y="139"/>
                  </a:lnTo>
                  <a:lnTo>
                    <a:pt x="631" y="93"/>
                  </a:lnTo>
                  <a:lnTo>
                    <a:pt x="670" y="46"/>
                  </a:lnTo>
                  <a:lnTo>
                    <a:pt x="717" y="37"/>
                  </a:lnTo>
                  <a:lnTo>
                    <a:pt x="765" y="74"/>
                  </a:lnTo>
                  <a:lnTo>
                    <a:pt x="794" y="120"/>
                  </a:lnTo>
                  <a:lnTo>
                    <a:pt x="813" y="167"/>
                  </a:lnTo>
                  <a:lnTo>
                    <a:pt x="832" y="213"/>
                  </a:lnTo>
                  <a:lnTo>
                    <a:pt x="880" y="222"/>
                  </a:lnTo>
                  <a:lnTo>
                    <a:pt x="928" y="204"/>
                  </a:lnTo>
                  <a:lnTo>
                    <a:pt x="957" y="157"/>
                  </a:lnTo>
                  <a:lnTo>
                    <a:pt x="1005" y="111"/>
                  </a:lnTo>
                  <a:lnTo>
                    <a:pt x="1053" y="74"/>
                  </a:lnTo>
                  <a:lnTo>
                    <a:pt x="1100" y="55"/>
                  </a:lnTo>
                  <a:lnTo>
                    <a:pt x="1148" y="93"/>
                  </a:lnTo>
                  <a:lnTo>
                    <a:pt x="1196" y="130"/>
                  </a:lnTo>
                  <a:lnTo>
                    <a:pt x="1244" y="157"/>
                  </a:lnTo>
                  <a:lnTo>
                    <a:pt x="1292" y="195"/>
                  </a:lnTo>
                  <a:lnTo>
                    <a:pt x="1311" y="204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3" name="Freeform 25"/>
            <p:cNvSpPr>
              <a:spLocks/>
            </p:cNvSpPr>
            <p:nvPr/>
          </p:nvSpPr>
          <p:spPr bwMode="auto">
            <a:xfrm>
              <a:off x="2473" y="3074"/>
              <a:ext cx="1340" cy="231"/>
            </a:xfrm>
            <a:custGeom>
              <a:avLst/>
              <a:gdLst>
                <a:gd name="T0" fmla="*/ 0 w 1340"/>
                <a:gd name="T1" fmla="*/ 0 h 231"/>
                <a:gd name="T2" fmla="*/ 38 w 1340"/>
                <a:gd name="T3" fmla="*/ 55 h 231"/>
                <a:gd name="T4" fmla="*/ 86 w 1340"/>
                <a:gd name="T5" fmla="*/ 92 h 231"/>
                <a:gd name="T6" fmla="*/ 114 w 1340"/>
                <a:gd name="T7" fmla="*/ 139 h 231"/>
                <a:gd name="T8" fmla="*/ 162 w 1340"/>
                <a:gd name="T9" fmla="*/ 166 h 231"/>
                <a:gd name="T10" fmla="*/ 210 w 1340"/>
                <a:gd name="T11" fmla="*/ 185 h 231"/>
                <a:gd name="T12" fmla="*/ 287 w 1340"/>
                <a:gd name="T13" fmla="*/ 157 h 231"/>
                <a:gd name="T14" fmla="*/ 335 w 1340"/>
                <a:gd name="T15" fmla="*/ 129 h 231"/>
                <a:gd name="T16" fmla="*/ 382 w 1340"/>
                <a:gd name="T17" fmla="*/ 102 h 231"/>
                <a:gd name="T18" fmla="*/ 430 w 1340"/>
                <a:gd name="T19" fmla="*/ 74 h 231"/>
                <a:gd name="T20" fmla="*/ 478 w 1340"/>
                <a:gd name="T21" fmla="*/ 64 h 231"/>
                <a:gd name="T22" fmla="*/ 526 w 1340"/>
                <a:gd name="T23" fmla="*/ 92 h 231"/>
                <a:gd name="T24" fmla="*/ 574 w 1340"/>
                <a:gd name="T25" fmla="*/ 120 h 231"/>
                <a:gd name="T26" fmla="*/ 631 w 1340"/>
                <a:gd name="T27" fmla="*/ 157 h 231"/>
                <a:gd name="T28" fmla="*/ 631 w 1340"/>
                <a:gd name="T29" fmla="*/ 204 h 231"/>
                <a:gd name="T30" fmla="*/ 679 w 1340"/>
                <a:gd name="T31" fmla="*/ 231 h 231"/>
                <a:gd name="T32" fmla="*/ 727 w 1340"/>
                <a:gd name="T33" fmla="*/ 222 h 231"/>
                <a:gd name="T34" fmla="*/ 775 w 1340"/>
                <a:gd name="T35" fmla="*/ 213 h 231"/>
                <a:gd name="T36" fmla="*/ 823 w 1340"/>
                <a:gd name="T37" fmla="*/ 176 h 231"/>
                <a:gd name="T38" fmla="*/ 899 w 1340"/>
                <a:gd name="T39" fmla="*/ 120 h 231"/>
                <a:gd name="T40" fmla="*/ 947 w 1340"/>
                <a:gd name="T41" fmla="*/ 92 h 231"/>
                <a:gd name="T42" fmla="*/ 995 w 1340"/>
                <a:gd name="T43" fmla="*/ 92 h 231"/>
                <a:gd name="T44" fmla="*/ 1033 w 1340"/>
                <a:gd name="T45" fmla="*/ 139 h 231"/>
                <a:gd name="T46" fmla="*/ 1062 w 1340"/>
                <a:gd name="T47" fmla="*/ 185 h 231"/>
                <a:gd name="T48" fmla="*/ 1110 w 1340"/>
                <a:gd name="T49" fmla="*/ 204 h 231"/>
                <a:gd name="T50" fmla="*/ 1158 w 1340"/>
                <a:gd name="T51" fmla="*/ 204 h 231"/>
                <a:gd name="T52" fmla="*/ 1206 w 1340"/>
                <a:gd name="T53" fmla="*/ 185 h 231"/>
                <a:gd name="T54" fmla="*/ 1254 w 1340"/>
                <a:gd name="T55" fmla="*/ 148 h 231"/>
                <a:gd name="T56" fmla="*/ 1301 w 1340"/>
                <a:gd name="T57" fmla="*/ 120 h 231"/>
                <a:gd name="T58" fmla="*/ 1340 w 1340"/>
                <a:gd name="T59" fmla="*/ 102 h 231"/>
                <a:gd name="T60" fmla="*/ 1340 w 1340"/>
                <a:gd name="T61" fmla="*/ 102 h 23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40"/>
                <a:gd name="T94" fmla="*/ 0 h 231"/>
                <a:gd name="T95" fmla="*/ 1340 w 1340"/>
                <a:gd name="T96" fmla="*/ 231 h 23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40" h="231">
                  <a:moveTo>
                    <a:pt x="0" y="0"/>
                  </a:moveTo>
                  <a:lnTo>
                    <a:pt x="38" y="55"/>
                  </a:lnTo>
                  <a:lnTo>
                    <a:pt x="86" y="92"/>
                  </a:lnTo>
                  <a:lnTo>
                    <a:pt x="114" y="139"/>
                  </a:lnTo>
                  <a:lnTo>
                    <a:pt x="162" y="166"/>
                  </a:lnTo>
                  <a:lnTo>
                    <a:pt x="210" y="185"/>
                  </a:lnTo>
                  <a:lnTo>
                    <a:pt x="287" y="157"/>
                  </a:lnTo>
                  <a:lnTo>
                    <a:pt x="335" y="129"/>
                  </a:lnTo>
                  <a:lnTo>
                    <a:pt x="382" y="102"/>
                  </a:lnTo>
                  <a:lnTo>
                    <a:pt x="430" y="74"/>
                  </a:lnTo>
                  <a:lnTo>
                    <a:pt x="478" y="64"/>
                  </a:lnTo>
                  <a:lnTo>
                    <a:pt x="526" y="92"/>
                  </a:lnTo>
                  <a:lnTo>
                    <a:pt x="574" y="120"/>
                  </a:lnTo>
                  <a:lnTo>
                    <a:pt x="631" y="157"/>
                  </a:lnTo>
                  <a:lnTo>
                    <a:pt x="631" y="204"/>
                  </a:lnTo>
                  <a:lnTo>
                    <a:pt x="679" y="231"/>
                  </a:lnTo>
                  <a:lnTo>
                    <a:pt x="727" y="222"/>
                  </a:lnTo>
                  <a:lnTo>
                    <a:pt x="775" y="213"/>
                  </a:lnTo>
                  <a:lnTo>
                    <a:pt x="823" y="176"/>
                  </a:lnTo>
                  <a:lnTo>
                    <a:pt x="899" y="120"/>
                  </a:lnTo>
                  <a:lnTo>
                    <a:pt x="947" y="92"/>
                  </a:lnTo>
                  <a:lnTo>
                    <a:pt x="995" y="92"/>
                  </a:lnTo>
                  <a:lnTo>
                    <a:pt x="1033" y="139"/>
                  </a:lnTo>
                  <a:lnTo>
                    <a:pt x="1062" y="185"/>
                  </a:lnTo>
                  <a:lnTo>
                    <a:pt x="1110" y="204"/>
                  </a:lnTo>
                  <a:lnTo>
                    <a:pt x="1158" y="204"/>
                  </a:lnTo>
                  <a:lnTo>
                    <a:pt x="1206" y="185"/>
                  </a:lnTo>
                  <a:lnTo>
                    <a:pt x="1254" y="148"/>
                  </a:lnTo>
                  <a:lnTo>
                    <a:pt x="1301" y="120"/>
                  </a:lnTo>
                  <a:lnTo>
                    <a:pt x="1340" y="102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8136" name="Rectangle 26"/>
          <p:cNvSpPr>
            <a:spLocks noChangeArrowheads="1"/>
          </p:cNvSpPr>
          <p:nvPr/>
        </p:nvSpPr>
        <p:spPr bwMode="auto">
          <a:xfrm>
            <a:off x="6096000" y="5005388"/>
            <a:ext cx="5508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DNA</a:t>
            </a:r>
            <a:endParaRPr lang="en-US" altLang="en-US" sz="2000"/>
          </a:p>
        </p:txBody>
      </p:sp>
      <p:grpSp>
        <p:nvGrpSpPr>
          <p:cNvPr id="48137" name="Group 75"/>
          <p:cNvGrpSpPr>
            <a:grpSpLocks/>
          </p:cNvGrpSpPr>
          <p:nvPr/>
        </p:nvGrpSpPr>
        <p:grpSpPr bwMode="auto">
          <a:xfrm>
            <a:off x="4303713" y="4486275"/>
            <a:ext cx="1503362" cy="403225"/>
            <a:chOff x="2711" y="2826"/>
            <a:chExt cx="947" cy="254"/>
          </a:xfrm>
        </p:grpSpPr>
        <p:sp>
          <p:nvSpPr>
            <p:cNvPr id="48170" name="Freeform 36"/>
            <p:cNvSpPr>
              <a:spLocks/>
            </p:cNvSpPr>
            <p:nvPr/>
          </p:nvSpPr>
          <p:spPr bwMode="auto">
            <a:xfrm>
              <a:off x="2711" y="2826"/>
              <a:ext cx="947" cy="251"/>
            </a:xfrm>
            <a:custGeom>
              <a:avLst/>
              <a:gdLst>
                <a:gd name="T0" fmla="*/ 258 w 947"/>
                <a:gd name="T1" fmla="*/ 0 h 251"/>
                <a:gd name="T2" fmla="*/ 344 w 947"/>
                <a:gd name="T3" fmla="*/ 84 h 251"/>
                <a:gd name="T4" fmla="*/ 517 w 947"/>
                <a:gd name="T5" fmla="*/ 0 h 251"/>
                <a:gd name="T6" fmla="*/ 603 w 947"/>
                <a:gd name="T7" fmla="*/ 84 h 251"/>
                <a:gd name="T8" fmla="*/ 775 w 947"/>
                <a:gd name="T9" fmla="*/ 0 h 251"/>
                <a:gd name="T10" fmla="*/ 947 w 947"/>
                <a:gd name="T11" fmla="*/ 0 h 251"/>
                <a:gd name="T12" fmla="*/ 947 w 947"/>
                <a:gd name="T13" fmla="*/ 251 h 251"/>
                <a:gd name="T14" fmla="*/ 0 w 947"/>
                <a:gd name="T15" fmla="*/ 251 h 251"/>
                <a:gd name="T16" fmla="*/ 0 w 947"/>
                <a:gd name="T17" fmla="*/ 0 h 251"/>
                <a:gd name="T18" fmla="*/ 258 w 947"/>
                <a:gd name="T19" fmla="*/ 0 h 25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47"/>
                <a:gd name="T31" fmla="*/ 0 h 251"/>
                <a:gd name="T32" fmla="*/ 947 w 947"/>
                <a:gd name="T33" fmla="*/ 251 h 25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47" h="251">
                  <a:moveTo>
                    <a:pt x="258" y="0"/>
                  </a:moveTo>
                  <a:lnTo>
                    <a:pt x="344" y="84"/>
                  </a:lnTo>
                  <a:lnTo>
                    <a:pt x="517" y="0"/>
                  </a:lnTo>
                  <a:lnTo>
                    <a:pt x="603" y="84"/>
                  </a:lnTo>
                  <a:lnTo>
                    <a:pt x="775" y="0"/>
                  </a:lnTo>
                  <a:lnTo>
                    <a:pt x="947" y="0"/>
                  </a:lnTo>
                  <a:lnTo>
                    <a:pt x="947" y="251"/>
                  </a:lnTo>
                  <a:lnTo>
                    <a:pt x="0" y="251"/>
                  </a:lnTo>
                  <a:lnTo>
                    <a:pt x="0" y="0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FF66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71" name="Rectangle 37"/>
            <p:cNvSpPr>
              <a:spLocks noChangeArrowheads="1"/>
            </p:cNvSpPr>
            <p:nvPr/>
          </p:nvSpPr>
          <p:spPr bwMode="auto">
            <a:xfrm>
              <a:off x="2864" y="2888"/>
              <a:ext cx="69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Receptor</a:t>
              </a:r>
              <a:endParaRPr lang="en-US" altLang="en-US"/>
            </a:p>
          </p:txBody>
        </p:sp>
      </p:grpSp>
      <p:sp>
        <p:nvSpPr>
          <p:cNvPr id="48138" name="Rectangle 39"/>
          <p:cNvSpPr>
            <a:spLocks noChangeArrowheads="1"/>
          </p:cNvSpPr>
          <p:nvPr/>
        </p:nvSpPr>
        <p:spPr bwMode="auto">
          <a:xfrm>
            <a:off x="5791200" y="4114800"/>
            <a:ext cx="11858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u="sng">
                <a:solidFill>
                  <a:srgbClr val="000000"/>
                </a:solidFill>
              </a:rPr>
              <a:t>Nucleus</a:t>
            </a:r>
            <a:endParaRPr lang="en-US" altLang="en-US"/>
          </a:p>
        </p:txBody>
      </p:sp>
      <p:grpSp>
        <p:nvGrpSpPr>
          <p:cNvPr id="48139" name="Group 86"/>
          <p:cNvGrpSpPr>
            <a:grpSpLocks/>
          </p:cNvGrpSpPr>
          <p:nvPr/>
        </p:nvGrpSpPr>
        <p:grpSpPr bwMode="auto">
          <a:xfrm>
            <a:off x="4724400" y="838200"/>
            <a:ext cx="3146425" cy="914400"/>
            <a:chOff x="2976" y="528"/>
            <a:chExt cx="1982" cy="576"/>
          </a:xfrm>
        </p:grpSpPr>
        <p:grpSp>
          <p:nvGrpSpPr>
            <p:cNvPr id="48162" name="Group 66"/>
            <p:cNvGrpSpPr>
              <a:grpSpLocks/>
            </p:cNvGrpSpPr>
            <p:nvPr/>
          </p:nvGrpSpPr>
          <p:grpSpPr bwMode="auto">
            <a:xfrm>
              <a:off x="4176" y="546"/>
              <a:ext cx="782" cy="361"/>
              <a:chOff x="4176" y="546"/>
              <a:chExt cx="782" cy="361"/>
            </a:xfrm>
          </p:grpSpPr>
          <p:sp>
            <p:nvSpPr>
              <p:cNvPr id="48168" name="Rectangle 16"/>
              <p:cNvSpPr>
                <a:spLocks noChangeArrowheads="1"/>
              </p:cNvSpPr>
              <p:nvPr/>
            </p:nvSpPr>
            <p:spPr bwMode="auto">
              <a:xfrm>
                <a:off x="4231" y="546"/>
                <a:ext cx="59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 Steroid</a:t>
                </a:r>
                <a:endParaRPr lang="en-US" altLang="en-US" sz="2000"/>
              </a:p>
            </p:txBody>
          </p:sp>
          <p:sp>
            <p:nvSpPr>
              <p:cNvPr id="48169" name="Rectangle 17"/>
              <p:cNvSpPr>
                <a:spLocks noChangeArrowheads="1"/>
              </p:cNvSpPr>
              <p:nvPr/>
            </p:nvSpPr>
            <p:spPr bwMode="auto">
              <a:xfrm>
                <a:off x="4176" y="715"/>
                <a:ext cx="78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(estrogen)</a:t>
                </a:r>
                <a:endParaRPr lang="en-US" altLang="en-US" sz="2000"/>
              </a:p>
            </p:txBody>
          </p:sp>
        </p:grpSp>
        <p:grpSp>
          <p:nvGrpSpPr>
            <p:cNvPr id="48163" name="Group 64"/>
            <p:cNvGrpSpPr>
              <a:grpSpLocks/>
            </p:cNvGrpSpPr>
            <p:nvPr/>
          </p:nvGrpSpPr>
          <p:grpSpPr bwMode="auto">
            <a:xfrm>
              <a:off x="2976" y="528"/>
              <a:ext cx="1042" cy="576"/>
              <a:chOff x="240" y="1152"/>
              <a:chExt cx="1042" cy="576"/>
            </a:xfrm>
          </p:grpSpPr>
          <p:sp>
            <p:nvSpPr>
              <p:cNvPr id="48164" name="AutoShape 57"/>
              <p:cNvSpPr>
                <a:spLocks noChangeArrowheads="1"/>
              </p:cNvSpPr>
              <p:nvPr/>
            </p:nvSpPr>
            <p:spPr bwMode="auto">
              <a:xfrm rot="1782443">
                <a:off x="240" y="1440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5" name="AutoShape 59"/>
              <p:cNvSpPr>
                <a:spLocks noChangeArrowheads="1"/>
              </p:cNvSpPr>
              <p:nvPr/>
            </p:nvSpPr>
            <p:spPr bwMode="auto">
              <a:xfrm rot="1782443">
                <a:off x="528" y="1435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6" name="AutoShape 60"/>
              <p:cNvSpPr>
                <a:spLocks noChangeArrowheads="1"/>
              </p:cNvSpPr>
              <p:nvPr/>
            </p:nvSpPr>
            <p:spPr bwMode="auto">
              <a:xfrm rot="1782443">
                <a:off x="667" y="1179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7" name="Freeform 63"/>
              <p:cNvSpPr>
                <a:spLocks/>
              </p:cNvSpPr>
              <p:nvPr/>
            </p:nvSpPr>
            <p:spPr bwMode="auto">
              <a:xfrm>
                <a:off x="983" y="1152"/>
                <a:ext cx="299" cy="256"/>
              </a:xfrm>
              <a:custGeom>
                <a:avLst/>
                <a:gdLst>
                  <a:gd name="T0" fmla="*/ 5 w 299"/>
                  <a:gd name="T1" fmla="*/ 256 h 256"/>
                  <a:gd name="T2" fmla="*/ 0 w 299"/>
                  <a:gd name="T3" fmla="*/ 86 h 256"/>
                  <a:gd name="T4" fmla="*/ 139 w 299"/>
                  <a:gd name="T5" fmla="*/ 0 h 256"/>
                  <a:gd name="T6" fmla="*/ 299 w 299"/>
                  <a:gd name="T7" fmla="*/ 80 h 256"/>
                  <a:gd name="T8" fmla="*/ 288 w 299"/>
                  <a:gd name="T9" fmla="*/ 256 h 256"/>
                  <a:gd name="T10" fmla="*/ 5 w 299"/>
                  <a:gd name="T11" fmla="*/ 256 h 2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9"/>
                  <a:gd name="T19" fmla="*/ 0 h 256"/>
                  <a:gd name="T20" fmla="*/ 299 w 299"/>
                  <a:gd name="T21" fmla="*/ 256 h 2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9" h="256">
                    <a:moveTo>
                      <a:pt x="5" y="256"/>
                    </a:moveTo>
                    <a:lnTo>
                      <a:pt x="0" y="86"/>
                    </a:lnTo>
                    <a:lnTo>
                      <a:pt x="139" y="0"/>
                    </a:lnTo>
                    <a:lnTo>
                      <a:pt x="299" y="80"/>
                    </a:lnTo>
                    <a:lnTo>
                      <a:pt x="288" y="256"/>
                    </a:lnTo>
                    <a:lnTo>
                      <a:pt x="5" y="256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8140" name="Group 88"/>
          <p:cNvGrpSpPr>
            <a:grpSpLocks/>
          </p:cNvGrpSpPr>
          <p:nvPr/>
        </p:nvGrpSpPr>
        <p:grpSpPr bwMode="auto">
          <a:xfrm>
            <a:off x="4572000" y="1828800"/>
            <a:ext cx="2205038" cy="2590800"/>
            <a:chOff x="2880" y="1152"/>
            <a:chExt cx="1389" cy="1632"/>
          </a:xfrm>
        </p:grpSpPr>
        <p:grpSp>
          <p:nvGrpSpPr>
            <p:cNvPr id="48154" name="Group 68"/>
            <p:cNvGrpSpPr>
              <a:grpSpLocks/>
            </p:cNvGrpSpPr>
            <p:nvPr/>
          </p:nvGrpSpPr>
          <p:grpSpPr bwMode="auto">
            <a:xfrm>
              <a:off x="2880" y="2208"/>
              <a:ext cx="1042" cy="576"/>
              <a:chOff x="240" y="1152"/>
              <a:chExt cx="1042" cy="576"/>
            </a:xfrm>
          </p:grpSpPr>
          <p:sp>
            <p:nvSpPr>
              <p:cNvPr id="48158" name="AutoShape 69"/>
              <p:cNvSpPr>
                <a:spLocks noChangeArrowheads="1"/>
              </p:cNvSpPr>
              <p:nvPr/>
            </p:nvSpPr>
            <p:spPr bwMode="auto">
              <a:xfrm rot="1782443">
                <a:off x="240" y="1440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59" name="AutoShape 70"/>
              <p:cNvSpPr>
                <a:spLocks noChangeArrowheads="1"/>
              </p:cNvSpPr>
              <p:nvPr/>
            </p:nvSpPr>
            <p:spPr bwMode="auto">
              <a:xfrm rot="1782443">
                <a:off x="528" y="1435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0" name="AutoShape 71"/>
              <p:cNvSpPr>
                <a:spLocks noChangeArrowheads="1"/>
              </p:cNvSpPr>
              <p:nvPr/>
            </p:nvSpPr>
            <p:spPr bwMode="auto">
              <a:xfrm rot="1782443">
                <a:off x="667" y="1179"/>
                <a:ext cx="336" cy="288"/>
              </a:xfrm>
              <a:prstGeom prst="hexagon">
                <a:avLst>
                  <a:gd name="adj" fmla="val 29167"/>
                  <a:gd name="vf" fmla="val 115470"/>
                </a:avLst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161" name="Freeform 72"/>
              <p:cNvSpPr>
                <a:spLocks/>
              </p:cNvSpPr>
              <p:nvPr/>
            </p:nvSpPr>
            <p:spPr bwMode="auto">
              <a:xfrm>
                <a:off x="983" y="1152"/>
                <a:ext cx="299" cy="256"/>
              </a:xfrm>
              <a:custGeom>
                <a:avLst/>
                <a:gdLst>
                  <a:gd name="T0" fmla="*/ 5 w 299"/>
                  <a:gd name="T1" fmla="*/ 256 h 256"/>
                  <a:gd name="T2" fmla="*/ 0 w 299"/>
                  <a:gd name="T3" fmla="*/ 86 h 256"/>
                  <a:gd name="T4" fmla="*/ 139 w 299"/>
                  <a:gd name="T5" fmla="*/ 0 h 256"/>
                  <a:gd name="T6" fmla="*/ 299 w 299"/>
                  <a:gd name="T7" fmla="*/ 80 h 256"/>
                  <a:gd name="T8" fmla="*/ 288 w 299"/>
                  <a:gd name="T9" fmla="*/ 256 h 256"/>
                  <a:gd name="T10" fmla="*/ 5 w 299"/>
                  <a:gd name="T11" fmla="*/ 256 h 2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9"/>
                  <a:gd name="T19" fmla="*/ 0 h 256"/>
                  <a:gd name="T20" fmla="*/ 299 w 299"/>
                  <a:gd name="T21" fmla="*/ 256 h 2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9" h="256">
                    <a:moveTo>
                      <a:pt x="5" y="256"/>
                    </a:moveTo>
                    <a:lnTo>
                      <a:pt x="0" y="86"/>
                    </a:lnTo>
                    <a:lnTo>
                      <a:pt x="139" y="0"/>
                    </a:lnTo>
                    <a:lnTo>
                      <a:pt x="299" y="80"/>
                    </a:lnTo>
                    <a:lnTo>
                      <a:pt x="288" y="256"/>
                    </a:lnTo>
                    <a:lnTo>
                      <a:pt x="5" y="256"/>
                    </a:lnTo>
                    <a:close/>
                  </a:path>
                </a:pathLst>
              </a:custGeom>
              <a:solidFill>
                <a:srgbClr val="FFFF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48155" name="Group 87"/>
            <p:cNvGrpSpPr>
              <a:grpSpLocks/>
            </p:cNvGrpSpPr>
            <p:nvPr/>
          </p:nvGrpSpPr>
          <p:grpSpPr bwMode="auto">
            <a:xfrm>
              <a:off x="3264" y="1152"/>
              <a:ext cx="1005" cy="1152"/>
              <a:chOff x="3264" y="1152"/>
              <a:chExt cx="1005" cy="1152"/>
            </a:xfrm>
          </p:grpSpPr>
          <p:sp>
            <p:nvSpPr>
              <p:cNvPr id="48156" name="Rectangle 19"/>
              <p:cNvSpPr>
                <a:spLocks noChangeArrowheads="1"/>
              </p:cNvSpPr>
              <p:nvPr/>
            </p:nvSpPr>
            <p:spPr bwMode="auto">
              <a:xfrm>
                <a:off x="3478" y="1683"/>
                <a:ext cx="79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Diffusion?</a:t>
                </a:r>
                <a:endParaRPr lang="en-US" altLang="en-US" sz="2000"/>
              </a:p>
            </p:txBody>
          </p:sp>
          <p:sp>
            <p:nvSpPr>
              <p:cNvPr id="48157" name="Line 74"/>
              <p:cNvSpPr>
                <a:spLocks noChangeShapeType="1"/>
              </p:cNvSpPr>
              <p:nvPr/>
            </p:nvSpPr>
            <p:spPr bwMode="auto">
              <a:xfrm>
                <a:off x="3264" y="1152"/>
                <a:ext cx="0" cy="115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med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8141" name="Group 89"/>
          <p:cNvGrpSpPr>
            <a:grpSpLocks/>
          </p:cNvGrpSpPr>
          <p:nvPr/>
        </p:nvGrpSpPr>
        <p:grpSpPr bwMode="auto">
          <a:xfrm>
            <a:off x="4654550" y="5334000"/>
            <a:ext cx="776288" cy="792163"/>
            <a:chOff x="2932" y="3360"/>
            <a:chExt cx="489" cy="499"/>
          </a:xfrm>
        </p:grpSpPr>
        <p:sp>
          <p:nvSpPr>
            <p:cNvPr id="48152" name="Rectangle 40"/>
            <p:cNvSpPr>
              <a:spLocks noChangeArrowheads="1"/>
            </p:cNvSpPr>
            <p:nvPr/>
          </p:nvSpPr>
          <p:spPr bwMode="auto">
            <a:xfrm>
              <a:off x="2932" y="3667"/>
              <a:ext cx="489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mRNA</a:t>
              </a:r>
              <a:endParaRPr lang="en-US" altLang="en-US" sz="2000"/>
            </a:p>
          </p:txBody>
        </p:sp>
        <p:sp>
          <p:nvSpPr>
            <p:cNvPr id="48153" name="Line 77"/>
            <p:cNvSpPr>
              <a:spLocks noChangeShapeType="1"/>
            </p:cNvSpPr>
            <p:nvPr/>
          </p:nvSpPr>
          <p:spPr bwMode="auto">
            <a:xfrm flipH="1">
              <a:off x="3152" y="3360"/>
              <a:ext cx="64" cy="3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8142" name="Line 78"/>
          <p:cNvSpPr>
            <a:spLocks noChangeShapeType="1"/>
          </p:cNvSpPr>
          <p:nvPr/>
        </p:nvSpPr>
        <p:spPr bwMode="auto">
          <a:xfrm flipH="1">
            <a:off x="3438525" y="5969000"/>
            <a:ext cx="1141413" cy="2206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8143" name="Group 85"/>
          <p:cNvGrpSpPr>
            <a:grpSpLocks/>
          </p:cNvGrpSpPr>
          <p:nvPr/>
        </p:nvGrpSpPr>
        <p:grpSpPr bwMode="auto">
          <a:xfrm>
            <a:off x="914400" y="5791200"/>
            <a:ext cx="2286000" cy="838200"/>
            <a:chOff x="576" y="3648"/>
            <a:chExt cx="1440" cy="528"/>
          </a:xfrm>
        </p:grpSpPr>
        <p:sp>
          <p:nvSpPr>
            <p:cNvPr id="48150" name="AutoShape 79"/>
            <p:cNvSpPr>
              <a:spLocks noChangeArrowheads="1"/>
            </p:cNvSpPr>
            <p:nvPr/>
          </p:nvSpPr>
          <p:spPr bwMode="auto">
            <a:xfrm>
              <a:off x="576" y="3648"/>
              <a:ext cx="1440" cy="528"/>
            </a:xfrm>
            <a:prstGeom prst="roundRect">
              <a:avLst>
                <a:gd name="adj" fmla="val 16667"/>
              </a:avLst>
            </a:prstGeom>
            <a:solidFill>
              <a:srgbClr val="FFCC66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8151" name="Text Box 80"/>
            <p:cNvSpPr txBox="1">
              <a:spLocks noChangeArrowheads="1"/>
            </p:cNvSpPr>
            <p:nvPr/>
          </p:nvSpPr>
          <p:spPr bwMode="auto">
            <a:xfrm>
              <a:off x="631" y="3648"/>
              <a:ext cx="1330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>
                  <a:solidFill>
                    <a:schemeClr val="tx1"/>
                  </a:solidFill>
                </a:rPr>
                <a:t>R-ER</a:t>
              </a:r>
              <a:br>
                <a:rPr lang="en-US" altLang="en-US">
                  <a:solidFill>
                    <a:schemeClr val="tx1"/>
                  </a:solidFill>
                </a:rPr>
              </a:br>
              <a:r>
                <a:rPr lang="en-US" altLang="en-US" sz="1800">
                  <a:solidFill>
                    <a:schemeClr val="tx1"/>
                  </a:solidFill>
                </a:rPr>
                <a:t>Protein synthesis</a:t>
              </a:r>
              <a:endParaRPr lang="en-US" altLang="en-US" sz="1800"/>
            </a:p>
          </p:txBody>
        </p:sp>
      </p:grpSp>
      <p:grpSp>
        <p:nvGrpSpPr>
          <p:cNvPr id="48144" name="Group 90"/>
          <p:cNvGrpSpPr>
            <a:grpSpLocks/>
          </p:cNvGrpSpPr>
          <p:nvPr/>
        </p:nvGrpSpPr>
        <p:grpSpPr bwMode="auto">
          <a:xfrm>
            <a:off x="1371600" y="4495800"/>
            <a:ext cx="1371600" cy="1219200"/>
            <a:chOff x="864" y="2832"/>
            <a:chExt cx="864" cy="768"/>
          </a:xfrm>
        </p:grpSpPr>
        <p:sp>
          <p:nvSpPr>
            <p:cNvPr id="48148" name="Text Box 82"/>
            <p:cNvSpPr txBox="1">
              <a:spLocks noChangeArrowheads="1"/>
            </p:cNvSpPr>
            <p:nvPr/>
          </p:nvSpPr>
          <p:spPr bwMode="auto">
            <a:xfrm>
              <a:off x="864" y="2832"/>
              <a:ext cx="864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>
                  <a:solidFill>
                    <a:srgbClr val="800000"/>
                  </a:solidFill>
                </a:rPr>
                <a:t>New Protein</a:t>
              </a:r>
            </a:p>
          </p:txBody>
        </p:sp>
        <p:sp>
          <p:nvSpPr>
            <p:cNvPr id="48149" name="Line 83"/>
            <p:cNvSpPr>
              <a:spLocks noChangeShapeType="1"/>
            </p:cNvSpPr>
            <p:nvPr/>
          </p:nvSpPr>
          <p:spPr bwMode="auto">
            <a:xfrm flipV="1">
              <a:off x="1296" y="3360"/>
              <a:ext cx="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45" name="Group 91"/>
          <p:cNvGrpSpPr>
            <a:grpSpLocks/>
          </p:cNvGrpSpPr>
          <p:nvPr/>
        </p:nvGrpSpPr>
        <p:grpSpPr bwMode="auto">
          <a:xfrm>
            <a:off x="1104900" y="2895600"/>
            <a:ext cx="1905000" cy="1600200"/>
            <a:chOff x="696" y="1824"/>
            <a:chExt cx="1200" cy="1008"/>
          </a:xfrm>
        </p:grpSpPr>
        <p:sp>
          <p:nvSpPr>
            <p:cNvPr id="48146" name="Text Box 81"/>
            <p:cNvSpPr txBox="1">
              <a:spLocks noChangeArrowheads="1"/>
            </p:cNvSpPr>
            <p:nvPr/>
          </p:nvSpPr>
          <p:spPr bwMode="auto">
            <a:xfrm>
              <a:off x="696" y="1824"/>
              <a:ext cx="1200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en-US">
                  <a:solidFill>
                    <a:srgbClr val="800000"/>
                  </a:solidFill>
                </a:rPr>
                <a:t>Change in Cell Physiology</a:t>
              </a:r>
            </a:p>
          </p:txBody>
        </p:sp>
        <p:sp>
          <p:nvSpPr>
            <p:cNvPr id="48147" name="Line 84"/>
            <p:cNvSpPr>
              <a:spLocks noChangeShapeType="1"/>
            </p:cNvSpPr>
            <p:nvPr/>
          </p:nvSpPr>
          <p:spPr bwMode="auto">
            <a:xfrm flipV="1">
              <a:off x="1296" y="2544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Steroid Hormone Mechanism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Estradiol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Progesterone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Testosterone, Dihydrotestosterone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</a:rPr>
              <a:t>Cortisol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Steroid Hormone (Fast)</a:t>
            </a:r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152400" y="1639888"/>
            <a:ext cx="8839200" cy="381000"/>
          </a:xfrm>
          <a:prstGeom prst="rect">
            <a:avLst/>
          </a:prstGeom>
          <a:solidFill>
            <a:srgbClr val="CCCC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8" name="Freeform 4"/>
          <p:cNvSpPr>
            <a:spLocks/>
          </p:cNvSpPr>
          <p:nvPr/>
        </p:nvSpPr>
        <p:spPr bwMode="auto">
          <a:xfrm>
            <a:off x="2611438" y="1370013"/>
            <a:ext cx="1133475" cy="644525"/>
          </a:xfrm>
          <a:custGeom>
            <a:avLst/>
            <a:gdLst>
              <a:gd name="T0" fmla="*/ 0 w 714"/>
              <a:gd name="T1" fmla="*/ 0 h 406"/>
              <a:gd name="T2" fmla="*/ 2147483647 w 714"/>
              <a:gd name="T3" fmla="*/ 0 h 406"/>
              <a:gd name="T4" fmla="*/ 2147483647 w 714"/>
              <a:gd name="T5" fmla="*/ 2147483647 h 406"/>
              <a:gd name="T6" fmla="*/ 2147483647 w 714"/>
              <a:gd name="T7" fmla="*/ 0 h 406"/>
              <a:gd name="T8" fmla="*/ 2147483647 w 714"/>
              <a:gd name="T9" fmla="*/ 0 h 406"/>
              <a:gd name="T10" fmla="*/ 2147483647 w 714"/>
              <a:gd name="T11" fmla="*/ 2147483647 h 406"/>
              <a:gd name="T12" fmla="*/ 0 w 714"/>
              <a:gd name="T13" fmla="*/ 2147483647 h 406"/>
              <a:gd name="T14" fmla="*/ 0 w 714"/>
              <a:gd name="T15" fmla="*/ 0 h 40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14"/>
              <a:gd name="T25" fmla="*/ 0 h 406"/>
              <a:gd name="T26" fmla="*/ 714 w 714"/>
              <a:gd name="T27" fmla="*/ 406 h 40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14" h="406">
                <a:moveTo>
                  <a:pt x="0" y="0"/>
                </a:moveTo>
                <a:lnTo>
                  <a:pt x="267" y="0"/>
                </a:lnTo>
                <a:lnTo>
                  <a:pt x="357" y="81"/>
                </a:lnTo>
                <a:lnTo>
                  <a:pt x="446" y="0"/>
                </a:lnTo>
                <a:lnTo>
                  <a:pt x="714" y="0"/>
                </a:lnTo>
                <a:lnTo>
                  <a:pt x="714" y="406"/>
                </a:lnTo>
                <a:lnTo>
                  <a:pt x="0" y="406"/>
                </a:lnTo>
                <a:lnTo>
                  <a:pt x="0" y="0"/>
                </a:lnTo>
                <a:close/>
              </a:path>
            </a:pathLst>
          </a:custGeom>
          <a:solidFill>
            <a:srgbClr val="FFCC6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2673350" y="1700213"/>
            <a:ext cx="990600" cy="274637"/>
          </a:xfrm>
          <a:prstGeom prst="rect">
            <a:avLst/>
          </a:prstGeom>
          <a:solidFill>
            <a:srgbClr val="FFCC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Receptor</a:t>
            </a:r>
            <a:endParaRPr lang="en-US" altLang="en-US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 flipV="1">
            <a:off x="4724400" y="2895600"/>
            <a:ext cx="1219200" cy="152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7391400" y="31242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 sz="1500">
                <a:solidFill>
                  <a:srgbClr val="000000"/>
                </a:solidFill>
              </a:rPr>
              <a:t>Protein Kinase A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</a:rPr>
              <a:t>(PKA)</a:t>
            </a:r>
            <a:endParaRPr lang="en-US" altLang="en-US"/>
          </a:p>
        </p:txBody>
      </p:sp>
      <p:grpSp>
        <p:nvGrpSpPr>
          <p:cNvPr id="52232" name="Group 8"/>
          <p:cNvGrpSpPr>
            <a:grpSpLocks/>
          </p:cNvGrpSpPr>
          <p:nvPr/>
        </p:nvGrpSpPr>
        <p:grpSpPr bwMode="auto">
          <a:xfrm>
            <a:off x="5943600" y="4648200"/>
            <a:ext cx="2978150" cy="1906588"/>
            <a:chOff x="3744" y="2928"/>
            <a:chExt cx="1876" cy="1201"/>
          </a:xfrm>
        </p:grpSpPr>
        <p:sp>
          <p:nvSpPr>
            <p:cNvPr id="52281" name="Oval 9"/>
            <p:cNvSpPr>
              <a:spLocks noChangeArrowheads="1"/>
            </p:cNvSpPr>
            <p:nvPr/>
          </p:nvSpPr>
          <p:spPr bwMode="auto">
            <a:xfrm>
              <a:off x="3744" y="2928"/>
              <a:ext cx="1876" cy="1201"/>
            </a:xfrm>
            <a:prstGeom prst="ellipse">
              <a:avLst/>
            </a:prstGeom>
            <a:solidFill>
              <a:srgbClr val="CCCCCC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82" name="Rectangle 10"/>
            <p:cNvSpPr>
              <a:spLocks noChangeArrowheads="1"/>
            </p:cNvSpPr>
            <p:nvPr/>
          </p:nvSpPr>
          <p:spPr bwMode="auto">
            <a:xfrm>
              <a:off x="3792" y="3456"/>
              <a:ext cx="62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Nucleus</a:t>
              </a:r>
              <a:endParaRPr lang="en-US" altLang="en-US" sz="2000"/>
            </a:p>
          </p:txBody>
        </p:sp>
        <p:grpSp>
          <p:nvGrpSpPr>
            <p:cNvPr id="52283" name="Group 11"/>
            <p:cNvGrpSpPr>
              <a:grpSpLocks/>
            </p:cNvGrpSpPr>
            <p:nvPr/>
          </p:nvGrpSpPr>
          <p:grpSpPr bwMode="auto">
            <a:xfrm>
              <a:off x="4512" y="3456"/>
              <a:ext cx="962" cy="153"/>
              <a:chOff x="3221" y="3229"/>
              <a:chExt cx="962" cy="153"/>
            </a:xfrm>
          </p:grpSpPr>
          <p:sp>
            <p:nvSpPr>
              <p:cNvPr id="52288" name="Freeform 12"/>
              <p:cNvSpPr>
                <a:spLocks/>
              </p:cNvSpPr>
              <p:nvPr/>
            </p:nvSpPr>
            <p:spPr bwMode="auto">
              <a:xfrm>
                <a:off x="3251" y="3229"/>
                <a:ext cx="912" cy="135"/>
              </a:xfrm>
              <a:custGeom>
                <a:avLst/>
                <a:gdLst>
                  <a:gd name="T0" fmla="*/ 0 w 912"/>
                  <a:gd name="T1" fmla="*/ 135 h 135"/>
                  <a:gd name="T2" fmla="*/ 10 w 912"/>
                  <a:gd name="T3" fmla="*/ 90 h 135"/>
                  <a:gd name="T4" fmla="*/ 40 w 912"/>
                  <a:gd name="T5" fmla="*/ 45 h 135"/>
                  <a:gd name="T6" fmla="*/ 89 w 912"/>
                  <a:gd name="T7" fmla="*/ 27 h 135"/>
                  <a:gd name="T8" fmla="*/ 129 w 912"/>
                  <a:gd name="T9" fmla="*/ 72 h 135"/>
                  <a:gd name="T10" fmla="*/ 159 w 912"/>
                  <a:gd name="T11" fmla="*/ 117 h 135"/>
                  <a:gd name="T12" fmla="*/ 208 w 912"/>
                  <a:gd name="T13" fmla="*/ 135 h 135"/>
                  <a:gd name="T14" fmla="*/ 258 w 912"/>
                  <a:gd name="T15" fmla="*/ 108 h 135"/>
                  <a:gd name="T16" fmla="*/ 278 w 912"/>
                  <a:gd name="T17" fmla="*/ 63 h 135"/>
                  <a:gd name="T18" fmla="*/ 327 w 912"/>
                  <a:gd name="T19" fmla="*/ 27 h 135"/>
                  <a:gd name="T20" fmla="*/ 377 w 912"/>
                  <a:gd name="T21" fmla="*/ 45 h 135"/>
                  <a:gd name="T22" fmla="*/ 397 w 912"/>
                  <a:gd name="T23" fmla="*/ 90 h 135"/>
                  <a:gd name="T24" fmla="*/ 446 w 912"/>
                  <a:gd name="T25" fmla="*/ 126 h 135"/>
                  <a:gd name="T26" fmla="*/ 496 w 912"/>
                  <a:gd name="T27" fmla="*/ 135 h 135"/>
                  <a:gd name="T28" fmla="*/ 526 w 912"/>
                  <a:gd name="T29" fmla="*/ 90 h 135"/>
                  <a:gd name="T30" fmla="*/ 555 w 912"/>
                  <a:gd name="T31" fmla="*/ 45 h 135"/>
                  <a:gd name="T32" fmla="*/ 605 w 912"/>
                  <a:gd name="T33" fmla="*/ 18 h 135"/>
                  <a:gd name="T34" fmla="*/ 654 w 912"/>
                  <a:gd name="T35" fmla="*/ 36 h 135"/>
                  <a:gd name="T36" fmla="*/ 684 w 912"/>
                  <a:gd name="T37" fmla="*/ 81 h 135"/>
                  <a:gd name="T38" fmla="*/ 734 w 912"/>
                  <a:gd name="T39" fmla="*/ 126 h 135"/>
                  <a:gd name="T40" fmla="*/ 783 w 912"/>
                  <a:gd name="T41" fmla="*/ 135 h 135"/>
                  <a:gd name="T42" fmla="*/ 823 w 912"/>
                  <a:gd name="T43" fmla="*/ 90 h 135"/>
                  <a:gd name="T44" fmla="*/ 853 w 912"/>
                  <a:gd name="T45" fmla="*/ 45 h 135"/>
                  <a:gd name="T46" fmla="*/ 902 w 912"/>
                  <a:gd name="T47" fmla="*/ 9 h 135"/>
                  <a:gd name="T48" fmla="*/ 912 w 912"/>
                  <a:gd name="T49" fmla="*/ 0 h 135"/>
                  <a:gd name="T50" fmla="*/ 912 w 912"/>
                  <a:gd name="T51" fmla="*/ 0 h 13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12"/>
                  <a:gd name="T79" fmla="*/ 0 h 135"/>
                  <a:gd name="T80" fmla="*/ 912 w 912"/>
                  <a:gd name="T81" fmla="*/ 135 h 13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12" h="135">
                    <a:moveTo>
                      <a:pt x="0" y="135"/>
                    </a:moveTo>
                    <a:lnTo>
                      <a:pt x="10" y="90"/>
                    </a:lnTo>
                    <a:lnTo>
                      <a:pt x="40" y="45"/>
                    </a:lnTo>
                    <a:lnTo>
                      <a:pt x="89" y="27"/>
                    </a:lnTo>
                    <a:lnTo>
                      <a:pt x="129" y="72"/>
                    </a:lnTo>
                    <a:lnTo>
                      <a:pt x="159" y="117"/>
                    </a:lnTo>
                    <a:lnTo>
                      <a:pt x="208" y="135"/>
                    </a:lnTo>
                    <a:lnTo>
                      <a:pt x="258" y="108"/>
                    </a:lnTo>
                    <a:lnTo>
                      <a:pt x="278" y="63"/>
                    </a:lnTo>
                    <a:lnTo>
                      <a:pt x="327" y="27"/>
                    </a:lnTo>
                    <a:lnTo>
                      <a:pt x="377" y="45"/>
                    </a:lnTo>
                    <a:lnTo>
                      <a:pt x="397" y="90"/>
                    </a:lnTo>
                    <a:lnTo>
                      <a:pt x="446" y="126"/>
                    </a:lnTo>
                    <a:lnTo>
                      <a:pt x="496" y="135"/>
                    </a:lnTo>
                    <a:lnTo>
                      <a:pt x="526" y="90"/>
                    </a:lnTo>
                    <a:lnTo>
                      <a:pt x="555" y="45"/>
                    </a:lnTo>
                    <a:lnTo>
                      <a:pt x="605" y="18"/>
                    </a:lnTo>
                    <a:lnTo>
                      <a:pt x="654" y="36"/>
                    </a:lnTo>
                    <a:lnTo>
                      <a:pt x="684" y="81"/>
                    </a:lnTo>
                    <a:lnTo>
                      <a:pt x="734" y="126"/>
                    </a:lnTo>
                    <a:lnTo>
                      <a:pt x="783" y="135"/>
                    </a:lnTo>
                    <a:lnTo>
                      <a:pt x="823" y="90"/>
                    </a:lnTo>
                    <a:lnTo>
                      <a:pt x="853" y="45"/>
                    </a:lnTo>
                    <a:lnTo>
                      <a:pt x="902" y="9"/>
                    </a:lnTo>
                    <a:lnTo>
                      <a:pt x="912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289" name="Freeform 13"/>
              <p:cNvSpPr>
                <a:spLocks/>
              </p:cNvSpPr>
              <p:nvPr/>
            </p:nvSpPr>
            <p:spPr bwMode="auto">
              <a:xfrm>
                <a:off x="3221" y="3265"/>
                <a:ext cx="962" cy="117"/>
              </a:xfrm>
              <a:custGeom>
                <a:avLst/>
                <a:gdLst>
                  <a:gd name="T0" fmla="*/ 0 w 962"/>
                  <a:gd name="T1" fmla="*/ 0 h 117"/>
                  <a:gd name="T2" fmla="*/ 40 w 962"/>
                  <a:gd name="T3" fmla="*/ 45 h 117"/>
                  <a:gd name="T4" fmla="*/ 70 w 962"/>
                  <a:gd name="T5" fmla="*/ 90 h 117"/>
                  <a:gd name="T6" fmla="*/ 119 w 962"/>
                  <a:gd name="T7" fmla="*/ 90 h 117"/>
                  <a:gd name="T8" fmla="*/ 169 w 962"/>
                  <a:gd name="T9" fmla="*/ 72 h 117"/>
                  <a:gd name="T10" fmla="*/ 199 w 962"/>
                  <a:gd name="T11" fmla="*/ 27 h 117"/>
                  <a:gd name="T12" fmla="*/ 258 w 962"/>
                  <a:gd name="T13" fmla="*/ 9 h 117"/>
                  <a:gd name="T14" fmla="*/ 308 w 962"/>
                  <a:gd name="T15" fmla="*/ 45 h 117"/>
                  <a:gd name="T16" fmla="*/ 347 w 962"/>
                  <a:gd name="T17" fmla="*/ 90 h 117"/>
                  <a:gd name="T18" fmla="*/ 397 w 962"/>
                  <a:gd name="T19" fmla="*/ 99 h 117"/>
                  <a:gd name="T20" fmla="*/ 446 w 962"/>
                  <a:gd name="T21" fmla="*/ 72 h 117"/>
                  <a:gd name="T22" fmla="*/ 466 w 962"/>
                  <a:gd name="T23" fmla="*/ 27 h 117"/>
                  <a:gd name="T24" fmla="*/ 516 w 962"/>
                  <a:gd name="T25" fmla="*/ 18 h 117"/>
                  <a:gd name="T26" fmla="*/ 565 w 962"/>
                  <a:gd name="T27" fmla="*/ 36 h 117"/>
                  <a:gd name="T28" fmla="*/ 605 w 962"/>
                  <a:gd name="T29" fmla="*/ 81 h 117"/>
                  <a:gd name="T30" fmla="*/ 655 w 962"/>
                  <a:gd name="T31" fmla="*/ 99 h 117"/>
                  <a:gd name="T32" fmla="*/ 704 w 962"/>
                  <a:gd name="T33" fmla="*/ 90 h 117"/>
                  <a:gd name="T34" fmla="*/ 754 w 962"/>
                  <a:gd name="T35" fmla="*/ 54 h 117"/>
                  <a:gd name="T36" fmla="*/ 803 w 962"/>
                  <a:gd name="T37" fmla="*/ 27 h 117"/>
                  <a:gd name="T38" fmla="*/ 853 w 962"/>
                  <a:gd name="T39" fmla="*/ 45 h 117"/>
                  <a:gd name="T40" fmla="*/ 903 w 962"/>
                  <a:gd name="T41" fmla="*/ 81 h 117"/>
                  <a:gd name="T42" fmla="*/ 952 w 962"/>
                  <a:gd name="T43" fmla="*/ 108 h 117"/>
                  <a:gd name="T44" fmla="*/ 962 w 962"/>
                  <a:gd name="T45" fmla="*/ 117 h 117"/>
                  <a:gd name="T46" fmla="*/ 962 w 962"/>
                  <a:gd name="T47" fmla="*/ 117 h 11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962"/>
                  <a:gd name="T73" fmla="*/ 0 h 117"/>
                  <a:gd name="T74" fmla="*/ 962 w 962"/>
                  <a:gd name="T75" fmla="*/ 117 h 117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962" h="117">
                    <a:moveTo>
                      <a:pt x="0" y="0"/>
                    </a:moveTo>
                    <a:lnTo>
                      <a:pt x="40" y="45"/>
                    </a:lnTo>
                    <a:lnTo>
                      <a:pt x="70" y="90"/>
                    </a:lnTo>
                    <a:lnTo>
                      <a:pt x="119" y="90"/>
                    </a:lnTo>
                    <a:lnTo>
                      <a:pt x="169" y="72"/>
                    </a:lnTo>
                    <a:lnTo>
                      <a:pt x="199" y="27"/>
                    </a:lnTo>
                    <a:lnTo>
                      <a:pt x="258" y="9"/>
                    </a:lnTo>
                    <a:lnTo>
                      <a:pt x="308" y="45"/>
                    </a:lnTo>
                    <a:lnTo>
                      <a:pt x="347" y="90"/>
                    </a:lnTo>
                    <a:lnTo>
                      <a:pt x="397" y="99"/>
                    </a:lnTo>
                    <a:lnTo>
                      <a:pt x="446" y="72"/>
                    </a:lnTo>
                    <a:lnTo>
                      <a:pt x="466" y="27"/>
                    </a:lnTo>
                    <a:lnTo>
                      <a:pt x="516" y="18"/>
                    </a:lnTo>
                    <a:lnTo>
                      <a:pt x="565" y="36"/>
                    </a:lnTo>
                    <a:lnTo>
                      <a:pt x="605" y="81"/>
                    </a:lnTo>
                    <a:lnTo>
                      <a:pt x="655" y="99"/>
                    </a:lnTo>
                    <a:lnTo>
                      <a:pt x="704" y="90"/>
                    </a:lnTo>
                    <a:lnTo>
                      <a:pt x="754" y="54"/>
                    </a:lnTo>
                    <a:lnTo>
                      <a:pt x="803" y="27"/>
                    </a:lnTo>
                    <a:lnTo>
                      <a:pt x="853" y="45"/>
                    </a:lnTo>
                    <a:lnTo>
                      <a:pt x="903" y="81"/>
                    </a:lnTo>
                    <a:lnTo>
                      <a:pt x="952" y="108"/>
                    </a:lnTo>
                    <a:lnTo>
                      <a:pt x="962" y="117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52284" name="Rectangle 14"/>
            <p:cNvSpPr>
              <a:spLocks noChangeArrowheads="1"/>
            </p:cNvSpPr>
            <p:nvPr/>
          </p:nvSpPr>
          <p:spPr bwMode="auto">
            <a:xfrm>
              <a:off x="4848" y="3600"/>
              <a:ext cx="347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DNA</a:t>
              </a:r>
              <a:endParaRPr lang="en-US" altLang="en-US" sz="2000"/>
            </a:p>
          </p:txBody>
        </p:sp>
        <p:grpSp>
          <p:nvGrpSpPr>
            <p:cNvPr id="52285" name="Group 15"/>
            <p:cNvGrpSpPr>
              <a:grpSpLocks/>
            </p:cNvGrpSpPr>
            <p:nvPr/>
          </p:nvGrpSpPr>
          <p:grpSpPr bwMode="auto">
            <a:xfrm>
              <a:off x="4512" y="3168"/>
              <a:ext cx="816" cy="288"/>
              <a:chOff x="4464" y="3168"/>
              <a:chExt cx="816" cy="288"/>
            </a:xfrm>
          </p:grpSpPr>
          <p:sp>
            <p:nvSpPr>
              <p:cNvPr id="52286" name="AutoShape 16"/>
              <p:cNvSpPr>
                <a:spLocks noChangeArrowheads="1"/>
              </p:cNvSpPr>
              <p:nvPr/>
            </p:nvSpPr>
            <p:spPr bwMode="auto">
              <a:xfrm>
                <a:off x="4464" y="3168"/>
                <a:ext cx="816" cy="288"/>
              </a:xfrm>
              <a:prstGeom prst="roundRect">
                <a:avLst>
                  <a:gd name="adj" fmla="val 16667"/>
                </a:avLst>
              </a:prstGeom>
              <a:solidFill>
                <a:srgbClr val="FFCC66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287" name="Rectangle 17"/>
              <p:cNvSpPr>
                <a:spLocks noChangeArrowheads="1"/>
              </p:cNvSpPr>
              <p:nvPr/>
            </p:nvSpPr>
            <p:spPr bwMode="auto">
              <a:xfrm>
                <a:off x="4560" y="3216"/>
                <a:ext cx="67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2000">
                    <a:solidFill>
                      <a:srgbClr val="000000"/>
                    </a:solidFill>
                  </a:rPr>
                  <a:t>Histones</a:t>
                </a:r>
                <a:endParaRPr lang="en-US" altLang="en-US" sz="2000"/>
              </a:p>
            </p:txBody>
          </p:sp>
        </p:grpSp>
      </p:grpSp>
      <p:sp>
        <p:nvSpPr>
          <p:cNvPr id="52233" name="Rectangle 18"/>
          <p:cNvSpPr>
            <a:spLocks noChangeArrowheads="1"/>
          </p:cNvSpPr>
          <p:nvPr/>
        </p:nvSpPr>
        <p:spPr bwMode="auto">
          <a:xfrm>
            <a:off x="2705100" y="5929313"/>
            <a:ext cx="8143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  Protein </a:t>
            </a:r>
            <a:endParaRPr lang="en-US" altLang="en-US"/>
          </a:p>
        </p:txBody>
      </p:sp>
      <p:sp>
        <p:nvSpPr>
          <p:cNvPr id="52234" name="Rectangle 19"/>
          <p:cNvSpPr>
            <a:spLocks noChangeArrowheads="1"/>
          </p:cNvSpPr>
          <p:nvPr/>
        </p:nvSpPr>
        <p:spPr bwMode="auto">
          <a:xfrm>
            <a:off x="2705100" y="6129338"/>
            <a:ext cx="9001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Synthesis</a:t>
            </a:r>
            <a:endParaRPr lang="en-US" altLang="en-US"/>
          </a:p>
        </p:txBody>
      </p:sp>
      <p:sp>
        <p:nvSpPr>
          <p:cNvPr id="52235" name="Rectangle 20"/>
          <p:cNvSpPr>
            <a:spLocks noChangeArrowheads="1"/>
          </p:cNvSpPr>
          <p:nvPr/>
        </p:nvSpPr>
        <p:spPr bwMode="auto">
          <a:xfrm>
            <a:off x="2705100" y="6330950"/>
            <a:ext cx="952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500">
                <a:solidFill>
                  <a:srgbClr val="000000"/>
                </a:solidFill>
              </a:rPr>
              <a:t>(Enzymes)</a:t>
            </a:r>
            <a:endParaRPr lang="en-US" altLang="en-US"/>
          </a:p>
        </p:txBody>
      </p:sp>
      <p:grpSp>
        <p:nvGrpSpPr>
          <p:cNvPr id="52236" name="Group 21"/>
          <p:cNvGrpSpPr>
            <a:grpSpLocks/>
          </p:cNvGrpSpPr>
          <p:nvPr/>
        </p:nvGrpSpPr>
        <p:grpSpPr bwMode="auto">
          <a:xfrm>
            <a:off x="4267200" y="5791200"/>
            <a:ext cx="3124200" cy="685800"/>
            <a:chOff x="2688" y="3648"/>
            <a:chExt cx="1968" cy="432"/>
          </a:xfrm>
        </p:grpSpPr>
        <p:sp>
          <p:nvSpPr>
            <p:cNvPr id="52279" name="Rectangle 22"/>
            <p:cNvSpPr>
              <a:spLocks noChangeArrowheads="1"/>
            </p:cNvSpPr>
            <p:nvPr/>
          </p:nvSpPr>
          <p:spPr bwMode="auto">
            <a:xfrm>
              <a:off x="3264" y="3936"/>
              <a:ext cx="367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mRNA</a:t>
              </a:r>
              <a:endParaRPr lang="en-US" altLang="en-US"/>
            </a:p>
          </p:txBody>
        </p:sp>
        <p:sp>
          <p:nvSpPr>
            <p:cNvPr id="52280" name="Line 23"/>
            <p:cNvSpPr>
              <a:spLocks noChangeShapeType="1"/>
            </p:cNvSpPr>
            <p:nvPr/>
          </p:nvSpPr>
          <p:spPr bwMode="auto">
            <a:xfrm flipH="1">
              <a:off x="2688" y="3648"/>
              <a:ext cx="1968" cy="33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237" name="Rectangle 24"/>
          <p:cNvSpPr>
            <a:spLocks noChangeArrowheads="1"/>
          </p:cNvSpPr>
          <p:nvPr/>
        </p:nvSpPr>
        <p:spPr bwMode="auto">
          <a:xfrm>
            <a:off x="6000750" y="1679575"/>
            <a:ext cx="22304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Plasma Membrane</a:t>
            </a:r>
            <a:endParaRPr lang="en-US" altLang="en-US" sz="2000"/>
          </a:p>
        </p:txBody>
      </p:sp>
      <p:sp useBgFill="1">
        <p:nvSpPr>
          <p:cNvPr id="52238" name="Rectangle 26"/>
          <p:cNvSpPr>
            <a:spLocks noChangeArrowheads="1"/>
          </p:cNvSpPr>
          <p:nvPr/>
        </p:nvSpPr>
        <p:spPr bwMode="auto">
          <a:xfrm>
            <a:off x="2501900" y="5722938"/>
            <a:ext cx="1379538" cy="928687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3722688" y="838200"/>
            <a:ext cx="5421312" cy="582613"/>
          </a:xfrm>
          <a:prstGeom prst="rect">
            <a:avLst/>
          </a:prstGeom>
          <a:noFill/>
          <a:ln>
            <a:noFill/>
          </a:ln>
          <a:effectLst>
            <a:outerShdw dist="380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/>
          <a:p>
            <a:pPr algn="ctr">
              <a:defRPr/>
            </a:pPr>
            <a:r>
              <a:rPr lang="en-US" sz="3200">
                <a:solidFill>
                  <a:srgbClr val="008000"/>
                </a:solidFill>
                <a:ea typeface="+mn-ea"/>
              </a:rPr>
              <a:t>(cAMP second messenger)</a:t>
            </a:r>
          </a:p>
        </p:txBody>
      </p:sp>
      <p:sp>
        <p:nvSpPr>
          <p:cNvPr id="52240" name="Rectangle 29"/>
          <p:cNvSpPr>
            <a:spLocks noChangeArrowheads="1"/>
          </p:cNvSpPr>
          <p:nvPr/>
        </p:nvSpPr>
        <p:spPr bwMode="auto">
          <a:xfrm>
            <a:off x="3757613" y="1633538"/>
            <a:ext cx="533400" cy="381000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</a:rPr>
              <a:t>G</a:t>
            </a:r>
          </a:p>
        </p:txBody>
      </p:sp>
      <p:grpSp>
        <p:nvGrpSpPr>
          <p:cNvPr id="52241" name="Group 30"/>
          <p:cNvGrpSpPr>
            <a:grpSpLocks/>
          </p:cNvGrpSpPr>
          <p:nvPr/>
        </p:nvGrpSpPr>
        <p:grpSpPr bwMode="auto">
          <a:xfrm>
            <a:off x="1828800" y="2028825"/>
            <a:ext cx="3200400" cy="384175"/>
            <a:chOff x="1152" y="1283"/>
            <a:chExt cx="1776" cy="285"/>
          </a:xfrm>
        </p:grpSpPr>
        <p:sp>
          <p:nvSpPr>
            <p:cNvPr id="52277" name="Rectangle 31"/>
            <p:cNvSpPr>
              <a:spLocks noChangeArrowheads="1"/>
            </p:cNvSpPr>
            <p:nvPr/>
          </p:nvSpPr>
          <p:spPr bwMode="auto">
            <a:xfrm>
              <a:off x="1152" y="1283"/>
              <a:ext cx="1776" cy="240"/>
            </a:xfrm>
            <a:prstGeom prst="rect">
              <a:avLst/>
            </a:prstGeom>
            <a:solidFill>
              <a:schemeClr val="folHlink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78" name="Text Box 32"/>
            <p:cNvSpPr txBox="1">
              <a:spLocks noChangeArrowheads="1"/>
            </p:cNvSpPr>
            <p:nvPr/>
          </p:nvSpPr>
          <p:spPr bwMode="auto">
            <a:xfrm>
              <a:off x="1344" y="1296"/>
              <a:ext cx="1388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chemeClr val="tx1"/>
                  </a:solidFill>
                </a:rPr>
                <a:t>Adenylate Cyclase</a:t>
              </a:r>
            </a:p>
          </p:txBody>
        </p:sp>
      </p:grpSp>
      <p:grpSp>
        <p:nvGrpSpPr>
          <p:cNvPr id="52242" name="Group 44"/>
          <p:cNvGrpSpPr>
            <a:grpSpLocks/>
          </p:cNvGrpSpPr>
          <p:nvPr/>
        </p:nvGrpSpPr>
        <p:grpSpPr bwMode="auto">
          <a:xfrm>
            <a:off x="5943600" y="2362200"/>
            <a:ext cx="1395413" cy="1692275"/>
            <a:chOff x="3744" y="1488"/>
            <a:chExt cx="879" cy="1066"/>
          </a:xfrm>
        </p:grpSpPr>
        <p:grpSp>
          <p:nvGrpSpPr>
            <p:cNvPr id="52267" name="Group 45"/>
            <p:cNvGrpSpPr>
              <a:grpSpLocks/>
            </p:cNvGrpSpPr>
            <p:nvPr/>
          </p:nvGrpSpPr>
          <p:grpSpPr bwMode="auto">
            <a:xfrm>
              <a:off x="3750" y="2304"/>
              <a:ext cx="873" cy="250"/>
              <a:chOff x="3699" y="2089"/>
              <a:chExt cx="873" cy="250"/>
            </a:xfrm>
          </p:grpSpPr>
          <p:sp>
            <p:nvSpPr>
              <p:cNvPr id="52275" name="Rectangle 46"/>
              <p:cNvSpPr>
                <a:spLocks noChangeArrowheads="1"/>
              </p:cNvSpPr>
              <p:nvPr/>
            </p:nvSpPr>
            <p:spPr bwMode="auto">
              <a:xfrm>
                <a:off x="3708" y="2112"/>
                <a:ext cx="864" cy="192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52276" name="Text Box 47"/>
              <p:cNvSpPr txBox="1">
                <a:spLocks noChangeArrowheads="1"/>
              </p:cNvSpPr>
              <p:nvPr/>
            </p:nvSpPr>
            <p:spPr bwMode="auto">
              <a:xfrm>
                <a:off x="3699" y="2089"/>
                <a:ext cx="19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sz="2000"/>
                  <a:t>C</a:t>
                </a:r>
              </a:p>
            </p:txBody>
          </p:sp>
        </p:grpSp>
        <p:grpSp>
          <p:nvGrpSpPr>
            <p:cNvPr id="52268" name="Group 48"/>
            <p:cNvGrpSpPr>
              <a:grpSpLocks/>
            </p:cNvGrpSpPr>
            <p:nvPr/>
          </p:nvGrpSpPr>
          <p:grpSpPr bwMode="auto">
            <a:xfrm>
              <a:off x="3744" y="1488"/>
              <a:ext cx="876" cy="419"/>
              <a:chOff x="3792" y="1824"/>
              <a:chExt cx="876" cy="419"/>
            </a:xfrm>
          </p:grpSpPr>
          <p:grpSp>
            <p:nvGrpSpPr>
              <p:cNvPr id="52269" name="Group 49"/>
              <p:cNvGrpSpPr>
                <a:grpSpLocks/>
              </p:cNvGrpSpPr>
              <p:nvPr/>
            </p:nvGrpSpPr>
            <p:grpSpPr bwMode="auto">
              <a:xfrm>
                <a:off x="3792" y="1993"/>
                <a:ext cx="876" cy="250"/>
                <a:chOff x="3696" y="1897"/>
                <a:chExt cx="876" cy="250"/>
              </a:xfrm>
            </p:grpSpPr>
            <p:sp>
              <p:nvSpPr>
                <p:cNvPr id="52273" name="Freeform 50"/>
                <p:cNvSpPr>
                  <a:spLocks/>
                </p:cNvSpPr>
                <p:nvPr/>
              </p:nvSpPr>
              <p:spPr bwMode="auto">
                <a:xfrm>
                  <a:off x="3708" y="1920"/>
                  <a:ext cx="864" cy="192"/>
                </a:xfrm>
                <a:custGeom>
                  <a:avLst/>
                  <a:gdLst>
                    <a:gd name="T0" fmla="*/ 0 w 864"/>
                    <a:gd name="T1" fmla="*/ 192 h 192"/>
                    <a:gd name="T2" fmla="*/ 864 w 864"/>
                    <a:gd name="T3" fmla="*/ 192 h 192"/>
                    <a:gd name="T4" fmla="*/ 864 w 864"/>
                    <a:gd name="T5" fmla="*/ 0 h 192"/>
                    <a:gd name="T6" fmla="*/ 576 w 864"/>
                    <a:gd name="T7" fmla="*/ 0 h 192"/>
                    <a:gd name="T8" fmla="*/ 432 w 864"/>
                    <a:gd name="T9" fmla="*/ 144 h 192"/>
                    <a:gd name="T10" fmla="*/ 240 w 864"/>
                    <a:gd name="T11" fmla="*/ 0 h 192"/>
                    <a:gd name="T12" fmla="*/ 0 w 864"/>
                    <a:gd name="T13" fmla="*/ 0 h 192"/>
                    <a:gd name="T14" fmla="*/ 0 w 864"/>
                    <a:gd name="T15" fmla="*/ 192 h 1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864"/>
                    <a:gd name="T25" fmla="*/ 0 h 192"/>
                    <a:gd name="T26" fmla="*/ 864 w 864"/>
                    <a:gd name="T27" fmla="*/ 192 h 1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864" h="192">
                      <a:moveTo>
                        <a:pt x="0" y="192"/>
                      </a:moveTo>
                      <a:lnTo>
                        <a:pt x="864" y="192"/>
                      </a:lnTo>
                      <a:lnTo>
                        <a:pt x="864" y="0"/>
                      </a:lnTo>
                      <a:lnTo>
                        <a:pt x="576" y="0"/>
                      </a:lnTo>
                      <a:lnTo>
                        <a:pt x="432" y="144"/>
                      </a:lnTo>
                      <a:lnTo>
                        <a:pt x="240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2274" name="Text Box 51"/>
                <p:cNvSpPr txBox="1">
                  <a:spLocks noChangeArrowheads="1"/>
                </p:cNvSpPr>
                <p:nvPr/>
              </p:nvSpPr>
              <p:spPr bwMode="auto">
                <a:xfrm>
                  <a:off x="3696" y="1897"/>
                  <a:ext cx="232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2000"/>
                    <a:t>R</a:t>
                  </a:r>
                  <a:endParaRPr lang="en-US" altLang="en-US"/>
                </a:p>
              </p:txBody>
            </p:sp>
          </p:grpSp>
          <p:grpSp>
            <p:nvGrpSpPr>
              <p:cNvPr id="52270" name="Group 52"/>
              <p:cNvGrpSpPr>
                <a:grpSpLocks/>
              </p:cNvGrpSpPr>
              <p:nvPr/>
            </p:nvGrpSpPr>
            <p:grpSpPr bwMode="auto">
              <a:xfrm>
                <a:off x="3943" y="1824"/>
                <a:ext cx="624" cy="336"/>
                <a:chOff x="2736" y="1536"/>
                <a:chExt cx="624" cy="336"/>
              </a:xfrm>
            </p:grpSpPr>
            <p:sp>
              <p:nvSpPr>
                <p:cNvPr id="52271" name="Freeform 53"/>
                <p:cNvSpPr>
                  <a:spLocks/>
                </p:cNvSpPr>
                <p:nvPr/>
              </p:nvSpPr>
              <p:spPr bwMode="auto">
                <a:xfrm>
                  <a:off x="2736" y="1536"/>
                  <a:ext cx="624" cy="336"/>
                </a:xfrm>
                <a:custGeom>
                  <a:avLst/>
                  <a:gdLst>
                    <a:gd name="T0" fmla="*/ 0 w 624"/>
                    <a:gd name="T1" fmla="*/ 192 h 336"/>
                    <a:gd name="T2" fmla="*/ 96 w 624"/>
                    <a:gd name="T3" fmla="*/ 192 h 336"/>
                    <a:gd name="T4" fmla="*/ 288 w 624"/>
                    <a:gd name="T5" fmla="*/ 336 h 336"/>
                    <a:gd name="T6" fmla="*/ 432 w 624"/>
                    <a:gd name="T7" fmla="*/ 192 h 336"/>
                    <a:gd name="T8" fmla="*/ 624 w 624"/>
                    <a:gd name="T9" fmla="*/ 192 h 336"/>
                    <a:gd name="T10" fmla="*/ 624 w 624"/>
                    <a:gd name="T11" fmla="*/ 0 h 336"/>
                    <a:gd name="T12" fmla="*/ 0 w 624"/>
                    <a:gd name="T13" fmla="*/ 0 h 336"/>
                    <a:gd name="T14" fmla="*/ 0 w 624"/>
                    <a:gd name="T15" fmla="*/ 192 h 3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624"/>
                    <a:gd name="T25" fmla="*/ 0 h 336"/>
                    <a:gd name="T26" fmla="*/ 624 w 624"/>
                    <a:gd name="T27" fmla="*/ 336 h 3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624" h="336">
                      <a:moveTo>
                        <a:pt x="0" y="192"/>
                      </a:moveTo>
                      <a:lnTo>
                        <a:pt x="96" y="192"/>
                      </a:lnTo>
                      <a:lnTo>
                        <a:pt x="288" y="336"/>
                      </a:lnTo>
                      <a:lnTo>
                        <a:pt x="432" y="192"/>
                      </a:lnTo>
                      <a:lnTo>
                        <a:pt x="624" y="192"/>
                      </a:lnTo>
                      <a:lnTo>
                        <a:pt x="624" y="0"/>
                      </a:lnTo>
                      <a:lnTo>
                        <a:pt x="0" y="0"/>
                      </a:lnTo>
                      <a:lnTo>
                        <a:pt x="0" y="192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52272" name="Rectangle 54"/>
                <p:cNvSpPr>
                  <a:spLocks noChangeArrowheads="1"/>
                </p:cNvSpPr>
                <p:nvPr/>
              </p:nvSpPr>
              <p:spPr bwMode="auto">
                <a:xfrm>
                  <a:off x="2837" y="1551"/>
                  <a:ext cx="400" cy="173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1pPr>
                  <a:lvl2pPr marL="37931725" indent="-37474525"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2pPr>
                  <a:lvl3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3pPr>
                  <a:lvl4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4pPr>
                  <a:lvl5pPr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accent2"/>
                      </a:solidFill>
                      <a:latin typeface="Helvetica" charset="0"/>
                      <a:ea typeface="ＭＳ Ｐゴシック" charset="-128"/>
                    </a:defRPr>
                  </a:lvl9pPr>
                </a:lstStyle>
                <a:p>
                  <a:r>
                    <a:rPr lang="en-US" altLang="en-US" sz="1800">
                      <a:solidFill>
                        <a:srgbClr val="000000"/>
                      </a:solidFill>
                    </a:rPr>
                    <a:t>cAMP</a:t>
                  </a:r>
                  <a:endParaRPr lang="en-US" altLang="en-US"/>
                </a:p>
              </p:txBody>
            </p:sp>
          </p:grpSp>
        </p:grpSp>
      </p:grpSp>
      <p:grpSp>
        <p:nvGrpSpPr>
          <p:cNvPr id="52243" name="Group 55"/>
          <p:cNvGrpSpPr>
            <a:grpSpLocks/>
          </p:cNvGrpSpPr>
          <p:nvPr/>
        </p:nvGrpSpPr>
        <p:grpSpPr bwMode="auto">
          <a:xfrm>
            <a:off x="2609850" y="987425"/>
            <a:ext cx="1133475" cy="515938"/>
            <a:chOff x="1645" y="456"/>
            <a:chExt cx="714" cy="325"/>
          </a:xfrm>
        </p:grpSpPr>
        <p:sp>
          <p:nvSpPr>
            <p:cNvPr id="52265" name="Freeform 56"/>
            <p:cNvSpPr>
              <a:spLocks/>
            </p:cNvSpPr>
            <p:nvPr/>
          </p:nvSpPr>
          <p:spPr bwMode="auto">
            <a:xfrm>
              <a:off x="1645" y="456"/>
              <a:ext cx="714" cy="325"/>
            </a:xfrm>
            <a:custGeom>
              <a:avLst/>
              <a:gdLst>
                <a:gd name="T0" fmla="*/ 0 w 714"/>
                <a:gd name="T1" fmla="*/ 0 h 325"/>
                <a:gd name="T2" fmla="*/ 714 w 714"/>
                <a:gd name="T3" fmla="*/ 0 h 325"/>
                <a:gd name="T4" fmla="*/ 714 w 714"/>
                <a:gd name="T5" fmla="*/ 244 h 325"/>
                <a:gd name="T6" fmla="*/ 446 w 714"/>
                <a:gd name="T7" fmla="*/ 244 h 325"/>
                <a:gd name="T8" fmla="*/ 357 w 714"/>
                <a:gd name="T9" fmla="*/ 325 h 325"/>
                <a:gd name="T10" fmla="*/ 267 w 714"/>
                <a:gd name="T11" fmla="*/ 244 h 325"/>
                <a:gd name="T12" fmla="*/ 0 w 714"/>
                <a:gd name="T13" fmla="*/ 244 h 325"/>
                <a:gd name="T14" fmla="*/ 0 w 714"/>
                <a:gd name="T15" fmla="*/ 0 h 3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714"/>
                <a:gd name="T25" fmla="*/ 0 h 325"/>
                <a:gd name="T26" fmla="*/ 714 w 714"/>
                <a:gd name="T27" fmla="*/ 325 h 3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714" h="325">
                  <a:moveTo>
                    <a:pt x="0" y="0"/>
                  </a:moveTo>
                  <a:lnTo>
                    <a:pt x="714" y="0"/>
                  </a:lnTo>
                  <a:lnTo>
                    <a:pt x="714" y="244"/>
                  </a:lnTo>
                  <a:lnTo>
                    <a:pt x="446" y="244"/>
                  </a:lnTo>
                  <a:lnTo>
                    <a:pt x="357" y="325"/>
                  </a:lnTo>
                  <a:lnTo>
                    <a:pt x="267" y="244"/>
                  </a:lnTo>
                  <a:lnTo>
                    <a:pt x="0" y="2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FD00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66" name="Rectangle 57"/>
            <p:cNvSpPr>
              <a:spLocks noChangeArrowheads="1"/>
            </p:cNvSpPr>
            <p:nvPr/>
          </p:nvSpPr>
          <p:spPr bwMode="auto">
            <a:xfrm>
              <a:off x="1681" y="506"/>
              <a:ext cx="62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800">
                  <a:solidFill>
                    <a:srgbClr val="000000"/>
                  </a:solidFill>
                </a:rPr>
                <a:t>Estradiol</a:t>
              </a:r>
              <a:endParaRPr lang="en-US" altLang="en-US"/>
            </a:p>
          </p:txBody>
        </p:sp>
      </p:grpSp>
      <p:grpSp>
        <p:nvGrpSpPr>
          <p:cNvPr id="52244" name="Group 58"/>
          <p:cNvGrpSpPr>
            <a:grpSpLocks/>
          </p:cNvGrpSpPr>
          <p:nvPr/>
        </p:nvGrpSpPr>
        <p:grpSpPr bwMode="auto">
          <a:xfrm>
            <a:off x="1885950" y="2501900"/>
            <a:ext cx="2730500" cy="895350"/>
            <a:chOff x="1188" y="1576"/>
            <a:chExt cx="1720" cy="564"/>
          </a:xfrm>
        </p:grpSpPr>
        <p:sp>
          <p:nvSpPr>
            <p:cNvPr id="52260" name="Rectangle 59"/>
            <p:cNvSpPr>
              <a:spLocks noChangeArrowheads="1"/>
            </p:cNvSpPr>
            <p:nvPr/>
          </p:nvSpPr>
          <p:spPr bwMode="auto">
            <a:xfrm>
              <a:off x="1188" y="1795"/>
              <a:ext cx="240" cy="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</a:rPr>
                <a:t>ATP</a:t>
              </a:r>
              <a:endParaRPr lang="en-US" altLang="en-US"/>
            </a:p>
          </p:txBody>
        </p:sp>
        <p:grpSp>
          <p:nvGrpSpPr>
            <p:cNvPr id="52261" name="Group 60"/>
            <p:cNvGrpSpPr>
              <a:grpSpLocks/>
            </p:cNvGrpSpPr>
            <p:nvPr/>
          </p:nvGrpSpPr>
          <p:grpSpPr bwMode="auto">
            <a:xfrm>
              <a:off x="2284" y="1804"/>
              <a:ext cx="624" cy="336"/>
              <a:chOff x="2736" y="1536"/>
              <a:chExt cx="624" cy="336"/>
            </a:xfrm>
          </p:grpSpPr>
          <p:sp>
            <p:nvSpPr>
              <p:cNvPr id="52263" name="Freeform 61"/>
              <p:cNvSpPr>
                <a:spLocks/>
              </p:cNvSpPr>
              <p:nvPr/>
            </p:nvSpPr>
            <p:spPr bwMode="auto">
              <a:xfrm>
                <a:off x="2736" y="1536"/>
                <a:ext cx="624" cy="336"/>
              </a:xfrm>
              <a:custGeom>
                <a:avLst/>
                <a:gdLst>
                  <a:gd name="T0" fmla="*/ 0 w 624"/>
                  <a:gd name="T1" fmla="*/ 192 h 336"/>
                  <a:gd name="T2" fmla="*/ 96 w 624"/>
                  <a:gd name="T3" fmla="*/ 192 h 336"/>
                  <a:gd name="T4" fmla="*/ 288 w 624"/>
                  <a:gd name="T5" fmla="*/ 336 h 336"/>
                  <a:gd name="T6" fmla="*/ 432 w 624"/>
                  <a:gd name="T7" fmla="*/ 192 h 336"/>
                  <a:gd name="T8" fmla="*/ 624 w 624"/>
                  <a:gd name="T9" fmla="*/ 192 h 336"/>
                  <a:gd name="T10" fmla="*/ 624 w 624"/>
                  <a:gd name="T11" fmla="*/ 0 h 336"/>
                  <a:gd name="T12" fmla="*/ 0 w 624"/>
                  <a:gd name="T13" fmla="*/ 0 h 336"/>
                  <a:gd name="T14" fmla="*/ 0 w 624"/>
                  <a:gd name="T15" fmla="*/ 192 h 3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4"/>
                  <a:gd name="T25" fmla="*/ 0 h 336"/>
                  <a:gd name="T26" fmla="*/ 624 w 624"/>
                  <a:gd name="T27" fmla="*/ 336 h 3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4" h="336">
                    <a:moveTo>
                      <a:pt x="0" y="192"/>
                    </a:moveTo>
                    <a:lnTo>
                      <a:pt x="96" y="192"/>
                    </a:lnTo>
                    <a:lnTo>
                      <a:pt x="288" y="336"/>
                    </a:lnTo>
                    <a:lnTo>
                      <a:pt x="432" y="192"/>
                    </a:lnTo>
                    <a:lnTo>
                      <a:pt x="624" y="192"/>
                    </a:lnTo>
                    <a:lnTo>
                      <a:pt x="624" y="0"/>
                    </a:lnTo>
                    <a:lnTo>
                      <a:pt x="0" y="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0000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264" name="Rectangle 62"/>
              <p:cNvSpPr>
                <a:spLocks noChangeArrowheads="1"/>
              </p:cNvSpPr>
              <p:nvPr/>
            </p:nvSpPr>
            <p:spPr bwMode="auto">
              <a:xfrm>
                <a:off x="2837" y="1551"/>
                <a:ext cx="400" cy="173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1pPr>
                <a:lvl2pPr marL="37931725" indent="-37474525"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2pPr>
                <a:lvl3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3pPr>
                <a:lvl4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4pPr>
                <a:lvl5pPr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accent2"/>
                    </a:solidFill>
                    <a:latin typeface="Helvetica" charset="0"/>
                    <a:ea typeface="ＭＳ Ｐゴシック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000000"/>
                    </a:solidFill>
                  </a:rPr>
                  <a:t>cAMP</a:t>
                </a:r>
                <a:endParaRPr lang="en-US" altLang="en-US"/>
              </a:p>
            </p:txBody>
          </p:sp>
        </p:grpSp>
        <p:sp>
          <p:nvSpPr>
            <p:cNvPr id="52262" name="Freeform 63"/>
            <p:cNvSpPr>
              <a:spLocks/>
            </p:cNvSpPr>
            <p:nvPr/>
          </p:nvSpPr>
          <p:spPr bwMode="auto">
            <a:xfrm>
              <a:off x="1344" y="1576"/>
              <a:ext cx="1104" cy="200"/>
            </a:xfrm>
            <a:custGeom>
              <a:avLst/>
              <a:gdLst>
                <a:gd name="T0" fmla="*/ 0 w 1104"/>
                <a:gd name="T1" fmla="*/ 200 h 200"/>
                <a:gd name="T2" fmla="*/ 48 w 1104"/>
                <a:gd name="T3" fmla="*/ 104 h 200"/>
                <a:gd name="T4" fmla="*/ 144 w 1104"/>
                <a:gd name="T5" fmla="*/ 56 h 200"/>
                <a:gd name="T6" fmla="*/ 384 w 1104"/>
                <a:gd name="T7" fmla="*/ 8 h 200"/>
                <a:gd name="T8" fmla="*/ 864 w 1104"/>
                <a:gd name="T9" fmla="*/ 8 h 200"/>
                <a:gd name="T10" fmla="*/ 1008 w 1104"/>
                <a:gd name="T11" fmla="*/ 56 h 200"/>
                <a:gd name="T12" fmla="*/ 1104 w 1104"/>
                <a:gd name="T13" fmla="*/ 200 h 2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04"/>
                <a:gd name="T22" fmla="*/ 0 h 200"/>
                <a:gd name="T23" fmla="*/ 1104 w 1104"/>
                <a:gd name="T24" fmla="*/ 200 h 2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04" h="200">
                  <a:moveTo>
                    <a:pt x="0" y="200"/>
                  </a:moveTo>
                  <a:cubicBezTo>
                    <a:pt x="12" y="164"/>
                    <a:pt x="24" y="128"/>
                    <a:pt x="48" y="104"/>
                  </a:cubicBezTo>
                  <a:cubicBezTo>
                    <a:pt x="72" y="80"/>
                    <a:pt x="88" y="72"/>
                    <a:pt x="144" y="56"/>
                  </a:cubicBezTo>
                  <a:cubicBezTo>
                    <a:pt x="200" y="40"/>
                    <a:pt x="264" y="16"/>
                    <a:pt x="384" y="8"/>
                  </a:cubicBezTo>
                  <a:cubicBezTo>
                    <a:pt x="504" y="0"/>
                    <a:pt x="760" y="0"/>
                    <a:pt x="864" y="8"/>
                  </a:cubicBezTo>
                  <a:cubicBezTo>
                    <a:pt x="968" y="16"/>
                    <a:pt x="968" y="24"/>
                    <a:pt x="1008" y="56"/>
                  </a:cubicBezTo>
                  <a:cubicBezTo>
                    <a:pt x="1048" y="88"/>
                    <a:pt x="1076" y="144"/>
                    <a:pt x="1104" y="20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52245" name="Group 71"/>
          <p:cNvGrpSpPr>
            <a:grpSpLocks/>
          </p:cNvGrpSpPr>
          <p:nvPr/>
        </p:nvGrpSpPr>
        <p:grpSpPr bwMode="auto">
          <a:xfrm>
            <a:off x="6858000" y="4038600"/>
            <a:ext cx="1258888" cy="914400"/>
            <a:chOff x="4320" y="2544"/>
            <a:chExt cx="793" cy="576"/>
          </a:xfrm>
        </p:grpSpPr>
        <p:sp>
          <p:nvSpPr>
            <p:cNvPr id="52258" name="Line 72"/>
            <p:cNvSpPr>
              <a:spLocks noChangeShapeType="1"/>
            </p:cNvSpPr>
            <p:nvPr/>
          </p:nvSpPr>
          <p:spPr bwMode="auto">
            <a:xfrm>
              <a:off x="4320" y="2544"/>
              <a:ext cx="384" cy="57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9" name="Text Box 73"/>
            <p:cNvSpPr txBox="1">
              <a:spLocks noChangeArrowheads="1"/>
            </p:cNvSpPr>
            <p:nvPr/>
          </p:nvSpPr>
          <p:spPr bwMode="auto">
            <a:xfrm>
              <a:off x="4464" y="2592"/>
              <a:ext cx="64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chemeClr val="tx1"/>
                  </a:solidFill>
                </a:rPr>
                <a:t>(+ PO</a:t>
              </a:r>
              <a:r>
                <a:rPr lang="en-US" altLang="en-US" sz="2000" baseline="-25000">
                  <a:solidFill>
                    <a:schemeClr val="tx1"/>
                  </a:solidFill>
                </a:rPr>
                <a:t>4</a:t>
              </a:r>
              <a:r>
                <a:rPr lang="en-US" altLang="en-US" sz="2000">
                  <a:solidFill>
                    <a:schemeClr val="tx1"/>
                  </a:solidFill>
                </a:rPr>
                <a:t>)</a:t>
              </a:r>
            </a:p>
          </p:txBody>
        </p:sp>
      </p:grpSp>
      <p:sp>
        <p:nvSpPr>
          <p:cNvPr id="52246" name="AutoShape 74"/>
          <p:cNvSpPr>
            <a:spLocks noChangeArrowheads="1"/>
          </p:cNvSpPr>
          <p:nvPr/>
        </p:nvSpPr>
        <p:spPr bwMode="auto">
          <a:xfrm>
            <a:off x="1447800" y="5943600"/>
            <a:ext cx="2667000" cy="762000"/>
          </a:xfrm>
          <a:prstGeom prst="roundRect">
            <a:avLst>
              <a:gd name="adj" fmla="val 16667"/>
            </a:avLst>
          </a:prstGeom>
          <a:solidFill>
            <a:srgbClr val="99CC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>
                <a:solidFill>
                  <a:schemeClr val="tx1"/>
                </a:solidFill>
              </a:rPr>
              <a:t>R-ER</a:t>
            </a:r>
          </a:p>
          <a:p>
            <a:pPr algn="ctr"/>
            <a:r>
              <a:rPr lang="en-US" altLang="en-US" sz="2000">
                <a:solidFill>
                  <a:schemeClr val="tx1"/>
                </a:solidFill>
              </a:rPr>
              <a:t>Protein Synthesis</a:t>
            </a:r>
            <a:endParaRPr lang="en-US" altLang="en-US">
              <a:solidFill>
                <a:schemeClr val="tx1"/>
              </a:solidFill>
            </a:endParaRPr>
          </a:p>
        </p:txBody>
      </p:sp>
      <p:grpSp>
        <p:nvGrpSpPr>
          <p:cNvPr id="52247" name="Group 86"/>
          <p:cNvGrpSpPr>
            <a:grpSpLocks/>
          </p:cNvGrpSpPr>
          <p:nvPr/>
        </p:nvGrpSpPr>
        <p:grpSpPr bwMode="auto">
          <a:xfrm>
            <a:off x="685800" y="533400"/>
            <a:ext cx="693738" cy="2590800"/>
            <a:chOff x="2463800" y="2743200"/>
            <a:chExt cx="693738" cy="2590800"/>
          </a:xfrm>
        </p:grpSpPr>
        <p:sp>
          <p:nvSpPr>
            <p:cNvPr id="52255" name="AutoShape 62"/>
            <p:cNvSpPr>
              <a:spLocks noChangeArrowheads="1"/>
            </p:cNvSpPr>
            <p:nvPr/>
          </p:nvSpPr>
          <p:spPr bwMode="auto">
            <a:xfrm>
              <a:off x="2667000" y="3276600"/>
              <a:ext cx="304800" cy="1790700"/>
            </a:xfrm>
            <a:prstGeom prst="can">
              <a:avLst>
                <a:gd name="adj" fmla="val 45341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256" name="Line 63"/>
            <p:cNvSpPr>
              <a:spLocks noChangeShapeType="1"/>
            </p:cNvSpPr>
            <p:nvPr/>
          </p:nvSpPr>
          <p:spPr bwMode="auto">
            <a:xfrm>
              <a:off x="2819400" y="3124200"/>
              <a:ext cx="0" cy="2209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57" name="Rectangle 64"/>
            <p:cNvSpPr>
              <a:spLocks noChangeArrowheads="1"/>
            </p:cNvSpPr>
            <p:nvPr/>
          </p:nvSpPr>
          <p:spPr bwMode="auto">
            <a:xfrm>
              <a:off x="2463800" y="2743200"/>
              <a:ext cx="69373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</a:rPr>
                <a:t>Ca</a:t>
              </a:r>
              <a:r>
                <a:rPr lang="en-US" altLang="en-US" sz="2000" baseline="30000">
                  <a:solidFill>
                    <a:srgbClr val="000000"/>
                  </a:solidFill>
                </a:rPr>
                <a:t>2+</a:t>
              </a:r>
              <a:endParaRPr lang="en-US" altLang="en-US" sz="2000">
                <a:solidFill>
                  <a:srgbClr val="000000"/>
                </a:solidFill>
              </a:endParaRPr>
            </a:p>
          </p:txBody>
        </p:sp>
      </p:grpSp>
      <p:sp>
        <p:nvSpPr>
          <p:cNvPr id="52248" name="Line 23"/>
          <p:cNvSpPr>
            <a:spLocks noChangeShapeType="1"/>
          </p:cNvSpPr>
          <p:nvPr/>
        </p:nvSpPr>
        <p:spPr bwMode="auto">
          <a:xfrm flipH="1" flipV="1">
            <a:off x="304800" y="3810000"/>
            <a:ext cx="990600" cy="2133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49" name="Line 23"/>
          <p:cNvSpPr>
            <a:spLocks noChangeShapeType="1"/>
          </p:cNvSpPr>
          <p:nvPr/>
        </p:nvSpPr>
        <p:spPr bwMode="auto">
          <a:xfrm flipV="1">
            <a:off x="304800" y="2438400"/>
            <a:ext cx="533400" cy="1295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0" name="Line 23"/>
          <p:cNvSpPr>
            <a:spLocks noChangeShapeType="1"/>
          </p:cNvSpPr>
          <p:nvPr/>
        </p:nvSpPr>
        <p:spPr bwMode="auto">
          <a:xfrm flipH="1" flipV="1">
            <a:off x="1676400" y="3810000"/>
            <a:ext cx="4191000" cy="76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1" name="Line 23"/>
          <p:cNvSpPr>
            <a:spLocks noChangeShapeType="1"/>
          </p:cNvSpPr>
          <p:nvPr/>
        </p:nvSpPr>
        <p:spPr bwMode="auto">
          <a:xfrm flipH="1" flipV="1">
            <a:off x="1295400" y="2438400"/>
            <a:ext cx="381000" cy="1295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2252" name="Rectangle 56"/>
          <p:cNvSpPr>
            <a:spLocks noChangeArrowheads="1"/>
          </p:cNvSpPr>
          <p:nvPr/>
        </p:nvSpPr>
        <p:spPr bwMode="auto">
          <a:xfrm>
            <a:off x="685800" y="3276600"/>
            <a:ext cx="6937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000">
                <a:solidFill>
                  <a:srgbClr val="000000"/>
                </a:solidFill>
              </a:rPr>
              <a:t>Ca</a:t>
            </a:r>
            <a:r>
              <a:rPr lang="en-US" altLang="en-US" sz="2000" baseline="30000">
                <a:solidFill>
                  <a:srgbClr val="000000"/>
                </a:solidFill>
              </a:rPr>
              <a:t>2+</a:t>
            </a:r>
            <a:endParaRPr lang="en-US" altLang="en-US" sz="2000">
              <a:solidFill>
                <a:srgbClr val="000000"/>
              </a:solidFill>
            </a:endParaRPr>
          </a:p>
        </p:txBody>
      </p:sp>
      <p:sp>
        <p:nvSpPr>
          <p:cNvPr id="52253" name="TextBox 94"/>
          <p:cNvSpPr txBox="1">
            <a:spLocks noChangeArrowheads="1"/>
          </p:cNvSpPr>
          <p:nvPr/>
        </p:nvSpPr>
        <p:spPr bwMode="auto">
          <a:xfrm>
            <a:off x="1143000" y="4343400"/>
            <a:ext cx="42719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/>
            <a:r>
              <a:rPr lang="en-US" altLang="en-US"/>
              <a:t>Smooth Muscle Contraction</a:t>
            </a:r>
          </a:p>
          <a:p>
            <a:pPr algn="ctr"/>
            <a:r>
              <a:rPr lang="en-US" altLang="en-US">
                <a:solidFill>
                  <a:schemeClr val="tx2"/>
                </a:solidFill>
              </a:rPr>
              <a:t>(Uterine Myometrial Cell)</a:t>
            </a:r>
          </a:p>
        </p:txBody>
      </p:sp>
      <p:sp>
        <p:nvSpPr>
          <p:cNvPr id="52254" name="Line 23"/>
          <p:cNvSpPr>
            <a:spLocks noChangeShapeType="1"/>
          </p:cNvSpPr>
          <p:nvPr/>
        </p:nvSpPr>
        <p:spPr bwMode="auto">
          <a:xfrm>
            <a:off x="990600" y="3657600"/>
            <a:ext cx="457200" cy="762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Steroid Hormone (Fast)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Not the classical mechanism of action of a steroid hormone</a:t>
            </a:r>
          </a:p>
          <a:p>
            <a:pPr eaLnBrk="1" hangingPunct="1"/>
            <a:r>
              <a:rPr lang="en-US" altLang="en-US"/>
              <a:t>Requires plasma membrane receptor</a:t>
            </a:r>
          </a:p>
          <a:p>
            <a:pPr eaLnBrk="1" hangingPunct="1"/>
            <a:r>
              <a:rPr lang="en-US" altLang="en-US"/>
              <a:t>Operates via protein kinase activation</a:t>
            </a:r>
          </a:p>
          <a:p>
            <a:pPr eaLnBrk="1" hangingPunct="1"/>
            <a:r>
              <a:rPr lang="en-US" altLang="en-US"/>
              <a:t>Estradiol – smooth muscle of uterus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2619375" cy="344488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92000"/>
              </a:lnSpc>
            </a:pPr>
            <a:r>
              <a:rPr lang="en-US" altLang="en-US" sz="2800"/>
              <a:t>Feedback Loops</a:t>
            </a:r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951288" y="-1588"/>
            <a:ext cx="1581150" cy="33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Hypothalamus</a:t>
            </a: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3622675" y="550863"/>
            <a:ext cx="22018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Releasing Hormones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5945188" y="-12700"/>
            <a:ext cx="22923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Neuro-secretory Cells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4246563" y="887413"/>
            <a:ext cx="1109662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Portal Vein</a:t>
            </a:r>
          </a:p>
        </p:txBody>
      </p:sp>
      <p:sp>
        <p:nvSpPr>
          <p:cNvPr id="54279" name="Freeform 7"/>
          <p:cNvSpPr>
            <a:spLocks/>
          </p:cNvSpPr>
          <p:nvPr/>
        </p:nvSpPr>
        <p:spPr bwMode="auto">
          <a:xfrm>
            <a:off x="5045075" y="1497013"/>
            <a:ext cx="561975" cy="157162"/>
          </a:xfrm>
          <a:custGeom>
            <a:avLst/>
            <a:gdLst>
              <a:gd name="T0" fmla="*/ 0 w 354"/>
              <a:gd name="T1" fmla="*/ 0 h 99"/>
              <a:gd name="T2" fmla="*/ 2147483647 w 354"/>
              <a:gd name="T3" fmla="*/ 2147483647 h 99"/>
              <a:gd name="T4" fmla="*/ 2147483647 w 354"/>
              <a:gd name="T5" fmla="*/ 0 h 99"/>
              <a:gd name="T6" fmla="*/ 0 60000 65536"/>
              <a:gd name="T7" fmla="*/ 0 60000 65536"/>
              <a:gd name="T8" fmla="*/ 0 60000 65536"/>
              <a:gd name="T9" fmla="*/ 0 w 354"/>
              <a:gd name="T10" fmla="*/ 0 h 99"/>
              <a:gd name="T11" fmla="*/ 354 w 354"/>
              <a:gd name="T12" fmla="*/ 99 h 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4" h="99">
                <a:moveTo>
                  <a:pt x="0" y="0"/>
                </a:moveTo>
                <a:lnTo>
                  <a:pt x="177" y="98"/>
                </a:lnTo>
                <a:lnTo>
                  <a:pt x="353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grpSp>
        <p:nvGrpSpPr>
          <p:cNvPr id="54280" name="Group 10"/>
          <p:cNvGrpSpPr>
            <a:grpSpLocks/>
          </p:cNvGrpSpPr>
          <p:nvPr/>
        </p:nvGrpSpPr>
        <p:grpSpPr bwMode="auto">
          <a:xfrm>
            <a:off x="4125913" y="898525"/>
            <a:ext cx="1746250" cy="684213"/>
            <a:chOff x="2599" y="566"/>
            <a:chExt cx="1100" cy="431"/>
          </a:xfrm>
        </p:grpSpPr>
        <p:sp>
          <p:nvSpPr>
            <p:cNvPr id="54328" name="Freeform 8"/>
            <p:cNvSpPr>
              <a:spLocks/>
            </p:cNvSpPr>
            <p:nvPr/>
          </p:nvSpPr>
          <p:spPr bwMode="auto">
            <a:xfrm>
              <a:off x="2599" y="710"/>
              <a:ext cx="904" cy="287"/>
            </a:xfrm>
            <a:custGeom>
              <a:avLst/>
              <a:gdLst>
                <a:gd name="T0" fmla="*/ 0 w 904"/>
                <a:gd name="T1" fmla="*/ 36 h 287"/>
                <a:gd name="T2" fmla="*/ 29 w 904"/>
                <a:gd name="T3" fmla="*/ 9 h 287"/>
                <a:gd name="T4" fmla="*/ 78 w 904"/>
                <a:gd name="T5" fmla="*/ 9 h 287"/>
                <a:gd name="T6" fmla="*/ 127 w 904"/>
                <a:gd name="T7" fmla="*/ 9 h 287"/>
                <a:gd name="T8" fmla="*/ 186 w 904"/>
                <a:gd name="T9" fmla="*/ 0 h 287"/>
                <a:gd name="T10" fmla="*/ 265 w 904"/>
                <a:gd name="T11" fmla="*/ 0 h 287"/>
                <a:gd name="T12" fmla="*/ 314 w 904"/>
                <a:gd name="T13" fmla="*/ 0 h 287"/>
                <a:gd name="T14" fmla="*/ 363 w 904"/>
                <a:gd name="T15" fmla="*/ 0 h 287"/>
                <a:gd name="T16" fmla="*/ 412 w 904"/>
                <a:gd name="T17" fmla="*/ 0 h 287"/>
                <a:gd name="T18" fmla="*/ 451 w 904"/>
                <a:gd name="T19" fmla="*/ 0 h 287"/>
                <a:gd name="T20" fmla="*/ 510 w 904"/>
                <a:gd name="T21" fmla="*/ 9 h 287"/>
                <a:gd name="T22" fmla="*/ 559 w 904"/>
                <a:gd name="T23" fmla="*/ 9 h 287"/>
                <a:gd name="T24" fmla="*/ 608 w 904"/>
                <a:gd name="T25" fmla="*/ 9 h 287"/>
                <a:gd name="T26" fmla="*/ 657 w 904"/>
                <a:gd name="T27" fmla="*/ 9 h 287"/>
                <a:gd name="T28" fmla="*/ 707 w 904"/>
                <a:gd name="T29" fmla="*/ 9 h 287"/>
                <a:gd name="T30" fmla="*/ 756 w 904"/>
                <a:gd name="T31" fmla="*/ 9 h 287"/>
                <a:gd name="T32" fmla="*/ 815 w 904"/>
                <a:gd name="T33" fmla="*/ 18 h 287"/>
                <a:gd name="T34" fmla="*/ 864 w 904"/>
                <a:gd name="T35" fmla="*/ 27 h 287"/>
                <a:gd name="T36" fmla="*/ 903 w 904"/>
                <a:gd name="T37" fmla="*/ 53 h 287"/>
                <a:gd name="T38" fmla="*/ 903 w 904"/>
                <a:gd name="T39" fmla="*/ 71 h 287"/>
                <a:gd name="T40" fmla="*/ 873 w 904"/>
                <a:gd name="T41" fmla="*/ 98 h 287"/>
                <a:gd name="T42" fmla="*/ 824 w 904"/>
                <a:gd name="T43" fmla="*/ 107 h 287"/>
                <a:gd name="T44" fmla="*/ 765 w 904"/>
                <a:gd name="T45" fmla="*/ 134 h 287"/>
                <a:gd name="T46" fmla="*/ 716 w 904"/>
                <a:gd name="T47" fmla="*/ 152 h 287"/>
                <a:gd name="T48" fmla="*/ 677 w 904"/>
                <a:gd name="T49" fmla="*/ 179 h 287"/>
                <a:gd name="T50" fmla="*/ 677 w 904"/>
                <a:gd name="T51" fmla="*/ 197 h 287"/>
                <a:gd name="T52" fmla="*/ 667 w 904"/>
                <a:gd name="T53" fmla="*/ 224 h 287"/>
                <a:gd name="T54" fmla="*/ 667 w 904"/>
                <a:gd name="T55" fmla="*/ 251 h 287"/>
                <a:gd name="T56" fmla="*/ 677 w 904"/>
                <a:gd name="T57" fmla="*/ 268 h 287"/>
                <a:gd name="T58" fmla="*/ 697 w 904"/>
                <a:gd name="T59" fmla="*/ 286 h 28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04"/>
                <a:gd name="T91" fmla="*/ 0 h 287"/>
                <a:gd name="T92" fmla="*/ 904 w 904"/>
                <a:gd name="T93" fmla="*/ 287 h 28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04" h="287">
                  <a:moveTo>
                    <a:pt x="0" y="36"/>
                  </a:moveTo>
                  <a:lnTo>
                    <a:pt x="29" y="9"/>
                  </a:lnTo>
                  <a:lnTo>
                    <a:pt x="78" y="9"/>
                  </a:lnTo>
                  <a:lnTo>
                    <a:pt x="127" y="9"/>
                  </a:lnTo>
                  <a:lnTo>
                    <a:pt x="186" y="0"/>
                  </a:lnTo>
                  <a:lnTo>
                    <a:pt x="265" y="0"/>
                  </a:lnTo>
                  <a:lnTo>
                    <a:pt x="314" y="0"/>
                  </a:lnTo>
                  <a:lnTo>
                    <a:pt x="363" y="0"/>
                  </a:lnTo>
                  <a:lnTo>
                    <a:pt x="412" y="0"/>
                  </a:lnTo>
                  <a:lnTo>
                    <a:pt x="451" y="0"/>
                  </a:lnTo>
                  <a:lnTo>
                    <a:pt x="510" y="9"/>
                  </a:lnTo>
                  <a:lnTo>
                    <a:pt x="559" y="9"/>
                  </a:lnTo>
                  <a:lnTo>
                    <a:pt x="608" y="9"/>
                  </a:lnTo>
                  <a:lnTo>
                    <a:pt x="657" y="9"/>
                  </a:lnTo>
                  <a:lnTo>
                    <a:pt x="707" y="9"/>
                  </a:lnTo>
                  <a:lnTo>
                    <a:pt x="756" y="9"/>
                  </a:lnTo>
                  <a:lnTo>
                    <a:pt x="815" y="18"/>
                  </a:lnTo>
                  <a:lnTo>
                    <a:pt x="864" y="27"/>
                  </a:lnTo>
                  <a:lnTo>
                    <a:pt x="903" y="53"/>
                  </a:lnTo>
                  <a:lnTo>
                    <a:pt x="903" y="71"/>
                  </a:lnTo>
                  <a:lnTo>
                    <a:pt x="873" y="98"/>
                  </a:lnTo>
                  <a:lnTo>
                    <a:pt x="824" y="107"/>
                  </a:lnTo>
                  <a:lnTo>
                    <a:pt x="765" y="134"/>
                  </a:lnTo>
                  <a:lnTo>
                    <a:pt x="716" y="152"/>
                  </a:lnTo>
                  <a:lnTo>
                    <a:pt x="677" y="179"/>
                  </a:lnTo>
                  <a:lnTo>
                    <a:pt x="677" y="197"/>
                  </a:lnTo>
                  <a:lnTo>
                    <a:pt x="667" y="224"/>
                  </a:lnTo>
                  <a:lnTo>
                    <a:pt x="667" y="251"/>
                  </a:lnTo>
                  <a:lnTo>
                    <a:pt x="677" y="268"/>
                  </a:lnTo>
                  <a:lnTo>
                    <a:pt x="697" y="286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4329" name="Freeform 9"/>
            <p:cNvSpPr>
              <a:spLocks/>
            </p:cNvSpPr>
            <p:nvPr/>
          </p:nvSpPr>
          <p:spPr bwMode="auto">
            <a:xfrm>
              <a:off x="2618" y="566"/>
              <a:ext cx="1081" cy="431"/>
            </a:xfrm>
            <a:custGeom>
              <a:avLst/>
              <a:gdLst>
                <a:gd name="T0" fmla="*/ 0 w 1081"/>
                <a:gd name="T1" fmla="*/ 45 h 431"/>
                <a:gd name="T2" fmla="*/ 49 w 1081"/>
                <a:gd name="T3" fmla="*/ 27 h 431"/>
                <a:gd name="T4" fmla="*/ 128 w 1081"/>
                <a:gd name="T5" fmla="*/ 27 h 431"/>
                <a:gd name="T6" fmla="*/ 216 w 1081"/>
                <a:gd name="T7" fmla="*/ 0 h 431"/>
                <a:gd name="T8" fmla="*/ 295 w 1081"/>
                <a:gd name="T9" fmla="*/ 0 h 431"/>
                <a:gd name="T10" fmla="*/ 373 w 1081"/>
                <a:gd name="T11" fmla="*/ 0 h 431"/>
                <a:gd name="T12" fmla="*/ 452 w 1081"/>
                <a:gd name="T13" fmla="*/ 0 h 431"/>
                <a:gd name="T14" fmla="*/ 501 w 1081"/>
                <a:gd name="T15" fmla="*/ 0 h 431"/>
                <a:gd name="T16" fmla="*/ 540 w 1081"/>
                <a:gd name="T17" fmla="*/ 0 h 431"/>
                <a:gd name="T18" fmla="*/ 589 w 1081"/>
                <a:gd name="T19" fmla="*/ 0 h 431"/>
                <a:gd name="T20" fmla="*/ 638 w 1081"/>
                <a:gd name="T21" fmla="*/ 0 h 431"/>
                <a:gd name="T22" fmla="*/ 688 w 1081"/>
                <a:gd name="T23" fmla="*/ 0 h 431"/>
                <a:gd name="T24" fmla="*/ 737 w 1081"/>
                <a:gd name="T25" fmla="*/ 0 h 431"/>
                <a:gd name="T26" fmla="*/ 796 w 1081"/>
                <a:gd name="T27" fmla="*/ 0 h 431"/>
                <a:gd name="T28" fmla="*/ 845 w 1081"/>
                <a:gd name="T29" fmla="*/ 0 h 431"/>
                <a:gd name="T30" fmla="*/ 894 w 1081"/>
                <a:gd name="T31" fmla="*/ 36 h 431"/>
                <a:gd name="T32" fmla="*/ 943 w 1081"/>
                <a:gd name="T33" fmla="*/ 54 h 431"/>
                <a:gd name="T34" fmla="*/ 1002 w 1081"/>
                <a:gd name="T35" fmla="*/ 81 h 431"/>
                <a:gd name="T36" fmla="*/ 1051 w 1081"/>
                <a:gd name="T37" fmla="*/ 108 h 431"/>
                <a:gd name="T38" fmla="*/ 1070 w 1081"/>
                <a:gd name="T39" fmla="*/ 126 h 431"/>
                <a:gd name="T40" fmla="*/ 1080 w 1081"/>
                <a:gd name="T41" fmla="*/ 153 h 431"/>
                <a:gd name="T42" fmla="*/ 1080 w 1081"/>
                <a:gd name="T43" fmla="*/ 180 h 431"/>
                <a:gd name="T44" fmla="*/ 1080 w 1081"/>
                <a:gd name="T45" fmla="*/ 197 h 431"/>
                <a:gd name="T46" fmla="*/ 1070 w 1081"/>
                <a:gd name="T47" fmla="*/ 224 h 431"/>
                <a:gd name="T48" fmla="*/ 1021 w 1081"/>
                <a:gd name="T49" fmla="*/ 242 h 431"/>
                <a:gd name="T50" fmla="*/ 972 w 1081"/>
                <a:gd name="T51" fmla="*/ 260 h 431"/>
                <a:gd name="T52" fmla="*/ 923 w 1081"/>
                <a:gd name="T53" fmla="*/ 278 h 431"/>
                <a:gd name="T54" fmla="*/ 874 w 1081"/>
                <a:gd name="T55" fmla="*/ 296 h 431"/>
                <a:gd name="T56" fmla="*/ 825 w 1081"/>
                <a:gd name="T57" fmla="*/ 305 h 431"/>
                <a:gd name="T58" fmla="*/ 796 w 1081"/>
                <a:gd name="T59" fmla="*/ 332 h 431"/>
                <a:gd name="T60" fmla="*/ 776 w 1081"/>
                <a:gd name="T61" fmla="*/ 350 h 431"/>
                <a:gd name="T62" fmla="*/ 776 w 1081"/>
                <a:gd name="T63" fmla="*/ 386 h 431"/>
                <a:gd name="T64" fmla="*/ 776 w 1081"/>
                <a:gd name="T65" fmla="*/ 395 h 431"/>
                <a:gd name="T66" fmla="*/ 796 w 1081"/>
                <a:gd name="T67" fmla="*/ 421 h 431"/>
                <a:gd name="T68" fmla="*/ 796 w 1081"/>
                <a:gd name="T69" fmla="*/ 430 h 4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81"/>
                <a:gd name="T106" fmla="*/ 0 h 431"/>
                <a:gd name="T107" fmla="*/ 1081 w 1081"/>
                <a:gd name="T108" fmla="*/ 431 h 4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81" h="431">
                  <a:moveTo>
                    <a:pt x="0" y="45"/>
                  </a:moveTo>
                  <a:lnTo>
                    <a:pt x="49" y="27"/>
                  </a:lnTo>
                  <a:lnTo>
                    <a:pt x="128" y="27"/>
                  </a:lnTo>
                  <a:lnTo>
                    <a:pt x="216" y="0"/>
                  </a:lnTo>
                  <a:lnTo>
                    <a:pt x="295" y="0"/>
                  </a:lnTo>
                  <a:lnTo>
                    <a:pt x="373" y="0"/>
                  </a:lnTo>
                  <a:lnTo>
                    <a:pt x="452" y="0"/>
                  </a:lnTo>
                  <a:lnTo>
                    <a:pt x="501" y="0"/>
                  </a:lnTo>
                  <a:lnTo>
                    <a:pt x="540" y="0"/>
                  </a:lnTo>
                  <a:lnTo>
                    <a:pt x="589" y="0"/>
                  </a:lnTo>
                  <a:lnTo>
                    <a:pt x="638" y="0"/>
                  </a:lnTo>
                  <a:lnTo>
                    <a:pt x="688" y="0"/>
                  </a:lnTo>
                  <a:lnTo>
                    <a:pt x="737" y="0"/>
                  </a:lnTo>
                  <a:lnTo>
                    <a:pt x="796" y="0"/>
                  </a:lnTo>
                  <a:lnTo>
                    <a:pt x="845" y="0"/>
                  </a:lnTo>
                  <a:lnTo>
                    <a:pt x="894" y="36"/>
                  </a:lnTo>
                  <a:lnTo>
                    <a:pt x="943" y="54"/>
                  </a:lnTo>
                  <a:lnTo>
                    <a:pt x="1002" y="81"/>
                  </a:lnTo>
                  <a:lnTo>
                    <a:pt x="1051" y="108"/>
                  </a:lnTo>
                  <a:lnTo>
                    <a:pt x="1070" y="126"/>
                  </a:lnTo>
                  <a:lnTo>
                    <a:pt x="1080" y="153"/>
                  </a:lnTo>
                  <a:lnTo>
                    <a:pt x="1080" y="180"/>
                  </a:lnTo>
                  <a:lnTo>
                    <a:pt x="1080" y="197"/>
                  </a:lnTo>
                  <a:lnTo>
                    <a:pt x="1070" y="224"/>
                  </a:lnTo>
                  <a:lnTo>
                    <a:pt x="1021" y="242"/>
                  </a:lnTo>
                  <a:lnTo>
                    <a:pt x="972" y="260"/>
                  </a:lnTo>
                  <a:lnTo>
                    <a:pt x="923" y="278"/>
                  </a:lnTo>
                  <a:lnTo>
                    <a:pt x="874" y="296"/>
                  </a:lnTo>
                  <a:lnTo>
                    <a:pt x="825" y="305"/>
                  </a:lnTo>
                  <a:lnTo>
                    <a:pt x="796" y="332"/>
                  </a:lnTo>
                  <a:lnTo>
                    <a:pt x="776" y="350"/>
                  </a:lnTo>
                  <a:lnTo>
                    <a:pt x="776" y="386"/>
                  </a:lnTo>
                  <a:lnTo>
                    <a:pt x="776" y="395"/>
                  </a:lnTo>
                  <a:lnTo>
                    <a:pt x="796" y="421"/>
                  </a:lnTo>
                  <a:lnTo>
                    <a:pt x="796" y="43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1pPr>
              <a:lvl2pPr marL="37931725" indent="-37474525"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2pPr>
              <a:lvl3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3pPr>
              <a:lvl4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4pPr>
              <a:lvl5pPr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accent2"/>
                  </a:solidFill>
                  <a:latin typeface="Helvetica" charset="0"/>
                  <a:ea typeface="ＭＳ Ｐゴシック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4281" name="Rectangle 11"/>
          <p:cNvSpPr>
            <a:spLocks noChangeArrowheads="1"/>
          </p:cNvSpPr>
          <p:nvPr/>
        </p:nvSpPr>
        <p:spPr bwMode="auto">
          <a:xfrm>
            <a:off x="3951288" y="1716088"/>
            <a:ext cx="18415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Anterior Pituitary</a:t>
            </a:r>
          </a:p>
        </p:txBody>
      </p:sp>
      <p:sp>
        <p:nvSpPr>
          <p:cNvPr id="54282" name="Arc 12"/>
          <p:cNvSpPr>
            <a:spLocks/>
          </p:cNvSpPr>
          <p:nvPr/>
        </p:nvSpPr>
        <p:spPr bwMode="auto">
          <a:xfrm>
            <a:off x="4960938" y="2322513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3" name="Line 13"/>
          <p:cNvSpPr>
            <a:spLocks noChangeShapeType="1"/>
          </p:cNvSpPr>
          <p:nvPr/>
        </p:nvSpPr>
        <p:spPr bwMode="auto">
          <a:xfrm>
            <a:off x="5019675" y="2000250"/>
            <a:ext cx="0" cy="3444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Rectangle 14"/>
          <p:cNvSpPr>
            <a:spLocks noChangeArrowheads="1"/>
          </p:cNvSpPr>
          <p:nvPr/>
        </p:nvSpPr>
        <p:spPr bwMode="auto">
          <a:xfrm>
            <a:off x="3670300" y="2370138"/>
            <a:ext cx="26082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Gonadotropins:  FSH, LH</a:t>
            </a:r>
          </a:p>
        </p:txBody>
      </p:sp>
      <p:sp>
        <p:nvSpPr>
          <p:cNvPr id="54285" name="Arc 15"/>
          <p:cNvSpPr>
            <a:spLocks/>
          </p:cNvSpPr>
          <p:nvPr/>
        </p:nvSpPr>
        <p:spPr bwMode="auto">
          <a:xfrm>
            <a:off x="4962525" y="2962275"/>
            <a:ext cx="122238" cy="136525"/>
          </a:xfrm>
          <a:custGeom>
            <a:avLst/>
            <a:gdLst>
              <a:gd name="T0" fmla="*/ 0 w 17590"/>
              <a:gd name="T1" fmla="*/ 3056378 h 21600"/>
              <a:gd name="T2" fmla="*/ 41022989 w 17590"/>
              <a:gd name="T3" fmla="*/ 2920744 h 21600"/>
              <a:gd name="T4" fmla="*/ 20732989 w 17590"/>
              <a:gd name="T5" fmla="*/ 34473662 h 21600"/>
              <a:gd name="T6" fmla="*/ 0 60000 65536"/>
              <a:gd name="T7" fmla="*/ 0 60000 65536"/>
              <a:gd name="T8" fmla="*/ 0 60000 65536"/>
              <a:gd name="T9" fmla="*/ 0 w 17590"/>
              <a:gd name="T10" fmla="*/ 0 h 21600"/>
              <a:gd name="T11" fmla="*/ 17590 w 1759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90" h="21600" fill="none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</a:path>
              <a:path w="17590" h="21600" stroke="0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  <a:lnTo>
                  <a:pt x="889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6" name="Line 16"/>
          <p:cNvSpPr>
            <a:spLocks noChangeShapeType="1"/>
          </p:cNvSpPr>
          <p:nvPr/>
        </p:nvSpPr>
        <p:spPr bwMode="auto">
          <a:xfrm>
            <a:off x="5019675" y="2697163"/>
            <a:ext cx="0" cy="2873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7" name="Rectangle 17"/>
          <p:cNvSpPr>
            <a:spLocks noChangeArrowheads="1"/>
          </p:cNvSpPr>
          <p:nvPr/>
        </p:nvSpPr>
        <p:spPr bwMode="auto">
          <a:xfrm>
            <a:off x="4059238" y="3076575"/>
            <a:ext cx="13366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Blood Stream</a:t>
            </a:r>
          </a:p>
        </p:txBody>
      </p:sp>
      <p:sp>
        <p:nvSpPr>
          <p:cNvPr id="54288" name="Freeform 18"/>
          <p:cNvSpPr>
            <a:spLocks/>
          </p:cNvSpPr>
          <p:nvPr/>
        </p:nvSpPr>
        <p:spPr bwMode="auto">
          <a:xfrm>
            <a:off x="3563938" y="3146425"/>
            <a:ext cx="3149600" cy="882650"/>
          </a:xfrm>
          <a:custGeom>
            <a:avLst/>
            <a:gdLst>
              <a:gd name="T0" fmla="*/ 0 w 1984"/>
              <a:gd name="T1" fmla="*/ 0 h 556"/>
              <a:gd name="T2" fmla="*/ 2147483647 w 1984"/>
              <a:gd name="T3" fmla="*/ 0 h 556"/>
              <a:gd name="T4" fmla="*/ 2147483647 w 1984"/>
              <a:gd name="T5" fmla="*/ 0 h 556"/>
              <a:gd name="T6" fmla="*/ 2147483647 w 1984"/>
              <a:gd name="T7" fmla="*/ 0 h 556"/>
              <a:gd name="T8" fmla="*/ 2147483647 w 1984"/>
              <a:gd name="T9" fmla="*/ 0 h 556"/>
              <a:gd name="T10" fmla="*/ 2147483647 w 1984"/>
              <a:gd name="T11" fmla="*/ 0 h 556"/>
              <a:gd name="T12" fmla="*/ 2147483647 w 1984"/>
              <a:gd name="T13" fmla="*/ 0 h 556"/>
              <a:gd name="T14" fmla="*/ 2147483647 w 1984"/>
              <a:gd name="T15" fmla="*/ 0 h 556"/>
              <a:gd name="T16" fmla="*/ 2147483647 w 1984"/>
              <a:gd name="T17" fmla="*/ 0 h 556"/>
              <a:gd name="T18" fmla="*/ 2147483647 w 1984"/>
              <a:gd name="T19" fmla="*/ 0 h 556"/>
              <a:gd name="T20" fmla="*/ 2147483647 w 1984"/>
              <a:gd name="T21" fmla="*/ 2147483647 h 556"/>
              <a:gd name="T22" fmla="*/ 2147483647 w 1984"/>
              <a:gd name="T23" fmla="*/ 2147483647 h 556"/>
              <a:gd name="T24" fmla="*/ 2147483647 w 1984"/>
              <a:gd name="T25" fmla="*/ 2147483647 h 556"/>
              <a:gd name="T26" fmla="*/ 2147483647 w 1984"/>
              <a:gd name="T27" fmla="*/ 2147483647 h 556"/>
              <a:gd name="T28" fmla="*/ 2147483647 w 1984"/>
              <a:gd name="T29" fmla="*/ 2147483647 h 556"/>
              <a:gd name="T30" fmla="*/ 2147483647 w 1984"/>
              <a:gd name="T31" fmla="*/ 2147483647 h 556"/>
              <a:gd name="T32" fmla="*/ 2147483647 w 1984"/>
              <a:gd name="T33" fmla="*/ 2147483647 h 556"/>
              <a:gd name="T34" fmla="*/ 2147483647 w 1984"/>
              <a:gd name="T35" fmla="*/ 2147483647 h 556"/>
              <a:gd name="T36" fmla="*/ 2147483647 w 1984"/>
              <a:gd name="T37" fmla="*/ 2147483647 h 556"/>
              <a:gd name="T38" fmla="*/ 2147483647 w 1984"/>
              <a:gd name="T39" fmla="*/ 2147483647 h 556"/>
              <a:gd name="T40" fmla="*/ 2147483647 w 1984"/>
              <a:gd name="T41" fmla="*/ 2147483647 h 556"/>
              <a:gd name="T42" fmla="*/ 2147483647 w 1984"/>
              <a:gd name="T43" fmla="*/ 2147483647 h 556"/>
              <a:gd name="T44" fmla="*/ 2147483647 w 1984"/>
              <a:gd name="T45" fmla="*/ 2147483647 h 556"/>
              <a:gd name="T46" fmla="*/ 2147483647 w 1984"/>
              <a:gd name="T47" fmla="*/ 2147483647 h 556"/>
              <a:gd name="T48" fmla="*/ 2147483647 w 1984"/>
              <a:gd name="T49" fmla="*/ 2147483647 h 556"/>
              <a:gd name="T50" fmla="*/ 2147483647 w 1984"/>
              <a:gd name="T51" fmla="*/ 2147483647 h 556"/>
              <a:gd name="T52" fmla="*/ 2147483647 w 1984"/>
              <a:gd name="T53" fmla="*/ 2147483647 h 556"/>
              <a:gd name="T54" fmla="*/ 2147483647 w 1984"/>
              <a:gd name="T55" fmla="*/ 2147483647 h 556"/>
              <a:gd name="T56" fmla="*/ 2147483647 w 1984"/>
              <a:gd name="T57" fmla="*/ 2147483647 h 556"/>
              <a:gd name="T58" fmla="*/ 2147483647 w 1984"/>
              <a:gd name="T59" fmla="*/ 2147483647 h 556"/>
              <a:gd name="T60" fmla="*/ 2147483647 w 1984"/>
              <a:gd name="T61" fmla="*/ 2147483647 h 556"/>
              <a:gd name="T62" fmla="*/ 2147483647 w 1984"/>
              <a:gd name="T63" fmla="*/ 2147483647 h 556"/>
              <a:gd name="T64" fmla="*/ 2147483647 w 1984"/>
              <a:gd name="T65" fmla="*/ 2147483647 h 556"/>
              <a:gd name="T66" fmla="*/ 2147483647 w 1984"/>
              <a:gd name="T67" fmla="*/ 2147483647 h 556"/>
              <a:gd name="T68" fmla="*/ 2147483647 w 1984"/>
              <a:gd name="T69" fmla="*/ 2147483647 h 556"/>
              <a:gd name="T70" fmla="*/ 2147483647 w 1984"/>
              <a:gd name="T71" fmla="*/ 2147483647 h 556"/>
              <a:gd name="T72" fmla="*/ 2147483647 w 1984"/>
              <a:gd name="T73" fmla="*/ 2147483647 h 556"/>
              <a:gd name="T74" fmla="*/ 2147483647 w 1984"/>
              <a:gd name="T75" fmla="*/ 2147483647 h 556"/>
              <a:gd name="T76" fmla="*/ 2147483647 w 1984"/>
              <a:gd name="T77" fmla="*/ 2147483647 h 556"/>
              <a:gd name="T78" fmla="*/ 2147483647 w 1984"/>
              <a:gd name="T79" fmla="*/ 2147483647 h 556"/>
              <a:gd name="T80" fmla="*/ 2147483647 w 1984"/>
              <a:gd name="T81" fmla="*/ 2147483647 h 556"/>
              <a:gd name="T82" fmla="*/ 2147483647 w 1984"/>
              <a:gd name="T83" fmla="*/ 2147483647 h 556"/>
              <a:gd name="T84" fmla="*/ 2147483647 w 1984"/>
              <a:gd name="T85" fmla="*/ 2147483647 h 556"/>
              <a:gd name="T86" fmla="*/ 2147483647 w 1984"/>
              <a:gd name="T87" fmla="*/ 2147483647 h 556"/>
              <a:gd name="T88" fmla="*/ 2147483647 w 1984"/>
              <a:gd name="T89" fmla="*/ 2147483647 h 556"/>
              <a:gd name="T90" fmla="*/ 2147483647 w 1984"/>
              <a:gd name="T91" fmla="*/ 2147483647 h 556"/>
              <a:gd name="T92" fmla="*/ 2147483647 w 1984"/>
              <a:gd name="T93" fmla="*/ 2147483647 h 556"/>
              <a:gd name="T94" fmla="*/ 2147483647 w 1984"/>
              <a:gd name="T95" fmla="*/ 2147483647 h 556"/>
              <a:gd name="T96" fmla="*/ 2147483647 w 1984"/>
              <a:gd name="T97" fmla="*/ 2147483647 h 556"/>
              <a:gd name="T98" fmla="*/ 2147483647 w 1984"/>
              <a:gd name="T99" fmla="*/ 2147483647 h 556"/>
              <a:gd name="T100" fmla="*/ 2147483647 w 1984"/>
              <a:gd name="T101" fmla="*/ 2147483647 h 556"/>
              <a:gd name="T102" fmla="*/ 2147483647 w 1984"/>
              <a:gd name="T103" fmla="*/ 2147483647 h 556"/>
              <a:gd name="T104" fmla="*/ 2147483647 w 1984"/>
              <a:gd name="T105" fmla="*/ 2147483647 h 556"/>
              <a:gd name="T106" fmla="*/ 2147483647 w 1984"/>
              <a:gd name="T107" fmla="*/ 2147483647 h 556"/>
              <a:gd name="T108" fmla="*/ 2147483647 w 1984"/>
              <a:gd name="T109" fmla="*/ 2147483647 h 556"/>
              <a:gd name="T110" fmla="*/ 2147483647 w 1984"/>
              <a:gd name="T111" fmla="*/ 2147483647 h 556"/>
              <a:gd name="T112" fmla="*/ 2147483647 w 1984"/>
              <a:gd name="T113" fmla="*/ 2147483647 h 556"/>
              <a:gd name="T114" fmla="*/ 2147483647 w 1984"/>
              <a:gd name="T115" fmla="*/ 2147483647 h 556"/>
              <a:gd name="T116" fmla="*/ 2147483647 w 1984"/>
              <a:gd name="T117" fmla="*/ 2147483647 h 556"/>
              <a:gd name="T118" fmla="*/ 2147483647 w 1984"/>
              <a:gd name="T119" fmla="*/ 2147483647 h 5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984"/>
              <a:gd name="T181" fmla="*/ 0 h 556"/>
              <a:gd name="T182" fmla="*/ 1984 w 1984"/>
              <a:gd name="T183" fmla="*/ 556 h 55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984" h="556">
                <a:moveTo>
                  <a:pt x="0" y="0"/>
                </a:moveTo>
                <a:lnTo>
                  <a:pt x="79" y="0"/>
                </a:lnTo>
                <a:lnTo>
                  <a:pt x="138" y="0"/>
                </a:lnTo>
                <a:lnTo>
                  <a:pt x="206" y="0"/>
                </a:lnTo>
                <a:lnTo>
                  <a:pt x="265" y="0"/>
                </a:lnTo>
                <a:lnTo>
                  <a:pt x="324" y="0"/>
                </a:lnTo>
                <a:lnTo>
                  <a:pt x="373" y="0"/>
                </a:lnTo>
                <a:lnTo>
                  <a:pt x="442" y="0"/>
                </a:lnTo>
                <a:lnTo>
                  <a:pt x="491" y="0"/>
                </a:lnTo>
                <a:lnTo>
                  <a:pt x="550" y="0"/>
                </a:lnTo>
                <a:lnTo>
                  <a:pt x="609" y="9"/>
                </a:lnTo>
                <a:lnTo>
                  <a:pt x="668" y="9"/>
                </a:lnTo>
                <a:lnTo>
                  <a:pt x="766" y="9"/>
                </a:lnTo>
                <a:lnTo>
                  <a:pt x="854" y="9"/>
                </a:lnTo>
                <a:lnTo>
                  <a:pt x="933" y="9"/>
                </a:lnTo>
                <a:lnTo>
                  <a:pt x="1011" y="9"/>
                </a:lnTo>
                <a:lnTo>
                  <a:pt x="1090" y="9"/>
                </a:lnTo>
                <a:lnTo>
                  <a:pt x="1188" y="9"/>
                </a:lnTo>
                <a:lnTo>
                  <a:pt x="1267" y="9"/>
                </a:lnTo>
                <a:lnTo>
                  <a:pt x="1335" y="9"/>
                </a:lnTo>
                <a:lnTo>
                  <a:pt x="1394" y="18"/>
                </a:lnTo>
                <a:lnTo>
                  <a:pt x="1463" y="18"/>
                </a:lnTo>
                <a:lnTo>
                  <a:pt x="1532" y="18"/>
                </a:lnTo>
                <a:lnTo>
                  <a:pt x="1591" y="18"/>
                </a:lnTo>
                <a:lnTo>
                  <a:pt x="1640" y="18"/>
                </a:lnTo>
                <a:lnTo>
                  <a:pt x="1699" y="18"/>
                </a:lnTo>
                <a:lnTo>
                  <a:pt x="1797" y="36"/>
                </a:lnTo>
                <a:lnTo>
                  <a:pt x="1836" y="54"/>
                </a:lnTo>
                <a:lnTo>
                  <a:pt x="1875" y="71"/>
                </a:lnTo>
                <a:lnTo>
                  <a:pt x="1895" y="107"/>
                </a:lnTo>
                <a:lnTo>
                  <a:pt x="1964" y="161"/>
                </a:lnTo>
                <a:lnTo>
                  <a:pt x="1983" y="188"/>
                </a:lnTo>
                <a:lnTo>
                  <a:pt x="1983" y="215"/>
                </a:lnTo>
                <a:lnTo>
                  <a:pt x="1944" y="251"/>
                </a:lnTo>
                <a:lnTo>
                  <a:pt x="1866" y="251"/>
                </a:lnTo>
                <a:lnTo>
                  <a:pt x="1817" y="260"/>
                </a:lnTo>
                <a:lnTo>
                  <a:pt x="1738" y="278"/>
                </a:lnTo>
                <a:lnTo>
                  <a:pt x="1659" y="278"/>
                </a:lnTo>
                <a:lnTo>
                  <a:pt x="1591" y="295"/>
                </a:lnTo>
                <a:lnTo>
                  <a:pt x="1512" y="304"/>
                </a:lnTo>
                <a:lnTo>
                  <a:pt x="1434" y="304"/>
                </a:lnTo>
                <a:lnTo>
                  <a:pt x="1355" y="322"/>
                </a:lnTo>
                <a:lnTo>
                  <a:pt x="1286" y="322"/>
                </a:lnTo>
                <a:lnTo>
                  <a:pt x="1208" y="322"/>
                </a:lnTo>
                <a:lnTo>
                  <a:pt x="1129" y="322"/>
                </a:lnTo>
                <a:lnTo>
                  <a:pt x="1051" y="322"/>
                </a:lnTo>
                <a:lnTo>
                  <a:pt x="1002" y="322"/>
                </a:lnTo>
                <a:lnTo>
                  <a:pt x="923" y="349"/>
                </a:lnTo>
                <a:lnTo>
                  <a:pt x="874" y="367"/>
                </a:lnTo>
                <a:lnTo>
                  <a:pt x="835" y="394"/>
                </a:lnTo>
                <a:lnTo>
                  <a:pt x="795" y="412"/>
                </a:lnTo>
                <a:lnTo>
                  <a:pt x="766" y="430"/>
                </a:lnTo>
                <a:lnTo>
                  <a:pt x="756" y="448"/>
                </a:lnTo>
                <a:lnTo>
                  <a:pt x="697" y="457"/>
                </a:lnTo>
                <a:lnTo>
                  <a:pt x="678" y="475"/>
                </a:lnTo>
                <a:lnTo>
                  <a:pt x="648" y="493"/>
                </a:lnTo>
                <a:lnTo>
                  <a:pt x="638" y="510"/>
                </a:lnTo>
                <a:lnTo>
                  <a:pt x="609" y="537"/>
                </a:lnTo>
                <a:lnTo>
                  <a:pt x="579" y="555"/>
                </a:lnTo>
                <a:lnTo>
                  <a:pt x="570" y="555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89" name="Freeform 19"/>
          <p:cNvSpPr>
            <a:spLocks/>
          </p:cNvSpPr>
          <p:nvPr/>
        </p:nvSpPr>
        <p:spPr bwMode="auto">
          <a:xfrm>
            <a:off x="3657600" y="3287713"/>
            <a:ext cx="2744788" cy="727075"/>
          </a:xfrm>
          <a:custGeom>
            <a:avLst/>
            <a:gdLst>
              <a:gd name="T0" fmla="*/ 0 w 1729"/>
              <a:gd name="T1" fmla="*/ 2147483647 h 458"/>
              <a:gd name="T2" fmla="*/ 2147483647 w 1729"/>
              <a:gd name="T3" fmla="*/ 2147483647 h 458"/>
              <a:gd name="T4" fmla="*/ 2147483647 w 1729"/>
              <a:gd name="T5" fmla="*/ 2147483647 h 458"/>
              <a:gd name="T6" fmla="*/ 2147483647 w 1729"/>
              <a:gd name="T7" fmla="*/ 2147483647 h 458"/>
              <a:gd name="T8" fmla="*/ 2147483647 w 1729"/>
              <a:gd name="T9" fmla="*/ 2147483647 h 458"/>
              <a:gd name="T10" fmla="*/ 2147483647 w 1729"/>
              <a:gd name="T11" fmla="*/ 2147483647 h 458"/>
              <a:gd name="T12" fmla="*/ 2147483647 w 1729"/>
              <a:gd name="T13" fmla="*/ 2147483647 h 458"/>
              <a:gd name="T14" fmla="*/ 2147483647 w 1729"/>
              <a:gd name="T15" fmla="*/ 2147483647 h 458"/>
              <a:gd name="T16" fmla="*/ 2147483647 w 1729"/>
              <a:gd name="T17" fmla="*/ 2147483647 h 458"/>
              <a:gd name="T18" fmla="*/ 2147483647 w 1729"/>
              <a:gd name="T19" fmla="*/ 0 h 458"/>
              <a:gd name="T20" fmla="*/ 2147483647 w 1729"/>
              <a:gd name="T21" fmla="*/ 0 h 458"/>
              <a:gd name="T22" fmla="*/ 2147483647 w 1729"/>
              <a:gd name="T23" fmla="*/ 0 h 458"/>
              <a:gd name="T24" fmla="*/ 2147483647 w 1729"/>
              <a:gd name="T25" fmla="*/ 0 h 458"/>
              <a:gd name="T26" fmla="*/ 2147483647 w 1729"/>
              <a:gd name="T27" fmla="*/ 0 h 458"/>
              <a:gd name="T28" fmla="*/ 2147483647 w 1729"/>
              <a:gd name="T29" fmla="*/ 2147483647 h 458"/>
              <a:gd name="T30" fmla="*/ 2147483647 w 1729"/>
              <a:gd name="T31" fmla="*/ 2147483647 h 458"/>
              <a:gd name="T32" fmla="*/ 2147483647 w 1729"/>
              <a:gd name="T33" fmla="*/ 2147483647 h 458"/>
              <a:gd name="T34" fmla="*/ 2147483647 w 1729"/>
              <a:gd name="T35" fmla="*/ 2147483647 h 458"/>
              <a:gd name="T36" fmla="*/ 2147483647 w 1729"/>
              <a:gd name="T37" fmla="*/ 2147483647 h 458"/>
              <a:gd name="T38" fmla="*/ 2147483647 w 1729"/>
              <a:gd name="T39" fmla="*/ 2147483647 h 458"/>
              <a:gd name="T40" fmla="*/ 2147483647 w 1729"/>
              <a:gd name="T41" fmla="*/ 2147483647 h 458"/>
              <a:gd name="T42" fmla="*/ 2147483647 w 1729"/>
              <a:gd name="T43" fmla="*/ 2147483647 h 458"/>
              <a:gd name="T44" fmla="*/ 2147483647 w 1729"/>
              <a:gd name="T45" fmla="*/ 2147483647 h 458"/>
              <a:gd name="T46" fmla="*/ 2147483647 w 1729"/>
              <a:gd name="T47" fmla="*/ 2147483647 h 458"/>
              <a:gd name="T48" fmla="*/ 2147483647 w 1729"/>
              <a:gd name="T49" fmla="*/ 2147483647 h 458"/>
              <a:gd name="T50" fmla="*/ 2147483647 w 1729"/>
              <a:gd name="T51" fmla="*/ 2147483647 h 458"/>
              <a:gd name="T52" fmla="*/ 2147483647 w 1729"/>
              <a:gd name="T53" fmla="*/ 2147483647 h 458"/>
              <a:gd name="T54" fmla="*/ 2147483647 w 1729"/>
              <a:gd name="T55" fmla="*/ 2147483647 h 458"/>
              <a:gd name="T56" fmla="*/ 2147483647 w 1729"/>
              <a:gd name="T57" fmla="*/ 2147483647 h 458"/>
              <a:gd name="T58" fmla="*/ 2147483647 w 1729"/>
              <a:gd name="T59" fmla="*/ 2147483647 h 458"/>
              <a:gd name="T60" fmla="*/ 2147483647 w 1729"/>
              <a:gd name="T61" fmla="*/ 2147483647 h 458"/>
              <a:gd name="T62" fmla="*/ 2147483647 w 1729"/>
              <a:gd name="T63" fmla="*/ 2147483647 h 458"/>
              <a:gd name="T64" fmla="*/ 2147483647 w 1729"/>
              <a:gd name="T65" fmla="*/ 2147483647 h 458"/>
              <a:gd name="T66" fmla="*/ 2147483647 w 1729"/>
              <a:gd name="T67" fmla="*/ 2147483647 h 458"/>
              <a:gd name="T68" fmla="*/ 2147483647 w 1729"/>
              <a:gd name="T69" fmla="*/ 2147483647 h 458"/>
              <a:gd name="T70" fmla="*/ 2147483647 w 1729"/>
              <a:gd name="T71" fmla="*/ 2147483647 h 458"/>
              <a:gd name="T72" fmla="*/ 2147483647 w 1729"/>
              <a:gd name="T73" fmla="*/ 2147483647 h 458"/>
              <a:gd name="T74" fmla="*/ 2147483647 w 1729"/>
              <a:gd name="T75" fmla="*/ 2147483647 h 458"/>
              <a:gd name="T76" fmla="*/ 2147483647 w 1729"/>
              <a:gd name="T77" fmla="*/ 2147483647 h 458"/>
              <a:gd name="T78" fmla="*/ 2147483647 w 1729"/>
              <a:gd name="T79" fmla="*/ 2147483647 h 458"/>
              <a:gd name="T80" fmla="*/ 2147483647 w 1729"/>
              <a:gd name="T81" fmla="*/ 2147483647 h 458"/>
              <a:gd name="T82" fmla="*/ 2147483647 w 1729"/>
              <a:gd name="T83" fmla="*/ 2147483647 h 458"/>
              <a:gd name="T84" fmla="*/ 2147483647 w 1729"/>
              <a:gd name="T85" fmla="*/ 2147483647 h 458"/>
              <a:gd name="T86" fmla="*/ 2147483647 w 1729"/>
              <a:gd name="T87" fmla="*/ 2147483647 h 458"/>
              <a:gd name="T88" fmla="*/ 2147483647 w 1729"/>
              <a:gd name="T89" fmla="*/ 2147483647 h 458"/>
              <a:gd name="T90" fmla="*/ 2147483647 w 1729"/>
              <a:gd name="T91" fmla="*/ 2147483647 h 458"/>
              <a:gd name="T92" fmla="*/ 2147483647 w 1729"/>
              <a:gd name="T93" fmla="*/ 2147483647 h 458"/>
              <a:gd name="T94" fmla="*/ 2147483647 w 1729"/>
              <a:gd name="T95" fmla="*/ 2147483647 h 458"/>
              <a:gd name="T96" fmla="*/ 2147483647 w 1729"/>
              <a:gd name="T97" fmla="*/ 2147483647 h 458"/>
              <a:gd name="T98" fmla="*/ 2147483647 w 1729"/>
              <a:gd name="T99" fmla="*/ 2147483647 h 458"/>
              <a:gd name="T100" fmla="*/ 2147483647 w 1729"/>
              <a:gd name="T101" fmla="*/ 2147483647 h 458"/>
              <a:gd name="T102" fmla="*/ 2147483647 w 1729"/>
              <a:gd name="T103" fmla="*/ 2147483647 h 458"/>
              <a:gd name="T104" fmla="*/ 2147483647 w 1729"/>
              <a:gd name="T105" fmla="*/ 2147483647 h 458"/>
              <a:gd name="T106" fmla="*/ 2147483647 w 1729"/>
              <a:gd name="T107" fmla="*/ 2147483647 h 458"/>
              <a:gd name="T108" fmla="*/ 2147483647 w 1729"/>
              <a:gd name="T109" fmla="*/ 2147483647 h 458"/>
              <a:gd name="T110" fmla="*/ 2147483647 w 1729"/>
              <a:gd name="T111" fmla="*/ 2147483647 h 458"/>
              <a:gd name="T112" fmla="*/ 2147483647 w 1729"/>
              <a:gd name="T113" fmla="*/ 2147483647 h 458"/>
              <a:gd name="T114" fmla="*/ 2147483647 w 1729"/>
              <a:gd name="T115" fmla="*/ 2147483647 h 458"/>
              <a:gd name="T116" fmla="*/ 2147483647 w 1729"/>
              <a:gd name="T117" fmla="*/ 2147483647 h 458"/>
              <a:gd name="T118" fmla="*/ 2147483647 w 1729"/>
              <a:gd name="T119" fmla="*/ 2147483647 h 458"/>
              <a:gd name="T120" fmla="*/ 2147483647 w 1729"/>
              <a:gd name="T121" fmla="*/ 2147483647 h 458"/>
              <a:gd name="T122" fmla="*/ 2147483647 w 1729"/>
              <a:gd name="T123" fmla="*/ 2147483647 h 45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729"/>
              <a:gd name="T187" fmla="*/ 0 h 458"/>
              <a:gd name="T188" fmla="*/ 1729 w 1729"/>
              <a:gd name="T189" fmla="*/ 458 h 45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729" h="458">
                <a:moveTo>
                  <a:pt x="0" y="18"/>
                </a:moveTo>
                <a:lnTo>
                  <a:pt x="59" y="18"/>
                </a:lnTo>
                <a:lnTo>
                  <a:pt x="147" y="18"/>
                </a:lnTo>
                <a:lnTo>
                  <a:pt x="226" y="9"/>
                </a:lnTo>
                <a:lnTo>
                  <a:pt x="432" y="9"/>
                </a:lnTo>
                <a:lnTo>
                  <a:pt x="481" y="9"/>
                </a:lnTo>
                <a:lnTo>
                  <a:pt x="560" y="9"/>
                </a:lnTo>
                <a:lnTo>
                  <a:pt x="638" y="9"/>
                </a:lnTo>
                <a:lnTo>
                  <a:pt x="717" y="9"/>
                </a:lnTo>
                <a:lnTo>
                  <a:pt x="776" y="0"/>
                </a:lnTo>
                <a:lnTo>
                  <a:pt x="825" y="0"/>
                </a:lnTo>
                <a:lnTo>
                  <a:pt x="874" y="0"/>
                </a:lnTo>
                <a:lnTo>
                  <a:pt x="923" y="0"/>
                </a:lnTo>
                <a:lnTo>
                  <a:pt x="972" y="0"/>
                </a:lnTo>
                <a:lnTo>
                  <a:pt x="1041" y="18"/>
                </a:lnTo>
                <a:lnTo>
                  <a:pt x="1119" y="18"/>
                </a:lnTo>
                <a:lnTo>
                  <a:pt x="1168" y="18"/>
                </a:lnTo>
                <a:lnTo>
                  <a:pt x="1227" y="18"/>
                </a:lnTo>
                <a:lnTo>
                  <a:pt x="1257" y="18"/>
                </a:lnTo>
                <a:lnTo>
                  <a:pt x="1306" y="18"/>
                </a:lnTo>
                <a:lnTo>
                  <a:pt x="1355" y="18"/>
                </a:lnTo>
                <a:lnTo>
                  <a:pt x="1414" y="18"/>
                </a:lnTo>
                <a:lnTo>
                  <a:pt x="1453" y="27"/>
                </a:lnTo>
                <a:lnTo>
                  <a:pt x="1522" y="36"/>
                </a:lnTo>
                <a:lnTo>
                  <a:pt x="1571" y="45"/>
                </a:lnTo>
                <a:lnTo>
                  <a:pt x="1620" y="54"/>
                </a:lnTo>
                <a:lnTo>
                  <a:pt x="1669" y="63"/>
                </a:lnTo>
                <a:lnTo>
                  <a:pt x="1708" y="81"/>
                </a:lnTo>
                <a:lnTo>
                  <a:pt x="1728" y="108"/>
                </a:lnTo>
                <a:lnTo>
                  <a:pt x="1728" y="117"/>
                </a:lnTo>
                <a:lnTo>
                  <a:pt x="1679" y="144"/>
                </a:lnTo>
                <a:lnTo>
                  <a:pt x="1640" y="162"/>
                </a:lnTo>
                <a:lnTo>
                  <a:pt x="1591" y="162"/>
                </a:lnTo>
                <a:lnTo>
                  <a:pt x="1522" y="171"/>
                </a:lnTo>
                <a:lnTo>
                  <a:pt x="1473" y="180"/>
                </a:lnTo>
                <a:lnTo>
                  <a:pt x="1414" y="180"/>
                </a:lnTo>
                <a:lnTo>
                  <a:pt x="1326" y="189"/>
                </a:lnTo>
                <a:lnTo>
                  <a:pt x="1276" y="189"/>
                </a:lnTo>
                <a:lnTo>
                  <a:pt x="1247" y="189"/>
                </a:lnTo>
                <a:lnTo>
                  <a:pt x="1198" y="189"/>
                </a:lnTo>
                <a:lnTo>
                  <a:pt x="1149" y="189"/>
                </a:lnTo>
                <a:lnTo>
                  <a:pt x="1100" y="189"/>
                </a:lnTo>
                <a:lnTo>
                  <a:pt x="1051" y="189"/>
                </a:lnTo>
                <a:lnTo>
                  <a:pt x="1002" y="189"/>
                </a:lnTo>
                <a:lnTo>
                  <a:pt x="952" y="189"/>
                </a:lnTo>
                <a:lnTo>
                  <a:pt x="884" y="206"/>
                </a:lnTo>
                <a:lnTo>
                  <a:pt x="835" y="206"/>
                </a:lnTo>
                <a:lnTo>
                  <a:pt x="786" y="206"/>
                </a:lnTo>
                <a:lnTo>
                  <a:pt x="727" y="224"/>
                </a:lnTo>
                <a:lnTo>
                  <a:pt x="678" y="233"/>
                </a:lnTo>
                <a:lnTo>
                  <a:pt x="638" y="260"/>
                </a:lnTo>
                <a:lnTo>
                  <a:pt x="609" y="278"/>
                </a:lnTo>
                <a:lnTo>
                  <a:pt x="579" y="287"/>
                </a:lnTo>
                <a:lnTo>
                  <a:pt x="540" y="314"/>
                </a:lnTo>
                <a:lnTo>
                  <a:pt x="530" y="341"/>
                </a:lnTo>
                <a:lnTo>
                  <a:pt x="511" y="359"/>
                </a:lnTo>
                <a:lnTo>
                  <a:pt x="501" y="368"/>
                </a:lnTo>
                <a:lnTo>
                  <a:pt x="481" y="386"/>
                </a:lnTo>
                <a:lnTo>
                  <a:pt x="471" y="404"/>
                </a:lnTo>
                <a:lnTo>
                  <a:pt x="462" y="421"/>
                </a:lnTo>
                <a:lnTo>
                  <a:pt x="452" y="448"/>
                </a:lnTo>
                <a:lnTo>
                  <a:pt x="432" y="457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0" name="Freeform 20"/>
          <p:cNvSpPr>
            <a:spLocks/>
          </p:cNvSpPr>
          <p:nvPr/>
        </p:nvSpPr>
        <p:spPr bwMode="auto">
          <a:xfrm>
            <a:off x="4140200" y="3929063"/>
            <a:ext cx="595313" cy="142875"/>
          </a:xfrm>
          <a:custGeom>
            <a:avLst/>
            <a:gdLst>
              <a:gd name="T0" fmla="*/ 0 w 375"/>
              <a:gd name="T1" fmla="*/ 0 h 90"/>
              <a:gd name="T2" fmla="*/ 2147483647 w 375"/>
              <a:gd name="T3" fmla="*/ 2147483647 h 90"/>
              <a:gd name="T4" fmla="*/ 2147483647 w 375"/>
              <a:gd name="T5" fmla="*/ 0 h 90"/>
              <a:gd name="T6" fmla="*/ 0 60000 65536"/>
              <a:gd name="T7" fmla="*/ 0 60000 65536"/>
              <a:gd name="T8" fmla="*/ 0 60000 65536"/>
              <a:gd name="T9" fmla="*/ 0 w 375"/>
              <a:gd name="T10" fmla="*/ 0 h 90"/>
              <a:gd name="T11" fmla="*/ 375 w 375"/>
              <a:gd name="T12" fmla="*/ 90 h 9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75" h="90">
                <a:moveTo>
                  <a:pt x="0" y="0"/>
                </a:moveTo>
                <a:lnTo>
                  <a:pt x="158" y="89"/>
                </a:lnTo>
                <a:lnTo>
                  <a:pt x="374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1" name="Rectangle 21"/>
          <p:cNvSpPr>
            <a:spLocks noChangeArrowheads="1"/>
          </p:cNvSpPr>
          <p:nvPr/>
        </p:nvSpPr>
        <p:spPr bwMode="auto">
          <a:xfrm>
            <a:off x="3841750" y="4090988"/>
            <a:ext cx="9382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Gonads</a:t>
            </a:r>
          </a:p>
        </p:txBody>
      </p:sp>
      <p:sp>
        <p:nvSpPr>
          <p:cNvPr id="54292" name="Rectangle 22"/>
          <p:cNvSpPr>
            <a:spLocks noChangeArrowheads="1"/>
          </p:cNvSpPr>
          <p:nvPr/>
        </p:nvSpPr>
        <p:spPr bwMode="auto">
          <a:xfrm>
            <a:off x="2922588" y="4262438"/>
            <a:ext cx="259715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Receptor on Cell Surface</a:t>
            </a:r>
          </a:p>
        </p:txBody>
      </p:sp>
      <p:sp>
        <p:nvSpPr>
          <p:cNvPr id="54293" name="Rectangle 23"/>
          <p:cNvSpPr>
            <a:spLocks noChangeArrowheads="1"/>
          </p:cNvSpPr>
          <p:nvPr/>
        </p:nvSpPr>
        <p:spPr bwMode="auto">
          <a:xfrm>
            <a:off x="3016250" y="4816475"/>
            <a:ext cx="2327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Cyclic AMP inside cell</a:t>
            </a:r>
          </a:p>
        </p:txBody>
      </p:sp>
      <p:sp>
        <p:nvSpPr>
          <p:cNvPr id="54294" name="Arc 24"/>
          <p:cNvSpPr>
            <a:spLocks/>
          </p:cNvSpPr>
          <p:nvPr/>
        </p:nvSpPr>
        <p:spPr bwMode="auto">
          <a:xfrm>
            <a:off x="4867275" y="503238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5" name="Line 25"/>
          <p:cNvSpPr>
            <a:spLocks noChangeShapeType="1"/>
          </p:cNvSpPr>
          <p:nvPr/>
        </p:nvSpPr>
        <p:spPr bwMode="auto">
          <a:xfrm>
            <a:off x="4926013" y="250825"/>
            <a:ext cx="0" cy="27305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6" name="Arc 26"/>
          <p:cNvSpPr>
            <a:spLocks/>
          </p:cNvSpPr>
          <p:nvPr/>
        </p:nvSpPr>
        <p:spPr bwMode="auto">
          <a:xfrm>
            <a:off x="4259263" y="4740275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7" name="Line 27"/>
          <p:cNvSpPr>
            <a:spLocks noChangeShapeType="1"/>
          </p:cNvSpPr>
          <p:nvPr/>
        </p:nvSpPr>
        <p:spPr bwMode="auto">
          <a:xfrm>
            <a:off x="4318000" y="4589463"/>
            <a:ext cx="0" cy="17303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8" name="Arc 28"/>
          <p:cNvSpPr>
            <a:spLocks/>
          </p:cNvSpPr>
          <p:nvPr/>
        </p:nvSpPr>
        <p:spPr bwMode="auto">
          <a:xfrm>
            <a:off x="4260850" y="5337175"/>
            <a:ext cx="122238" cy="136525"/>
          </a:xfrm>
          <a:custGeom>
            <a:avLst/>
            <a:gdLst>
              <a:gd name="T0" fmla="*/ 0 w 17590"/>
              <a:gd name="T1" fmla="*/ 3056378 h 21600"/>
              <a:gd name="T2" fmla="*/ 41022989 w 17590"/>
              <a:gd name="T3" fmla="*/ 2920744 h 21600"/>
              <a:gd name="T4" fmla="*/ 20732989 w 17590"/>
              <a:gd name="T5" fmla="*/ 34473662 h 21600"/>
              <a:gd name="T6" fmla="*/ 0 60000 65536"/>
              <a:gd name="T7" fmla="*/ 0 60000 65536"/>
              <a:gd name="T8" fmla="*/ 0 60000 65536"/>
              <a:gd name="T9" fmla="*/ 0 w 17590"/>
              <a:gd name="T10" fmla="*/ 0 h 21600"/>
              <a:gd name="T11" fmla="*/ 17590 w 1759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90" h="21600" fill="none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</a:path>
              <a:path w="17590" h="21600" stroke="0" extrusionOk="0">
                <a:moveTo>
                  <a:pt x="-1" y="1914"/>
                </a:moveTo>
                <a:cubicBezTo>
                  <a:pt x="2793" y="652"/>
                  <a:pt x="5824" y="-1"/>
                  <a:pt x="8890" y="-1"/>
                </a:cubicBezTo>
                <a:cubicBezTo>
                  <a:pt x="11885" y="-1"/>
                  <a:pt x="14848" y="623"/>
                  <a:pt x="17590" y="1829"/>
                </a:cubicBezTo>
                <a:lnTo>
                  <a:pt x="8890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299" name="Line 29"/>
          <p:cNvSpPr>
            <a:spLocks noChangeShapeType="1"/>
          </p:cNvSpPr>
          <p:nvPr/>
        </p:nvSpPr>
        <p:spPr bwMode="auto">
          <a:xfrm>
            <a:off x="4318000" y="5129213"/>
            <a:ext cx="0" cy="2301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0" name="Rectangle 30"/>
          <p:cNvSpPr>
            <a:spLocks noChangeArrowheads="1"/>
          </p:cNvSpPr>
          <p:nvPr/>
        </p:nvSpPr>
        <p:spPr bwMode="auto">
          <a:xfrm>
            <a:off x="2579688" y="5427663"/>
            <a:ext cx="29575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Steroid Hormone Production</a:t>
            </a:r>
          </a:p>
        </p:txBody>
      </p:sp>
      <p:sp>
        <p:nvSpPr>
          <p:cNvPr id="54301" name="Arc 31"/>
          <p:cNvSpPr>
            <a:spLocks/>
          </p:cNvSpPr>
          <p:nvPr/>
        </p:nvSpPr>
        <p:spPr bwMode="auto">
          <a:xfrm>
            <a:off x="4259263" y="6062663"/>
            <a:ext cx="120650" cy="136525"/>
          </a:xfrm>
          <a:custGeom>
            <a:avLst/>
            <a:gdLst>
              <a:gd name="T0" fmla="*/ 0 w 17504"/>
              <a:gd name="T1" fmla="*/ 3026051 h 21600"/>
              <a:gd name="T2" fmla="*/ 39509098 w 17504"/>
              <a:gd name="T3" fmla="*/ 2891979 h 21600"/>
              <a:gd name="T4" fmla="*/ 19969029 w 17504"/>
              <a:gd name="T5" fmla="*/ 34473662 h 21600"/>
              <a:gd name="T6" fmla="*/ 0 60000 65536"/>
              <a:gd name="T7" fmla="*/ 0 60000 65536"/>
              <a:gd name="T8" fmla="*/ 0 60000 65536"/>
              <a:gd name="T9" fmla="*/ 0 w 17504"/>
              <a:gd name="T10" fmla="*/ 0 h 21600"/>
              <a:gd name="T11" fmla="*/ 17504 w 1750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504" h="21600" fill="none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</a:path>
              <a:path w="17504" h="21600" stroke="0" extrusionOk="0">
                <a:moveTo>
                  <a:pt x="-1" y="1895"/>
                </a:moveTo>
                <a:cubicBezTo>
                  <a:pt x="2781" y="645"/>
                  <a:pt x="5797" y="-1"/>
                  <a:pt x="8847" y="-1"/>
                </a:cubicBezTo>
                <a:cubicBezTo>
                  <a:pt x="11826" y="-1"/>
                  <a:pt x="14774" y="616"/>
                  <a:pt x="17504" y="1810"/>
                </a:cubicBezTo>
                <a:lnTo>
                  <a:pt x="8847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2" name="Line 32"/>
          <p:cNvSpPr>
            <a:spLocks noChangeShapeType="1"/>
          </p:cNvSpPr>
          <p:nvPr/>
        </p:nvSpPr>
        <p:spPr bwMode="auto">
          <a:xfrm>
            <a:off x="4318000" y="5768975"/>
            <a:ext cx="0" cy="315913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03" name="Rectangle 33"/>
          <p:cNvSpPr>
            <a:spLocks noChangeArrowheads="1"/>
          </p:cNvSpPr>
          <p:nvPr/>
        </p:nvSpPr>
        <p:spPr bwMode="auto">
          <a:xfrm>
            <a:off x="3841750" y="6305550"/>
            <a:ext cx="1336675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Blood Stream</a:t>
            </a:r>
          </a:p>
        </p:txBody>
      </p:sp>
      <p:sp>
        <p:nvSpPr>
          <p:cNvPr id="54304" name="Freeform 34"/>
          <p:cNvSpPr>
            <a:spLocks/>
          </p:cNvSpPr>
          <p:nvPr/>
        </p:nvSpPr>
        <p:spPr bwMode="auto">
          <a:xfrm>
            <a:off x="1990725" y="5791200"/>
            <a:ext cx="1871663" cy="812800"/>
          </a:xfrm>
          <a:custGeom>
            <a:avLst/>
            <a:gdLst>
              <a:gd name="T0" fmla="*/ 2147483647 w 1179"/>
              <a:gd name="T1" fmla="*/ 2147483647 h 512"/>
              <a:gd name="T2" fmla="*/ 2147483647 w 1179"/>
              <a:gd name="T3" fmla="*/ 2147483647 h 512"/>
              <a:gd name="T4" fmla="*/ 2147483647 w 1179"/>
              <a:gd name="T5" fmla="*/ 2147483647 h 512"/>
              <a:gd name="T6" fmla="*/ 2147483647 w 1179"/>
              <a:gd name="T7" fmla="*/ 2147483647 h 512"/>
              <a:gd name="T8" fmla="*/ 2147483647 w 1179"/>
              <a:gd name="T9" fmla="*/ 2147483647 h 512"/>
              <a:gd name="T10" fmla="*/ 2147483647 w 1179"/>
              <a:gd name="T11" fmla="*/ 2147483647 h 512"/>
              <a:gd name="T12" fmla="*/ 2147483647 w 1179"/>
              <a:gd name="T13" fmla="*/ 2147483647 h 512"/>
              <a:gd name="T14" fmla="*/ 2147483647 w 1179"/>
              <a:gd name="T15" fmla="*/ 2147483647 h 512"/>
              <a:gd name="T16" fmla="*/ 2147483647 w 1179"/>
              <a:gd name="T17" fmla="*/ 2147483647 h 512"/>
              <a:gd name="T18" fmla="*/ 2147483647 w 1179"/>
              <a:gd name="T19" fmla="*/ 2147483647 h 512"/>
              <a:gd name="T20" fmla="*/ 2147483647 w 1179"/>
              <a:gd name="T21" fmla="*/ 2147483647 h 512"/>
              <a:gd name="T22" fmla="*/ 2147483647 w 1179"/>
              <a:gd name="T23" fmla="*/ 2147483647 h 512"/>
              <a:gd name="T24" fmla="*/ 2147483647 w 1179"/>
              <a:gd name="T25" fmla="*/ 2147483647 h 512"/>
              <a:gd name="T26" fmla="*/ 2147483647 w 1179"/>
              <a:gd name="T27" fmla="*/ 2147483647 h 512"/>
              <a:gd name="T28" fmla="*/ 2147483647 w 1179"/>
              <a:gd name="T29" fmla="*/ 2147483647 h 512"/>
              <a:gd name="T30" fmla="*/ 2147483647 w 1179"/>
              <a:gd name="T31" fmla="*/ 2147483647 h 512"/>
              <a:gd name="T32" fmla="*/ 2147483647 w 1179"/>
              <a:gd name="T33" fmla="*/ 2147483647 h 512"/>
              <a:gd name="T34" fmla="*/ 2147483647 w 1179"/>
              <a:gd name="T35" fmla="*/ 2147483647 h 512"/>
              <a:gd name="T36" fmla="*/ 2147483647 w 1179"/>
              <a:gd name="T37" fmla="*/ 2147483647 h 512"/>
              <a:gd name="T38" fmla="*/ 2147483647 w 1179"/>
              <a:gd name="T39" fmla="*/ 2147483647 h 512"/>
              <a:gd name="T40" fmla="*/ 2147483647 w 1179"/>
              <a:gd name="T41" fmla="*/ 2147483647 h 512"/>
              <a:gd name="T42" fmla="*/ 2147483647 w 1179"/>
              <a:gd name="T43" fmla="*/ 2147483647 h 512"/>
              <a:gd name="T44" fmla="*/ 2147483647 w 1179"/>
              <a:gd name="T45" fmla="*/ 2147483647 h 512"/>
              <a:gd name="T46" fmla="*/ 2147483647 w 1179"/>
              <a:gd name="T47" fmla="*/ 2147483647 h 512"/>
              <a:gd name="T48" fmla="*/ 2147483647 w 1179"/>
              <a:gd name="T49" fmla="*/ 2147483647 h 512"/>
              <a:gd name="T50" fmla="*/ 2147483647 w 1179"/>
              <a:gd name="T51" fmla="*/ 2147483647 h 512"/>
              <a:gd name="T52" fmla="*/ 2147483647 w 1179"/>
              <a:gd name="T53" fmla="*/ 2147483647 h 512"/>
              <a:gd name="T54" fmla="*/ 2147483647 w 1179"/>
              <a:gd name="T55" fmla="*/ 2147483647 h 512"/>
              <a:gd name="T56" fmla="*/ 2147483647 w 1179"/>
              <a:gd name="T57" fmla="*/ 2147483647 h 512"/>
              <a:gd name="T58" fmla="*/ 0 w 1179"/>
              <a:gd name="T59" fmla="*/ 0 h 51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179"/>
              <a:gd name="T91" fmla="*/ 0 h 512"/>
              <a:gd name="T92" fmla="*/ 1179 w 1179"/>
              <a:gd name="T93" fmla="*/ 512 h 512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179" h="512">
                <a:moveTo>
                  <a:pt x="883" y="367"/>
                </a:moveTo>
                <a:lnTo>
                  <a:pt x="932" y="358"/>
                </a:lnTo>
                <a:lnTo>
                  <a:pt x="981" y="376"/>
                </a:lnTo>
                <a:lnTo>
                  <a:pt x="1040" y="394"/>
                </a:lnTo>
                <a:lnTo>
                  <a:pt x="1099" y="403"/>
                </a:lnTo>
                <a:lnTo>
                  <a:pt x="1138" y="430"/>
                </a:lnTo>
                <a:lnTo>
                  <a:pt x="1178" y="448"/>
                </a:lnTo>
                <a:lnTo>
                  <a:pt x="1148" y="484"/>
                </a:lnTo>
                <a:lnTo>
                  <a:pt x="1099" y="493"/>
                </a:lnTo>
                <a:lnTo>
                  <a:pt x="1040" y="511"/>
                </a:lnTo>
                <a:lnTo>
                  <a:pt x="952" y="511"/>
                </a:lnTo>
                <a:lnTo>
                  <a:pt x="873" y="511"/>
                </a:lnTo>
                <a:lnTo>
                  <a:pt x="805" y="511"/>
                </a:lnTo>
                <a:lnTo>
                  <a:pt x="726" y="493"/>
                </a:lnTo>
                <a:lnTo>
                  <a:pt x="638" y="493"/>
                </a:lnTo>
                <a:lnTo>
                  <a:pt x="540" y="475"/>
                </a:lnTo>
                <a:lnTo>
                  <a:pt x="461" y="448"/>
                </a:lnTo>
                <a:lnTo>
                  <a:pt x="422" y="403"/>
                </a:lnTo>
                <a:lnTo>
                  <a:pt x="353" y="367"/>
                </a:lnTo>
                <a:lnTo>
                  <a:pt x="314" y="314"/>
                </a:lnTo>
                <a:lnTo>
                  <a:pt x="255" y="287"/>
                </a:lnTo>
                <a:lnTo>
                  <a:pt x="206" y="251"/>
                </a:lnTo>
                <a:lnTo>
                  <a:pt x="186" y="215"/>
                </a:lnTo>
                <a:lnTo>
                  <a:pt x="186" y="170"/>
                </a:lnTo>
                <a:lnTo>
                  <a:pt x="117" y="143"/>
                </a:lnTo>
                <a:lnTo>
                  <a:pt x="78" y="90"/>
                </a:lnTo>
                <a:lnTo>
                  <a:pt x="68" y="72"/>
                </a:lnTo>
                <a:lnTo>
                  <a:pt x="49" y="45"/>
                </a:lnTo>
                <a:lnTo>
                  <a:pt x="19" y="9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5" name="Freeform 35"/>
          <p:cNvSpPr>
            <a:spLocks/>
          </p:cNvSpPr>
          <p:nvPr/>
        </p:nvSpPr>
        <p:spPr bwMode="auto">
          <a:xfrm>
            <a:off x="1865313" y="5819775"/>
            <a:ext cx="3586162" cy="925513"/>
          </a:xfrm>
          <a:custGeom>
            <a:avLst/>
            <a:gdLst>
              <a:gd name="T0" fmla="*/ 2147483647 w 2259"/>
              <a:gd name="T1" fmla="*/ 2147483647 h 583"/>
              <a:gd name="T2" fmla="*/ 2147483647 w 2259"/>
              <a:gd name="T3" fmla="*/ 2147483647 h 583"/>
              <a:gd name="T4" fmla="*/ 2147483647 w 2259"/>
              <a:gd name="T5" fmla="*/ 2147483647 h 583"/>
              <a:gd name="T6" fmla="*/ 2147483647 w 2259"/>
              <a:gd name="T7" fmla="*/ 2147483647 h 583"/>
              <a:gd name="T8" fmla="*/ 2147483647 w 2259"/>
              <a:gd name="T9" fmla="*/ 2147483647 h 583"/>
              <a:gd name="T10" fmla="*/ 2147483647 w 2259"/>
              <a:gd name="T11" fmla="*/ 2147483647 h 583"/>
              <a:gd name="T12" fmla="*/ 2147483647 w 2259"/>
              <a:gd name="T13" fmla="*/ 2147483647 h 583"/>
              <a:gd name="T14" fmla="*/ 2147483647 w 2259"/>
              <a:gd name="T15" fmla="*/ 2147483647 h 583"/>
              <a:gd name="T16" fmla="*/ 2147483647 w 2259"/>
              <a:gd name="T17" fmla="*/ 2147483647 h 583"/>
              <a:gd name="T18" fmla="*/ 2147483647 w 2259"/>
              <a:gd name="T19" fmla="*/ 2147483647 h 583"/>
              <a:gd name="T20" fmla="*/ 2147483647 w 2259"/>
              <a:gd name="T21" fmla="*/ 2147483647 h 583"/>
              <a:gd name="T22" fmla="*/ 2147483647 w 2259"/>
              <a:gd name="T23" fmla="*/ 2147483647 h 583"/>
              <a:gd name="T24" fmla="*/ 2147483647 w 2259"/>
              <a:gd name="T25" fmla="*/ 2147483647 h 583"/>
              <a:gd name="T26" fmla="*/ 2147483647 w 2259"/>
              <a:gd name="T27" fmla="*/ 2147483647 h 583"/>
              <a:gd name="T28" fmla="*/ 2147483647 w 2259"/>
              <a:gd name="T29" fmla="*/ 2147483647 h 583"/>
              <a:gd name="T30" fmla="*/ 2147483647 w 2259"/>
              <a:gd name="T31" fmla="*/ 2147483647 h 583"/>
              <a:gd name="T32" fmla="*/ 2147483647 w 2259"/>
              <a:gd name="T33" fmla="*/ 2147483647 h 583"/>
              <a:gd name="T34" fmla="*/ 2147483647 w 2259"/>
              <a:gd name="T35" fmla="*/ 2147483647 h 583"/>
              <a:gd name="T36" fmla="*/ 2147483647 w 2259"/>
              <a:gd name="T37" fmla="*/ 2147483647 h 583"/>
              <a:gd name="T38" fmla="*/ 2147483647 w 2259"/>
              <a:gd name="T39" fmla="*/ 2147483647 h 583"/>
              <a:gd name="T40" fmla="*/ 2147483647 w 2259"/>
              <a:gd name="T41" fmla="*/ 2147483647 h 583"/>
              <a:gd name="T42" fmla="*/ 2147483647 w 2259"/>
              <a:gd name="T43" fmla="*/ 2147483647 h 583"/>
              <a:gd name="T44" fmla="*/ 2147483647 w 2259"/>
              <a:gd name="T45" fmla="*/ 2147483647 h 583"/>
              <a:gd name="T46" fmla="*/ 2147483647 w 2259"/>
              <a:gd name="T47" fmla="*/ 2147483647 h 583"/>
              <a:gd name="T48" fmla="*/ 2147483647 w 2259"/>
              <a:gd name="T49" fmla="*/ 2147483647 h 583"/>
              <a:gd name="T50" fmla="*/ 2147483647 w 2259"/>
              <a:gd name="T51" fmla="*/ 2147483647 h 583"/>
              <a:gd name="T52" fmla="*/ 2147483647 w 2259"/>
              <a:gd name="T53" fmla="*/ 2147483647 h 583"/>
              <a:gd name="T54" fmla="*/ 2147483647 w 2259"/>
              <a:gd name="T55" fmla="*/ 2147483647 h 583"/>
              <a:gd name="T56" fmla="*/ 2147483647 w 2259"/>
              <a:gd name="T57" fmla="*/ 2147483647 h 583"/>
              <a:gd name="T58" fmla="*/ 2147483647 w 2259"/>
              <a:gd name="T59" fmla="*/ 2147483647 h 583"/>
              <a:gd name="T60" fmla="*/ 2147483647 w 2259"/>
              <a:gd name="T61" fmla="*/ 2147483647 h 583"/>
              <a:gd name="T62" fmla="*/ 2147483647 w 2259"/>
              <a:gd name="T63" fmla="*/ 2147483647 h 583"/>
              <a:gd name="T64" fmla="*/ 2147483647 w 2259"/>
              <a:gd name="T65" fmla="*/ 2147483647 h 583"/>
              <a:gd name="T66" fmla="*/ 2147483647 w 2259"/>
              <a:gd name="T67" fmla="*/ 2147483647 h 583"/>
              <a:gd name="T68" fmla="*/ 2147483647 w 2259"/>
              <a:gd name="T69" fmla="*/ 2147483647 h 583"/>
              <a:gd name="T70" fmla="*/ 2147483647 w 2259"/>
              <a:gd name="T71" fmla="*/ 2147483647 h 583"/>
              <a:gd name="T72" fmla="*/ 0 w 2259"/>
              <a:gd name="T73" fmla="*/ 0 h 58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259"/>
              <a:gd name="T112" fmla="*/ 0 h 583"/>
              <a:gd name="T113" fmla="*/ 2259 w 2259"/>
              <a:gd name="T114" fmla="*/ 583 h 58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259" h="583">
                <a:moveTo>
                  <a:pt x="1021" y="242"/>
                </a:moveTo>
                <a:lnTo>
                  <a:pt x="1070" y="242"/>
                </a:lnTo>
                <a:lnTo>
                  <a:pt x="1129" y="251"/>
                </a:lnTo>
                <a:lnTo>
                  <a:pt x="1188" y="260"/>
                </a:lnTo>
                <a:lnTo>
                  <a:pt x="1237" y="260"/>
                </a:lnTo>
                <a:lnTo>
                  <a:pt x="1286" y="269"/>
                </a:lnTo>
                <a:lnTo>
                  <a:pt x="1335" y="269"/>
                </a:lnTo>
                <a:lnTo>
                  <a:pt x="1414" y="278"/>
                </a:lnTo>
                <a:lnTo>
                  <a:pt x="1463" y="278"/>
                </a:lnTo>
                <a:lnTo>
                  <a:pt x="1522" y="278"/>
                </a:lnTo>
                <a:lnTo>
                  <a:pt x="1600" y="278"/>
                </a:lnTo>
                <a:lnTo>
                  <a:pt x="1649" y="278"/>
                </a:lnTo>
                <a:lnTo>
                  <a:pt x="1699" y="278"/>
                </a:lnTo>
                <a:lnTo>
                  <a:pt x="1757" y="278"/>
                </a:lnTo>
                <a:lnTo>
                  <a:pt x="1816" y="278"/>
                </a:lnTo>
                <a:lnTo>
                  <a:pt x="1865" y="278"/>
                </a:lnTo>
                <a:lnTo>
                  <a:pt x="1915" y="278"/>
                </a:lnTo>
                <a:lnTo>
                  <a:pt x="1973" y="278"/>
                </a:lnTo>
                <a:lnTo>
                  <a:pt x="2062" y="296"/>
                </a:lnTo>
                <a:lnTo>
                  <a:pt x="2111" y="305"/>
                </a:lnTo>
                <a:lnTo>
                  <a:pt x="2160" y="314"/>
                </a:lnTo>
                <a:lnTo>
                  <a:pt x="2209" y="323"/>
                </a:lnTo>
                <a:lnTo>
                  <a:pt x="2239" y="358"/>
                </a:lnTo>
                <a:lnTo>
                  <a:pt x="2258" y="385"/>
                </a:lnTo>
                <a:lnTo>
                  <a:pt x="2248" y="421"/>
                </a:lnTo>
                <a:lnTo>
                  <a:pt x="2239" y="448"/>
                </a:lnTo>
                <a:lnTo>
                  <a:pt x="2219" y="475"/>
                </a:lnTo>
                <a:lnTo>
                  <a:pt x="2170" y="493"/>
                </a:lnTo>
                <a:lnTo>
                  <a:pt x="2101" y="511"/>
                </a:lnTo>
                <a:lnTo>
                  <a:pt x="2013" y="555"/>
                </a:lnTo>
                <a:lnTo>
                  <a:pt x="1954" y="564"/>
                </a:lnTo>
                <a:lnTo>
                  <a:pt x="1905" y="564"/>
                </a:lnTo>
                <a:lnTo>
                  <a:pt x="1846" y="582"/>
                </a:lnTo>
                <a:lnTo>
                  <a:pt x="1787" y="582"/>
                </a:lnTo>
                <a:lnTo>
                  <a:pt x="1718" y="582"/>
                </a:lnTo>
                <a:lnTo>
                  <a:pt x="1669" y="582"/>
                </a:lnTo>
                <a:lnTo>
                  <a:pt x="1620" y="582"/>
                </a:lnTo>
                <a:lnTo>
                  <a:pt x="1571" y="582"/>
                </a:lnTo>
                <a:lnTo>
                  <a:pt x="1492" y="582"/>
                </a:lnTo>
                <a:lnTo>
                  <a:pt x="1433" y="582"/>
                </a:lnTo>
                <a:lnTo>
                  <a:pt x="1355" y="582"/>
                </a:lnTo>
                <a:lnTo>
                  <a:pt x="1296" y="582"/>
                </a:lnTo>
                <a:lnTo>
                  <a:pt x="1237" y="582"/>
                </a:lnTo>
                <a:lnTo>
                  <a:pt x="1149" y="582"/>
                </a:lnTo>
                <a:lnTo>
                  <a:pt x="1060" y="582"/>
                </a:lnTo>
                <a:lnTo>
                  <a:pt x="982" y="573"/>
                </a:lnTo>
                <a:lnTo>
                  <a:pt x="913" y="573"/>
                </a:lnTo>
                <a:lnTo>
                  <a:pt x="825" y="573"/>
                </a:lnTo>
                <a:lnTo>
                  <a:pt x="776" y="555"/>
                </a:lnTo>
                <a:lnTo>
                  <a:pt x="697" y="546"/>
                </a:lnTo>
                <a:lnTo>
                  <a:pt x="648" y="546"/>
                </a:lnTo>
                <a:lnTo>
                  <a:pt x="599" y="538"/>
                </a:lnTo>
                <a:lnTo>
                  <a:pt x="520" y="529"/>
                </a:lnTo>
                <a:lnTo>
                  <a:pt x="462" y="529"/>
                </a:lnTo>
                <a:lnTo>
                  <a:pt x="412" y="520"/>
                </a:lnTo>
                <a:lnTo>
                  <a:pt x="393" y="493"/>
                </a:lnTo>
                <a:lnTo>
                  <a:pt x="344" y="475"/>
                </a:lnTo>
                <a:lnTo>
                  <a:pt x="285" y="457"/>
                </a:lnTo>
                <a:lnTo>
                  <a:pt x="265" y="430"/>
                </a:lnTo>
                <a:lnTo>
                  <a:pt x="236" y="394"/>
                </a:lnTo>
                <a:lnTo>
                  <a:pt x="226" y="367"/>
                </a:lnTo>
                <a:lnTo>
                  <a:pt x="206" y="340"/>
                </a:lnTo>
                <a:lnTo>
                  <a:pt x="196" y="296"/>
                </a:lnTo>
                <a:lnTo>
                  <a:pt x="187" y="260"/>
                </a:lnTo>
                <a:lnTo>
                  <a:pt x="177" y="242"/>
                </a:lnTo>
                <a:lnTo>
                  <a:pt x="157" y="215"/>
                </a:lnTo>
                <a:lnTo>
                  <a:pt x="128" y="188"/>
                </a:lnTo>
                <a:lnTo>
                  <a:pt x="108" y="152"/>
                </a:lnTo>
                <a:lnTo>
                  <a:pt x="88" y="134"/>
                </a:lnTo>
                <a:lnTo>
                  <a:pt x="69" y="90"/>
                </a:lnTo>
                <a:lnTo>
                  <a:pt x="59" y="63"/>
                </a:lnTo>
                <a:lnTo>
                  <a:pt x="39" y="45"/>
                </a:lnTo>
                <a:lnTo>
                  <a:pt x="20" y="18"/>
                </a:lnTo>
                <a:lnTo>
                  <a:pt x="0" y="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6" name="Freeform 36"/>
          <p:cNvSpPr>
            <a:spLocks/>
          </p:cNvSpPr>
          <p:nvPr/>
        </p:nvSpPr>
        <p:spPr bwMode="auto">
          <a:xfrm>
            <a:off x="1631950" y="5762625"/>
            <a:ext cx="655638" cy="187325"/>
          </a:xfrm>
          <a:custGeom>
            <a:avLst/>
            <a:gdLst>
              <a:gd name="T0" fmla="*/ 0 w 413"/>
              <a:gd name="T1" fmla="*/ 2147483647 h 118"/>
              <a:gd name="T2" fmla="*/ 2147483647 w 413"/>
              <a:gd name="T3" fmla="*/ 0 h 118"/>
              <a:gd name="T4" fmla="*/ 2147483647 w 413"/>
              <a:gd name="T5" fmla="*/ 2147483647 h 118"/>
              <a:gd name="T6" fmla="*/ 0 60000 65536"/>
              <a:gd name="T7" fmla="*/ 0 60000 65536"/>
              <a:gd name="T8" fmla="*/ 0 60000 65536"/>
              <a:gd name="T9" fmla="*/ 0 w 413"/>
              <a:gd name="T10" fmla="*/ 0 h 118"/>
              <a:gd name="T11" fmla="*/ 413 w 413"/>
              <a:gd name="T12" fmla="*/ 118 h 11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13" h="118">
                <a:moveTo>
                  <a:pt x="0" y="117"/>
                </a:moveTo>
                <a:lnTo>
                  <a:pt x="186" y="0"/>
                </a:lnTo>
                <a:lnTo>
                  <a:pt x="412" y="90"/>
                </a:lnTo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7" name="Arc 37"/>
          <p:cNvSpPr>
            <a:spLocks/>
          </p:cNvSpPr>
          <p:nvPr/>
        </p:nvSpPr>
        <p:spPr bwMode="auto">
          <a:xfrm>
            <a:off x="1966913" y="1874838"/>
            <a:ext cx="1624012" cy="3656012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77"/>
                  <a:pt x="9657" y="10"/>
                  <a:pt x="21578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77"/>
                  <a:pt x="9657" y="10"/>
                  <a:pt x="21578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8" name="Arc 38"/>
          <p:cNvSpPr>
            <a:spLocks/>
          </p:cNvSpPr>
          <p:nvPr/>
        </p:nvSpPr>
        <p:spPr bwMode="auto">
          <a:xfrm>
            <a:off x="1749425" y="96838"/>
            <a:ext cx="1554163" cy="5376862"/>
          </a:xfrm>
          <a:custGeom>
            <a:avLst/>
            <a:gdLst>
              <a:gd name="T0" fmla="*/ 0 w 21600"/>
              <a:gd name="T1" fmla="*/ 2147483647 h 21599"/>
              <a:gd name="T2" fmla="*/ 2147483647 w 21600"/>
              <a:gd name="T3" fmla="*/ 0 h 21599"/>
              <a:gd name="T4" fmla="*/ 2147483647 w 21600"/>
              <a:gd name="T5" fmla="*/ 2147483647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-1" y="21598"/>
                </a:moveTo>
                <a:cubicBezTo>
                  <a:pt x="-1" y="9678"/>
                  <a:pt x="9657" y="11"/>
                  <a:pt x="21577" y="-1"/>
                </a:cubicBezTo>
              </a:path>
              <a:path w="21600" h="21599" stroke="0" extrusionOk="0">
                <a:moveTo>
                  <a:pt x="-1" y="21598"/>
                </a:moveTo>
                <a:cubicBezTo>
                  <a:pt x="-1" y="9678"/>
                  <a:pt x="9657" y="11"/>
                  <a:pt x="21577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09" name="Arc 39"/>
          <p:cNvSpPr>
            <a:spLocks/>
          </p:cNvSpPr>
          <p:nvPr/>
        </p:nvSpPr>
        <p:spPr bwMode="auto">
          <a:xfrm>
            <a:off x="3736975" y="1803400"/>
            <a:ext cx="150813" cy="109538"/>
          </a:xfrm>
          <a:custGeom>
            <a:avLst/>
            <a:gdLst>
              <a:gd name="T0" fmla="*/ 4208688 w 21600"/>
              <a:gd name="T1" fmla="*/ 26642572 h 17548"/>
              <a:gd name="T2" fmla="*/ 4650849 w 21600"/>
              <a:gd name="T3" fmla="*/ 0 h 17548"/>
              <a:gd name="T4" fmla="*/ 51332675 w 21600"/>
              <a:gd name="T5" fmla="*/ 13638717 h 17548"/>
              <a:gd name="T6" fmla="*/ 0 60000 65536"/>
              <a:gd name="T7" fmla="*/ 0 60000 65536"/>
              <a:gd name="T8" fmla="*/ 0 60000 65536"/>
              <a:gd name="T9" fmla="*/ 0 w 21600"/>
              <a:gd name="T10" fmla="*/ 0 h 17548"/>
              <a:gd name="T11" fmla="*/ 21600 w 21600"/>
              <a:gd name="T12" fmla="*/ 17548 h 175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548" fill="none" extrusionOk="0">
                <a:moveTo>
                  <a:pt x="1770" y="17548"/>
                </a:moveTo>
                <a:cubicBezTo>
                  <a:pt x="602" y="14843"/>
                  <a:pt x="0" y="11928"/>
                  <a:pt x="0" y="8983"/>
                </a:cubicBezTo>
                <a:cubicBezTo>
                  <a:pt x="0" y="5882"/>
                  <a:pt x="667" y="2819"/>
                  <a:pt x="1956" y="-1"/>
                </a:cubicBezTo>
              </a:path>
              <a:path w="21600" h="17548" stroke="0" extrusionOk="0">
                <a:moveTo>
                  <a:pt x="1770" y="17548"/>
                </a:moveTo>
                <a:cubicBezTo>
                  <a:pt x="602" y="14843"/>
                  <a:pt x="0" y="11928"/>
                  <a:pt x="0" y="8983"/>
                </a:cubicBezTo>
                <a:cubicBezTo>
                  <a:pt x="0" y="5882"/>
                  <a:pt x="667" y="2819"/>
                  <a:pt x="1956" y="-1"/>
                </a:cubicBezTo>
                <a:lnTo>
                  <a:pt x="21600" y="898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0" name="Line 40"/>
          <p:cNvSpPr>
            <a:spLocks noChangeShapeType="1"/>
          </p:cNvSpPr>
          <p:nvPr/>
        </p:nvSpPr>
        <p:spPr bwMode="auto">
          <a:xfrm>
            <a:off x="3570288" y="1873250"/>
            <a:ext cx="17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11" name="Arc 41"/>
          <p:cNvSpPr>
            <a:spLocks/>
          </p:cNvSpPr>
          <p:nvPr/>
        </p:nvSpPr>
        <p:spPr bwMode="auto">
          <a:xfrm>
            <a:off x="3487738" y="26988"/>
            <a:ext cx="149225" cy="111125"/>
          </a:xfrm>
          <a:custGeom>
            <a:avLst/>
            <a:gdLst>
              <a:gd name="T0" fmla="*/ 4079812 w 21600"/>
              <a:gd name="T1" fmla="*/ 27781206 h 17640"/>
              <a:gd name="T2" fmla="*/ 4508129 w 21600"/>
              <a:gd name="T3" fmla="*/ 0 h 17640"/>
              <a:gd name="T4" fmla="*/ 49204553 w 21600"/>
              <a:gd name="T5" fmla="*/ 14221241 h 17640"/>
              <a:gd name="T6" fmla="*/ 0 60000 65536"/>
              <a:gd name="T7" fmla="*/ 0 60000 65536"/>
              <a:gd name="T8" fmla="*/ 0 60000 65536"/>
              <a:gd name="T9" fmla="*/ 0 w 21600"/>
              <a:gd name="T10" fmla="*/ 0 h 17640"/>
              <a:gd name="T11" fmla="*/ 21600 w 21600"/>
              <a:gd name="T12" fmla="*/ 17640 h 1764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640" fill="none" extrusionOk="0">
                <a:moveTo>
                  <a:pt x="1790" y="17640"/>
                </a:moveTo>
                <a:cubicBezTo>
                  <a:pt x="609" y="14923"/>
                  <a:pt x="0" y="11992"/>
                  <a:pt x="0" y="9030"/>
                </a:cubicBezTo>
                <a:cubicBezTo>
                  <a:pt x="0" y="5912"/>
                  <a:pt x="674" y="2831"/>
                  <a:pt x="1978" y="-1"/>
                </a:cubicBezTo>
              </a:path>
              <a:path w="21600" h="17640" stroke="0" extrusionOk="0">
                <a:moveTo>
                  <a:pt x="1790" y="17640"/>
                </a:moveTo>
                <a:cubicBezTo>
                  <a:pt x="609" y="14923"/>
                  <a:pt x="0" y="11992"/>
                  <a:pt x="0" y="9030"/>
                </a:cubicBezTo>
                <a:cubicBezTo>
                  <a:pt x="0" y="5912"/>
                  <a:pt x="674" y="2831"/>
                  <a:pt x="1978" y="-1"/>
                </a:cubicBezTo>
                <a:lnTo>
                  <a:pt x="21600" y="90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12" name="Line 42"/>
          <p:cNvSpPr>
            <a:spLocks noChangeShapeType="1"/>
          </p:cNvSpPr>
          <p:nvPr/>
        </p:nvSpPr>
        <p:spPr bwMode="auto">
          <a:xfrm>
            <a:off x="3321050" y="95250"/>
            <a:ext cx="177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313" name="Rectangle 43"/>
          <p:cNvSpPr>
            <a:spLocks noChangeArrowheads="1"/>
          </p:cNvSpPr>
          <p:nvPr/>
        </p:nvSpPr>
        <p:spPr bwMode="auto">
          <a:xfrm>
            <a:off x="1800225" y="1100138"/>
            <a:ext cx="282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4314" name="Rectangle 44"/>
          <p:cNvSpPr>
            <a:spLocks noChangeArrowheads="1"/>
          </p:cNvSpPr>
          <p:nvPr/>
        </p:nvSpPr>
        <p:spPr bwMode="auto">
          <a:xfrm>
            <a:off x="2408238" y="1909763"/>
            <a:ext cx="2825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</a:rPr>
              <a:t>-</a:t>
            </a:r>
          </a:p>
        </p:txBody>
      </p:sp>
      <p:sp>
        <p:nvSpPr>
          <p:cNvPr id="54315" name="Rectangle 45"/>
          <p:cNvSpPr>
            <a:spLocks noChangeArrowheads="1"/>
          </p:cNvSpPr>
          <p:nvPr/>
        </p:nvSpPr>
        <p:spPr bwMode="auto">
          <a:xfrm>
            <a:off x="6678613" y="565150"/>
            <a:ext cx="1446212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Polypeptides</a:t>
            </a:r>
          </a:p>
        </p:txBody>
      </p:sp>
      <p:sp>
        <p:nvSpPr>
          <p:cNvPr id="54316" name="Rectangle 46"/>
          <p:cNvSpPr>
            <a:spLocks noChangeArrowheads="1"/>
          </p:cNvSpPr>
          <p:nvPr/>
        </p:nvSpPr>
        <p:spPr bwMode="auto">
          <a:xfrm>
            <a:off x="7410450" y="2398713"/>
            <a:ext cx="9937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Proteins</a:t>
            </a:r>
          </a:p>
        </p:txBody>
      </p:sp>
      <p:sp>
        <p:nvSpPr>
          <p:cNvPr id="54317" name="Rectangle 47"/>
          <p:cNvSpPr>
            <a:spLocks noChangeArrowheads="1"/>
          </p:cNvSpPr>
          <p:nvPr/>
        </p:nvSpPr>
        <p:spPr bwMode="auto">
          <a:xfrm>
            <a:off x="6319838" y="4191000"/>
            <a:ext cx="21574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Why only effects on </a:t>
            </a:r>
          </a:p>
          <a:p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4318" name="Rectangle 48"/>
          <p:cNvSpPr>
            <a:spLocks noChangeArrowheads="1"/>
          </p:cNvSpPr>
          <p:nvPr/>
        </p:nvSpPr>
        <p:spPr bwMode="auto">
          <a:xfrm>
            <a:off x="6319838" y="4403725"/>
            <a:ext cx="15367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 target organs</a:t>
            </a:r>
          </a:p>
        </p:txBody>
      </p:sp>
      <p:sp>
        <p:nvSpPr>
          <p:cNvPr id="54319" name="Rectangle 49"/>
          <p:cNvSpPr>
            <a:spLocks noChangeArrowheads="1"/>
          </p:cNvSpPr>
          <p:nvPr/>
        </p:nvSpPr>
        <p:spPr bwMode="auto">
          <a:xfrm>
            <a:off x="6148388" y="4195763"/>
            <a:ext cx="2952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700">
                <a:solidFill>
                  <a:srgbClr val="000000"/>
                </a:solidFill>
              </a:rPr>
              <a:t>[</a:t>
            </a:r>
          </a:p>
        </p:txBody>
      </p:sp>
      <p:sp>
        <p:nvSpPr>
          <p:cNvPr id="54320" name="Rectangle 50"/>
          <p:cNvSpPr>
            <a:spLocks noChangeArrowheads="1"/>
          </p:cNvSpPr>
          <p:nvPr/>
        </p:nvSpPr>
        <p:spPr bwMode="auto">
          <a:xfrm>
            <a:off x="8548688" y="4224338"/>
            <a:ext cx="2952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2700">
                <a:solidFill>
                  <a:srgbClr val="000000"/>
                </a:solidFill>
              </a:rPr>
              <a:t>]</a:t>
            </a:r>
          </a:p>
        </p:txBody>
      </p:sp>
      <p:sp>
        <p:nvSpPr>
          <p:cNvPr id="54321" name="Rectangle 51"/>
          <p:cNvSpPr>
            <a:spLocks noChangeArrowheads="1"/>
          </p:cNvSpPr>
          <p:nvPr/>
        </p:nvSpPr>
        <p:spPr bwMode="auto">
          <a:xfrm>
            <a:off x="6022975" y="5311775"/>
            <a:ext cx="379413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4000">
                <a:solidFill>
                  <a:srgbClr val="000000"/>
                </a:solidFill>
              </a:rPr>
              <a:t>{</a:t>
            </a:r>
          </a:p>
        </p:txBody>
      </p:sp>
      <p:sp>
        <p:nvSpPr>
          <p:cNvPr id="54322" name="Rectangle 52"/>
          <p:cNvSpPr>
            <a:spLocks noChangeArrowheads="1"/>
          </p:cNvSpPr>
          <p:nvPr/>
        </p:nvSpPr>
        <p:spPr bwMode="auto">
          <a:xfrm>
            <a:off x="6257925" y="5229225"/>
            <a:ext cx="14573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Testosterone</a:t>
            </a:r>
          </a:p>
          <a:p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4323" name="Rectangle 53"/>
          <p:cNvSpPr>
            <a:spLocks noChangeArrowheads="1"/>
          </p:cNvSpPr>
          <p:nvPr/>
        </p:nvSpPr>
        <p:spPr bwMode="auto">
          <a:xfrm>
            <a:off x="6257925" y="5441950"/>
            <a:ext cx="10509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Estradiol</a:t>
            </a:r>
          </a:p>
          <a:p>
            <a:endParaRPr lang="en-US" altLang="en-US" sz="1600">
              <a:solidFill>
                <a:srgbClr val="000000"/>
              </a:solidFill>
            </a:endParaRPr>
          </a:p>
        </p:txBody>
      </p:sp>
      <p:sp>
        <p:nvSpPr>
          <p:cNvPr id="54324" name="Rectangle 54"/>
          <p:cNvSpPr>
            <a:spLocks noChangeArrowheads="1"/>
          </p:cNvSpPr>
          <p:nvPr/>
        </p:nvSpPr>
        <p:spPr bwMode="auto">
          <a:xfrm>
            <a:off x="6257925" y="5656263"/>
            <a:ext cx="149066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Progesterone</a:t>
            </a:r>
          </a:p>
        </p:txBody>
      </p:sp>
      <p:sp>
        <p:nvSpPr>
          <p:cNvPr id="54325" name="Rectangle 55"/>
          <p:cNvSpPr>
            <a:spLocks noChangeArrowheads="1"/>
          </p:cNvSpPr>
          <p:nvPr/>
        </p:nvSpPr>
        <p:spPr bwMode="auto">
          <a:xfrm>
            <a:off x="6335713" y="6537325"/>
            <a:ext cx="18288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Bound to Protein</a:t>
            </a:r>
          </a:p>
        </p:txBody>
      </p:sp>
      <p:sp>
        <p:nvSpPr>
          <p:cNvPr id="54326" name="Arc 56"/>
          <p:cNvSpPr>
            <a:spLocks/>
          </p:cNvSpPr>
          <p:nvPr/>
        </p:nvSpPr>
        <p:spPr bwMode="auto">
          <a:xfrm>
            <a:off x="5132388" y="6521450"/>
            <a:ext cx="149225" cy="111125"/>
          </a:xfrm>
          <a:custGeom>
            <a:avLst/>
            <a:gdLst>
              <a:gd name="T0" fmla="*/ 46261339 w 21600"/>
              <a:gd name="T1" fmla="*/ 0 h 17565"/>
              <a:gd name="T2" fmla="*/ 43361655 w 21600"/>
              <a:gd name="T3" fmla="*/ 28138590 h 17565"/>
              <a:gd name="T4" fmla="*/ 0 w 21600"/>
              <a:gd name="T5" fmla="*/ 11785690 h 17565"/>
              <a:gd name="T6" fmla="*/ 0 60000 65536"/>
              <a:gd name="T7" fmla="*/ 0 60000 65536"/>
              <a:gd name="T8" fmla="*/ 0 60000 65536"/>
              <a:gd name="T9" fmla="*/ 0 w 21600"/>
              <a:gd name="T10" fmla="*/ 0 h 17565"/>
              <a:gd name="T11" fmla="*/ 21600 w 21600"/>
              <a:gd name="T12" fmla="*/ 17565 h 1756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7565" fill="none" extrusionOk="0">
                <a:moveTo>
                  <a:pt x="20308" y="-1"/>
                </a:moveTo>
                <a:cubicBezTo>
                  <a:pt x="21162" y="2358"/>
                  <a:pt x="21600" y="4848"/>
                  <a:pt x="21600" y="7357"/>
                </a:cubicBezTo>
                <a:cubicBezTo>
                  <a:pt x="21600" y="10919"/>
                  <a:pt x="20719" y="14426"/>
                  <a:pt x="19035" y="17565"/>
                </a:cubicBezTo>
              </a:path>
              <a:path w="21600" h="17565" stroke="0" extrusionOk="0">
                <a:moveTo>
                  <a:pt x="20308" y="-1"/>
                </a:moveTo>
                <a:cubicBezTo>
                  <a:pt x="21162" y="2358"/>
                  <a:pt x="21600" y="4848"/>
                  <a:pt x="21600" y="7357"/>
                </a:cubicBezTo>
                <a:cubicBezTo>
                  <a:pt x="21600" y="10919"/>
                  <a:pt x="20719" y="14426"/>
                  <a:pt x="19035" y="17565"/>
                </a:cubicBezTo>
                <a:lnTo>
                  <a:pt x="0" y="73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1pPr>
            <a:lvl2pPr marL="37931725" indent="-37474525"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2pPr>
            <a:lvl3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3pPr>
            <a:lvl4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4pPr>
            <a:lvl5pPr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2"/>
                </a:solidFill>
                <a:latin typeface="Helvetica" charset="0"/>
                <a:ea typeface="ＭＳ Ｐゴシック" charset="-128"/>
              </a:defRPr>
            </a:lvl9pPr>
          </a:lstStyle>
          <a:p>
            <a:endParaRPr lang="en-US" altLang="en-US"/>
          </a:p>
        </p:txBody>
      </p:sp>
      <p:sp>
        <p:nvSpPr>
          <p:cNvPr id="54327" name="Line 57"/>
          <p:cNvSpPr>
            <a:spLocks noChangeShapeType="1"/>
          </p:cNvSpPr>
          <p:nvPr/>
        </p:nvSpPr>
        <p:spPr bwMode="auto">
          <a:xfrm>
            <a:off x="5254625" y="6600825"/>
            <a:ext cx="1081088" cy="73025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Endocrine Feedback Loops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Negative</a:t>
            </a:r>
          </a:p>
          <a:p>
            <a:pPr lvl="1" eaLnBrk="1" hangingPunct="1"/>
            <a:r>
              <a:rPr lang="en-US" altLang="en-US"/>
              <a:t>gonadal steriods</a:t>
            </a:r>
          </a:p>
          <a:p>
            <a:pPr lvl="2" eaLnBrk="1" hangingPunct="1"/>
            <a:r>
              <a:rPr lang="en-US" altLang="en-US"/>
              <a:t>Testosterone, Progesterone, Estradiol</a:t>
            </a:r>
          </a:p>
          <a:p>
            <a:pPr lvl="1" eaLnBrk="1" hangingPunct="1"/>
            <a:r>
              <a:rPr lang="en-US" altLang="en-US"/>
              <a:t>Protein hormones</a:t>
            </a:r>
          </a:p>
          <a:p>
            <a:pPr lvl="2" eaLnBrk="1" hangingPunct="1"/>
            <a:r>
              <a:rPr lang="en-US" altLang="en-US"/>
              <a:t>inhibin</a:t>
            </a:r>
          </a:p>
          <a:p>
            <a:pPr eaLnBrk="1" hangingPunct="1"/>
            <a:r>
              <a:rPr lang="en-US" altLang="en-US"/>
              <a:t>Positive</a:t>
            </a:r>
          </a:p>
          <a:p>
            <a:pPr lvl="1" eaLnBrk="1" hangingPunct="1"/>
            <a:r>
              <a:rPr lang="en-US" altLang="en-US"/>
              <a:t>Gonadal steroids</a:t>
            </a:r>
          </a:p>
          <a:p>
            <a:pPr lvl="2" eaLnBrk="1" hangingPunct="1"/>
            <a:r>
              <a:rPr lang="en-US" altLang="en-US"/>
              <a:t>estradiol</a:t>
            </a:r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Chapter 5 of Textbook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Contains more than covered here</a:t>
            </a:r>
          </a:p>
          <a:p>
            <a:pPr eaLnBrk="1" hangingPunct="1"/>
            <a:r>
              <a:rPr lang="en-US" altLang="en-US"/>
              <a:t>Responsible for all material in book</a:t>
            </a:r>
          </a:p>
          <a:p>
            <a:pPr eaLnBrk="1" hangingPunct="1"/>
            <a:r>
              <a:rPr lang="en-US" altLang="en-US"/>
              <a:t>Also Handout 4 (found in lecture outline)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_comic">
  <a:themeElements>
    <a:clrScheme name="_comic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_comic">
      <a:majorFont>
        <a:latin typeface="Helvetica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accent2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_comic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comic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comic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X:Templates:Presentations:Designs:_comic.pot</Template>
  <TotalTime>1345</TotalTime>
  <Pages>53</Pages>
  <Words>680</Words>
  <Application>Microsoft Macintosh PowerPoint</Application>
  <PresentationFormat>On-screen Show (4:3)</PresentationFormat>
  <Paragraphs>347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Helvetica</vt:lpstr>
      <vt:lpstr>ＭＳ Ｐゴシック</vt:lpstr>
      <vt:lpstr>Arial</vt:lpstr>
      <vt:lpstr>Comic Sans MS</vt:lpstr>
      <vt:lpstr>Times</vt:lpstr>
      <vt:lpstr>Symbol</vt:lpstr>
      <vt:lpstr>_comic</vt:lpstr>
      <vt:lpstr>Animal Science 434 Reproductive Physiology</vt:lpstr>
      <vt:lpstr>Mechanism of Hormone Action</vt:lpstr>
      <vt:lpstr>Mechanism of Hormone Action</vt:lpstr>
      <vt:lpstr>Receptor Structure</vt:lpstr>
      <vt:lpstr>Mechanism of Hormone Action</vt:lpstr>
      <vt:lpstr>Mechanism of Hormone Action</vt:lpstr>
      <vt:lpstr>Mechanism of Hormone Action</vt:lpstr>
      <vt:lpstr>Mechanism of Hormone Action</vt:lpstr>
      <vt:lpstr>Mechanism of Hormone Action</vt:lpstr>
      <vt:lpstr>cAMP Second Messenger Hormones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Calcium Second Messenger Hormones</vt:lpstr>
      <vt:lpstr>Steroid Hormone Action (Slow)</vt:lpstr>
      <vt:lpstr>Steroid Hormone Mechanism</vt:lpstr>
      <vt:lpstr>Steroid Hormone (Fast)</vt:lpstr>
      <vt:lpstr>Steroid Hormone (Fast)</vt:lpstr>
      <vt:lpstr>Feedback Loops</vt:lpstr>
      <vt:lpstr>Endocrine Feedback Loops</vt:lpstr>
      <vt:lpstr>Chapter 5 of Textbook</vt:lpstr>
    </vt:vector>
  </TitlesOfParts>
  <Company>ɨ耀_įհ뿿킀ʁ䈰_ɨ훼뿿큰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Science 434 Reproductive Physiology</dc:title>
  <dc:subject/>
  <dc:creator>John Parrish</dc:creator>
  <cp:keywords/>
  <dc:description/>
  <cp:lastModifiedBy>JOHN J PARRISH</cp:lastModifiedBy>
  <cp:revision>53</cp:revision>
  <cp:lastPrinted>2017-09-27T22:51:41Z</cp:lastPrinted>
  <dcterms:created xsi:type="dcterms:W3CDTF">2012-09-24T21:17:34Z</dcterms:created>
  <dcterms:modified xsi:type="dcterms:W3CDTF">2017-09-27T22:53:36Z</dcterms:modified>
</cp:coreProperties>
</file>