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1" r:id="rId43"/>
    <p:sldId id="3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97"/>
    <p:restoredTop sz="86410"/>
  </p:normalViewPr>
  <p:slideViewPr>
    <p:cSldViewPr snapToGrid="0" snapToObjects="1">
      <p:cViewPr varScale="1">
        <p:scale>
          <a:sx n="187" d="100"/>
          <a:sy n="187" d="100"/>
        </p:scale>
        <p:origin x="496" y="192"/>
      </p:cViewPr>
      <p:guideLst>
        <p:guide orient="horz" pos="840"/>
        <p:guide pos="3840"/>
      </p:guideLst>
    </p:cSldViewPr>
  </p:slideViewPr>
  <p:outlineViewPr>
    <p:cViewPr>
      <p:scale>
        <a:sx n="33" d="100"/>
        <a:sy n="33" d="100"/>
      </p:scale>
      <p:origin x="0" y="-92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46D1E-5476-DA43-9E8B-A34260FFE66E}" type="datetimeFigureOut">
              <a:rPr lang="en-US" smtClean="0"/>
              <a:t>2/6/19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F2AA2-A597-9F4C-834D-0629F680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02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839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75825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704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925055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26197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532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03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41540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015159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98032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213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409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255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91078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499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01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591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608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785507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534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90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1889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650277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923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287548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488873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F2AA2-A597-9F4C-834D-0629F68091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975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5076637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1246554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F2AA2-A597-9F4C-834D-0629F68091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618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1623561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4158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3884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5117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175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3563410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539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9941455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7348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419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F2AA2-A597-9F4C-834D-0629F680917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028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52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i="0" baseline="0">
                <a:latin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 baseline="0">
                <a:latin typeface="Helvetic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8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baseline="0">
                <a:latin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i="0" baseline="0">
                <a:latin typeface="Helvetica" charset="0"/>
              </a:defRPr>
            </a:lvl1pPr>
            <a:lvl2pPr marL="685800" indent="-228600">
              <a:buFont typeface="Wingdings" charset="2"/>
              <a:buChar char="Ø"/>
              <a:defRPr b="1" i="0" baseline="0">
                <a:latin typeface="Helvetica" charset="0"/>
              </a:defRPr>
            </a:lvl2pPr>
            <a:lvl3pPr marL="1143000" indent="-228600">
              <a:buFont typeface="Courier New" charset="0"/>
              <a:buChar char="o"/>
              <a:defRPr b="1" i="0" baseline="0">
                <a:latin typeface="Helvetica" charset="0"/>
              </a:defRPr>
            </a:lvl3pPr>
            <a:lvl4pPr marL="1600200" indent="-228600">
              <a:buFont typeface="Wingdings" charset="2"/>
              <a:buChar char="ü"/>
              <a:defRPr b="1" i="0" baseline="0">
                <a:latin typeface="Helvetica" charset="0"/>
              </a:defRPr>
            </a:lvl4pPr>
            <a:lvl5pPr>
              <a:defRPr b="1" i="0" baseline="0">
                <a:latin typeface="Helvetica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0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5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5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4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1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7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7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6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FD3D-3F1B-B04A-A575-22B8CDBBF54B}" type="datetimeFigureOut">
              <a:rPr lang="en-US" smtClean="0"/>
              <a:t>2/6/19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1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space.wisc.edu/media/Neuro-Endocrine+Reflex/0_2gqguk9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space.wisc.edu/media/Relationship+of+hypothalamus+and+anterior+pituitary/0_6atzrz01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24088" y="1000125"/>
            <a:ext cx="7772400" cy="1143000"/>
          </a:xfrm>
          <a:noFill/>
        </p:spPr>
        <p:txBody>
          <a:bodyPr vert="horz" lIns="90487" tIns="44450" rIns="90487" bIns="44450" rtlCol="0" anchor="b">
            <a:noAutofit/>
          </a:bodyPr>
          <a:lstStyle/>
          <a:p>
            <a:pPr eaLnBrk="1" hangingPunct="1"/>
            <a:r>
              <a:rPr lang="en-US" altLang="en-US" sz="4800" dirty="0"/>
              <a:t>Animal Science 434</a:t>
            </a:r>
            <a:br>
              <a:rPr lang="en-US" altLang="en-US" sz="4800" dirty="0"/>
            </a:br>
            <a:r>
              <a:rPr lang="en-US" altLang="en-US" sz="4800" dirty="0"/>
              <a:t>Reproductive Physiology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4088" y="2600325"/>
            <a:ext cx="7772400" cy="340386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342900" indent="-342900"/>
            <a:r>
              <a:rPr lang="en-US" altLang="en-US" sz="3600" dirty="0"/>
              <a:t>Endocrinology: Part A</a:t>
            </a:r>
          </a:p>
          <a:p>
            <a:pPr marL="342900" indent="-342900"/>
            <a:endParaRPr lang="en-US" altLang="en-US" sz="3600" dirty="0"/>
          </a:p>
          <a:p>
            <a:pPr marL="342900" indent="-342900"/>
            <a:r>
              <a:rPr lang="en-US" altLang="en-US" sz="3600" dirty="0"/>
              <a:t>John Parrish</a:t>
            </a:r>
          </a:p>
          <a:p>
            <a:pPr marL="342900" indent="-342900"/>
            <a:r>
              <a:rPr lang="en-US" altLang="en-US" sz="3600" dirty="0"/>
              <a:t>Professor</a:t>
            </a:r>
          </a:p>
          <a:p>
            <a:pPr marL="342900" indent="-342900"/>
            <a:r>
              <a:rPr lang="en-US" altLang="en-US" sz="3600" dirty="0"/>
              <a:t>Department of Animal Sciences</a:t>
            </a:r>
          </a:p>
        </p:txBody>
      </p:sp>
    </p:spTree>
    <p:extLst>
      <p:ext uri="{BB962C8B-B14F-4D97-AF65-F5344CB8AC3E}">
        <p14:creationId xmlns:p14="http://schemas.microsoft.com/office/powerpoint/2010/main" val="1862511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0327"/>
            <a:ext cx="7924800" cy="2787267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  <a:t>What is the function of the</a:t>
            </a:r>
            <a:b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</a:br>
            <a:b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</a:br>
            <a: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  <a:t>endocrine system?</a:t>
            </a:r>
          </a:p>
        </p:txBody>
      </p:sp>
    </p:spTree>
    <p:extLst>
      <p:ext uri="{BB962C8B-B14F-4D97-AF65-F5344CB8AC3E}">
        <p14:creationId xmlns:p14="http://schemas.microsoft.com/office/powerpoint/2010/main" val="148978417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1143000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/>
            <a:r>
              <a:rPr lang="en-US" altLang="en-US" dirty="0"/>
              <a:t>Integration of Body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51000"/>
            <a:ext cx="8458200" cy="294644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eaLnBrk="1" hangingPunct="1">
              <a:buSzPct val="150000"/>
            </a:pPr>
            <a:r>
              <a:rPr lang="en-US" altLang="en-US" dirty="0"/>
              <a:t>nervous and endocrine systems are similar</a:t>
            </a:r>
          </a:p>
          <a:p>
            <a:pPr eaLnBrk="1" hangingPunct="1">
              <a:buSzPct val="150000"/>
            </a:pPr>
            <a:r>
              <a:rPr lang="en-US" altLang="en-US" dirty="0"/>
              <a:t>nervous system</a:t>
            </a:r>
          </a:p>
          <a:p>
            <a:pPr marL="800100" lvl="1" indent="-342900"/>
            <a:r>
              <a:rPr lang="en-US" altLang="en-US" dirty="0"/>
              <a:t>seconds</a:t>
            </a:r>
          </a:p>
          <a:p>
            <a:pPr eaLnBrk="1" hangingPunct="1">
              <a:buSzPct val="150000"/>
            </a:pPr>
            <a:r>
              <a:rPr lang="en-US" altLang="en-US" dirty="0"/>
              <a:t>endocrine system</a:t>
            </a:r>
          </a:p>
          <a:p>
            <a:pPr marL="800100" lvl="1" indent="-342900"/>
            <a:r>
              <a:rPr lang="en-US" altLang="en-US" dirty="0"/>
              <a:t>minutes and hours</a:t>
            </a:r>
          </a:p>
          <a:p>
            <a:pPr eaLnBrk="1" hangingPunct="1">
              <a:spcBef>
                <a:spcPct val="45000"/>
              </a:spcBef>
              <a:buFont typeface="Times" charset="0"/>
              <a:buNone/>
            </a:pPr>
            <a:endParaRPr lang="en-US" altLang="en-US" sz="1600" dirty="0"/>
          </a:p>
          <a:p>
            <a:pPr eaLnBrk="1" hangingPunct="1"/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558593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55075" y="2677098"/>
            <a:ext cx="8610600" cy="762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  <a:latin typeface="Helvetica" charset="0"/>
                <a:ea typeface="Helvetica" charset="0"/>
                <a:cs typeface="Helvetica" charset="0"/>
                <a:hlinkClick r:id="rId3"/>
              </a:rPr>
              <a:t>Neuro-endocrine Response </a:t>
            </a:r>
            <a:endParaRPr lang="en-US" altLang="en-US" b="1" dirty="0">
              <a:solidFill>
                <a:srgbClr val="0000FF"/>
              </a:solidFill>
              <a:latin typeface="Helvetica" charset="0"/>
              <a:ea typeface="Helvetica" charset="0"/>
              <a:cs typeface="Helvetica" charset="0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1668954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337" y="152400"/>
            <a:ext cx="11799065" cy="8382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Manipulation of the Endocrine System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702" y="1132901"/>
            <a:ext cx="9252333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SzPct val="150000"/>
            </a:pPr>
            <a:r>
              <a:rPr lang="en-US" altLang="en-US" dirty="0"/>
              <a:t>Hormones can be used to regulate body functions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growth (anabolic steroids)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lactation (GH or STH)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birth control (Estradiol, Progesterone)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estrous cycle (PGF</a:t>
            </a:r>
            <a:r>
              <a:rPr lang="en-US" altLang="en-US" baseline="-25000" dirty="0"/>
              <a:t>2</a:t>
            </a:r>
            <a:r>
              <a:rPr lang="en-US" altLang="en-US" dirty="0">
                <a:latin typeface="Symbol" charset="2"/>
              </a:rPr>
              <a:t></a:t>
            </a:r>
            <a:r>
              <a:rPr lang="en-US" altLang="en-US" dirty="0"/>
              <a:t>)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superovulation and embryo transplant (</a:t>
            </a:r>
            <a:r>
              <a:rPr lang="en-US" altLang="en-US" dirty="0" err="1"/>
              <a:t>FSH,eCG</a:t>
            </a:r>
            <a:r>
              <a:rPr lang="en-US" altLang="en-US" dirty="0"/>
              <a:t>)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parturition (oxytocin)</a:t>
            </a:r>
          </a:p>
        </p:txBody>
      </p:sp>
    </p:spTree>
    <p:extLst>
      <p:ext uri="{BB962C8B-B14F-4D97-AF65-F5344CB8AC3E}">
        <p14:creationId xmlns:p14="http://schemas.microsoft.com/office/powerpoint/2010/main" val="9005320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54200" y="385764"/>
            <a:ext cx="8407400" cy="44767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Endocrine Gland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947451" y="1081489"/>
            <a:ext cx="1021263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A ductless gland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 dirty="0">
                <a:solidFill>
                  <a:schemeClr val="tx1"/>
                </a:solidFill>
              </a:rPr>
              <a:t>Secretes substances (hormones) into blood or lymph that affect cells elsewhere in the body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 dirty="0">
                <a:solidFill>
                  <a:schemeClr val="tx1"/>
                </a:solidFill>
              </a:rPr>
              <a:t>The secretion does not involve loss of tissue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792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Exocrine Gland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marL="0" indent="0" algn="ctr" eaLnBrk="1" hangingPunct="1">
              <a:buSzPct val="150000"/>
              <a:buNone/>
            </a:pPr>
            <a:r>
              <a:rPr lang="en-US" altLang="en-US" dirty="0"/>
              <a:t>A gland with ducts that are used for secretion</a:t>
            </a:r>
          </a:p>
        </p:txBody>
      </p:sp>
    </p:spTree>
    <p:extLst>
      <p:ext uri="{BB962C8B-B14F-4D97-AF65-F5344CB8AC3E}">
        <p14:creationId xmlns:p14="http://schemas.microsoft.com/office/powerpoint/2010/main" val="142087271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Hormone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SzPct val="150000"/>
            </a:pPr>
            <a:r>
              <a:rPr lang="en-US" altLang="en-US"/>
              <a:t>Substance produced by endocrine gland</a:t>
            </a:r>
          </a:p>
          <a:p>
            <a:pPr eaLnBrk="1" hangingPunct="1">
              <a:buSzPct val="150000"/>
            </a:pPr>
            <a:r>
              <a:rPr lang="en-US" altLang="en-US"/>
              <a:t>Acts on cells, tissues or organs at a place other than where produced</a:t>
            </a:r>
          </a:p>
          <a:p>
            <a:pPr eaLnBrk="1" hangingPunct="1">
              <a:buSzPct val="150000"/>
            </a:pPr>
            <a:r>
              <a:rPr lang="en-US" altLang="en-US">
                <a:solidFill>
                  <a:srgbClr val="0000FF"/>
                </a:solidFill>
              </a:rPr>
              <a:t>Acts as a catalyst.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88244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38" y="1749425"/>
            <a:ext cx="45847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 flipV="1">
            <a:off x="7627939" y="1711325"/>
            <a:ext cx="1031875" cy="896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7708901" y="2233614"/>
            <a:ext cx="1674813" cy="523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7869238" y="2832100"/>
            <a:ext cx="135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 flipV="1">
            <a:off x="6416676" y="1860551"/>
            <a:ext cx="563563" cy="822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4816475" y="2009775"/>
            <a:ext cx="228600" cy="598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 flipV="1">
            <a:off x="3822037" y="1623476"/>
            <a:ext cx="760413" cy="12086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 flipV="1">
            <a:off x="3043238" y="2308225"/>
            <a:ext cx="1527176" cy="63750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>
            <a:off x="4329113" y="3435350"/>
            <a:ext cx="882650" cy="958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6503988" y="3360738"/>
            <a:ext cx="228600" cy="2227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7950200" y="3503613"/>
            <a:ext cx="1271588" cy="0"/>
          </a:xfrm>
          <a:prstGeom prst="line">
            <a:avLst/>
          </a:prstGeom>
          <a:noFill/>
          <a:ln w="38100">
            <a:pattFill prst="smGrid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9310689" y="3254376"/>
            <a:ext cx="1235916" cy="71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Testes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(in bull)</a:t>
            </a: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9315451" y="2660650"/>
            <a:ext cx="1394613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Placenta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9355326" y="1818789"/>
            <a:ext cx="1104470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Uterus</a:t>
            </a: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8381837" y="1259264"/>
            <a:ext cx="1001877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Ovary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5779482" y="1486573"/>
            <a:ext cx="1274388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Adrenal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4582451" y="1568450"/>
            <a:ext cx="1033937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Pineal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2641837" y="1185933"/>
            <a:ext cx="2249014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Hypothalamus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1480916" y="2111856"/>
            <a:ext cx="1359346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Pituitary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115050" y="5722939"/>
            <a:ext cx="1498808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Pancreas</a:t>
            </a:r>
          </a:p>
        </p:txBody>
      </p:sp>
      <p:sp>
        <p:nvSpPr>
          <p:cNvPr id="31766" name="Rectangle 22"/>
          <p:cNvSpPr>
            <a:spLocks noChangeArrowheads="1"/>
          </p:cNvSpPr>
          <p:nvPr/>
        </p:nvSpPr>
        <p:spPr bwMode="auto">
          <a:xfrm>
            <a:off x="3303589" y="4457701"/>
            <a:ext cx="1255152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Thyroid</a:t>
            </a:r>
          </a:p>
        </p:txBody>
      </p:sp>
      <p:sp>
        <p:nvSpPr>
          <p:cNvPr id="31767" name="Rectangle 23"/>
          <p:cNvSpPr>
            <a:spLocks noGrp="1" noChangeArrowheads="1"/>
          </p:cNvSpPr>
          <p:nvPr>
            <p:ph type="title"/>
          </p:nvPr>
        </p:nvSpPr>
        <p:spPr>
          <a:xfrm>
            <a:off x="3269457" y="217624"/>
            <a:ext cx="6858000" cy="1143000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Endocrine Glands</a:t>
            </a:r>
          </a:p>
        </p:txBody>
      </p:sp>
    </p:spTree>
    <p:extLst>
      <p:ext uri="{BB962C8B-B14F-4D97-AF65-F5344CB8AC3E}">
        <p14:creationId xmlns:p14="http://schemas.microsoft.com/office/powerpoint/2010/main" val="56667647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7164"/>
            <a:ext cx="9101138" cy="6048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 sz="3200"/>
              <a:t>Classification and Properties of Hormone</a:t>
            </a:r>
            <a:endParaRPr lang="en-US" altLang="en-US" sz="28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288338" cy="464261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A.	Site of 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1.	Primary hormone of reproduction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2.	Metabolic hormone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C.	Chemical Structure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1.  General structure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Proteins and polypeptides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Steroids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Fatty acids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Modified amino acid</a:t>
            </a:r>
          </a:p>
          <a:p>
            <a:pPr marL="463550" indent="-463550">
              <a:buNone/>
              <a:tabLst>
                <a:tab pos="850900" algn="l"/>
              </a:tabLst>
            </a:pPr>
            <a:r>
              <a:rPr lang="en-US" altLang="en-US" sz="2400"/>
              <a:t>	2.  Size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8488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7164"/>
            <a:ext cx="9101138" cy="6810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 sz="3200"/>
              <a:t>Classification and Properties of Hormone</a:t>
            </a:r>
            <a:endParaRPr lang="en-US" altLang="en-US" sz="2800"/>
          </a:p>
        </p:txBody>
      </p:sp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288338" cy="464261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rgbClr val="0000FF"/>
                </a:solidFill>
              </a:rPr>
              <a:t>A.	Site of Production</a:t>
            </a:r>
            <a:endParaRPr lang="en-US" altLang="en-US" sz="240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1.	Primary hormone of reproduction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2.	Metabolic hormone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C.	Chemical Structure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1.  General structure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Proteins and polypeptides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Steroids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Fatty acids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Modified amino acid</a:t>
            </a:r>
            <a:endParaRPr lang="en-US" altLang="en-US" sz="2400">
              <a:solidFill>
                <a:schemeClr val="bg2"/>
              </a:solidFill>
            </a:endParaRPr>
          </a:p>
          <a:p>
            <a:pPr marL="463550" indent="-463550"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2.  Size</a:t>
            </a:r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27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Location of the Hypothalamus and Pituitary Gland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97732"/>
            <a:ext cx="68834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92390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835228"/>
            <a:ext cx="6234113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24144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Function of Hypothalamus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6356" y="1871032"/>
            <a:ext cx="10792177" cy="480519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/>
            <a:r>
              <a:rPr lang="en-US" altLang="en-US" sz="2400" dirty="0"/>
              <a:t>appetite</a:t>
            </a:r>
          </a:p>
          <a:p>
            <a:pPr eaLnBrk="1" hangingPunct="1"/>
            <a:r>
              <a:rPr lang="en-US" altLang="en-US" sz="2400" dirty="0"/>
              <a:t>thirst</a:t>
            </a:r>
          </a:p>
          <a:p>
            <a:pPr eaLnBrk="1" hangingPunct="1"/>
            <a:r>
              <a:rPr lang="en-US" altLang="en-US" sz="2400" dirty="0"/>
              <a:t>body temperature</a:t>
            </a:r>
          </a:p>
          <a:p>
            <a:pPr eaLnBrk="1" hangingPunct="1"/>
            <a:r>
              <a:rPr lang="en-US" altLang="en-US" sz="2400" dirty="0"/>
              <a:t>vasomotor activity</a:t>
            </a:r>
          </a:p>
          <a:p>
            <a:pPr eaLnBrk="1" hangingPunct="1"/>
            <a:r>
              <a:rPr lang="en-US" altLang="en-US" sz="2400" dirty="0"/>
              <a:t>emotion</a:t>
            </a:r>
          </a:p>
          <a:p>
            <a:pPr eaLnBrk="1" hangingPunct="1"/>
            <a:r>
              <a:rPr lang="en-US" altLang="en-US" sz="2400" dirty="0"/>
              <a:t>use of body nutrient reserves</a:t>
            </a:r>
          </a:p>
          <a:p>
            <a:pPr eaLnBrk="1" hangingPunct="1"/>
            <a:r>
              <a:rPr lang="en-US" altLang="en-US" sz="2400" dirty="0"/>
              <a:t>activity of intestine</a:t>
            </a:r>
          </a:p>
          <a:p>
            <a:pPr eaLnBrk="1" hangingPunct="1"/>
            <a:r>
              <a:rPr lang="en-US" altLang="en-US" sz="2400" dirty="0"/>
              <a:t>sleep</a:t>
            </a:r>
          </a:p>
          <a:p>
            <a:pPr eaLnBrk="1" hangingPunct="1">
              <a:buClr>
                <a:srgbClr val="0000FF"/>
              </a:buClr>
            </a:pPr>
            <a:r>
              <a:rPr lang="en-US" altLang="en-US" sz="2400" dirty="0">
                <a:solidFill>
                  <a:srgbClr val="0000FF"/>
                </a:solidFill>
              </a:rPr>
              <a:t>sexual behavior</a:t>
            </a:r>
          </a:p>
          <a:p>
            <a:pPr eaLnBrk="1" hangingPunct="1">
              <a:buClr>
                <a:srgbClr val="0000FF"/>
              </a:buClr>
            </a:pPr>
            <a:r>
              <a:rPr lang="en-US" altLang="en-US" sz="2400" dirty="0">
                <a:solidFill>
                  <a:srgbClr val="0000FF"/>
                </a:solidFill>
              </a:rPr>
              <a:t>Production and release of releasing hormones</a:t>
            </a:r>
            <a:endParaRPr lang="en-US" altLang="en-US" sz="2400" dirty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26745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6063"/>
            <a:ext cx="12191999" cy="6731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Releasing Hormones of the Hypothalamus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3779" y="1333500"/>
            <a:ext cx="11074400" cy="3178114"/>
          </a:xfrm>
          <a:noFill/>
        </p:spPr>
        <p:txBody>
          <a:bodyPr vert="horz" wrap="square" lIns="63500" tIns="25400" rIns="63500" bIns="25400" rtlCol="0">
            <a:spAutoFit/>
          </a:bodyPr>
          <a:lstStyle/>
          <a:p>
            <a:pPr marL="514350" indent="-514350" eaLnBrk="1" hangingPunct="1">
              <a:lnSpc>
                <a:spcPct val="89000"/>
              </a:lnSpc>
              <a:spcBef>
                <a:spcPct val="44000"/>
              </a:spcBef>
              <a:buFont typeface="+mj-lt"/>
              <a:buAutoNum type="alphaUcPeriod"/>
            </a:pPr>
            <a:r>
              <a:rPr lang="en-US" altLang="en-US" dirty="0"/>
              <a:t>Structure</a:t>
            </a:r>
          </a:p>
          <a:p>
            <a:pPr marL="800100" lvl="1" indent="-342900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short chain polypeptides (3 - 44 amino acids)</a:t>
            </a:r>
          </a:p>
          <a:p>
            <a:pPr marL="800100" lvl="1" indent="-342900">
              <a:lnSpc>
                <a:spcPct val="89000"/>
              </a:lnSpc>
              <a:spcBef>
                <a:spcPct val="44000"/>
              </a:spcBef>
              <a:buNone/>
            </a:pPr>
            <a:endParaRPr lang="en-US" altLang="en-US" dirty="0"/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dirty="0"/>
              <a:t>General Function</a:t>
            </a:r>
          </a:p>
          <a:p>
            <a:pPr marL="800100" lvl="1" indent="-342900">
              <a:buSzPct val="150000"/>
              <a:buFontTx/>
              <a:buChar char="•"/>
            </a:pPr>
            <a:r>
              <a:rPr lang="en-US" altLang="en-US" dirty="0"/>
              <a:t>to cause the release of trophic hormones from the anterior pituitary gland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66627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1999" cy="76676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Releasing Hormones of the Hypothalamus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158" y="1333500"/>
            <a:ext cx="10973682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14350" indent="-514350" eaLnBrk="1" hangingPunct="1">
              <a:lnSpc>
                <a:spcPct val="89000"/>
              </a:lnSpc>
              <a:spcBef>
                <a:spcPct val="44000"/>
              </a:spcBef>
              <a:buFont typeface="+mj-lt"/>
              <a:buAutoNum type="alphaUcPeriod" startAt="3"/>
            </a:pPr>
            <a:r>
              <a:rPr lang="en-US" altLang="en-US" dirty="0"/>
              <a:t>Hormones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Gonadotropin releasing hormone (GnRH)</a:t>
            </a:r>
            <a:endParaRPr lang="en-US" altLang="en-US" dirty="0">
              <a:solidFill>
                <a:srgbClr val="FAFD00"/>
              </a:solidFill>
            </a:endParaRP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LH, FSH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 err="1">
                <a:solidFill>
                  <a:srgbClr val="0000FF"/>
                </a:solidFill>
              </a:rPr>
              <a:t>Thyrotrophin</a:t>
            </a:r>
            <a:r>
              <a:rPr lang="en-US" altLang="en-US" dirty="0">
                <a:solidFill>
                  <a:srgbClr val="0000FF"/>
                </a:solidFill>
              </a:rPr>
              <a:t> releasing hormone (TRH)</a:t>
            </a:r>
            <a:r>
              <a:rPr lang="en-US" altLang="en-US" dirty="0">
                <a:solidFill>
                  <a:srgbClr val="FAFD00"/>
                </a:solidFill>
              </a:rPr>
              <a:t> </a:t>
            </a: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TSH</a:t>
            </a:r>
            <a:r>
              <a:rPr lang="en-US" altLang="en-US" baseline="-25000" dirty="0"/>
              <a:t>  </a:t>
            </a:r>
            <a:r>
              <a:rPr lang="en-US" altLang="en-US" dirty="0"/>
              <a:t>and prolactin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Corticotrophin releasing hormone (CRH)</a:t>
            </a:r>
            <a:endParaRPr lang="en-US" altLang="en-US" dirty="0">
              <a:solidFill>
                <a:srgbClr val="FAFD00"/>
              </a:solidFill>
            </a:endParaRP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ACTH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Growth hormone releasing hormone (GH-RH)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Somatostatin (growth hormone inhibiting hormone)</a:t>
            </a:r>
          </a:p>
        </p:txBody>
      </p:sp>
    </p:spTree>
    <p:extLst>
      <p:ext uri="{BB962C8B-B14F-4D97-AF65-F5344CB8AC3E}">
        <p14:creationId xmlns:p14="http://schemas.microsoft.com/office/powerpoint/2010/main" val="156124690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9470" y="118941"/>
            <a:ext cx="4358054" cy="132556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pic>
        <p:nvPicPr>
          <p:cNvPr id="48131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295400"/>
            <a:ext cx="72802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5413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74133" y="3581400"/>
            <a:ext cx="2878667" cy="914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2400" b="1" dirty="0">
                <a:latin typeface="Helvetica" charset="0"/>
                <a:ea typeface="Helvetica" charset="0"/>
                <a:cs typeface="Helvetica" charset="0"/>
              </a:rPr>
              <a:t>Cells of the Anterior Pituitary</a:t>
            </a:r>
          </a:p>
        </p:txBody>
      </p:sp>
      <p:pic>
        <p:nvPicPr>
          <p:cNvPr id="50179" name="Picture 1027"/>
          <p:cNvPicPr>
            <a:picLocks noChangeAspect="1" noChangeArrowheads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26" y="0"/>
            <a:ext cx="69754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028"/>
          <p:cNvSpPr>
            <a:spLocks noChangeArrowheads="1"/>
          </p:cNvSpPr>
          <p:nvPr/>
        </p:nvSpPr>
        <p:spPr bwMode="auto">
          <a:xfrm>
            <a:off x="906816" y="4495800"/>
            <a:ext cx="1912584" cy="23057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7" tIns="44450" rIns="90487" bIns="44450">
            <a:spAutoFit/>
          </a:bodyPr>
          <a:lstStyle>
            <a:lvl1pPr marL="233363" indent="-233363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LH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FSH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Prolactin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STH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TSH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ACTH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80901" name="Text Box 1029"/>
          <p:cNvSpPr txBox="1">
            <a:spLocks noChangeArrowheads="1"/>
          </p:cNvSpPr>
          <p:nvPr/>
        </p:nvSpPr>
        <p:spPr bwMode="auto">
          <a:xfrm>
            <a:off x="5885744" y="71735"/>
            <a:ext cx="2662908" cy="52322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FFFF"/>
                </a:solidFill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5408613" y="989736"/>
            <a:ext cx="1082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/>
              <a:t>Nerve Cells</a:t>
            </a:r>
          </a:p>
        </p:txBody>
      </p:sp>
      <p:sp>
        <p:nvSpPr>
          <p:cNvPr id="50183" name="Line 1031"/>
          <p:cNvSpPr>
            <a:spLocks noChangeShapeType="1"/>
          </p:cNvSpPr>
          <p:nvPr/>
        </p:nvSpPr>
        <p:spPr bwMode="auto">
          <a:xfrm flipH="1" flipV="1">
            <a:off x="5029200" y="1143000"/>
            <a:ext cx="533400" cy="30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1032"/>
          <p:cNvSpPr>
            <a:spLocks noChangeShapeType="1"/>
          </p:cNvSpPr>
          <p:nvPr/>
        </p:nvSpPr>
        <p:spPr bwMode="auto">
          <a:xfrm>
            <a:off x="6400800" y="1447800"/>
            <a:ext cx="68580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Text Box 1033"/>
          <p:cNvSpPr txBox="1">
            <a:spLocks noChangeArrowheads="1"/>
          </p:cNvSpPr>
          <p:nvPr/>
        </p:nvSpPr>
        <p:spPr bwMode="auto">
          <a:xfrm>
            <a:off x="1171575" y="2000071"/>
            <a:ext cx="2133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Superior </a:t>
            </a:r>
            <a:r>
              <a:rPr lang="en-US" altLang="en-US" dirty="0" err="1">
                <a:solidFill>
                  <a:schemeClr val="tx1"/>
                </a:solidFill>
              </a:rPr>
              <a:t>hypophyseal</a:t>
            </a:r>
            <a:r>
              <a:rPr lang="en-US" altLang="en-US" dirty="0">
                <a:solidFill>
                  <a:schemeClr val="tx1"/>
                </a:solidFill>
              </a:rPr>
              <a:t> artery</a:t>
            </a:r>
          </a:p>
        </p:txBody>
      </p:sp>
      <p:sp>
        <p:nvSpPr>
          <p:cNvPr id="50186" name="Text Box 1034"/>
          <p:cNvSpPr txBox="1">
            <a:spLocks noChangeArrowheads="1"/>
          </p:cNvSpPr>
          <p:nvPr/>
        </p:nvSpPr>
        <p:spPr bwMode="auto">
          <a:xfrm>
            <a:off x="7816851" y="3138605"/>
            <a:ext cx="2209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err="1">
                <a:solidFill>
                  <a:schemeClr val="tx1"/>
                </a:solidFill>
                <a:ea typeface="Helvetica" charset="0"/>
                <a:cs typeface="Helvetica" charset="0"/>
              </a:rPr>
              <a:t>Hypophyseal</a:t>
            </a:r>
            <a:r>
              <a:rPr lang="en-US" altLang="en-US" dirty="0">
                <a:solidFill>
                  <a:schemeClr val="tx1"/>
                </a:solidFill>
                <a:ea typeface="Helvetica" charset="0"/>
                <a:cs typeface="Helvetica" charset="0"/>
              </a:rPr>
              <a:t> portal vessels</a:t>
            </a:r>
          </a:p>
        </p:txBody>
      </p:sp>
      <p:sp>
        <p:nvSpPr>
          <p:cNvPr id="50187" name="Text Box 1035"/>
          <p:cNvSpPr txBox="1">
            <a:spLocks noChangeArrowheads="1"/>
          </p:cNvSpPr>
          <p:nvPr/>
        </p:nvSpPr>
        <p:spPr bwMode="auto">
          <a:xfrm>
            <a:off x="3581400" y="5943601"/>
            <a:ext cx="16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Capillary plexus</a:t>
            </a:r>
          </a:p>
        </p:txBody>
      </p:sp>
      <p:sp>
        <p:nvSpPr>
          <p:cNvPr id="50188" name="Text Box 1036"/>
          <p:cNvSpPr txBox="1">
            <a:spLocks noChangeArrowheads="1"/>
          </p:cNvSpPr>
          <p:nvPr/>
        </p:nvSpPr>
        <p:spPr bwMode="auto">
          <a:xfrm>
            <a:off x="9144000" y="4495801"/>
            <a:ext cx="152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Posterior pituitary</a:t>
            </a:r>
          </a:p>
        </p:txBody>
      </p:sp>
      <p:sp>
        <p:nvSpPr>
          <p:cNvPr id="50189" name="Line 1037"/>
          <p:cNvSpPr>
            <a:spLocks noChangeShapeType="1"/>
          </p:cNvSpPr>
          <p:nvPr/>
        </p:nvSpPr>
        <p:spPr bwMode="auto">
          <a:xfrm flipV="1">
            <a:off x="4932484" y="5867400"/>
            <a:ext cx="1011115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Line 1038"/>
          <p:cNvSpPr>
            <a:spLocks noChangeShapeType="1"/>
          </p:cNvSpPr>
          <p:nvPr/>
        </p:nvSpPr>
        <p:spPr bwMode="auto">
          <a:xfrm flipH="1">
            <a:off x="6324600" y="3755408"/>
            <a:ext cx="2051756" cy="51179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Line 1039"/>
          <p:cNvSpPr>
            <a:spLocks noChangeShapeType="1"/>
          </p:cNvSpPr>
          <p:nvPr/>
        </p:nvSpPr>
        <p:spPr bwMode="auto">
          <a:xfrm>
            <a:off x="3352800" y="2819400"/>
            <a:ext cx="16764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Line 1040"/>
          <p:cNvSpPr>
            <a:spLocks noChangeShapeType="1"/>
          </p:cNvSpPr>
          <p:nvPr/>
        </p:nvSpPr>
        <p:spPr bwMode="auto">
          <a:xfrm flipH="1">
            <a:off x="8376356" y="4800600"/>
            <a:ext cx="767644" cy="1202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Line 1041"/>
          <p:cNvSpPr>
            <a:spLocks noChangeShapeType="1"/>
          </p:cNvSpPr>
          <p:nvPr/>
        </p:nvSpPr>
        <p:spPr bwMode="auto">
          <a:xfrm>
            <a:off x="3252083" y="4338934"/>
            <a:ext cx="2462917" cy="99506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4" name="Text Box 1042"/>
          <p:cNvSpPr txBox="1">
            <a:spLocks noChangeArrowheads="1"/>
          </p:cNvSpPr>
          <p:nvPr/>
        </p:nvSpPr>
        <p:spPr bwMode="auto">
          <a:xfrm>
            <a:off x="8022168" y="2155208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Capillary plexus</a:t>
            </a:r>
          </a:p>
        </p:txBody>
      </p:sp>
      <p:sp>
        <p:nvSpPr>
          <p:cNvPr id="50195" name="Line 1043"/>
          <p:cNvSpPr>
            <a:spLocks noChangeShapeType="1"/>
          </p:cNvSpPr>
          <p:nvPr/>
        </p:nvSpPr>
        <p:spPr bwMode="auto">
          <a:xfrm flipH="1">
            <a:off x="6787662" y="2819400"/>
            <a:ext cx="1746738" cy="7154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Text Box 1044"/>
          <p:cNvSpPr txBox="1">
            <a:spLocks noChangeArrowheads="1"/>
          </p:cNvSpPr>
          <p:nvPr/>
        </p:nvSpPr>
        <p:spPr bwMode="auto">
          <a:xfrm>
            <a:off x="1981201" y="228601"/>
            <a:ext cx="1616075" cy="1200329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latin typeface="Helvetica" charset="0"/>
                <a:ea typeface="Helvetica" charset="0"/>
                <a:cs typeface="Helvetica" charset="0"/>
              </a:rPr>
              <a:t>Preoptic nuclei cell</a:t>
            </a:r>
          </a:p>
        </p:txBody>
      </p:sp>
      <p:sp>
        <p:nvSpPr>
          <p:cNvPr id="50197" name="Line 1045"/>
          <p:cNvSpPr>
            <a:spLocks noChangeShapeType="1"/>
          </p:cNvSpPr>
          <p:nvPr/>
        </p:nvSpPr>
        <p:spPr bwMode="auto">
          <a:xfrm>
            <a:off x="3352800" y="914400"/>
            <a:ext cx="6858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1145931" y="1787768"/>
            <a:ext cx="8610600" cy="266113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latin typeface="Helvetica" charset="0"/>
                <a:ea typeface="Helvetica" charset="0"/>
                <a:cs typeface="Helvetica" charset="0"/>
                <a:hlinkClick r:id="rId3"/>
              </a:rPr>
              <a:t>Hypothalamus and </a:t>
            </a:r>
            <a:br>
              <a:rPr lang="en-US" altLang="en-US" b="1" dirty="0">
                <a:latin typeface="Helvetica" charset="0"/>
                <a:ea typeface="Helvetica" charset="0"/>
                <a:cs typeface="Helvetica" charset="0"/>
                <a:hlinkClick r:id="rId3"/>
              </a:rPr>
            </a:br>
            <a:r>
              <a:rPr lang="en-US" altLang="en-US" b="1" dirty="0">
                <a:latin typeface="Helvetica" charset="0"/>
                <a:ea typeface="Helvetica" charset="0"/>
                <a:cs typeface="Helvetica" charset="0"/>
                <a:hlinkClick r:id="rId3"/>
              </a:rPr>
              <a:t>Anterior Pituitary Gland</a:t>
            </a:r>
            <a:endParaRPr lang="en-US" altLang="en-US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27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2192000" cy="420688"/>
          </a:xfrm>
          <a:noFill/>
        </p:spPr>
        <p:txBody>
          <a:bodyPr vert="horz" lIns="90487" tIns="44450" rIns="90487" bIns="44450" rtlCol="0" anchor="ctr">
            <a:normAutofit fontScale="90000"/>
          </a:bodyPr>
          <a:lstStyle/>
          <a:p>
            <a:pPr algn="ctr" eaLnBrk="1" hangingPunct="1"/>
            <a:r>
              <a:rPr lang="en-US" altLang="en-US"/>
              <a:t>Anterior Pituitary Hormones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049" y="951401"/>
            <a:ext cx="8755062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463550" indent="-463550">
              <a:buNone/>
            </a:pPr>
            <a:r>
              <a:rPr lang="en-US" altLang="en-US" dirty="0"/>
              <a:t>A.	Structure</a:t>
            </a:r>
          </a:p>
          <a:p>
            <a:pPr marL="463550" indent="-463550">
              <a:buNone/>
            </a:pPr>
            <a:r>
              <a:rPr lang="en-US" altLang="en-US" dirty="0"/>
              <a:t>	1.	glycoproteins or proteins</a:t>
            </a:r>
          </a:p>
          <a:p>
            <a:pPr marL="463550" indent="-463550">
              <a:buNone/>
            </a:pPr>
            <a:r>
              <a:rPr lang="en-US" altLang="en-US" dirty="0"/>
              <a:t>B.	Hormones</a:t>
            </a:r>
          </a:p>
          <a:p>
            <a:pPr marL="463550" indent="-463550">
              <a:buNone/>
            </a:pPr>
            <a:r>
              <a:rPr lang="en-US" altLang="en-US" dirty="0"/>
              <a:t>	1.	gonadotropins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Follicle stimulating hormone (FSH)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Luteinizing hormone (LH)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Prolactin	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633574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Anterior Pituitary Hormones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altLang="en-US"/>
              <a:t>2.Other trophic hormones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solidFill>
                  <a:srgbClr val="0000FF"/>
                </a:solidFill>
              </a:rPr>
              <a:t>Adrenal Corticotropin (ACTH)</a:t>
            </a: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thyroid stimulating hormone (TSH) 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growth hormone (GH or STH)</a:t>
            </a:r>
          </a:p>
        </p:txBody>
      </p:sp>
    </p:spTree>
    <p:extLst>
      <p:ext uri="{BB962C8B-B14F-4D97-AF65-F5344CB8AC3E}">
        <p14:creationId xmlns:p14="http://schemas.microsoft.com/office/powerpoint/2010/main" val="9388454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027"/>
          <p:cNvPicPr>
            <a:picLocks noChangeAspect="1" noChangeArrowheads="1"/>
          </p:cNvPicPr>
          <p:nvPr/>
        </p:nvPicPr>
        <p:blipFill>
          <a:blip r:embed="rId3"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26" y="0"/>
            <a:ext cx="69754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 Box 1029"/>
          <p:cNvSpPr txBox="1">
            <a:spLocks noChangeArrowheads="1"/>
          </p:cNvSpPr>
          <p:nvPr/>
        </p:nvSpPr>
        <p:spPr bwMode="auto">
          <a:xfrm>
            <a:off x="7675685" y="-17534"/>
            <a:ext cx="2662908" cy="52322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FFFF"/>
                </a:solidFill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295900" y="1773113"/>
            <a:ext cx="1082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Nerve Cells</a:t>
            </a:r>
          </a:p>
        </p:txBody>
      </p:sp>
      <p:sp>
        <p:nvSpPr>
          <p:cNvPr id="60421" name="Line 1031"/>
          <p:cNvSpPr>
            <a:spLocks noChangeShapeType="1"/>
          </p:cNvSpPr>
          <p:nvPr/>
        </p:nvSpPr>
        <p:spPr bwMode="auto">
          <a:xfrm flipH="1" flipV="1">
            <a:off x="5029200" y="1219199"/>
            <a:ext cx="266700" cy="553913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1032"/>
          <p:cNvSpPr>
            <a:spLocks noChangeShapeType="1"/>
          </p:cNvSpPr>
          <p:nvPr/>
        </p:nvSpPr>
        <p:spPr bwMode="auto">
          <a:xfrm flipV="1">
            <a:off x="6251332" y="1752598"/>
            <a:ext cx="378068" cy="471855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Text Box 1036"/>
          <p:cNvSpPr txBox="1">
            <a:spLocks noChangeArrowheads="1"/>
          </p:cNvSpPr>
          <p:nvPr/>
        </p:nvSpPr>
        <p:spPr bwMode="auto">
          <a:xfrm>
            <a:off x="9144000" y="4495801"/>
            <a:ext cx="152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Posterior pituitary</a:t>
            </a:r>
          </a:p>
        </p:txBody>
      </p:sp>
      <p:sp>
        <p:nvSpPr>
          <p:cNvPr id="60424" name="Line 1040"/>
          <p:cNvSpPr>
            <a:spLocks noChangeShapeType="1"/>
          </p:cNvSpPr>
          <p:nvPr/>
        </p:nvSpPr>
        <p:spPr bwMode="auto">
          <a:xfrm flipH="1">
            <a:off x="8534400" y="4800600"/>
            <a:ext cx="6096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Line 1041"/>
          <p:cNvSpPr>
            <a:spLocks noChangeShapeType="1"/>
          </p:cNvSpPr>
          <p:nvPr/>
        </p:nvSpPr>
        <p:spPr bwMode="auto">
          <a:xfrm>
            <a:off x="3429000" y="5029200"/>
            <a:ext cx="17526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Rectangle 1044"/>
          <p:cNvSpPr>
            <a:spLocks noChangeArrowheads="1"/>
          </p:cNvSpPr>
          <p:nvPr/>
        </p:nvSpPr>
        <p:spPr bwMode="auto">
          <a:xfrm>
            <a:off x="9240359" y="5325407"/>
            <a:ext cx="1691168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 Oxytocin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 ADH</a:t>
            </a:r>
          </a:p>
        </p:txBody>
      </p:sp>
      <p:sp>
        <p:nvSpPr>
          <p:cNvPr id="81941" name="Text Box 1045"/>
          <p:cNvSpPr txBox="1">
            <a:spLocks noChangeArrowheads="1"/>
          </p:cNvSpPr>
          <p:nvPr/>
        </p:nvSpPr>
        <p:spPr bwMode="auto">
          <a:xfrm>
            <a:off x="8115300" y="625476"/>
            <a:ext cx="2438400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Paraventricular nuclei cell</a:t>
            </a:r>
          </a:p>
        </p:txBody>
      </p:sp>
      <p:sp>
        <p:nvSpPr>
          <p:cNvPr id="81942" name="Text Box 1046"/>
          <p:cNvSpPr txBox="1">
            <a:spLocks noChangeArrowheads="1"/>
          </p:cNvSpPr>
          <p:nvPr/>
        </p:nvSpPr>
        <p:spPr bwMode="auto">
          <a:xfrm>
            <a:off x="5518028" y="90187"/>
            <a:ext cx="1844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Supraoptic</a:t>
            </a: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 nuclei cell</a:t>
            </a:r>
          </a:p>
        </p:txBody>
      </p:sp>
      <p:sp>
        <p:nvSpPr>
          <p:cNvPr id="60429" name="Line 1048"/>
          <p:cNvSpPr>
            <a:spLocks noChangeShapeType="1"/>
          </p:cNvSpPr>
          <p:nvPr/>
        </p:nvSpPr>
        <p:spPr bwMode="auto">
          <a:xfrm>
            <a:off x="6629400" y="921184"/>
            <a:ext cx="381000" cy="602816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Line 1049"/>
          <p:cNvSpPr>
            <a:spLocks noChangeShapeType="1"/>
          </p:cNvSpPr>
          <p:nvPr/>
        </p:nvSpPr>
        <p:spPr bwMode="auto">
          <a:xfrm flipH="1">
            <a:off x="7848600" y="1219199"/>
            <a:ext cx="685800" cy="457201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05000" y="4454771"/>
            <a:ext cx="1828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b="1">
                <a:latin typeface="Helvetica" charset="0"/>
                <a:ea typeface="Helvetica" charset="0"/>
                <a:cs typeface="Helvetica" charset="0"/>
              </a:rPr>
              <a:t>Anterior Pituitary</a:t>
            </a:r>
          </a:p>
        </p:txBody>
      </p:sp>
      <p:sp>
        <p:nvSpPr>
          <p:cNvPr id="60432" name="Text Box 1050"/>
          <p:cNvSpPr txBox="1">
            <a:spLocks noChangeArrowheads="1"/>
          </p:cNvSpPr>
          <p:nvPr/>
        </p:nvSpPr>
        <p:spPr bwMode="auto">
          <a:xfrm>
            <a:off x="7620000" y="3505201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chemeClr val="tx1"/>
                </a:solidFill>
              </a:rPr>
              <a:t>Capillary plexus</a:t>
            </a:r>
          </a:p>
        </p:txBody>
      </p:sp>
      <p:sp>
        <p:nvSpPr>
          <p:cNvPr id="60433" name="Line 1051"/>
          <p:cNvSpPr>
            <a:spLocks noChangeShapeType="1"/>
          </p:cNvSpPr>
          <p:nvPr/>
        </p:nvSpPr>
        <p:spPr bwMode="auto">
          <a:xfrm flipH="1">
            <a:off x="8001000" y="3962400"/>
            <a:ext cx="457200" cy="1295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85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685801"/>
            <a:ext cx="8202613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2192000" cy="5080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7315200" y="4495801"/>
            <a:ext cx="3124200" cy="120032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0000FF"/>
                </a:solidFill>
                <a:latin typeface="Helvetica" charset="0"/>
                <a:ea typeface="Helvetica" charset="0"/>
                <a:cs typeface="Helvetica" charset="0"/>
              </a:rPr>
              <a:t>Nuclei that produce posterior pituitary hormones</a:t>
            </a:r>
          </a:p>
        </p:txBody>
      </p:sp>
      <p:grpSp>
        <p:nvGrpSpPr>
          <p:cNvPr id="62469" name="Group 8"/>
          <p:cNvGrpSpPr>
            <a:grpSpLocks/>
          </p:cNvGrpSpPr>
          <p:nvPr/>
        </p:nvGrpSpPr>
        <p:grpSpPr bwMode="auto">
          <a:xfrm>
            <a:off x="4495800" y="1752600"/>
            <a:ext cx="2895600" cy="2971800"/>
            <a:chOff x="1872" y="1104"/>
            <a:chExt cx="1824" cy="1872"/>
          </a:xfrm>
        </p:grpSpPr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 flipH="1" flipV="1">
              <a:off x="1872" y="2256"/>
              <a:ext cx="1776" cy="72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 flipH="1" flipV="1">
              <a:off x="2016" y="1104"/>
              <a:ext cx="1680" cy="177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958766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4"/>
            <a:ext cx="12192000" cy="7191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Posterior Pituitary Hormones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969" y="1260232"/>
            <a:ext cx="8058150" cy="2363211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eaLnBrk="1" hangingPunct="1">
              <a:spcBef>
                <a:spcPct val="44000"/>
              </a:spcBef>
              <a:buFont typeface="Times" charset="0"/>
              <a:buNone/>
            </a:pPr>
            <a:r>
              <a:rPr lang="en-US" altLang="en-US" sz="2400" dirty="0" err="1"/>
              <a:t>A.Structure</a:t>
            </a:r>
            <a:endParaRPr lang="en-US" altLang="en-US" sz="2400" dirty="0"/>
          </a:p>
          <a:p>
            <a:pPr marL="800100" lvl="1" indent="-342900">
              <a:spcBef>
                <a:spcPct val="44000"/>
              </a:spcBef>
              <a:buFontTx/>
              <a:buChar char="•"/>
            </a:pPr>
            <a:r>
              <a:rPr lang="en-US" altLang="en-US" dirty="0"/>
              <a:t>polypeptides (9 amino acids)</a:t>
            </a:r>
          </a:p>
          <a:p>
            <a:pPr eaLnBrk="1" hangingPunct="1">
              <a:spcBef>
                <a:spcPct val="44000"/>
              </a:spcBef>
              <a:buFont typeface="Times" charset="0"/>
              <a:buNone/>
            </a:pPr>
            <a:r>
              <a:rPr lang="en-US" altLang="en-US" sz="2400" dirty="0"/>
              <a:t>B.	Hormone</a:t>
            </a:r>
          </a:p>
          <a:p>
            <a:pPr marL="800100" lvl="1" indent="-342900">
              <a:spcBef>
                <a:spcPct val="44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Oxytocin - contraction of smooth muscle</a:t>
            </a:r>
            <a:endParaRPr lang="en-US" altLang="en-US" dirty="0"/>
          </a:p>
          <a:p>
            <a:pPr eaLnBrk="1" hangingPunct="1">
              <a:spcBef>
                <a:spcPct val="44000"/>
              </a:spcBef>
              <a:buFont typeface="Times" charset="0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1791474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 eaLnBrk="1" hangingPunct="1"/>
            <a:r>
              <a:rPr lang="en-US" altLang="en-US"/>
              <a:t>Placental Hormones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77007" y="1690688"/>
            <a:ext cx="8610600" cy="4724400"/>
          </a:xfrm>
        </p:spPr>
        <p:txBody>
          <a:bodyPr/>
          <a:lstStyle/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Equine Chorionic Gonadotropin (</a:t>
            </a:r>
            <a:r>
              <a:rPr lang="en-US" altLang="en-US" dirty="0" err="1">
                <a:solidFill>
                  <a:srgbClr val="0000FF"/>
                </a:solidFill>
              </a:rPr>
              <a:t>eCG</a:t>
            </a:r>
            <a:r>
              <a:rPr lang="en-US" altLang="en-US" dirty="0">
                <a:solidFill>
                  <a:srgbClr val="0000FF"/>
                </a:solidFill>
              </a:rPr>
              <a:t>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Formation of accessory CL and maintains pregnancy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Human Chorionic Gonadotropin (HCG)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Maintains primate CL and pregnancy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Placental </a:t>
            </a:r>
            <a:r>
              <a:rPr lang="en-US" altLang="en-US" dirty="0" err="1">
                <a:solidFill>
                  <a:srgbClr val="0000FF"/>
                </a:solidFill>
              </a:rPr>
              <a:t>Lactogen</a:t>
            </a:r>
            <a:r>
              <a:rPr lang="en-US" altLang="en-US" dirty="0">
                <a:solidFill>
                  <a:srgbClr val="0000FF"/>
                </a:solidFill>
              </a:rPr>
              <a:t> (PL)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Development of the mammary gland in the mother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Steroids - Estrogen and Progesterone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7410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5264"/>
            <a:ext cx="12192000" cy="74551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Polypeptide Hormones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441" y="1235687"/>
            <a:ext cx="8636000" cy="2833687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 err="1">
                <a:solidFill>
                  <a:srgbClr val="0000FF"/>
                </a:solidFill>
              </a:rPr>
              <a:t>Relaxin</a:t>
            </a:r>
            <a:endParaRPr lang="en-US" altLang="en-US" sz="2000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Secreted by CL during pregnancy.</a:t>
            </a:r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Parturition</a:t>
            </a:r>
          </a:p>
          <a:p>
            <a:pPr marL="533400" indent="-5334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Inhibin</a:t>
            </a:r>
            <a:endParaRPr lang="en-US" altLang="en-US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Inhibits FSH release</a:t>
            </a:r>
          </a:p>
          <a:p>
            <a:pPr marL="533400" indent="-5334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053041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7039"/>
            <a:ext cx="12192000" cy="64562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Steroids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6832" y="1178170"/>
            <a:ext cx="7381875" cy="1856919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09588" indent="-509588">
              <a:lnSpc>
                <a:spcPct val="85000"/>
              </a:lnSpc>
              <a:spcBef>
                <a:spcPct val="40000"/>
              </a:spcBef>
              <a:buNone/>
              <a:tabLst>
                <a:tab pos="4114800" algn="l"/>
              </a:tabLst>
            </a:pPr>
            <a:r>
              <a:rPr lang="en-US" altLang="en-US"/>
              <a:t>A.	</a:t>
            </a:r>
            <a:r>
              <a:rPr lang="en-US" altLang="en-US" dirty="0"/>
              <a:t>General</a:t>
            </a:r>
            <a:endParaRPr lang="en-US" altLang="en-US" sz="2000" dirty="0"/>
          </a:p>
          <a:p>
            <a:pPr marL="1085850" lvl="1" indent="-461963">
              <a:lnSpc>
                <a:spcPct val="85000"/>
              </a:lnSpc>
              <a:spcBef>
                <a:spcPct val="40000"/>
              </a:spcBef>
              <a:tabLst>
                <a:tab pos="4114800" algn="l"/>
              </a:tabLst>
            </a:pPr>
            <a:r>
              <a:rPr lang="en-US" altLang="en-US" dirty="0"/>
              <a:t>Origin - ovary, testis, adrenal</a:t>
            </a:r>
          </a:p>
          <a:p>
            <a:pPr marL="1085850" lvl="1" indent="-461963">
              <a:lnSpc>
                <a:spcPct val="85000"/>
              </a:lnSpc>
              <a:spcBef>
                <a:spcPct val="40000"/>
              </a:spcBef>
              <a:tabLst>
                <a:tab pos="4114800" algn="l"/>
              </a:tabLst>
            </a:pPr>
            <a:r>
              <a:rPr lang="en-US" altLang="en-US" dirty="0"/>
              <a:t>Structure</a:t>
            </a:r>
          </a:p>
          <a:p>
            <a:pPr marL="509588" indent="-509588">
              <a:tabLst>
                <a:tab pos="4114800" algn="l"/>
              </a:tabLst>
            </a:pPr>
            <a:endParaRPr lang="en-US" altLang="en-US" dirty="0"/>
          </a:p>
        </p:txBody>
      </p:sp>
      <p:pic>
        <p:nvPicPr>
          <p:cNvPr id="70660" name="Picture 4" descr="carbon_r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438400"/>
            <a:ext cx="43307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68130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steroid_synthe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92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6" descr="steroid_synthe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Freeform 1069"/>
          <p:cNvSpPr>
            <a:spLocks/>
          </p:cNvSpPr>
          <p:nvPr/>
        </p:nvSpPr>
        <p:spPr bwMode="auto">
          <a:xfrm>
            <a:off x="5611813" y="644526"/>
            <a:ext cx="1377950" cy="842963"/>
          </a:xfrm>
          <a:custGeom>
            <a:avLst/>
            <a:gdLst>
              <a:gd name="T0" fmla="*/ 519152188 w 868"/>
              <a:gd name="T1" fmla="*/ 22682213 h 531"/>
              <a:gd name="T2" fmla="*/ 284778450 w 868"/>
              <a:gd name="T3" fmla="*/ 57964422 h 531"/>
              <a:gd name="T4" fmla="*/ 161290000 w 868"/>
              <a:gd name="T5" fmla="*/ 95765994 h 531"/>
              <a:gd name="T6" fmla="*/ 37803138 w 868"/>
              <a:gd name="T7" fmla="*/ 231854513 h 531"/>
              <a:gd name="T8" fmla="*/ 25201563 w 868"/>
              <a:gd name="T9" fmla="*/ 403225239 h 531"/>
              <a:gd name="T10" fmla="*/ 113407825 w 868"/>
              <a:gd name="T11" fmla="*/ 514112180 h 531"/>
              <a:gd name="T12" fmla="*/ 357862188 w 868"/>
              <a:gd name="T13" fmla="*/ 723286067 h 531"/>
              <a:gd name="T14" fmla="*/ 541834388 w 868"/>
              <a:gd name="T15" fmla="*/ 783769852 h 531"/>
              <a:gd name="T16" fmla="*/ 652721263 w 868"/>
              <a:gd name="T17" fmla="*/ 856853633 h 531"/>
              <a:gd name="T18" fmla="*/ 861893438 w 868"/>
              <a:gd name="T19" fmla="*/ 967740574 h 531"/>
              <a:gd name="T20" fmla="*/ 1144150938 w 868"/>
              <a:gd name="T21" fmla="*/ 1129030670 h 531"/>
              <a:gd name="T22" fmla="*/ 1502013125 w 868"/>
              <a:gd name="T23" fmla="*/ 1275199819 h 531"/>
              <a:gd name="T24" fmla="*/ 1587698438 w 868"/>
              <a:gd name="T25" fmla="*/ 1300401396 h 531"/>
              <a:gd name="T26" fmla="*/ 1736388450 w 868"/>
              <a:gd name="T27" fmla="*/ 1338204556 h 531"/>
              <a:gd name="T28" fmla="*/ 2018645950 w 868"/>
              <a:gd name="T29" fmla="*/ 1325602974 h 531"/>
              <a:gd name="T30" fmla="*/ 2147483647 w 868"/>
              <a:gd name="T31" fmla="*/ 1005543734 h 531"/>
              <a:gd name="T32" fmla="*/ 2053928138 w 868"/>
              <a:gd name="T33" fmla="*/ 574595966 h 531"/>
              <a:gd name="T34" fmla="*/ 1723786875 w 868"/>
              <a:gd name="T35" fmla="*/ 267136721 h 531"/>
              <a:gd name="T36" fmla="*/ 1562496875 w 868"/>
              <a:gd name="T37" fmla="*/ 181451358 h 531"/>
              <a:gd name="T38" fmla="*/ 1071067200 w 868"/>
              <a:gd name="T39" fmla="*/ 70564417 h 531"/>
              <a:gd name="T40" fmla="*/ 617439075 w 868"/>
              <a:gd name="T41" fmla="*/ 35282208 h 531"/>
              <a:gd name="T42" fmla="*/ 519152188 w 868"/>
              <a:gd name="T43" fmla="*/ 22682213 h 53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68"/>
              <a:gd name="T67" fmla="*/ 0 h 531"/>
              <a:gd name="T68" fmla="*/ 868 w 868"/>
              <a:gd name="T69" fmla="*/ 531 h 53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68" h="531">
                <a:moveTo>
                  <a:pt x="206" y="9"/>
                </a:moveTo>
                <a:cubicBezTo>
                  <a:pt x="175" y="12"/>
                  <a:pt x="143" y="17"/>
                  <a:pt x="113" y="23"/>
                </a:cubicBezTo>
                <a:cubicBezTo>
                  <a:pt x="96" y="26"/>
                  <a:pt x="64" y="38"/>
                  <a:pt x="64" y="38"/>
                </a:cubicBezTo>
                <a:cubicBezTo>
                  <a:pt x="50" y="57"/>
                  <a:pt x="31" y="75"/>
                  <a:pt x="15" y="92"/>
                </a:cubicBezTo>
                <a:cubicBezTo>
                  <a:pt x="6" y="115"/>
                  <a:pt x="0" y="132"/>
                  <a:pt x="10" y="160"/>
                </a:cubicBezTo>
                <a:cubicBezTo>
                  <a:pt x="18" y="184"/>
                  <a:pt x="31" y="187"/>
                  <a:pt x="45" y="204"/>
                </a:cubicBezTo>
                <a:cubicBezTo>
                  <a:pt x="80" y="246"/>
                  <a:pt x="82" y="274"/>
                  <a:pt x="142" y="287"/>
                </a:cubicBezTo>
                <a:cubicBezTo>
                  <a:pt x="165" y="297"/>
                  <a:pt x="190" y="302"/>
                  <a:pt x="215" y="311"/>
                </a:cubicBezTo>
                <a:cubicBezTo>
                  <a:pt x="229" y="325"/>
                  <a:pt x="239" y="333"/>
                  <a:pt x="259" y="340"/>
                </a:cubicBezTo>
                <a:cubicBezTo>
                  <a:pt x="280" y="361"/>
                  <a:pt x="311" y="377"/>
                  <a:pt x="342" y="384"/>
                </a:cubicBezTo>
                <a:cubicBezTo>
                  <a:pt x="382" y="404"/>
                  <a:pt x="409" y="432"/>
                  <a:pt x="454" y="448"/>
                </a:cubicBezTo>
                <a:cubicBezTo>
                  <a:pt x="492" y="483"/>
                  <a:pt x="546" y="492"/>
                  <a:pt x="596" y="506"/>
                </a:cubicBezTo>
                <a:cubicBezTo>
                  <a:pt x="607" y="509"/>
                  <a:pt x="618" y="512"/>
                  <a:pt x="630" y="516"/>
                </a:cubicBezTo>
                <a:cubicBezTo>
                  <a:pt x="649" y="521"/>
                  <a:pt x="689" y="531"/>
                  <a:pt x="689" y="531"/>
                </a:cubicBezTo>
                <a:cubicBezTo>
                  <a:pt x="726" y="529"/>
                  <a:pt x="764" y="531"/>
                  <a:pt x="801" y="526"/>
                </a:cubicBezTo>
                <a:cubicBezTo>
                  <a:pt x="831" y="521"/>
                  <a:pt x="851" y="429"/>
                  <a:pt x="864" y="399"/>
                </a:cubicBezTo>
                <a:cubicBezTo>
                  <a:pt x="861" y="344"/>
                  <a:pt x="868" y="263"/>
                  <a:pt x="815" y="228"/>
                </a:cubicBezTo>
                <a:cubicBezTo>
                  <a:pt x="797" y="190"/>
                  <a:pt x="724" y="120"/>
                  <a:pt x="684" y="106"/>
                </a:cubicBezTo>
                <a:cubicBezTo>
                  <a:pt x="662" y="89"/>
                  <a:pt x="645" y="80"/>
                  <a:pt x="620" y="72"/>
                </a:cubicBezTo>
                <a:cubicBezTo>
                  <a:pt x="567" y="30"/>
                  <a:pt x="488" y="32"/>
                  <a:pt x="425" y="28"/>
                </a:cubicBezTo>
                <a:cubicBezTo>
                  <a:pt x="366" y="15"/>
                  <a:pt x="304" y="16"/>
                  <a:pt x="245" y="14"/>
                </a:cubicBezTo>
                <a:cubicBezTo>
                  <a:pt x="239" y="12"/>
                  <a:pt x="206" y="0"/>
                  <a:pt x="206" y="9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3732" name="Text Box 1070"/>
          <p:cNvSpPr txBox="1">
            <a:spLocks noChangeArrowheads="1"/>
          </p:cNvSpPr>
          <p:nvPr/>
        </p:nvSpPr>
        <p:spPr bwMode="auto">
          <a:xfrm>
            <a:off x="6705601" y="838201"/>
            <a:ext cx="14636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rgbClr val="0000FF"/>
                </a:solidFill>
              </a:rPr>
              <a:t>Side Chain Cleavage</a:t>
            </a:r>
          </a:p>
        </p:txBody>
      </p:sp>
    </p:spTree>
    <p:extLst>
      <p:ext uri="{BB962C8B-B14F-4D97-AF65-F5344CB8AC3E}">
        <p14:creationId xmlns:p14="http://schemas.microsoft.com/office/powerpoint/2010/main" val="188972709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41313"/>
            <a:ext cx="12192000" cy="713764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Steroids Cont.</a:t>
            </a:r>
          </a:p>
        </p:txBody>
      </p:sp>
      <p:sp>
        <p:nvSpPr>
          <p:cNvPr id="7577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91662" y="1361099"/>
            <a:ext cx="8899525" cy="3214085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6000"/>
              </a:lnSpc>
              <a:spcBef>
                <a:spcPct val="40000"/>
              </a:spcBef>
              <a:buFont typeface="Times" charset="0"/>
              <a:buAutoNum type="alphaUcPeriod"/>
            </a:pPr>
            <a:r>
              <a:rPr lang="en-US" altLang="en-US" dirty="0"/>
              <a:t>General Cont.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/>
              <a:t>Solubility</a:t>
            </a:r>
          </a:p>
          <a:p>
            <a:pPr marL="1295400" lvl="2" indent="-3810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/>
              <a:t>Bound to a binding protein for transport</a:t>
            </a:r>
          </a:p>
          <a:p>
            <a:pPr marL="533400" indent="-533400">
              <a:lnSpc>
                <a:spcPct val="86000"/>
              </a:lnSpc>
              <a:spcBef>
                <a:spcPct val="40000"/>
              </a:spcBef>
              <a:buFont typeface="Times" charset="0"/>
              <a:buAutoNum type="alphaUcPeriod" startAt="2"/>
            </a:pPr>
            <a:r>
              <a:rPr lang="en-US" altLang="en-US" dirty="0"/>
              <a:t>Type of Steroids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Androgens - Testosterone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Estrogen - Estradiol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Progestin - Progesterone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586841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3" descr="mito_s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637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7176"/>
            <a:ext cx="12191999" cy="560509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Other Hormones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893" y="1257179"/>
            <a:ext cx="8112125" cy="1766887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A.	Prostaglandins</a:t>
            </a:r>
            <a:endParaRPr lang="en-US" altLang="en-US" sz="2000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PGF</a:t>
            </a:r>
            <a:r>
              <a:rPr lang="en-US" altLang="en-US" baseline="-25000" dirty="0">
                <a:solidFill>
                  <a:srgbClr val="0000FF"/>
                </a:solidFill>
              </a:rPr>
              <a:t>2</a:t>
            </a:r>
            <a:r>
              <a:rPr lang="en-US" altLang="en-US" baseline="-25000" dirty="0">
                <a:solidFill>
                  <a:srgbClr val="0000FF"/>
                </a:solidFill>
                <a:latin typeface="Symbol" charset="2"/>
              </a:rPr>
              <a:t>a</a:t>
            </a:r>
            <a:endParaRPr lang="en-US" altLang="en-US" baseline="-25000" dirty="0">
              <a:latin typeface="Symbol" charset="2"/>
            </a:endParaRPr>
          </a:p>
          <a:p>
            <a:pPr marL="1031875" lvl="1" indent="-457200">
              <a:buFont typeface="Times" charset="0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PGE</a:t>
            </a:r>
            <a:r>
              <a:rPr lang="en-US" altLang="en-US" baseline="-25000" dirty="0">
                <a:solidFill>
                  <a:srgbClr val="0000FF"/>
                </a:solidFill>
              </a:rPr>
              <a:t>2</a:t>
            </a:r>
            <a:r>
              <a:rPr lang="en-US" altLang="en-US" baseline="-25000" dirty="0">
                <a:solidFill>
                  <a:srgbClr val="0000FF"/>
                </a:solidFill>
                <a:latin typeface="Symbol" charset="2"/>
                <a:sym typeface="Symbol" charset="2"/>
              </a:rPr>
              <a:t>a</a:t>
            </a:r>
            <a:endParaRPr lang="en-US" altLang="en-US" baseline="-25000" dirty="0">
              <a:latin typeface="Symbol" charset="2"/>
              <a:sym typeface="Symbol" charset="2"/>
            </a:endParaRPr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061366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10"/>
          <p:cNvGrpSpPr>
            <a:grpSpLocks/>
          </p:cNvGrpSpPr>
          <p:nvPr/>
        </p:nvGrpSpPr>
        <p:grpSpPr bwMode="auto">
          <a:xfrm>
            <a:off x="4471988" y="1119188"/>
            <a:ext cx="2997200" cy="938212"/>
            <a:chOff x="2288" y="102"/>
            <a:chExt cx="1888" cy="591"/>
          </a:xfrm>
        </p:grpSpPr>
        <p:sp>
          <p:nvSpPr>
            <p:cNvPr id="80975" name="Freeform 4"/>
            <p:cNvSpPr>
              <a:spLocks/>
            </p:cNvSpPr>
            <p:nvPr/>
          </p:nvSpPr>
          <p:spPr bwMode="auto">
            <a:xfrm>
              <a:off x="2288" y="192"/>
              <a:ext cx="1387" cy="501"/>
            </a:xfrm>
            <a:custGeom>
              <a:avLst/>
              <a:gdLst>
                <a:gd name="T0" fmla="*/ 1264 w 1387"/>
                <a:gd name="T1" fmla="*/ 48 h 501"/>
                <a:gd name="T2" fmla="*/ 1120 w 1387"/>
                <a:gd name="T3" fmla="*/ 144 h 501"/>
                <a:gd name="T4" fmla="*/ 976 w 1387"/>
                <a:gd name="T5" fmla="*/ 48 h 501"/>
                <a:gd name="T6" fmla="*/ 832 w 1387"/>
                <a:gd name="T7" fmla="*/ 144 h 501"/>
                <a:gd name="T8" fmla="*/ 688 w 1387"/>
                <a:gd name="T9" fmla="*/ 0 h 501"/>
                <a:gd name="T10" fmla="*/ 480 w 1387"/>
                <a:gd name="T11" fmla="*/ 0 h 501"/>
                <a:gd name="T12" fmla="*/ 448 w 1387"/>
                <a:gd name="T13" fmla="*/ 144 h 501"/>
                <a:gd name="T14" fmla="*/ 256 w 1387"/>
                <a:gd name="T15" fmla="*/ 48 h 501"/>
                <a:gd name="T16" fmla="*/ 75 w 1387"/>
                <a:gd name="T17" fmla="*/ 96 h 501"/>
                <a:gd name="T18" fmla="*/ 0 w 1387"/>
                <a:gd name="T19" fmla="*/ 283 h 501"/>
                <a:gd name="T20" fmla="*/ 101 w 1387"/>
                <a:gd name="T21" fmla="*/ 443 h 501"/>
                <a:gd name="T22" fmla="*/ 256 w 1387"/>
                <a:gd name="T23" fmla="*/ 501 h 501"/>
                <a:gd name="T24" fmla="*/ 448 w 1387"/>
                <a:gd name="T25" fmla="*/ 389 h 501"/>
                <a:gd name="T26" fmla="*/ 528 w 1387"/>
                <a:gd name="T27" fmla="*/ 501 h 501"/>
                <a:gd name="T28" fmla="*/ 704 w 1387"/>
                <a:gd name="T29" fmla="*/ 501 h 501"/>
                <a:gd name="T30" fmla="*/ 832 w 1387"/>
                <a:gd name="T31" fmla="*/ 299 h 501"/>
                <a:gd name="T32" fmla="*/ 971 w 1387"/>
                <a:gd name="T33" fmla="*/ 400 h 501"/>
                <a:gd name="T34" fmla="*/ 1131 w 1387"/>
                <a:gd name="T35" fmla="*/ 320 h 501"/>
                <a:gd name="T36" fmla="*/ 1280 w 1387"/>
                <a:gd name="T37" fmla="*/ 427 h 501"/>
                <a:gd name="T38" fmla="*/ 1387 w 1387"/>
                <a:gd name="T39" fmla="*/ 331 h 5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87"/>
                <a:gd name="T61" fmla="*/ 0 h 501"/>
                <a:gd name="T62" fmla="*/ 1387 w 1387"/>
                <a:gd name="T63" fmla="*/ 501 h 50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87" h="501">
                  <a:moveTo>
                    <a:pt x="1264" y="48"/>
                  </a:moveTo>
                  <a:lnTo>
                    <a:pt x="1120" y="144"/>
                  </a:lnTo>
                  <a:lnTo>
                    <a:pt x="976" y="48"/>
                  </a:lnTo>
                  <a:lnTo>
                    <a:pt x="832" y="144"/>
                  </a:lnTo>
                  <a:lnTo>
                    <a:pt x="688" y="0"/>
                  </a:lnTo>
                  <a:cubicBezTo>
                    <a:pt x="618" y="0"/>
                    <a:pt x="549" y="0"/>
                    <a:pt x="480" y="0"/>
                  </a:cubicBezTo>
                  <a:lnTo>
                    <a:pt x="448" y="144"/>
                  </a:lnTo>
                  <a:lnTo>
                    <a:pt x="256" y="48"/>
                  </a:lnTo>
                  <a:lnTo>
                    <a:pt x="75" y="96"/>
                  </a:lnTo>
                  <a:lnTo>
                    <a:pt x="0" y="283"/>
                  </a:lnTo>
                  <a:lnTo>
                    <a:pt x="101" y="443"/>
                  </a:lnTo>
                  <a:lnTo>
                    <a:pt x="256" y="501"/>
                  </a:lnTo>
                  <a:lnTo>
                    <a:pt x="448" y="389"/>
                  </a:lnTo>
                  <a:lnTo>
                    <a:pt x="528" y="501"/>
                  </a:lnTo>
                  <a:lnTo>
                    <a:pt x="704" y="501"/>
                  </a:lnTo>
                  <a:lnTo>
                    <a:pt x="832" y="299"/>
                  </a:lnTo>
                  <a:lnTo>
                    <a:pt x="971" y="400"/>
                  </a:lnTo>
                  <a:lnTo>
                    <a:pt x="1131" y="320"/>
                  </a:lnTo>
                  <a:lnTo>
                    <a:pt x="1280" y="427"/>
                  </a:lnTo>
                  <a:lnTo>
                    <a:pt x="1387" y="331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76" name="Line 5"/>
            <p:cNvSpPr>
              <a:spLocks noChangeShapeType="1"/>
            </p:cNvSpPr>
            <p:nvPr/>
          </p:nvSpPr>
          <p:spPr bwMode="auto">
            <a:xfrm>
              <a:off x="2784" y="2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7" name="Line 6"/>
            <p:cNvSpPr>
              <a:spLocks noChangeShapeType="1"/>
            </p:cNvSpPr>
            <p:nvPr/>
          </p:nvSpPr>
          <p:spPr bwMode="auto">
            <a:xfrm>
              <a:off x="2811" y="635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8" name="Line 7"/>
            <p:cNvSpPr>
              <a:spLocks noChangeShapeType="1"/>
            </p:cNvSpPr>
            <p:nvPr/>
          </p:nvSpPr>
          <p:spPr bwMode="auto">
            <a:xfrm flipV="1">
              <a:off x="2379" y="272"/>
              <a:ext cx="155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9" name="Line 8"/>
            <p:cNvSpPr>
              <a:spLocks noChangeShapeType="1"/>
            </p:cNvSpPr>
            <p:nvPr/>
          </p:nvSpPr>
          <p:spPr bwMode="auto">
            <a:xfrm>
              <a:off x="2400" y="587"/>
              <a:ext cx="139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80" name="Text Box 9"/>
            <p:cNvSpPr txBox="1">
              <a:spLocks noChangeArrowheads="1"/>
            </p:cNvSpPr>
            <p:nvPr/>
          </p:nvSpPr>
          <p:spPr bwMode="auto">
            <a:xfrm>
              <a:off x="3504" y="102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</p:grpSp>
      <p:grpSp>
        <p:nvGrpSpPr>
          <p:cNvPr id="80899" name="Group 57"/>
          <p:cNvGrpSpPr>
            <a:grpSpLocks/>
          </p:cNvGrpSpPr>
          <p:nvPr/>
        </p:nvGrpSpPr>
        <p:grpSpPr bwMode="auto">
          <a:xfrm>
            <a:off x="4483101" y="2511426"/>
            <a:ext cx="2974975" cy="1069975"/>
            <a:chOff x="3098" y="1581"/>
            <a:chExt cx="1874" cy="674"/>
          </a:xfrm>
        </p:grpSpPr>
        <p:sp>
          <p:nvSpPr>
            <p:cNvPr id="80961" name="Freeform 26"/>
            <p:cNvSpPr>
              <a:spLocks/>
            </p:cNvSpPr>
            <p:nvPr/>
          </p:nvSpPr>
          <p:spPr bwMode="auto">
            <a:xfrm>
              <a:off x="3387" y="1632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62" name="Line 27"/>
            <p:cNvSpPr>
              <a:spLocks noChangeShapeType="1"/>
            </p:cNvSpPr>
            <p:nvPr/>
          </p:nvSpPr>
          <p:spPr bwMode="auto">
            <a:xfrm flipV="1">
              <a:off x="3873" y="1712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3" name="Line 28"/>
            <p:cNvSpPr>
              <a:spLocks noChangeShapeType="1"/>
            </p:cNvSpPr>
            <p:nvPr/>
          </p:nvSpPr>
          <p:spPr bwMode="auto">
            <a:xfrm flipV="1">
              <a:off x="3755" y="1892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4" name="Rectangle 31"/>
            <p:cNvSpPr>
              <a:spLocks noChangeArrowheads="1"/>
            </p:cNvSpPr>
            <p:nvPr/>
          </p:nvSpPr>
          <p:spPr bwMode="auto">
            <a:xfrm rot="-2598369">
              <a:off x="3590" y="1680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65" name="Line 30"/>
            <p:cNvSpPr>
              <a:spLocks noChangeShapeType="1"/>
            </p:cNvSpPr>
            <p:nvPr/>
          </p:nvSpPr>
          <p:spPr bwMode="auto">
            <a:xfrm flipV="1">
              <a:off x="3632" y="1637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6" name="Line 33"/>
            <p:cNvSpPr>
              <a:spLocks noChangeShapeType="1"/>
            </p:cNvSpPr>
            <p:nvPr/>
          </p:nvSpPr>
          <p:spPr bwMode="auto">
            <a:xfrm flipH="1">
              <a:off x="3248" y="1707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7" name="Line 34"/>
            <p:cNvSpPr>
              <a:spLocks noChangeShapeType="1"/>
            </p:cNvSpPr>
            <p:nvPr/>
          </p:nvSpPr>
          <p:spPr bwMode="auto">
            <a:xfrm flipH="1" flipV="1">
              <a:off x="3264" y="1952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8" name="Text Box 35"/>
            <p:cNvSpPr txBox="1">
              <a:spLocks noChangeArrowheads="1"/>
            </p:cNvSpPr>
            <p:nvPr/>
          </p:nvSpPr>
          <p:spPr bwMode="auto">
            <a:xfrm>
              <a:off x="3098" y="1657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69" name="Text Box 36"/>
            <p:cNvSpPr txBox="1">
              <a:spLocks noChangeArrowheads="1"/>
            </p:cNvSpPr>
            <p:nvPr/>
          </p:nvSpPr>
          <p:spPr bwMode="auto">
            <a:xfrm>
              <a:off x="3104" y="1833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70" name="Line 38"/>
            <p:cNvSpPr>
              <a:spLocks noChangeShapeType="1"/>
            </p:cNvSpPr>
            <p:nvPr/>
          </p:nvSpPr>
          <p:spPr bwMode="auto">
            <a:xfrm>
              <a:off x="3206" y="1841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1" name="Line 39"/>
            <p:cNvSpPr>
              <a:spLocks noChangeShapeType="1"/>
            </p:cNvSpPr>
            <p:nvPr/>
          </p:nvSpPr>
          <p:spPr bwMode="auto">
            <a:xfrm>
              <a:off x="3638" y="177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2" name="Line 40"/>
            <p:cNvSpPr>
              <a:spLocks noChangeShapeType="1"/>
            </p:cNvSpPr>
            <p:nvPr/>
          </p:nvSpPr>
          <p:spPr bwMode="auto">
            <a:xfrm>
              <a:off x="4011" y="1984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3" name="Text Box 41"/>
            <p:cNvSpPr txBox="1">
              <a:spLocks noChangeArrowheads="1"/>
            </p:cNvSpPr>
            <p:nvPr/>
          </p:nvSpPr>
          <p:spPr bwMode="auto">
            <a:xfrm>
              <a:off x="4376" y="1581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74" name="Text Box 42"/>
            <p:cNvSpPr txBox="1">
              <a:spLocks noChangeArrowheads="1"/>
            </p:cNvSpPr>
            <p:nvPr/>
          </p:nvSpPr>
          <p:spPr bwMode="auto">
            <a:xfrm>
              <a:off x="3896" y="2005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OOH</a:t>
              </a:r>
            </a:p>
          </p:txBody>
        </p:sp>
      </p:grpSp>
      <p:grpSp>
        <p:nvGrpSpPr>
          <p:cNvPr id="80900" name="Group 94"/>
          <p:cNvGrpSpPr>
            <a:grpSpLocks/>
          </p:cNvGrpSpPr>
          <p:nvPr/>
        </p:nvGrpSpPr>
        <p:grpSpPr bwMode="auto">
          <a:xfrm>
            <a:off x="4483101" y="3959226"/>
            <a:ext cx="2974975" cy="1069975"/>
            <a:chOff x="3194" y="2292"/>
            <a:chExt cx="1874" cy="674"/>
          </a:xfrm>
        </p:grpSpPr>
        <p:sp>
          <p:nvSpPr>
            <p:cNvPr id="80947" name="Freeform 43"/>
            <p:cNvSpPr>
              <a:spLocks/>
            </p:cNvSpPr>
            <p:nvPr/>
          </p:nvSpPr>
          <p:spPr bwMode="auto">
            <a:xfrm>
              <a:off x="3483" y="234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48" name="Line 44"/>
            <p:cNvSpPr>
              <a:spLocks noChangeShapeType="1"/>
            </p:cNvSpPr>
            <p:nvPr/>
          </p:nvSpPr>
          <p:spPr bwMode="auto">
            <a:xfrm flipV="1">
              <a:off x="3969" y="242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9" name="Line 45"/>
            <p:cNvSpPr>
              <a:spLocks noChangeShapeType="1"/>
            </p:cNvSpPr>
            <p:nvPr/>
          </p:nvSpPr>
          <p:spPr bwMode="auto">
            <a:xfrm flipV="1">
              <a:off x="3851" y="260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0" name="Rectangle 46"/>
            <p:cNvSpPr>
              <a:spLocks noChangeArrowheads="1"/>
            </p:cNvSpPr>
            <p:nvPr/>
          </p:nvSpPr>
          <p:spPr bwMode="auto">
            <a:xfrm rot="-2598369">
              <a:off x="3686" y="239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51" name="Line 47"/>
            <p:cNvSpPr>
              <a:spLocks noChangeShapeType="1"/>
            </p:cNvSpPr>
            <p:nvPr/>
          </p:nvSpPr>
          <p:spPr bwMode="auto">
            <a:xfrm flipV="1">
              <a:off x="3728" y="234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2" name="Line 48"/>
            <p:cNvSpPr>
              <a:spLocks noChangeShapeType="1"/>
            </p:cNvSpPr>
            <p:nvPr/>
          </p:nvSpPr>
          <p:spPr bwMode="auto">
            <a:xfrm flipH="1">
              <a:off x="3344" y="2418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3" name="Line 49"/>
            <p:cNvSpPr>
              <a:spLocks noChangeShapeType="1"/>
            </p:cNvSpPr>
            <p:nvPr/>
          </p:nvSpPr>
          <p:spPr bwMode="auto">
            <a:xfrm flipH="1" flipV="1">
              <a:off x="3360" y="2663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4" name="Text Box 50"/>
            <p:cNvSpPr txBox="1">
              <a:spLocks noChangeArrowheads="1"/>
            </p:cNvSpPr>
            <p:nvPr/>
          </p:nvSpPr>
          <p:spPr bwMode="auto">
            <a:xfrm>
              <a:off x="3194" y="2368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55" name="Text Box 51"/>
            <p:cNvSpPr txBox="1">
              <a:spLocks noChangeArrowheads="1"/>
            </p:cNvSpPr>
            <p:nvPr/>
          </p:nvSpPr>
          <p:spPr bwMode="auto">
            <a:xfrm>
              <a:off x="3200" y="2544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56" name="Line 52"/>
            <p:cNvSpPr>
              <a:spLocks noChangeShapeType="1"/>
            </p:cNvSpPr>
            <p:nvPr/>
          </p:nvSpPr>
          <p:spPr bwMode="auto">
            <a:xfrm>
              <a:off x="3302" y="2552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7" name="Line 53"/>
            <p:cNvSpPr>
              <a:spLocks noChangeShapeType="1"/>
            </p:cNvSpPr>
            <p:nvPr/>
          </p:nvSpPr>
          <p:spPr bwMode="auto">
            <a:xfrm>
              <a:off x="3734" y="248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8" name="Line 54"/>
            <p:cNvSpPr>
              <a:spLocks noChangeShapeType="1"/>
            </p:cNvSpPr>
            <p:nvPr/>
          </p:nvSpPr>
          <p:spPr bwMode="auto">
            <a:xfrm>
              <a:off x="4107" y="269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9" name="Text Box 55"/>
            <p:cNvSpPr txBox="1">
              <a:spLocks noChangeArrowheads="1"/>
            </p:cNvSpPr>
            <p:nvPr/>
          </p:nvSpPr>
          <p:spPr bwMode="auto">
            <a:xfrm>
              <a:off x="4472" y="229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60" name="Text Box 56"/>
            <p:cNvSpPr txBox="1">
              <a:spLocks noChangeArrowheads="1"/>
            </p:cNvSpPr>
            <p:nvPr/>
          </p:nvSpPr>
          <p:spPr bwMode="auto">
            <a:xfrm>
              <a:off x="3992" y="271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grpSp>
        <p:nvGrpSpPr>
          <p:cNvPr id="80901" name="Group 96"/>
          <p:cNvGrpSpPr>
            <a:grpSpLocks/>
          </p:cNvGrpSpPr>
          <p:nvPr/>
        </p:nvGrpSpPr>
        <p:grpSpPr bwMode="auto">
          <a:xfrm>
            <a:off x="1905000" y="5499101"/>
            <a:ext cx="2711450" cy="1254125"/>
            <a:chOff x="3456" y="36"/>
            <a:chExt cx="1708" cy="790"/>
          </a:xfrm>
        </p:grpSpPr>
        <p:sp>
          <p:nvSpPr>
            <p:cNvPr id="80933" name="Freeform 58"/>
            <p:cNvSpPr>
              <a:spLocks/>
            </p:cNvSpPr>
            <p:nvPr/>
          </p:nvSpPr>
          <p:spPr bwMode="auto">
            <a:xfrm>
              <a:off x="3579" y="19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34" name="Line 59"/>
            <p:cNvSpPr>
              <a:spLocks noChangeShapeType="1"/>
            </p:cNvSpPr>
            <p:nvPr/>
          </p:nvSpPr>
          <p:spPr bwMode="auto">
            <a:xfrm flipV="1">
              <a:off x="4065" y="27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5" name="Line 60"/>
            <p:cNvSpPr>
              <a:spLocks noChangeShapeType="1"/>
            </p:cNvSpPr>
            <p:nvPr/>
          </p:nvSpPr>
          <p:spPr bwMode="auto">
            <a:xfrm flipV="1">
              <a:off x="3947" y="45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6" name="Rectangle 61"/>
            <p:cNvSpPr>
              <a:spLocks noChangeArrowheads="1"/>
            </p:cNvSpPr>
            <p:nvPr/>
          </p:nvSpPr>
          <p:spPr bwMode="auto">
            <a:xfrm rot="-2598369">
              <a:off x="3782" y="24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37" name="Line 62"/>
            <p:cNvSpPr>
              <a:spLocks noChangeShapeType="1"/>
            </p:cNvSpPr>
            <p:nvPr/>
          </p:nvSpPr>
          <p:spPr bwMode="auto">
            <a:xfrm flipV="1">
              <a:off x="3824" y="19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8" name="Line 64"/>
            <p:cNvSpPr>
              <a:spLocks noChangeShapeType="1"/>
            </p:cNvSpPr>
            <p:nvPr/>
          </p:nvSpPr>
          <p:spPr bwMode="auto">
            <a:xfrm flipH="1">
              <a:off x="3600" y="544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9" name="Text Box 65"/>
            <p:cNvSpPr txBox="1">
              <a:spLocks noChangeArrowheads="1"/>
            </p:cNvSpPr>
            <p:nvPr/>
          </p:nvSpPr>
          <p:spPr bwMode="auto">
            <a:xfrm>
              <a:off x="3456" y="36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40" name="Text Box 66"/>
            <p:cNvSpPr txBox="1">
              <a:spLocks noChangeArrowheads="1"/>
            </p:cNvSpPr>
            <p:nvPr/>
          </p:nvSpPr>
          <p:spPr bwMode="auto">
            <a:xfrm>
              <a:off x="3456" y="576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41" name="Line 68"/>
            <p:cNvSpPr>
              <a:spLocks noChangeShapeType="1"/>
            </p:cNvSpPr>
            <p:nvPr/>
          </p:nvSpPr>
          <p:spPr bwMode="auto">
            <a:xfrm>
              <a:off x="3830" y="33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2" name="Line 69"/>
            <p:cNvSpPr>
              <a:spLocks noChangeShapeType="1"/>
            </p:cNvSpPr>
            <p:nvPr/>
          </p:nvSpPr>
          <p:spPr bwMode="auto">
            <a:xfrm>
              <a:off x="4203" y="54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3" name="Text Box 70"/>
            <p:cNvSpPr txBox="1">
              <a:spLocks noChangeArrowheads="1"/>
            </p:cNvSpPr>
            <p:nvPr/>
          </p:nvSpPr>
          <p:spPr bwMode="auto">
            <a:xfrm>
              <a:off x="4568" y="14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44" name="Text Box 71"/>
            <p:cNvSpPr txBox="1">
              <a:spLocks noChangeArrowheads="1"/>
            </p:cNvSpPr>
            <p:nvPr/>
          </p:nvSpPr>
          <p:spPr bwMode="auto">
            <a:xfrm>
              <a:off x="4088" y="56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45" name="Line 86"/>
            <p:cNvSpPr>
              <a:spLocks noChangeShapeType="1"/>
            </p:cNvSpPr>
            <p:nvPr/>
          </p:nvSpPr>
          <p:spPr bwMode="auto">
            <a:xfrm>
              <a:off x="3600" y="219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6" name="Line 87"/>
            <p:cNvSpPr>
              <a:spLocks noChangeShapeType="1"/>
            </p:cNvSpPr>
            <p:nvPr/>
          </p:nvSpPr>
          <p:spPr bwMode="auto">
            <a:xfrm>
              <a:off x="3626" y="205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0902" name="Group 114"/>
          <p:cNvGrpSpPr>
            <a:grpSpLocks/>
          </p:cNvGrpSpPr>
          <p:nvPr/>
        </p:nvGrpSpPr>
        <p:grpSpPr bwMode="auto">
          <a:xfrm>
            <a:off x="7693026" y="5383214"/>
            <a:ext cx="2746375" cy="1398587"/>
            <a:chOff x="3552" y="3391"/>
            <a:chExt cx="1730" cy="881"/>
          </a:xfrm>
        </p:grpSpPr>
        <p:sp>
          <p:nvSpPr>
            <p:cNvPr id="80920" name="Freeform 72"/>
            <p:cNvSpPr>
              <a:spLocks/>
            </p:cNvSpPr>
            <p:nvPr/>
          </p:nvSpPr>
          <p:spPr bwMode="auto">
            <a:xfrm>
              <a:off x="3697" y="3601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21" name="Line 73"/>
            <p:cNvSpPr>
              <a:spLocks noChangeShapeType="1"/>
            </p:cNvSpPr>
            <p:nvPr/>
          </p:nvSpPr>
          <p:spPr bwMode="auto">
            <a:xfrm flipV="1">
              <a:off x="4183" y="3681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2" name="Line 74"/>
            <p:cNvSpPr>
              <a:spLocks noChangeShapeType="1"/>
            </p:cNvSpPr>
            <p:nvPr/>
          </p:nvSpPr>
          <p:spPr bwMode="auto">
            <a:xfrm flipV="1">
              <a:off x="4065" y="3861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3" name="Rectangle 75"/>
            <p:cNvSpPr>
              <a:spLocks noChangeArrowheads="1"/>
            </p:cNvSpPr>
            <p:nvPr/>
          </p:nvSpPr>
          <p:spPr bwMode="auto">
            <a:xfrm rot="-2598369">
              <a:off x="3900" y="3649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24" name="Line 76"/>
            <p:cNvSpPr>
              <a:spLocks noChangeShapeType="1"/>
            </p:cNvSpPr>
            <p:nvPr/>
          </p:nvSpPr>
          <p:spPr bwMode="auto">
            <a:xfrm flipV="1">
              <a:off x="3942" y="3606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5" name="Line 82"/>
            <p:cNvSpPr>
              <a:spLocks noChangeShapeType="1"/>
            </p:cNvSpPr>
            <p:nvPr/>
          </p:nvSpPr>
          <p:spPr bwMode="auto">
            <a:xfrm>
              <a:off x="3948" y="3745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6" name="Line 83"/>
            <p:cNvSpPr>
              <a:spLocks noChangeShapeType="1"/>
            </p:cNvSpPr>
            <p:nvPr/>
          </p:nvSpPr>
          <p:spPr bwMode="auto">
            <a:xfrm>
              <a:off x="4321" y="3953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7" name="Text Box 84"/>
            <p:cNvSpPr txBox="1">
              <a:spLocks noChangeArrowheads="1"/>
            </p:cNvSpPr>
            <p:nvPr/>
          </p:nvSpPr>
          <p:spPr bwMode="auto">
            <a:xfrm>
              <a:off x="4686" y="3550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28" name="Text Box 85"/>
            <p:cNvSpPr txBox="1">
              <a:spLocks noChangeArrowheads="1"/>
            </p:cNvSpPr>
            <p:nvPr/>
          </p:nvSpPr>
          <p:spPr bwMode="auto">
            <a:xfrm>
              <a:off x="4206" y="3974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29" name="Line 89"/>
            <p:cNvSpPr>
              <a:spLocks noChangeShapeType="1"/>
            </p:cNvSpPr>
            <p:nvPr/>
          </p:nvSpPr>
          <p:spPr bwMode="auto">
            <a:xfrm flipH="1">
              <a:off x="3696" y="3990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0" name="Text Box 91"/>
            <p:cNvSpPr txBox="1">
              <a:spLocks noChangeArrowheads="1"/>
            </p:cNvSpPr>
            <p:nvPr/>
          </p:nvSpPr>
          <p:spPr bwMode="auto">
            <a:xfrm>
              <a:off x="3552" y="4022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31" name="Line 93"/>
            <p:cNvSpPr>
              <a:spLocks noChangeShapeType="1"/>
            </p:cNvSpPr>
            <p:nvPr/>
          </p:nvSpPr>
          <p:spPr bwMode="auto">
            <a:xfrm>
              <a:off x="3723" y="3577"/>
              <a:ext cx="48" cy="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2" name="Text Box 97"/>
            <p:cNvSpPr txBox="1">
              <a:spLocks noChangeArrowheads="1"/>
            </p:cNvSpPr>
            <p:nvPr/>
          </p:nvSpPr>
          <p:spPr bwMode="auto">
            <a:xfrm>
              <a:off x="3580" y="3391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sp>
        <p:nvSpPr>
          <p:cNvPr id="106596" name="Text Box 100"/>
          <p:cNvSpPr txBox="1">
            <a:spLocks noChangeArrowheads="1"/>
          </p:cNvSpPr>
          <p:nvPr/>
        </p:nvSpPr>
        <p:spPr bwMode="auto">
          <a:xfrm>
            <a:off x="407988" y="381000"/>
            <a:ext cx="29718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FF0000"/>
                </a:solidFill>
              </a:rPr>
              <a:t>Prostaglandins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Many tissues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Local effects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Degraded in lung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80904" name="Text Box 101"/>
          <p:cNvSpPr txBox="1">
            <a:spLocks noChangeArrowheads="1"/>
          </p:cNvSpPr>
          <p:nvPr/>
        </p:nvSpPr>
        <p:spPr bwMode="auto">
          <a:xfrm>
            <a:off x="4789488" y="152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Phospholipids</a:t>
            </a:r>
            <a:endParaRPr lang="en-US" altLang="en-US"/>
          </a:p>
        </p:txBody>
      </p:sp>
      <p:sp>
        <p:nvSpPr>
          <p:cNvPr id="80905" name="Line 102"/>
          <p:cNvSpPr>
            <a:spLocks noChangeShapeType="1"/>
          </p:cNvSpPr>
          <p:nvPr/>
        </p:nvSpPr>
        <p:spPr bwMode="auto">
          <a:xfrm>
            <a:off x="5970588" y="533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Line 103"/>
          <p:cNvSpPr>
            <a:spLocks noChangeShapeType="1"/>
          </p:cNvSpPr>
          <p:nvPr/>
        </p:nvSpPr>
        <p:spPr bwMode="auto">
          <a:xfrm flipH="1">
            <a:off x="6019800" y="838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Text Box 104"/>
          <p:cNvSpPr txBox="1">
            <a:spLocks noChangeArrowheads="1"/>
          </p:cNvSpPr>
          <p:nvPr/>
        </p:nvSpPr>
        <p:spPr bwMode="auto">
          <a:xfrm>
            <a:off x="7897813" y="614363"/>
            <a:ext cx="906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/>
              <a:t>PLA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08" name="Line 105"/>
          <p:cNvSpPr>
            <a:spLocks noChangeShapeType="1"/>
          </p:cNvSpPr>
          <p:nvPr/>
        </p:nvSpPr>
        <p:spPr bwMode="auto">
          <a:xfrm>
            <a:off x="5970588" y="213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106"/>
          <p:cNvSpPr>
            <a:spLocks noChangeShapeType="1"/>
          </p:cNvSpPr>
          <p:nvPr/>
        </p:nvSpPr>
        <p:spPr bwMode="auto">
          <a:xfrm flipH="1">
            <a:off x="6054725" y="2293938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07"/>
          <p:cNvSpPr txBox="1">
            <a:spLocks noChangeArrowheads="1"/>
          </p:cNvSpPr>
          <p:nvPr/>
        </p:nvSpPr>
        <p:spPr bwMode="auto">
          <a:xfrm>
            <a:off x="7848601" y="2065339"/>
            <a:ext cx="271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 err="1"/>
              <a:t>Cyclo</a:t>
            </a:r>
            <a:r>
              <a:rPr lang="en-US" altLang="en-US" dirty="0"/>
              <a:t>-oxygenase</a:t>
            </a:r>
          </a:p>
        </p:txBody>
      </p:sp>
      <p:sp>
        <p:nvSpPr>
          <p:cNvPr id="80911" name="Text Box 108"/>
          <p:cNvSpPr txBox="1">
            <a:spLocks noChangeArrowheads="1"/>
          </p:cNvSpPr>
          <p:nvPr/>
        </p:nvSpPr>
        <p:spPr bwMode="auto">
          <a:xfrm>
            <a:off x="8229601" y="2438401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 dirty="0">
                <a:solidFill>
                  <a:srgbClr val="800000"/>
                </a:solidFill>
              </a:rPr>
              <a:t>Inhibited by aspirin</a:t>
            </a:r>
          </a:p>
        </p:txBody>
      </p:sp>
      <p:sp>
        <p:nvSpPr>
          <p:cNvPr id="80912" name="Line 109"/>
          <p:cNvSpPr>
            <a:spLocks noChangeShapeType="1"/>
          </p:cNvSpPr>
          <p:nvPr/>
        </p:nvSpPr>
        <p:spPr bwMode="auto">
          <a:xfrm>
            <a:off x="5970588" y="358432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Text Box 112"/>
          <p:cNvSpPr txBox="1">
            <a:spLocks noChangeArrowheads="1"/>
          </p:cNvSpPr>
          <p:nvPr/>
        </p:nvSpPr>
        <p:spPr bwMode="auto">
          <a:xfrm>
            <a:off x="24384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PGE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4" name="Text Box 113"/>
          <p:cNvSpPr txBox="1">
            <a:spLocks noChangeArrowheads="1"/>
          </p:cNvSpPr>
          <p:nvPr/>
        </p:nvSpPr>
        <p:spPr bwMode="auto">
          <a:xfrm>
            <a:off x="83820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PGF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5" name="Line 115"/>
          <p:cNvSpPr>
            <a:spLocks noChangeShapeType="1"/>
          </p:cNvSpPr>
          <p:nvPr/>
        </p:nvSpPr>
        <p:spPr bwMode="auto">
          <a:xfrm flipH="1">
            <a:off x="4724401" y="4800600"/>
            <a:ext cx="944563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Line 116"/>
          <p:cNvSpPr>
            <a:spLocks noChangeShapeType="1"/>
          </p:cNvSpPr>
          <p:nvPr/>
        </p:nvSpPr>
        <p:spPr bwMode="auto">
          <a:xfrm>
            <a:off x="6361114" y="4776788"/>
            <a:ext cx="1163637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Text Box 117"/>
          <p:cNvSpPr txBox="1">
            <a:spLocks noChangeArrowheads="1"/>
          </p:cNvSpPr>
          <p:nvPr/>
        </p:nvSpPr>
        <p:spPr bwMode="auto">
          <a:xfrm>
            <a:off x="3581401" y="41148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PGH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8" name="Text Box 118"/>
          <p:cNvSpPr txBox="1">
            <a:spLocks noChangeArrowheads="1"/>
          </p:cNvSpPr>
          <p:nvPr/>
        </p:nvSpPr>
        <p:spPr bwMode="auto">
          <a:xfrm>
            <a:off x="3429001" y="27432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PGG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9" name="Text Box 119"/>
          <p:cNvSpPr txBox="1">
            <a:spLocks noChangeArrowheads="1"/>
          </p:cNvSpPr>
          <p:nvPr/>
        </p:nvSpPr>
        <p:spPr bwMode="auto">
          <a:xfrm>
            <a:off x="7216776" y="1349375"/>
            <a:ext cx="269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Arachidonic Acid</a:t>
            </a:r>
          </a:p>
        </p:txBody>
      </p:sp>
    </p:spTree>
    <p:extLst>
      <p:ext uri="{BB962C8B-B14F-4D97-AF65-F5344CB8AC3E}">
        <p14:creationId xmlns:p14="http://schemas.microsoft.com/office/powerpoint/2010/main" val="61160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4471988" y="1119188"/>
            <a:ext cx="2997200" cy="938212"/>
            <a:chOff x="2288" y="102"/>
            <a:chExt cx="1888" cy="591"/>
          </a:xfrm>
        </p:grpSpPr>
        <p:sp>
          <p:nvSpPr>
            <p:cNvPr id="83023" name="Freeform 3"/>
            <p:cNvSpPr>
              <a:spLocks/>
            </p:cNvSpPr>
            <p:nvPr/>
          </p:nvSpPr>
          <p:spPr bwMode="auto">
            <a:xfrm>
              <a:off x="2288" y="192"/>
              <a:ext cx="1387" cy="501"/>
            </a:xfrm>
            <a:custGeom>
              <a:avLst/>
              <a:gdLst>
                <a:gd name="T0" fmla="*/ 1264 w 1387"/>
                <a:gd name="T1" fmla="*/ 48 h 501"/>
                <a:gd name="T2" fmla="*/ 1120 w 1387"/>
                <a:gd name="T3" fmla="*/ 144 h 501"/>
                <a:gd name="T4" fmla="*/ 976 w 1387"/>
                <a:gd name="T5" fmla="*/ 48 h 501"/>
                <a:gd name="T6" fmla="*/ 832 w 1387"/>
                <a:gd name="T7" fmla="*/ 144 h 501"/>
                <a:gd name="T8" fmla="*/ 688 w 1387"/>
                <a:gd name="T9" fmla="*/ 0 h 501"/>
                <a:gd name="T10" fmla="*/ 480 w 1387"/>
                <a:gd name="T11" fmla="*/ 0 h 501"/>
                <a:gd name="T12" fmla="*/ 448 w 1387"/>
                <a:gd name="T13" fmla="*/ 144 h 501"/>
                <a:gd name="T14" fmla="*/ 256 w 1387"/>
                <a:gd name="T15" fmla="*/ 48 h 501"/>
                <a:gd name="T16" fmla="*/ 75 w 1387"/>
                <a:gd name="T17" fmla="*/ 96 h 501"/>
                <a:gd name="T18" fmla="*/ 0 w 1387"/>
                <a:gd name="T19" fmla="*/ 283 h 501"/>
                <a:gd name="T20" fmla="*/ 101 w 1387"/>
                <a:gd name="T21" fmla="*/ 443 h 501"/>
                <a:gd name="T22" fmla="*/ 256 w 1387"/>
                <a:gd name="T23" fmla="*/ 501 h 501"/>
                <a:gd name="T24" fmla="*/ 448 w 1387"/>
                <a:gd name="T25" fmla="*/ 389 h 501"/>
                <a:gd name="T26" fmla="*/ 528 w 1387"/>
                <a:gd name="T27" fmla="*/ 501 h 501"/>
                <a:gd name="T28" fmla="*/ 704 w 1387"/>
                <a:gd name="T29" fmla="*/ 501 h 501"/>
                <a:gd name="T30" fmla="*/ 832 w 1387"/>
                <a:gd name="T31" fmla="*/ 299 h 501"/>
                <a:gd name="T32" fmla="*/ 971 w 1387"/>
                <a:gd name="T33" fmla="*/ 400 h 501"/>
                <a:gd name="T34" fmla="*/ 1131 w 1387"/>
                <a:gd name="T35" fmla="*/ 320 h 501"/>
                <a:gd name="T36" fmla="*/ 1280 w 1387"/>
                <a:gd name="T37" fmla="*/ 427 h 501"/>
                <a:gd name="T38" fmla="*/ 1387 w 1387"/>
                <a:gd name="T39" fmla="*/ 331 h 5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87"/>
                <a:gd name="T61" fmla="*/ 0 h 501"/>
                <a:gd name="T62" fmla="*/ 1387 w 1387"/>
                <a:gd name="T63" fmla="*/ 501 h 50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87" h="501">
                  <a:moveTo>
                    <a:pt x="1264" y="48"/>
                  </a:moveTo>
                  <a:lnTo>
                    <a:pt x="1120" y="144"/>
                  </a:lnTo>
                  <a:lnTo>
                    <a:pt x="976" y="48"/>
                  </a:lnTo>
                  <a:lnTo>
                    <a:pt x="832" y="144"/>
                  </a:lnTo>
                  <a:lnTo>
                    <a:pt x="688" y="0"/>
                  </a:lnTo>
                  <a:cubicBezTo>
                    <a:pt x="618" y="0"/>
                    <a:pt x="549" y="0"/>
                    <a:pt x="480" y="0"/>
                  </a:cubicBezTo>
                  <a:lnTo>
                    <a:pt x="448" y="144"/>
                  </a:lnTo>
                  <a:lnTo>
                    <a:pt x="256" y="48"/>
                  </a:lnTo>
                  <a:lnTo>
                    <a:pt x="75" y="96"/>
                  </a:lnTo>
                  <a:lnTo>
                    <a:pt x="0" y="283"/>
                  </a:lnTo>
                  <a:lnTo>
                    <a:pt x="101" y="443"/>
                  </a:lnTo>
                  <a:lnTo>
                    <a:pt x="256" y="501"/>
                  </a:lnTo>
                  <a:lnTo>
                    <a:pt x="448" y="389"/>
                  </a:lnTo>
                  <a:lnTo>
                    <a:pt x="528" y="501"/>
                  </a:lnTo>
                  <a:lnTo>
                    <a:pt x="704" y="501"/>
                  </a:lnTo>
                  <a:lnTo>
                    <a:pt x="832" y="299"/>
                  </a:lnTo>
                  <a:lnTo>
                    <a:pt x="971" y="400"/>
                  </a:lnTo>
                  <a:lnTo>
                    <a:pt x="1131" y="320"/>
                  </a:lnTo>
                  <a:lnTo>
                    <a:pt x="1280" y="427"/>
                  </a:lnTo>
                  <a:lnTo>
                    <a:pt x="1387" y="331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24" name="Line 4"/>
            <p:cNvSpPr>
              <a:spLocks noChangeShapeType="1"/>
            </p:cNvSpPr>
            <p:nvPr/>
          </p:nvSpPr>
          <p:spPr bwMode="auto">
            <a:xfrm>
              <a:off x="2784" y="2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5" name="Line 5"/>
            <p:cNvSpPr>
              <a:spLocks noChangeShapeType="1"/>
            </p:cNvSpPr>
            <p:nvPr/>
          </p:nvSpPr>
          <p:spPr bwMode="auto">
            <a:xfrm>
              <a:off x="2811" y="635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6" name="Line 6"/>
            <p:cNvSpPr>
              <a:spLocks noChangeShapeType="1"/>
            </p:cNvSpPr>
            <p:nvPr/>
          </p:nvSpPr>
          <p:spPr bwMode="auto">
            <a:xfrm flipV="1">
              <a:off x="2379" y="272"/>
              <a:ext cx="155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7" name="Line 7"/>
            <p:cNvSpPr>
              <a:spLocks noChangeShapeType="1"/>
            </p:cNvSpPr>
            <p:nvPr/>
          </p:nvSpPr>
          <p:spPr bwMode="auto">
            <a:xfrm>
              <a:off x="2400" y="587"/>
              <a:ext cx="139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8" name="Text Box 8"/>
            <p:cNvSpPr txBox="1">
              <a:spLocks noChangeArrowheads="1"/>
            </p:cNvSpPr>
            <p:nvPr/>
          </p:nvSpPr>
          <p:spPr bwMode="auto">
            <a:xfrm>
              <a:off x="3504" y="102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</p:grpSp>
      <p:grpSp>
        <p:nvGrpSpPr>
          <p:cNvPr id="82947" name="Group 9"/>
          <p:cNvGrpSpPr>
            <a:grpSpLocks/>
          </p:cNvGrpSpPr>
          <p:nvPr/>
        </p:nvGrpSpPr>
        <p:grpSpPr bwMode="auto">
          <a:xfrm>
            <a:off x="4483101" y="2511426"/>
            <a:ext cx="2974975" cy="1069975"/>
            <a:chOff x="3098" y="1581"/>
            <a:chExt cx="1874" cy="674"/>
          </a:xfrm>
        </p:grpSpPr>
        <p:sp>
          <p:nvSpPr>
            <p:cNvPr id="83009" name="Freeform 10"/>
            <p:cNvSpPr>
              <a:spLocks/>
            </p:cNvSpPr>
            <p:nvPr/>
          </p:nvSpPr>
          <p:spPr bwMode="auto">
            <a:xfrm>
              <a:off x="3387" y="1632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10" name="Line 11"/>
            <p:cNvSpPr>
              <a:spLocks noChangeShapeType="1"/>
            </p:cNvSpPr>
            <p:nvPr/>
          </p:nvSpPr>
          <p:spPr bwMode="auto">
            <a:xfrm flipV="1">
              <a:off x="3873" y="1712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1" name="Line 12"/>
            <p:cNvSpPr>
              <a:spLocks noChangeShapeType="1"/>
            </p:cNvSpPr>
            <p:nvPr/>
          </p:nvSpPr>
          <p:spPr bwMode="auto">
            <a:xfrm flipV="1">
              <a:off x="3755" y="1892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2" name="Rectangle 13"/>
            <p:cNvSpPr>
              <a:spLocks noChangeArrowheads="1"/>
            </p:cNvSpPr>
            <p:nvPr/>
          </p:nvSpPr>
          <p:spPr bwMode="auto">
            <a:xfrm rot="-2598369">
              <a:off x="3590" y="1680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13" name="Line 14"/>
            <p:cNvSpPr>
              <a:spLocks noChangeShapeType="1"/>
            </p:cNvSpPr>
            <p:nvPr/>
          </p:nvSpPr>
          <p:spPr bwMode="auto">
            <a:xfrm flipV="1">
              <a:off x="3632" y="1637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4" name="Line 15"/>
            <p:cNvSpPr>
              <a:spLocks noChangeShapeType="1"/>
            </p:cNvSpPr>
            <p:nvPr/>
          </p:nvSpPr>
          <p:spPr bwMode="auto">
            <a:xfrm flipH="1">
              <a:off x="3248" y="1707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5" name="Line 16"/>
            <p:cNvSpPr>
              <a:spLocks noChangeShapeType="1"/>
            </p:cNvSpPr>
            <p:nvPr/>
          </p:nvSpPr>
          <p:spPr bwMode="auto">
            <a:xfrm flipH="1" flipV="1">
              <a:off x="3264" y="1952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6" name="Text Box 17"/>
            <p:cNvSpPr txBox="1">
              <a:spLocks noChangeArrowheads="1"/>
            </p:cNvSpPr>
            <p:nvPr/>
          </p:nvSpPr>
          <p:spPr bwMode="auto">
            <a:xfrm>
              <a:off x="3098" y="1657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17" name="Text Box 18"/>
            <p:cNvSpPr txBox="1">
              <a:spLocks noChangeArrowheads="1"/>
            </p:cNvSpPr>
            <p:nvPr/>
          </p:nvSpPr>
          <p:spPr bwMode="auto">
            <a:xfrm>
              <a:off x="3104" y="1833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18" name="Line 19"/>
            <p:cNvSpPr>
              <a:spLocks noChangeShapeType="1"/>
            </p:cNvSpPr>
            <p:nvPr/>
          </p:nvSpPr>
          <p:spPr bwMode="auto">
            <a:xfrm>
              <a:off x="3206" y="1841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9" name="Line 20"/>
            <p:cNvSpPr>
              <a:spLocks noChangeShapeType="1"/>
            </p:cNvSpPr>
            <p:nvPr/>
          </p:nvSpPr>
          <p:spPr bwMode="auto">
            <a:xfrm>
              <a:off x="3638" y="177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0" name="Line 21"/>
            <p:cNvSpPr>
              <a:spLocks noChangeShapeType="1"/>
            </p:cNvSpPr>
            <p:nvPr/>
          </p:nvSpPr>
          <p:spPr bwMode="auto">
            <a:xfrm>
              <a:off x="4011" y="1984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1" name="Text Box 22"/>
            <p:cNvSpPr txBox="1">
              <a:spLocks noChangeArrowheads="1"/>
            </p:cNvSpPr>
            <p:nvPr/>
          </p:nvSpPr>
          <p:spPr bwMode="auto">
            <a:xfrm>
              <a:off x="4376" y="1581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3022" name="Text Box 23"/>
            <p:cNvSpPr txBox="1">
              <a:spLocks noChangeArrowheads="1"/>
            </p:cNvSpPr>
            <p:nvPr/>
          </p:nvSpPr>
          <p:spPr bwMode="auto">
            <a:xfrm>
              <a:off x="3896" y="2005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OOH</a:t>
              </a:r>
            </a:p>
          </p:txBody>
        </p:sp>
      </p:grpSp>
      <p:grpSp>
        <p:nvGrpSpPr>
          <p:cNvPr id="82948" name="Group 24"/>
          <p:cNvGrpSpPr>
            <a:grpSpLocks/>
          </p:cNvGrpSpPr>
          <p:nvPr/>
        </p:nvGrpSpPr>
        <p:grpSpPr bwMode="auto">
          <a:xfrm>
            <a:off x="4483101" y="3959226"/>
            <a:ext cx="2974975" cy="1069975"/>
            <a:chOff x="3194" y="2292"/>
            <a:chExt cx="1874" cy="674"/>
          </a:xfrm>
        </p:grpSpPr>
        <p:sp>
          <p:nvSpPr>
            <p:cNvPr id="82995" name="Freeform 25"/>
            <p:cNvSpPr>
              <a:spLocks/>
            </p:cNvSpPr>
            <p:nvPr/>
          </p:nvSpPr>
          <p:spPr bwMode="auto">
            <a:xfrm>
              <a:off x="3483" y="234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96" name="Line 26"/>
            <p:cNvSpPr>
              <a:spLocks noChangeShapeType="1"/>
            </p:cNvSpPr>
            <p:nvPr/>
          </p:nvSpPr>
          <p:spPr bwMode="auto">
            <a:xfrm flipV="1">
              <a:off x="3969" y="242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7" name="Line 27"/>
            <p:cNvSpPr>
              <a:spLocks noChangeShapeType="1"/>
            </p:cNvSpPr>
            <p:nvPr/>
          </p:nvSpPr>
          <p:spPr bwMode="auto">
            <a:xfrm flipV="1">
              <a:off x="3851" y="260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8" name="Rectangle 28"/>
            <p:cNvSpPr>
              <a:spLocks noChangeArrowheads="1"/>
            </p:cNvSpPr>
            <p:nvPr/>
          </p:nvSpPr>
          <p:spPr bwMode="auto">
            <a:xfrm rot="-2598369">
              <a:off x="3686" y="239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99" name="Line 29"/>
            <p:cNvSpPr>
              <a:spLocks noChangeShapeType="1"/>
            </p:cNvSpPr>
            <p:nvPr/>
          </p:nvSpPr>
          <p:spPr bwMode="auto">
            <a:xfrm flipV="1">
              <a:off x="3728" y="234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0" name="Line 30"/>
            <p:cNvSpPr>
              <a:spLocks noChangeShapeType="1"/>
            </p:cNvSpPr>
            <p:nvPr/>
          </p:nvSpPr>
          <p:spPr bwMode="auto">
            <a:xfrm flipH="1">
              <a:off x="3344" y="2418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1" name="Line 31"/>
            <p:cNvSpPr>
              <a:spLocks noChangeShapeType="1"/>
            </p:cNvSpPr>
            <p:nvPr/>
          </p:nvSpPr>
          <p:spPr bwMode="auto">
            <a:xfrm flipH="1" flipV="1">
              <a:off x="3360" y="2663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2" name="Text Box 32"/>
            <p:cNvSpPr txBox="1">
              <a:spLocks noChangeArrowheads="1"/>
            </p:cNvSpPr>
            <p:nvPr/>
          </p:nvSpPr>
          <p:spPr bwMode="auto">
            <a:xfrm>
              <a:off x="3194" y="2368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03" name="Text Box 33"/>
            <p:cNvSpPr txBox="1">
              <a:spLocks noChangeArrowheads="1"/>
            </p:cNvSpPr>
            <p:nvPr/>
          </p:nvSpPr>
          <p:spPr bwMode="auto">
            <a:xfrm>
              <a:off x="3200" y="2544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04" name="Line 34"/>
            <p:cNvSpPr>
              <a:spLocks noChangeShapeType="1"/>
            </p:cNvSpPr>
            <p:nvPr/>
          </p:nvSpPr>
          <p:spPr bwMode="auto">
            <a:xfrm>
              <a:off x="3302" y="2552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5" name="Line 35"/>
            <p:cNvSpPr>
              <a:spLocks noChangeShapeType="1"/>
            </p:cNvSpPr>
            <p:nvPr/>
          </p:nvSpPr>
          <p:spPr bwMode="auto">
            <a:xfrm>
              <a:off x="3734" y="248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6" name="Line 36"/>
            <p:cNvSpPr>
              <a:spLocks noChangeShapeType="1"/>
            </p:cNvSpPr>
            <p:nvPr/>
          </p:nvSpPr>
          <p:spPr bwMode="auto">
            <a:xfrm>
              <a:off x="4107" y="269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7" name="Text Box 37"/>
            <p:cNvSpPr txBox="1">
              <a:spLocks noChangeArrowheads="1"/>
            </p:cNvSpPr>
            <p:nvPr/>
          </p:nvSpPr>
          <p:spPr bwMode="auto">
            <a:xfrm>
              <a:off x="4472" y="229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3008" name="Text Box 38"/>
            <p:cNvSpPr txBox="1">
              <a:spLocks noChangeArrowheads="1"/>
            </p:cNvSpPr>
            <p:nvPr/>
          </p:nvSpPr>
          <p:spPr bwMode="auto">
            <a:xfrm>
              <a:off x="3992" y="271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grpSp>
        <p:nvGrpSpPr>
          <p:cNvPr id="82949" name="Group 39"/>
          <p:cNvGrpSpPr>
            <a:grpSpLocks/>
          </p:cNvGrpSpPr>
          <p:nvPr/>
        </p:nvGrpSpPr>
        <p:grpSpPr bwMode="auto">
          <a:xfrm>
            <a:off x="1905000" y="5499101"/>
            <a:ext cx="2711450" cy="1254125"/>
            <a:chOff x="3456" y="36"/>
            <a:chExt cx="1708" cy="790"/>
          </a:xfrm>
        </p:grpSpPr>
        <p:sp>
          <p:nvSpPr>
            <p:cNvPr id="82981" name="Freeform 40"/>
            <p:cNvSpPr>
              <a:spLocks/>
            </p:cNvSpPr>
            <p:nvPr/>
          </p:nvSpPr>
          <p:spPr bwMode="auto">
            <a:xfrm>
              <a:off x="3579" y="19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82" name="Line 41"/>
            <p:cNvSpPr>
              <a:spLocks noChangeShapeType="1"/>
            </p:cNvSpPr>
            <p:nvPr/>
          </p:nvSpPr>
          <p:spPr bwMode="auto">
            <a:xfrm flipV="1">
              <a:off x="4065" y="27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3" name="Line 42"/>
            <p:cNvSpPr>
              <a:spLocks noChangeShapeType="1"/>
            </p:cNvSpPr>
            <p:nvPr/>
          </p:nvSpPr>
          <p:spPr bwMode="auto">
            <a:xfrm flipV="1">
              <a:off x="3947" y="45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4" name="Rectangle 43"/>
            <p:cNvSpPr>
              <a:spLocks noChangeArrowheads="1"/>
            </p:cNvSpPr>
            <p:nvPr/>
          </p:nvSpPr>
          <p:spPr bwMode="auto">
            <a:xfrm rot="-2598369">
              <a:off x="3782" y="24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85" name="Line 44"/>
            <p:cNvSpPr>
              <a:spLocks noChangeShapeType="1"/>
            </p:cNvSpPr>
            <p:nvPr/>
          </p:nvSpPr>
          <p:spPr bwMode="auto">
            <a:xfrm flipV="1">
              <a:off x="3824" y="19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6" name="Line 45"/>
            <p:cNvSpPr>
              <a:spLocks noChangeShapeType="1"/>
            </p:cNvSpPr>
            <p:nvPr/>
          </p:nvSpPr>
          <p:spPr bwMode="auto">
            <a:xfrm flipH="1">
              <a:off x="3600" y="544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7" name="Text Box 46"/>
            <p:cNvSpPr txBox="1">
              <a:spLocks noChangeArrowheads="1"/>
            </p:cNvSpPr>
            <p:nvPr/>
          </p:nvSpPr>
          <p:spPr bwMode="auto">
            <a:xfrm>
              <a:off x="3456" y="36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2988" name="Text Box 47"/>
            <p:cNvSpPr txBox="1">
              <a:spLocks noChangeArrowheads="1"/>
            </p:cNvSpPr>
            <p:nvPr/>
          </p:nvSpPr>
          <p:spPr bwMode="auto">
            <a:xfrm>
              <a:off x="3456" y="576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89" name="Line 48"/>
            <p:cNvSpPr>
              <a:spLocks noChangeShapeType="1"/>
            </p:cNvSpPr>
            <p:nvPr/>
          </p:nvSpPr>
          <p:spPr bwMode="auto">
            <a:xfrm>
              <a:off x="3830" y="33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0" name="Line 49"/>
            <p:cNvSpPr>
              <a:spLocks noChangeShapeType="1"/>
            </p:cNvSpPr>
            <p:nvPr/>
          </p:nvSpPr>
          <p:spPr bwMode="auto">
            <a:xfrm>
              <a:off x="4203" y="54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1" name="Text Box 50"/>
            <p:cNvSpPr txBox="1">
              <a:spLocks noChangeArrowheads="1"/>
            </p:cNvSpPr>
            <p:nvPr/>
          </p:nvSpPr>
          <p:spPr bwMode="auto">
            <a:xfrm>
              <a:off x="4568" y="14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2992" name="Text Box 51"/>
            <p:cNvSpPr txBox="1">
              <a:spLocks noChangeArrowheads="1"/>
            </p:cNvSpPr>
            <p:nvPr/>
          </p:nvSpPr>
          <p:spPr bwMode="auto">
            <a:xfrm>
              <a:off x="4088" y="56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93" name="Line 52"/>
            <p:cNvSpPr>
              <a:spLocks noChangeShapeType="1"/>
            </p:cNvSpPr>
            <p:nvPr/>
          </p:nvSpPr>
          <p:spPr bwMode="auto">
            <a:xfrm>
              <a:off x="3600" y="219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4" name="Line 53"/>
            <p:cNvSpPr>
              <a:spLocks noChangeShapeType="1"/>
            </p:cNvSpPr>
            <p:nvPr/>
          </p:nvSpPr>
          <p:spPr bwMode="auto">
            <a:xfrm>
              <a:off x="3626" y="205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950" name="Group 54"/>
          <p:cNvGrpSpPr>
            <a:grpSpLocks/>
          </p:cNvGrpSpPr>
          <p:nvPr/>
        </p:nvGrpSpPr>
        <p:grpSpPr bwMode="auto">
          <a:xfrm>
            <a:off x="7693026" y="5383214"/>
            <a:ext cx="2746375" cy="1398587"/>
            <a:chOff x="3552" y="3391"/>
            <a:chExt cx="1730" cy="881"/>
          </a:xfrm>
        </p:grpSpPr>
        <p:sp>
          <p:nvSpPr>
            <p:cNvPr id="82968" name="Freeform 55"/>
            <p:cNvSpPr>
              <a:spLocks/>
            </p:cNvSpPr>
            <p:nvPr/>
          </p:nvSpPr>
          <p:spPr bwMode="auto">
            <a:xfrm>
              <a:off x="3697" y="3601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69" name="Line 56"/>
            <p:cNvSpPr>
              <a:spLocks noChangeShapeType="1"/>
            </p:cNvSpPr>
            <p:nvPr/>
          </p:nvSpPr>
          <p:spPr bwMode="auto">
            <a:xfrm flipV="1">
              <a:off x="4183" y="3681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0" name="Line 57"/>
            <p:cNvSpPr>
              <a:spLocks noChangeShapeType="1"/>
            </p:cNvSpPr>
            <p:nvPr/>
          </p:nvSpPr>
          <p:spPr bwMode="auto">
            <a:xfrm flipV="1">
              <a:off x="4065" y="3861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1" name="Rectangle 58"/>
            <p:cNvSpPr>
              <a:spLocks noChangeArrowheads="1"/>
            </p:cNvSpPr>
            <p:nvPr/>
          </p:nvSpPr>
          <p:spPr bwMode="auto">
            <a:xfrm rot="-2598369">
              <a:off x="3900" y="3649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72" name="Line 59"/>
            <p:cNvSpPr>
              <a:spLocks noChangeShapeType="1"/>
            </p:cNvSpPr>
            <p:nvPr/>
          </p:nvSpPr>
          <p:spPr bwMode="auto">
            <a:xfrm flipV="1">
              <a:off x="3942" y="3606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3" name="Line 60"/>
            <p:cNvSpPr>
              <a:spLocks noChangeShapeType="1"/>
            </p:cNvSpPr>
            <p:nvPr/>
          </p:nvSpPr>
          <p:spPr bwMode="auto">
            <a:xfrm>
              <a:off x="3948" y="3745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4" name="Line 61"/>
            <p:cNvSpPr>
              <a:spLocks noChangeShapeType="1"/>
            </p:cNvSpPr>
            <p:nvPr/>
          </p:nvSpPr>
          <p:spPr bwMode="auto">
            <a:xfrm>
              <a:off x="4321" y="3953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62"/>
            <p:cNvSpPr txBox="1">
              <a:spLocks noChangeArrowheads="1"/>
            </p:cNvSpPr>
            <p:nvPr/>
          </p:nvSpPr>
          <p:spPr bwMode="auto">
            <a:xfrm>
              <a:off x="4686" y="3550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2976" name="Text Box 63"/>
            <p:cNvSpPr txBox="1">
              <a:spLocks noChangeArrowheads="1"/>
            </p:cNvSpPr>
            <p:nvPr/>
          </p:nvSpPr>
          <p:spPr bwMode="auto">
            <a:xfrm>
              <a:off x="4206" y="3974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77" name="Line 64"/>
            <p:cNvSpPr>
              <a:spLocks noChangeShapeType="1"/>
            </p:cNvSpPr>
            <p:nvPr/>
          </p:nvSpPr>
          <p:spPr bwMode="auto">
            <a:xfrm flipH="1">
              <a:off x="3696" y="3990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8" name="Text Box 65"/>
            <p:cNvSpPr txBox="1">
              <a:spLocks noChangeArrowheads="1"/>
            </p:cNvSpPr>
            <p:nvPr/>
          </p:nvSpPr>
          <p:spPr bwMode="auto">
            <a:xfrm>
              <a:off x="3552" y="4022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79" name="Line 66"/>
            <p:cNvSpPr>
              <a:spLocks noChangeShapeType="1"/>
            </p:cNvSpPr>
            <p:nvPr/>
          </p:nvSpPr>
          <p:spPr bwMode="auto">
            <a:xfrm>
              <a:off x="3723" y="3577"/>
              <a:ext cx="48" cy="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Text Box 67"/>
            <p:cNvSpPr txBox="1">
              <a:spLocks noChangeArrowheads="1"/>
            </p:cNvSpPr>
            <p:nvPr/>
          </p:nvSpPr>
          <p:spPr bwMode="auto">
            <a:xfrm>
              <a:off x="3580" y="3391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sp>
        <p:nvSpPr>
          <p:cNvPr id="82951" name="Text Box 69"/>
          <p:cNvSpPr txBox="1">
            <a:spLocks noChangeArrowheads="1"/>
          </p:cNvSpPr>
          <p:nvPr/>
        </p:nvSpPr>
        <p:spPr bwMode="auto">
          <a:xfrm>
            <a:off x="4789488" y="152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Phospholipids</a:t>
            </a:r>
            <a:endParaRPr lang="en-US" altLang="en-US"/>
          </a:p>
        </p:txBody>
      </p:sp>
      <p:sp>
        <p:nvSpPr>
          <p:cNvPr id="82952" name="Line 70"/>
          <p:cNvSpPr>
            <a:spLocks noChangeShapeType="1"/>
          </p:cNvSpPr>
          <p:nvPr/>
        </p:nvSpPr>
        <p:spPr bwMode="auto">
          <a:xfrm>
            <a:off x="5970588" y="533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71"/>
          <p:cNvSpPr>
            <a:spLocks noChangeShapeType="1"/>
          </p:cNvSpPr>
          <p:nvPr/>
        </p:nvSpPr>
        <p:spPr bwMode="auto">
          <a:xfrm flipH="1">
            <a:off x="6019800" y="838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Text Box 72"/>
          <p:cNvSpPr txBox="1">
            <a:spLocks noChangeArrowheads="1"/>
          </p:cNvSpPr>
          <p:nvPr/>
        </p:nvSpPr>
        <p:spPr bwMode="auto">
          <a:xfrm>
            <a:off x="7897813" y="614363"/>
            <a:ext cx="906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PLA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55" name="Line 73"/>
          <p:cNvSpPr>
            <a:spLocks noChangeShapeType="1"/>
          </p:cNvSpPr>
          <p:nvPr/>
        </p:nvSpPr>
        <p:spPr bwMode="auto">
          <a:xfrm>
            <a:off x="5970588" y="213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74"/>
          <p:cNvSpPr>
            <a:spLocks noChangeShapeType="1"/>
          </p:cNvSpPr>
          <p:nvPr/>
        </p:nvSpPr>
        <p:spPr bwMode="auto">
          <a:xfrm flipH="1">
            <a:off x="6054725" y="2293938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75"/>
          <p:cNvSpPr txBox="1">
            <a:spLocks noChangeArrowheads="1"/>
          </p:cNvSpPr>
          <p:nvPr/>
        </p:nvSpPr>
        <p:spPr bwMode="auto">
          <a:xfrm>
            <a:off x="7848601" y="2065339"/>
            <a:ext cx="271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Cyclo-oxygenase</a:t>
            </a:r>
          </a:p>
        </p:txBody>
      </p:sp>
      <p:sp>
        <p:nvSpPr>
          <p:cNvPr id="82958" name="Line 77"/>
          <p:cNvSpPr>
            <a:spLocks noChangeShapeType="1"/>
          </p:cNvSpPr>
          <p:nvPr/>
        </p:nvSpPr>
        <p:spPr bwMode="auto">
          <a:xfrm>
            <a:off x="5970588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414" name="Text Box 78"/>
          <p:cNvSpPr txBox="1">
            <a:spLocks noChangeArrowheads="1"/>
          </p:cNvSpPr>
          <p:nvPr/>
        </p:nvSpPr>
        <p:spPr bwMode="auto">
          <a:xfrm>
            <a:off x="976070" y="3687520"/>
            <a:ext cx="2133600" cy="148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Vasodilation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Maintain CL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Ovulation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Implantation</a:t>
            </a:r>
          </a:p>
        </p:txBody>
      </p:sp>
      <p:sp>
        <p:nvSpPr>
          <p:cNvPr id="142415" name="Text Box 79"/>
          <p:cNvSpPr txBox="1">
            <a:spLocks noChangeArrowheads="1"/>
          </p:cNvSpPr>
          <p:nvPr/>
        </p:nvSpPr>
        <p:spPr bwMode="auto">
          <a:xfrm>
            <a:off x="8205178" y="3392925"/>
            <a:ext cx="2919046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Vasoconstriction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CL regression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Ovulation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Parturition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Sperm transport</a:t>
            </a:r>
          </a:p>
        </p:txBody>
      </p:sp>
      <p:sp>
        <p:nvSpPr>
          <p:cNvPr id="82961" name="Text Box 80"/>
          <p:cNvSpPr txBox="1">
            <a:spLocks noChangeArrowheads="1"/>
          </p:cNvSpPr>
          <p:nvPr/>
        </p:nvSpPr>
        <p:spPr bwMode="auto">
          <a:xfrm>
            <a:off x="24384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PGE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2" name="Text Box 81"/>
          <p:cNvSpPr txBox="1">
            <a:spLocks noChangeArrowheads="1"/>
          </p:cNvSpPr>
          <p:nvPr/>
        </p:nvSpPr>
        <p:spPr bwMode="auto">
          <a:xfrm>
            <a:off x="83820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PGF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3" name="Line 82"/>
          <p:cNvSpPr>
            <a:spLocks noChangeShapeType="1"/>
          </p:cNvSpPr>
          <p:nvPr/>
        </p:nvSpPr>
        <p:spPr bwMode="auto">
          <a:xfrm flipH="1">
            <a:off x="4724401" y="4800600"/>
            <a:ext cx="944563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4" name="Line 83"/>
          <p:cNvSpPr>
            <a:spLocks noChangeShapeType="1"/>
          </p:cNvSpPr>
          <p:nvPr/>
        </p:nvSpPr>
        <p:spPr bwMode="auto">
          <a:xfrm>
            <a:off x="6361114" y="4776788"/>
            <a:ext cx="1163637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Text Box 84"/>
          <p:cNvSpPr txBox="1">
            <a:spLocks noChangeArrowheads="1"/>
          </p:cNvSpPr>
          <p:nvPr/>
        </p:nvSpPr>
        <p:spPr bwMode="auto">
          <a:xfrm>
            <a:off x="3581401" y="41148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PGH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6" name="Text Box 85"/>
          <p:cNvSpPr txBox="1">
            <a:spLocks noChangeArrowheads="1"/>
          </p:cNvSpPr>
          <p:nvPr/>
        </p:nvSpPr>
        <p:spPr bwMode="auto">
          <a:xfrm>
            <a:off x="3429001" y="27432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PGG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7" name="Text Box 86"/>
          <p:cNvSpPr txBox="1">
            <a:spLocks noChangeArrowheads="1"/>
          </p:cNvSpPr>
          <p:nvPr/>
        </p:nvSpPr>
        <p:spPr bwMode="auto">
          <a:xfrm>
            <a:off x="7216776" y="1349375"/>
            <a:ext cx="269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Arachidonic Acid</a:t>
            </a:r>
          </a:p>
        </p:txBody>
      </p:sp>
    </p:spTree>
    <p:extLst>
      <p:ext uri="{BB962C8B-B14F-4D97-AF65-F5344CB8AC3E}">
        <p14:creationId xmlns:p14="http://schemas.microsoft.com/office/powerpoint/2010/main" val="8922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0487"/>
            <a:ext cx="12192000" cy="84821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Other Hormones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261" y="1201371"/>
            <a:ext cx="10515600" cy="435133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08000" indent="-5080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B.	</a:t>
            </a:r>
            <a:r>
              <a:rPr lang="en-US" altLang="en-US" dirty="0">
                <a:solidFill>
                  <a:srgbClr val="0000FF"/>
                </a:solidFill>
              </a:rPr>
              <a:t>Melatonin</a:t>
            </a:r>
            <a:endParaRPr lang="en-US" altLang="en-US" sz="2000" dirty="0"/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1.	Secreted from the pineal gland.</a:t>
            </a:r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2.	Is a modified amino acid</a:t>
            </a:r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3.	Functions to integrate effects of light on reproductive processes.</a:t>
            </a:r>
          </a:p>
          <a:p>
            <a:pPr marL="508000" indent="-5080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353893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033"/>
            <a:ext cx="12192000" cy="689952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Other Hormones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676" y="1271710"/>
            <a:ext cx="10515600" cy="435133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C.	</a:t>
            </a:r>
            <a:r>
              <a:rPr lang="en-US" altLang="en-US" dirty="0">
                <a:solidFill>
                  <a:srgbClr val="0000FF"/>
                </a:solidFill>
              </a:rPr>
              <a:t>Human Menopausal Gonadotropin (</a:t>
            </a:r>
            <a:r>
              <a:rPr lang="en-US" altLang="en-US" dirty="0" err="1">
                <a:solidFill>
                  <a:srgbClr val="0000FF"/>
                </a:solidFill>
              </a:rPr>
              <a:t>hMG</a:t>
            </a:r>
            <a:r>
              <a:rPr lang="en-US" altLang="en-US" dirty="0">
                <a:solidFill>
                  <a:srgbClr val="0000FF"/>
                </a:solidFill>
              </a:rPr>
              <a:t>)</a:t>
            </a:r>
            <a:endParaRPr lang="en-US" altLang="en-US" sz="2000" dirty="0"/>
          </a:p>
          <a:p>
            <a:pPr marL="1079500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r>
              <a:rPr lang="en-US" altLang="en-US" dirty="0"/>
              <a:t>Anterior pituitary gland</a:t>
            </a:r>
          </a:p>
          <a:p>
            <a:pPr marL="1574800" lvl="2" indent="-381000">
              <a:lnSpc>
                <a:spcPct val="85000"/>
              </a:lnSpc>
              <a:spcBef>
                <a:spcPct val="40000"/>
              </a:spcBef>
              <a:buFont typeface="Times" charset="0"/>
              <a:buChar char="»"/>
            </a:pPr>
            <a:r>
              <a:rPr lang="en-US" altLang="en-US" sz="2400" dirty="0"/>
              <a:t>Secreted in menopause, FSH-like activity</a:t>
            </a:r>
          </a:p>
          <a:p>
            <a:pPr marL="1574800" lvl="2" indent="-381000">
              <a:lnSpc>
                <a:spcPct val="85000"/>
              </a:lnSpc>
              <a:spcBef>
                <a:spcPct val="40000"/>
              </a:spcBef>
              <a:buFont typeface="Times" charset="0"/>
              <a:buChar char="»"/>
            </a:pPr>
            <a:r>
              <a:rPr lang="en-US" altLang="en-US" sz="2400" dirty="0"/>
              <a:t>Isolated from urine</a:t>
            </a:r>
          </a:p>
          <a:p>
            <a:pPr marL="1917700" lvl="3" indent="-381000">
              <a:lnSpc>
                <a:spcPct val="85000"/>
              </a:lnSpc>
              <a:spcBef>
                <a:spcPct val="40000"/>
              </a:spcBef>
              <a:buFont typeface="Times" charset="0"/>
              <a:buAutoNum type="alphaLcPeriod"/>
            </a:pPr>
            <a:r>
              <a:rPr lang="en-US" altLang="en-US" sz="2400" dirty="0" err="1"/>
              <a:t>Perganol</a:t>
            </a:r>
            <a:r>
              <a:rPr lang="en-US" altLang="en-US" sz="2400" dirty="0"/>
              <a:t> - superovulation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497476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7163"/>
            <a:ext cx="12192000" cy="881062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/>
              <a:t>Classification and Properties of Hormone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250" y="1328127"/>
            <a:ext cx="8288338" cy="5257401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>
                <a:solidFill>
                  <a:schemeClr val="bg2"/>
                </a:solidFill>
              </a:rPr>
              <a:t>A.	Site of Production</a:t>
            </a: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	1.	Primary hormone of reproduction 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/>
              <a:t>(FSH, LH, estradiol, progesterone)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/>
              <a:t>What else?</a:t>
            </a: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	2.	Metabolic hormone 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/>
              <a:t>(thyroxin, insulin, STH)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endParaRPr lang="en-US" altLang="en-US" dirty="0"/>
          </a:p>
          <a:p>
            <a:pPr marL="463550" indent="-463550">
              <a:tabLst>
                <a:tab pos="850900" algn="l"/>
              </a:tabLs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517243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715"/>
            <a:ext cx="12192000" cy="802665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Classification and Properties of Hormone</a:t>
            </a:r>
          </a:p>
        </p:txBody>
      </p:sp>
      <p:sp>
        <p:nvSpPr>
          <p:cNvPr id="911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56846" y="1236541"/>
            <a:ext cx="10515600" cy="4351338"/>
          </a:xfrm>
        </p:spPr>
        <p:txBody>
          <a:bodyPr/>
          <a:lstStyle/>
          <a:p>
            <a:pPr eaLnBrk="1" hangingPunct="1"/>
            <a:r>
              <a:rPr lang="en-US" altLang="en-US" dirty="0"/>
              <a:t>Chemical Structure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Polypeptides</a:t>
            </a:r>
            <a:r>
              <a:rPr lang="en-US" altLang="en-US" dirty="0"/>
              <a:t> – hypothalamic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Protein</a:t>
            </a:r>
            <a:r>
              <a:rPr lang="en-US" altLang="en-US" dirty="0"/>
              <a:t> - pituitary, gonad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Steroids</a:t>
            </a:r>
            <a:r>
              <a:rPr lang="en-US" altLang="en-US" dirty="0"/>
              <a:t> - gonad, adrenal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Fatty acid</a:t>
            </a:r>
            <a:r>
              <a:rPr lang="en-US" altLang="en-US" dirty="0"/>
              <a:t> - many sources, prostaglandins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Modified amino acid</a:t>
            </a:r>
            <a:r>
              <a:rPr lang="en-US" altLang="en-US" dirty="0"/>
              <a:t> - pineal</a:t>
            </a:r>
          </a:p>
        </p:txBody>
      </p:sp>
    </p:spTree>
    <p:extLst>
      <p:ext uri="{BB962C8B-B14F-4D97-AF65-F5344CB8AC3E}">
        <p14:creationId xmlns:p14="http://schemas.microsoft.com/office/powerpoint/2010/main" val="48452620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6699"/>
            <a:ext cx="12192000" cy="63873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 dirty="0"/>
              <a:t>Chemical Structure of Hormones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76519" y="985019"/>
            <a:ext cx="11149852" cy="47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u="sng" dirty="0">
                <a:solidFill>
                  <a:schemeClr val="tx1"/>
                </a:solidFill>
              </a:rPr>
              <a:t>Polypeptide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modified amino acid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protein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sex steroid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fatty acid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 err="1">
                <a:solidFill>
                  <a:schemeClr val="tx1"/>
                </a:solidFill>
              </a:rPr>
              <a:t>GnRh</a:t>
            </a:r>
            <a:r>
              <a:rPr lang="en-US" altLang="en-US" dirty="0">
                <a:solidFill>
                  <a:schemeClr val="tx1"/>
                </a:solidFill>
              </a:rPr>
              <a:t>	melatonin	LH 	Estradiol	PGF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TRH		FSH 	Progesterone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CRH		Prolactin	Testosterone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GHRH		ACTH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 err="1">
                <a:solidFill>
                  <a:schemeClr val="tx1"/>
                </a:solidFill>
              </a:rPr>
              <a:t>Somatistatin</a:t>
            </a:r>
            <a:r>
              <a:rPr lang="en-US" altLang="en-US" dirty="0">
                <a:solidFill>
                  <a:schemeClr val="tx1"/>
                </a:solidFill>
              </a:rPr>
              <a:t>		TSH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Oxytocin		GH or STH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		</a:t>
            </a:r>
            <a:r>
              <a:rPr lang="en-US" altLang="en-US" dirty="0" err="1">
                <a:solidFill>
                  <a:schemeClr val="tx1"/>
                </a:solidFill>
              </a:rPr>
              <a:t>Relaxin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		Inhibin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endParaRPr lang="en-US" altLang="en-US" sz="2000" dirty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sz="20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 flipH="1">
            <a:off x="10138402" y="1647264"/>
            <a:ext cx="404092" cy="28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1200">
                <a:solidFill>
                  <a:schemeClr val="tx1"/>
                </a:solidFill>
              </a:rPr>
              <a:t>2</a:t>
            </a:r>
            <a:r>
              <a:rPr lang="en-US" altLang="en-US" sz="1200">
                <a:solidFill>
                  <a:schemeClr val="tx1"/>
                </a:solidFill>
                <a:latin typeface="Symbol" charset="2"/>
              </a:rPr>
              <a:t></a:t>
            </a:r>
          </a:p>
        </p:txBody>
      </p:sp>
    </p:spTree>
    <p:extLst>
      <p:ext uri="{BB962C8B-B14F-4D97-AF65-F5344CB8AC3E}">
        <p14:creationId xmlns:p14="http://schemas.microsoft.com/office/powerpoint/2010/main" val="1386014712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7014"/>
            <a:ext cx="12191999" cy="40051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/>
              <a:t>Chemical Structure of Hormones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2528046" y="765253"/>
            <a:ext cx="8471647" cy="42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>
            <a:lvl1pPr marL="342900" indent="-342900"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02000"/>
              </a:lnSpc>
              <a:spcBef>
                <a:spcPct val="51000"/>
              </a:spcBef>
            </a:pPr>
            <a:r>
              <a:rPr lang="en-US" altLang="en-US" dirty="0">
                <a:solidFill>
                  <a:schemeClr val="tx1"/>
                </a:solidFill>
              </a:rPr>
              <a:t>Molecular size of hormones that regulate reproduction</a:t>
            </a:r>
          </a:p>
        </p:txBody>
      </p:sp>
      <p:sp>
        <p:nvSpPr>
          <p:cNvPr id="95236" name="Line 5"/>
          <p:cNvSpPr>
            <a:spLocks noChangeShapeType="1"/>
          </p:cNvSpPr>
          <p:nvPr/>
        </p:nvSpPr>
        <p:spPr bwMode="auto">
          <a:xfrm flipV="1">
            <a:off x="3684494" y="1642128"/>
            <a:ext cx="472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Rectangle 6"/>
          <p:cNvSpPr>
            <a:spLocks noChangeArrowheads="1"/>
          </p:cNvSpPr>
          <p:nvPr/>
        </p:nvSpPr>
        <p:spPr bwMode="auto">
          <a:xfrm>
            <a:off x="3798795" y="1108728"/>
            <a:ext cx="46958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67000"/>
              </a:lnSpc>
              <a:spcBef>
                <a:spcPct val="84000"/>
              </a:spcBef>
            </a:pPr>
            <a:r>
              <a:rPr lang="en-US" altLang="en-US" sz="2000">
                <a:solidFill>
                  <a:schemeClr val="tx1"/>
                </a:solidFill>
              </a:rPr>
              <a:t>Hormone	Molecular Weight</a:t>
            </a:r>
          </a:p>
        </p:txBody>
      </p:sp>
      <p:sp>
        <p:nvSpPr>
          <p:cNvPr id="9523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92469" y="1758950"/>
            <a:ext cx="5407025" cy="5099050"/>
          </a:xfrm>
          <a:noFill/>
        </p:spPr>
        <p:txBody>
          <a:bodyPr vert="horz" lIns="90487" tIns="44450" rIns="90487" bIns="44450" rtlCol="0">
            <a:normAutofit fontScale="92500" lnSpcReduction="10000"/>
          </a:bodyPr>
          <a:lstStyle/>
          <a:p>
            <a:pPr marL="2290763" indent="-2290763">
              <a:buNone/>
            </a:pPr>
            <a:r>
              <a:rPr lang="en-US" altLang="en-US" sz="2000" dirty="0"/>
              <a:t>FSH	30,000 to 37,000</a:t>
            </a:r>
          </a:p>
          <a:p>
            <a:pPr marL="2290763" indent="-2290763">
              <a:buNone/>
            </a:pPr>
            <a:r>
              <a:rPr lang="en-US" altLang="en-US" sz="2000" dirty="0"/>
              <a:t>LH	26,000 to 32,000</a:t>
            </a:r>
          </a:p>
          <a:p>
            <a:pPr marL="2290763" indent="-2290763">
              <a:buNone/>
            </a:pPr>
            <a:r>
              <a:rPr lang="en-US" altLang="en-US" sz="2000" dirty="0"/>
              <a:t>Prolactin	23,000 to 25,000</a:t>
            </a:r>
          </a:p>
          <a:p>
            <a:pPr marL="2290763" indent="-2290763">
              <a:buNone/>
            </a:pPr>
            <a:r>
              <a:rPr lang="en-US" altLang="en-US" sz="2000" dirty="0"/>
              <a:t>HCG	37,700</a:t>
            </a:r>
          </a:p>
          <a:p>
            <a:pPr marL="2290763" indent="-2290763">
              <a:buNone/>
            </a:pPr>
            <a:r>
              <a:rPr lang="en-US" altLang="en-US" sz="2000" dirty="0" err="1"/>
              <a:t>eCG</a:t>
            </a:r>
            <a:r>
              <a:rPr lang="en-US" altLang="en-US" sz="2000" dirty="0"/>
              <a:t>	28,000</a:t>
            </a:r>
          </a:p>
          <a:p>
            <a:pPr marL="2290763" indent="-2290763">
              <a:buNone/>
            </a:pPr>
            <a:r>
              <a:rPr lang="en-US" altLang="en-US" sz="2000" dirty="0"/>
              <a:t>Inhibin	&gt;10,000</a:t>
            </a:r>
          </a:p>
          <a:p>
            <a:pPr marL="2290763" indent="-2290763">
              <a:buNone/>
            </a:pPr>
            <a:r>
              <a:rPr lang="en-US" altLang="en-US" sz="2000" dirty="0" err="1"/>
              <a:t>Relaxin</a:t>
            </a:r>
            <a:r>
              <a:rPr lang="en-US" altLang="en-US" sz="2000" dirty="0"/>
              <a:t>	6,500</a:t>
            </a:r>
          </a:p>
          <a:p>
            <a:pPr marL="2290763" indent="-2290763">
              <a:buNone/>
            </a:pPr>
            <a:r>
              <a:rPr lang="en-US" altLang="en-US" sz="2000" dirty="0"/>
              <a:t>ACTH	4,500</a:t>
            </a:r>
          </a:p>
          <a:p>
            <a:pPr marL="2290763" indent="-2290763">
              <a:buNone/>
            </a:pPr>
            <a:r>
              <a:rPr lang="en-US" altLang="en-US" sz="2000" dirty="0"/>
              <a:t>Oxytocin	1,007</a:t>
            </a:r>
          </a:p>
          <a:p>
            <a:pPr marL="2290763" indent="-2290763">
              <a:buNone/>
            </a:pPr>
            <a:r>
              <a:rPr lang="en-US" altLang="en-US" sz="2000" dirty="0"/>
              <a:t>GnRH	1,200</a:t>
            </a:r>
          </a:p>
          <a:p>
            <a:pPr marL="2290763" indent="-2290763">
              <a:buNone/>
            </a:pPr>
            <a:r>
              <a:rPr lang="en-US" altLang="en-US" sz="2000" dirty="0"/>
              <a:t>Estradiol	300</a:t>
            </a:r>
          </a:p>
          <a:p>
            <a:pPr marL="2290763" indent="-2290763">
              <a:buNone/>
            </a:pPr>
            <a:r>
              <a:rPr lang="en-US" altLang="en-US" sz="2000" dirty="0"/>
              <a:t>Testosterone	300</a:t>
            </a:r>
          </a:p>
          <a:p>
            <a:pPr marL="2290763" indent="-2290763">
              <a:buNone/>
            </a:pPr>
            <a:r>
              <a:rPr lang="en-US" altLang="en-US" sz="2000" dirty="0"/>
              <a:t>Progesterone	300</a:t>
            </a:r>
          </a:p>
          <a:p>
            <a:pPr marL="2290763" indent="-2290763">
              <a:buNone/>
            </a:pPr>
            <a:r>
              <a:rPr lang="en-US" altLang="en-US" sz="2000" dirty="0"/>
              <a:t>PGF	300</a:t>
            </a:r>
          </a:p>
        </p:txBody>
      </p:sp>
      <p:sp>
        <p:nvSpPr>
          <p:cNvPr id="95239" name="Rectangle 8"/>
          <p:cNvSpPr>
            <a:spLocks noChangeArrowheads="1"/>
          </p:cNvSpPr>
          <p:nvPr/>
        </p:nvSpPr>
        <p:spPr bwMode="auto">
          <a:xfrm>
            <a:off x="4540625" y="6489981"/>
            <a:ext cx="3079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en-US" sz="1200">
                <a:solidFill>
                  <a:schemeClr val="tx1"/>
                </a:solidFill>
              </a:rPr>
              <a:t>2</a:t>
            </a:r>
            <a:r>
              <a:rPr lang="en-US" altLang="en-US" sz="1200">
                <a:solidFill>
                  <a:schemeClr val="tx1"/>
                </a:solidFill>
                <a:latin typeface="Symbol" charset="2"/>
              </a:rPr>
              <a:t></a:t>
            </a:r>
          </a:p>
        </p:txBody>
      </p:sp>
      <p:sp>
        <p:nvSpPr>
          <p:cNvPr id="95240" name="Line 9"/>
          <p:cNvSpPr>
            <a:spLocks noChangeShapeType="1"/>
          </p:cNvSpPr>
          <p:nvPr/>
        </p:nvSpPr>
        <p:spPr bwMode="auto">
          <a:xfrm flipV="1">
            <a:off x="3684494" y="1219853"/>
            <a:ext cx="472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536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9708"/>
            <a:ext cx="12192000" cy="500574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/>
              <a:t>Chemical Structure of Hormones Cont.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49" y="919914"/>
            <a:ext cx="12191999" cy="532236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algn="ctr" eaLnBrk="1" hangingPunct="1">
              <a:buFont typeface="Times" charset="0"/>
              <a:buNone/>
            </a:pPr>
            <a:r>
              <a:rPr lang="en-US" altLang="en-US" dirty="0"/>
              <a:t>Polypeptide and protein hormones are made of peptide bonds</a:t>
            </a:r>
          </a:p>
          <a:p>
            <a:pPr algn="ctr" eaLnBrk="1" hangingPunct="1"/>
            <a:endParaRPr lang="en-US" altLang="en-US" dirty="0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1903658" y="5890597"/>
            <a:ext cx="9159558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These hormones can </a:t>
            </a:r>
            <a:r>
              <a:rPr lang="en-US" sz="3600" b="1" u="sng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not</a:t>
            </a:r>
            <a:r>
              <a:rPr lang="en-US" sz="3600" b="1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 be given orally!</a:t>
            </a:r>
          </a:p>
        </p:txBody>
      </p:sp>
      <p:grpSp>
        <p:nvGrpSpPr>
          <p:cNvPr id="97291" name="Group 97290"/>
          <p:cNvGrpSpPr/>
          <p:nvPr/>
        </p:nvGrpSpPr>
        <p:grpSpPr>
          <a:xfrm>
            <a:off x="2173549" y="1899386"/>
            <a:ext cx="7844900" cy="3376066"/>
            <a:chOff x="695888" y="1576356"/>
            <a:chExt cx="7844900" cy="3376066"/>
          </a:xfrm>
        </p:grpSpPr>
        <p:sp>
          <p:nvSpPr>
            <p:cNvPr id="2" name="Oval 1"/>
            <p:cNvSpPr/>
            <p:nvPr/>
          </p:nvSpPr>
          <p:spPr>
            <a:xfrm>
              <a:off x="1138518" y="3469341"/>
              <a:ext cx="717176" cy="717177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N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194671" y="3597822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C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905685" y="3593330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C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695888" y="3069637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95888" y="4141695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2292723" y="3051707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3466538" y="3983053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O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 flipH="1">
              <a:off x="1002368" y="4095357"/>
              <a:ext cx="136150" cy="9116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426074" y="4140184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912284" y="3826415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1033724" y="3392372"/>
              <a:ext cx="104794" cy="859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697256" y="3844343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194671" y="4396617"/>
              <a:ext cx="502585" cy="5558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R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V="1">
              <a:off x="2451399" y="3414786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3372130" y="3988113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3325906" y="4059546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4647188" y="2316442"/>
              <a:ext cx="717176" cy="717177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N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5703341" y="2444923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C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6414355" y="2440431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C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4204558" y="1916738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5801393" y="1898808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6975208" y="2830154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O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3380816" y="2906647"/>
              <a:ext cx="1241385" cy="72961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5934744" y="2987285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420954" y="2673516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4542394" y="2239473"/>
              <a:ext cx="104794" cy="859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205926" y="2691444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5703341" y="3243718"/>
              <a:ext cx="502585" cy="5558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R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V="1">
              <a:off x="5960069" y="2261887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6880800" y="2835214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 flipV="1">
              <a:off x="6834576" y="2906647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727452" y="1898808"/>
              <a:ext cx="24919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Helvetica" charset="0"/>
                  <a:ea typeface="Helvetica" charset="0"/>
                  <a:cs typeface="Helvetica" charset="0"/>
                </a:rPr>
                <a:t>Peptide Bond</a:t>
              </a:r>
            </a:p>
          </p:txBody>
        </p:sp>
        <p:cxnSp>
          <p:nvCxnSpPr>
            <p:cNvPr id="97280" name="Straight Arrow Connector 97279"/>
            <p:cNvCxnSpPr/>
            <p:nvPr/>
          </p:nvCxnSpPr>
          <p:spPr>
            <a:xfrm>
              <a:off x="3072530" y="2394450"/>
              <a:ext cx="742535" cy="847031"/>
            </a:xfrm>
            <a:prstGeom prst="straightConnector1">
              <a:avLst/>
            </a:prstGeom>
            <a:ln w="76200">
              <a:solidFill>
                <a:srgbClr val="0432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6981377" y="1576356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O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>
              <a:off x="6907812" y="2403645"/>
              <a:ext cx="136150" cy="9116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7925196" y="1834379"/>
              <a:ext cx="243107" cy="4558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>
              <a:off x="8234308" y="1592756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800448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2000" cy="796816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Chemical Structure of Hormones Cont.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4022" y="1584691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Cholesterol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1622" y="2423167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Helvetica" charset="0"/>
                <a:ea typeface="Helvetica" charset="0"/>
                <a:cs typeface="Helvetica" charset="0"/>
              </a:rPr>
              <a:t>Pregnenolone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62264" y="2876303"/>
            <a:ext cx="2376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Helvetica" charset="0"/>
                <a:ea typeface="Helvetica" charset="0"/>
                <a:cs typeface="Helvetica" charset="0"/>
              </a:rPr>
              <a:t>Progesterone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2665" y="4230581"/>
            <a:ext cx="209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Testosterone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40585" y="5543021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Estradiol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8881" y="4014665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Cortisol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0667" y="2884832"/>
            <a:ext cx="2196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Progesterone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8776" y="2349335"/>
            <a:ext cx="24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Helvetica" charset="0"/>
                <a:ea typeface="Helvetica" charset="0"/>
                <a:cs typeface="Helvetica" charset="0"/>
              </a:rPr>
              <a:t>Ovary or Testis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0684" y="2414638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Helvetica" charset="0"/>
                <a:ea typeface="Helvetica" charset="0"/>
                <a:cs typeface="Helvetica" charset="0"/>
              </a:rPr>
              <a:t>Adrenal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89784" y="6118720"/>
            <a:ext cx="6758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These hormones can </a:t>
            </a:r>
            <a:r>
              <a:rPr lang="en-US" sz="2800" b="1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be given orally!!!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012740" y="2091181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0" idx="3"/>
          </p:cNvCxnSpPr>
          <p:nvPr/>
        </p:nvCxnSpPr>
        <p:spPr>
          <a:xfrm flipH="1">
            <a:off x="3407021" y="2796990"/>
            <a:ext cx="1444601" cy="318675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246091" y="3503653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6" idx="1"/>
          </p:cNvCxnSpPr>
          <p:nvPr/>
        </p:nvCxnSpPr>
        <p:spPr>
          <a:xfrm>
            <a:off x="7086530" y="2789978"/>
            <a:ext cx="1375734" cy="317158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479314" y="3403716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9479314" y="3913760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9650296" y="4888708"/>
            <a:ext cx="0" cy="540279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260541" y="4888709"/>
            <a:ext cx="8966" cy="532408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0750" y="993279"/>
            <a:ext cx="4016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Steroid Biosynthesis</a:t>
            </a:r>
          </a:p>
        </p:txBody>
      </p:sp>
    </p:spTree>
    <p:extLst>
      <p:ext uri="{BB962C8B-B14F-4D97-AF65-F5344CB8AC3E}">
        <p14:creationId xmlns:p14="http://schemas.microsoft.com/office/powerpoint/2010/main" val="428747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096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Mechanism of Hormone Action</a:t>
            </a:r>
          </a:p>
        </p:txBody>
      </p:sp>
      <p:pic>
        <p:nvPicPr>
          <p:cNvPr id="10137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3400"/>
            <a:ext cx="7056438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963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655</Words>
  <Application>Microsoft Macintosh PowerPoint</Application>
  <PresentationFormat>Widescreen</PresentationFormat>
  <Paragraphs>333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ＭＳ Ｐゴシック</vt:lpstr>
      <vt:lpstr>Arial</vt:lpstr>
      <vt:lpstr>Calibri</vt:lpstr>
      <vt:lpstr>Calibri Light</vt:lpstr>
      <vt:lpstr>Courier New</vt:lpstr>
      <vt:lpstr>Helvetica</vt:lpstr>
      <vt:lpstr>Symbol</vt:lpstr>
      <vt:lpstr>Times</vt:lpstr>
      <vt:lpstr>Wingdings</vt:lpstr>
      <vt:lpstr>Office Theme</vt:lpstr>
      <vt:lpstr>Animal Science 434 Reproductive Physiology</vt:lpstr>
      <vt:lpstr>What is the function of the  endocrine system?</vt:lpstr>
      <vt:lpstr>Integration of Body Functions</vt:lpstr>
      <vt:lpstr>Neuro-endocrine Response </vt:lpstr>
      <vt:lpstr>Manipulation of the Endocrine System</vt:lpstr>
      <vt:lpstr>Endocrine Gland</vt:lpstr>
      <vt:lpstr>Exocrine Gland</vt:lpstr>
      <vt:lpstr>Hormone</vt:lpstr>
      <vt:lpstr>Endocrine Glands</vt:lpstr>
      <vt:lpstr>Classification and Properties of Hormone</vt:lpstr>
      <vt:lpstr>Classification and Properties of Hormone</vt:lpstr>
      <vt:lpstr>Location of the Hypothalamus and Pituitary Gland</vt:lpstr>
      <vt:lpstr>Hypothalamus</vt:lpstr>
      <vt:lpstr>Function of Hypothalamus</vt:lpstr>
      <vt:lpstr>Releasing Hormones of the Hypothalamus</vt:lpstr>
      <vt:lpstr>Releasing Hormones of the Hypothalamus</vt:lpstr>
      <vt:lpstr>Hypothalamus</vt:lpstr>
      <vt:lpstr>Cells of the Anterior Pituitary</vt:lpstr>
      <vt:lpstr>Hypothalamus and  Anterior Pituitary Gland</vt:lpstr>
      <vt:lpstr>Anterior Pituitary Hormones</vt:lpstr>
      <vt:lpstr>Anterior Pituitary Hormones</vt:lpstr>
      <vt:lpstr>Anterior Pituitary</vt:lpstr>
      <vt:lpstr>Hypothalamus</vt:lpstr>
      <vt:lpstr>Posterior Pituitary Hormones</vt:lpstr>
      <vt:lpstr>Placental Hormones</vt:lpstr>
      <vt:lpstr>Gonadal Polypeptide Hormones</vt:lpstr>
      <vt:lpstr>Gonadal Steroids</vt:lpstr>
      <vt:lpstr>PowerPoint Presentation</vt:lpstr>
      <vt:lpstr>PowerPoint Presentation</vt:lpstr>
      <vt:lpstr>Gonadal Steroids Cont.</vt:lpstr>
      <vt:lpstr>PowerPoint Presentation</vt:lpstr>
      <vt:lpstr>Other Hormones</vt:lpstr>
      <vt:lpstr>PowerPoint Presentation</vt:lpstr>
      <vt:lpstr>PowerPoint Presentation</vt:lpstr>
      <vt:lpstr>Other Hormones</vt:lpstr>
      <vt:lpstr>Other Hormones</vt:lpstr>
      <vt:lpstr>Classification and Properties of Hormone</vt:lpstr>
      <vt:lpstr>Classification and Properties of Hormone</vt:lpstr>
      <vt:lpstr>Chemical Structure of Hormones</vt:lpstr>
      <vt:lpstr>Chemical Structure of Hormones</vt:lpstr>
      <vt:lpstr>Chemical Structure of Hormones Cont.</vt:lpstr>
      <vt:lpstr>Chemical Structure of Hormones Cont.</vt:lpstr>
      <vt:lpstr>Mechanism of Hormone Action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J PARRISH</dc:creator>
  <cp:lastModifiedBy>JOHN J PARRISH</cp:lastModifiedBy>
  <cp:revision>20</cp:revision>
  <dcterms:created xsi:type="dcterms:W3CDTF">2017-09-23T18:45:44Z</dcterms:created>
  <dcterms:modified xsi:type="dcterms:W3CDTF">2019-02-06T22:14:43Z</dcterms:modified>
</cp:coreProperties>
</file>