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3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3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257" r:id="rId3"/>
    <p:sldId id="382" r:id="rId4"/>
    <p:sldId id="292" r:id="rId5"/>
    <p:sldId id="310" r:id="rId6"/>
    <p:sldId id="259" r:id="rId7"/>
    <p:sldId id="260" r:id="rId8"/>
    <p:sldId id="313" r:id="rId9"/>
    <p:sldId id="307" r:id="rId10"/>
    <p:sldId id="311" r:id="rId11"/>
    <p:sldId id="263" r:id="rId12"/>
    <p:sldId id="386" r:id="rId13"/>
    <p:sldId id="381" r:id="rId14"/>
    <p:sldId id="380" r:id="rId15"/>
    <p:sldId id="265" r:id="rId16"/>
    <p:sldId id="266" r:id="rId17"/>
    <p:sldId id="267" r:id="rId18"/>
    <p:sldId id="269" r:id="rId19"/>
    <p:sldId id="314" r:id="rId20"/>
    <p:sldId id="297" r:id="rId21"/>
    <p:sldId id="301" r:id="rId22"/>
    <p:sldId id="299" r:id="rId23"/>
    <p:sldId id="300" r:id="rId24"/>
    <p:sldId id="270" r:id="rId25"/>
    <p:sldId id="271" r:id="rId26"/>
    <p:sldId id="272" r:id="rId27"/>
    <p:sldId id="308" r:id="rId28"/>
    <p:sldId id="274" r:id="rId29"/>
    <p:sldId id="275" r:id="rId30"/>
    <p:sldId id="276" r:id="rId31"/>
    <p:sldId id="312" r:id="rId32"/>
    <p:sldId id="383" r:id="rId33"/>
    <p:sldId id="385" r:id="rId34"/>
    <p:sldId id="384" r:id="rId35"/>
    <p:sldId id="277" r:id="rId36"/>
    <p:sldId id="278" r:id="rId37"/>
    <p:sldId id="279" r:id="rId38"/>
    <p:sldId id="280" r:id="rId39"/>
    <p:sldId id="293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309" r:id="rId50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1CA6F9"/>
    <a:srgbClr val="000000"/>
    <a:srgbClr val="FAFD00"/>
    <a:srgbClr val="00DF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67"/>
    <p:restoredTop sz="94682"/>
  </p:normalViewPr>
  <p:slideViewPr>
    <p:cSldViewPr>
      <p:cViewPr varScale="1">
        <p:scale>
          <a:sx n="177" d="100"/>
          <a:sy n="177" d="100"/>
        </p:scale>
        <p:origin x="3112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4464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24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60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419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67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946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99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92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7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0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749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266950" cy="6477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648450" cy="6477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28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34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4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12250" cy="8382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Animal / Dairy Science 434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700" y="838200"/>
            <a:ext cx="9131300" cy="61595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 marL="342900" indent="-342900">
              <a:spcBef>
                <a:spcPct val="0"/>
              </a:spcBef>
            </a:pPr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Comparative Male Anatomy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474788"/>
            <a:ext cx="6946900" cy="53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63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</a:t>
            </a:r>
            <a:r>
              <a:rPr lang="en-US" altLang="en-US" sz="2400" dirty="0" err="1">
                <a:solidFill>
                  <a:schemeClr val="tx1"/>
                </a:solidFill>
                <a:latin typeface="Helvetica" charset="0"/>
              </a:rPr>
              <a:t>horz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.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cat	        ---		---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57150" y="784225"/>
            <a:ext cx="899795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0" y="6400800"/>
            <a:ext cx="9026525" cy="15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9A69E8C-AB0D-D343-B29B-C8DF530A2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Reproductive Organs of the Stallion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05E00BF3-FFBB-554B-8F45-735B5FDA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7126288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AC4E06F2-77E4-4C43-8F9D-E7690D5A2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6999" y="2628063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Cowper’s Gland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87B4663A-84BB-2548-A9BF-72FD290E0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7689" y="5257800"/>
            <a:ext cx="9124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Caput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7CB53817-2C16-3C40-936C-0172CF273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912" y="5131821"/>
            <a:ext cx="9701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Cauda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D0BEFB67-57B0-4440-BC7D-57CE6B3D5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284" y="5345272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Testis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C999EC05-5B9E-5E40-A2F9-492DD42F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4880" y="6022975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Scrotum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B8ACC549-4518-9848-8CAE-8D0DDF255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375" y="562611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Glans</a:t>
            </a:r>
          </a:p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Penis</a:t>
            </a:r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96D6B2F5-63D6-C348-BB57-3B0083AD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389" y="2911475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Bladder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EA44B60F-78B7-1442-9DB1-BD58E5B97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019" y="2112961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Ampulla</a:t>
            </a:r>
          </a:p>
        </p:txBody>
      </p:sp>
      <p:sp>
        <p:nvSpPr>
          <p:cNvPr id="14" name="Text Box 16">
            <a:extLst>
              <a:ext uri="{FF2B5EF4-FFF2-40B4-BE49-F238E27FC236}">
                <a16:creationId xmlns:a16="http://schemas.microsoft.com/office/drawing/2014/main" id="{A8BB4417-0139-314F-864B-3EEBBCF16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187939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Helvetica" pitchFamily="2" charset="0"/>
              </a:rPr>
              <a:t>Seminal Vesicles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9086B27-35C7-FE41-9D78-C42EA024F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863" y="22098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Prostate</a:t>
            </a:r>
          </a:p>
        </p:txBody>
      </p:sp>
      <p:sp>
        <p:nvSpPr>
          <p:cNvPr id="16" name="Text Box 18">
            <a:extLst>
              <a:ext uri="{FF2B5EF4-FFF2-40B4-BE49-F238E27FC236}">
                <a16:creationId xmlns:a16="http://schemas.microsoft.com/office/drawing/2014/main" id="{7A1ECBE0-253C-514F-A8BD-8D513F9CE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300" y="2509836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Rectum</a:t>
            </a:r>
          </a:p>
        </p:txBody>
      </p:sp>
      <p:sp>
        <p:nvSpPr>
          <p:cNvPr id="17" name="Text Box 19">
            <a:extLst>
              <a:ext uri="{FF2B5EF4-FFF2-40B4-BE49-F238E27FC236}">
                <a16:creationId xmlns:a16="http://schemas.microsoft.com/office/drawing/2014/main" id="{F44EDF68-03B5-164F-9953-5FD674F60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2" y="3338512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Helvetica" pitchFamily="2" charset="0"/>
              </a:rPr>
              <a:t>Vas Deferens</a:t>
            </a: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EEC5716A-EB32-A246-B854-C0415D68F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850" y="4580952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latin typeface="Helvetica" pitchFamily="2" charset="0"/>
              </a:rPr>
              <a:t>Gubernaculum</a:t>
            </a: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B1293C72-0235-C54F-9D30-2C9039F15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2449" y="3636475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dirty="0">
                <a:latin typeface="Helvetica" pitchFamily="2" charset="0"/>
              </a:rPr>
              <a:t>Retractor Penis</a:t>
            </a:r>
          </a:p>
          <a:p>
            <a:pPr algn="ctr"/>
            <a:r>
              <a:rPr lang="en-US" altLang="en-US" sz="2000" dirty="0">
                <a:latin typeface="Helvetica" pitchFamily="2" charset="0"/>
              </a:rPr>
              <a:t>Muscle</a:t>
            </a:r>
          </a:p>
        </p:txBody>
      </p:sp>
      <p:sp>
        <p:nvSpPr>
          <p:cNvPr id="22" name="Line 22">
            <a:extLst>
              <a:ext uri="{FF2B5EF4-FFF2-40B4-BE49-F238E27FC236}">
                <a16:creationId xmlns:a16="http://schemas.microsoft.com/office/drawing/2014/main" id="{F8EC0E9A-545B-274F-A384-F754ECF3F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2850" y="2590800"/>
            <a:ext cx="659199" cy="571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ACD88788-96F8-984F-B2F3-CDFCC6EA50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5864" y="2987675"/>
            <a:ext cx="534136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32288ED6-3D7B-1442-BD55-75FA09D58A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7912" y="3876874"/>
            <a:ext cx="565887" cy="314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2">
            <a:extLst>
              <a:ext uri="{FF2B5EF4-FFF2-40B4-BE49-F238E27FC236}">
                <a16:creationId xmlns:a16="http://schemas.microsoft.com/office/drawing/2014/main" id="{ACA3CCBF-1D4A-FF4E-8C92-0076681C5C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136" y="3529363"/>
            <a:ext cx="550863" cy="7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5A98AE16-87F8-5642-81F3-67B25974BA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7238" y="3140075"/>
            <a:ext cx="766762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E236D52A-FCDB-C44F-A940-F4063983E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399" y="2416526"/>
            <a:ext cx="1237463" cy="3453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2">
            <a:extLst>
              <a:ext uri="{FF2B5EF4-FFF2-40B4-BE49-F238E27FC236}">
                <a16:creationId xmlns:a16="http://schemas.microsoft.com/office/drawing/2014/main" id="{0E7D7F2F-5139-DC43-B63E-FBE7491107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83557" y="2657477"/>
            <a:ext cx="381326" cy="4938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2">
            <a:extLst>
              <a:ext uri="{FF2B5EF4-FFF2-40B4-BE49-F238E27FC236}">
                <a16:creationId xmlns:a16="http://schemas.microsoft.com/office/drawing/2014/main" id="{996A14C6-7F4C-6A4F-9961-5CE5C2F633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4803" y="1584325"/>
            <a:ext cx="941396" cy="117758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2">
            <a:extLst>
              <a:ext uri="{FF2B5EF4-FFF2-40B4-BE49-F238E27FC236}">
                <a16:creationId xmlns:a16="http://schemas.microsoft.com/office/drawing/2014/main" id="{4A568AFF-8614-5146-90C9-53117CBDB2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50775" y="4741835"/>
            <a:ext cx="702074" cy="509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2">
            <a:extLst>
              <a:ext uri="{FF2B5EF4-FFF2-40B4-BE49-F238E27FC236}">
                <a16:creationId xmlns:a16="http://schemas.microsoft.com/office/drawing/2014/main" id="{DF32391F-2137-9640-A2FA-F810228E8E4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61862" y="4642950"/>
            <a:ext cx="632505" cy="58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22">
            <a:extLst>
              <a:ext uri="{FF2B5EF4-FFF2-40B4-BE49-F238E27FC236}">
                <a16:creationId xmlns:a16="http://schemas.microsoft.com/office/drawing/2014/main" id="{09CD5300-9929-0149-9CBC-4D64E54E7B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90721" y="4792763"/>
            <a:ext cx="451364" cy="59747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22">
            <a:extLst>
              <a:ext uri="{FF2B5EF4-FFF2-40B4-BE49-F238E27FC236}">
                <a16:creationId xmlns:a16="http://schemas.microsoft.com/office/drawing/2014/main" id="{F0D1E626-D76D-AA4A-8ADE-C567607721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0117" y="5345272"/>
            <a:ext cx="24253" cy="7507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22">
            <a:extLst>
              <a:ext uri="{FF2B5EF4-FFF2-40B4-BE49-F238E27FC236}">
                <a16:creationId xmlns:a16="http://schemas.microsoft.com/office/drawing/2014/main" id="{64953E20-C079-5A42-9549-186757CF41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935" y="4625133"/>
            <a:ext cx="148203" cy="720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22">
            <a:extLst>
              <a:ext uri="{FF2B5EF4-FFF2-40B4-BE49-F238E27FC236}">
                <a16:creationId xmlns:a16="http://schemas.microsoft.com/office/drawing/2014/main" id="{FA705C89-FDC3-C549-B8C9-F5EFF9227A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67963" y="5575182"/>
            <a:ext cx="519426" cy="29221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87ED351D-4B46-1343-8174-575DC9333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330" y="6320328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37" name="Line 38">
            <a:extLst>
              <a:ext uri="{FF2B5EF4-FFF2-40B4-BE49-F238E27FC236}">
                <a16:creationId xmlns:a16="http://schemas.microsoft.com/office/drawing/2014/main" id="{AD13DE41-2BC7-AA4A-9872-1CF5204666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8330" y="5939328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FE2C35E5-BE81-7B49-84D3-8AB9DC494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968156"/>
            <a:ext cx="27093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Corpus Cavernosum</a:t>
            </a:r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06752970-5071-A746-85C1-2D68EC60D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5530" y="4230686"/>
            <a:ext cx="1272492" cy="66204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45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Cowpers Gland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Caput Epididymis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Cauda Epididymis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Testis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8194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Scrotum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752600" y="38100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Bladder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Ampulla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Seminal Vesicles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Prostate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Rectum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Gubernaculum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3962400" y="571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185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Sigmoid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Flexure</a:t>
            </a:r>
          </a:p>
        </p:txBody>
      </p:sp>
      <p:sp>
        <p:nvSpPr>
          <p:cNvPr id="19486" name="Line 31"/>
          <p:cNvSpPr>
            <a:spLocks noChangeShapeType="1"/>
          </p:cNvSpPr>
          <p:nvPr/>
        </p:nvSpPr>
        <p:spPr bwMode="auto">
          <a:xfrm flipH="1" flipV="1">
            <a:off x="6705600" y="3657600"/>
            <a:ext cx="685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Rectangle 33"/>
          <p:cNvSpPr>
            <a:spLocks noChangeArrowheads="1"/>
          </p:cNvSpPr>
          <p:nvPr/>
        </p:nvSpPr>
        <p:spPr bwMode="auto">
          <a:xfrm>
            <a:off x="7512050" y="3124200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Retractor Penis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Muscle</a:t>
            </a:r>
          </a:p>
        </p:txBody>
      </p:sp>
      <p:sp>
        <p:nvSpPr>
          <p:cNvPr id="19488" name="Line 34"/>
          <p:cNvSpPr>
            <a:spLocks noChangeShapeType="1"/>
          </p:cNvSpPr>
          <p:nvPr/>
        </p:nvSpPr>
        <p:spPr bwMode="auto">
          <a:xfrm flipH="1" flipV="1">
            <a:off x="7391400" y="3276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Line 36"/>
          <p:cNvSpPr>
            <a:spLocks noChangeShapeType="1"/>
          </p:cNvSpPr>
          <p:nvPr/>
        </p:nvSpPr>
        <p:spPr bwMode="auto">
          <a:xfrm>
            <a:off x="2209800" y="4483100"/>
            <a:ext cx="457200" cy="54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Text Box 37"/>
          <p:cNvSpPr txBox="1">
            <a:spLocks noChangeArrowheads="1"/>
          </p:cNvSpPr>
          <p:nvPr/>
        </p:nvSpPr>
        <p:spPr bwMode="auto">
          <a:xfrm>
            <a:off x="762000" y="58674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19491" name="Line 38"/>
          <p:cNvSpPr>
            <a:spLocks noChangeShapeType="1"/>
          </p:cNvSpPr>
          <p:nvPr/>
        </p:nvSpPr>
        <p:spPr bwMode="auto">
          <a:xfrm flipV="1">
            <a:off x="1905000" y="54864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21508" name="Text Box 3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350"/>
            <a:ext cx="5445125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144462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tract_diagram_colo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0"/>
            <a:ext cx="8274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600200"/>
            <a:ext cx="28956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Boar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086600" y="6096000"/>
            <a:ext cx="1457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Oblique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54091" cy="439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6081280"/>
            <a:ext cx="3902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Oblique to Horizontal</a:t>
            </a:r>
          </a:p>
        </p:txBody>
      </p:sp>
    </p:spTree>
    <p:extLst>
      <p:ext uri="{BB962C8B-B14F-4D97-AF65-F5344CB8AC3E}">
        <p14:creationId xmlns:p14="http://schemas.microsoft.com/office/powerpoint/2010/main" val="164441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8388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060825" y="5707063"/>
            <a:ext cx="218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9700" name="Freeform 24"/>
          <p:cNvSpPr>
            <a:spLocks/>
          </p:cNvSpPr>
          <p:nvPr/>
        </p:nvSpPr>
        <p:spPr bwMode="auto">
          <a:xfrm>
            <a:off x="3929063" y="3379788"/>
            <a:ext cx="225425" cy="160337"/>
          </a:xfrm>
          <a:custGeom>
            <a:avLst/>
            <a:gdLst>
              <a:gd name="T0" fmla="*/ 225425 w 142"/>
              <a:gd name="T1" fmla="*/ 0 h 101"/>
              <a:gd name="T2" fmla="*/ 128588 w 142"/>
              <a:gd name="T3" fmla="*/ 53975 h 101"/>
              <a:gd name="T4" fmla="*/ 0 w 142"/>
              <a:gd name="T5" fmla="*/ 160337 h 101"/>
              <a:gd name="T6" fmla="*/ 0 60000 65536"/>
              <a:gd name="T7" fmla="*/ 0 60000 65536"/>
              <a:gd name="T8" fmla="*/ 0 60000 65536"/>
              <a:gd name="T9" fmla="*/ 0 w 142"/>
              <a:gd name="T10" fmla="*/ 0 h 101"/>
              <a:gd name="T11" fmla="*/ 142 w 142"/>
              <a:gd name="T12" fmla="*/ 101 h 1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" h="101">
                <a:moveTo>
                  <a:pt x="142" y="0"/>
                </a:moveTo>
                <a:cubicBezTo>
                  <a:pt x="119" y="6"/>
                  <a:pt x="81" y="34"/>
                  <a:pt x="81" y="34"/>
                </a:cubicBezTo>
                <a:cubicBezTo>
                  <a:pt x="59" y="64"/>
                  <a:pt x="25" y="75"/>
                  <a:pt x="0" y="10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39"/>
          <p:cNvSpPr>
            <a:spLocks noChangeArrowheads="1"/>
          </p:cNvSpPr>
          <p:nvPr/>
        </p:nvSpPr>
        <p:spPr bwMode="auto">
          <a:xfrm>
            <a:off x="152400" y="1752600"/>
            <a:ext cx="274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400">
                <a:solidFill>
                  <a:schemeClr val="tx2"/>
                </a:solidFill>
                <a:latin typeface="Helvetica" charset="0"/>
              </a:rPr>
              <a:t>Stallion</a:t>
            </a:r>
          </a:p>
        </p:txBody>
      </p:sp>
      <p:sp>
        <p:nvSpPr>
          <p:cNvPr id="29702" name="Text Box 40"/>
          <p:cNvSpPr txBox="1">
            <a:spLocks noChangeArrowheads="1"/>
          </p:cNvSpPr>
          <p:nvPr/>
        </p:nvSpPr>
        <p:spPr bwMode="auto">
          <a:xfrm>
            <a:off x="6019800" y="4800600"/>
            <a:ext cx="195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Horizontal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743200"/>
            <a:ext cx="3505200" cy="838200"/>
          </a:xfrm>
        </p:spPr>
        <p:txBody>
          <a:bodyPr/>
          <a:lstStyle/>
          <a:p>
            <a:r>
              <a:rPr lang="en-US" dirty="0"/>
              <a:t>Human</a:t>
            </a:r>
            <a:br>
              <a:rPr lang="en-US" dirty="0"/>
            </a:br>
            <a:r>
              <a:rPr lang="en-US" sz="2800" i="1" dirty="0">
                <a:solidFill>
                  <a:srgbClr val="0000FF"/>
                </a:solidFill>
              </a:rPr>
              <a:t>Vertical</a:t>
            </a:r>
          </a:p>
        </p:txBody>
      </p:sp>
      <p:pic>
        <p:nvPicPr>
          <p:cNvPr id="4" name="Picture 4" descr="human_pen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11968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4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Testis Orientation</a:t>
            </a: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00038" y="2325688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Tail</a:t>
            </a: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7967663" y="2420938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Head</a:t>
            </a:r>
          </a:p>
        </p:txBody>
      </p:sp>
      <p:pic>
        <p:nvPicPr>
          <p:cNvPr id="3379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97288"/>
            <a:ext cx="3221038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3627438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298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7239000" y="1524000"/>
            <a:ext cx="788988" cy="485775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Bull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63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oblique/</a:t>
            </a:r>
            <a:r>
              <a:rPr lang="en-US" altLang="en-US" sz="2400" dirty="0" err="1">
                <a:solidFill>
                  <a:schemeClr val="tx1"/>
                </a:solidFill>
                <a:latin typeface="Helvetica" charset="0"/>
              </a:rPr>
              <a:t>horz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.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cat	        ---		---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 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57150" y="784225"/>
            <a:ext cx="899795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0" y="6400800"/>
            <a:ext cx="9026525" cy="15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5098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A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9819-C0CF-CF48-810E-6DFC15FB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779"/>
            <a:ext cx="9067800" cy="8382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The Stallion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5C3550-0FCA-EB44-B3CD-F745BE91D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27151" y="1094400"/>
            <a:ext cx="7213498" cy="4994153"/>
          </a:xfrm>
          <a:prstGeom prst="rect">
            <a:avLst/>
          </a:prstGeom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327DC05B-CF30-594E-82D9-ABF61169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109" y="1197626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D86F6426-3B7E-3B43-B7CB-6D0DC7172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039" y="1904246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2867EA69-6F0C-BD49-A4B0-3B52AE11E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069839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D202976B-AE82-C64B-AD7A-FE130A8BD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800" y="2817834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B08E5DC9-B881-274E-8A4C-2C1BA18FB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165" y="6027003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0" name="Text Box 21">
            <a:extLst>
              <a:ext uri="{FF2B5EF4-FFF2-40B4-BE49-F238E27FC236}">
                <a16:creationId xmlns:a16="http://schemas.microsoft.com/office/drawing/2014/main" id="{E35C97E1-7962-5743-8F11-9DB986762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45239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B43F5C1F-2372-AC40-AE2D-9405E105B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167" y="3393348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75A81F-F2C5-3F4E-B599-37AE0693D543}"/>
              </a:ext>
            </a:extLst>
          </p:cNvPr>
          <p:cNvSpPr txBox="1"/>
          <p:nvPr/>
        </p:nvSpPr>
        <p:spPr>
          <a:xfrm>
            <a:off x="4102079" y="900979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10E14-3385-1E4F-AE4B-E9B0B905A8AE}"/>
              </a:ext>
            </a:extLst>
          </p:cNvPr>
          <p:cNvSpPr txBox="1"/>
          <p:nvPr/>
        </p:nvSpPr>
        <p:spPr>
          <a:xfrm>
            <a:off x="6729857" y="5669920"/>
            <a:ext cx="2252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Ischiocavernosus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14" name="Line 20">
            <a:extLst>
              <a:ext uri="{FF2B5EF4-FFF2-40B4-BE49-F238E27FC236}">
                <a16:creationId xmlns:a16="http://schemas.microsoft.com/office/drawing/2014/main" id="{D2D58220-C697-7444-9C7A-A30AA0D14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3061" y="2817834"/>
            <a:ext cx="318540" cy="29104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0">
            <a:extLst>
              <a:ext uri="{FF2B5EF4-FFF2-40B4-BE49-F238E27FC236}">
                <a16:creationId xmlns:a16="http://schemas.microsoft.com/office/drawing/2014/main" id="{E00D29D9-7CE3-6D4D-B300-6A921659D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1217" y="3047999"/>
            <a:ext cx="318183" cy="404959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0">
            <a:extLst>
              <a:ext uri="{FF2B5EF4-FFF2-40B4-BE49-F238E27FC236}">
                <a16:creationId xmlns:a16="http://schemas.microsoft.com/office/drawing/2014/main" id="{EF30C237-9194-264C-B983-1CF1B08BF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198" y="1981031"/>
            <a:ext cx="457201" cy="27071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0">
            <a:extLst>
              <a:ext uri="{FF2B5EF4-FFF2-40B4-BE49-F238E27FC236}">
                <a16:creationId xmlns:a16="http://schemas.microsoft.com/office/drawing/2014/main" id="{24F63CCA-5DC3-AE41-AEFF-E1369DE324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1893264"/>
            <a:ext cx="50375" cy="6213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7BE0095F-6F8E-3647-AF9C-A962BF8487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05299" y="3809999"/>
            <a:ext cx="190501" cy="4507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0">
            <a:extLst>
              <a:ext uri="{FF2B5EF4-FFF2-40B4-BE49-F238E27FC236}">
                <a16:creationId xmlns:a16="http://schemas.microsoft.com/office/drawing/2014/main" id="{837E9AEC-5D98-5348-AD6A-FE3CF68EBE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3201" y="3581400"/>
            <a:ext cx="120140" cy="248580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0">
            <a:extLst>
              <a:ext uri="{FF2B5EF4-FFF2-40B4-BE49-F238E27FC236}">
                <a16:creationId xmlns:a16="http://schemas.microsoft.com/office/drawing/2014/main" id="{0B75E174-3FA6-2840-A092-0DC4E0C506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27452" y="4035367"/>
            <a:ext cx="882010" cy="1600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A2CA876F-2967-464F-851E-A89FA3853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1398" y="2640528"/>
            <a:ext cx="418063" cy="10746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D80F88-52C2-6D40-A9E7-62764BFF92D5}"/>
              </a:ext>
            </a:extLst>
          </p:cNvPr>
          <p:cNvSpPr txBox="1"/>
          <p:nvPr/>
        </p:nvSpPr>
        <p:spPr>
          <a:xfrm>
            <a:off x="5379127" y="3619868"/>
            <a:ext cx="795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Crus</a:t>
            </a:r>
          </a:p>
          <a:p>
            <a:r>
              <a:rPr lang="en-US" dirty="0">
                <a:solidFill>
                  <a:schemeClr val="tx1"/>
                </a:solidFill>
              </a:rPr>
              <a:t>Penis</a:t>
            </a: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A2FAC976-1DF6-F14F-890E-86799644E4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78115" y="3962399"/>
            <a:ext cx="378721" cy="7296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A003ED-E347-2D4E-916D-49E8592F7C37}"/>
              </a:ext>
            </a:extLst>
          </p:cNvPr>
          <p:cNvSpPr txBox="1"/>
          <p:nvPr/>
        </p:nvSpPr>
        <p:spPr>
          <a:xfrm>
            <a:off x="7750522" y="4202708"/>
            <a:ext cx="13869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Retractor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Penis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29F10A49-5DF7-4348-A5BF-43A5EF931D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15200" y="4321742"/>
            <a:ext cx="609600" cy="47474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17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88CD-B80B-2342-8265-2D82DE715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Pelvic Genitalia of the Stallion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CD9FF5-AFF0-2C49-99E6-CEF84A6D3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438399"/>
            <a:ext cx="6934200" cy="3535417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767614D2-0251-444F-A654-93D7C2C7C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861" y="5572981"/>
            <a:ext cx="249266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" name="Text Box 13">
            <a:extLst>
              <a:ext uri="{FF2B5EF4-FFF2-40B4-BE49-F238E27FC236}">
                <a16:creationId xmlns:a16="http://schemas.microsoft.com/office/drawing/2014/main" id="{F0EDD50A-5D76-EA42-AECB-6AEF651A3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11" y="1773702"/>
            <a:ext cx="13644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Seminal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15F5764A-3D81-A643-B372-290F924A3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0825" y="1809531"/>
            <a:ext cx="2476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 err="1">
                <a:solidFill>
                  <a:schemeClr val="tx1"/>
                </a:solidFill>
              </a:rPr>
              <a:t>Bulbospongiosus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576BA2CC-F7E1-924E-8135-BF9D808E9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5672" y="1351802"/>
            <a:ext cx="1879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Cowper’s</a:t>
            </a:r>
            <a:br>
              <a:rPr lang="en-US" altLang="en-US" sz="24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9" name="Text Box 16">
            <a:extLst>
              <a:ext uri="{FF2B5EF4-FFF2-40B4-BE49-F238E27FC236}">
                <a16:creationId xmlns:a16="http://schemas.microsoft.com/office/drawing/2014/main" id="{59D566F5-35C6-2943-9EE3-147E7F652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7118" y="5767399"/>
            <a:ext cx="2057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3C9625DF-2CEB-ED4D-A717-B7EE18AD2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175" y="5328318"/>
            <a:ext cx="3276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11" name="Line 18">
            <a:extLst>
              <a:ext uri="{FF2B5EF4-FFF2-40B4-BE49-F238E27FC236}">
                <a16:creationId xmlns:a16="http://schemas.microsoft.com/office/drawing/2014/main" id="{8C07F239-0447-9741-BE61-12DE4D64F1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0" y="2604699"/>
            <a:ext cx="304800" cy="49355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9">
            <a:extLst>
              <a:ext uri="{FF2B5EF4-FFF2-40B4-BE49-F238E27FC236}">
                <a16:creationId xmlns:a16="http://schemas.microsoft.com/office/drawing/2014/main" id="{AB9E5D33-E594-2645-A463-0C4C320FCD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73750" y="3495054"/>
            <a:ext cx="603250" cy="18332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0">
            <a:extLst>
              <a:ext uri="{FF2B5EF4-FFF2-40B4-BE49-F238E27FC236}">
                <a16:creationId xmlns:a16="http://schemas.microsoft.com/office/drawing/2014/main" id="{59C75336-12A7-C14D-9BE1-EECC295ED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1" y="2216664"/>
            <a:ext cx="457199" cy="755136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id="{3E3250EA-0AEB-244A-A012-9B52C95FF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3758" y="1358203"/>
            <a:ext cx="14382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chemeClr val="tx1"/>
                </a:solidFill>
              </a:rPr>
              <a:t>Body of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15" name="Line 23">
            <a:extLst>
              <a:ext uri="{FF2B5EF4-FFF2-40B4-BE49-F238E27FC236}">
                <a16:creationId xmlns:a16="http://schemas.microsoft.com/office/drawing/2014/main" id="{5289A8B1-7DC5-2940-A82C-8CC0FCCFF6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7674" y="2216665"/>
            <a:ext cx="404926" cy="29793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4">
            <a:extLst>
              <a:ext uri="{FF2B5EF4-FFF2-40B4-BE49-F238E27FC236}">
                <a16:creationId xmlns:a16="http://schemas.microsoft.com/office/drawing/2014/main" id="{6124A551-9024-3A46-8AFE-2067EC627C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4876800"/>
            <a:ext cx="342900" cy="813714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Text Box 25">
            <a:extLst>
              <a:ext uri="{FF2B5EF4-FFF2-40B4-BE49-F238E27FC236}">
                <a16:creationId xmlns:a16="http://schemas.microsoft.com/office/drawing/2014/main" id="{D7D84AA5-BDD5-1A41-B512-A116AF49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50" y="2788051"/>
            <a:ext cx="13147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18" name="Line 26">
            <a:extLst>
              <a:ext uri="{FF2B5EF4-FFF2-40B4-BE49-F238E27FC236}">
                <a16:creationId xmlns:a16="http://schemas.microsoft.com/office/drawing/2014/main" id="{1FD8A3F2-58A1-0E48-A5B4-0D7DBD35EB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7674" y="3179298"/>
            <a:ext cx="328726" cy="16608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2">
            <a:extLst>
              <a:ext uri="{FF2B5EF4-FFF2-40B4-BE49-F238E27FC236}">
                <a16:creationId xmlns:a16="http://schemas.microsoft.com/office/drawing/2014/main" id="{B27AD363-820D-8049-A123-8CB8955C65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199" y="2189200"/>
            <a:ext cx="189211" cy="54060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672A1-1BCE-8D4E-B46B-5372413F1362}"/>
              </a:ext>
            </a:extLst>
          </p:cNvPr>
          <p:cNvSpPr txBox="1"/>
          <p:nvPr/>
        </p:nvSpPr>
        <p:spPr>
          <a:xfrm>
            <a:off x="3219638" y="4173424"/>
            <a:ext cx="2531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Colliculus </a:t>
            </a:r>
            <a:r>
              <a:rPr lang="en-US" dirty="0" err="1">
                <a:solidFill>
                  <a:schemeClr val="tx1"/>
                </a:solidFill>
              </a:rPr>
              <a:t>Seminalis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Line 24">
            <a:extLst>
              <a:ext uri="{FF2B5EF4-FFF2-40B4-BE49-F238E27FC236}">
                <a16:creationId xmlns:a16="http://schemas.microsoft.com/office/drawing/2014/main" id="{F44DC609-6056-FF47-9E87-1C3125B45F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3307586"/>
            <a:ext cx="866963" cy="788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25">
            <a:extLst>
              <a:ext uri="{FF2B5EF4-FFF2-40B4-BE49-F238E27FC236}">
                <a16:creationId xmlns:a16="http://schemas.microsoft.com/office/drawing/2014/main" id="{2565356C-5F48-1C43-8CDD-725BFCB63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850" y="2270657"/>
            <a:ext cx="1370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22" name="Line 20">
            <a:extLst>
              <a:ext uri="{FF2B5EF4-FFF2-40B4-BE49-F238E27FC236}">
                <a16:creationId xmlns:a16="http://schemas.microsoft.com/office/drawing/2014/main" id="{599BC1FC-4F3C-0240-AD61-D96986E689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38225" y="2663681"/>
            <a:ext cx="767177" cy="64390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4DA03468-D127-3C45-9AA4-76BE8DEF8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5216" y="2663681"/>
            <a:ext cx="605984" cy="63318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42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444875" y="5127625"/>
            <a:ext cx="2397125" cy="1717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22700"/>
            <a:ext cx="658177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52400"/>
            <a:ext cx="8382000" cy="353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992938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46482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39940" name="Rectangle 10"/>
          <p:cNvSpPr>
            <a:spLocks noChangeArrowheads="1"/>
          </p:cNvSpPr>
          <p:nvPr/>
        </p:nvSpPr>
        <p:spPr bwMode="auto">
          <a:xfrm>
            <a:off x="1752600" y="5638800"/>
            <a:ext cx="538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FF"/>
                </a:solidFill>
                <a:latin typeface="Helvetica" charset="0"/>
              </a:rPr>
              <a:t>No Body of the Prostate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9941" name="Text Box 14"/>
          <p:cNvSpPr txBox="1">
            <a:spLocks noChangeArrowheads="1"/>
          </p:cNvSpPr>
          <p:nvPr/>
        </p:nvSpPr>
        <p:spPr bwMode="auto">
          <a:xfrm>
            <a:off x="0" y="12192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39942" name="Text Box 15"/>
          <p:cNvSpPr txBox="1">
            <a:spLocks noChangeArrowheads="1"/>
          </p:cNvSpPr>
          <p:nvPr/>
        </p:nvSpPr>
        <p:spPr bwMode="auto">
          <a:xfrm>
            <a:off x="152400" y="0"/>
            <a:ext cx="1352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Seminal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39943" name="Text Box 16"/>
          <p:cNvSpPr txBox="1">
            <a:spLocks noChangeArrowheads="1"/>
          </p:cNvSpPr>
          <p:nvPr/>
        </p:nvSpPr>
        <p:spPr bwMode="auto">
          <a:xfrm>
            <a:off x="4267200" y="32766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39944" name="Text Box 18"/>
          <p:cNvSpPr txBox="1">
            <a:spLocks noChangeArrowheads="1"/>
          </p:cNvSpPr>
          <p:nvPr/>
        </p:nvSpPr>
        <p:spPr bwMode="auto">
          <a:xfrm>
            <a:off x="6689725" y="4572000"/>
            <a:ext cx="2452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Bulbospongiosus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39945" name="Text Box 19"/>
          <p:cNvSpPr txBox="1">
            <a:spLocks noChangeArrowheads="1"/>
          </p:cNvSpPr>
          <p:nvPr/>
        </p:nvSpPr>
        <p:spPr bwMode="auto">
          <a:xfrm>
            <a:off x="7239000" y="1143000"/>
            <a:ext cx="1577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Cowper’s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39946" name="Text Box 20"/>
          <p:cNvSpPr txBox="1">
            <a:spLocks noChangeArrowheads="1"/>
          </p:cNvSpPr>
          <p:nvPr/>
        </p:nvSpPr>
        <p:spPr bwMode="auto">
          <a:xfrm>
            <a:off x="1600200" y="3581400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39947" name="Text Box 21"/>
          <p:cNvSpPr txBox="1">
            <a:spLocks noChangeArrowheads="1"/>
          </p:cNvSpPr>
          <p:nvPr/>
        </p:nvSpPr>
        <p:spPr bwMode="auto">
          <a:xfrm>
            <a:off x="0" y="44958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39948" name="Text Box 22"/>
          <p:cNvSpPr txBox="1">
            <a:spLocks noChangeArrowheads="1"/>
          </p:cNvSpPr>
          <p:nvPr/>
        </p:nvSpPr>
        <p:spPr bwMode="auto">
          <a:xfrm>
            <a:off x="5562600" y="152400"/>
            <a:ext cx="1616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39949" name="Line 23"/>
          <p:cNvSpPr>
            <a:spLocks noChangeShapeType="1"/>
          </p:cNvSpPr>
          <p:nvPr/>
        </p:nvSpPr>
        <p:spPr bwMode="auto">
          <a:xfrm>
            <a:off x="1066800" y="1752600"/>
            <a:ext cx="8382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24"/>
          <p:cNvSpPr>
            <a:spLocks noChangeShapeType="1"/>
          </p:cNvSpPr>
          <p:nvPr/>
        </p:nvSpPr>
        <p:spPr bwMode="auto">
          <a:xfrm>
            <a:off x="1295400" y="838200"/>
            <a:ext cx="609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25"/>
          <p:cNvSpPr>
            <a:spLocks noChangeShapeType="1"/>
          </p:cNvSpPr>
          <p:nvPr/>
        </p:nvSpPr>
        <p:spPr bwMode="auto">
          <a:xfrm flipH="1">
            <a:off x="5105400" y="1066800"/>
            <a:ext cx="5334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26"/>
          <p:cNvSpPr>
            <a:spLocks noChangeShapeType="1"/>
          </p:cNvSpPr>
          <p:nvPr/>
        </p:nvSpPr>
        <p:spPr bwMode="auto">
          <a:xfrm flipV="1">
            <a:off x="4876800" y="2590800"/>
            <a:ext cx="1524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Line 27"/>
          <p:cNvSpPr>
            <a:spLocks noChangeShapeType="1"/>
          </p:cNvSpPr>
          <p:nvPr/>
        </p:nvSpPr>
        <p:spPr bwMode="auto">
          <a:xfrm flipV="1">
            <a:off x="685800" y="3124200"/>
            <a:ext cx="2286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Line 28"/>
          <p:cNvSpPr>
            <a:spLocks noChangeShapeType="1"/>
          </p:cNvSpPr>
          <p:nvPr/>
        </p:nvSpPr>
        <p:spPr bwMode="auto">
          <a:xfrm flipH="1">
            <a:off x="6553200" y="1752600"/>
            <a:ext cx="990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Line 29"/>
          <p:cNvSpPr>
            <a:spLocks noChangeShapeType="1"/>
          </p:cNvSpPr>
          <p:nvPr/>
        </p:nvSpPr>
        <p:spPr bwMode="auto">
          <a:xfrm flipH="1" flipV="1">
            <a:off x="7086600" y="3276600"/>
            <a:ext cx="7620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5413"/>
            <a:ext cx="6188075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8"/>
          <p:cNvSpPr>
            <a:spLocks noChangeArrowheads="1"/>
          </p:cNvSpPr>
          <p:nvPr/>
        </p:nvSpPr>
        <p:spPr bwMode="auto">
          <a:xfrm>
            <a:off x="3124200" y="5257800"/>
            <a:ext cx="2619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Ampulla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Large Cowper’s</a:t>
            </a:r>
            <a:endParaRPr lang="en-US" altLang="en-US" sz="3600">
              <a:latin typeface="Helvetica" charset="0"/>
            </a:endParaRPr>
          </a:p>
        </p:txBody>
      </p:sp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450850" y="3970338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1990" name="Text Box 16"/>
          <p:cNvSpPr txBox="1">
            <a:spLocks noChangeArrowheads="1"/>
          </p:cNvSpPr>
          <p:nvPr/>
        </p:nvSpPr>
        <p:spPr bwMode="auto">
          <a:xfrm>
            <a:off x="7335838" y="56388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1991" name="Text Box 17"/>
          <p:cNvSpPr txBox="1">
            <a:spLocks noChangeArrowheads="1"/>
          </p:cNvSpPr>
          <p:nvPr/>
        </p:nvSpPr>
        <p:spPr bwMode="auto">
          <a:xfrm>
            <a:off x="64770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1992" name="Text Box 18"/>
          <p:cNvSpPr txBox="1">
            <a:spLocks noChangeArrowheads="1"/>
          </p:cNvSpPr>
          <p:nvPr/>
        </p:nvSpPr>
        <p:spPr bwMode="auto">
          <a:xfrm>
            <a:off x="0" y="5486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1993" name="Text Box 19"/>
          <p:cNvSpPr txBox="1">
            <a:spLocks noChangeArrowheads="1"/>
          </p:cNvSpPr>
          <p:nvPr/>
        </p:nvSpPr>
        <p:spPr bwMode="auto">
          <a:xfrm>
            <a:off x="5638800" y="6446838"/>
            <a:ext cx="3276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1994" name="Line 21"/>
          <p:cNvSpPr>
            <a:spLocks noChangeShapeType="1"/>
          </p:cNvSpPr>
          <p:nvPr/>
        </p:nvSpPr>
        <p:spPr bwMode="auto">
          <a:xfrm flipH="1" flipV="1">
            <a:off x="7543800" y="52578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22"/>
          <p:cNvSpPr>
            <a:spLocks noChangeShapeType="1"/>
          </p:cNvSpPr>
          <p:nvPr/>
        </p:nvSpPr>
        <p:spPr bwMode="auto">
          <a:xfrm flipH="1" flipV="1">
            <a:off x="5943600" y="5029200"/>
            <a:ext cx="457200" cy="1447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4"/>
          <p:cNvSpPr>
            <a:spLocks noChangeShapeType="1"/>
          </p:cNvSpPr>
          <p:nvPr/>
        </p:nvSpPr>
        <p:spPr bwMode="auto">
          <a:xfrm flipH="1">
            <a:off x="5943600" y="41910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Text Box 25"/>
          <p:cNvSpPr txBox="1">
            <a:spLocks noChangeArrowheads="1"/>
          </p:cNvSpPr>
          <p:nvPr/>
        </p:nvSpPr>
        <p:spPr bwMode="auto">
          <a:xfrm>
            <a:off x="4114800" y="51054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199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2286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27"/>
          <p:cNvSpPr>
            <a:spLocks noChangeShapeType="1"/>
          </p:cNvSpPr>
          <p:nvPr/>
        </p:nvSpPr>
        <p:spPr bwMode="auto">
          <a:xfrm flipV="1">
            <a:off x="4800600" y="4648200"/>
            <a:ext cx="152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28"/>
          <p:cNvSpPr>
            <a:spLocks noChangeShapeType="1"/>
          </p:cNvSpPr>
          <p:nvPr/>
        </p:nvSpPr>
        <p:spPr bwMode="auto">
          <a:xfrm flipV="1">
            <a:off x="1524000" y="4267200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29"/>
          <p:cNvSpPr>
            <a:spLocks noChangeShapeType="1"/>
          </p:cNvSpPr>
          <p:nvPr/>
        </p:nvSpPr>
        <p:spPr bwMode="auto">
          <a:xfrm flipV="1">
            <a:off x="1143000" y="53340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000"/>
            <a:ext cx="261937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Human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47638" y="4897438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63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57200"/>
            <a:ext cx="5486400" cy="580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of the Dog</a:t>
            </a:r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77470"/>
            <a:ext cx="7162800" cy="466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1600" y="5638800"/>
            <a:ext cx="69894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00FF"/>
                </a:solidFill>
              </a:rPr>
              <a:t>No ampulla, seminal vesicles, </a:t>
            </a:r>
            <a:br>
              <a:rPr lang="en-US" altLang="en-US" sz="2800" dirty="0">
                <a:solidFill>
                  <a:srgbClr val="0000FF"/>
                </a:solidFill>
              </a:rPr>
            </a:br>
            <a:r>
              <a:rPr lang="en-US" altLang="en-US" sz="2800" dirty="0">
                <a:solidFill>
                  <a:srgbClr val="0000FF"/>
                </a:solidFill>
              </a:rPr>
              <a:t>disseminate prostate or Cowper’s gland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07718-A7F4-6E4B-B7BE-D179E4653A6C}"/>
              </a:ext>
            </a:extLst>
          </p:cNvPr>
          <p:cNvSpPr txBox="1"/>
          <p:nvPr/>
        </p:nvSpPr>
        <p:spPr>
          <a:xfrm>
            <a:off x="7497182" y="3429000"/>
            <a:ext cx="1236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Os</a:t>
            </a:r>
            <a:r>
              <a:rPr lang="en-US" dirty="0">
                <a:solidFill>
                  <a:srgbClr val="0000FF"/>
                </a:solidFill>
              </a:rPr>
              <a:t> Penis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2329A17-F1FB-AB44-8A92-79EF1873B8EF}"/>
              </a:ext>
            </a:extLst>
          </p:cNvPr>
          <p:cNvCxnSpPr/>
          <p:nvPr/>
        </p:nvCxnSpPr>
        <p:spPr bwMode="auto">
          <a:xfrm flipH="1">
            <a:off x="6096000" y="3802110"/>
            <a:ext cx="1676400" cy="8382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133129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1293">
            <a:off x="3132138" y="-1144588"/>
            <a:ext cx="287655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514600" y="16764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  <a:endParaRPr lang="en-US" altLang="en-US" sz="24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191000" y="1295400"/>
            <a:ext cx="237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7332663" y="48006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Glans Penis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943600" y="2057400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105400" y="4876800"/>
            <a:ext cx="1684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Crus Penis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0" y="1524000"/>
            <a:ext cx="2179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09600" y="56388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609600" y="20574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H="1">
            <a:off x="2743200" y="21336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 flipV="1">
            <a:off x="1066800" y="3962400"/>
            <a:ext cx="2286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5181600" y="18288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6629400" y="2514600"/>
            <a:ext cx="4572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H="1" flipV="1">
            <a:off x="5715000" y="43434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H="1" flipV="1">
            <a:off x="8458200" y="4114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2438400" y="6019800"/>
            <a:ext cx="571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No Seminal Vesicles or Disseminate Prostate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2667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7638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371600" y="4572000"/>
            <a:ext cx="3886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Note how close the cowper’s gland is to the penis in the cat.</a:t>
            </a:r>
            <a:endParaRPr lang="en-US" altLang="en-US" sz="2400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V="1">
            <a:off x="5486400" y="4876800"/>
            <a:ext cx="1524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5486400" y="5410200"/>
            <a:ext cx="1676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067800" cy="8382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Glans Penis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046663" cy="294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588"/>
            <a:ext cx="533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2057400"/>
          </a:xfrm>
        </p:spPr>
        <p:txBody>
          <a:bodyPr/>
          <a:lstStyle/>
          <a:p>
            <a:r>
              <a:rPr lang="en-US" altLang="en-US" sz="4000">
                <a:ea typeface="ＭＳ Ｐゴシック" charset="-128"/>
              </a:rPr>
              <a:t>Feline Anatomy: Erection and Mating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Glands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77825" y="755650"/>
            <a:ext cx="85820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Species	Seminal	       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Vesicles	body	disseminate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    ++	    +	         +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ram	     +	    -	         +		 ++  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boar	   +++	    +	         +		+++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stallion	   +++	   ++	       - (+)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dog	      -	   ++	          -	        -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Cat	      -	   ++	          -		 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     +	   ++	          -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 algn="ctr"/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234950" y="936625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244475" y="221615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304800" y="586740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4044950" y="1508125"/>
            <a:ext cx="2673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147720"/>
            <a:ext cx="8991600" cy="401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Species	Seminal	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Vesicles		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	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Gel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Mucous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</a:t>
            </a:r>
            <a:r>
              <a:rPr lang="en-US" altLang="en-US" sz="2400" dirty="0">
                <a:solidFill>
                  <a:srgbClr val="0000FF"/>
                </a:solidFill>
                <a:latin typeface="Helvetica" charset="0"/>
              </a:rPr>
              <a:t>Clot	Clot-Enzyme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5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 Secretions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76200" y="1100094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92050" y="2286000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90830" y="5227966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555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Penis Types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966788" y="452438"/>
            <a:ext cx="289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Muscular-Vascular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8663" y="484188"/>
            <a:ext cx="1892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Fibroelastic</a:t>
            </a:r>
          </a:p>
        </p:txBody>
      </p:sp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Human Penis Cross Section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1371600"/>
            <a:ext cx="468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46125" y="1600200"/>
            <a:ext cx="250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203325" y="5638800"/>
            <a:ext cx="247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Spongiosum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232525" y="5410200"/>
            <a:ext cx="1165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765925" y="990600"/>
            <a:ext cx="183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Blood Vessels</a:t>
            </a:r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 flipH="1">
            <a:off x="5622925" y="1295400"/>
            <a:ext cx="1143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2041525" y="20574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 flipV="1">
            <a:off x="2803525" y="4572000"/>
            <a:ext cx="16002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 flipV="1">
            <a:off x="5165725" y="4495800"/>
            <a:ext cx="11430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7527925" y="3048000"/>
            <a:ext cx="161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Large Veins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 flipV="1">
            <a:off x="6156325" y="3200400"/>
            <a:ext cx="1371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52" y="2838777"/>
            <a:ext cx="27543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Muscular-Vascular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or 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 err="1">
                <a:solidFill>
                  <a:srgbClr val="0000FF"/>
                </a:solidFill>
              </a:rPr>
              <a:t>Fibroelastic</a:t>
            </a:r>
            <a:r>
              <a:rPr lang="en-US" sz="2800" dirty="0">
                <a:solidFill>
                  <a:srgbClr val="0000FF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7285038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190625" y="212725"/>
            <a:ext cx="1182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Internal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2667000" y="419100"/>
            <a:ext cx="957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Raphe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968750" y="260350"/>
            <a:ext cx="11699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Urethral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Process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05000" y="2133600"/>
            <a:ext cx="23256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Free End of Penis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448175" y="2085975"/>
            <a:ext cx="887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-7938" y="3886200"/>
            <a:ext cx="1563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Filiform</a:t>
            </a:r>
          </a:p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Appendage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28600" y="1371600"/>
            <a:ext cx="1044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Bull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2286000" y="4038600"/>
            <a:ext cx="1171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Ram</a:t>
            </a: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2209800" y="5867400"/>
            <a:ext cx="1222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Boar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6397625" y="361950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Stallion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072313" y="3124200"/>
            <a:ext cx="1730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latin typeface="Helvetica" charset="0"/>
              </a:rPr>
              <a:t>Human</a:t>
            </a:r>
          </a:p>
        </p:txBody>
      </p:sp>
      <p:pic>
        <p:nvPicPr>
          <p:cNvPr id="686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4419599"/>
            <a:ext cx="2174875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7861300" y="4628356"/>
            <a:ext cx="917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Cat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861300" y="5943600"/>
            <a:ext cx="1080423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Dog</a:t>
            </a:r>
            <a:endParaRPr lang="en-US" altLang="en-US" sz="3600" dirty="0">
              <a:latin typeface="Helvetica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962046" y="6046475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No picture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  <a:ea typeface="ＭＳ Ｐゴシック" charset="-128"/>
              </a:rPr>
              <a:t>Comparison of Penis Types</a:t>
            </a:r>
          </a:p>
        </p:txBody>
      </p:sp>
      <p:sp>
        <p:nvSpPr>
          <p:cNvPr id="70659" name="Line 4"/>
          <p:cNvSpPr>
            <a:spLocks noChangeShapeType="1"/>
          </p:cNvSpPr>
          <p:nvPr/>
        </p:nvSpPr>
        <p:spPr bwMode="auto">
          <a:xfrm>
            <a:off x="4524375" y="73342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>
            <a:off x="63500" y="35718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63500" y="34702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7"/>
          <p:cNvSpPr>
            <a:spLocks noChangeShapeType="1"/>
          </p:cNvSpPr>
          <p:nvPr/>
        </p:nvSpPr>
        <p:spPr bwMode="auto">
          <a:xfrm>
            <a:off x="4629150" y="72707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066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763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11125"/>
            <a:ext cx="4095750" cy="8382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Human</a:t>
            </a:r>
          </a:p>
        </p:txBody>
      </p:sp>
      <p:pic>
        <p:nvPicPr>
          <p:cNvPr id="7270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0"/>
            <a:ext cx="443547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38400"/>
            <a:ext cx="3810000" cy="838200"/>
          </a:xfrm>
        </p:spPr>
        <p:txBody>
          <a:bodyPr/>
          <a:lstStyle/>
          <a:p>
            <a:r>
              <a:rPr lang="en-US"/>
              <a:t>Dog Anatomy</a:t>
            </a:r>
          </a:p>
        </p:txBody>
      </p:sp>
      <p:pic>
        <p:nvPicPr>
          <p:cNvPr id="105474" name="Picture 2" descr="ttp://www.humananatomychart.us/wp-content/uploads/2015/11/female-reproductive-system-diseases-ddd-dog-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2862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5867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Bulbus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Glandis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876800" y="4800600"/>
            <a:ext cx="76200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2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FB84C278-6A92-DB4A-AF7D-6FBD6091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Semen Collection in the Dog</a:t>
            </a:r>
          </a:p>
        </p:txBody>
      </p:sp>
      <p:pic>
        <p:nvPicPr>
          <p:cNvPr id="53250" name="Picture 2" descr="dog6.jpg">
            <a:extLst>
              <a:ext uri="{FF2B5EF4-FFF2-40B4-BE49-F238E27FC236}">
                <a16:creationId xmlns:a16="http://schemas.microsoft.com/office/drawing/2014/main" id="{ED8F1F40-3E1B-F540-9525-147C97BFC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44563"/>
            <a:ext cx="3840163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635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1F478CF4-9993-4642-AC32-6A02D2D92E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</a:t>
            </a:r>
          </a:p>
        </p:txBody>
      </p:sp>
      <p:pic>
        <p:nvPicPr>
          <p:cNvPr id="35842" name="Picture 4" descr="dog_mating1">
            <a:extLst>
              <a:ext uri="{FF2B5EF4-FFF2-40B4-BE49-F238E27FC236}">
                <a16:creationId xmlns:a16="http://schemas.microsoft.com/office/drawing/2014/main" id="{68B4A581-9D72-5F4D-8309-1E5347979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404100" cy="59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2438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7343FAA9-77A9-9444-9E94-C1B951889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Canine Mating cont.</a:t>
            </a:r>
          </a:p>
        </p:txBody>
      </p:sp>
      <p:pic>
        <p:nvPicPr>
          <p:cNvPr id="36866" name="Picture 3" descr="dog_mating2">
            <a:extLst>
              <a:ext uri="{FF2B5EF4-FFF2-40B4-BE49-F238E27FC236}">
                <a16:creationId xmlns:a16="http://schemas.microsoft.com/office/drawing/2014/main" id="{CBEC4927-09ED-C948-8A05-59825D484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394575" cy="578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585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Sigmoid Flexure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905000" y="5716231"/>
            <a:ext cx="757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Bull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400800" y="5265738"/>
            <a:ext cx="874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Helvetica" charset="0"/>
              </a:rPr>
              <a:t>Boar</a:t>
            </a:r>
          </a:p>
        </p:txBody>
      </p:sp>
      <p:sp>
        <p:nvSpPr>
          <p:cNvPr id="74757" name="Text Box 7"/>
          <p:cNvSpPr txBox="1">
            <a:spLocks noChangeArrowheads="1"/>
          </p:cNvSpPr>
          <p:nvPr/>
        </p:nvSpPr>
        <p:spPr bwMode="auto">
          <a:xfrm>
            <a:off x="2895600" y="6094413"/>
            <a:ext cx="40973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Fibroelastic Penis</a:t>
            </a:r>
          </a:p>
        </p:txBody>
      </p:sp>
      <p:pic>
        <p:nvPicPr>
          <p:cNvPr id="7475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447800"/>
            <a:ext cx="47259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" b="1531"/>
          <a:stretch/>
        </p:blipFill>
        <p:spPr bwMode="auto">
          <a:xfrm>
            <a:off x="457200" y="1219022"/>
            <a:ext cx="3479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0"/>
            <a:ext cx="719931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1676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Muscular-Vascular Penis Type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2189163" y="5807075"/>
            <a:ext cx="16494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bg1"/>
                </a:solidFill>
                <a:latin typeface="Helvetica" charset="0"/>
              </a:rPr>
              <a:t>Stallion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The Penis</a:t>
            </a:r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60325" y="857250"/>
            <a:ext cx="9055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12700" y="2057400"/>
            <a:ext cx="9102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V="1">
            <a:off x="38100" y="5768264"/>
            <a:ext cx="90678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958267"/>
            <a:ext cx="8534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Species	Sigmoid	Type	Erectile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Flexure			Tissue</a:t>
            </a: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endParaRPr lang="en-US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Bull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Ram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Boar	yes	FE	+	not distinct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endParaRPr lang="en-US" sz="24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Stallion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Dog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Cat	no	MV	+++	Large Glans+</a:t>
            </a:r>
            <a:b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			Spines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Human	no	MV	+++	Large Glans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8A345-7D63-3C45-A682-B5DF7E5882AF}"/>
              </a:ext>
            </a:extLst>
          </p:cNvPr>
          <p:cNvSpPr txBox="1"/>
          <p:nvPr/>
        </p:nvSpPr>
        <p:spPr>
          <a:xfrm>
            <a:off x="457200" y="5901255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Dog – </a:t>
            </a:r>
            <a:r>
              <a:rPr lang="en-US" sz="2400" dirty="0" err="1">
                <a:solidFill>
                  <a:srgbClr val="0000FF"/>
                </a:solidFill>
              </a:rPr>
              <a:t>Os</a:t>
            </a:r>
            <a:r>
              <a:rPr lang="en-US" sz="2400" dirty="0">
                <a:solidFill>
                  <a:srgbClr val="0000FF"/>
                </a:solidFill>
              </a:rPr>
              <a:t> Penis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50801"/>
            <a:ext cx="9067800" cy="838200"/>
          </a:xfrm>
          <a:noFill/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Erection and Ejaculation Characteristics</a:t>
            </a:r>
          </a:p>
        </p:txBody>
      </p:sp>
      <p:graphicFrame>
        <p:nvGraphicFramePr>
          <p:cNvPr id="80898" name="Object 2"/>
          <p:cNvGraphicFramePr>
            <a:graphicFrameLocks/>
          </p:cNvGraphicFramePr>
          <p:nvPr/>
        </p:nvGraphicFramePr>
        <p:xfrm>
          <a:off x="1524000" y="3986213"/>
          <a:ext cx="6083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8" name="Document" r:id="rId4" imgW="6096000" imgH="152400" progId="Word.Document.6">
                  <p:embed/>
                </p:oleObj>
              </mc:Choice>
              <mc:Fallback>
                <p:oleObj name="Document" r:id="rId4" imgW="6096000" imgH="152400" progId="Word.Document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86213"/>
                        <a:ext cx="6083300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720" y="914400"/>
            <a:ext cx="8994775" cy="519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Male	Speed	</a:t>
            </a:r>
            <a:r>
              <a:rPr lang="en-US" altLang="en-US" sz="2800" dirty="0" err="1">
                <a:solidFill>
                  <a:schemeClr val="tx1"/>
                </a:solidFill>
                <a:latin typeface="Helvetica" charset="0"/>
              </a:rPr>
              <a:t>Ejac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.	Semen	Sperm	Sperm		Erection	Time	Vol.	Conc.	Num.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rapid	short	medium	med.-high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rapid	short	small	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rapid	long	large	low	high</a:t>
            </a:r>
            <a:br>
              <a:rPr lang="en-US" altLang="en-US" sz="2400" dirty="0">
                <a:solidFill>
                  <a:schemeClr val="tx1"/>
                </a:solidFill>
                <a:latin typeface="Helvetica" charset="0"/>
              </a:rPr>
            </a:b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slow	moderate	large	low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slow	long	large	low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cat	slow	moderate	small	high	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slow	moderate	medium	low	low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123825" y="889001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123825" y="19050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123825" y="60198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123825" y="6021387"/>
            <a:ext cx="84201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Testes = high sperm numbers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accessory glands = large volume of the ejaculate with lower      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                                             concentration of sperm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tcro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0"/>
            <a:ext cx="6149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6"/>
          <p:cNvSpPr>
            <a:spLocks noChangeArrowheads="1"/>
          </p:cNvSpPr>
          <p:nvPr/>
        </p:nvSpPr>
        <p:spPr bwMode="auto">
          <a:xfrm>
            <a:off x="6681788" y="3035300"/>
            <a:ext cx="251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76213" indent="-176213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SzPct val="125000"/>
              <a:buFontTx/>
              <a:buChar char="»"/>
            </a:pPr>
            <a:r>
              <a:rPr lang="en-US" altLang="en-US">
                <a:solidFill>
                  <a:srgbClr val="0000FF"/>
                </a:solidFill>
                <a:latin typeface="Helvetica" charset="0"/>
              </a:rPr>
              <a:t>Support spermatogenesis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82948" name="Rectangle 7"/>
          <p:cNvSpPr>
            <a:spLocks noChangeArrowheads="1"/>
          </p:cNvSpPr>
          <p:nvPr/>
        </p:nvSpPr>
        <p:spPr bwMode="auto">
          <a:xfrm>
            <a:off x="7010400" y="4343400"/>
            <a:ext cx="1981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74625" indent="-1746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SzPct val="125000"/>
              <a:buFontTx/>
              <a:buChar char="»"/>
            </a:pPr>
            <a:r>
              <a:rPr lang="en-US" altLang="en-US">
                <a:solidFill>
                  <a:srgbClr val="0000FF"/>
                </a:solidFill>
                <a:latin typeface="Helvetica" charset="0"/>
              </a:rPr>
              <a:t>Testosterone synthesis</a:t>
            </a:r>
          </a:p>
        </p:txBody>
      </p:sp>
      <p:sp>
        <p:nvSpPr>
          <p:cNvPr id="82949" name="Text Box 10"/>
          <p:cNvSpPr txBox="1">
            <a:spLocks noChangeArrowheads="1"/>
          </p:cNvSpPr>
          <p:nvPr/>
        </p:nvSpPr>
        <p:spPr bwMode="auto">
          <a:xfrm>
            <a:off x="6934200" y="1600200"/>
            <a:ext cx="186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Primary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Spermatocyte</a:t>
            </a:r>
          </a:p>
        </p:txBody>
      </p:sp>
      <p:sp>
        <p:nvSpPr>
          <p:cNvPr id="82950" name="Line 11"/>
          <p:cNvSpPr>
            <a:spLocks noChangeShapeType="1"/>
          </p:cNvSpPr>
          <p:nvPr/>
        </p:nvSpPr>
        <p:spPr bwMode="auto">
          <a:xfrm flipV="1">
            <a:off x="5867400" y="2362200"/>
            <a:ext cx="13716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2951" name="Group 30"/>
          <p:cNvGrpSpPr>
            <a:grpSpLocks/>
          </p:cNvGrpSpPr>
          <p:nvPr/>
        </p:nvGrpSpPr>
        <p:grpSpPr bwMode="auto">
          <a:xfrm>
            <a:off x="5867400" y="2743200"/>
            <a:ext cx="2452688" cy="685800"/>
            <a:chOff x="3696" y="1728"/>
            <a:chExt cx="1545" cy="432"/>
          </a:xfrm>
        </p:grpSpPr>
        <p:sp>
          <p:nvSpPr>
            <p:cNvPr id="82970" name="Text Box 12"/>
            <p:cNvSpPr txBox="1">
              <a:spLocks noChangeArrowheads="1"/>
            </p:cNvSpPr>
            <p:nvPr/>
          </p:nvSpPr>
          <p:spPr bwMode="auto">
            <a:xfrm>
              <a:off x="4200" y="1728"/>
              <a:ext cx="10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Sertoli Cells</a:t>
              </a:r>
            </a:p>
          </p:txBody>
        </p:sp>
        <p:sp>
          <p:nvSpPr>
            <p:cNvPr id="82971" name="Line 13"/>
            <p:cNvSpPr>
              <a:spLocks noChangeShapeType="1"/>
            </p:cNvSpPr>
            <p:nvPr/>
          </p:nvSpPr>
          <p:spPr bwMode="auto">
            <a:xfrm flipV="1">
              <a:off x="3696" y="1968"/>
              <a:ext cx="528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952" name="Group 31"/>
          <p:cNvGrpSpPr>
            <a:grpSpLocks/>
          </p:cNvGrpSpPr>
          <p:nvPr/>
        </p:nvGrpSpPr>
        <p:grpSpPr bwMode="auto">
          <a:xfrm>
            <a:off x="6553200" y="3886200"/>
            <a:ext cx="1970088" cy="496888"/>
            <a:chOff x="4128" y="2448"/>
            <a:chExt cx="1241" cy="313"/>
          </a:xfrm>
        </p:grpSpPr>
        <p:sp>
          <p:nvSpPr>
            <p:cNvPr id="82968" name="Text Box 14"/>
            <p:cNvSpPr txBox="1">
              <a:spLocks noChangeArrowheads="1"/>
            </p:cNvSpPr>
            <p:nvPr/>
          </p:nvSpPr>
          <p:spPr bwMode="auto">
            <a:xfrm>
              <a:off x="4310" y="2511"/>
              <a:ext cx="105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Leydig Cells</a:t>
              </a:r>
            </a:p>
          </p:txBody>
        </p:sp>
        <p:sp>
          <p:nvSpPr>
            <p:cNvPr id="82969" name="Line 15"/>
            <p:cNvSpPr>
              <a:spLocks noChangeShapeType="1"/>
            </p:cNvSpPr>
            <p:nvPr/>
          </p:nvSpPr>
          <p:spPr bwMode="auto">
            <a:xfrm>
              <a:off x="4128" y="2448"/>
              <a:ext cx="192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3" name="Text Box 16"/>
          <p:cNvSpPr txBox="1">
            <a:spLocks noChangeArrowheads="1"/>
          </p:cNvSpPr>
          <p:nvPr/>
        </p:nvSpPr>
        <p:spPr bwMode="auto">
          <a:xfrm>
            <a:off x="3657600" y="6184900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Capillary</a:t>
            </a:r>
          </a:p>
        </p:txBody>
      </p:sp>
      <p:sp>
        <p:nvSpPr>
          <p:cNvPr id="82954" name="Line 17"/>
          <p:cNvSpPr>
            <a:spLocks noChangeShapeType="1"/>
          </p:cNvSpPr>
          <p:nvPr/>
        </p:nvSpPr>
        <p:spPr bwMode="auto">
          <a:xfrm flipH="1">
            <a:off x="4495800" y="5486400"/>
            <a:ext cx="3810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Text Box 18"/>
          <p:cNvSpPr txBox="1">
            <a:spLocks noChangeArrowheads="1"/>
          </p:cNvSpPr>
          <p:nvPr/>
        </p:nvSpPr>
        <p:spPr bwMode="auto">
          <a:xfrm>
            <a:off x="2546350" y="5586413"/>
            <a:ext cx="145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Basement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Membrane</a:t>
            </a:r>
          </a:p>
        </p:txBody>
      </p:sp>
      <p:sp>
        <p:nvSpPr>
          <p:cNvPr id="82956" name="Line 19"/>
          <p:cNvSpPr>
            <a:spLocks noChangeShapeType="1"/>
          </p:cNvSpPr>
          <p:nvPr/>
        </p:nvSpPr>
        <p:spPr bwMode="auto">
          <a:xfrm flipH="1">
            <a:off x="3581400" y="5105400"/>
            <a:ext cx="3048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Text Box 20"/>
          <p:cNvSpPr txBox="1">
            <a:spLocks noChangeArrowheads="1"/>
          </p:cNvSpPr>
          <p:nvPr/>
        </p:nvSpPr>
        <p:spPr bwMode="auto">
          <a:xfrm>
            <a:off x="1981200" y="4965700"/>
            <a:ext cx="156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Spermatids</a:t>
            </a:r>
          </a:p>
        </p:txBody>
      </p:sp>
      <p:sp>
        <p:nvSpPr>
          <p:cNvPr id="82958" name="Line 21"/>
          <p:cNvSpPr>
            <a:spLocks noChangeShapeType="1"/>
          </p:cNvSpPr>
          <p:nvPr/>
        </p:nvSpPr>
        <p:spPr bwMode="auto">
          <a:xfrm flipV="1">
            <a:off x="2895600" y="3962400"/>
            <a:ext cx="1066800" cy="990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9" name="Text Box 22"/>
          <p:cNvSpPr txBox="1">
            <a:spLocks noChangeArrowheads="1"/>
          </p:cNvSpPr>
          <p:nvPr/>
        </p:nvSpPr>
        <p:spPr bwMode="auto">
          <a:xfrm>
            <a:off x="0" y="4508500"/>
            <a:ext cx="244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Round Spermatids</a:t>
            </a:r>
          </a:p>
        </p:txBody>
      </p:sp>
      <p:sp>
        <p:nvSpPr>
          <p:cNvPr id="82960" name="Line 23"/>
          <p:cNvSpPr>
            <a:spLocks noChangeShapeType="1"/>
          </p:cNvSpPr>
          <p:nvPr/>
        </p:nvSpPr>
        <p:spPr bwMode="auto">
          <a:xfrm flipH="1">
            <a:off x="2362200" y="3505200"/>
            <a:ext cx="1524000" cy="1143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1" name="Text Box 24"/>
          <p:cNvSpPr txBox="1">
            <a:spLocks noChangeArrowheads="1"/>
          </p:cNvSpPr>
          <p:nvPr/>
        </p:nvSpPr>
        <p:spPr bwMode="auto">
          <a:xfrm>
            <a:off x="685800" y="3594100"/>
            <a:ext cx="186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Secondary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Spermatocyte</a:t>
            </a:r>
          </a:p>
        </p:txBody>
      </p:sp>
      <p:sp>
        <p:nvSpPr>
          <p:cNvPr id="82962" name="Line 25"/>
          <p:cNvSpPr>
            <a:spLocks noChangeShapeType="1"/>
          </p:cNvSpPr>
          <p:nvPr/>
        </p:nvSpPr>
        <p:spPr bwMode="auto">
          <a:xfrm flipV="1">
            <a:off x="2514600" y="3505200"/>
            <a:ext cx="990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3" name="Text Box 26"/>
          <p:cNvSpPr txBox="1">
            <a:spLocks noChangeArrowheads="1"/>
          </p:cNvSpPr>
          <p:nvPr/>
        </p:nvSpPr>
        <p:spPr bwMode="auto">
          <a:xfrm>
            <a:off x="914400" y="3124200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Myoid Cells</a:t>
            </a:r>
          </a:p>
        </p:txBody>
      </p:sp>
      <p:sp>
        <p:nvSpPr>
          <p:cNvPr id="82964" name="Line 27"/>
          <p:cNvSpPr>
            <a:spLocks noChangeShapeType="1"/>
          </p:cNvSpPr>
          <p:nvPr/>
        </p:nvSpPr>
        <p:spPr bwMode="auto">
          <a:xfrm flipV="1">
            <a:off x="2362200" y="2971800"/>
            <a:ext cx="4572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Text Box 29"/>
          <p:cNvSpPr txBox="1">
            <a:spLocks noChangeArrowheads="1"/>
          </p:cNvSpPr>
          <p:nvPr/>
        </p:nvSpPr>
        <p:spPr bwMode="auto">
          <a:xfrm>
            <a:off x="-25400" y="82550"/>
            <a:ext cx="2436813" cy="9461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Helvetica" charset="0"/>
              </a:rPr>
              <a:t>Seminiferous</a:t>
            </a:r>
          </a:p>
          <a:p>
            <a:pPr algn="ctr"/>
            <a:r>
              <a:rPr lang="en-US" altLang="en-US" sz="2800">
                <a:solidFill>
                  <a:srgbClr val="0000FF"/>
                </a:solidFill>
                <a:latin typeface="Helvetica" charset="0"/>
              </a:rPr>
              <a:t>Tubule</a:t>
            </a:r>
          </a:p>
        </p:txBody>
      </p:sp>
      <p:sp>
        <p:nvSpPr>
          <p:cNvPr id="82966" name="Text Box 33"/>
          <p:cNvSpPr txBox="1">
            <a:spLocks noChangeArrowheads="1"/>
          </p:cNvSpPr>
          <p:nvPr/>
        </p:nvSpPr>
        <p:spPr bwMode="auto">
          <a:xfrm>
            <a:off x="152400" y="2133600"/>
            <a:ext cx="2273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Spermatogonium</a:t>
            </a:r>
          </a:p>
        </p:txBody>
      </p:sp>
      <p:sp>
        <p:nvSpPr>
          <p:cNvPr id="82967" name="Line 34"/>
          <p:cNvSpPr>
            <a:spLocks noChangeShapeType="1"/>
          </p:cNvSpPr>
          <p:nvPr/>
        </p:nvSpPr>
        <p:spPr bwMode="auto">
          <a:xfrm>
            <a:off x="1447800" y="2514600"/>
            <a:ext cx="1676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ChangeArrowheads="1"/>
          </p:cNvSpPr>
          <p:nvPr/>
        </p:nvSpPr>
        <p:spPr bwMode="auto">
          <a:xfrm>
            <a:off x="2084388" y="6162675"/>
            <a:ext cx="49577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Seminiferous Tubules</a:t>
            </a:r>
          </a:p>
        </p:txBody>
      </p:sp>
      <p:pic>
        <p:nvPicPr>
          <p:cNvPr id="8499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231188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ChangeArrowheads="1"/>
          </p:cNvSpPr>
          <p:nvPr/>
        </p:nvSpPr>
        <p:spPr bwMode="auto">
          <a:xfrm>
            <a:off x="2233613" y="6162675"/>
            <a:ext cx="4702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Seminiferous Tubule</a:t>
            </a:r>
          </a:p>
        </p:txBody>
      </p:sp>
      <p:pic>
        <p:nvPicPr>
          <p:cNvPr id="870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815263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5132388" y="6057900"/>
            <a:ext cx="2568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Sertoli Cell</a:t>
            </a:r>
          </a:p>
        </p:txBody>
      </p:sp>
      <p:sp>
        <p:nvSpPr>
          <p:cNvPr id="89091" name="Rectangle 6"/>
          <p:cNvSpPr>
            <a:spLocks noChangeArrowheads="1"/>
          </p:cNvSpPr>
          <p:nvPr/>
        </p:nvSpPr>
        <p:spPr bwMode="auto">
          <a:xfrm>
            <a:off x="817563" y="6181725"/>
            <a:ext cx="2568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Sertoli Cell</a:t>
            </a:r>
          </a:p>
        </p:txBody>
      </p:sp>
      <p:pic>
        <p:nvPicPr>
          <p:cNvPr id="8909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231188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Line 4"/>
          <p:cNvSpPr>
            <a:spLocks noChangeShapeType="1"/>
          </p:cNvSpPr>
          <p:nvPr/>
        </p:nvSpPr>
        <p:spPr bwMode="auto">
          <a:xfrm flipH="1" flipV="1">
            <a:off x="4953000" y="2971800"/>
            <a:ext cx="1201738" cy="307181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Line 5"/>
          <p:cNvSpPr>
            <a:spLocks noChangeShapeType="1"/>
          </p:cNvSpPr>
          <p:nvPr/>
        </p:nvSpPr>
        <p:spPr bwMode="auto">
          <a:xfrm flipV="1">
            <a:off x="2286000" y="1371600"/>
            <a:ext cx="609600" cy="47752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6019800" y="5334000"/>
            <a:ext cx="25669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</a:rPr>
              <a:t>Leydig Cell</a:t>
            </a:r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6705600" y="1981200"/>
            <a:ext cx="20669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</a:rPr>
              <a:t>Capillary</a:t>
            </a:r>
          </a:p>
        </p:txBody>
      </p:sp>
      <p:pic>
        <p:nvPicPr>
          <p:cNvPr id="911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45720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Line 5"/>
          <p:cNvSpPr>
            <a:spLocks noChangeShapeType="1"/>
          </p:cNvSpPr>
          <p:nvPr/>
        </p:nvSpPr>
        <p:spPr bwMode="auto">
          <a:xfrm flipH="1">
            <a:off x="5105400" y="2438400"/>
            <a:ext cx="1479550" cy="10001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1905000" y="228600"/>
            <a:ext cx="5337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rgbClr val="FAFD00"/>
                </a:solidFill>
              </a:rPr>
              <a:t>Interstitial Tissue (space)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609600"/>
            <a:ext cx="8231187" cy="540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4953000" y="1371600"/>
            <a:ext cx="21129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Capillary</a:t>
            </a:r>
          </a:p>
        </p:txBody>
      </p:sp>
      <p:sp>
        <p:nvSpPr>
          <p:cNvPr id="93188" name="Line 4"/>
          <p:cNvSpPr>
            <a:spLocks noChangeShapeType="1"/>
          </p:cNvSpPr>
          <p:nvPr/>
        </p:nvSpPr>
        <p:spPr bwMode="auto">
          <a:xfrm flipV="1">
            <a:off x="4648200" y="1828800"/>
            <a:ext cx="1447800" cy="11430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5705475" y="2219325"/>
            <a:ext cx="1654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Leydig</a:t>
            </a:r>
          </a:p>
          <a:p>
            <a:pPr algn="ctr"/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Cells</a:t>
            </a:r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 flipH="1">
            <a:off x="5334000" y="2971800"/>
            <a:ext cx="627063" cy="68103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65088"/>
            <a:ext cx="8231187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811213"/>
            <a:ext cx="8231187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3733800" y="6199188"/>
            <a:ext cx="23669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Basal Cell</a:t>
            </a:r>
          </a:p>
        </p:txBody>
      </p:sp>
      <p:sp>
        <p:nvSpPr>
          <p:cNvPr id="97284" name="Line 4"/>
          <p:cNvSpPr>
            <a:spLocks noChangeShapeType="1"/>
          </p:cNvSpPr>
          <p:nvPr/>
        </p:nvSpPr>
        <p:spPr bwMode="auto">
          <a:xfrm flipV="1">
            <a:off x="5448300" y="5638800"/>
            <a:ext cx="190500" cy="61436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366713" y="6219825"/>
            <a:ext cx="30781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Principal Cell</a:t>
            </a:r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 flipV="1">
            <a:off x="3357563" y="5486400"/>
            <a:ext cx="909637" cy="91598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 flipH="1" flipV="1">
            <a:off x="5257800" y="4800600"/>
            <a:ext cx="2667000" cy="14478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6248400" y="6199188"/>
            <a:ext cx="284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Stereo-Cillia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3278188" y="80963"/>
            <a:ext cx="31623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4400">
                <a:solidFill>
                  <a:srgbClr val="FAFD00"/>
                </a:solidFill>
                <a:latin typeface="Helvetica" charset="0"/>
              </a:rPr>
              <a:t>Epididymis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366713" y="6192838"/>
            <a:ext cx="82613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Cauda Epididymis near Vas Deferens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3413125" y="6194425"/>
            <a:ext cx="30781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1531938" y="4922838"/>
            <a:ext cx="3559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Smooth Muscle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3878263" y="873125"/>
            <a:ext cx="1603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Sperm</a:t>
            </a:r>
          </a:p>
        </p:txBody>
      </p:sp>
      <p:sp>
        <p:nvSpPr>
          <p:cNvPr id="101382" name="Line 6"/>
          <p:cNvSpPr>
            <a:spLocks noChangeShapeType="1"/>
          </p:cNvSpPr>
          <p:nvPr/>
        </p:nvSpPr>
        <p:spPr bwMode="auto">
          <a:xfrm flipH="1">
            <a:off x="2092325" y="1303338"/>
            <a:ext cx="1822450" cy="606425"/>
          </a:xfrm>
          <a:prstGeom prst="line">
            <a:avLst/>
          </a:prstGeom>
          <a:noFill/>
          <a:ln w="50800">
            <a:solidFill>
              <a:srgbClr val="FAFD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76213"/>
            <a:ext cx="8129587" cy="650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FFFF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1532</TotalTime>
  <Pages>36</Pages>
  <Words>404</Words>
  <Application>Microsoft Macintosh PowerPoint</Application>
  <PresentationFormat>On-screen Show (4:3)</PresentationFormat>
  <Paragraphs>274</Paragraphs>
  <Slides>49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ＭＳ Ｐゴシック</vt:lpstr>
      <vt:lpstr>Comic Sans MS</vt:lpstr>
      <vt:lpstr>Helvetica</vt:lpstr>
      <vt:lpstr>Times</vt:lpstr>
      <vt:lpstr>Microsoft PowerPoint 4</vt:lpstr>
      <vt:lpstr>Document</vt:lpstr>
      <vt:lpstr>Animal / Dairy Science 434</vt:lpstr>
      <vt:lpstr>Testis</vt:lpstr>
      <vt:lpstr>Reproductive Organs of the Stallion</vt:lpstr>
      <vt:lpstr>Reproductive Organs of the Bull</vt:lpstr>
      <vt:lpstr>Reproductive Organs of the Bull</vt:lpstr>
      <vt:lpstr>Ram</vt:lpstr>
      <vt:lpstr>Boar</vt:lpstr>
      <vt:lpstr>Anatomy of the Dog</vt:lpstr>
      <vt:lpstr>PowerPoint Presentation</vt:lpstr>
      <vt:lpstr>Human Vertical</vt:lpstr>
      <vt:lpstr>Testis Orientation</vt:lpstr>
      <vt:lpstr>Testis</vt:lpstr>
      <vt:lpstr>The Stallion</vt:lpstr>
      <vt:lpstr>Pelvic Genitalia of the Stallion</vt:lpstr>
      <vt:lpstr>PowerPoint Presentation</vt:lpstr>
      <vt:lpstr>Ram</vt:lpstr>
      <vt:lpstr>PowerPoint Presentation</vt:lpstr>
      <vt:lpstr>Human</vt:lpstr>
      <vt:lpstr>Anatomy of the Dog</vt:lpstr>
      <vt:lpstr>Cat (Tom) Reproductive Tract</vt:lpstr>
      <vt:lpstr>Cat (Tom) Reproductive Tract</vt:lpstr>
      <vt:lpstr>Cat Glans Penis</vt:lpstr>
      <vt:lpstr>Feline Anatomy: Erection and Mating</vt:lpstr>
      <vt:lpstr>Accessory Glands</vt:lpstr>
      <vt:lpstr>Accessory Gland Secretions</vt:lpstr>
      <vt:lpstr>Penis Types</vt:lpstr>
      <vt:lpstr>Human Penis Cross Section</vt:lpstr>
      <vt:lpstr>PowerPoint Presentation</vt:lpstr>
      <vt:lpstr>Comparison of Penis Types</vt:lpstr>
      <vt:lpstr>Human</vt:lpstr>
      <vt:lpstr>Dog Anatomy</vt:lpstr>
      <vt:lpstr>Semen Collection in the Dog</vt:lpstr>
      <vt:lpstr>Canine Mating</vt:lpstr>
      <vt:lpstr>Canine Mating cont.</vt:lpstr>
      <vt:lpstr>Sigmoid Flexure</vt:lpstr>
      <vt:lpstr>Muscular-Vascular Penis Type</vt:lpstr>
      <vt:lpstr>The Penis</vt:lpstr>
      <vt:lpstr>Erection and Ejaculation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</dc:title>
  <dc:subject>comparative male anatomy</dc:subject>
  <dc:creator>John Parrish</dc:creator>
  <cp:keywords/>
  <dc:description/>
  <cp:lastModifiedBy>JOHN J PARRISH</cp:lastModifiedBy>
  <cp:revision>71</cp:revision>
  <cp:lastPrinted>2019-02-01T17:26:02Z</cp:lastPrinted>
  <dcterms:created xsi:type="dcterms:W3CDTF">2012-09-12T14:34:39Z</dcterms:created>
  <dcterms:modified xsi:type="dcterms:W3CDTF">2019-02-01T19:50:57Z</dcterms:modified>
</cp:coreProperties>
</file>