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86" r:id="rId2"/>
    <p:sldId id="257" r:id="rId3"/>
    <p:sldId id="292" r:id="rId4"/>
    <p:sldId id="310" r:id="rId5"/>
    <p:sldId id="259" r:id="rId6"/>
    <p:sldId id="260" r:id="rId7"/>
    <p:sldId id="313" r:id="rId8"/>
    <p:sldId id="307" r:id="rId9"/>
    <p:sldId id="311" r:id="rId10"/>
    <p:sldId id="263" r:id="rId11"/>
    <p:sldId id="264" r:id="rId12"/>
    <p:sldId id="388" r:id="rId13"/>
    <p:sldId id="394" r:id="rId14"/>
    <p:sldId id="395" r:id="rId15"/>
    <p:sldId id="396" r:id="rId16"/>
    <p:sldId id="265" r:id="rId17"/>
    <p:sldId id="266" r:id="rId18"/>
    <p:sldId id="267" r:id="rId19"/>
    <p:sldId id="382" r:id="rId20"/>
    <p:sldId id="381" r:id="rId21"/>
    <p:sldId id="268" r:id="rId22"/>
    <p:sldId id="269" r:id="rId23"/>
    <p:sldId id="314" r:id="rId24"/>
    <p:sldId id="297" r:id="rId25"/>
    <p:sldId id="301" r:id="rId26"/>
    <p:sldId id="299" r:id="rId27"/>
    <p:sldId id="300" r:id="rId28"/>
    <p:sldId id="270" r:id="rId29"/>
    <p:sldId id="271" r:id="rId30"/>
    <p:sldId id="392" r:id="rId31"/>
    <p:sldId id="397" r:id="rId32"/>
    <p:sldId id="272" r:id="rId33"/>
    <p:sldId id="308" r:id="rId34"/>
    <p:sldId id="274" r:id="rId35"/>
    <p:sldId id="275" r:id="rId36"/>
    <p:sldId id="276" r:id="rId37"/>
    <p:sldId id="312" r:id="rId38"/>
    <p:sldId id="383" r:id="rId39"/>
    <p:sldId id="385" r:id="rId40"/>
    <p:sldId id="384" r:id="rId41"/>
    <p:sldId id="277" r:id="rId42"/>
    <p:sldId id="278" r:id="rId43"/>
    <p:sldId id="279" r:id="rId44"/>
    <p:sldId id="280" r:id="rId45"/>
    <p:sldId id="391" r:id="rId46"/>
    <p:sldId id="398" r:id="rId4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00"/>
    <a:srgbClr val="00A4FD"/>
    <a:srgbClr val="FAFD00"/>
    <a:srgbClr val="00DF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29"/>
    <p:restoredTop sz="94624"/>
  </p:normalViewPr>
  <p:slideViewPr>
    <p:cSldViewPr>
      <p:cViewPr varScale="1">
        <p:scale>
          <a:sx n="85" d="100"/>
          <a:sy n="85" d="100"/>
        </p:scale>
        <p:origin x="21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15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48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62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49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04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38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18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931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3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52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825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268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435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917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04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472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twins?</a:t>
            </a:r>
          </a:p>
        </p:txBody>
      </p:sp>
    </p:spTree>
    <p:extLst>
      <p:ext uri="{BB962C8B-B14F-4D97-AF65-F5344CB8AC3E}">
        <p14:creationId xmlns:p14="http://schemas.microsoft.com/office/powerpoint/2010/main" val="14280276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twins?</a:t>
            </a:r>
          </a:p>
        </p:txBody>
      </p:sp>
    </p:spTree>
    <p:extLst>
      <p:ext uri="{BB962C8B-B14F-4D97-AF65-F5344CB8AC3E}">
        <p14:creationId xmlns:p14="http://schemas.microsoft.com/office/powerpoint/2010/main" val="20030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24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60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19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7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46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99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92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0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49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2669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6484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2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58E6CA-EE4A-E44F-B5F2-B005841EC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69217"/>
            <a:ext cx="7772400" cy="1085685"/>
          </a:xfrm>
        </p:spPr>
        <p:txBody>
          <a:bodyPr/>
          <a:lstStyle/>
          <a:p>
            <a:r>
              <a:rPr lang="en-US" dirty="0"/>
              <a:t>AS/DS 434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80B5931-7001-A44F-9AFF-89CE4F297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757" y="1249864"/>
            <a:ext cx="6248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3200" b="1">
                <a:solidFill>
                  <a:schemeClr val="tx1"/>
                </a:solidFill>
                <a:latin typeface="+mn-lt"/>
                <a:ea typeface="ＭＳ Ｐゴシック" pitchFamily="-84" charset="-128"/>
                <a:cs typeface="ＭＳ Ｐゴシック" pitchFamily="-84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800" b="1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None/>
              <a:defRPr sz="2400" b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342900" indent="-342900"/>
            <a:r>
              <a:rPr lang="en-US" altLang="en-US" sz="2800" kern="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Comparative Male Anatomy</a:t>
            </a:r>
          </a:p>
        </p:txBody>
      </p:sp>
      <p:pic>
        <p:nvPicPr>
          <p:cNvPr id="7" name="Picture 6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F45C83DE-C6B7-A549-8470-F14FFD288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3" y="2468060"/>
            <a:ext cx="3140076" cy="314007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904A536-D5D7-2F49-8092-8F47F3334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651" y="2133218"/>
            <a:ext cx="1956571" cy="204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8F1A6D7-81A3-FC44-8237-4FE44FD70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6" y="2092872"/>
            <a:ext cx="1665798" cy="208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tract_diagram_colored.jpg">
            <a:extLst>
              <a:ext uri="{FF2B5EF4-FFF2-40B4-BE49-F238E27FC236}">
                <a16:creationId xmlns:a16="http://schemas.microsoft.com/office/drawing/2014/main" id="{BD359A48-7666-094F-A53D-5B708B0AF6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57700"/>
            <a:ext cx="2298347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ttps://veteriankey.com/wp-content/uploads/2016/07/B9781437707465001117_f111-002-9781437707465.jpg">
            <a:extLst>
              <a:ext uri="{FF2B5EF4-FFF2-40B4-BE49-F238E27FC236}">
                <a16:creationId xmlns:a16="http://schemas.microsoft.com/office/drawing/2014/main" id="{0C1B7FF6-7786-2040-AC23-C2995BBE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125" y="4428744"/>
            <a:ext cx="2971800" cy="193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87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</a:t>
            </a:r>
            <a:r>
              <a:rPr lang="en-US" altLang="en-US" sz="2400" dirty="0" err="1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57150" y="5992813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Cowpers Gland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Caput Epididymis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Cauda Epididymis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Testis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194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Scrotum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Bladder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Ampulla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Seminal Vesicles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Prostate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Rectum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Gubernaculum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962400" y="571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Sigmoid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Flexure</a:t>
            </a:r>
          </a:p>
        </p:txBody>
      </p:sp>
      <p:sp>
        <p:nvSpPr>
          <p:cNvPr id="19486" name="Line 31"/>
          <p:cNvSpPr>
            <a:spLocks noChangeShapeType="1"/>
          </p:cNvSpPr>
          <p:nvPr/>
        </p:nvSpPr>
        <p:spPr bwMode="auto">
          <a:xfrm flipH="1" flipV="1">
            <a:off x="6705600" y="3657600"/>
            <a:ext cx="685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Rectangle 33"/>
          <p:cNvSpPr>
            <a:spLocks noChangeArrowheads="1"/>
          </p:cNvSpPr>
          <p:nvPr/>
        </p:nvSpPr>
        <p:spPr bwMode="auto">
          <a:xfrm>
            <a:off x="7512050" y="31242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Retractor Penis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Muscle</a:t>
            </a:r>
          </a:p>
        </p:txBody>
      </p:sp>
      <p:sp>
        <p:nvSpPr>
          <p:cNvPr id="19488" name="Line 34"/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2209800" y="4483100"/>
            <a:ext cx="457200" cy="54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7"/>
          <p:cNvSpPr txBox="1">
            <a:spLocks noChangeArrowheads="1"/>
          </p:cNvSpPr>
          <p:nvPr/>
        </p:nvSpPr>
        <p:spPr bwMode="auto">
          <a:xfrm>
            <a:off x="762000" y="58674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 flipV="1">
            <a:off x="1905000" y="54864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21508" name="Text Box 3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350"/>
            <a:ext cx="54451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144462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tract_diagram_colo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274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00200"/>
            <a:ext cx="28956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Boar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086600" y="6096000"/>
            <a:ext cx="145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Oblique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54091" cy="43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6081280"/>
            <a:ext cx="3902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Oblique to Horizontal</a:t>
            </a:r>
          </a:p>
        </p:txBody>
      </p:sp>
    </p:spTree>
    <p:extLst>
      <p:ext uri="{BB962C8B-B14F-4D97-AF65-F5344CB8AC3E}">
        <p14:creationId xmlns:p14="http://schemas.microsoft.com/office/powerpoint/2010/main" val="164441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8388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060825" y="5707063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0" name="Freeform 24"/>
          <p:cNvSpPr>
            <a:spLocks/>
          </p:cNvSpPr>
          <p:nvPr/>
        </p:nvSpPr>
        <p:spPr bwMode="auto">
          <a:xfrm>
            <a:off x="3929063" y="3379788"/>
            <a:ext cx="225425" cy="160337"/>
          </a:xfrm>
          <a:custGeom>
            <a:avLst/>
            <a:gdLst>
              <a:gd name="T0" fmla="*/ 225425 w 142"/>
              <a:gd name="T1" fmla="*/ 0 h 101"/>
              <a:gd name="T2" fmla="*/ 128588 w 142"/>
              <a:gd name="T3" fmla="*/ 53975 h 101"/>
              <a:gd name="T4" fmla="*/ 0 w 142"/>
              <a:gd name="T5" fmla="*/ 160337 h 101"/>
              <a:gd name="T6" fmla="*/ 0 60000 65536"/>
              <a:gd name="T7" fmla="*/ 0 60000 65536"/>
              <a:gd name="T8" fmla="*/ 0 60000 65536"/>
              <a:gd name="T9" fmla="*/ 0 w 142"/>
              <a:gd name="T10" fmla="*/ 0 h 101"/>
              <a:gd name="T11" fmla="*/ 142 w 142"/>
              <a:gd name="T12" fmla="*/ 101 h 1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" h="101">
                <a:moveTo>
                  <a:pt x="142" y="0"/>
                </a:moveTo>
                <a:cubicBezTo>
                  <a:pt x="119" y="6"/>
                  <a:pt x="81" y="34"/>
                  <a:pt x="81" y="34"/>
                </a:cubicBezTo>
                <a:cubicBezTo>
                  <a:pt x="59" y="64"/>
                  <a:pt x="25" y="75"/>
                  <a:pt x="0" y="10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152400" y="17526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400">
                <a:solidFill>
                  <a:schemeClr val="tx2"/>
                </a:solidFill>
                <a:latin typeface="Helvetica" charset="0"/>
              </a:rPr>
              <a:t>Stallion</a:t>
            </a:r>
          </a:p>
        </p:txBody>
      </p:sp>
      <p:sp>
        <p:nvSpPr>
          <p:cNvPr id="29702" name="Text Box 40"/>
          <p:cNvSpPr txBox="1">
            <a:spLocks noChangeArrowheads="1"/>
          </p:cNvSpPr>
          <p:nvPr/>
        </p:nvSpPr>
        <p:spPr bwMode="auto">
          <a:xfrm>
            <a:off x="6019800" y="480060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Horizontal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3200"/>
            <a:ext cx="3505200" cy="838200"/>
          </a:xfrm>
        </p:spPr>
        <p:txBody>
          <a:bodyPr/>
          <a:lstStyle/>
          <a:p>
            <a:r>
              <a:rPr lang="en-US" dirty="0"/>
              <a:t>Human</a:t>
            </a:r>
            <a:br>
              <a:rPr lang="en-US" dirty="0"/>
            </a:br>
            <a:r>
              <a:rPr lang="en-US" sz="2800" i="1" dirty="0">
                <a:solidFill>
                  <a:srgbClr val="0000FF"/>
                </a:solidFill>
              </a:rPr>
              <a:t>Vertical</a:t>
            </a:r>
          </a:p>
        </p:txBody>
      </p:sp>
      <p:pic>
        <p:nvPicPr>
          <p:cNvPr id="4" name="Picture 4" descr="human_pen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196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Testis Orientation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00038" y="2325688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Tail</a:t>
            </a: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7967663" y="2420938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Head</a:t>
            </a:r>
          </a:p>
        </p:txBody>
      </p:sp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97288"/>
            <a:ext cx="322103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3627438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298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239000" y="1524000"/>
            <a:ext cx="788988" cy="48577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Bull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Testis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8100" y="8001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69850" y="5854700"/>
            <a:ext cx="90360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Remember to pause while you consider the answer to this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 the males with the following orientation to the testes: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Vertical –</a:t>
            </a:r>
          </a:p>
          <a:p>
            <a:pPr marL="0" indent="0">
              <a:buNone/>
            </a:pPr>
            <a:r>
              <a:rPr lang="en-US" dirty="0"/>
              <a:t>Horizontal –</a:t>
            </a:r>
          </a:p>
          <a:p>
            <a:pPr marL="0" indent="0">
              <a:buNone/>
            </a:pPr>
            <a:r>
              <a:rPr lang="en-US" dirty="0"/>
              <a:t>Oblique – 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825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Remember to pause while you consider the answer to this question.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 the males with the following orientation to the testes: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Vertical – </a:t>
            </a:r>
            <a:r>
              <a:rPr lang="en-US" dirty="0">
                <a:solidFill>
                  <a:srgbClr val="0000FF"/>
                </a:solidFill>
              </a:rPr>
              <a:t>Bull, Ram, Human, Rabbit (Buck)</a:t>
            </a:r>
          </a:p>
          <a:p>
            <a:pPr marL="0" indent="0">
              <a:buNone/>
            </a:pPr>
            <a:r>
              <a:rPr lang="en-US" dirty="0"/>
              <a:t>Horizontal – </a:t>
            </a:r>
            <a:r>
              <a:rPr lang="en-US" dirty="0">
                <a:solidFill>
                  <a:srgbClr val="0000FF"/>
                </a:solidFill>
              </a:rPr>
              <a:t>Stallion, Dog</a:t>
            </a:r>
          </a:p>
          <a:p>
            <a:pPr marL="0" indent="0">
              <a:buNone/>
            </a:pPr>
            <a:r>
              <a:rPr lang="en-US" dirty="0"/>
              <a:t>Oblique – </a:t>
            </a:r>
            <a:r>
              <a:rPr lang="en-US" dirty="0">
                <a:solidFill>
                  <a:srgbClr val="0000FF"/>
                </a:solidFill>
              </a:rPr>
              <a:t>Boar, Dog</a:t>
            </a:r>
          </a:p>
          <a:p>
            <a:pPr marL="0" indent="0">
              <a:buNone/>
            </a:pP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16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Which male has the largest testes by weight?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78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2C86-E018-0043-A277-F92F264FB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6867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Quiz 4b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F25C8-45F1-6B4E-8CAE-AAD937B12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166914"/>
            <a:ext cx="8686799" cy="447188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Which male has the largest testes by weight?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Boar has the largest.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864A8CBB-DAEE-2A47-81C4-A3FC7A8B6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3661171"/>
            <a:ext cx="2133600" cy="213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7665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444875" y="5127625"/>
            <a:ext cx="2397125" cy="1717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52400"/>
            <a:ext cx="8382000" cy="353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992938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46482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1752600" y="5638800"/>
            <a:ext cx="538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FF"/>
                </a:solidFill>
                <a:latin typeface="Helvetica" charset="0"/>
              </a:rPr>
              <a:t>No Body of the Prostate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9941" name="Text Box 14"/>
          <p:cNvSpPr txBox="1">
            <a:spLocks noChangeArrowheads="1"/>
          </p:cNvSpPr>
          <p:nvPr/>
        </p:nvSpPr>
        <p:spPr bwMode="auto">
          <a:xfrm>
            <a:off x="0" y="12192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39942" name="Text Box 15"/>
          <p:cNvSpPr txBox="1">
            <a:spLocks noChangeArrowheads="1"/>
          </p:cNvSpPr>
          <p:nvPr/>
        </p:nvSpPr>
        <p:spPr bwMode="auto">
          <a:xfrm>
            <a:off x="152400" y="0"/>
            <a:ext cx="1352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Seminal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39943" name="Text Box 16"/>
          <p:cNvSpPr txBox="1">
            <a:spLocks noChangeArrowheads="1"/>
          </p:cNvSpPr>
          <p:nvPr/>
        </p:nvSpPr>
        <p:spPr bwMode="auto">
          <a:xfrm>
            <a:off x="4267200" y="32766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39944" name="Text Box 18"/>
          <p:cNvSpPr txBox="1">
            <a:spLocks noChangeArrowheads="1"/>
          </p:cNvSpPr>
          <p:nvPr/>
        </p:nvSpPr>
        <p:spPr bwMode="auto">
          <a:xfrm>
            <a:off x="6689725" y="4572000"/>
            <a:ext cx="2452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Bulbospongiosus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39945" name="Text Box 19"/>
          <p:cNvSpPr txBox="1">
            <a:spLocks noChangeArrowheads="1"/>
          </p:cNvSpPr>
          <p:nvPr/>
        </p:nvSpPr>
        <p:spPr bwMode="auto">
          <a:xfrm>
            <a:off x="7239000" y="1143000"/>
            <a:ext cx="1577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Cowper’s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39946" name="Text Box 20"/>
          <p:cNvSpPr txBox="1">
            <a:spLocks noChangeArrowheads="1"/>
          </p:cNvSpPr>
          <p:nvPr/>
        </p:nvSpPr>
        <p:spPr bwMode="auto">
          <a:xfrm>
            <a:off x="1600200" y="35814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9947" name="Text Box 21"/>
          <p:cNvSpPr txBox="1">
            <a:spLocks noChangeArrowheads="1"/>
          </p:cNvSpPr>
          <p:nvPr/>
        </p:nvSpPr>
        <p:spPr bwMode="auto">
          <a:xfrm>
            <a:off x="0" y="44958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39948" name="Text Box 22"/>
          <p:cNvSpPr txBox="1">
            <a:spLocks noChangeArrowheads="1"/>
          </p:cNvSpPr>
          <p:nvPr/>
        </p:nvSpPr>
        <p:spPr bwMode="auto">
          <a:xfrm>
            <a:off x="5562600" y="152400"/>
            <a:ext cx="1616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39949" name="Line 23"/>
          <p:cNvSpPr>
            <a:spLocks noChangeShapeType="1"/>
          </p:cNvSpPr>
          <p:nvPr/>
        </p:nvSpPr>
        <p:spPr bwMode="auto">
          <a:xfrm>
            <a:off x="1066800" y="1752600"/>
            <a:ext cx="8382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4"/>
          <p:cNvSpPr>
            <a:spLocks noChangeShapeType="1"/>
          </p:cNvSpPr>
          <p:nvPr/>
        </p:nvSpPr>
        <p:spPr bwMode="auto">
          <a:xfrm>
            <a:off x="1295400" y="838200"/>
            <a:ext cx="609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5"/>
          <p:cNvSpPr>
            <a:spLocks noChangeShapeType="1"/>
          </p:cNvSpPr>
          <p:nvPr/>
        </p:nvSpPr>
        <p:spPr bwMode="auto">
          <a:xfrm flipH="1">
            <a:off x="5105400" y="1066800"/>
            <a:ext cx="5334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6"/>
          <p:cNvSpPr>
            <a:spLocks noChangeShapeType="1"/>
          </p:cNvSpPr>
          <p:nvPr/>
        </p:nvSpPr>
        <p:spPr bwMode="auto">
          <a:xfrm flipV="1">
            <a:off x="4876800" y="2590800"/>
            <a:ext cx="1524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7"/>
          <p:cNvSpPr>
            <a:spLocks noChangeShapeType="1"/>
          </p:cNvSpPr>
          <p:nvPr/>
        </p:nvSpPr>
        <p:spPr bwMode="auto">
          <a:xfrm flipV="1">
            <a:off x="685800" y="3124200"/>
            <a:ext cx="2286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Line 28"/>
          <p:cNvSpPr>
            <a:spLocks noChangeShapeType="1"/>
          </p:cNvSpPr>
          <p:nvPr/>
        </p:nvSpPr>
        <p:spPr bwMode="auto">
          <a:xfrm flipH="1">
            <a:off x="6553200" y="1752600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9"/>
          <p:cNvSpPr>
            <a:spLocks noChangeShapeType="1"/>
          </p:cNvSpPr>
          <p:nvPr/>
        </p:nvSpPr>
        <p:spPr bwMode="auto">
          <a:xfrm flipH="1" flipV="1">
            <a:off x="7086600" y="3276600"/>
            <a:ext cx="7620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5413"/>
            <a:ext cx="61880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3124200" y="5257800"/>
            <a:ext cx="2619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Ampulla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Large Cowper’s</a:t>
            </a:r>
            <a:endParaRPr lang="en-US" altLang="en-US" sz="3600">
              <a:latin typeface="Helvetica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450850" y="3970338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1990" name="Text Box 16"/>
          <p:cNvSpPr txBox="1">
            <a:spLocks noChangeArrowheads="1"/>
          </p:cNvSpPr>
          <p:nvPr/>
        </p:nvSpPr>
        <p:spPr bwMode="auto">
          <a:xfrm>
            <a:off x="7335838" y="56388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1991" name="Text Box 17"/>
          <p:cNvSpPr txBox="1">
            <a:spLocks noChangeArrowheads="1"/>
          </p:cNvSpPr>
          <p:nvPr/>
        </p:nvSpPr>
        <p:spPr bwMode="auto">
          <a:xfrm>
            <a:off x="64770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1992" name="Text Box 18"/>
          <p:cNvSpPr txBox="1">
            <a:spLocks noChangeArrowheads="1"/>
          </p:cNvSpPr>
          <p:nvPr/>
        </p:nvSpPr>
        <p:spPr bwMode="auto">
          <a:xfrm>
            <a:off x="0" y="5486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1993" name="Text Box 19"/>
          <p:cNvSpPr txBox="1">
            <a:spLocks noChangeArrowheads="1"/>
          </p:cNvSpPr>
          <p:nvPr/>
        </p:nvSpPr>
        <p:spPr bwMode="auto">
          <a:xfrm>
            <a:off x="5638800" y="6446838"/>
            <a:ext cx="3276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1994" name="Line 21"/>
          <p:cNvSpPr>
            <a:spLocks noChangeShapeType="1"/>
          </p:cNvSpPr>
          <p:nvPr/>
        </p:nvSpPr>
        <p:spPr bwMode="auto">
          <a:xfrm flipH="1" flipV="1">
            <a:off x="7543800" y="52578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22"/>
          <p:cNvSpPr>
            <a:spLocks noChangeShapeType="1"/>
          </p:cNvSpPr>
          <p:nvPr/>
        </p:nvSpPr>
        <p:spPr bwMode="auto">
          <a:xfrm flipH="1" flipV="1">
            <a:off x="5943600" y="5029200"/>
            <a:ext cx="45720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4"/>
          <p:cNvSpPr>
            <a:spLocks noChangeShapeType="1"/>
          </p:cNvSpPr>
          <p:nvPr/>
        </p:nvSpPr>
        <p:spPr bwMode="auto">
          <a:xfrm flipH="1">
            <a:off x="5943600" y="41910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Text Box 25"/>
          <p:cNvSpPr txBox="1">
            <a:spLocks noChangeArrowheads="1"/>
          </p:cNvSpPr>
          <p:nvPr/>
        </p:nvSpPr>
        <p:spPr bwMode="auto">
          <a:xfrm>
            <a:off x="4114800" y="51054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199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2286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7"/>
          <p:cNvSpPr>
            <a:spLocks noChangeShapeType="1"/>
          </p:cNvSpPr>
          <p:nvPr/>
        </p:nvSpPr>
        <p:spPr bwMode="auto">
          <a:xfrm flipV="1">
            <a:off x="4800600" y="4648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28"/>
          <p:cNvSpPr>
            <a:spLocks noChangeShapeType="1"/>
          </p:cNvSpPr>
          <p:nvPr/>
        </p:nvSpPr>
        <p:spPr bwMode="auto">
          <a:xfrm flipV="1">
            <a:off x="1524000" y="4267200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9"/>
          <p:cNvSpPr>
            <a:spLocks noChangeShapeType="1"/>
          </p:cNvSpPr>
          <p:nvPr/>
        </p:nvSpPr>
        <p:spPr bwMode="auto">
          <a:xfrm flipV="1">
            <a:off x="1143000" y="53340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AC4E06F2-77E4-4C43-8F9D-E7690D5A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999" y="2628063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Cowper’s Gland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7B4663A-84BB-2548-A9BF-72FD290E0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689" y="5257800"/>
            <a:ext cx="9124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Caput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CB53817-2C16-3C40-936C-0172CF27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912" y="5131821"/>
            <a:ext cx="970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Cauda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D0BEFB67-57B0-4440-BC7D-57CE6B3D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284" y="5345272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Testis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C999EC05-5B9E-5E40-A2F9-492DD42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880" y="6022975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Scrotum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8ACC549-4518-9848-8CAE-8D0DDF25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375" y="562611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Penis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6D6B2F5-63D6-C348-BB57-3B0083AD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389" y="2911475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Bladder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A44B60F-78B7-1442-9DB1-BD58E5B9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019" y="2112961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Ampulla</a:t>
            </a: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A8BB4417-0139-314F-864B-3EEBBCF1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187939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Seminal Vesicles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9086B27-35C7-FE41-9D78-C42EA024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863" y="22098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Prostate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7A1ECBE0-253C-514F-A8BD-8D513F9C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300" y="2509836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Rectum</a:t>
            </a: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F44EDF68-03B5-164F-9953-5FD674F6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2" y="3338512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Vas Deferens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EEC5716A-EB32-A246-B854-C0415D68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50" y="4580952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293C72-0235-C54F-9D30-2C9039F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449" y="3636475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 dirty="0">
                <a:latin typeface="Helvetica" pitchFamily="2" charset="0"/>
              </a:rPr>
              <a:t>Muscle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8EC0E9A-545B-274F-A384-F754ECF3F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2850" y="2590800"/>
            <a:ext cx="659199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ACD88788-96F8-984F-B2F3-CDFCC6EA50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5864" y="2987675"/>
            <a:ext cx="534136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2288ED6-3D7B-1442-BD55-75FA09D58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7912" y="3876874"/>
            <a:ext cx="565887" cy="314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ACA3CCBF-1D4A-FF4E-8C92-0076681C5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136" y="3529363"/>
            <a:ext cx="550863" cy="7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A98AE16-87F8-5642-81F3-67B25974B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7238" y="3140075"/>
            <a:ext cx="766762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E236D52A-FCDB-C44F-A940-F4063983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399" y="2416526"/>
            <a:ext cx="1237463" cy="345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2">
            <a:extLst>
              <a:ext uri="{FF2B5EF4-FFF2-40B4-BE49-F238E27FC236}">
                <a16:creationId xmlns:a16="http://schemas.microsoft.com/office/drawing/2014/main" id="{0E7D7F2F-5139-DC43-B63E-FBE749110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57" y="2657477"/>
            <a:ext cx="381326" cy="493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96A14C6-7F4C-6A4F-9961-5CE5C2F63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4803" y="1584325"/>
            <a:ext cx="941396" cy="11775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4A568AFF-8614-5146-90C9-53117CBDB2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0775" y="4741835"/>
            <a:ext cx="702074" cy="509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DF32391F-2137-9640-A2FA-F810228E8E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1862" y="4642950"/>
            <a:ext cx="632505" cy="58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09CD5300-9929-0149-9CBC-4D64E54E7B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90721" y="4792763"/>
            <a:ext cx="451364" cy="5974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F0D1E626-D76D-AA4A-8ADE-C56760772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0117" y="5345272"/>
            <a:ext cx="24253" cy="7507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64953E20-C079-5A42-9549-186757CF41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935" y="4625133"/>
            <a:ext cx="148203" cy="720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22">
            <a:extLst>
              <a:ext uri="{FF2B5EF4-FFF2-40B4-BE49-F238E27FC236}">
                <a16:creationId xmlns:a16="http://schemas.microsoft.com/office/drawing/2014/main" id="{FA705C89-FDC3-C549-B8C9-F5EFF9227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7963" y="5575182"/>
            <a:ext cx="519426" cy="2922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87ED351D-4B46-1343-8174-575DC9333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330" y="6320328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37" name="Line 38">
            <a:extLst>
              <a:ext uri="{FF2B5EF4-FFF2-40B4-BE49-F238E27FC236}">
                <a16:creationId xmlns:a16="http://schemas.microsoft.com/office/drawing/2014/main" id="{AD13DE41-2BC7-AA4A-9872-1CF5204666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8330" y="5939328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FE2C35E5-BE81-7B49-84D3-8AB9DC49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968156"/>
            <a:ext cx="27093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Corpus Cavernosum</a:t>
            </a:r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06752970-5071-A746-85C1-2D68EC60D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5530" y="4230686"/>
            <a:ext cx="1272492" cy="66204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46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9819-C0CF-CF48-810E-6DFC15FB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779"/>
            <a:ext cx="9067800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3550-0FCA-EB44-B3CD-F745BE91D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7151" y="1094400"/>
            <a:ext cx="7213498" cy="4994153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327DC05B-CF30-594E-82D9-ABF61169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109" y="1197626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6F6426-3B7E-3B43-B7CB-6D0DC7172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039" y="1904246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867EA69-6F0C-BD49-A4B0-3B52AE11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069839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202976B-AE82-C64B-AD7A-FE130A8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817834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08E5DC9-B881-274E-8A4C-2C1BA18F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165" y="6027003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E35C97E1-7962-5743-8F11-9DB98676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45239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B43F5C1F-2372-AC40-AE2D-9405E105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167" y="339334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5A81F-F2C5-3F4E-B599-37AE0693D543}"/>
              </a:ext>
            </a:extLst>
          </p:cNvPr>
          <p:cNvSpPr txBox="1"/>
          <p:nvPr/>
        </p:nvSpPr>
        <p:spPr>
          <a:xfrm>
            <a:off x="4102079" y="900979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0E14-3385-1E4F-AE4B-E9B0B905A8AE}"/>
              </a:ext>
            </a:extLst>
          </p:cNvPr>
          <p:cNvSpPr txBox="1"/>
          <p:nvPr/>
        </p:nvSpPr>
        <p:spPr>
          <a:xfrm>
            <a:off x="6729857" y="566992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Ischiocavernosus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D2D58220-C697-7444-9C7A-A30AA0D14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061" y="2817834"/>
            <a:ext cx="318540" cy="29104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0">
            <a:extLst>
              <a:ext uri="{FF2B5EF4-FFF2-40B4-BE49-F238E27FC236}">
                <a16:creationId xmlns:a16="http://schemas.microsoft.com/office/drawing/2014/main" id="{E00D29D9-7CE3-6D4D-B300-6A921659D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1217" y="3047999"/>
            <a:ext cx="318183" cy="40495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0">
            <a:extLst>
              <a:ext uri="{FF2B5EF4-FFF2-40B4-BE49-F238E27FC236}">
                <a16:creationId xmlns:a16="http://schemas.microsoft.com/office/drawing/2014/main" id="{EF30C237-9194-264C-B983-1CF1B08BF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198" y="1981031"/>
            <a:ext cx="457201" cy="27071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24F63CCA-5DC3-AE41-AEFF-E1369DE324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893264"/>
            <a:ext cx="50375" cy="6213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BE0095F-6F8E-3647-AF9C-A962BF8487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5299" y="3809999"/>
            <a:ext cx="190501" cy="4507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837E9AEC-5D98-5348-AD6A-FE3CF68EB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201" y="3581400"/>
            <a:ext cx="120140" cy="248580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B75E174-3FA6-2840-A092-0DC4E0C506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27452" y="4035367"/>
            <a:ext cx="88201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2CA876F-2967-464F-851E-A89FA3853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398" y="2640528"/>
            <a:ext cx="418063" cy="10746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D80F88-52C2-6D40-A9E7-62764BFF92D5}"/>
              </a:ext>
            </a:extLst>
          </p:cNvPr>
          <p:cNvSpPr txBox="1"/>
          <p:nvPr/>
        </p:nvSpPr>
        <p:spPr>
          <a:xfrm>
            <a:off x="5379127" y="3619868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Crus</a:t>
            </a:r>
          </a:p>
          <a:p>
            <a:r>
              <a:rPr lang="en-US" dirty="0">
                <a:solidFill>
                  <a:schemeClr val="tx1"/>
                </a:solidFill>
              </a:rPr>
              <a:t>Penis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A2FAC976-1DF6-F14F-890E-86799644E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78115" y="3962399"/>
            <a:ext cx="378721" cy="7296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A003ED-E347-2D4E-916D-49E8592F7C37}"/>
              </a:ext>
            </a:extLst>
          </p:cNvPr>
          <p:cNvSpPr txBox="1"/>
          <p:nvPr/>
        </p:nvSpPr>
        <p:spPr>
          <a:xfrm>
            <a:off x="7750522" y="4202708"/>
            <a:ext cx="1386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Retractor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Penis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9F10A49-5DF7-4348-A5BF-43A5EF931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321742"/>
            <a:ext cx="609600" cy="47474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64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967163"/>
            <a:ext cx="566737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3733800" y="5562600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4302125" y="6381750"/>
            <a:ext cx="1920875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450850" y="3967163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7259638" y="54864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67056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4041" name="Text Box 16"/>
          <p:cNvSpPr txBox="1">
            <a:spLocks noChangeArrowheads="1"/>
          </p:cNvSpPr>
          <p:nvPr/>
        </p:nvSpPr>
        <p:spPr bwMode="auto">
          <a:xfrm>
            <a:off x="304800" y="644683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4042" name="Text Box 17"/>
          <p:cNvSpPr txBox="1">
            <a:spLocks noChangeArrowheads="1"/>
          </p:cNvSpPr>
          <p:nvPr/>
        </p:nvSpPr>
        <p:spPr bwMode="auto">
          <a:xfrm>
            <a:off x="5638800" y="63246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4043" name="Line 18"/>
          <p:cNvSpPr>
            <a:spLocks noChangeShapeType="1"/>
          </p:cNvSpPr>
          <p:nvPr/>
        </p:nvSpPr>
        <p:spPr bwMode="auto">
          <a:xfrm flipH="1" flipV="1">
            <a:off x="7467600" y="50292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 flipV="1">
            <a:off x="5867400" y="4953000"/>
            <a:ext cx="12954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20"/>
          <p:cNvSpPr>
            <a:spLocks noChangeShapeType="1"/>
          </p:cNvSpPr>
          <p:nvPr/>
        </p:nvSpPr>
        <p:spPr bwMode="auto">
          <a:xfrm flipH="1">
            <a:off x="6781800" y="4114800"/>
            <a:ext cx="3810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Text Box 21"/>
          <p:cNvSpPr txBox="1">
            <a:spLocks noChangeArrowheads="1"/>
          </p:cNvSpPr>
          <p:nvPr/>
        </p:nvSpPr>
        <p:spPr bwMode="auto">
          <a:xfrm>
            <a:off x="5105400" y="38100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4047" name="Line 22"/>
          <p:cNvSpPr>
            <a:spLocks noChangeShapeType="1"/>
          </p:cNvSpPr>
          <p:nvPr/>
        </p:nvSpPr>
        <p:spPr bwMode="auto">
          <a:xfrm flipH="1">
            <a:off x="4572000" y="4038600"/>
            <a:ext cx="533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Line 23"/>
          <p:cNvSpPr>
            <a:spLocks noChangeShapeType="1"/>
          </p:cNvSpPr>
          <p:nvPr/>
        </p:nvSpPr>
        <p:spPr bwMode="auto">
          <a:xfrm flipV="1">
            <a:off x="1524000" y="4264025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9" name="Line 24"/>
          <p:cNvSpPr>
            <a:spLocks noChangeShapeType="1"/>
          </p:cNvSpPr>
          <p:nvPr/>
        </p:nvSpPr>
        <p:spPr bwMode="auto">
          <a:xfrm flipV="1">
            <a:off x="1447800" y="5867400"/>
            <a:ext cx="685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Text Box 25"/>
          <p:cNvSpPr txBox="1">
            <a:spLocks noChangeArrowheads="1"/>
          </p:cNvSpPr>
          <p:nvPr/>
        </p:nvSpPr>
        <p:spPr bwMode="auto">
          <a:xfrm>
            <a:off x="228600" y="4876800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44051" name="Line 26"/>
          <p:cNvSpPr>
            <a:spLocks noChangeShapeType="1"/>
          </p:cNvSpPr>
          <p:nvPr/>
        </p:nvSpPr>
        <p:spPr bwMode="auto">
          <a:xfrm flipV="1">
            <a:off x="1295400" y="48768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00"/>
            <a:ext cx="261937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Human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47638" y="4897438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-1588"/>
            <a:ext cx="648335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7470"/>
            <a:ext cx="7162800" cy="4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9894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00FF"/>
                </a:solidFill>
              </a:rPr>
              <a:t>No ampulla, seminal vesicles, </a:t>
            </a:r>
            <a:br>
              <a:rPr lang="en-US" altLang="en-US" sz="2800" dirty="0">
                <a:solidFill>
                  <a:srgbClr val="0000FF"/>
                </a:solidFill>
              </a:rPr>
            </a:br>
            <a:r>
              <a:rPr lang="en-US" altLang="en-US" sz="2800" dirty="0">
                <a:solidFill>
                  <a:srgbClr val="0000FF"/>
                </a:solidFill>
              </a:rPr>
              <a:t>disseminate prostate or Cowper’s gland</a:t>
            </a:r>
          </a:p>
        </p:txBody>
      </p:sp>
    </p:spTree>
    <p:extLst>
      <p:ext uri="{BB962C8B-B14F-4D97-AF65-F5344CB8AC3E}">
        <p14:creationId xmlns:p14="http://schemas.microsoft.com/office/powerpoint/2010/main" val="1133129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1293">
            <a:off x="3132138" y="-1144588"/>
            <a:ext cx="287655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14600" y="16764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  <a:endParaRPr lang="en-US" altLang="en-US" sz="24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191000" y="1295400"/>
            <a:ext cx="237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332663" y="48006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Glans Penis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43600" y="20574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1684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Crus Penis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0" y="1524000"/>
            <a:ext cx="2179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9600" y="56388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09600" y="20574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2743200" y="21336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1066800" y="3962400"/>
            <a:ext cx="228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5181600" y="18288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6629400" y="2514600"/>
            <a:ext cx="457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 flipV="1">
            <a:off x="5715000" y="43434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 flipV="1">
            <a:off x="8458200" y="411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438400" y="6019800"/>
            <a:ext cx="571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No Seminal Vesicles or Disseminate Prostate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667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7638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71600" y="4572000"/>
            <a:ext cx="388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Note how close the cowper’s gland is to the penis in the cat.</a:t>
            </a:r>
            <a:endParaRPr lang="en-US" altLang="en-US" sz="2400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V="1">
            <a:off x="5486400" y="4876800"/>
            <a:ext cx="1524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486400" y="5410200"/>
            <a:ext cx="1676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Glans Penis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046663" cy="294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88"/>
            <a:ext cx="533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altLang="en-US" sz="4000">
                <a:ea typeface="ＭＳ Ｐゴシック" charset="-128"/>
              </a:rPr>
              <a:t>Feline Anatomy: Erection and Mating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77825" y="755650"/>
            <a:ext cx="85820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Species	Seminal	       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Vesicles	body	disseminate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    ++	    +	         +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ram	     +	    -	         +		 ++  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boar	   +++	    +	         +		+++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stallion	   +++	   ++	       - (+)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dog	      -	   ++	          -	        -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Cat	      -	   ++	          -		 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     +	   ++	          -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 algn="ctr"/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234950" y="936625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244475" y="221615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304800" y="586740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044950" y="1508125"/>
            <a:ext cx="267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147720"/>
            <a:ext cx="8991600" cy="401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Species	Seminal	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Vesicles		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	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Gel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Mucous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Clot	Clot-Enzyme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 Secretions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76200" y="1100094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92050" y="2286000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90830" y="5227966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65FA-BEB8-4448-B88D-1F39FF37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98" y="250982"/>
            <a:ext cx="9067800" cy="628650"/>
          </a:xfrm>
        </p:spPr>
        <p:txBody>
          <a:bodyPr/>
          <a:lstStyle/>
          <a:p>
            <a:r>
              <a:rPr lang="en-US" dirty="0"/>
              <a:t>Quiz 4c</a:t>
            </a:r>
          </a:p>
        </p:txBody>
      </p:sp>
      <p:pic>
        <p:nvPicPr>
          <p:cNvPr id="9" name="Picture 8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7AA8DFEE-1A65-D743-974F-5029C028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380" y="3761747"/>
            <a:ext cx="2228420" cy="2228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035C49-698E-0F43-A17C-1892D4076F8E}"/>
              </a:ext>
            </a:extLst>
          </p:cNvPr>
          <p:cNvSpPr txBox="1"/>
          <p:nvPr/>
        </p:nvSpPr>
        <p:spPr>
          <a:xfrm>
            <a:off x="609600" y="11430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Which accessory sex gland is present in all the species we have studied?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40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65FA-BEB8-4448-B88D-1F39FF37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698" y="250982"/>
            <a:ext cx="9067800" cy="628650"/>
          </a:xfrm>
        </p:spPr>
        <p:txBody>
          <a:bodyPr/>
          <a:lstStyle/>
          <a:p>
            <a:r>
              <a:rPr lang="en-US" dirty="0"/>
              <a:t>Quiz 4c</a:t>
            </a:r>
          </a:p>
        </p:txBody>
      </p:sp>
      <p:pic>
        <p:nvPicPr>
          <p:cNvPr id="9" name="Picture 8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7AA8DFEE-1A65-D743-974F-5029C028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380" y="3761747"/>
            <a:ext cx="2228420" cy="2228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035C49-698E-0F43-A17C-1892D4076F8E}"/>
              </a:ext>
            </a:extLst>
          </p:cNvPr>
          <p:cNvSpPr txBox="1"/>
          <p:nvPr/>
        </p:nvSpPr>
        <p:spPr>
          <a:xfrm>
            <a:off x="609600" y="1143000"/>
            <a:ext cx="769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Which accessory sex gland is present in all the species we have studied?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Prostate as either the body or disseminate portion.</a:t>
            </a:r>
          </a:p>
        </p:txBody>
      </p:sp>
    </p:spTree>
    <p:extLst>
      <p:ext uri="{BB962C8B-B14F-4D97-AF65-F5344CB8AC3E}">
        <p14:creationId xmlns:p14="http://schemas.microsoft.com/office/powerpoint/2010/main" val="1399247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555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Penis Types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66788" y="452438"/>
            <a:ext cx="289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Muscular-Vascular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8663" y="484188"/>
            <a:ext cx="1892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Fibroelastic</a:t>
            </a: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Human Penis Cross Section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371600"/>
            <a:ext cx="468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46125" y="1600200"/>
            <a:ext cx="250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03325" y="5638800"/>
            <a:ext cx="247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Spongiosum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32525" y="5410200"/>
            <a:ext cx="1165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65925" y="990600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Blood Vessels</a:t>
            </a: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 flipH="1">
            <a:off x="5622925" y="1295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2041525" y="20574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V="1">
            <a:off x="2803525" y="4572000"/>
            <a:ext cx="1600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 flipV="1">
            <a:off x="5165725" y="4495800"/>
            <a:ext cx="1143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7527925" y="3048000"/>
            <a:ext cx="161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Large Veins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 flipV="1">
            <a:off x="6156325" y="3200400"/>
            <a:ext cx="1371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52" y="2838777"/>
            <a:ext cx="2754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Muscular-Vascular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or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 err="1">
                <a:solidFill>
                  <a:srgbClr val="0000FF"/>
                </a:solidFill>
              </a:rPr>
              <a:t>Fibroelastic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285038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90625" y="212725"/>
            <a:ext cx="1182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Internal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2667000" y="419100"/>
            <a:ext cx="957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Raphe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968750" y="260350"/>
            <a:ext cx="11699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Urethral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Process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5000" y="2133600"/>
            <a:ext cx="2325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Free End of Penis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448175" y="2085975"/>
            <a:ext cx="887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7938" y="3886200"/>
            <a:ext cx="1563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Filiform</a:t>
            </a:r>
          </a:p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Appendage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8600" y="1371600"/>
            <a:ext cx="1044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Bull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286000" y="4038600"/>
            <a:ext cx="1171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Ram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209800" y="5867400"/>
            <a:ext cx="122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Boar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6397625" y="361950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Stallion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072313" y="3124200"/>
            <a:ext cx="1730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latin typeface="Helvetica" charset="0"/>
              </a:rPr>
              <a:t>Human</a:t>
            </a: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4419599"/>
            <a:ext cx="217487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7861300" y="4628356"/>
            <a:ext cx="917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Cat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861300" y="5943600"/>
            <a:ext cx="108042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Dog</a:t>
            </a:r>
            <a:endParaRPr lang="en-US" altLang="en-US" sz="3600" dirty="0">
              <a:latin typeface="Helvetica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962046" y="6046475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No picture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  <a:ea typeface="ＭＳ Ｐゴシック" charset="-128"/>
              </a:rPr>
              <a:t>Comparison of Penis Types</a:t>
            </a:r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>
            <a:off x="4524375" y="73342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>
            <a:off x="63500" y="35718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63500" y="34702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>
            <a:off x="4629150" y="72707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763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11125"/>
            <a:ext cx="4095750" cy="8382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Human</a:t>
            </a:r>
          </a:p>
        </p:txBody>
      </p:sp>
      <p:pic>
        <p:nvPicPr>
          <p:cNvPr id="7270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0"/>
            <a:ext cx="44354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38400"/>
            <a:ext cx="3810000" cy="838200"/>
          </a:xfrm>
        </p:spPr>
        <p:txBody>
          <a:bodyPr/>
          <a:lstStyle/>
          <a:p>
            <a:r>
              <a:rPr lang="en-US"/>
              <a:t>Dog Anatomy</a:t>
            </a:r>
          </a:p>
        </p:txBody>
      </p:sp>
      <p:pic>
        <p:nvPicPr>
          <p:cNvPr id="105474" name="Picture 2" descr="ttp://www.humananatomychart.us/wp-content/uploads/2015/11/female-reproductive-system-diseases-ddd-dog-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8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Bulbus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Glandis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876800" y="4800600"/>
            <a:ext cx="7620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2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FB84C278-6A92-DB4A-AF7D-6FBD6091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in the Dog</a:t>
            </a:r>
          </a:p>
        </p:txBody>
      </p:sp>
      <p:pic>
        <p:nvPicPr>
          <p:cNvPr id="53250" name="Picture 2" descr="dog6.jpg">
            <a:extLst>
              <a:ext uri="{FF2B5EF4-FFF2-40B4-BE49-F238E27FC236}">
                <a16:creationId xmlns:a16="http://schemas.microsoft.com/office/drawing/2014/main" id="{ED8F1F40-3E1B-F540-9525-147C97BF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44563"/>
            <a:ext cx="3840163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668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1F478CF4-9993-4642-AC32-6A02D2D92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</a:t>
            </a:r>
          </a:p>
        </p:txBody>
      </p:sp>
      <p:pic>
        <p:nvPicPr>
          <p:cNvPr id="35842" name="Picture 4" descr="dog_mating1">
            <a:extLst>
              <a:ext uri="{FF2B5EF4-FFF2-40B4-BE49-F238E27FC236}">
                <a16:creationId xmlns:a16="http://schemas.microsoft.com/office/drawing/2014/main" id="{68B4A581-9D72-5F4D-8309-1E5347979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40410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534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343FAA9-77A9-9444-9E94-C1B951889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 cont.</a:t>
            </a:r>
          </a:p>
        </p:txBody>
      </p:sp>
      <p:pic>
        <p:nvPicPr>
          <p:cNvPr id="36866" name="Picture 3" descr="dog_mating2">
            <a:extLst>
              <a:ext uri="{FF2B5EF4-FFF2-40B4-BE49-F238E27FC236}">
                <a16:creationId xmlns:a16="http://schemas.microsoft.com/office/drawing/2014/main" id="{CBEC4927-09ED-C948-8A05-59825D48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94575" cy="578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907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Sigmoid Flexure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905000" y="5716231"/>
            <a:ext cx="75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Bull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400800" y="5265738"/>
            <a:ext cx="87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Helvetica" charset="0"/>
              </a:rPr>
              <a:t>Boar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895600" y="6094413"/>
            <a:ext cx="40973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Fibroelastic Penis</a:t>
            </a:r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447800"/>
            <a:ext cx="47259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b="1531"/>
          <a:stretch/>
        </p:blipFill>
        <p:spPr bwMode="auto">
          <a:xfrm>
            <a:off x="457200" y="1219022"/>
            <a:ext cx="3479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0"/>
            <a:ext cx="719931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1676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Muscular-Vascular Penis Type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189163" y="5807075"/>
            <a:ext cx="16494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bg1"/>
                </a:solidFill>
                <a:latin typeface="Helvetica" charset="0"/>
              </a:rPr>
              <a:t>Stallion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The Penis</a:t>
            </a: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60325" y="857250"/>
            <a:ext cx="9055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12700" y="2057400"/>
            <a:ext cx="9102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38100" y="5768264"/>
            <a:ext cx="90678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958267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Species	Sigmoid	Type	Erectile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Flexure			Tissue</a:t>
            </a: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endParaRPr lang="en-US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Bull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Ram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Boar	yes	FE	+	not distinct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endParaRPr lang="en-US" sz="24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Stallion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Dog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Cat	no	MV	+++	Large Glans+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			Spines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Human	no	MV	+++	Large Glans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50801"/>
            <a:ext cx="9067800" cy="838200"/>
          </a:xfrm>
          <a:noFill/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Erection and Ejaculation Characteristics</a:t>
            </a:r>
          </a:p>
        </p:txBody>
      </p:sp>
      <p:graphicFrame>
        <p:nvGraphicFramePr>
          <p:cNvPr id="80898" name="Object 2"/>
          <p:cNvGraphicFramePr>
            <a:graphicFrameLocks/>
          </p:cNvGraphicFramePr>
          <p:nvPr/>
        </p:nvGraphicFramePr>
        <p:xfrm>
          <a:off x="1524000" y="3986213"/>
          <a:ext cx="6083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31" name="Document" r:id="rId4" imgW="6096000" imgH="152400" progId="Word.Document.6">
                  <p:embed/>
                </p:oleObj>
              </mc:Choice>
              <mc:Fallback>
                <p:oleObj name="Document" r:id="rId4" imgW="6096000" imgH="15240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0833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" y="914400"/>
            <a:ext cx="8994775" cy="5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Male	Speed	</a:t>
            </a:r>
            <a:r>
              <a:rPr lang="en-US" altLang="en-US" sz="2800" dirty="0" err="1">
                <a:solidFill>
                  <a:schemeClr val="tx1"/>
                </a:solidFill>
                <a:latin typeface="Helvetica" charset="0"/>
              </a:rPr>
              <a:t>Ejac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.	Semen	Sperm	Sperm		Erection	Time	Vol.	Conc.	Num.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rapid	short	medium	med.-high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rapid	short	small	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rapid	long	large	low	high</a:t>
            </a:r>
            <a:br>
              <a:rPr lang="en-US" altLang="en-US" sz="2400" dirty="0">
                <a:solidFill>
                  <a:schemeClr val="tx1"/>
                </a:solidFill>
                <a:latin typeface="Helvetica" charset="0"/>
              </a:rPr>
            </a:b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slow	moderate	large	low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slow	long	large	low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slow	moderate	small	high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slow	moderate	medium	low	low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23825" y="889001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23825" y="19050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123825" y="60198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123825" y="6021387"/>
            <a:ext cx="84201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Testes = high sperm numbers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accessory glands = large volume of the ejaculate with lower      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                                             concentration of sperm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35B0-86E6-C749-AD0A-4F5ADFACE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4d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4FB7E-5441-7640-8D15-561D8283385F}"/>
              </a:ext>
            </a:extLst>
          </p:cNvPr>
          <p:cNvSpPr txBox="1"/>
          <p:nvPr/>
        </p:nvSpPr>
        <p:spPr>
          <a:xfrm>
            <a:off x="381000" y="11430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a penis has a sigmoid flexure then it is a vascular muscular or fibro-elastic?</a:t>
            </a:r>
          </a:p>
          <a:p>
            <a:endParaRPr lang="en-US" sz="2400" dirty="0"/>
          </a:p>
          <a:p>
            <a:endParaRPr lang="en-US" sz="2400" dirty="0"/>
          </a:p>
          <a:p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66B6A944-7B26-6F46-9C0F-AA525EC3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367" y="2616200"/>
            <a:ext cx="3390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85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35B0-86E6-C749-AD0A-4F5ADFACE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4d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4FB7E-5441-7640-8D15-561D8283385F}"/>
              </a:ext>
            </a:extLst>
          </p:cNvPr>
          <p:cNvSpPr txBox="1"/>
          <p:nvPr/>
        </p:nvSpPr>
        <p:spPr>
          <a:xfrm>
            <a:off x="381000" y="11430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a penis has a sigmoid flexure then it is a vascular muscular or fibro-elastic?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solidFill>
                  <a:srgbClr val="0000FF"/>
                </a:solidFill>
              </a:rPr>
              <a:t>Fibro-elastic</a:t>
            </a:r>
            <a:r>
              <a:rPr lang="en-US" sz="2400" dirty="0"/>
              <a:t> </a:t>
            </a:r>
            <a:br>
              <a:rPr lang="en-US" dirty="0"/>
            </a:b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66B6A944-7B26-6F46-9C0F-AA525EC3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367" y="2616200"/>
            <a:ext cx="3390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15714"/>
      </p:ext>
    </p:extLst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1640</TotalTime>
  <Pages>36</Pages>
  <Words>1175</Words>
  <Application>Microsoft Macintosh PowerPoint</Application>
  <PresentationFormat>On-screen Show (4:3)</PresentationFormat>
  <Paragraphs>275</Paragraphs>
  <Slides>46</Slides>
  <Notes>46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Comic Sans MS</vt:lpstr>
      <vt:lpstr>Helvetica</vt:lpstr>
      <vt:lpstr>Times</vt:lpstr>
      <vt:lpstr>Microsoft PowerPoint 4</vt:lpstr>
      <vt:lpstr>Document</vt:lpstr>
      <vt:lpstr>AS/DS 434</vt:lpstr>
      <vt:lpstr>Testis</vt:lpstr>
      <vt:lpstr>Reproductive Organs of the Bull</vt:lpstr>
      <vt:lpstr>Reproductive Organs of the Bull</vt:lpstr>
      <vt:lpstr>Ram</vt:lpstr>
      <vt:lpstr>Boar</vt:lpstr>
      <vt:lpstr>Anatomy of the Dog</vt:lpstr>
      <vt:lpstr>PowerPoint Presentation</vt:lpstr>
      <vt:lpstr>Human Vertical</vt:lpstr>
      <vt:lpstr>Testis Orientation</vt:lpstr>
      <vt:lpstr>Testis</vt:lpstr>
      <vt:lpstr>Quiz 4a</vt:lpstr>
      <vt:lpstr>Quiz 4a</vt:lpstr>
      <vt:lpstr>Quiz 4b</vt:lpstr>
      <vt:lpstr>Quiz 4b</vt:lpstr>
      <vt:lpstr>PowerPoint Presentation</vt:lpstr>
      <vt:lpstr>Ram</vt:lpstr>
      <vt:lpstr>PowerPoint Presentation</vt:lpstr>
      <vt:lpstr>Reproductive Organs of the Stallion</vt:lpstr>
      <vt:lpstr>The Stallion</vt:lpstr>
      <vt:lpstr>PowerPoint Presentation</vt:lpstr>
      <vt:lpstr>Human</vt:lpstr>
      <vt:lpstr>Anatomy of the Dog</vt:lpstr>
      <vt:lpstr>Cat (Tom) Reproductive Tract</vt:lpstr>
      <vt:lpstr>Cat (Tom) Reproductive Tract</vt:lpstr>
      <vt:lpstr>Cat Glans Penis</vt:lpstr>
      <vt:lpstr>Feline Anatomy: Erection and Mating</vt:lpstr>
      <vt:lpstr>Accessory Glands</vt:lpstr>
      <vt:lpstr>Accessory Gland Secretions</vt:lpstr>
      <vt:lpstr>Quiz 4c</vt:lpstr>
      <vt:lpstr>Quiz 4c</vt:lpstr>
      <vt:lpstr>Penis Types</vt:lpstr>
      <vt:lpstr>Human Penis Cross Section</vt:lpstr>
      <vt:lpstr>PowerPoint Presentation</vt:lpstr>
      <vt:lpstr>Comparison of Penis Types</vt:lpstr>
      <vt:lpstr>Human</vt:lpstr>
      <vt:lpstr>Dog Anatomy</vt:lpstr>
      <vt:lpstr>Semen Collection in the Dog</vt:lpstr>
      <vt:lpstr>Canine Mating</vt:lpstr>
      <vt:lpstr>Canine Mating cont.</vt:lpstr>
      <vt:lpstr>Sigmoid Flexure</vt:lpstr>
      <vt:lpstr>Muscular-Vascular Penis Type</vt:lpstr>
      <vt:lpstr>The Penis</vt:lpstr>
      <vt:lpstr>Erection and Ejaculation Characteristics</vt:lpstr>
      <vt:lpstr>Quiz 4d</vt:lpstr>
      <vt:lpstr>Quiz 4d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subject>comparative male anatomy</dc:subject>
  <dc:creator>John Parrish</dc:creator>
  <cp:keywords/>
  <dc:description/>
  <cp:lastModifiedBy>JOHN J PARRISH</cp:lastModifiedBy>
  <cp:revision>72</cp:revision>
  <cp:lastPrinted>2020-09-12T20:48:02Z</cp:lastPrinted>
  <dcterms:created xsi:type="dcterms:W3CDTF">2012-09-12T14:34:39Z</dcterms:created>
  <dcterms:modified xsi:type="dcterms:W3CDTF">2021-09-21T15:16:04Z</dcterms:modified>
</cp:coreProperties>
</file>