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35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41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48"/>
  </p:notesMasterIdLst>
  <p:handoutMasterIdLst>
    <p:handoutMasterId r:id="rId49"/>
  </p:handoutMasterIdLst>
  <p:sldIdLst>
    <p:sldId id="386" r:id="rId2"/>
    <p:sldId id="257" r:id="rId3"/>
    <p:sldId id="292" r:id="rId4"/>
    <p:sldId id="310" r:id="rId5"/>
    <p:sldId id="259" r:id="rId6"/>
    <p:sldId id="260" r:id="rId7"/>
    <p:sldId id="313" r:id="rId8"/>
    <p:sldId id="307" r:id="rId9"/>
    <p:sldId id="311" r:id="rId10"/>
    <p:sldId id="263" r:id="rId11"/>
    <p:sldId id="264" r:id="rId12"/>
    <p:sldId id="388" r:id="rId13"/>
    <p:sldId id="394" r:id="rId14"/>
    <p:sldId id="395" r:id="rId15"/>
    <p:sldId id="396" r:id="rId16"/>
    <p:sldId id="265" r:id="rId17"/>
    <p:sldId id="266" r:id="rId18"/>
    <p:sldId id="267" r:id="rId19"/>
    <p:sldId id="382" r:id="rId20"/>
    <p:sldId id="381" r:id="rId21"/>
    <p:sldId id="268" r:id="rId22"/>
    <p:sldId id="269" r:id="rId23"/>
    <p:sldId id="314" r:id="rId24"/>
    <p:sldId id="297" r:id="rId25"/>
    <p:sldId id="301" r:id="rId26"/>
    <p:sldId id="299" r:id="rId27"/>
    <p:sldId id="300" r:id="rId28"/>
    <p:sldId id="270" r:id="rId29"/>
    <p:sldId id="271" r:id="rId30"/>
    <p:sldId id="392" r:id="rId31"/>
    <p:sldId id="397" r:id="rId32"/>
    <p:sldId id="272" r:id="rId33"/>
    <p:sldId id="308" r:id="rId34"/>
    <p:sldId id="274" r:id="rId35"/>
    <p:sldId id="275" r:id="rId36"/>
    <p:sldId id="276" r:id="rId37"/>
    <p:sldId id="312" r:id="rId38"/>
    <p:sldId id="383" r:id="rId39"/>
    <p:sldId id="385" r:id="rId40"/>
    <p:sldId id="384" r:id="rId41"/>
    <p:sldId id="277" r:id="rId42"/>
    <p:sldId id="278" r:id="rId43"/>
    <p:sldId id="279" r:id="rId44"/>
    <p:sldId id="280" r:id="rId45"/>
    <p:sldId id="391" r:id="rId46"/>
    <p:sldId id="398" r:id="rId47"/>
  </p:sldIdLst>
  <p:sldSz cx="9144000" cy="6858000" type="screen4x3"/>
  <p:notesSz cx="6858000" cy="91440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accent2"/>
        </a:solidFill>
        <a:latin typeface="Comic Sans MS" charset="0"/>
        <a:ea typeface="ＭＳ Ｐゴシック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accent2"/>
        </a:solidFill>
        <a:latin typeface="Comic Sans MS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accent2"/>
        </a:solidFill>
        <a:latin typeface="Comic Sans MS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accent2"/>
        </a:solidFill>
        <a:latin typeface="Comic Sans MS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accent2"/>
        </a:solidFill>
        <a:latin typeface="Comic Sans MS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2000" b="1" kern="1200">
        <a:solidFill>
          <a:schemeClr val="accent2"/>
        </a:solidFill>
        <a:latin typeface="Comic Sans MS" charset="0"/>
        <a:ea typeface="ＭＳ Ｐゴシック" charset="-128"/>
        <a:cs typeface="+mn-cs"/>
      </a:defRPr>
    </a:lvl6pPr>
    <a:lvl7pPr marL="2743200" algn="l" defTabSz="914400" rtl="0" eaLnBrk="1" latinLnBrk="0" hangingPunct="1">
      <a:defRPr sz="2000" b="1" kern="1200">
        <a:solidFill>
          <a:schemeClr val="accent2"/>
        </a:solidFill>
        <a:latin typeface="Comic Sans MS" charset="0"/>
        <a:ea typeface="ＭＳ Ｐゴシック" charset="-128"/>
        <a:cs typeface="+mn-cs"/>
      </a:defRPr>
    </a:lvl7pPr>
    <a:lvl8pPr marL="3200400" algn="l" defTabSz="914400" rtl="0" eaLnBrk="1" latinLnBrk="0" hangingPunct="1">
      <a:defRPr sz="2000" b="1" kern="1200">
        <a:solidFill>
          <a:schemeClr val="accent2"/>
        </a:solidFill>
        <a:latin typeface="Comic Sans MS" charset="0"/>
        <a:ea typeface="ＭＳ Ｐゴシック" charset="-128"/>
        <a:cs typeface="+mn-cs"/>
      </a:defRPr>
    </a:lvl8pPr>
    <a:lvl9pPr marL="3657600" algn="l" defTabSz="914400" rtl="0" eaLnBrk="1" latinLnBrk="0" hangingPunct="1">
      <a:defRPr sz="2000" b="1" kern="1200">
        <a:solidFill>
          <a:schemeClr val="accent2"/>
        </a:solidFill>
        <a:latin typeface="Comic Sans MS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FF"/>
    <a:srgbClr val="000000"/>
    <a:srgbClr val="00A4FD"/>
    <a:srgbClr val="FAFD00"/>
    <a:srgbClr val="00DFCA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861"/>
    <p:restoredTop sz="94674"/>
  </p:normalViewPr>
  <p:slideViewPr>
    <p:cSldViewPr>
      <p:cViewPr varScale="1">
        <p:scale>
          <a:sx n="196" d="100"/>
          <a:sy n="196" d="100"/>
        </p:scale>
        <p:origin x="872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4339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9350" y="692150"/>
            <a:ext cx="4559300" cy="3416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pitchFamily="-84" charset="-128"/>
        <a:cs typeface="ＭＳ Ｐゴシック" pitchFamily="-84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2158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6489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2627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0493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6043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4383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6186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69316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4303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35250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38252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62682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24353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69175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7046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64726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about twins?</a:t>
            </a:r>
          </a:p>
        </p:txBody>
      </p:sp>
    </p:spTree>
    <p:extLst>
      <p:ext uri="{BB962C8B-B14F-4D97-AF65-F5344CB8AC3E}">
        <p14:creationId xmlns:p14="http://schemas.microsoft.com/office/powerpoint/2010/main" val="142802760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about twins?</a:t>
            </a:r>
          </a:p>
        </p:txBody>
      </p:sp>
    </p:spTree>
    <p:extLst>
      <p:ext uri="{BB962C8B-B14F-4D97-AF65-F5344CB8AC3E}">
        <p14:creationId xmlns:p14="http://schemas.microsoft.com/office/powerpoint/2010/main" val="2003088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689247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45608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541995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838200"/>
            <a:ext cx="4152900" cy="5638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838200"/>
            <a:ext cx="4152900" cy="5638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96736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99467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869969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69269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09766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3902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67493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00850" y="0"/>
            <a:ext cx="2266950" cy="6477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648450" cy="6477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91287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0678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0487" tIns="44450" rIns="90487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838200"/>
            <a:ext cx="8458200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+mj-lt"/>
          <a:ea typeface="ＭＳ Ｐゴシック" pitchFamily="-84" charset="-128"/>
          <a:cs typeface="ＭＳ Ｐゴシック" pitchFamily="-84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Helvetica" charset="0"/>
          <a:ea typeface="ＭＳ Ｐゴシック" pitchFamily="-84" charset="-128"/>
          <a:cs typeface="ＭＳ Ｐゴシック" pitchFamily="-8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Helvetica" charset="0"/>
          <a:ea typeface="ＭＳ Ｐゴシック" pitchFamily="-84" charset="-128"/>
          <a:cs typeface="ＭＳ Ｐゴシック" pitchFamily="-8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Helvetica" charset="0"/>
          <a:ea typeface="ＭＳ Ｐゴシック" pitchFamily="-84" charset="-128"/>
          <a:cs typeface="ＭＳ Ｐゴシック" pitchFamily="-8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Helvetica" charset="0"/>
          <a:ea typeface="ＭＳ Ｐゴシック" pitchFamily="-84" charset="-128"/>
          <a:cs typeface="ＭＳ Ｐゴシック" pitchFamily="-84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Helvetica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Helvetica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Helvetica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Helvetic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3200" b="1">
          <a:solidFill>
            <a:schemeClr val="tx1"/>
          </a:solidFill>
          <a:latin typeface="+mn-lt"/>
          <a:ea typeface="ＭＳ Ｐゴシック" pitchFamily="-84" charset="-128"/>
          <a:cs typeface="ＭＳ Ｐゴシック" pitchFamily="-84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800" b="1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400" b="1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400" b="1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400" b="1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400" b="1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400" b="1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400" b="1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400" b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5" Type="http://schemas.microsoft.com/office/2007/relationships/hdphoto" Target="../media/hdphoto2.wdp"/><Relationship Id="rId4" Type="http://schemas.openxmlformats.org/officeDocument/2006/relationships/image" Target="../media/image1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4" Type="http://schemas.microsoft.com/office/2007/relationships/hdphoto" Target="../media/hdphoto1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2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Relationship Id="rId4" Type="http://schemas.microsoft.com/office/2007/relationships/hdphoto" Target="../media/hdphoto3.wdp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30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3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5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6.xml"/><Relationship Id="rId4" Type="http://schemas.openxmlformats.org/officeDocument/2006/relationships/image" Target="../media/image38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9.png"/><Relationship Id="rId4" Type="http://schemas.openxmlformats.org/officeDocument/2006/relationships/oleObject" Target="../embeddings/oleObject1.bin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158E6CA-EE4A-E44F-B5F2-B005841ECA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69217"/>
            <a:ext cx="7772400" cy="1085685"/>
          </a:xfrm>
        </p:spPr>
        <p:txBody>
          <a:bodyPr/>
          <a:lstStyle/>
          <a:p>
            <a:r>
              <a:rPr lang="en-US" dirty="0"/>
              <a:t>AS/DS 434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780B5931-7001-A44F-9AFF-89CE4F2976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8757" y="1249864"/>
            <a:ext cx="6248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None/>
              <a:defRPr sz="3200" b="1">
                <a:solidFill>
                  <a:schemeClr val="tx1"/>
                </a:solidFill>
                <a:latin typeface="+mn-lt"/>
                <a:ea typeface="ＭＳ Ｐゴシック" pitchFamily="-84" charset="-128"/>
                <a:cs typeface="ＭＳ Ｐゴシック" pitchFamily="-84" charset="-128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None/>
              <a:defRPr sz="2800" b="1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None/>
              <a:defRPr sz="2400" b="1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None/>
              <a:defRPr sz="2400" b="1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None/>
              <a:defRPr sz="2400" b="1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286000" indent="0" algn="ctr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None/>
              <a:defRPr sz="2400" b="1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743200" indent="0" algn="ctr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None/>
              <a:defRPr sz="2400" b="1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200400" indent="0" algn="ctr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None/>
              <a:defRPr sz="2400" b="1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57600" indent="0" algn="ctr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None/>
              <a:defRPr sz="2400" b="1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342900" indent="-342900"/>
            <a:r>
              <a:rPr lang="en-US" altLang="en-US" sz="2800" kern="0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Comparative Male Anatomy</a:t>
            </a:r>
          </a:p>
        </p:txBody>
      </p:sp>
      <p:pic>
        <p:nvPicPr>
          <p:cNvPr id="7" name="Picture 6" descr="A picture containing toy, doll&#10;&#10;Description automatically generated">
            <a:extLst>
              <a:ext uri="{FF2B5EF4-FFF2-40B4-BE49-F238E27FC236}">
                <a16:creationId xmlns:a16="http://schemas.microsoft.com/office/drawing/2014/main" id="{F45C83DE-C6B7-A549-8470-F14FFD2884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13" y="2468060"/>
            <a:ext cx="3140076" cy="3140076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6904A536-D5D7-2F49-8092-8F47F3334A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1651" y="2133218"/>
            <a:ext cx="1956571" cy="204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>
            <a:extLst>
              <a:ext uri="{FF2B5EF4-FFF2-40B4-BE49-F238E27FC236}">
                <a16:creationId xmlns:a16="http://schemas.microsoft.com/office/drawing/2014/main" id="{08F1A6D7-81A3-FC44-8237-4FE44FD708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4126" y="2092872"/>
            <a:ext cx="1665798" cy="2084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" descr="tract_diagram_colored.jpg">
            <a:extLst>
              <a:ext uri="{FF2B5EF4-FFF2-40B4-BE49-F238E27FC236}">
                <a16:creationId xmlns:a16="http://schemas.microsoft.com/office/drawing/2014/main" id="{BD359A48-7666-094F-A53D-5B708B0AF62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4457700"/>
            <a:ext cx="2298347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ttps://veteriankey.com/wp-content/uploads/2016/07/B9781437707465001117_f111-002-9781437707465.jpg">
            <a:extLst>
              <a:ext uri="{FF2B5EF4-FFF2-40B4-BE49-F238E27FC236}">
                <a16:creationId xmlns:a16="http://schemas.microsoft.com/office/drawing/2014/main" id="{0C1B7FF6-7786-2040-AC23-C2995BBE41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1125" y="4428744"/>
            <a:ext cx="2971800" cy="1933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08789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en-US" dirty="0">
                <a:ea typeface="ＭＳ Ｐゴシック" charset="-128"/>
              </a:rPr>
              <a:t>Testis</a:t>
            </a:r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66675" y="936625"/>
            <a:ext cx="8991600" cy="5148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3500" tIns="25400" rIns="63500" bIns="25400">
            <a:spAutoFit/>
          </a:bodyPr>
          <a:lstStyle>
            <a:lvl1pPr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6794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6794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6794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6794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6794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6794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6794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6794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6794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lnSpc>
                <a:spcPct val="75000"/>
              </a:lnSpc>
              <a:spcBef>
                <a:spcPct val="43000"/>
              </a:spcBef>
            </a:pPr>
            <a:r>
              <a:rPr lang="en-US" altLang="en-US" sz="2800" dirty="0">
                <a:solidFill>
                  <a:schemeClr val="tx1"/>
                </a:solidFill>
                <a:latin typeface="Helvetica" charset="0"/>
              </a:rPr>
              <a:t>Species	Testis Wt.	   % Of	Orientation</a:t>
            </a:r>
          </a:p>
          <a:p>
            <a:pPr>
              <a:lnSpc>
                <a:spcPct val="75000"/>
              </a:lnSpc>
              <a:spcBef>
                <a:spcPct val="43000"/>
              </a:spcBef>
            </a:pPr>
            <a:r>
              <a:rPr lang="en-US" altLang="en-US" sz="2800" dirty="0">
                <a:solidFill>
                  <a:schemeClr val="tx1"/>
                </a:solidFill>
                <a:latin typeface="Helvetica" charset="0"/>
              </a:rPr>
              <a:t>		  (grams) 	Body Wt.</a:t>
            </a:r>
            <a:endParaRPr lang="en-US" altLang="en-US" sz="1800" dirty="0">
              <a:solidFill>
                <a:schemeClr val="tx1"/>
              </a:solidFill>
              <a:latin typeface="Helvetica" charset="0"/>
            </a:endParaRPr>
          </a:p>
          <a:p>
            <a:pPr>
              <a:lnSpc>
                <a:spcPct val="89000"/>
              </a:lnSpc>
              <a:spcBef>
                <a:spcPct val="43000"/>
              </a:spcBef>
            </a:pPr>
            <a:r>
              <a:rPr lang="en-US" altLang="en-US" sz="1400" dirty="0">
                <a:solidFill>
                  <a:schemeClr val="tx1"/>
                </a:solidFill>
                <a:latin typeface="Helvetica" charset="0"/>
              </a:rPr>
              <a:t>	</a:t>
            </a:r>
          </a:p>
          <a:p>
            <a:pPr>
              <a:lnSpc>
                <a:spcPct val="89000"/>
              </a:lnSpc>
              <a:spcBef>
                <a:spcPct val="43000"/>
              </a:spcBef>
            </a:pPr>
            <a:endParaRPr lang="en-US" altLang="en-US" sz="1400" dirty="0">
              <a:solidFill>
                <a:schemeClr val="tx1"/>
              </a:solidFill>
              <a:latin typeface="Helvetica" charset="0"/>
            </a:endParaRPr>
          </a:p>
          <a:p>
            <a:pPr>
              <a:lnSpc>
                <a:spcPct val="89000"/>
              </a:lnSpc>
              <a:spcBef>
                <a:spcPct val="43000"/>
              </a:spcBef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bull	   	300+		.03	   vertical</a:t>
            </a:r>
          </a:p>
          <a:p>
            <a:pPr>
              <a:lnSpc>
                <a:spcPct val="89000"/>
              </a:lnSpc>
              <a:spcBef>
                <a:spcPct val="43000"/>
              </a:spcBef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ram	   	250		.3	   vertical</a:t>
            </a:r>
          </a:p>
          <a:p>
            <a:pPr>
              <a:lnSpc>
                <a:spcPct val="89000"/>
              </a:lnSpc>
              <a:spcBef>
                <a:spcPct val="43000"/>
              </a:spcBef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boar	   	350		.2	   oblique</a:t>
            </a:r>
          </a:p>
          <a:p>
            <a:pPr>
              <a:lnSpc>
                <a:spcPct val="89000"/>
              </a:lnSpc>
              <a:spcBef>
                <a:spcPct val="43000"/>
              </a:spcBef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stallion	   	200		.03	   horizontal</a:t>
            </a:r>
          </a:p>
          <a:p>
            <a:pPr>
              <a:lnSpc>
                <a:spcPct val="89000"/>
              </a:lnSpc>
              <a:spcBef>
                <a:spcPct val="43000"/>
              </a:spcBef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dog	    	  25		.2	  oblique/</a:t>
            </a:r>
            <a:r>
              <a:rPr lang="en-US" altLang="en-US" sz="2400" dirty="0" err="1">
                <a:solidFill>
                  <a:schemeClr val="tx1"/>
                </a:solidFill>
                <a:latin typeface="Helvetica" charset="0"/>
              </a:rPr>
              <a:t>horz</a:t>
            </a: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.</a:t>
            </a:r>
          </a:p>
          <a:p>
            <a:pPr>
              <a:lnSpc>
                <a:spcPct val="89000"/>
              </a:lnSpc>
              <a:spcBef>
                <a:spcPct val="43000"/>
              </a:spcBef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rabbit	          2.5		.1	   vertical</a:t>
            </a:r>
          </a:p>
          <a:p>
            <a:pPr>
              <a:lnSpc>
                <a:spcPct val="89000"/>
              </a:lnSpc>
              <a:spcBef>
                <a:spcPct val="43000"/>
              </a:spcBef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human	    	  25		.03	   vertical</a:t>
            </a:r>
            <a:endParaRPr lang="en-US" altLang="en-US" sz="1400" dirty="0">
              <a:solidFill>
                <a:schemeClr val="tx1"/>
              </a:solidFill>
              <a:latin typeface="Helvetica" charset="0"/>
            </a:endParaRPr>
          </a:p>
          <a:p>
            <a:pPr>
              <a:lnSpc>
                <a:spcPct val="89000"/>
              </a:lnSpc>
              <a:spcBef>
                <a:spcPct val="43000"/>
              </a:spcBef>
            </a:pPr>
            <a:r>
              <a:rPr lang="en-US" altLang="en-US" sz="1400" dirty="0">
                <a:solidFill>
                  <a:schemeClr val="tx1"/>
                </a:solidFill>
                <a:latin typeface="Helvetica" charset="0"/>
              </a:rPr>
              <a:t>	</a:t>
            </a:r>
          </a:p>
        </p:txBody>
      </p:sp>
      <p:sp>
        <p:nvSpPr>
          <p:cNvPr id="17412" name="Line 4"/>
          <p:cNvSpPr>
            <a:spLocks noChangeShapeType="1"/>
          </p:cNvSpPr>
          <p:nvPr/>
        </p:nvSpPr>
        <p:spPr bwMode="auto">
          <a:xfrm>
            <a:off x="57150" y="2171700"/>
            <a:ext cx="9029700" cy="3175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13" name="Line 5"/>
          <p:cNvSpPr>
            <a:spLocks noChangeShapeType="1"/>
          </p:cNvSpPr>
          <p:nvPr/>
        </p:nvSpPr>
        <p:spPr bwMode="auto">
          <a:xfrm>
            <a:off x="57150" y="784225"/>
            <a:ext cx="8997950" cy="3175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14" name="Line 6"/>
          <p:cNvSpPr>
            <a:spLocks noChangeShapeType="1"/>
          </p:cNvSpPr>
          <p:nvPr/>
        </p:nvSpPr>
        <p:spPr bwMode="auto">
          <a:xfrm flipV="1">
            <a:off x="57150" y="5992813"/>
            <a:ext cx="9026525" cy="1587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00" y="0"/>
            <a:ext cx="6565900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1295400"/>
            <a:ext cx="2895600" cy="1981200"/>
          </a:xfrm>
        </p:spPr>
        <p:txBody>
          <a:bodyPr/>
          <a:lstStyle/>
          <a:p>
            <a:r>
              <a:rPr lang="en-US" altLang="en-US" sz="3200">
                <a:ea typeface="ＭＳ Ｐゴシック" charset="-128"/>
              </a:rPr>
              <a:t>Reproductive Organs of the Bull</a:t>
            </a:r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7620000" y="1676400"/>
            <a:ext cx="13716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en-US">
                <a:solidFill>
                  <a:schemeClr val="tx1"/>
                </a:solidFill>
                <a:latin typeface="Helvetica" charset="0"/>
              </a:rPr>
              <a:t>Cowpers Gland</a:t>
            </a:r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5943600" y="5181600"/>
            <a:ext cx="23288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>
                <a:solidFill>
                  <a:schemeClr val="tx1"/>
                </a:solidFill>
                <a:latin typeface="Helvetica" charset="0"/>
              </a:rPr>
              <a:t>Caput Epididymis</a:t>
            </a:r>
          </a:p>
        </p:txBody>
      </p:sp>
      <p:sp>
        <p:nvSpPr>
          <p:cNvPr id="19462" name="Text Box 6"/>
          <p:cNvSpPr txBox="1">
            <a:spLocks noChangeArrowheads="1"/>
          </p:cNvSpPr>
          <p:nvPr/>
        </p:nvSpPr>
        <p:spPr bwMode="auto">
          <a:xfrm>
            <a:off x="5943600" y="6096000"/>
            <a:ext cx="23860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>
                <a:solidFill>
                  <a:schemeClr val="tx1"/>
                </a:solidFill>
                <a:latin typeface="Helvetica" charset="0"/>
              </a:rPr>
              <a:t>Cauda Epididymis</a:t>
            </a:r>
          </a:p>
        </p:txBody>
      </p:sp>
      <p:sp>
        <p:nvSpPr>
          <p:cNvPr id="19463" name="Text Box 7"/>
          <p:cNvSpPr txBox="1">
            <a:spLocks noChangeArrowheads="1"/>
          </p:cNvSpPr>
          <p:nvPr/>
        </p:nvSpPr>
        <p:spPr bwMode="auto">
          <a:xfrm>
            <a:off x="3122613" y="6032500"/>
            <a:ext cx="9175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>
                <a:solidFill>
                  <a:schemeClr val="tx1"/>
                </a:solidFill>
                <a:latin typeface="Helvetica" charset="0"/>
              </a:rPr>
              <a:t>Testis</a:t>
            </a:r>
          </a:p>
        </p:txBody>
      </p:sp>
      <p:sp>
        <p:nvSpPr>
          <p:cNvPr id="19464" name="Text Box 8"/>
          <p:cNvSpPr txBox="1">
            <a:spLocks noChangeArrowheads="1"/>
          </p:cNvSpPr>
          <p:nvPr/>
        </p:nvSpPr>
        <p:spPr bwMode="auto">
          <a:xfrm>
            <a:off x="2819400" y="5486400"/>
            <a:ext cx="12144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>
                <a:solidFill>
                  <a:schemeClr val="tx1"/>
                </a:solidFill>
                <a:latin typeface="Helvetica" charset="0"/>
              </a:rPr>
              <a:t>Scrotum</a:t>
            </a:r>
          </a:p>
        </p:txBody>
      </p:sp>
      <p:sp>
        <p:nvSpPr>
          <p:cNvPr id="19465" name="Text Box 9"/>
          <p:cNvSpPr txBox="1">
            <a:spLocks noChangeArrowheads="1"/>
          </p:cNvSpPr>
          <p:nvPr/>
        </p:nvSpPr>
        <p:spPr bwMode="auto">
          <a:xfrm>
            <a:off x="1752600" y="3810000"/>
            <a:ext cx="89058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en-US">
                <a:solidFill>
                  <a:schemeClr val="tx1"/>
                </a:solidFill>
                <a:latin typeface="Helvetica" charset="0"/>
              </a:rPr>
              <a:t>Glans</a:t>
            </a:r>
          </a:p>
          <a:p>
            <a:pPr algn="ctr" eaLnBrk="1" hangingPunct="1"/>
            <a:r>
              <a:rPr lang="en-US" altLang="en-US">
                <a:solidFill>
                  <a:schemeClr val="tx1"/>
                </a:solidFill>
                <a:latin typeface="Helvetica" charset="0"/>
              </a:rPr>
              <a:t>Penis</a:t>
            </a:r>
          </a:p>
        </p:txBody>
      </p:sp>
      <p:sp>
        <p:nvSpPr>
          <p:cNvPr id="19466" name="Text Box 10"/>
          <p:cNvSpPr txBox="1">
            <a:spLocks noChangeArrowheads="1"/>
          </p:cNvSpPr>
          <p:nvPr/>
        </p:nvSpPr>
        <p:spPr bwMode="auto">
          <a:xfrm>
            <a:off x="3198813" y="2679700"/>
            <a:ext cx="11303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>
                <a:solidFill>
                  <a:schemeClr val="tx1"/>
                </a:solidFill>
                <a:latin typeface="Helvetica" charset="0"/>
              </a:rPr>
              <a:t>Bladder</a:t>
            </a:r>
          </a:p>
        </p:txBody>
      </p:sp>
      <p:sp>
        <p:nvSpPr>
          <p:cNvPr id="19467" name="Text Box 11"/>
          <p:cNvSpPr txBox="1">
            <a:spLocks noChangeArrowheads="1"/>
          </p:cNvSpPr>
          <p:nvPr/>
        </p:nvSpPr>
        <p:spPr bwMode="auto">
          <a:xfrm>
            <a:off x="3505200" y="2286000"/>
            <a:ext cx="11858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>
                <a:solidFill>
                  <a:schemeClr val="tx1"/>
                </a:solidFill>
                <a:latin typeface="Helvetica" charset="0"/>
              </a:rPr>
              <a:t>Ampulla</a:t>
            </a:r>
          </a:p>
        </p:txBody>
      </p:sp>
      <p:sp>
        <p:nvSpPr>
          <p:cNvPr id="19468" name="Text Box 12"/>
          <p:cNvSpPr txBox="1">
            <a:spLocks noChangeArrowheads="1"/>
          </p:cNvSpPr>
          <p:nvPr/>
        </p:nvSpPr>
        <p:spPr bwMode="auto">
          <a:xfrm>
            <a:off x="3276600" y="1828800"/>
            <a:ext cx="2362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en-US">
                <a:solidFill>
                  <a:schemeClr val="tx1"/>
                </a:solidFill>
                <a:latin typeface="Helvetica" charset="0"/>
              </a:rPr>
              <a:t>Seminal Vesicles</a:t>
            </a:r>
          </a:p>
        </p:txBody>
      </p:sp>
      <p:sp>
        <p:nvSpPr>
          <p:cNvPr id="19469" name="Text Box 13"/>
          <p:cNvSpPr txBox="1">
            <a:spLocks noChangeArrowheads="1"/>
          </p:cNvSpPr>
          <p:nvPr/>
        </p:nvSpPr>
        <p:spPr bwMode="auto">
          <a:xfrm>
            <a:off x="7543800" y="1219200"/>
            <a:ext cx="1200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>
                <a:solidFill>
                  <a:schemeClr val="tx1"/>
                </a:solidFill>
                <a:latin typeface="Helvetica" charset="0"/>
              </a:rPr>
              <a:t>Prostate</a:t>
            </a:r>
          </a:p>
        </p:txBody>
      </p:sp>
      <p:sp>
        <p:nvSpPr>
          <p:cNvPr id="19470" name="Text Box 14"/>
          <p:cNvSpPr txBox="1">
            <a:spLocks noChangeArrowheads="1"/>
          </p:cNvSpPr>
          <p:nvPr/>
        </p:nvSpPr>
        <p:spPr bwMode="auto">
          <a:xfrm>
            <a:off x="3505200" y="1371600"/>
            <a:ext cx="11160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>
                <a:solidFill>
                  <a:schemeClr val="tx1"/>
                </a:solidFill>
                <a:latin typeface="Helvetica" charset="0"/>
              </a:rPr>
              <a:t>Rectum</a:t>
            </a:r>
          </a:p>
        </p:txBody>
      </p:sp>
      <p:sp>
        <p:nvSpPr>
          <p:cNvPr id="19471" name="Text Box 15"/>
          <p:cNvSpPr txBox="1">
            <a:spLocks noChangeArrowheads="1"/>
          </p:cNvSpPr>
          <p:nvPr/>
        </p:nvSpPr>
        <p:spPr bwMode="auto">
          <a:xfrm>
            <a:off x="2590800" y="3200400"/>
            <a:ext cx="17938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>
                <a:solidFill>
                  <a:schemeClr val="tx1"/>
                </a:solidFill>
                <a:latin typeface="Helvetica" charset="0"/>
              </a:rPr>
              <a:t>Vas Deferens</a:t>
            </a:r>
          </a:p>
        </p:txBody>
      </p:sp>
      <p:sp>
        <p:nvSpPr>
          <p:cNvPr id="19472" name="Text Box 16"/>
          <p:cNvSpPr txBox="1">
            <a:spLocks noChangeArrowheads="1"/>
          </p:cNvSpPr>
          <p:nvPr/>
        </p:nvSpPr>
        <p:spPr bwMode="auto">
          <a:xfrm>
            <a:off x="2590800" y="6461125"/>
            <a:ext cx="19764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  <a:latin typeface="Helvetica" charset="0"/>
              </a:rPr>
              <a:t>Gubernaculum</a:t>
            </a:r>
          </a:p>
        </p:txBody>
      </p:sp>
      <p:sp>
        <p:nvSpPr>
          <p:cNvPr id="19473" name="Line 17"/>
          <p:cNvSpPr>
            <a:spLocks noChangeShapeType="1"/>
          </p:cNvSpPr>
          <p:nvPr/>
        </p:nvSpPr>
        <p:spPr bwMode="auto">
          <a:xfrm flipV="1">
            <a:off x="4724400" y="1371600"/>
            <a:ext cx="4572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74" name="Line 18"/>
          <p:cNvSpPr>
            <a:spLocks noChangeShapeType="1"/>
          </p:cNvSpPr>
          <p:nvPr/>
        </p:nvSpPr>
        <p:spPr bwMode="auto">
          <a:xfrm flipH="1">
            <a:off x="6629400" y="1447800"/>
            <a:ext cx="990600" cy="838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75" name="Line 19"/>
          <p:cNvSpPr>
            <a:spLocks noChangeShapeType="1"/>
          </p:cNvSpPr>
          <p:nvPr/>
        </p:nvSpPr>
        <p:spPr bwMode="auto">
          <a:xfrm flipH="1">
            <a:off x="7391400" y="1981200"/>
            <a:ext cx="4572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76" name="Line 20"/>
          <p:cNvSpPr>
            <a:spLocks noChangeShapeType="1"/>
          </p:cNvSpPr>
          <p:nvPr/>
        </p:nvSpPr>
        <p:spPr bwMode="auto">
          <a:xfrm>
            <a:off x="5486400" y="1905000"/>
            <a:ext cx="457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77" name="Line 21"/>
          <p:cNvSpPr>
            <a:spLocks noChangeShapeType="1"/>
          </p:cNvSpPr>
          <p:nvPr/>
        </p:nvSpPr>
        <p:spPr bwMode="auto">
          <a:xfrm flipV="1">
            <a:off x="4724400" y="2286000"/>
            <a:ext cx="114300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78" name="Line 22"/>
          <p:cNvSpPr>
            <a:spLocks noChangeShapeType="1"/>
          </p:cNvSpPr>
          <p:nvPr/>
        </p:nvSpPr>
        <p:spPr bwMode="auto">
          <a:xfrm>
            <a:off x="4267200" y="2819400"/>
            <a:ext cx="685800" cy="76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79" name="Line 23"/>
          <p:cNvSpPr>
            <a:spLocks noChangeShapeType="1"/>
          </p:cNvSpPr>
          <p:nvPr/>
        </p:nvSpPr>
        <p:spPr bwMode="auto">
          <a:xfrm flipV="1">
            <a:off x="4343400" y="3276600"/>
            <a:ext cx="9144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80" name="Line 24"/>
          <p:cNvSpPr>
            <a:spLocks noChangeShapeType="1"/>
          </p:cNvSpPr>
          <p:nvPr/>
        </p:nvSpPr>
        <p:spPr bwMode="auto">
          <a:xfrm>
            <a:off x="3962400" y="5715000"/>
            <a:ext cx="457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81" name="Line 25"/>
          <p:cNvSpPr>
            <a:spLocks noChangeShapeType="1"/>
          </p:cNvSpPr>
          <p:nvPr/>
        </p:nvSpPr>
        <p:spPr bwMode="auto">
          <a:xfrm flipV="1">
            <a:off x="4038600" y="5867400"/>
            <a:ext cx="990600" cy="381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82" name="Line 26"/>
          <p:cNvSpPr>
            <a:spLocks noChangeShapeType="1"/>
          </p:cNvSpPr>
          <p:nvPr/>
        </p:nvSpPr>
        <p:spPr bwMode="auto">
          <a:xfrm flipV="1">
            <a:off x="4495800" y="6511925"/>
            <a:ext cx="720725" cy="1174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83" name="Line 27"/>
          <p:cNvSpPr>
            <a:spLocks noChangeShapeType="1"/>
          </p:cNvSpPr>
          <p:nvPr/>
        </p:nvSpPr>
        <p:spPr bwMode="auto">
          <a:xfrm flipH="1" flipV="1">
            <a:off x="5192713" y="6288088"/>
            <a:ext cx="827087" cy="365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84" name="Line 28"/>
          <p:cNvSpPr>
            <a:spLocks noChangeShapeType="1"/>
          </p:cNvSpPr>
          <p:nvPr/>
        </p:nvSpPr>
        <p:spPr bwMode="auto">
          <a:xfrm flipH="1" flipV="1">
            <a:off x="5181600" y="5105400"/>
            <a:ext cx="7620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85" name="Text Box 30"/>
          <p:cNvSpPr txBox="1">
            <a:spLocks noChangeArrowheads="1"/>
          </p:cNvSpPr>
          <p:nvPr/>
        </p:nvSpPr>
        <p:spPr bwMode="auto">
          <a:xfrm>
            <a:off x="7391400" y="4267200"/>
            <a:ext cx="11858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>
                <a:solidFill>
                  <a:schemeClr val="tx1"/>
                </a:solidFill>
                <a:latin typeface="Helvetica" charset="0"/>
              </a:rPr>
              <a:t>Sigmoid</a:t>
            </a:r>
          </a:p>
          <a:p>
            <a:pPr eaLnBrk="1" hangingPunct="1"/>
            <a:r>
              <a:rPr lang="en-US" altLang="en-US">
                <a:solidFill>
                  <a:schemeClr val="tx1"/>
                </a:solidFill>
                <a:latin typeface="Helvetica" charset="0"/>
              </a:rPr>
              <a:t>Flexure</a:t>
            </a:r>
          </a:p>
        </p:txBody>
      </p:sp>
      <p:sp>
        <p:nvSpPr>
          <p:cNvPr id="19486" name="Line 31"/>
          <p:cNvSpPr>
            <a:spLocks noChangeShapeType="1"/>
          </p:cNvSpPr>
          <p:nvPr/>
        </p:nvSpPr>
        <p:spPr bwMode="auto">
          <a:xfrm flipH="1" flipV="1">
            <a:off x="6705600" y="3657600"/>
            <a:ext cx="685800" cy="762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87" name="Rectangle 33"/>
          <p:cNvSpPr>
            <a:spLocks noChangeArrowheads="1"/>
          </p:cNvSpPr>
          <p:nvPr/>
        </p:nvSpPr>
        <p:spPr bwMode="auto">
          <a:xfrm>
            <a:off x="7512050" y="3124200"/>
            <a:ext cx="163195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chemeClr val="tx1"/>
                </a:solidFill>
                <a:latin typeface="Helvetica" charset="0"/>
              </a:rPr>
              <a:t>Retractor Penis</a:t>
            </a:r>
          </a:p>
          <a:p>
            <a:pPr algn="ctr"/>
            <a:r>
              <a:rPr lang="en-US" altLang="en-US">
                <a:solidFill>
                  <a:schemeClr val="tx1"/>
                </a:solidFill>
                <a:latin typeface="Helvetica" charset="0"/>
              </a:rPr>
              <a:t>Muscle</a:t>
            </a:r>
          </a:p>
        </p:txBody>
      </p:sp>
      <p:sp>
        <p:nvSpPr>
          <p:cNvPr id="19488" name="Line 34"/>
          <p:cNvSpPr>
            <a:spLocks noChangeShapeType="1"/>
          </p:cNvSpPr>
          <p:nvPr/>
        </p:nvSpPr>
        <p:spPr bwMode="auto">
          <a:xfrm flipH="1" flipV="1">
            <a:off x="7391400" y="3276600"/>
            <a:ext cx="45720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89" name="Line 36"/>
          <p:cNvSpPr>
            <a:spLocks noChangeShapeType="1"/>
          </p:cNvSpPr>
          <p:nvPr/>
        </p:nvSpPr>
        <p:spPr bwMode="auto">
          <a:xfrm>
            <a:off x="2209800" y="4483100"/>
            <a:ext cx="457200" cy="5461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90" name="Text Box 37"/>
          <p:cNvSpPr txBox="1">
            <a:spLocks noChangeArrowheads="1"/>
          </p:cNvSpPr>
          <p:nvPr/>
        </p:nvSpPr>
        <p:spPr bwMode="auto">
          <a:xfrm>
            <a:off x="762000" y="5867400"/>
            <a:ext cx="11858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  <a:latin typeface="Helvetica" charset="0"/>
              </a:rPr>
              <a:t>Prepuce</a:t>
            </a:r>
          </a:p>
        </p:txBody>
      </p:sp>
      <p:sp>
        <p:nvSpPr>
          <p:cNvPr id="19491" name="Line 38"/>
          <p:cNvSpPr>
            <a:spLocks noChangeShapeType="1"/>
          </p:cNvSpPr>
          <p:nvPr/>
        </p:nvSpPr>
        <p:spPr bwMode="auto">
          <a:xfrm flipV="1">
            <a:off x="1905000" y="5486400"/>
            <a:ext cx="45720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00" y="0"/>
            <a:ext cx="6565900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1295400"/>
            <a:ext cx="2895600" cy="1981200"/>
          </a:xfrm>
        </p:spPr>
        <p:txBody>
          <a:bodyPr/>
          <a:lstStyle/>
          <a:p>
            <a:r>
              <a:rPr lang="en-US" altLang="en-US" sz="3200">
                <a:ea typeface="ＭＳ Ｐゴシック" charset="-128"/>
              </a:rPr>
              <a:t>Reproductive Organs of the Bull</a:t>
            </a:r>
          </a:p>
        </p:txBody>
      </p:sp>
      <p:sp>
        <p:nvSpPr>
          <p:cNvPr id="21508" name="Text Box 36"/>
          <p:cNvSpPr txBox="1">
            <a:spLocks noChangeArrowheads="1"/>
          </p:cNvSpPr>
          <p:nvPr/>
        </p:nvSpPr>
        <p:spPr bwMode="auto">
          <a:xfrm>
            <a:off x="6400800" y="5257800"/>
            <a:ext cx="15525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800">
                <a:solidFill>
                  <a:srgbClr val="0000FF"/>
                </a:solidFill>
              </a:rPr>
              <a:t>Vertical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5638" y="6350"/>
            <a:ext cx="5445125" cy="681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Rectangle 3"/>
          <p:cNvSpPr>
            <a:spLocks noGrp="1" noChangeArrowheads="1"/>
          </p:cNvSpPr>
          <p:nvPr>
            <p:ph type="title"/>
          </p:nvPr>
        </p:nvSpPr>
        <p:spPr>
          <a:xfrm>
            <a:off x="838200" y="1828800"/>
            <a:ext cx="1444625" cy="838200"/>
          </a:xfrm>
          <a:noFill/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Ram</a:t>
            </a:r>
          </a:p>
        </p:txBody>
      </p:sp>
      <p:sp>
        <p:nvSpPr>
          <p:cNvPr id="23556" name="Text Box 6"/>
          <p:cNvSpPr txBox="1">
            <a:spLocks noChangeArrowheads="1"/>
          </p:cNvSpPr>
          <p:nvPr/>
        </p:nvSpPr>
        <p:spPr bwMode="auto">
          <a:xfrm>
            <a:off x="6400800" y="5257800"/>
            <a:ext cx="15525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800">
                <a:solidFill>
                  <a:srgbClr val="0000FF"/>
                </a:solidFill>
              </a:rPr>
              <a:t>Vertical</a:t>
            </a: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5" descr="tract_diagram_colore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975" y="0"/>
            <a:ext cx="82740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600200"/>
            <a:ext cx="2895600" cy="838200"/>
          </a:xfrm>
          <a:noFill/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Boar</a:t>
            </a:r>
          </a:p>
        </p:txBody>
      </p:sp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7086600" y="6096000"/>
            <a:ext cx="14573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800">
                <a:solidFill>
                  <a:srgbClr val="0000FF"/>
                </a:solidFill>
              </a:rPr>
              <a:t>Oblique</a:t>
            </a: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Anatomy of the Dog</a:t>
            </a:r>
          </a:p>
        </p:txBody>
      </p:sp>
      <p:pic>
        <p:nvPicPr>
          <p:cNvPr id="106498" name="Picture 2" descr="ttps://veteriankey.com/wp-content/uploads/2016/07/B9781437707465001117_f111-002-9781437707465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524000"/>
            <a:ext cx="6754091" cy="4395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219200" y="6081280"/>
            <a:ext cx="390203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800" dirty="0">
                <a:solidFill>
                  <a:srgbClr val="0000FF"/>
                </a:solidFill>
              </a:rPr>
              <a:t>Oblique to Horizontal</a:t>
            </a:r>
          </a:p>
        </p:txBody>
      </p:sp>
    </p:spTree>
    <p:extLst>
      <p:ext uri="{BB962C8B-B14F-4D97-AF65-F5344CB8AC3E}">
        <p14:creationId xmlns:p14="http://schemas.microsoft.com/office/powerpoint/2010/main" val="16444196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8688388" cy="634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9" name="Text Box 5"/>
          <p:cNvSpPr txBox="1">
            <a:spLocks noChangeArrowheads="1"/>
          </p:cNvSpPr>
          <p:nvPr/>
        </p:nvSpPr>
        <p:spPr bwMode="auto">
          <a:xfrm>
            <a:off x="4060825" y="5707063"/>
            <a:ext cx="21875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29700" name="Freeform 24"/>
          <p:cNvSpPr>
            <a:spLocks/>
          </p:cNvSpPr>
          <p:nvPr/>
        </p:nvSpPr>
        <p:spPr bwMode="auto">
          <a:xfrm>
            <a:off x="3929063" y="3379788"/>
            <a:ext cx="225425" cy="160337"/>
          </a:xfrm>
          <a:custGeom>
            <a:avLst/>
            <a:gdLst>
              <a:gd name="T0" fmla="*/ 225425 w 142"/>
              <a:gd name="T1" fmla="*/ 0 h 101"/>
              <a:gd name="T2" fmla="*/ 128588 w 142"/>
              <a:gd name="T3" fmla="*/ 53975 h 101"/>
              <a:gd name="T4" fmla="*/ 0 w 142"/>
              <a:gd name="T5" fmla="*/ 160337 h 101"/>
              <a:gd name="T6" fmla="*/ 0 60000 65536"/>
              <a:gd name="T7" fmla="*/ 0 60000 65536"/>
              <a:gd name="T8" fmla="*/ 0 60000 65536"/>
              <a:gd name="T9" fmla="*/ 0 w 142"/>
              <a:gd name="T10" fmla="*/ 0 h 101"/>
              <a:gd name="T11" fmla="*/ 142 w 142"/>
              <a:gd name="T12" fmla="*/ 101 h 10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2" h="101">
                <a:moveTo>
                  <a:pt x="142" y="0"/>
                </a:moveTo>
                <a:cubicBezTo>
                  <a:pt x="119" y="6"/>
                  <a:pt x="81" y="34"/>
                  <a:pt x="81" y="34"/>
                </a:cubicBezTo>
                <a:cubicBezTo>
                  <a:pt x="59" y="64"/>
                  <a:pt x="25" y="75"/>
                  <a:pt x="0" y="101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29701" name="Rectangle 39"/>
          <p:cNvSpPr>
            <a:spLocks noChangeArrowheads="1"/>
          </p:cNvSpPr>
          <p:nvPr/>
        </p:nvSpPr>
        <p:spPr bwMode="auto">
          <a:xfrm>
            <a:off x="152400" y="1752600"/>
            <a:ext cx="2743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 anchor="ctr"/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4400">
                <a:solidFill>
                  <a:schemeClr val="tx2"/>
                </a:solidFill>
                <a:latin typeface="Helvetica" charset="0"/>
              </a:rPr>
              <a:t>Stallion</a:t>
            </a:r>
          </a:p>
        </p:txBody>
      </p:sp>
      <p:sp>
        <p:nvSpPr>
          <p:cNvPr id="29702" name="Text Box 40"/>
          <p:cNvSpPr txBox="1">
            <a:spLocks noChangeArrowheads="1"/>
          </p:cNvSpPr>
          <p:nvPr/>
        </p:nvSpPr>
        <p:spPr bwMode="auto">
          <a:xfrm>
            <a:off x="6019800" y="4800600"/>
            <a:ext cx="19589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800" dirty="0">
                <a:solidFill>
                  <a:srgbClr val="0000FF"/>
                </a:solidFill>
              </a:rPr>
              <a:t>Horizontal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2743200"/>
            <a:ext cx="3505200" cy="838200"/>
          </a:xfrm>
        </p:spPr>
        <p:txBody>
          <a:bodyPr/>
          <a:lstStyle/>
          <a:p>
            <a:r>
              <a:rPr lang="en-US" dirty="0"/>
              <a:t>Human</a:t>
            </a:r>
            <a:br>
              <a:rPr lang="en-US" dirty="0"/>
            </a:br>
            <a:r>
              <a:rPr lang="en-US" sz="2800" i="1" dirty="0">
                <a:solidFill>
                  <a:srgbClr val="0000FF"/>
                </a:solidFill>
              </a:rPr>
              <a:t>Vertical</a:t>
            </a:r>
          </a:p>
        </p:txBody>
      </p:sp>
      <p:pic>
        <p:nvPicPr>
          <p:cNvPr id="4" name="Picture 4" descr="human_pen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81000"/>
            <a:ext cx="5119688" cy="547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5648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5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en-US">
                <a:solidFill>
                  <a:srgbClr val="FAFD00"/>
                </a:solidFill>
                <a:ea typeface="ＭＳ Ｐゴシック" charset="-128"/>
              </a:rPr>
              <a:t>Testis Orientation</a:t>
            </a:r>
          </a:p>
        </p:txBody>
      </p:sp>
      <p:sp>
        <p:nvSpPr>
          <p:cNvPr id="33795" name="Rectangle 6"/>
          <p:cNvSpPr>
            <a:spLocks noChangeArrowheads="1"/>
          </p:cNvSpPr>
          <p:nvPr/>
        </p:nvSpPr>
        <p:spPr bwMode="auto">
          <a:xfrm>
            <a:off x="300038" y="2325688"/>
            <a:ext cx="706437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400">
                <a:solidFill>
                  <a:srgbClr val="FFFFFF"/>
                </a:solidFill>
                <a:latin typeface="Helvetica" charset="0"/>
              </a:rPr>
              <a:t>Tail</a:t>
            </a:r>
          </a:p>
        </p:txBody>
      </p:sp>
      <p:sp>
        <p:nvSpPr>
          <p:cNvPr id="33796" name="Rectangle 7"/>
          <p:cNvSpPr>
            <a:spLocks noChangeArrowheads="1"/>
          </p:cNvSpPr>
          <p:nvPr/>
        </p:nvSpPr>
        <p:spPr bwMode="auto">
          <a:xfrm>
            <a:off x="7967663" y="2420938"/>
            <a:ext cx="927100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400">
                <a:solidFill>
                  <a:srgbClr val="FFFFFF"/>
                </a:solidFill>
                <a:latin typeface="Helvetica" charset="0"/>
              </a:rPr>
              <a:t>Head</a:t>
            </a:r>
          </a:p>
        </p:txBody>
      </p:sp>
      <p:pic>
        <p:nvPicPr>
          <p:cNvPr id="33797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3697288"/>
            <a:ext cx="3221038" cy="316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8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914400"/>
            <a:ext cx="3627438" cy="267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9" name="Picture 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524000"/>
            <a:ext cx="22987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800" name="Text Box 11"/>
          <p:cNvSpPr txBox="1">
            <a:spLocks noChangeArrowheads="1"/>
          </p:cNvSpPr>
          <p:nvPr/>
        </p:nvSpPr>
        <p:spPr bwMode="auto">
          <a:xfrm>
            <a:off x="7239000" y="1524000"/>
            <a:ext cx="788988" cy="485775"/>
          </a:xfrm>
          <a:prstGeom prst="rect">
            <a:avLst/>
          </a:prstGeom>
          <a:solidFill>
            <a:srgbClr val="FFFFFF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400">
                <a:solidFill>
                  <a:schemeClr val="tx1"/>
                </a:solidFill>
                <a:latin typeface="Helvetica" charset="0"/>
              </a:rPr>
              <a:t>Bull</a:t>
            </a:r>
            <a:endParaRPr lang="en-US" altLang="en-US" sz="3600">
              <a:solidFill>
                <a:schemeClr val="tx1"/>
              </a:solidFill>
              <a:latin typeface="Helvetica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Testis</a:t>
            </a:r>
          </a:p>
        </p:txBody>
      </p:sp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66675" y="936625"/>
            <a:ext cx="8991600" cy="5148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3500" tIns="25400" rIns="63500" bIns="25400">
            <a:spAutoFit/>
          </a:bodyPr>
          <a:lstStyle>
            <a:lvl1pPr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6794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6794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6794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6794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6794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6794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6794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6794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6794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lnSpc>
                <a:spcPct val="75000"/>
              </a:lnSpc>
              <a:spcBef>
                <a:spcPct val="43000"/>
              </a:spcBef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7480300" algn="ctr"/>
              </a:tabLst>
            </a:pPr>
            <a:r>
              <a:rPr lang="en-US" altLang="en-US" sz="2800" dirty="0">
                <a:solidFill>
                  <a:schemeClr val="tx1"/>
                </a:solidFill>
                <a:latin typeface="Helvetica" charset="0"/>
              </a:rPr>
              <a:t>Species	Testis Wt.	   % Of	Orientation</a:t>
            </a:r>
          </a:p>
          <a:p>
            <a:pPr>
              <a:lnSpc>
                <a:spcPct val="75000"/>
              </a:lnSpc>
              <a:spcBef>
                <a:spcPct val="43000"/>
              </a:spcBef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7480300" algn="ctr"/>
              </a:tabLst>
            </a:pPr>
            <a:r>
              <a:rPr lang="en-US" altLang="en-US" sz="2800" dirty="0">
                <a:solidFill>
                  <a:schemeClr val="tx1"/>
                </a:solidFill>
                <a:latin typeface="Helvetica" charset="0"/>
              </a:rPr>
              <a:t>		  (grams) 	Body Wt.</a:t>
            </a:r>
            <a:endParaRPr lang="en-US" altLang="en-US" sz="1800" dirty="0">
              <a:solidFill>
                <a:schemeClr val="tx1"/>
              </a:solidFill>
              <a:latin typeface="Helvetica" charset="0"/>
            </a:endParaRPr>
          </a:p>
          <a:p>
            <a:pPr>
              <a:lnSpc>
                <a:spcPct val="89000"/>
              </a:lnSpc>
              <a:spcBef>
                <a:spcPct val="43000"/>
              </a:spcBef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7480300" algn="ctr"/>
              </a:tabLst>
            </a:pPr>
            <a:r>
              <a:rPr lang="en-US" altLang="en-US" sz="1400" dirty="0">
                <a:solidFill>
                  <a:schemeClr val="tx1"/>
                </a:solidFill>
                <a:latin typeface="Helvetica" charset="0"/>
              </a:rPr>
              <a:t>	</a:t>
            </a:r>
          </a:p>
          <a:p>
            <a:pPr>
              <a:lnSpc>
                <a:spcPct val="89000"/>
              </a:lnSpc>
              <a:spcBef>
                <a:spcPct val="43000"/>
              </a:spcBef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7480300" algn="ctr"/>
              </a:tabLst>
            </a:pPr>
            <a:endParaRPr lang="en-US" altLang="en-US" sz="1400" dirty="0">
              <a:solidFill>
                <a:schemeClr val="tx1"/>
              </a:solidFill>
              <a:latin typeface="Helvetica" charset="0"/>
            </a:endParaRPr>
          </a:p>
          <a:p>
            <a:pPr>
              <a:lnSpc>
                <a:spcPct val="89000"/>
              </a:lnSpc>
              <a:spcBef>
                <a:spcPct val="43000"/>
              </a:spcBef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7480300" algn="ctr"/>
              </a:tabLst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bull	   	300+		.03	   vertical</a:t>
            </a:r>
          </a:p>
          <a:p>
            <a:pPr>
              <a:lnSpc>
                <a:spcPct val="89000"/>
              </a:lnSpc>
              <a:spcBef>
                <a:spcPct val="43000"/>
              </a:spcBef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7480300" algn="ctr"/>
              </a:tabLst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ram	   	250		.3	   vertical</a:t>
            </a:r>
          </a:p>
          <a:p>
            <a:pPr>
              <a:lnSpc>
                <a:spcPct val="89000"/>
              </a:lnSpc>
              <a:spcBef>
                <a:spcPct val="43000"/>
              </a:spcBef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7480300" algn="ctr"/>
              </a:tabLst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boar	   	350		.2	   oblique</a:t>
            </a:r>
          </a:p>
          <a:p>
            <a:pPr>
              <a:lnSpc>
                <a:spcPct val="89000"/>
              </a:lnSpc>
              <a:spcBef>
                <a:spcPct val="43000"/>
              </a:spcBef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7480300" algn="ctr"/>
              </a:tabLst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stallion	   	200		.03	   horizontal</a:t>
            </a:r>
          </a:p>
          <a:p>
            <a:pPr>
              <a:lnSpc>
                <a:spcPct val="89000"/>
              </a:lnSpc>
              <a:spcBef>
                <a:spcPct val="43000"/>
              </a:spcBef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7480300" algn="ctr"/>
              </a:tabLst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dog	    	  25		.2	  oblique/horizontal</a:t>
            </a:r>
          </a:p>
          <a:p>
            <a:pPr>
              <a:lnSpc>
                <a:spcPct val="89000"/>
              </a:lnSpc>
              <a:spcBef>
                <a:spcPct val="43000"/>
              </a:spcBef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7480300" algn="ctr"/>
              </a:tabLst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rabbit	          2.5		.1	   vertical</a:t>
            </a:r>
          </a:p>
          <a:p>
            <a:pPr>
              <a:lnSpc>
                <a:spcPct val="89000"/>
              </a:lnSpc>
              <a:spcBef>
                <a:spcPct val="43000"/>
              </a:spcBef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7480300" algn="ctr"/>
              </a:tabLst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human	    	  25		.03	   vertical</a:t>
            </a:r>
            <a:endParaRPr lang="en-US" altLang="en-US" sz="1400" dirty="0">
              <a:solidFill>
                <a:schemeClr val="tx1"/>
              </a:solidFill>
              <a:latin typeface="Helvetica" charset="0"/>
            </a:endParaRPr>
          </a:p>
          <a:p>
            <a:pPr>
              <a:lnSpc>
                <a:spcPct val="89000"/>
              </a:lnSpc>
              <a:spcBef>
                <a:spcPct val="43000"/>
              </a:spcBef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7480300" algn="ctr"/>
              </a:tabLst>
            </a:pPr>
            <a:r>
              <a:rPr lang="en-US" altLang="en-US" sz="1400" dirty="0">
                <a:solidFill>
                  <a:schemeClr val="tx1"/>
                </a:solidFill>
                <a:latin typeface="Helvetica" charset="0"/>
              </a:rPr>
              <a:t>	</a:t>
            </a:r>
          </a:p>
        </p:txBody>
      </p:sp>
      <p:sp>
        <p:nvSpPr>
          <p:cNvPr id="35844" name="Line 4"/>
          <p:cNvSpPr>
            <a:spLocks noChangeShapeType="1"/>
          </p:cNvSpPr>
          <p:nvPr/>
        </p:nvSpPr>
        <p:spPr bwMode="auto">
          <a:xfrm>
            <a:off x="57150" y="2171700"/>
            <a:ext cx="9029700" cy="3175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45" name="Line 5"/>
          <p:cNvSpPr>
            <a:spLocks noChangeShapeType="1"/>
          </p:cNvSpPr>
          <p:nvPr/>
        </p:nvSpPr>
        <p:spPr bwMode="auto">
          <a:xfrm>
            <a:off x="38100" y="800100"/>
            <a:ext cx="9029700" cy="3175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46" name="Line 6"/>
          <p:cNvSpPr>
            <a:spLocks noChangeShapeType="1"/>
          </p:cNvSpPr>
          <p:nvPr/>
        </p:nvSpPr>
        <p:spPr bwMode="auto">
          <a:xfrm>
            <a:off x="69850" y="5854700"/>
            <a:ext cx="903605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02C86-E018-0043-A277-F92F264FB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06867"/>
            <a:ext cx="8229600" cy="857250"/>
          </a:xfrm>
        </p:spPr>
        <p:txBody>
          <a:bodyPr wrap="square" anchor="ctr">
            <a:normAutofit/>
          </a:bodyPr>
          <a:lstStyle/>
          <a:p>
            <a:r>
              <a:rPr lang="en-US" dirty="0"/>
              <a:t>Quiz 4a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0F25C8-45F1-6B4E-8CAE-AAD937B121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28600" y="1166914"/>
            <a:ext cx="8686799" cy="4471886"/>
          </a:xfrm>
        </p:spPr>
        <p:txBody>
          <a:bodyPr wrap="square" anchor="t">
            <a:normAutofit/>
          </a:bodyPr>
          <a:lstStyle/>
          <a:p>
            <a:pPr marL="0" indent="0">
              <a:buNone/>
            </a:pPr>
            <a:r>
              <a:rPr lang="en-US" dirty="0"/>
              <a:t>Remember to pause while you consider the answer to this question.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List the males with the following orientation to the testes: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Vertical –</a:t>
            </a:r>
          </a:p>
          <a:p>
            <a:pPr marL="0" indent="0">
              <a:buNone/>
            </a:pPr>
            <a:r>
              <a:rPr lang="en-US" dirty="0"/>
              <a:t>Horizontal –</a:t>
            </a:r>
          </a:p>
          <a:p>
            <a:pPr marL="0" indent="0">
              <a:buNone/>
            </a:pPr>
            <a:r>
              <a:rPr lang="en-US" dirty="0"/>
              <a:t>Oblique – </a:t>
            </a:r>
            <a:br>
              <a:rPr lang="en-US" dirty="0"/>
            </a:br>
            <a:endParaRPr lang="en-US" dirty="0">
              <a:solidFill>
                <a:srgbClr val="0000FF"/>
              </a:solidFill>
            </a:endParaRPr>
          </a:p>
        </p:txBody>
      </p:sp>
      <p:pic>
        <p:nvPicPr>
          <p:cNvPr id="5" name="Picture 4" descr="A picture containing toy, doll, food&#10;&#10;Description automatically generated">
            <a:extLst>
              <a:ext uri="{FF2B5EF4-FFF2-40B4-BE49-F238E27FC236}">
                <a16:creationId xmlns:a16="http://schemas.microsoft.com/office/drawing/2014/main" id="{864A8CBB-DAEE-2A47-81C4-A3FC7A8B68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5600" y="3661171"/>
            <a:ext cx="2133600" cy="2133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982557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02C86-E018-0043-A277-F92F264FB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06867"/>
            <a:ext cx="8229600" cy="857250"/>
          </a:xfrm>
        </p:spPr>
        <p:txBody>
          <a:bodyPr wrap="square" anchor="ctr">
            <a:normAutofit/>
          </a:bodyPr>
          <a:lstStyle/>
          <a:p>
            <a:r>
              <a:rPr lang="en-US" dirty="0"/>
              <a:t>Quiz 4a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0F25C8-45F1-6B4E-8CAE-AAD937B121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28600" y="1166914"/>
            <a:ext cx="8686799" cy="4471886"/>
          </a:xfrm>
        </p:spPr>
        <p:txBody>
          <a:bodyPr wrap="square" anchor="t">
            <a:normAutofit/>
          </a:bodyPr>
          <a:lstStyle/>
          <a:p>
            <a:pPr marL="0" indent="0">
              <a:buNone/>
            </a:pPr>
            <a:r>
              <a:rPr lang="en-US" dirty="0"/>
              <a:t>Remember to pause while you consider the answer to this question.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List the males with the following orientation to the testes: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Vertical – </a:t>
            </a:r>
            <a:r>
              <a:rPr lang="en-US" dirty="0">
                <a:solidFill>
                  <a:srgbClr val="0000FF"/>
                </a:solidFill>
              </a:rPr>
              <a:t>Bull, Ram, Human, Rabbit (Buck)</a:t>
            </a:r>
          </a:p>
          <a:p>
            <a:pPr marL="0" indent="0">
              <a:buNone/>
            </a:pPr>
            <a:r>
              <a:rPr lang="en-US" dirty="0"/>
              <a:t>Horizontal – </a:t>
            </a:r>
            <a:r>
              <a:rPr lang="en-US" dirty="0">
                <a:solidFill>
                  <a:srgbClr val="0000FF"/>
                </a:solidFill>
              </a:rPr>
              <a:t>Stallion, Dog</a:t>
            </a:r>
          </a:p>
          <a:p>
            <a:pPr marL="0" indent="0">
              <a:buNone/>
            </a:pPr>
            <a:r>
              <a:rPr lang="en-US" dirty="0"/>
              <a:t>Oblique – </a:t>
            </a:r>
            <a:r>
              <a:rPr lang="en-US" dirty="0">
                <a:solidFill>
                  <a:srgbClr val="0000FF"/>
                </a:solidFill>
              </a:rPr>
              <a:t>Boar, Dog</a:t>
            </a:r>
          </a:p>
          <a:p>
            <a:pPr marL="0" indent="0">
              <a:buNone/>
            </a:pPr>
            <a:br>
              <a:rPr lang="en-US" dirty="0"/>
            </a:br>
            <a:endParaRPr lang="en-US" dirty="0">
              <a:solidFill>
                <a:srgbClr val="0000FF"/>
              </a:solidFill>
            </a:endParaRPr>
          </a:p>
        </p:txBody>
      </p:sp>
      <p:pic>
        <p:nvPicPr>
          <p:cNvPr id="5" name="Picture 4" descr="A picture containing toy, doll, food&#10;&#10;Description automatically generated">
            <a:extLst>
              <a:ext uri="{FF2B5EF4-FFF2-40B4-BE49-F238E27FC236}">
                <a16:creationId xmlns:a16="http://schemas.microsoft.com/office/drawing/2014/main" id="{864A8CBB-DAEE-2A47-81C4-A3FC7A8B68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5600" y="3661171"/>
            <a:ext cx="2133600" cy="2133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51682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02C86-E018-0043-A277-F92F264FB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06867"/>
            <a:ext cx="8229600" cy="857250"/>
          </a:xfrm>
        </p:spPr>
        <p:txBody>
          <a:bodyPr wrap="square" anchor="ctr">
            <a:normAutofit/>
          </a:bodyPr>
          <a:lstStyle/>
          <a:p>
            <a:r>
              <a:rPr lang="en-US" dirty="0"/>
              <a:t>Quiz 4b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0F25C8-45F1-6B4E-8CAE-AAD937B121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28600" y="1166914"/>
            <a:ext cx="8686799" cy="4471886"/>
          </a:xfrm>
        </p:spPr>
        <p:txBody>
          <a:bodyPr wrap="square" anchor="t">
            <a:normAutofit/>
          </a:bodyPr>
          <a:lstStyle/>
          <a:p>
            <a:pPr marL="0" indent="0">
              <a:buNone/>
            </a:pPr>
            <a:r>
              <a:rPr lang="en-US" dirty="0"/>
              <a:t>Which male has the largest testes by weight?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br>
              <a:rPr lang="en-US" dirty="0"/>
            </a:br>
            <a:endParaRPr lang="en-US" dirty="0">
              <a:solidFill>
                <a:srgbClr val="0000FF"/>
              </a:solidFill>
            </a:endParaRPr>
          </a:p>
        </p:txBody>
      </p:sp>
      <p:pic>
        <p:nvPicPr>
          <p:cNvPr id="5" name="Picture 4" descr="A picture containing toy, doll, food&#10;&#10;Description automatically generated">
            <a:extLst>
              <a:ext uri="{FF2B5EF4-FFF2-40B4-BE49-F238E27FC236}">
                <a16:creationId xmlns:a16="http://schemas.microsoft.com/office/drawing/2014/main" id="{864A8CBB-DAEE-2A47-81C4-A3FC7A8B68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5600" y="3661171"/>
            <a:ext cx="2133600" cy="2133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87803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02C86-E018-0043-A277-F92F264FB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06867"/>
            <a:ext cx="8229600" cy="857250"/>
          </a:xfrm>
        </p:spPr>
        <p:txBody>
          <a:bodyPr wrap="square" anchor="ctr">
            <a:normAutofit/>
          </a:bodyPr>
          <a:lstStyle/>
          <a:p>
            <a:r>
              <a:rPr lang="en-US" dirty="0"/>
              <a:t>Quiz 4b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0F25C8-45F1-6B4E-8CAE-AAD937B121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28600" y="1166914"/>
            <a:ext cx="8686799" cy="4471886"/>
          </a:xfrm>
        </p:spPr>
        <p:txBody>
          <a:bodyPr wrap="square" anchor="t">
            <a:normAutofit/>
          </a:bodyPr>
          <a:lstStyle/>
          <a:p>
            <a:pPr marL="0" indent="0">
              <a:buNone/>
            </a:pPr>
            <a:r>
              <a:rPr lang="en-US" dirty="0"/>
              <a:t>Which male has the largest testes by weight?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Boar has the largest.</a:t>
            </a:r>
            <a:br>
              <a:rPr lang="en-US" dirty="0"/>
            </a:br>
            <a:endParaRPr lang="en-US" dirty="0">
              <a:solidFill>
                <a:srgbClr val="0000FF"/>
              </a:solidFill>
            </a:endParaRPr>
          </a:p>
        </p:txBody>
      </p:sp>
      <p:pic>
        <p:nvPicPr>
          <p:cNvPr id="5" name="Picture 4" descr="A picture containing toy, doll, food&#10;&#10;Description automatically generated">
            <a:extLst>
              <a:ext uri="{FF2B5EF4-FFF2-40B4-BE49-F238E27FC236}">
                <a16:creationId xmlns:a16="http://schemas.microsoft.com/office/drawing/2014/main" id="{864A8CBB-DAEE-2A47-81C4-A3FC7A8B68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5600" y="3661171"/>
            <a:ext cx="2133600" cy="2133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476656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3444875" y="5127625"/>
            <a:ext cx="2397125" cy="17176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pic>
        <p:nvPicPr>
          <p:cNvPr id="3789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822700"/>
            <a:ext cx="6581775" cy="303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3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4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152400"/>
            <a:ext cx="8382000" cy="3533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143000"/>
            <a:ext cx="6992938" cy="399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39" name="Rectangle 2"/>
          <p:cNvSpPr>
            <a:spLocks noGrp="1" noChangeArrowheads="1"/>
          </p:cNvSpPr>
          <p:nvPr>
            <p:ph type="title"/>
          </p:nvPr>
        </p:nvSpPr>
        <p:spPr>
          <a:xfrm>
            <a:off x="1600200" y="0"/>
            <a:ext cx="4648200" cy="838200"/>
          </a:xfrm>
          <a:noFill/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Ram</a:t>
            </a:r>
          </a:p>
        </p:txBody>
      </p:sp>
      <p:sp>
        <p:nvSpPr>
          <p:cNvPr id="39940" name="Rectangle 10"/>
          <p:cNvSpPr>
            <a:spLocks noChangeArrowheads="1"/>
          </p:cNvSpPr>
          <p:nvPr/>
        </p:nvSpPr>
        <p:spPr bwMode="auto">
          <a:xfrm>
            <a:off x="1752600" y="5638800"/>
            <a:ext cx="538797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600">
                <a:solidFill>
                  <a:srgbClr val="0000FF"/>
                </a:solidFill>
                <a:latin typeface="Helvetica" charset="0"/>
              </a:rPr>
              <a:t>No Body of the Prostate</a:t>
            </a:r>
            <a:endParaRPr lang="en-US" altLang="en-US" sz="3600">
              <a:solidFill>
                <a:schemeClr val="tx1"/>
              </a:solidFill>
              <a:latin typeface="Helvetica" charset="0"/>
            </a:endParaRPr>
          </a:p>
        </p:txBody>
      </p:sp>
      <p:sp>
        <p:nvSpPr>
          <p:cNvPr id="39941" name="Text Box 14"/>
          <p:cNvSpPr txBox="1">
            <a:spLocks noChangeArrowheads="1"/>
          </p:cNvSpPr>
          <p:nvPr/>
        </p:nvSpPr>
        <p:spPr bwMode="auto">
          <a:xfrm>
            <a:off x="0" y="1219200"/>
            <a:ext cx="1301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400">
                <a:solidFill>
                  <a:schemeClr val="tx1"/>
                </a:solidFill>
              </a:rPr>
              <a:t>Ampulla</a:t>
            </a:r>
          </a:p>
        </p:txBody>
      </p:sp>
      <p:sp>
        <p:nvSpPr>
          <p:cNvPr id="39942" name="Text Box 15"/>
          <p:cNvSpPr txBox="1">
            <a:spLocks noChangeArrowheads="1"/>
          </p:cNvSpPr>
          <p:nvPr/>
        </p:nvSpPr>
        <p:spPr bwMode="auto">
          <a:xfrm>
            <a:off x="152400" y="0"/>
            <a:ext cx="135255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400">
                <a:solidFill>
                  <a:schemeClr val="tx1"/>
                </a:solidFill>
              </a:rPr>
              <a:t>Seminal</a:t>
            </a:r>
            <a:br>
              <a:rPr lang="en-US" altLang="en-US" sz="2400">
                <a:solidFill>
                  <a:schemeClr val="tx1"/>
                </a:solidFill>
              </a:rPr>
            </a:br>
            <a:r>
              <a:rPr lang="en-US" altLang="en-US" sz="2400">
                <a:solidFill>
                  <a:schemeClr val="tx1"/>
                </a:solidFill>
              </a:rPr>
              <a:t>Vesicles</a:t>
            </a:r>
          </a:p>
        </p:txBody>
      </p:sp>
      <p:sp>
        <p:nvSpPr>
          <p:cNvPr id="39943" name="Text Box 16"/>
          <p:cNvSpPr txBox="1">
            <a:spLocks noChangeArrowheads="1"/>
          </p:cNvSpPr>
          <p:nvPr/>
        </p:nvSpPr>
        <p:spPr bwMode="auto">
          <a:xfrm>
            <a:off x="4267200" y="3276600"/>
            <a:ext cx="1428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400">
                <a:solidFill>
                  <a:schemeClr val="tx1"/>
                </a:solidFill>
              </a:rPr>
              <a:t>Prostate</a:t>
            </a:r>
          </a:p>
        </p:txBody>
      </p:sp>
      <p:sp>
        <p:nvSpPr>
          <p:cNvPr id="39944" name="Text Box 18"/>
          <p:cNvSpPr txBox="1">
            <a:spLocks noChangeArrowheads="1"/>
          </p:cNvSpPr>
          <p:nvPr/>
        </p:nvSpPr>
        <p:spPr bwMode="auto">
          <a:xfrm>
            <a:off x="6689725" y="4572000"/>
            <a:ext cx="2452688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400">
                <a:solidFill>
                  <a:schemeClr val="tx1"/>
                </a:solidFill>
              </a:rPr>
              <a:t>Bulbospongiosus</a:t>
            </a:r>
            <a:br>
              <a:rPr lang="en-US" altLang="en-US" sz="2400">
                <a:solidFill>
                  <a:schemeClr val="tx1"/>
                </a:solidFill>
              </a:rPr>
            </a:br>
            <a:r>
              <a:rPr lang="en-US" altLang="en-US" sz="2400">
                <a:solidFill>
                  <a:schemeClr val="tx1"/>
                </a:solidFill>
              </a:rPr>
              <a:t>Muscle</a:t>
            </a:r>
          </a:p>
        </p:txBody>
      </p:sp>
      <p:sp>
        <p:nvSpPr>
          <p:cNvPr id="39945" name="Text Box 19"/>
          <p:cNvSpPr txBox="1">
            <a:spLocks noChangeArrowheads="1"/>
          </p:cNvSpPr>
          <p:nvPr/>
        </p:nvSpPr>
        <p:spPr bwMode="auto">
          <a:xfrm>
            <a:off x="7239000" y="1143000"/>
            <a:ext cx="157797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2400">
                <a:solidFill>
                  <a:schemeClr val="tx1"/>
                </a:solidFill>
              </a:rPr>
              <a:t>Cowper’s</a:t>
            </a:r>
            <a:br>
              <a:rPr lang="en-US" altLang="en-US" sz="2400">
                <a:solidFill>
                  <a:schemeClr val="tx1"/>
                </a:solidFill>
              </a:rPr>
            </a:br>
            <a:r>
              <a:rPr lang="en-US" altLang="en-US" sz="2400">
                <a:solidFill>
                  <a:schemeClr val="tx1"/>
                </a:solidFill>
              </a:rPr>
              <a:t>Gland</a:t>
            </a:r>
          </a:p>
        </p:txBody>
      </p:sp>
      <p:sp>
        <p:nvSpPr>
          <p:cNvPr id="39946" name="Text Box 20"/>
          <p:cNvSpPr txBox="1">
            <a:spLocks noChangeArrowheads="1"/>
          </p:cNvSpPr>
          <p:nvPr/>
        </p:nvSpPr>
        <p:spPr bwMode="auto">
          <a:xfrm>
            <a:off x="1600200" y="3581400"/>
            <a:ext cx="13033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400">
                <a:solidFill>
                  <a:schemeClr val="tx1"/>
                </a:solidFill>
              </a:rPr>
              <a:t>Bladder</a:t>
            </a:r>
          </a:p>
        </p:txBody>
      </p:sp>
      <p:sp>
        <p:nvSpPr>
          <p:cNvPr id="39947" name="Text Box 21"/>
          <p:cNvSpPr txBox="1">
            <a:spLocks noChangeArrowheads="1"/>
          </p:cNvSpPr>
          <p:nvPr/>
        </p:nvSpPr>
        <p:spPr bwMode="auto">
          <a:xfrm>
            <a:off x="0" y="4495800"/>
            <a:ext cx="15240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400">
                <a:solidFill>
                  <a:schemeClr val="tx1"/>
                </a:solidFill>
              </a:rPr>
              <a:t>Vas Deferens</a:t>
            </a:r>
          </a:p>
        </p:txBody>
      </p:sp>
      <p:sp>
        <p:nvSpPr>
          <p:cNvPr id="39948" name="Text Box 22"/>
          <p:cNvSpPr txBox="1">
            <a:spLocks noChangeArrowheads="1"/>
          </p:cNvSpPr>
          <p:nvPr/>
        </p:nvSpPr>
        <p:spPr bwMode="auto">
          <a:xfrm>
            <a:off x="5562600" y="152400"/>
            <a:ext cx="1616075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400">
                <a:solidFill>
                  <a:schemeClr val="tx1"/>
                </a:solidFill>
              </a:rPr>
              <a:t>Pelvic Urethral Muscle</a:t>
            </a:r>
          </a:p>
        </p:txBody>
      </p:sp>
      <p:sp>
        <p:nvSpPr>
          <p:cNvPr id="39949" name="Line 23"/>
          <p:cNvSpPr>
            <a:spLocks noChangeShapeType="1"/>
          </p:cNvSpPr>
          <p:nvPr/>
        </p:nvSpPr>
        <p:spPr bwMode="auto">
          <a:xfrm>
            <a:off x="1066800" y="1752600"/>
            <a:ext cx="838200" cy="1524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50" name="Line 24"/>
          <p:cNvSpPr>
            <a:spLocks noChangeShapeType="1"/>
          </p:cNvSpPr>
          <p:nvPr/>
        </p:nvSpPr>
        <p:spPr bwMode="auto">
          <a:xfrm>
            <a:off x="1295400" y="838200"/>
            <a:ext cx="609600" cy="3810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51" name="Line 25"/>
          <p:cNvSpPr>
            <a:spLocks noChangeShapeType="1"/>
          </p:cNvSpPr>
          <p:nvPr/>
        </p:nvSpPr>
        <p:spPr bwMode="auto">
          <a:xfrm flipH="1">
            <a:off x="5105400" y="1066800"/>
            <a:ext cx="533400" cy="6858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52" name="Line 26"/>
          <p:cNvSpPr>
            <a:spLocks noChangeShapeType="1"/>
          </p:cNvSpPr>
          <p:nvPr/>
        </p:nvSpPr>
        <p:spPr bwMode="auto">
          <a:xfrm flipV="1">
            <a:off x="4876800" y="2590800"/>
            <a:ext cx="152400" cy="7620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53" name="Line 27"/>
          <p:cNvSpPr>
            <a:spLocks noChangeShapeType="1"/>
          </p:cNvSpPr>
          <p:nvPr/>
        </p:nvSpPr>
        <p:spPr bwMode="auto">
          <a:xfrm flipV="1">
            <a:off x="685800" y="3124200"/>
            <a:ext cx="228600" cy="13716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54" name="Line 28"/>
          <p:cNvSpPr>
            <a:spLocks noChangeShapeType="1"/>
          </p:cNvSpPr>
          <p:nvPr/>
        </p:nvSpPr>
        <p:spPr bwMode="auto">
          <a:xfrm flipH="1">
            <a:off x="6553200" y="1752600"/>
            <a:ext cx="990600" cy="1524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55" name="Line 29"/>
          <p:cNvSpPr>
            <a:spLocks noChangeShapeType="1"/>
          </p:cNvSpPr>
          <p:nvPr/>
        </p:nvSpPr>
        <p:spPr bwMode="auto">
          <a:xfrm flipH="1" flipV="1">
            <a:off x="7086600" y="3276600"/>
            <a:ext cx="762000" cy="13716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935413"/>
            <a:ext cx="6188075" cy="284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7" name="Rectangle 8"/>
          <p:cNvSpPr>
            <a:spLocks noChangeArrowheads="1"/>
          </p:cNvSpPr>
          <p:nvPr/>
        </p:nvSpPr>
        <p:spPr bwMode="auto">
          <a:xfrm>
            <a:off x="3124200" y="5257800"/>
            <a:ext cx="261937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400">
                <a:solidFill>
                  <a:srgbClr val="0000FF"/>
                </a:solidFill>
                <a:latin typeface="Helvetica" charset="0"/>
              </a:rPr>
              <a:t>No Ampulla</a:t>
            </a:r>
          </a:p>
          <a:p>
            <a:pPr algn="ctr"/>
            <a:r>
              <a:rPr lang="en-US" altLang="en-US" sz="2400">
                <a:solidFill>
                  <a:srgbClr val="0000FF"/>
                </a:solidFill>
                <a:latin typeface="Helvetica" charset="0"/>
              </a:rPr>
              <a:t>Large Cowper’s</a:t>
            </a:r>
            <a:endParaRPr lang="en-US" altLang="en-US" sz="3600">
              <a:latin typeface="Helvetica" charset="0"/>
            </a:endParaRPr>
          </a:p>
        </p:txBody>
      </p:sp>
      <p:pic>
        <p:nvPicPr>
          <p:cNvPr id="41988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86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9" name="Text Box 15"/>
          <p:cNvSpPr txBox="1">
            <a:spLocks noChangeArrowheads="1"/>
          </p:cNvSpPr>
          <p:nvPr/>
        </p:nvSpPr>
        <p:spPr bwMode="auto">
          <a:xfrm>
            <a:off x="450850" y="3970338"/>
            <a:ext cx="10604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1800">
                <a:solidFill>
                  <a:schemeClr val="tx1"/>
                </a:solidFill>
              </a:rPr>
              <a:t>Seminal</a:t>
            </a:r>
            <a:br>
              <a:rPr lang="en-US" altLang="en-US" sz="1800">
                <a:solidFill>
                  <a:schemeClr val="tx1"/>
                </a:solidFill>
              </a:rPr>
            </a:br>
            <a:r>
              <a:rPr lang="en-US" altLang="en-US" sz="1800">
                <a:solidFill>
                  <a:schemeClr val="tx1"/>
                </a:solidFill>
              </a:rPr>
              <a:t>Vesicles</a:t>
            </a:r>
          </a:p>
        </p:txBody>
      </p:sp>
      <p:sp>
        <p:nvSpPr>
          <p:cNvPr id="41990" name="Text Box 16"/>
          <p:cNvSpPr txBox="1">
            <a:spLocks noChangeArrowheads="1"/>
          </p:cNvSpPr>
          <p:nvPr/>
        </p:nvSpPr>
        <p:spPr bwMode="auto">
          <a:xfrm>
            <a:off x="7335838" y="5638800"/>
            <a:ext cx="18859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1800">
                <a:solidFill>
                  <a:schemeClr val="tx1"/>
                </a:solidFill>
              </a:rPr>
              <a:t>Bulbospongiosus</a:t>
            </a:r>
            <a:br>
              <a:rPr lang="en-US" altLang="en-US" sz="1800">
                <a:solidFill>
                  <a:schemeClr val="tx1"/>
                </a:solidFill>
              </a:rPr>
            </a:br>
            <a:r>
              <a:rPr lang="en-US" altLang="en-US" sz="1800">
                <a:solidFill>
                  <a:schemeClr val="tx1"/>
                </a:solidFill>
              </a:rPr>
              <a:t>Muscle</a:t>
            </a:r>
          </a:p>
        </p:txBody>
      </p:sp>
      <p:sp>
        <p:nvSpPr>
          <p:cNvPr id="41991" name="Text Box 17"/>
          <p:cNvSpPr txBox="1">
            <a:spLocks noChangeArrowheads="1"/>
          </p:cNvSpPr>
          <p:nvPr/>
        </p:nvSpPr>
        <p:spPr bwMode="auto">
          <a:xfrm>
            <a:off x="6477000" y="3886200"/>
            <a:ext cx="2667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1800">
                <a:solidFill>
                  <a:schemeClr val="tx1"/>
                </a:solidFill>
              </a:rPr>
              <a:t>Cowper’s Gland</a:t>
            </a:r>
          </a:p>
        </p:txBody>
      </p:sp>
      <p:sp>
        <p:nvSpPr>
          <p:cNvPr id="41992" name="Text Box 18"/>
          <p:cNvSpPr txBox="1">
            <a:spLocks noChangeArrowheads="1"/>
          </p:cNvSpPr>
          <p:nvPr/>
        </p:nvSpPr>
        <p:spPr bwMode="auto">
          <a:xfrm>
            <a:off x="0" y="5486400"/>
            <a:ext cx="15240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1800">
                <a:solidFill>
                  <a:schemeClr val="tx1"/>
                </a:solidFill>
              </a:rPr>
              <a:t>Vas Deferens</a:t>
            </a:r>
          </a:p>
        </p:txBody>
      </p:sp>
      <p:sp>
        <p:nvSpPr>
          <p:cNvPr id="41993" name="Text Box 19"/>
          <p:cNvSpPr txBox="1">
            <a:spLocks noChangeArrowheads="1"/>
          </p:cNvSpPr>
          <p:nvPr/>
        </p:nvSpPr>
        <p:spPr bwMode="auto">
          <a:xfrm>
            <a:off x="5638800" y="6446838"/>
            <a:ext cx="32766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1800">
                <a:solidFill>
                  <a:schemeClr val="tx1"/>
                </a:solidFill>
              </a:rPr>
              <a:t>Pelvic Urethral Muscle</a:t>
            </a:r>
          </a:p>
        </p:txBody>
      </p:sp>
      <p:sp>
        <p:nvSpPr>
          <p:cNvPr id="41994" name="Line 21"/>
          <p:cNvSpPr>
            <a:spLocks noChangeShapeType="1"/>
          </p:cNvSpPr>
          <p:nvPr/>
        </p:nvSpPr>
        <p:spPr bwMode="auto">
          <a:xfrm flipH="1" flipV="1">
            <a:off x="7543800" y="5257800"/>
            <a:ext cx="762000" cy="5334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95" name="Line 22"/>
          <p:cNvSpPr>
            <a:spLocks noChangeShapeType="1"/>
          </p:cNvSpPr>
          <p:nvPr/>
        </p:nvSpPr>
        <p:spPr bwMode="auto">
          <a:xfrm flipH="1" flipV="1">
            <a:off x="5943600" y="5029200"/>
            <a:ext cx="457200" cy="14478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96" name="Line 24"/>
          <p:cNvSpPr>
            <a:spLocks noChangeShapeType="1"/>
          </p:cNvSpPr>
          <p:nvPr/>
        </p:nvSpPr>
        <p:spPr bwMode="auto">
          <a:xfrm flipH="1">
            <a:off x="5943600" y="4191000"/>
            <a:ext cx="990600" cy="2286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97" name="Text Box 25"/>
          <p:cNvSpPr txBox="1">
            <a:spLocks noChangeArrowheads="1"/>
          </p:cNvSpPr>
          <p:nvPr/>
        </p:nvSpPr>
        <p:spPr bwMode="auto">
          <a:xfrm>
            <a:off x="4114800" y="5105400"/>
            <a:ext cx="1117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1800">
                <a:solidFill>
                  <a:schemeClr val="tx1"/>
                </a:solidFill>
              </a:rPr>
              <a:t>Prostate</a:t>
            </a:r>
          </a:p>
        </p:txBody>
      </p:sp>
      <p:sp>
        <p:nvSpPr>
          <p:cNvPr id="41998" name="Line 26"/>
          <p:cNvSpPr>
            <a:spLocks noChangeShapeType="1"/>
          </p:cNvSpPr>
          <p:nvPr/>
        </p:nvSpPr>
        <p:spPr bwMode="auto">
          <a:xfrm flipH="1" flipV="1">
            <a:off x="4191000" y="4648200"/>
            <a:ext cx="228600" cy="5334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99" name="Line 27"/>
          <p:cNvSpPr>
            <a:spLocks noChangeShapeType="1"/>
          </p:cNvSpPr>
          <p:nvPr/>
        </p:nvSpPr>
        <p:spPr bwMode="auto">
          <a:xfrm flipV="1">
            <a:off x="4800600" y="4648200"/>
            <a:ext cx="152400" cy="5334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00" name="Line 28"/>
          <p:cNvSpPr>
            <a:spLocks noChangeShapeType="1"/>
          </p:cNvSpPr>
          <p:nvPr/>
        </p:nvSpPr>
        <p:spPr bwMode="auto">
          <a:xfrm flipV="1">
            <a:off x="1524000" y="4267200"/>
            <a:ext cx="838200" cy="762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01" name="Line 29"/>
          <p:cNvSpPr>
            <a:spLocks noChangeShapeType="1"/>
          </p:cNvSpPr>
          <p:nvPr/>
        </p:nvSpPr>
        <p:spPr bwMode="auto">
          <a:xfrm flipV="1">
            <a:off x="1143000" y="5334000"/>
            <a:ext cx="381000" cy="4572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Title 1">
            <a:extLst>
              <a:ext uri="{FF2B5EF4-FFF2-40B4-BE49-F238E27FC236}">
                <a16:creationId xmlns:a16="http://schemas.microsoft.com/office/drawing/2014/main" id="{B9A69E8C-AB0D-D343-B29B-C8DF530A2D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>
                <a:ea typeface="ＭＳ Ｐゴシック" panose="020B0600070205080204" pitchFamily="34" charset="-128"/>
              </a:rPr>
              <a:t>Reproductive Organs of the Stallion</a:t>
            </a:r>
          </a:p>
        </p:txBody>
      </p:sp>
      <p:pic>
        <p:nvPicPr>
          <p:cNvPr id="67586" name="Picture 2">
            <a:extLst>
              <a:ext uri="{FF2B5EF4-FFF2-40B4-BE49-F238E27FC236}">
                <a16:creationId xmlns:a16="http://schemas.microsoft.com/office/drawing/2014/main" id="{05E00BF3-FFBB-554B-8F45-735B5FDAE5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143000"/>
            <a:ext cx="7126288" cy="520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6">
            <a:extLst>
              <a:ext uri="{FF2B5EF4-FFF2-40B4-BE49-F238E27FC236}">
                <a16:creationId xmlns:a16="http://schemas.microsoft.com/office/drawing/2014/main" id="{AC4E06F2-77E4-4C43-8F9D-E7690D5A24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6999" y="2628063"/>
            <a:ext cx="13716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2000" dirty="0">
                <a:latin typeface="Helvetica" pitchFamily="2" charset="0"/>
              </a:rPr>
              <a:t>Cowper’s Gland</a:t>
            </a:r>
          </a:p>
        </p:txBody>
      </p:sp>
      <p:sp>
        <p:nvSpPr>
          <p:cNvPr id="7" name="Text Box 7">
            <a:extLst>
              <a:ext uri="{FF2B5EF4-FFF2-40B4-BE49-F238E27FC236}">
                <a16:creationId xmlns:a16="http://schemas.microsoft.com/office/drawing/2014/main" id="{87B4663A-84BB-2548-A9BF-72FD290E0E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7689" y="5257800"/>
            <a:ext cx="91242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dirty="0">
                <a:latin typeface="Helvetica" pitchFamily="2" charset="0"/>
              </a:rPr>
              <a:t>Caput</a:t>
            </a:r>
          </a:p>
        </p:txBody>
      </p:sp>
      <p:sp>
        <p:nvSpPr>
          <p:cNvPr id="8" name="Text Box 8">
            <a:extLst>
              <a:ext uri="{FF2B5EF4-FFF2-40B4-BE49-F238E27FC236}">
                <a16:creationId xmlns:a16="http://schemas.microsoft.com/office/drawing/2014/main" id="{7CB53817-2C16-3C40-936C-0172CF273E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41912" y="5131821"/>
            <a:ext cx="97013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dirty="0">
                <a:latin typeface="Helvetica" pitchFamily="2" charset="0"/>
              </a:rPr>
              <a:t>Cauda</a:t>
            </a:r>
          </a:p>
        </p:txBody>
      </p:sp>
      <p:sp>
        <p:nvSpPr>
          <p:cNvPr id="9" name="Text Box 9">
            <a:extLst>
              <a:ext uri="{FF2B5EF4-FFF2-40B4-BE49-F238E27FC236}">
                <a16:creationId xmlns:a16="http://schemas.microsoft.com/office/drawing/2014/main" id="{D0BEFB67-57B0-4440-BC7D-57CE6B3D55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43284" y="5345272"/>
            <a:ext cx="9175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dirty="0">
                <a:latin typeface="Helvetica" pitchFamily="2" charset="0"/>
              </a:rPr>
              <a:t>Testis</a:t>
            </a:r>
          </a:p>
        </p:txBody>
      </p:sp>
      <p:sp>
        <p:nvSpPr>
          <p:cNvPr id="10" name="Text Box 10">
            <a:extLst>
              <a:ext uri="{FF2B5EF4-FFF2-40B4-BE49-F238E27FC236}">
                <a16:creationId xmlns:a16="http://schemas.microsoft.com/office/drawing/2014/main" id="{C999EC05-5B9E-5E40-A2F9-492DD42F19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4880" y="6022975"/>
            <a:ext cx="12144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dirty="0">
                <a:latin typeface="Helvetica" pitchFamily="2" charset="0"/>
              </a:rPr>
              <a:t>Scrotum</a:t>
            </a:r>
          </a:p>
        </p:txBody>
      </p:sp>
      <p:sp>
        <p:nvSpPr>
          <p:cNvPr id="11" name="Text Box 11">
            <a:extLst>
              <a:ext uri="{FF2B5EF4-FFF2-40B4-BE49-F238E27FC236}">
                <a16:creationId xmlns:a16="http://schemas.microsoft.com/office/drawing/2014/main" id="{B8ACC549-4518-9848-8CAE-8D0DDF2553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7375" y="5626110"/>
            <a:ext cx="89058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2000" dirty="0">
                <a:latin typeface="Helvetica" pitchFamily="2" charset="0"/>
              </a:rPr>
              <a:t>Glans</a:t>
            </a:r>
          </a:p>
          <a:p>
            <a:pPr algn="ctr" eaLnBrk="1" hangingPunct="1"/>
            <a:r>
              <a:rPr lang="en-US" altLang="en-US" sz="2000" dirty="0">
                <a:latin typeface="Helvetica" pitchFamily="2" charset="0"/>
              </a:rPr>
              <a:t>Penis</a:t>
            </a:r>
          </a:p>
        </p:txBody>
      </p:sp>
      <p:sp>
        <p:nvSpPr>
          <p:cNvPr id="12" name="Text Box 14">
            <a:extLst>
              <a:ext uri="{FF2B5EF4-FFF2-40B4-BE49-F238E27FC236}">
                <a16:creationId xmlns:a16="http://schemas.microsoft.com/office/drawing/2014/main" id="{96D6B2F5-63D6-C348-BB57-3B0083AD69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7389" y="2911475"/>
            <a:ext cx="11303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dirty="0">
                <a:latin typeface="Helvetica" pitchFamily="2" charset="0"/>
              </a:rPr>
              <a:t>Bladder</a:t>
            </a:r>
          </a:p>
        </p:txBody>
      </p:sp>
      <p:sp>
        <p:nvSpPr>
          <p:cNvPr id="13" name="Text Box 15">
            <a:extLst>
              <a:ext uri="{FF2B5EF4-FFF2-40B4-BE49-F238E27FC236}">
                <a16:creationId xmlns:a16="http://schemas.microsoft.com/office/drawing/2014/main" id="{EA44B60F-78B7-1442-9DB1-BD58E5B974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9019" y="2112961"/>
            <a:ext cx="11858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dirty="0">
                <a:latin typeface="Helvetica" pitchFamily="2" charset="0"/>
              </a:rPr>
              <a:t>Ampulla</a:t>
            </a:r>
          </a:p>
        </p:txBody>
      </p:sp>
      <p:sp>
        <p:nvSpPr>
          <p:cNvPr id="14" name="Text Box 16">
            <a:extLst>
              <a:ext uri="{FF2B5EF4-FFF2-40B4-BE49-F238E27FC236}">
                <a16:creationId xmlns:a16="http://schemas.microsoft.com/office/drawing/2014/main" id="{A8BB4417-0139-314F-864B-3EEBBCF16C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0" y="1187939"/>
            <a:ext cx="2362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2000" dirty="0">
                <a:latin typeface="Helvetica" pitchFamily="2" charset="0"/>
              </a:rPr>
              <a:t>Seminal Vesicles</a:t>
            </a:r>
          </a:p>
        </p:txBody>
      </p:sp>
      <p:sp>
        <p:nvSpPr>
          <p:cNvPr id="15" name="Text Box 17">
            <a:extLst>
              <a:ext uri="{FF2B5EF4-FFF2-40B4-BE49-F238E27FC236}">
                <a16:creationId xmlns:a16="http://schemas.microsoft.com/office/drawing/2014/main" id="{F9086B27-35C7-FE41-9D78-C42EA024F4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83863" y="2209800"/>
            <a:ext cx="1200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dirty="0">
                <a:latin typeface="Helvetica" pitchFamily="2" charset="0"/>
              </a:rPr>
              <a:t>Prostate</a:t>
            </a:r>
          </a:p>
        </p:txBody>
      </p:sp>
      <p:sp>
        <p:nvSpPr>
          <p:cNvPr id="16" name="Text Box 18">
            <a:extLst>
              <a:ext uri="{FF2B5EF4-FFF2-40B4-BE49-F238E27FC236}">
                <a16:creationId xmlns:a16="http://schemas.microsoft.com/office/drawing/2014/main" id="{7A1ECBE0-253C-514F-A8BD-8D513F9CEB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300" y="2509836"/>
            <a:ext cx="11160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dirty="0">
                <a:latin typeface="Helvetica" pitchFamily="2" charset="0"/>
              </a:rPr>
              <a:t>Rectum</a:t>
            </a:r>
          </a:p>
        </p:txBody>
      </p:sp>
      <p:sp>
        <p:nvSpPr>
          <p:cNvPr id="17" name="Text Box 19">
            <a:extLst>
              <a:ext uri="{FF2B5EF4-FFF2-40B4-BE49-F238E27FC236}">
                <a16:creationId xmlns:a16="http://schemas.microsoft.com/office/drawing/2014/main" id="{F44EDF68-03B5-164F-9953-5FD674F601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08262" y="3338512"/>
            <a:ext cx="17938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dirty="0">
                <a:latin typeface="Helvetica" pitchFamily="2" charset="0"/>
              </a:rPr>
              <a:t>Vas Deferens</a:t>
            </a:r>
          </a:p>
        </p:txBody>
      </p:sp>
      <p:sp>
        <p:nvSpPr>
          <p:cNvPr id="18" name="Text Box 20">
            <a:extLst>
              <a:ext uri="{FF2B5EF4-FFF2-40B4-BE49-F238E27FC236}">
                <a16:creationId xmlns:a16="http://schemas.microsoft.com/office/drawing/2014/main" id="{EEC5716A-EB32-A246-B854-C0415D68F2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2850" y="4580952"/>
            <a:ext cx="19764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 dirty="0">
                <a:latin typeface="Helvetica" pitchFamily="2" charset="0"/>
              </a:rPr>
              <a:t>Gubernaculum</a:t>
            </a:r>
          </a:p>
        </p:txBody>
      </p:sp>
      <p:sp>
        <p:nvSpPr>
          <p:cNvPr id="20" name="Rectangle 5">
            <a:extLst>
              <a:ext uri="{FF2B5EF4-FFF2-40B4-BE49-F238E27FC236}">
                <a16:creationId xmlns:a16="http://schemas.microsoft.com/office/drawing/2014/main" id="{B1293C72-0235-C54F-9D30-2C9039F152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82449" y="3636475"/>
            <a:ext cx="163195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2000" dirty="0">
                <a:latin typeface="Helvetica" pitchFamily="2" charset="0"/>
              </a:rPr>
              <a:t>Retractor Penis</a:t>
            </a:r>
          </a:p>
          <a:p>
            <a:pPr algn="ctr"/>
            <a:r>
              <a:rPr lang="en-US" altLang="en-US" sz="2000" dirty="0">
                <a:latin typeface="Helvetica" pitchFamily="2" charset="0"/>
              </a:rPr>
              <a:t>Muscle</a:t>
            </a:r>
          </a:p>
        </p:txBody>
      </p:sp>
      <p:sp>
        <p:nvSpPr>
          <p:cNvPr id="22" name="Line 22">
            <a:extLst>
              <a:ext uri="{FF2B5EF4-FFF2-40B4-BE49-F238E27FC236}">
                <a16:creationId xmlns:a16="http://schemas.microsoft.com/office/drawing/2014/main" id="{F8EC0E9A-545B-274F-A384-F754ECF3F7E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852850" y="2590800"/>
            <a:ext cx="659199" cy="5715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Line 22">
            <a:extLst>
              <a:ext uri="{FF2B5EF4-FFF2-40B4-BE49-F238E27FC236}">
                <a16:creationId xmlns:a16="http://schemas.microsoft.com/office/drawing/2014/main" id="{ACD88788-96F8-984F-B2F3-CDFCC6EA50F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085864" y="2987675"/>
            <a:ext cx="534136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Line 22">
            <a:extLst>
              <a:ext uri="{FF2B5EF4-FFF2-40B4-BE49-F238E27FC236}">
                <a16:creationId xmlns:a16="http://schemas.microsoft.com/office/drawing/2014/main" id="{32288ED6-3D7B-1442-BD55-75FA09D58AA4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977912" y="3876874"/>
            <a:ext cx="565887" cy="3141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Line 22">
            <a:extLst>
              <a:ext uri="{FF2B5EF4-FFF2-40B4-BE49-F238E27FC236}">
                <a16:creationId xmlns:a16="http://schemas.microsoft.com/office/drawing/2014/main" id="{ACA3CCBF-1D4A-FF4E-8C92-0076681C5CF2}"/>
              </a:ext>
            </a:extLst>
          </p:cNvPr>
          <p:cNvSpPr>
            <a:spLocks noChangeShapeType="1"/>
          </p:cNvSpPr>
          <p:nvPr/>
        </p:nvSpPr>
        <p:spPr bwMode="auto">
          <a:xfrm>
            <a:off x="4402136" y="3529363"/>
            <a:ext cx="550863" cy="75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Line 22">
            <a:extLst>
              <a:ext uri="{FF2B5EF4-FFF2-40B4-BE49-F238E27FC236}">
                <a16:creationId xmlns:a16="http://schemas.microsoft.com/office/drawing/2014/main" id="{5A98AE16-87F8-5642-81F3-67B25974BA73}"/>
              </a:ext>
            </a:extLst>
          </p:cNvPr>
          <p:cNvSpPr>
            <a:spLocks noChangeShapeType="1"/>
          </p:cNvSpPr>
          <p:nvPr/>
        </p:nvSpPr>
        <p:spPr bwMode="auto">
          <a:xfrm>
            <a:off x="4567238" y="3140075"/>
            <a:ext cx="766762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Line 22">
            <a:extLst>
              <a:ext uri="{FF2B5EF4-FFF2-40B4-BE49-F238E27FC236}">
                <a16:creationId xmlns:a16="http://schemas.microsoft.com/office/drawing/2014/main" id="{E236D52A-FCDB-C44F-A940-F4063983EF2E}"/>
              </a:ext>
            </a:extLst>
          </p:cNvPr>
          <p:cNvSpPr>
            <a:spLocks noChangeShapeType="1"/>
          </p:cNvSpPr>
          <p:nvPr/>
        </p:nvSpPr>
        <p:spPr bwMode="auto">
          <a:xfrm>
            <a:off x="4724399" y="2416526"/>
            <a:ext cx="1237463" cy="345381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Line 22">
            <a:extLst>
              <a:ext uri="{FF2B5EF4-FFF2-40B4-BE49-F238E27FC236}">
                <a16:creationId xmlns:a16="http://schemas.microsoft.com/office/drawing/2014/main" id="{0E7D7F2F-5139-DC43-B63E-FBE7491107A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383557" y="2657477"/>
            <a:ext cx="381326" cy="49386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Line 22">
            <a:extLst>
              <a:ext uri="{FF2B5EF4-FFF2-40B4-BE49-F238E27FC236}">
                <a16:creationId xmlns:a16="http://schemas.microsoft.com/office/drawing/2014/main" id="{996A14C6-7F4C-6A4F-9961-5CE5C2F633D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754803" y="1584325"/>
            <a:ext cx="941396" cy="117758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Line 22">
            <a:extLst>
              <a:ext uri="{FF2B5EF4-FFF2-40B4-BE49-F238E27FC236}">
                <a16:creationId xmlns:a16="http://schemas.microsoft.com/office/drawing/2014/main" id="{4A568AFF-8614-5146-90C9-53117CBDB27E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150775" y="4741835"/>
            <a:ext cx="702074" cy="5092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Line 22">
            <a:extLst>
              <a:ext uri="{FF2B5EF4-FFF2-40B4-BE49-F238E27FC236}">
                <a16:creationId xmlns:a16="http://schemas.microsoft.com/office/drawing/2014/main" id="{DF32391F-2137-9640-A2FA-F810228E8E40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961862" y="4642950"/>
            <a:ext cx="632505" cy="5815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ine 22">
            <a:extLst>
              <a:ext uri="{FF2B5EF4-FFF2-40B4-BE49-F238E27FC236}">
                <a16:creationId xmlns:a16="http://schemas.microsoft.com/office/drawing/2014/main" id="{09CD5300-9929-0149-9CBC-4D64E54E7B22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690721" y="4792763"/>
            <a:ext cx="451364" cy="59747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22">
            <a:extLst>
              <a:ext uri="{FF2B5EF4-FFF2-40B4-BE49-F238E27FC236}">
                <a16:creationId xmlns:a16="http://schemas.microsoft.com/office/drawing/2014/main" id="{F0D1E626-D76D-AA4A-8ADE-C5676077219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30117" y="5345272"/>
            <a:ext cx="24253" cy="75072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22">
            <a:extLst>
              <a:ext uri="{FF2B5EF4-FFF2-40B4-BE49-F238E27FC236}">
                <a16:creationId xmlns:a16="http://schemas.microsoft.com/office/drawing/2014/main" id="{64953E20-C079-5A42-9549-186757CF413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076935" y="4625133"/>
            <a:ext cx="148203" cy="7201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Line 22">
            <a:extLst>
              <a:ext uri="{FF2B5EF4-FFF2-40B4-BE49-F238E27FC236}">
                <a16:creationId xmlns:a16="http://schemas.microsoft.com/office/drawing/2014/main" id="{FA705C89-FDC3-C549-B8C9-F5EFF9227A2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67963" y="5575182"/>
            <a:ext cx="519426" cy="29221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" name="Text Box 37">
            <a:extLst>
              <a:ext uri="{FF2B5EF4-FFF2-40B4-BE49-F238E27FC236}">
                <a16:creationId xmlns:a16="http://schemas.microsoft.com/office/drawing/2014/main" id="{87ED351D-4B46-1343-8174-575DC93331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5330" y="6320328"/>
            <a:ext cx="11858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dirty="0">
                <a:solidFill>
                  <a:schemeClr val="tx1"/>
                </a:solidFill>
                <a:latin typeface="Helvetica" charset="0"/>
              </a:rPr>
              <a:t>Prepuce</a:t>
            </a:r>
          </a:p>
        </p:txBody>
      </p:sp>
      <p:sp>
        <p:nvSpPr>
          <p:cNvPr id="37" name="Line 38">
            <a:extLst>
              <a:ext uri="{FF2B5EF4-FFF2-40B4-BE49-F238E27FC236}">
                <a16:creationId xmlns:a16="http://schemas.microsoft.com/office/drawing/2014/main" id="{AD13DE41-2BC7-AA4A-9872-1CF5204666E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158330" y="5939328"/>
            <a:ext cx="45720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" name="Text Box 37">
            <a:extLst>
              <a:ext uri="{FF2B5EF4-FFF2-40B4-BE49-F238E27FC236}">
                <a16:creationId xmlns:a16="http://schemas.microsoft.com/office/drawing/2014/main" id="{FE2C35E5-BE81-7B49-84D3-8AB9DC494B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3968156"/>
            <a:ext cx="270939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dirty="0">
                <a:solidFill>
                  <a:schemeClr val="tx1"/>
                </a:solidFill>
                <a:latin typeface="Helvetica" charset="0"/>
              </a:rPr>
              <a:t>Corpus Cavernosum</a:t>
            </a:r>
          </a:p>
        </p:txBody>
      </p:sp>
      <p:sp>
        <p:nvSpPr>
          <p:cNvPr id="39" name="Line 38">
            <a:extLst>
              <a:ext uri="{FF2B5EF4-FFF2-40B4-BE49-F238E27FC236}">
                <a16:creationId xmlns:a16="http://schemas.microsoft.com/office/drawing/2014/main" id="{06752970-5071-A746-85C1-2D68EC60D760}"/>
              </a:ext>
            </a:extLst>
          </p:cNvPr>
          <p:cNvSpPr>
            <a:spLocks noChangeShapeType="1"/>
          </p:cNvSpPr>
          <p:nvPr/>
        </p:nvSpPr>
        <p:spPr bwMode="auto">
          <a:xfrm>
            <a:off x="3615530" y="4230686"/>
            <a:ext cx="1272492" cy="662049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7464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A4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F69819-C0CF-CF48-810E-6DFC15FB65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2779"/>
            <a:ext cx="9067800" cy="838200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The Stallion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65C3550-0FCA-EB44-B3CD-F745BE91DA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927151" y="1094400"/>
            <a:ext cx="7213498" cy="4994153"/>
          </a:xfrm>
          <a:prstGeom prst="rect">
            <a:avLst/>
          </a:prstGeom>
        </p:spPr>
      </p:pic>
      <p:sp>
        <p:nvSpPr>
          <p:cNvPr id="5" name="Text Box 13">
            <a:extLst>
              <a:ext uri="{FF2B5EF4-FFF2-40B4-BE49-F238E27FC236}">
                <a16:creationId xmlns:a16="http://schemas.microsoft.com/office/drawing/2014/main" id="{327DC05B-CF30-594E-82D9-ABF611692B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9109" y="1197626"/>
            <a:ext cx="136447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400" dirty="0">
                <a:solidFill>
                  <a:schemeClr val="tx1"/>
                </a:solidFill>
              </a:rPr>
              <a:t>Seminal</a:t>
            </a:r>
            <a:br>
              <a:rPr lang="en-US" altLang="en-US" sz="2400" dirty="0">
                <a:solidFill>
                  <a:schemeClr val="tx1"/>
                </a:solidFill>
              </a:rPr>
            </a:br>
            <a:r>
              <a:rPr lang="en-US" altLang="en-US" sz="2400" dirty="0">
                <a:solidFill>
                  <a:schemeClr val="tx1"/>
                </a:solidFill>
              </a:rPr>
              <a:t>Vesicles</a:t>
            </a:r>
          </a:p>
        </p:txBody>
      </p:sp>
      <p:sp>
        <p:nvSpPr>
          <p:cNvPr id="6" name="Text Box 14">
            <a:extLst>
              <a:ext uri="{FF2B5EF4-FFF2-40B4-BE49-F238E27FC236}">
                <a16:creationId xmlns:a16="http://schemas.microsoft.com/office/drawing/2014/main" id="{D86F6426-3B7E-3B43-B7CB-6D0DC71729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67039" y="1904246"/>
            <a:ext cx="247696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400" dirty="0" err="1">
                <a:solidFill>
                  <a:schemeClr val="tx1"/>
                </a:solidFill>
              </a:rPr>
              <a:t>Bulbospongiosus</a:t>
            </a:r>
            <a:br>
              <a:rPr lang="en-US" altLang="en-US" sz="2400" dirty="0">
                <a:solidFill>
                  <a:schemeClr val="tx1"/>
                </a:solidFill>
              </a:rPr>
            </a:br>
            <a:r>
              <a:rPr lang="en-US" altLang="en-US" sz="2400" dirty="0">
                <a:solidFill>
                  <a:schemeClr val="tx1"/>
                </a:solidFill>
              </a:rPr>
              <a:t>Muscle</a:t>
            </a:r>
          </a:p>
        </p:txBody>
      </p:sp>
      <p:sp>
        <p:nvSpPr>
          <p:cNvPr id="7" name="Text Box 15">
            <a:extLst>
              <a:ext uri="{FF2B5EF4-FFF2-40B4-BE49-F238E27FC236}">
                <a16:creationId xmlns:a16="http://schemas.microsoft.com/office/drawing/2014/main" id="{2867EA69-6F0C-BD49-A4B0-3B52AE11E6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1069839"/>
            <a:ext cx="187952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2400" dirty="0">
                <a:solidFill>
                  <a:schemeClr val="tx1"/>
                </a:solidFill>
              </a:rPr>
              <a:t>Cowper’s</a:t>
            </a:r>
            <a:br>
              <a:rPr lang="en-US" altLang="en-US" sz="2400" dirty="0">
                <a:solidFill>
                  <a:schemeClr val="tx1"/>
                </a:solidFill>
              </a:rPr>
            </a:br>
            <a:r>
              <a:rPr lang="en-US" altLang="en-US" sz="2400" dirty="0">
                <a:solidFill>
                  <a:schemeClr val="tx1"/>
                </a:solidFill>
              </a:rPr>
              <a:t>Gland</a:t>
            </a:r>
          </a:p>
        </p:txBody>
      </p:sp>
      <p:sp>
        <p:nvSpPr>
          <p:cNvPr id="8" name="Text Box 16">
            <a:extLst>
              <a:ext uri="{FF2B5EF4-FFF2-40B4-BE49-F238E27FC236}">
                <a16:creationId xmlns:a16="http://schemas.microsoft.com/office/drawing/2014/main" id="{D202976B-AE82-C64B-AD7A-FE130A8BDD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04800" y="2817834"/>
            <a:ext cx="20574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400" dirty="0">
                <a:solidFill>
                  <a:schemeClr val="tx1"/>
                </a:solidFill>
              </a:rPr>
              <a:t>Vas Deferens</a:t>
            </a:r>
          </a:p>
        </p:txBody>
      </p:sp>
      <p:sp>
        <p:nvSpPr>
          <p:cNvPr id="9" name="Text Box 17">
            <a:extLst>
              <a:ext uri="{FF2B5EF4-FFF2-40B4-BE49-F238E27FC236}">
                <a16:creationId xmlns:a16="http://schemas.microsoft.com/office/drawing/2014/main" id="{B08E5DC9-B881-274E-8A4C-2C1BA18FB3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2165" y="6027003"/>
            <a:ext cx="32766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400" dirty="0">
                <a:solidFill>
                  <a:schemeClr val="tx1"/>
                </a:solidFill>
              </a:rPr>
              <a:t>Pelvic Urethral Muscle</a:t>
            </a:r>
          </a:p>
        </p:txBody>
      </p:sp>
      <p:sp>
        <p:nvSpPr>
          <p:cNvPr id="10" name="Text Box 21">
            <a:extLst>
              <a:ext uri="{FF2B5EF4-FFF2-40B4-BE49-F238E27FC236}">
                <a16:creationId xmlns:a16="http://schemas.microsoft.com/office/drawing/2014/main" id="{E35C97E1-7962-5743-8F11-9DB9867625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0" y="3845239"/>
            <a:ext cx="143821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400" dirty="0">
                <a:solidFill>
                  <a:schemeClr val="tx1"/>
                </a:solidFill>
              </a:rPr>
              <a:t>Body of</a:t>
            </a:r>
          </a:p>
          <a:p>
            <a:r>
              <a:rPr lang="en-US" altLang="en-US" sz="2400" dirty="0">
                <a:solidFill>
                  <a:schemeClr val="tx1"/>
                </a:solidFill>
              </a:rPr>
              <a:t>Prostate</a:t>
            </a:r>
          </a:p>
        </p:txBody>
      </p:sp>
      <p:sp>
        <p:nvSpPr>
          <p:cNvPr id="11" name="Text Box 25">
            <a:extLst>
              <a:ext uri="{FF2B5EF4-FFF2-40B4-BE49-F238E27FC236}">
                <a16:creationId xmlns:a16="http://schemas.microsoft.com/office/drawing/2014/main" id="{B43F5C1F-2372-AC40-AE2D-9405E105B8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6167" y="3393348"/>
            <a:ext cx="13147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400" dirty="0">
                <a:solidFill>
                  <a:schemeClr val="tx1"/>
                </a:solidFill>
              </a:rPr>
              <a:t>Ampulla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575A81F-F2C5-3F4E-B599-37AE0693D543}"/>
              </a:ext>
            </a:extLst>
          </p:cNvPr>
          <p:cNvSpPr txBox="1"/>
          <p:nvPr/>
        </p:nvSpPr>
        <p:spPr>
          <a:xfrm>
            <a:off x="4102079" y="900979"/>
            <a:ext cx="11272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Bladder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D410E14-3385-1E4F-AE4B-E9B0B905A8AE}"/>
              </a:ext>
            </a:extLst>
          </p:cNvPr>
          <p:cNvSpPr txBox="1"/>
          <p:nvPr/>
        </p:nvSpPr>
        <p:spPr>
          <a:xfrm>
            <a:off x="6729857" y="5669920"/>
            <a:ext cx="225254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err="1">
                <a:solidFill>
                  <a:schemeClr val="tx1"/>
                </a:solidFill>
              </a:rPr>
              <a:t>Ischiocavernosus</a:t>
            </a:r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Muscle</a:t>
            </a:r>
          </a:p>
        </p:txBody>
      </p:sp>
      <p:sp>
        <p:nvSpPr>
          <p:cNvPr id="14" name="Line 20">
            <a:extLst>
              <a:ext uri="{FF2B5EF4-FFF2-40B4-BE49-F238E27FC236}">
                <a16:creationId xmlns:a16="http://schemas.microsoft.com/office/drawing/2014/main" id="{D2D58220-C697-7444-9C7A-A30AA0D1461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053061" y="2817834"/>
            <a:ext cx="318540" cy="291043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Line 20">
            <a:extLst>
              <a:ext uri="{FF2B5EF4-FFF2-40B4-BE49-F238E27FC236}">
                <a16:creationId xmlns:a16="http://schemas.microsoft.com/office/drawing/2014/main" id="{E00D29D9-7CE3-6D4D-B300-6A921659DA8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501217" y="3047999"/>
            <a:ext cx="318183" cy="404959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Line 20">
            <a:extLst>
              <a:ext uri="{FF2B5EF4-FFF2-40B4-BE49-F238E27FC236}">
                <a16:creationId xmlns:a16="http://schemas.microsoft.com/office/drawing/2014/main" id="{EF30C237-9194-264C-B983-1CF1B08BF23A}"/>
              </a:ext>
            </a:extLst>
          </p:cNvPr>
          <p:cNvSpPr>
            <a:spLocks noChangeShapeType="1"/>
          </p:cNvSpPr>
          <p:nvPr/>
        </p:nvSpPr>
        <p:spPr bwMode="auto">
          <a:xfrm>
            <a:off x="3124198" y="1981031"/>
            <a:ext cx="457201" cy="270716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Line 20">
            <a:extLst>
              <a:ext uri="{FF2B5EF4-FFF2-40B4-BE49-F238E27FC236}">
                <a16:creationId xmlns:a16="http://schemas.microsoft.com/office/drawing/2014/main" id="{24F63CCA-5DC3-AE41-AEFF-E1369DE3244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943600" y="1893264"/>
            <a:ext cx="50375" cy="621335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Line 20">
            <a:extLst>
              <a:ext uri="{FF2B5EF4-FFF2-40B4-BE49-F238E27FC236}">
                <a16:creationId xmlns:a16="http://schemas.microsoft.com/office/drawing/2014/main" id="{7BE0095F-6F8E-3647-AF9C-A962BF84870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305299" y="3809999"/>
            <a:ext cx="190501" cy="450737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Line 20">
            <a:extLst>
              <a:ext uri="{FF2B5EF4-FFF2-40B4-BE49-F238E27FC236}">
                <a16:creationId xmlns:a16="http://schemas.microsoft.com/office/drawing/2014/main" id="{837E9AEC-5D98-5348-AD6A-FE3CF68EBE7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173201" y="3581400"/>
            <a:ext cx="120140" cy="2485802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Line 20">
            <a:extLst>
              <a:ext uri="{FF2B5EF4-FFF2-40B4-BE49-F238E27FC236}">
                <a16:creationId xmlns:a16="http://schemas.microsoft.com/office/drawing/2014/main" id="{0B75E174-3FA6-2840-A092-0DC4E0C50668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927452" y="4035367"/>
            <a:ext cx="882010" cy="16002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Line 20">
            <a:extLst>
              <a:ext uri="{FF2B5EF4-FFF2-40B4-BE49-F238E27FC236}">
                <a16:creationId xmlns:a16="http://schemas.microsoft.com/office/drawing/2014/main" id="{A2CA876F-2967-464F-851E-A89FA385305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391398" y="2640528"/>
            <a:ext cx="418063" cy="1074658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FD80F88-52C2-6D40-A9E7-62764BFF92D5}"/>
              </a:ext>
            </a:extLst>
          </p:cNvPr>
          <p:cNvSpPr txBox="1"/>
          <p:nvPr/>
        </p:nvSpPr>
        <p:spPr>
          <a:xfrm>
            <a:off x="5379127" y="3619868"/>
            <a:ext cx="79541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Crus</a:t>
            </a:r>
          </a:p>
          <a:p>
            <a:r>
              <a:rPr lang="en-US" dirty="0">
                <a:solidFill>
                  <a:schemeClr val="tx1"/>
                </a:solidFill>
              </a:rPr>
              <a:t>Penis</a:t>
            </a:r>
          </a:p>
        </p:txBody>
      </p:sp>
      <p:sp>
        <p:nvSpPr>
          <p:cNvPr id="23" name="Line 20">
            <a:extLst>
              <a:ext uri="{FF2B5EF4-FFF2-40B4-BE49-F238E27FC236}">
                <a16:creationId xmlns:a16="http://schemas.microsoft.com/office/drawing/2014/main" id="{A2FAC976-1DF6-F14F-890E-86799644E45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878115" y="3962399"/>
            <a:ext cx="378721" cy="72967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0A003ED-E347-2D4E-916D-49E8592F7C37}"/>
              </a:ext>
            </a:extLst>
          </p:cNvPr>
          <p:cNvSpPr txBox="1"/>
          <p:nvPr/>
        </p:nvSpPr>
        <p:spPr>
          <a:xfrm>
            <a:off x="7750522" y="4202708"/>
            <a:ext cx="138691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Retractor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Penis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Muscle</a:t>
            </a:r>
          </a:p>
        </p:txBody>
      </p:sp>
      <p:sp>
        <p:nvSpPr>
          <p:cNvPr id="25" name="Line 20">
            <a:extLst>
              <a:ext uri="{FF2B5EF4-FFF2-40B4-BE49-F238E27FC236}">
                <a16:creationId xmlns:a16="http://schemas.microsoft.com/office/drawing/2014/main" id="{29F10A49-5DF7-4348-A5BF-43A5EF931DC2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315200" y="4321742"/>
            <a:ext cx="609600" cy="47474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0647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625" y="3967163"/>
            <a:ext cx="5667375" cy="289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5" name="Rectangle 7"/>
          <p:cNvSpPr>
            <a:spLocks noChangeArrowheads="1"/>
          </p:cNvSpPr>
          <p:nvPr/>
        </p:nvSpPr>
        <p:spPr bwMode="auto">
          <a:xfrm>
            <a:off x="3733800" y="5562600"/>
            <a:ext cx="246697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400">
                <a:solidFill>
                  <a:srgbClr val="0000FF"/>
                </a:solidFill>
                <a:latin typeface="Helvetica" charset="0"/>
              </a:rPr>
              <a:t>No Disseminate</a:t>
            </a:r>
          </a:p>
          <a:p>
            <a:pPr algn="ctr"/>
            <a:r>
              <a:rPr lang="en-US" altLang="en-US" sz="2400">
                <a:solidFill>
                  <a:srgbClr val="0000FF"/>
                </a:solidFill>
                <a:latin typeface="Helvetica" charset="0"/>
              </a:rPr>
              <a:t>Prostate</a:t>
            </a:r>
            <a:endParaRPr lang="en-US" altLang="en-US" sz="2400">
              <a:solidFill>
                <a:schemeClr val="tx1"/>
              </a:solidFill>
              <a:latin typeface="Helvetica" charset="0"/>
            </a:endParaRPr>
          </a:p>
        </p:txBody>
      </p:sp>
      <p:sp>
        <p:nvSpPr>
          <p:cNvPr id="44036" name="Rectangle 8"/>
          <p:cNvSpPr>
            <a:spLocks noChangeArrowheads="1"/>
          </p:cNvSpPr>
          <p:nvPr/>
        </p:nvSpPr>
        <p:spPr bwMode="auto">
          <a:xfrm>
            <a:off x="4302125" y="6381750"/>
            <a:ext cx="1920875" cy="4635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pic>
        <p:nvPicPr>
          <p:cNvPr id="44037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884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8" name="Text Box 13"/>
          <p:cNvSpPr txBox="1">
            <a:spLocks noChangeArrowheads="1"/>
          </p:cNvSpPr>
          <p:nvPr/>
        </p:nvSpPr>
        <p:spPr bwMode="auto">
          <a:xfrm>
            <a:off x="450850" y="3967163"/>
            <a:ext cx="10604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1800">
                <a:solidFill>
                  <a:schemeClr val="tx1"/>
                </a:solidFill>
              </a:rPr>
              <a:t>Seminal</a:t>
            </a:r>
            <a:br>
              <a:rPr lang="en-US" altLang="en-US" sz="1800">
                <a:solidFill>
                  <a:schemeClr val="tx1"/>
                </a:solidFill>
              </a:rPr>
            </a:br>
            <a:r>
              <a:rPr lang="en-US" altLang="en-US" sz="1800">
                <a:solidFill>
                  <a:schemeClr val="tx1"/>
                </a:solidFill>
              </a:rPr>
              <a:t>Vesicles</a:t>
            </a:r>
          </a:p>
        </p:txBody>
      </p:sp>
      <p:sp>
        <p:nvSpPr>
          <p:cNvPr id="44039" name="Text Box 14"/>
          <p:cNvSpPr txBox="1">
            <a:spLocks noChangeArrowheads="1"/>
          </p:cNvSpPr>
          <p:nvPr/>
        </p:nvSpPr>
        <p:spPr bwMode="auto">
          <a:xfrm>
            <a:off x="7259638" y="5486400"/>
            <a:ext cx="18859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1800">
                <a:solidFill>
                  <a:schemeClr val="tx1"/>
                </a:solidFill>
              </a:rPr>
              <a:t>Bulbospongiosus</a:t>
            </a:r>
            <a:br>
              <a:rPr lang="en-US" altLang="en-US" sz="1800">
                <a:solidFill>
                  <a:schemeClr val="tx1"/>
                </a:solidFill>
              </a:rPr>
            </a:br>
            <a:r>
              <a:rPr lang="en-US" altLang="en-US" sz="1800">
                <a:solidFill>
                  <a:schemeClr val="tx1"/>
                </a:solidFill>
              </a:rPr>
              <a:t>Muscle</a:t>
            </a:r>
          </a:p>
        </p:txBody>
      </p:sp>
      <p:sp>
        <p:nvSpPr>
          <p:cNvPr id="44040" name="Text Box 15"/>
          <p:cNvSpPr txBox="1">
            <a:spLocks noChangeArrowheads="1"/>
          </p:cNvSpPr>
          <p:nvPr/>
        </p:nvSpPr>
        <p:spPr bwMode="auto">
          <a:xfrm>
            <a:off x="6705600" y="3886200"/>
            <a:ext cx="2667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1800">
                <a:solidFill>
                  <a:schemeClr val="tx1"/>
                </a:solidFill>
              </a:rPr>
              <a:t>Cowper’s Gland</a:t>
            </a:r>
          </a:p>
        </p:txBody>
      </p:sp>
      <p:sp>
        <p:nvSpPr>
          <p:cNvPr id="44041" name="Text Box 16"/>
          <p:cNvSpPr txBox="1">
            <a:spLocks noChangeArrowheads="1"/>
          </p:cNvSpPr>
          <p:nvPr/>
        </p:nvSpPr>
        <p:spPr bwMode="auto">
          <a:xfrm>
            <a:off x="304800" y="6446838"/>
            <a:ext cx="2057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1800">
                <a:solidFill>
                  <a:schemeClr val="tx1"/>
                </a:solidFill>
              </a:rPr>
              <a:t>Vas Deferens</a:t>
            </a:r>
          </a:p>
        </p:txBody>
      </p:sp>
      <p:sp>
        <p:nvSpPr>
          <p:cNvPr id="44042" name="Text Box 17"/>
          <p:cNvSpPr txBox="1">
            <a:spLocks noChangeArrowheads="1"/>
          </p:cNvSpPr>
          <p:nvPr/>
        </p:nvSpPr>
        <p:spPr bwMode="auto">
          <a:xfrm>
            <a:off x="5638800" y="6324600"/>
            <a:ext cx="3276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1800">
                <a:solidFill>
                  <a:schemeClr val="tx1"/>
                </a:solidFill>
              </a:rPr>
              <a:t>Pelvic Urethral Muscle</a:t>
            </a:r>
          </a:p>
        </p:txBody>
      </p:sp>
      <p:sp>
        <p:nvSpPr>
          <p:cNvPr id="44043" name="Line 18"/>
          <p:cNvSpPr>
            <a:spLocks noChangeShapeType="1"/>
          </p:cNvSpPr>
          <p:nvPr/>
        </p:nvSpPr>
        <p:spPr bwMode="auto">
          <a:xfrm flipH="1" flipV="1">
            <a:off x="7467600" y="5029200"/>
            <a:ext cx="762000" cy="5334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44" name="Line 19"/>
          <p:cNvSpPr>
            <a:spLocks noChangeShapeType="1"/>
          </p:cNvSpPr>
          <p:nvPr/>
        </p:nvSpPr>
        <p:spPr bwMode="auto">
          <a:xfrm flipH="1" flipV="1">
            <a:off x="5867400" y="4953000"/>
            <a:ext cx="1295400" cy="13716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45" name="Line 20"/>
          <p:cNvSpPr>
            <a:spLocks noChangeShapeType="1"/>
          </p:cNvSpPr>
          <p:nvPr/>
        </p:nvSpPr>
        <p:spPr bwMode="auto">
          <a:xfrm flipH="1">
            <a:off x="6781800" y="4114800"/>
            <a:ext cx="381000" cy="2286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46" name="Text Box 21"/>
          <p:cNvSpPr txBox="1">
            <a:spLocks noChangeArrowheads="1"/>
          </p:cNvSpPr>
          <p:nvPr/>
        </p:nvSpPr>
        <p:spPr bwMode="auto">
          <a:xfrm>
            <a:off x="5105400" y="3810000"/>
            <a:ext cx="1117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1800">
                <a:solidFill>
                  <a:schemeClr val="tx1"/>
                </a:solidFill>
              </a:rPr>
              <a:t>Prostate</a:t>
            </a:r>
          </a:p>
        </p:txBody>
      </p:sp>
      <p:sp>
        <p:nvSpPr>
          <p:cNvPr id="44047" name="Line 22"/>
          <p:cNvSpPr>
            <a:spLocks noChangeShapeType="1"/>
          </p:cNvSpPr>
          <p:nvPr/>
        </p:nvSpPr>
        <p:spPr bwMode="auto">
          <a:xfrm flipH="1">
            <a:off x="4572000" y="4038600"/>
            <a:ext cx="533400" cy="2286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48" name="Line 23"/>
          <p:cNvSpPr>
            <a:spLocks noChangeShapeType="1"/>
          </p:cNvSpPr>
          <p:nvPr/>
        </p:nvSpPr>
        <p:spPr bwMode="auto">
          <a:xfrm flipV="1">
            <a:off x="1524000" y="4264025"/>
            <a:ext cx="838200" cy="762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49" name="Line 24"/>
          <p:cNvSpPr>
            <a:spLocks noChangeShapeType="1"/>
          </p:cNvSpPr>
          <p:nvPr/>
        </p:nvSpPr>
        <p:spPr bwMode="auto">
          <a:xfrm flipV="1">
            <a:off x="1447800" y="5867400"/>
            <a:ext cx="685800" cy="6096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50" name="Text Box 25"/>
          <p:cNvSpPr txBox="1">
            <a:spLocks noChangeArrowheads="1"/>
          </p:cNvSpPr>
          <p:nvPr/>
        </p:nvSpPr>
        <p:spPr bwMode="auto">
          <a:xfrm>
            <a:off x="228600" y="4876800"/>
            <a:ext cx="1022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1800">
                <a:solidFill>
                  <a:schemeClr val="tx1"/>
                </a:solidFill>
              </a:rPr>
              <a:t>Ampulla</a:t>
            </a:r>
          </a:p>
        </p:txBody>
      </p:sp>
      <p:sp>
        <p:nvSpPr>
          <p:cNvPr id="44051" name="Line 26"/>
          <p:cNvSpPr>
            <a:spLocks noChangeShapeType="1"/>
          </p:cNvSpPr>
          <p:nvPr/>
        </p:nvSpPr>
        <p:spPr bwMode="auto">
          <a:xfrm flipV="1">
            <a:off x="1295400" y="4876800"/>
            <a:ext cx="990600" cy="2286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35000"/>
            <a:ext cx="2619375" cy="838200"/>
          </a:xfrm>
          <a:noFill/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Human</a:t>
            </a:r>
          </a:p>
        </p:txBody>
      </p:sp>
      <p:sp>
        <p:nvSpPr>
          <p:cNvPr id="46083" name="Rectangle 3"/>
          <p:cNvSpPr>
            <a:spLocks noChangeArrowheads="1"/>
          </p:cNvSpPr>
          <p:nvPr/>
        </p:nvSpPr>
        <p:spPr bwMode="auto">
          <a:xfrm>
            <a:off x="147638" y="4897438"/>
            <a:ext cx="246697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400">
                <a:solidFill>
                  <a:srgbClr val="0000FF"/>
                </a:solidFill>
                <a:latin typeface="Helvetica" charset="0"/>
              </a:rPr>
              <a:t>No Disseminate</a:t>
            </a:r>
          </a:p>
          <a:p>
            <a:pPr algn="ctr"/>
            <a:r>
              <a:rPr lang="en-US" altLang="en-US" sz="2400">
                <a:solidFill>
                  <a:srgbClr val="0000FF"/>
                </a:solidFill>
                <a:latin typeface="Helvetica" charset="0"/>
              </a:rPr>
              <a:t>Prostate</a:t>
            </a:r>
            <a:endParaRPr lang="en-US" altLang="en-US" sz="2400">
              <a:solidFill>
                <a:schemeClr val="tx1"/>
              </a:solidFill>
              <a:latin typeface="Helvetica" charset="0"/>
            </a:endParaRPr>
          </a:p>
        </p:txBody>
      </p:sp>
      <p:pic>
        <p:nvPicPr>
          <p:cNvPr id="4608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0650" y="-1588"/>
            <a:ext cx="6483350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Anatomy of the Dog</a:t>
            </a:r>
          </a:p>
        </p:txBody>
      </p:sp>
      <p:pic>
        <p:nvPicPr>
          <p:cNvPr id="106498" name="Picture 2" descr="ttps://veteriankey.com/wp-content/uploads/2016/07/B9781437707465001117_f111-002-9781437707465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977470"/>
            <a:ext cx="7162800" cy="4661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371600" y="5638800"/>
            <a:ext cx="6989414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800" dirty="0">
                <a:solidFill>
                  <a:srgbClr val="0000FF"/>
                </a:solidFill>
              </a:rPr>
              <a:t>No ampulla, seminal vesicles, </a:t>
            </a:r>
            <a:br>
              <a:rPr lang="en-US" altLang="en-US" sz="2800" dirty="0">
                <a:solidFill>
                  <a:srgbClr val="0000FF"/>
                </a:solidFill>
              </a:rPr>
            </a:br>
            <a:r>
              <a:rPr lang="en-US" altLang="en-US" sz="2800" dirty="0">
                <a:solidFill>
                  <a:srgbClr val="0000FF"/>
                </a:solidFill>
              </a:rPr>
              <a:t>disseminate prostate or Cowper’s gland</a:t>
            </a:r>
          </a:p>
        </p:txBody>
      </p:sp>
    </p:spTree>
    <p:extLst>
      <p:ext uri="{BB962C8B-B14F-4D97-AF65-F5344CB8AC3E}">
        <p14:creationId xmlns:p14="http://schemas.microsoft.com/office/powerpoint/2010/main" val="11331296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1293">
            <a:off x="3132138" y="-1144588"/>
            <a:ext cx="2876550" cy="9144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charset="-128"/>
              </a:rPr>
              <a:t>Cat (Tom) Reproductive Tract</a:t>
            </a:r>
          </a:p>
        </p:txBody>
      </p:sp>
      <p:sp>
        <p:nvSpPr>
          <p:cNvPr id="52228" name="Text Box 4"/>
          <p:cNvSpPr txBox="1">
            <a:spLocks noChangeArrowheads="1"/>
          </p:cNvSpPr>
          <p:nvPr/>
        </p:nvSpPr>
        <p:spPr bwMode="auto">
          <a:xfrm>
            <a:off x="2514600" y="1676400"/>
            <a:ext cx="1428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400">
                <a:solidFill>
                  <a:schemeClr val="tx1"/>
                </a:solidFill>
              </a:rPr>
              <a:t>Prostate</a:t>
            </a:r>
            <a:endParaRPr lang="en-US" altLang="en-US" sz="2400"/>
          </a:p>
        </p:txBody>
      </p:sp>
      <p:sp>
        <p:nvSpPr>
          <p:cNvPr id="52229" name="Text Box 5"/>
          <p:cNvSpPr txBox="1">
            <a:spLocks noChangeArrowheads="1"/>
          </p:cNvSpPr>
          <p:nvPr/>
        </p:nvSpPr>
        <p:spPr bwMode="auto">
          <a:xfrm>
            <a:off x="4191000" y="1295400"/>
            <a:ext cx="23701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400">
                <a:solidFill>
                  <a:schemeClr val="tx1"/>
                </a:solidFill>
              </a:rPr>
              <a:t>Cowper’s Gland</a:t>
            </a:r>
          </a:p>
        </p:txBody>
      </p:sp>
      <p:sp>
        <p:nvSpPr>
          <p:cNvPr id="52230" name="Text Box 6"/>
          <p:cNvSpPr txBox="1">
            <a:spLocks noChangeArrowheads="1"/>
          </p:cNvSpPr>
          <p:nvPr/>
        </p:nvSpPr>
        <p:spPr bwMode="auto">
          <a:xfrm>
            <a:off x="7332663" y="4800600"/>
            <a:ext cx="1809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400">
                <a:solidFill>
                  <a:schemeClr val="tx1"/>
                </a:solidFill>
              </a:rPr>
              <a:t>Glans Penis</a:t>
            </a:r>
          </a:p>
        </p:txBody>
      </p:sp>
      <p:sp>
        <p:nvSpPr>
          <p:cNvPr id="52231" name="Text Box 7"/>
          <p:cNvSpPr txBox="1">
            <a:spLocks noChangeArrowheads="1"/>
          </p:cNvSpPr>
          <p:nvPr/>
        </p:nvSpPr>
        <p:spPr bwMode="auto">
          <a:xfrm>
            <a:off x="5943600" y="2057400"/>
            <a:ext cx="29686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400">
                <a:solidFill>
                  <a:schemeClr val="tx1"/>
                </a:solidFill>
              </a:rPr>
              <a:t>Corpus Cavernosum</a:t>
            </a:r>
          </a:p>
        </p:txBody>
      </p:sp>
      <p:sp>
        <p:nvSpPr>
          <p:cNvPr id="52232" name="Text Box 8"/>
          <p:cNvSpPr txBox="1">
            <a:spLocks noChangeArrowheads="1"/>
          </p:cNvSpPr>
          <p:nvPr/>
        </p:nvSpPr>
        <p:spPr bwMode="auto">
          <a:xfrm>
            <a:off x="5105400" y="4876800"/>
            <a:ext cx="16843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400">
                <a:solidFill>
                  <a:schemeClr val="tx1"/>
                </a:solidFill>
              </a:rPr>
              <a:t>Crus Penis</a:t>
            </a:r>
          </a:p>
        </p:txBody>
      </p:sp>
      <p:sp>
        <p:nvSpPr>
          <p:cNvPr id="52233" name="Text Box 9"/>
          <p:cNvSpPr txBox="1">
            <a:spLocks noChangeArrowheads="1"/>
          </p:cNvSpPr>
          <p:nvPr/>
        </p:nvSpPr>
        <p:spPr bwMode="auto">
          <a:xfrm>
            <a:off x="0" y="1524000"/>
            <a:ext cx="21796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400">
                <a:solidFill>
                  <a:schemeClr val="tx1"/>
                </a:solidFill>
              </a:rPr>
              <a:t>Vas Deferens</a:t>
            </a:r>
          </a:p>
        </p:txBody>
      </p:sp>
      <p:sp>
        <p:nvSpPr>
          <p:cNvPr id="52234" name="Text Box 10"/>
          <p:cNvSpPr txBox="1">
            <a:spLocks noChangeArrowheads="1"/>
          </p:cNvSpPr>
          <p:nvPr/>
        </p:nvSpPr>
        <p:spPr bwMode="auto">
          <a:xfrm>
            <a:off x="609600" y="5638800"/>
            <a:ext cx="1301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400">
                <a:solidFill>
                  <a:schemeClr val="tx1"/>
                </a:solidFill>
              </a:rPr>
              <a:t>Ampulla</a:t>
            </a:r>
          </a:p>
        </p:txBody>
      </p:sp>
      <p:sp>
        <p:nvSpPr>
          <p:cNvPr id="52235" name="Line 11"/>
          <p:cNvSpPr>
            <a:spLocks noChangeShapeType="1"/>
          </p:cNvSpPr>
          <p:nvPr/>
        </p:nvSpPr>
        <p:spPr bwMode="auto">
          <a:xfrm flipH="1">
            <a:off x="609600" y="2057400"/>
            <a:ext cx="45720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36" name="Line 12"/>
          <p:cNvSpPr>
            <a:spLocks noChangeShapeType="1"/>
          </p:cNvSpPr>
          <p:nvPr/>
        </p:nvSpPr>
        <p:spPr bwMode="auto">
          <a:xfrm flipH="1">
            <a:off x="2743200" y="2133600"/>
            <a:ext cx="45720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37" name="Line 13"/>
          <p:cNvSpPr>
            <a:spLocks noChangeShapeType="1"/>
          </p:cNvSpPr>
          <p:nvPr/>
        </p:nvSpPr>
        <p:spPr bwMode="auto">
          <a:xfrm flipH="1" flipV="1">
            <a:off x="1066800" y="3962400"/>
            <a:ext cx="228600" cy="1828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38" name="Line 14"/>
          <p:cNvSpPr>
            <a:spLocks noChangeShapeType="1"/>
          </p:cNvSpPr>
          <p:nvPr/>
        </p:nvSpPr>
        <p:spPr bwMode="auto">
          <a:xfrm flipH="1">
            <a:off x="5181600" y="1828800"/>
            <a:ext cx="0" cy="1143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39" name="Line 15"/>
          <p:cNvSpPr>
            <a:spLocks noChangeShapeType="1"/>
          </p:cNvSpPr>
          <p:nvPr/>
        </p:nvSpPr>
        <p:spPr bwMode="auto">
          <a:xfrm flipH="1">
            <a:off x="6629400" y="2514600"/>
            <a:ext cx="457200" cy="838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40" name="Line 16"/>
          <p:cNvSpPr>
            <a:spLocks noChangeShapeType="1"/>
          </p:cNvSpPr>
          <p:nvPr/>
        </p:nvSpPr>
        <p:spPr bwMode="auto">
          <a:xfrm flipH="1" flipV="1">
            <a:off x="5715000" y="4343400"/>
            <a:ext cx="22860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41" name="Line 17"/>
          <p:cNvSpPr>
            <a:spLocks noChangeShapeType="1"/>
          </p:cNvSpPr>
          <p:nvPr/>
        </p:nvSpPr>
        <p:spPr bwMode="auto">
          <a:xfrm flipH="1" flipV="1">
            <a:off x="8458200" y="4114800"/>
            <a:ext cx="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42" name="Text Box 18"/>
          <p:cNvSpPr txBox="1">
            <a:spLocks noChangeArrowheads="1"/>
          </p:cNvSpPr>
          <p:nvPr/>
        </p:nvSpPr>
        <p:spPr bwMode="auto">
          <a:xfrm>
            <a:off x="2438400" y="6019800"/>
            <a:ext cx="57197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rgbClr val="0000FF"/>
                </a:solidFill>
              </a:rPr>
              <a:t>No Seminal Vesicles or Disseminate Prostate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4495800" cy="2667000"/>
          </a:xfrm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Cat (Tom) Reproductive Tract</a:t>
            </a:r>
          </a:p>
        </p:txBody>
      </p:sp>
      <p:pic>
        <p:nvPicPr>
          <p:cNvPr id="542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0"/>
            <a:ext cx="2763838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6" name="Text Box 4"/>
          <p:cNvSpPr txBox="1">
            <a:spLocks noChangeArrowheads="1"/>
          </p:cNvSpPr>
          <p:nvPr/>
        </p:nvSpPr>
        <p:spPr bwMode="auto">
          <a:xfrm>
            <a:off x="1371600" y="4572000"/>
            <a:ext cx="38862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2400">
                <a:solidFill>
                  <a:schemeClr val="tx1"/>
                </a:solidFill>
              </a:rPr>
              <a:t>Note how close the cowper’s gland is to the penis in the cat.</a:t>
            </a:r>
            <a:endParaRPr lang="en-US" altLang="en-US" sz="2400"/>
          </a:p>
        </p:txBody>
      </p:sp>
      <p:sp>
        <p:nvSpPr>
          <p:cNvPr id="54277" name="Line 5"/>
          <p:cNvSpPr>
            <a:spLocks noChangeShapeType="1"/>
          </p:cNvSpPr>
          <p:nvPr/>
        </p:nvSpPr>
        <p:spPr bwMode="auto">
          <a:xfrm flipV="1">
            <a:off x="5486400" y="4876800"/>
            <a:ext cx="15240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278" name="Line 6"/>
          <p:cNvSpPr>
            <a:spLocks noChangeShapeType="1"/>
          </p:cNvSpPr>
          <p:nvPr/>
        </p:nvSpPr>
        <p:spPr bwMode="auto">
          <a:xfrm>
            <a:off x="5486400" y="5410200"/>
            <a:ext cx="167640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067800" cy="838200"/>
          </a:xfrm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Cat Glans Penis</a:t>
            </a:r>
          </a:p>
        </p:txBody>
      </p:sp>
      <p:pic>
        <p:nvPicPr>
          <p:cNvPr id="56323" name="Picture 4"/>
          <p:cNvPicPr>
            <a:picLocks noChangeAspect="1" noChangeArrowheads="1"/>
          </p:cNvPicPr>
          <p:nvPr/>
        </p:nvPicPr>
        <p:blipFill>
          <a:blip r:embed="rId3">
            <a:lum bright="-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828800"/>
            <a:ext cx="5046663" cy="294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-1588"/>
            <a:ext cx="5335588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4191000" cy="2057400"/>
          </a:xfrm>
        </p:spPr>
        <p:txBody>
          <a:bodyPr/>
          <a:lstStyle/>
          <a:p>
            <a:r>
              <a:rPr lang="en-US" altLang="en-US" sz="4000">
                <a:ea typeface="ＭＳ Ｐゴシック" charset="-128"/>
              </a:rPr>
              <a:t>Feline Anatomy: Erection and Mating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Accessory Glands</a:t>
            </a:r>
          </a:p>
        </p:txBody>
      </p:sp>
      <p:sp>
        <p:nvSpPr>
          <p:cNvPr id="60419" name="Rectangle 3"/>
          <p:cNvSpPr>
            <a:spLocks noChangeArrowheads="1"/>
          </p:cNvSpPr>
          <p:nvPr/>
        </p:nvSpPr>
        <p:spPr bwMode="auto">
          <a:xfrm>
            <a:off x="377825" y="755650"/>
            <a:ext cx="8582025" cy="594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3500" tIns="25400" rIns="63500" bIns="25400">
            <a:spAutoFit/>
          </a:bodyPr>
          <a:lstStyle>
            <a:lvl1pPr>
              <a:tabLst>
                <a:tab pos="1600200" algn="l"/>
                <a:tab pos="3603625" algn="l"/>
                <a:tab pos="4683125" algn="l"/>
                <a:tab pos="6969125" algn="l"/>
                <a:tab pos="7429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tabLst>
                <a:tab pos="1600200" algn="l"/>
                <a:tab pos="3603625" algn="l"/>
                <a:tab pos="4683125" algn="l"/>
                <a:tab pos="6969125" algn="l"/>
                <a:tab pos="7429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tabLst>
                <a:tab pos="1600200" algn="l"/>
                <a:tab pos="3603625" algn="l"/>
                <a:tab pos="4683125" algn="l"/>
                <a:tab pos="6969125" algn="l"/>
                <a:tab pos="7429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tabLst>
                <a:tab pos="1600200" algn="l"/>
                <a:tab pos="3603625" algn="l"/>
                <a:tab pos="4683125" algn="l"/>
                <a:tab pos="6969125" algn="l"/>
                <a:tab pos="7429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tabLst>
                <a:tab pos="1600200" algn="l"/>
                <a:tab pos="3603625" algn="l"/>
                <a:tab pos="4683125" algn="l"/>
                <a:tab pos="6969125" algn="l"/>
                <a:tab pos="7429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600200" algn="l"/>
                <a:tab pos="3603625" algn="l"/>
                <a:tab pos="4683125" algn="l"/>
                <a:tab pos="6969125" algn="l"/>
                <a:tab pos="7429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600200" algn="l"/>
                <a:tab pos="3603625" algn="l"/>
                <a:tab pos="4683125" algn="l"/>
                <a:tab pos="6969125" algn="l"/>
                <a:tab pos="7429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600200" algn="l"/>
                <a:tab pos="3603625" algn="l"/>
                <a:tab pos="4683125" algn="l"/>
                <a:tab pos="6969125" algn="l"/>
                <a:tab pos="7429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600200" algn="l"/>
                <a:tab pos="3603625" algn="l"/>
                <a:tab pos="4683125" algn="l"/>
                <a:tab pos="6969125" algn="l"/>
                <a:tab pos="7429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lnSpc>
                <a:spcPct val="88000"/>
              </a:lnSpc>
              <a:spcBef>
                <a:spcPct val="43000"/>
              </a:spcBef>
            </a:pPr>
            <a:r>
              <a:rPr lang="en-US" altLang="en-US" sz="1400" dirty="0">
                <a:solidFill>
                  <a:schemeClr val="tx1"/>
                </a:solidFill>
                <a:latin typeface="Helvetica" charset="0"/>
              </a:rPr>
              <a:t>	</a:t>
            </a:r>
          </a:p>
          <a:p>
            <a:pPr>
              <a:lnSpc>
                <a:spcPct val="88000"/>
              </a:lnSpc>
              <a:spcBef>
                <a:spcPct val="43000"/>
              </a:spcBef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Species	Seminal	       Prostate	Cowper's</a:t>
            </a:r>
          </a:p>
          <a:p>
            <a:pPr>
              <a:lnSpc>
                <a:spcPct val="88000"/>
              </a:lnSpc>
              <a:spcBef>
                <a:spcPct val="43000"/>
              </a:spcBef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Vesicles	body	disseminate</a:t>
            </a:r>
            <a:endParaRPr lang="en-US" altLang="en-US" sz="1800" dirty="0">
              <a:solidFill>
                <a:schemeClr val="tx1"/>
              </a:solidFill>
              <a:latin typeface="Helvetica" charset="0"/>
            </a:endParaRPr>
          </a:p>
          <a:p>
            <a:pPr>
              <a:lnSpc>
                <a:spcPct val="88000"/>
              </a:lnSpc>
              <a:spcBef>
                <a:spcPct val="43000"/>
              </a:spcBef>
            </a:pPr>
            <a:r>
              <a:rPr lang="en-US" altLang="en-US" sz="1400" dirty="0">
                <a:solidFill>
                  <a:schemeClr val="tx1"/>
                </a:solidFill>
                <a:latin typeface="Helvetica" charset="0"/>
              </a:rPr>
              <a:t>	</a:t>
            </a:r>
          </a:p>
          <a:p>
            <a:pPr>
              <a:lnSpc>
                <a:spcPct val="88000"/>
              </a:lnSpc>
              <a:spcBef>
                <a:spcPct val="43000"/>
              </a:spcBef>
            </a:pPr>
            <a:endParaRPr lang="en-US" altLang="en-US" sz="1400" dirty="0">
              <a:solidFill>
                <a:schemeClr val="tx1"/>
              </a:solidFill>
              <a:latin typeface="Helvetica" charset="0"/>
            </a:endParaRPr>
          </a:p>
          <a:p>
            <a:pPr>
              <a:lnSpc>
                <a:spcPct val="88000"/>
              </a:lnSpc>
              <a:spcBef>
                <a:spcPct val="43000"/>
              </a:spcBef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bull	    ++	    +	         +		  +</a:t>
            </a:r>
          </a:p>
          <a:p>
            <a:pPr>
              <a:lnSpc>
                <a:spcPct val="88000"/>
              </a:lnSpc>
              <a:spcBef>
                <a:spcPct val="43000"/>
              </a:spcBef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ram	     +	    -	         +		 ++  </a:t>
            </a:r>
          </a:p>
          <a:p>
            <a:pPr>
              <a:lnSpc>
                <a:spcPct val="88000"/>
              </a:lnSpc>
              <a:spcBef>
                <a:spcPct val="43000"/>
              </a:spcBef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boar	   +++	    +	         +		+++</a:t>
            </a:r>
          </a:p>
          <a:p>
            <a:pPr>
              <a:lnSpc>
                <a:spcPct val="88000"/>
              </a:lnSpc>
              <a:spcBef>
                <a:spcPct val="43000"/>
              </a:spcBef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stallion	   +++	   ++	       - (+)		  +</a:t>
            </a:r>
          </a:p>
          <a:p>
            <a:pPr>
              <a:lnSpc>
                <a:spcPct val="88000"/>
              </a:lnSpc>
              <a:spcBef>
                <a:spcPct val="43000"/>
              </a:spcBef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dog	      -	   ++	          -	        -</a:t>
            </a:r>
          </a:p>
          <a:p>
            <a:pPr>
              <a:lnSpc>
                <a:spcPct val="88000"/>
              </a:lnSpc>
              <a:spcBef>
                <a:spcPct val="43000"/>
              </a:spcBef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Cat	      -	   ++	          -		 ++</a:t>
            </a:r>
          </a:p>
          <a:p>
            <a:pPr>
              <a:lnSpc>
                <a:spcPct val="88000"/>
              </a:lnSpc>
              <a:spcBef>
                <a:spcPct val="43000"/>
              </a:spcBef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human	     +	   ++	          -		  +</a:t>
            </a:r>
          </a:p>
          <a:p>
            <a:pPr>
              <a:lnSpc>
                <a:spcPct val="88000"/>
              </a:lnSpc>
              <a:spcBef>
                <a:spcPct val="43000"/>
              </a:spcBef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</a:t>
            </a:r>
          </a:p>
          <a:p>
            <a:pPr algn="ctr"/>
            <a:endParaRPr lang="en-US" altLang="en-US" sz="2400" dirty="0">
              <a:solidFill>
                <a:schemeClr val="tx1"/>
              </a:solidFill>
              <a:latin typeface="Helvetica" charset="0"/>
            </a:endParaRPr>
          </a:p>
        </p:txBody>
      </p:sp>
      <p:sp>
        <p:nvSpPr>
          <p:cNvPr id="60420" name="Line 4"/>
          <p:cNvSpPr>
            <a:spLocks noChangeShapeType="1"/>
          </p:cNvSpPr>
          <p:nvPr/>
        </p:nvSpPr>
        <p:spPr bwMode="auto">
          <a:xfrm>
            <a:off x="234950" y="936625"/>
            <a:ext cx="868997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21" name="Line 5"/>
          <p:cNvSpPr>
            <a:spLocks noChangeShapeType="1"/>
          </p:cNvSpPr>
          <p:nvPr/>
        </p:nvSpPr>
        <p:spPr bwMode="auto">
          <a:xfrm>
            <a:off x="244475" y="2216150"/>
            <a:ext cx="868997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22" name="Line 6"/>
          <p:cNvSpPr>
            <a:spLocks noChangeShapeType="1"/>
          </p:cNvSpPr>
          <p:nvPr/>
        </p:nvSpPr>
        <p:spPr bwMode="auto">
          <a:xfrm>
            <a:off x="304800" y="5867400"/>
            <a:ext cx="868997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23" name="Line 7"/>
          <p:cNvSpPr>
            <a:spLocks noChangeShapeType="1"/>
          </p:cNvSpPr>
          <p:nvPr/>
        </p:nvSpPr>
        <p:spPr bwMode="auto">
          <a:xfrm>
            <a:off x="4044950" y="1508125"/>
            <a:ext cx="267335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6200" y="1147720"/>
            <a:ext cx="8991600" cy="4019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8000"/>
              </a:lnSpc>
              <a:spcBef>
                <a:spcPct val="43000"/>
              </a:spcBef>
              <a:tabLst>
                <a:tab pos="509588" algn="ctr"/>
                <a:tab pos="2451100" algn="ctr"/>
                <a:tab pos="4970463" algn="ctr"/>
                <a:tab pos="7480300" algn="ctr"/>
              </a:tabLst>
            </a:pPr>
            <a:r>
              <a:rPr lang="en-US" altLang="en-US" sz="2800" dirty="0">
                <a:solidFill>
                  <a:schemeClr val="tx1"/>
                </a:solidFill>
                <a:latin typeface="Helvetica" charset="0"/>
              </a:rPr>
              <a:t>	Species	Seminal	Prostate	Cowper's</a:t>
            </a:r>
          </a:p>
          <a:p>
            <a:pPr>
              <a:lnSpc>
                <a:spcPct val="88000"/>
              </a:lnSpc>
              <a:spcBef>
                <a:spcPct val="43000"/>
              </a:spcBef>
              <a:tabLst>
                <a:tab pos="509588" algn="ctr"/>
                <a:tab pos="2451100" algn="ctr"/>
                <a:tab pos="4970463" algn="ctr"/>
                <a:tab pos="7480300" algn="ctr"/>
              </a:tabLst>
            </a:pPr>
            <a:r>
              <a:rPr lang="en-US" altLang="en-US" sz="2800" dirty="0">
                <a:solidFill>
                  <a:schemeClr val="tx1"/>
                </a:solidFill>
                <a:latin typeface="Helvetica" charset="0"/>
              </a:rPr>
              <a:t>		Vesicles		</a:t>
            </a:r>
          </a:p>
          <a:p>
            <a:pPr>
              <a:lnSpc>
                <a:spcPct val="88000"/>
              </a:lnSpc>
              <a:spcBef>
                <a:spcPct val="43000"/>
              </a:spcBef>
              <a:tabLst>
                <a:tab pos="509588" algn="ctr"/>
                <a:tab pos="2451100" algn="ctr"/>
                <a:tab pos="4970463" algn="ctr"/>
                <a:tab pos="7480300" algn="ctr"/>
              </a:tabLst>
            </a:pPr>
            <a:r>
              <a:rPr lang="en-US" altLang="en-US" sz="2800" dirty="0">
                <a:solidFill>
                  <a:schemeClr val="tx1"/>
                </a:solidFill>
                <a:latin typeface="Helvetica" charset="0"/>
              </a:rPr>
              <a:t>	</a:t>
            </a: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Bull		No Clot Material</a:t>
            </a:r>
          </a:p>
          <a:p>
            <a:pPr>
              <a:lnSpc>
                <a:spcPct val="88000"/>
              </a:lnSpc>
              <a:spcBef>
                <a:spcPct val="43000"/>
              </a:spcBef>
              <a:tabLst>
                <a:tab pos="509588" algn="ctr"/>
                <a:tab pos="2451100" algn="ctr"/>
                <a:tab pos="4970463" algn="ctr"/>
                <a:tab pos="7480300" algn="ctr"/>
              </a:tabLst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Ram		No Clot Material</a:t>
            </a:r>
          </a:p>
          <a:p>
            <a:pPr>
              <a:lnSpc>
                <a:spcPct val="88000"/>
              </a:lnSpc>
              <a:spcBef>
                <a:spcPct val="43000"/>
              </a:spcBef>
              <a:tabLst>
                <a:tab pos="509588" algn="ctr"/>
                <a:tab pos="2451100" algn="ctr"/>
                <a:tab pos="4970463" algn="ctr"/>
                <a:tab pos="7480300" algn="ctr"/>
              </a:tabLst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Boar			</a:t>
            </a:r>
            <a:r>
              <a:rPr lang="en-US" altLang="en-US" sz="2400" dirty="0">
                <a:solidFill>
                  <a:srgbClr val="0000FF"/>
                </a:solidFill>
                <a:latin typeface="Helvetica" charset="0"/>
              </a:rPr>
              <a:t>Gel</a:t>
            </a:r>
          </a:p>
          <a:p>
            <a:pPr>
              <a:lnSpc>
                <a:spcPct val="88000"/>
              </a:lnSpc>
              <a:spcBef>
                <a:spcPct val="43000"/>
              </a:spcBef>
              <a:tabLst>
                <a:tab pos="509588" algn="ctr"/>
                <a:tab pos="2451100" algn="ctr"/>
                <a:tab pos="4970463" algn="ctr"/>
                <a:tab pos="7480300" algn="ctr"/>
              </a:tabLst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Stallion	</a:t>
            </a:r>
            <a:r>
              <a:rPr lang="en-US" altLang="en-US" sz="2400" dirty="0">
                <a:solidFill>
                  <a:srgbClr val="0000FF"/>
                </a:solidFill>
                <a:latin typeface="Helvetica" charset="0"/>
              </a:rPr>
              <a:t>Mucous</a:t>
            </a:r>
          </a:p>
          <a:p>
            <a:pPr>
              <a:lnSpc>
                <a:spcPct val="88000"/>
              </a:lnSpc>
              <a:spcBef>
                <a:spcPct val="43000"/>
              </a:spcBef>
              <a:tabLst>
                <a:tab pos="509588" algn="ctr"/>
                <a:tab pos="2451100" algn="ctr"/>
                <a:tab pos="4970463" algn="ctr"/>
                <a:tab pos="7480300" algn="ctr"/>
              </a:tabLst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Dog		No Clot Material</a:t>
            </a:r>
          </a:p>
          <a:p>
            <a:pPr>
              <a:lnSpc>
                <a:spcPct val="88000"/>
              </a:lnSpc>
              <a:spcBef>
                <a:spcPct val="43000"/>
              </a:spcBef>
              <a:tabLst>
                <a:tab pos="509588" algn="ctr"/>
                <a:tab pos="2451100" algn="ctr"/>
                <a:tab pos="4970463" algn="ctr"/>
                <a:tab pos="7480300" algn="ctr"/>
              </a:tabLst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Human	</a:t>
            </a:r>
            <a:r>
              <a:rPr lang="en-US" altLang="en-US" sz="2400" dirty="0">
                <a:solidFill>
                  <a:srgbClr val="0000FF"/>
                </a:solidFill>
                <a:latin typeface="Helvetica" charset="0"/>
              </a:rPr>
              <a:t>Clot	Clot-Enzyme</a:t>
            </a: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</a:t>
            </a:r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9375"/>
            <a:ext cx="9067800" cy="838200"/>
          </a:xfrm>
          <a:noFill/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Accessory Gland Secretions</a:t>
            </a:r>
          </a:p>
        </p:txBody>
      </p:sp>
      <p:sp>
        <p:nvSpPr>
          <p:cNvPr id="62470" name="Line 6"/>
          <p:cNvSpPr>
            <a:spLocks noChangeShapeType="1"/>
          </p:cNvSpPr>
          <p:nvPr/>
        </p:nvSpPr>
        <p:spPr bwMode="auto">
          <a:xfrm flipV="1">
            <a:off x="76200" y="1100094"/>
            <a:ext cx="8991600" cy="47626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Line 6"/>
          <p:cNvSpPr>
            <a:spLocks noChangeShapeType="1"/>
          </p:cNvSpPr>
          <p:nvPr/>
        </p:nvSpPr>
        <p:spPr bwMode="auto">
          <a:xfrm flipV="1">
            <a:off x="92050" y="2286000"/>
            <a:ext cx="8991600" cy="47626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Line 6"/>
          <p:cNvSpPr>
            <a:spLocks noChangeShapeType="1"/>
          </p:cNvSpPr>
          <p:nvPr/>
        </p:nvSpPr>
        <p:spPr bwMode="auto">
          <a:xfrm flipV="1">
            <a:off x="90830" y="5227966"/>
            <a:ext cx="8991600" cy="47626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7065FA-BEB8-4448-B88D-1F39FF3732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2698" y="250982"/>
            <a:ext cx="9067800" cy="628650"/>
          </a:xfrm>
        </p:spPr>
        <p:txBody>
          <a:bodyPr/>
          <a:lstStyle/>
          <a:p>
            <a:r>
              <a:rPr lang="en-US" dirty="0"/>
              <a:t>Quiz 4c</a:t>
            </a:r>
          </a:p>
        </p:txBody>
      </p:sp>
      <p:pic>
        <p:nvPicPr>
          <p:cNvPr id="9" name="Picture 8" descr="A picture containing toy, doll, food&#10;&#10;Description automatically generated">
            <a:extLst>
              <a:ext uri="{FF2B5EF4-FFF2-40B4-BE49-F238E27FC236}">
                <a16:creationId xmlns:a16="http://schemas.microsoft.com/office/drawing/2014/main" id="{7AA8DFEE-1A65-D743-974F-5029C02815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9380" y="3761747"/>
            <a:ext cx="2228420" cy="222842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D035C49-698E-0F43-A17C-1892D4076F8E}"/>
              </a:ext>
            </a:extLst>
          </p:cNvPr>
          <p:cNvSpPr txBox="1"/>
          <p:nvPr/>
        </p:nvSpPr>
        <p:spPr>
          <a:xfrm>
            <a:off x="609600" y="1143000"/>
            <a:ext cx="7696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</a:rPr>
              <a:t>Which accessory sex gland is present in all the species we have studied?</a:t>
            </a:r>
          </a:p>
          <a:p>
            <a:endParaRPr lang="en-US" sz="2400" dirty="0">
              <a:solidFill>
                <a:srgbClr val="000000"/>
              </a:solidFill>
            </a:endParaRPr>
          </a:p>
          <a:p>
            <a:endParaRPr lang="en-US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77402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7065FA-BEB8-4448-B88D-1F39FF3732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2698" y="250982"/>
            <a:ext cx="9067800" cy="628650"/>
          </a:xfrm>
        </p:spPr>
        <p:txBody>
          <a:bodyPr/>
          <a:lstStyle/>
          <a:p>
            <a:r>
              <a:rPr lang="en-US" dirty="0"/>
              <a:t>Quiz 4c</a:t>
            </a:r>
          </a:p>
        </p:txBody>
      </p:sp>
      <p:pic>
        <p:nvPicPr>
          <p:cNvPr id="9" name="Picture 8" descr="A picture containing toy, doll, food&#10;&#10;Description automatically generated">
            <a:extLst>
              <a:ext uri="{FF2B5EF4-FFF2-40B4-BE49-F238E27FC236}">
                <a16:creationId xmlns:a16="http://schemas.microsoft.com/office/drawing/2014/main" id="{7AA8DFEE-1A65-D743-974F-5029C02815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9380" y="3761747"/>
            <a:ext cx="2228420" cy="222842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D035C49-698E-0F43-A17C-1892D4076F8E}"/>
              </a:ext>
            </a:extLst>
          </p:cNvPr>
          <p:cNvSpPr txBox="1"/>
          <p:nvPr/>
        </p:nvSpPr>
        <p:spPr>
          <a:xfrm>
            <a:off x="609600" y="1143000"/>
            <a:ext cx="7696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</a:rPr>
              <a:t>Which accessory sex gland is present in all the species we have studied?</a:t>
            </a:r>
          </a:p>
          <a:p>
            <a:endParaRPr lang="en-US" sz="2400" dirty="0">
              <a:solidFill>
                <a:srgbClr val="000000"/>
              </a:solidFill>
            </a:endParaRPr>
          </a:p>
          <a:p>
            <a:endParaRPr lang="en-US" sz="2400" dirty="0">
              <a:solidFill>
                <a:srgbClr val="000000"/>
              </a:solidFill>
            </a:endParaRPr>
          </a:p>
          <a:p>
            <a:r>
              <a:rPr lang="en-US" sz="2400" dirty="0">
                <a:solidFill>
                  <a:srgbClr val="0000FF"/>
                </a:solidFill>
              </a:rPr>
              <a:t>Prostate as either the body or disseminate portion.</a:t>
            </a:r>
          </a:p>
        </p:txBody>
      </p:sp>
    </p:spTree>
    <p:extLst>
      <p:ext uri="{BB962C8B-B14F-4D97-AF65-F5344CB8AC3E}">
        <p14:creationId xmlns:p14="http://schemas.microsoft.com/office/powerpoint/2010/main" val="139924723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067800" cy="555625"/>
          </a:xfrm>
          <a:noFill/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Penis Types</a:t>
            </a:r>
          </a:p>
        </p:txBody>
      </p:sp>
      <p:sp>
        <p:nvSpPr>
          <p:cNvPr id="64515" name="Rectangle 3"/>
          <p:cNvSpPr>
            <a:spLocks noChangeArrowheads="1"/>
          </p:cNvSpPr>
          <p:nvPr/>
        </p:nvSpPr>
        <p:spPr bwMode="auto">
          <a:xfrm>
            <a:off x="966788" y="452438"/>
            <a:ext cx="2890837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400">
                <a:solidFill>
                  <a:schemeClr val="tx1"/>
                </a:solidFill>
                <a:latin typeface="Helvetica" charset="0"/>
              </a:rPr>
              <a:t>Muscular-Vascular</a:t>
            </a:r>
          </a:p>
        </p:txBody>
      </p:sp>
      <p:sp>
        <p:nvSpPr>
          <p:cNvPr id="64516" name="Rectangle 4"/>
          <p:cNvSpPr>
            <a:spLocks noChangeArrowheads="1"/>
          </p:cNvSpPr>
          <p:nvPr/>
        </p:nvSpPr>
        <p:spPr bwMode="auto">
          <a:xfrm>
            <a:off x="5808663" y="484188"/>
            <a:ext cx="1892300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400">
                <a:solidFill>
                  <a:schemeClr val="tx1"/>
                </a:solidFill>
                <a:latin typeface="Helvetica" charset="0"/>
              </a:rPr>
              <a:t>Fibroelastic</a:t>
            </a:r>
          </a:p>
        </p:txBody>
      </p:sp>
      <p:pic>
        <p:nvPicPr>
          <p:cNvPr id="64517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914400"/>
            <a:ext cx="8382000" cy="547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charset="-128"/>
              </a:rPr>
              <a:t>Human Penis Cross Section</a:t>
            </a:r>
          </a:p>
        </p:txBody>
      </p:sp>
      <p:pic>
        <p:nvPicPr>
          <p:cNvPr id="665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7325" y="1371600"/>
            <a:ext cx="46863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564" name="Text Box 4"/>
          <p:cNvSpPr txBox="1">
            <a:spLocks noChangeArrowheads="1"/>
          </p:cNvSpPr>
          <p:nvPr/>
        </p:nvSpPr>
        <p:spPr bwMode="auto">
          <a:xfrm>
            <a:off x="746125" y="1600200"/>
            <a:ext cx="25034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</a:rPr>
              <a:t>Corpus Cavernosum</a:t>
            </a:r>
          </a:p>
        </p:txBody>
      </p:sp>
      <p:sp>
        <p:nvSpPr>
          <p:cNvPr id="66565" name="Text Box 5"/>
          <p:cNvSpPr txBox="1">
            <a:spLocks noChangeArrowheads="1"/>
          </p:cNvSpPr>
          <p:nvPr/>
        </p:nvSpPr>
        <p:spPr bwMode="auto">
          <a:xfrm>
            <a:off x="1203325" y="5638800"/>
            <a:ext cx="2470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</a:rPr>
              <a:t>Corpus Spongiosum</a:t>
            </a:r>
          </a:p>
        </p:txBody>
      </p:sp>
      <p:sp>
        <p:nvSpPr>
          <p:cNvPr id="66566" name="Text Box 6"/>
          <p:cNvSpPr txBox="1">
            <a:spLocks noChangeArrowheads="1"/>
          </p:cNvSpPr>
          <p:nvPr/>
        </p:nvSpPr>
        <p:spPr bwMode="auto">
          <a:xfrm>
            <a:off x="6232525" y="5410200"/>
            <a:ext cx="11652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</a:rPr>
              <a:t>Urethra</a:t>
            </a:r>
          </a:p>
        </p:txBody>
      </p:sp>
      <p:sp>
        <p:nvSpPr>
          <p:cNvPr id="66567" name="Text Box 7"/>
          <p:cNvSpPr txBox="1">
            <a:spLocks noChangeArrowheads="1"/>
          </p:cNvSpPr>
          <p:nvPr/>
        </p:nvSpPr>
        <p:spPr bwMode="auto">
          <a:xfrm>
            <a:off x="6765925" y="990600"/>
            <a:ext cx="18367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</a:rPr>
              <a:t>Blood Vessels</a:t>
            </a:r>
          </a:p>
        </p:txBody>
      </p:sp>
      <p:sp>
        <p:nvSpPr>
          <p:cNvPr id="66568" name="Line 8"/>
          <p:cNvSpPr>
            <a:spLocks noChangeShapeType="1"/>
          </p:cNvSpPr>
          <p:nvPr/>
        </p:nvSpPr>
        <p:spPr bwMode="auto">
          <a:xfrm flipH="1">
            <a:off x="5622925" y="1295400"/>
            <a:ext cx="11430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569" name="Line 9"/>
          <p:cNvSpPr>
            <a:spLocks noChangeShapeType="1"/>
          </p:cNvSpPr>
          <p:nvPr/>
        </p:nvSpPr>
        <p:spPr bwMode="auto">
          <a:xfrm>
            <a:off x="2041525" y="2057400"/>
            <a:ext cx="137160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570" name="Line 10"/>
          <p:cNvSpPr>
            <a:spLocks noChangeShapeType="1"/>
          </p:cNvSpPr>
          <p:nvPr/>
        </p:nvSpPr>
        <p:spPr bwMode="auto">
          <a:xfrm flipV="1">
            <a:off x="2803525" y="4572000"/>
            <a:ext cx="1600200" cy="1143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571" name="Line 11"/>
          <p:cNvSpPr>
            <a:spLocks noChangeShapeType="1"/>
          </p:cNvSpPr>
          <p:nvPr/>
        </p:nvSpPr>
        <p:spPr bwMode="auto">
          <a:xfrm flipH="1" flipV="1">
            <a:off x="5165725" y="4495800"/>
            <a:ext cx="1143000" cy="990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572" name="Text Box 12"/>
          <p:cNvSpPr txBox="1">
            <a:spLocks noChangeArrowheads="1"/>
          </p:cNvSpPr>
          <p:nvPr/>
        </p:nvSpPr>
        <p:spPr bwMode="auto">
          <a:xfrm>
            <a:off x="7527925" y="3048000"/>
            <a:ext cx="1616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</a:rPr>
              <a:t>Large Veins</a:t>
            </a:r>
          </a:p>
        </p:txBody>
      </p:sp>
      <p:sp>
        <p:nvSpPr>
          <p:cNvPr id="66573" name="Line 13"/>
          <p:cNvSpPr>
            <a:spLocks noChangeShapeType="1"/>
          </p:cNvSpPr>
          <p:nvPr/>
        </p:nvSpPr>
        <p:spPr bwMode="auto">
          <a:xfrm flipH="1" flipV="1">
            <a:off x="6156325" y="3200400"/>
            <a:ext cx="1371600" cy="76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5752" y="2838777"/>
            <a:ext cx="275431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0000FF"/>
                </a:solidFill>
              </a:rPr>
              <a:t>Muscular-Vascular </a:t>
            </a:r>
            <a:br>
              <a:rPr lang="en-US" sz="2800" dirty="0">
                <a:solidFill>
                  <a:srgbClr val="0000FF"/>
                </a:solidFill>
              </a:rPr>
            </a:br>
            <a:r>
              <a:rPr lang="en-US" sz="2800" dirty="0">
                <a:solidFill>
                  <a:srgbClr val="0000FF"/>
                </a:solidFill>
              </a:rPr>
              <a:t>or </a:t>
            </a:r>
            <a:br>
              <a:rPr lang="en-US" sz="2800" dirty="0">
                <a:solidFill>
                  <a:srgbClr val="0000FF"/>
                </a:solidFill>
              </a:rPr>
            </a:br>
            <a:r>
              <a:rPr lang="en-US" sz="2800" dirty="0" err="1">
                <a:solidFill>
                  <a:srgbClr val="0000FF"/>
                </a:solidFill>
              </a:rPr>
              <a:t>Fibroelastic</a:t>
            </a:r>
            <a:r>
              <a:rPr lang="en-US" sz="2800" dirty="0">
                <a:solidFill>
                  <a:srgbClr val="0000FF"/>
                </a:solidFill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0"/>
            <a:ext cx="7285038" cy="639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1" name="Rectangle 3"/>
          <p:cNvSpPr>
            <a:spLocks noChangeArrowheads="1"/>
          </p:cNvSpPr>
          <p:nvPr/>
        </p:nvSpPr>
        <p:spPr bwMode="auto">
          <a:xfrm>
            <a:off x="1190625" y="212725"/>
            <a:ext cx="1182688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chemeClr val="tx1"/>
                </a:solidFill>
                <a:latin typeface="Helvetica" charset="0"/>
              </a:rPr>
              <a:t>Internal</a:t>
            </a:r>
          </a:p>
          <a:p>
            <a:pPr algn="ctr"/>
            <a:r>
              <a:rPr lang="en-US" altLang="en-US">
                <a:solidFill>
                  <a:schemeClr val="tx1"/>
                </a:solidFill>
                <a:latin typeface="Helvetica" charset="0"/>
              </a:rPr>
              <a:t>Prepuce</a:t>
            </a:r>
          </a:p>
        </p:txBody>
      </p:sp>
      <p:sp>
        <p:nvSpPr>
          <p:cNvPr id="68612" name="Rectangle 4"/>
          <p:cNvSpPr>
            <a:spLocks noChangeArrowheads="1"/>
          </p:cNvSpPr>
          <p:nvPr/>
        </p:nvSpPr>
        <p:spPr bwMode="auto">
          <a:xfrm>
            <a:off x="2667000" y="419100"/>
            <a:ext cx="957263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chemeClr val="tx1"/>
                </a:solidFill>
                <a:latin typeface="Helvetica" charset="0"/>
              </a:rPr>
              <a:t>Raphe</a:t>
            </a:r>
          </a:p>
        </p:txBody>
      </p:sp>
      <p:sp>
        <p:nvSpPr>
          <p:cNvPr id="68613" name="Rectangle 5"/>
          <p:cNvSpPr>
            <a:spLocks noChangeArrowheads="1"/>
          </p:cNvSpPr>
          <p:nvPr/>
        </p:nvSpPr>
        <p:spPr bwMode="auto">
          <a:xfrm>
            <a:off x="3968750" y="260350"/>
            <a:ext cx="1169988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chemeClr val="tx1"/>
                </a:solidFill>
                <a:latin typeface="Helvetica" charset="0"/>
              </a:rPr>
              <a:t>Urethral</a:t>
            </a:r>
          </a:p>
          <a:p>
            <a:pPr algn="ctr"/>
            <a:r>
              <a:rPr lang="en-US" altLang="en-US">
                <a:solidFill>
                  <a:schemeClr val="tx1"/>
                </a:solidFill>
                <a:latin typeface="Helvetica" charset="0"/>
              </a:rPr>
              <a:t>Process</a:t>
            </a:r>
          </a:p>
        </p:txBody>
      </p:sp>
      <p:sp>
        <p:nvSpPr>
          <p:cNvPr id="68614" name="Rectangle 6"/>
          <p:cNvSpPr>
            <a:spLocks noChangeArrowheads="1"/>
          </p:cNvSpPr>
          <p:nvPr/>
        </p:nvSpPr>
        <p:spPr bwMode="auto">
          <a:xfrm>
            <a:off x="1905000" y="2133600"/>
            <a:ext cx="2325688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chemeClr val="tx1"/>
                </a:solidFill>
                <a:latin typeface="Helvetica" charset="0"/>
              </a:rPr>
              <a:t>Free End of Penis</a:t>
            </a:r>
          </a:p>
        </p:txBody>
      </p:sp>
      <p:sp>
        <p:nvSpPr>
          <p:cNvPr id="68615" name="Rectangle 7"/>
          <p:cNvSpPr>
            <a:spLocks noChangeArrowheads="1"/>
          </p:cNvSpPr>
          <p:nvPr/>
        </p:nvSpPr>
        <p:spPr bwMode="auto">
          <a:xfrm>
            <a:off x="4448175" y="2085975"/>
            <a:ext cx="887413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chemeClr val="tx1"/>
                </a:solidFill>
                <a:latin typeface="Helvetica" charset="0"/>
              </a:rPr>
              <a:t>Glans</a:t>
            </a:r>
          </a:p>
          <a:p>
            <a:pPr algn="ctr"/>
            <a:r>
              <a:rPr lang="en-US" altLang="en-US">
                <a:solidFill>
                  <a:schemeClr val="tx1"/>
                </a:solidFill>
                <a:latin typeface="Helvetica" charset="0"/>
              </a:rPr>
              <a:t>Penis</a:t>
            </a:r>
          </a:p>
        </p:txBody>
      </p:sp>
      <p:sp>
        <p:nvSpPr>
          <p:cNvPr id="68616" name="Rectangle 8"/>
          <p:cNvSpPr>
            <a:spLocks noChangeArrowheads="1"/>
          </p:cNvSpPr>
          <p:nvPr/>
        </p:nvSpPr>
        <p:spPr bwMode="auto">
          <a:xfrm>
            <a:off x="-7938" y="3886200"/>
            <a:ext cx="1563688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rgbClr val="0000FF"/>
                </a:solidFill>
                <a:latin typeface="Helvetica" charset="0"/>
              </a:rPr>
              <a:t>Filiform</a:t>
            </a:r>
          </a:p>
          <a:p>
            <a:pPr algn="ctr"/>
            <a:r>
              <a:rPr lang="en-US" altLang="en-US">
                <a:solidFill>
                  <a:srgbClr val="0000FF"/>
                </a:solidFill>
                <a:latin typeface="Helvetica" charset="0"/>
              </a:rPr>
              <a:t>Appendage</a:t>
            </a:r>
          </a:p>
        </p:txBody>
      </p:sp>
      <p:sp>
        <p:nvSpPr>
          <p:cNvPr id="68617" name="Rectangle 9"/>
          <p:cNvSpPr>
            <a:spLocks noChangeArrowheads="1"/>
          </p:cNvSpPr>
          <p:nvPr/>
        </p:nvSpPr>
        <p:spPr bwMode="auto">
          <a:xfrm>
            <a:off x="228600" y="1371600"/>
            <a:ext cx="104457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600">
                <a:latin typeface="Helvetica" charset="0"/>
              </a:rPr>
              <a:t>Bull</a:t>
            </a:r>
          </a:p>
        </p:txBody>
      </p:sp>
      <p:sp>
        <p:nvSpPr>
          <p:cNvPr id="68618" name="Rectangle 10"/>
          <p:cNvSpPr>
            <a:spLocks noChangeArrowheads="1"/>
          </p:cNvSpPr>
          <p:nvPr/>
        </p:nvSpPr>
        <p:spPr bwMode="auto">
          <a:xfrm>
            <a:off x="2286000" y="4038600"/>
            <a:ext cx="117157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600">
                <a:latin typeface="Helvetica" charset="0"/>
              </a:rPr>
              <a:t>Ram</a:t>
            </a:r>
          </a:p>
        </p:txBody>
      </p:sp>
      <p:sp>
        <p:nvSpPr>
          <p:cNvPr id="68619" name="Rectangle 11"/>
          <p:cNvSpPr>
            <a:spLocks noChangeArrowheads="1"/>
          </p:cNvSpPr>
          <p:nvPr/>
        </p:nvSpPr>
        <p:spPr bwMode="auto">
          <a:xfrm>
            <a:off x="2209800" y="5867400"/>
            <a:ext cx="122237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600">
                <a:latin typeface="Helvetica" charset="0"/>
              </a:rPr>
              <a:t>Boar</a:t>
            </a:r>
          </a:p>
        </p:txBody>
      </p:sp>
      <p:sp>
        <p:nvSpPr>
          <p:cNvPr id="68620" name="Rectangle 12"/>
          <p:cNvSpPr>
            <a:spLocks noChangeArrowheads="1"/>
          </p:cNvSpPr>
          <p:nvPr/>
        </p:nvSpPr>
        <p:spPr bwMode="auto">
          <a:xfrm>
            <a:off x="6397625" y="361950"/>
            <a:ext cx="183197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600">
                <a:latin typeface="Helvetica" charset="0"/>
              </a:rPr>
              <a:t>Stallion</a:t>
            </a:r>
          </a:p>
        </p:txBody>
      </p:sp>
      <p:sp>
        <p:nvSpPr>
          <p:cNvPr id="68621" name="Rectangle 13"/>
          <p:cNvSpPr>
            <a:spLocks noChangeArrowheads="1"/>
          </p:cNvSpPr>
          <p:nvPr/>
        </p:nvSpPr>
        <p:spPr bwMode="auto">
          <a:xfrm>
            <a:off x="7072313" y="3124200"/>
            <a:ext cx="173037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600" dirty="0">
                <a:latin typeface="Helvetica" charset="0"/>
              </a:rPr>
              <a:t>Human</a:t>
            </a:r>
          </a:p>
        </p:txBody>
      </p:sp>
      <p:pic>
        <p:nvPicPr>
          <p:cNvPr id="68622" name="Picture 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0694" y="4419599"/>
            <a:ext cx="2174875" cy="105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23" name="Rectangle 15"/>
          <p:cNvSpPr>
            <a:spLocks noChangeArrowheads="1"/>
          </p:cNvSpPr>
          <p:nvPr/>
        </p:nvSpPr>
        <p:spPr bwMode="auto">
          <a:xfrm>
            <a:off x="7861300" y="4628356"/>
            <a:ext cx="91757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600">
                <a:latin typeface="Helvetica" charset="0"/>
              </a:rPr>
              <a:t>Cat</a:t>
            </a: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7861300" y="5943600"/>
            <a:ext cx="1080423" cy="643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600">
                <a:latin typeface="Helvetica" charset="0"/>
              </a:rPr>
              <a:t>Dog</a:t>
            </a:r>
            <a:endParaRPr lang="en-US" altLang="en-US" sz="3600" dirty="0">
              <a:latin typeface="Helvetica" charset="0"/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5962046" y="6046475"/>
            <a:ext cx="1703992" cy="4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400">
                <a:solidFill>
                  <a:schemeClr val="tx1"/>
                </a:solidFill>
                <a:latin typeface="Helvetica" charset="0"/>
              </a:rPr>
              <a:t>No picture</a:t>
            </a:r>
            <a:endParaRPr lang="en-US" altLang="en-US" sz="2400" dirty="0">
              <a:solidFill>
                <a:schemeClr val="tx1"/>
              </a:solidFill>
              <a:latin typeface="Helvetica" charset="0"/>
            </a:endParaRPr>
          </a:p>
        </p:txBody>
      </p:sp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en-US">
                <a:solidFill>
                  <a:srgbClr val="FFFFFF"/>
                </a:solidFill>
                <a:ea typeface="ＭＳ Ｐゴシック" charset="-128"/>
              </a:rPr>
              <a:t>Comparison of Penis Types</a:t>
            </a:r>
          </a:p>
        </p:txBody>
      </p:sp>
      <p:sp>
        <p:nvSpPr>
          <p:cNvPr id="70659" name="Line 4"/>
          <p:cNvSpPr>
            <a:spLocks noChangeShapeType="1"/>
          </p:cNvSpPr>
          <p:nvPr/>
        </p:nvSpPr>
        <p:spPr bwMode="auto">
          <a:xfrm>
            <a:off x="4524375" y="733425"/>
            <a:ext cx="0" cy="5788025"/>
          </a:xfrm>
          <a:prstGeom prst="line">
            <a:avLst/>
          </a:prstGeom>
          <a:noFill/>
          <a:ln w="1016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660" name="Line 5"/>
          <p:cNvSpPr>
            <a:spLocks noChangeShapeType="1"/>
          </p:cNvSpPr>
          <p:nvPr/>
        </p:nvSpPr>
        <p:spPr bwMode="auto">
          <a:xfrm>
            <a:off x="63500" y="3571875"/>
            <a:ext cx="9004300" cy="0"/>
          </a:xfrm>
          <a:prstGeom prst="line">
            <a:avLst/>
          </a:prstGeom>
          <a:noFill/>
          <a:ln w="1270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661" name="Line 6"/>
          <p:cNvSpPr>
            <a:spLocks noChangeShapeType="1"/>
          </p:cNvSpPr>
          <p:nvPr/>
        </p:nvSpPr>
        <p:spPr bwMode="auto">
          <a:xfrm>
            <a:off x="63500" y="3470275"/>
            <a:ext cx="9004300" cy="0"/>
          </a:xfrm>
          <a:prstGeom prst="line">
            <a:avLst/>
          </a:prstGeom>
          <a:noFill/>
          <a:ln w="1270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662" name="Line 7"/>
          <p:cNvSpPr>
            <a:spLocks noChangeShapeType="1"/>
          </p:cNvSpPr>
          <p:nvPr/>
        </p:nvSpPr>
        <p:spPr bwMode="auto">
          <a:xfrm>
            <a:off x="4629150" y="727075"/>
            <a:ext cx="0" cy="5788025"/>
          </a:xfrm>
          <a:prstGeom prst="line">
            <a:avLst/>
          </a:prstGeom>
          <a:noFill/>
          <a:ln w="1016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70663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838200"/>
            <a:ext cx="8763000" cy="533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>
          <a:xfrm>
            <a:off x="333375" y="111125"/>
            <a:ext cx="4095750" cy="838200"/>
          </a:xfrm>
          <a:noFill/>
        </p:spPr>
        <p:txBody>
          <a:bodyPr/>
          <a:lstStyle/>
          <a:p>
            <a:r>
              <a:rPr lang="en-US" altLang="en-US">
                <a:solidFill>
                  <a:srgbClr val="FAFD00"/>
                </a:solidFill>
                <a:ea typeface="ＭＳ Ｐゴシック" charset="-128"/>
              </a:rPr>
              <a:t>Human</a:t>
            </a:r>
          </a:p>
        </p:txBody>
      </p:sp>
      <p:pic>
        <p:nvPicPr>
          <p:cNvPr id="72707" name="Picture 3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5825" y="0"/>
            <a:ext cx="4435475" cy="684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438400"/>
            <a:ext cx="3810000" cy="838200"/>
          </a:xfrm>
        </p:spPr>
        <p:txBody>
          <a:bodyPr/>
          <a:lstStyle/>
          <a:p>
            <a:r>
              <a:rPr lang="en-US"/>
              <a:t>Dog Anatomy</a:t>
            </a:r>
          </a:p>
        </p:txBody>
      </p:sp>
      <p:pic>
        <p:nvPicPr>
          <p:cNvPr id="105474" name="Picture 2" descr="ttp://www.humananatomychart.us/wp-content/uploads/2015/11/female-reproductive-system-diseases-ddd-dog-u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228600"/>
            <a:ext cx="4286250" cy="595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438400" y="5867400"/>
            <a:ext cx="281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rgbClr val="0000FF"/>
                </a:solidFill>
              </a:rPr>
              <a:t>Bulbus</a:t>
            </a:r>
            <a:r>
              <a:rPr lang="en-US" sz="2800" dirty="0">
                <a:solidFill>
                  <a:srgbClr val="0000FF"/>
                </a:solidFill>
              </a:rPr>
              <a:t> </a:t>
            </a:r>
            <a:r>
              <a:rPr lang="en-US" sz="2800" dirty="0" err="1">
                <a:solidFill>
                  <a:srgbClr val="0000FF"/>
                </a:solidFill>
              </a:rPr>
              <a:t>Glandis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5" name="Line 9"/>
          <p:cNvSpPr>
            <a:spLocks noChangeShapeType="1"/>
          </p:cNvSpPr>
          <p:nvPr/>
        </p:nvSpPr>
        <p:spPr bwMode="auto">
          <a:xfrm flipV="1">
            <a:off x="4876800" y="4800600"/>
            <a:ext cx="762000" cy="10668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13210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Title 1">
            <a:extLst>
              <a:ext uri="{FF2B5EF4-FFF2-40B4-BE49-F238E27FC236}">
                <a16:creationId xmlns:a16="http://schemas.microsoft.com/office/drawing/2014/main" id="{FB84C278-6A92-DB4A-AF7D-6FBD6091F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Semen Collection in the Dog</a:t>
            </a:r>
          </a:p>
        </p:txBody>
      </p:sp>
      <p:pic>
        <p:nvPicPr>
          <p:cNvPr id="53250" name="Picture 2" descr="dog6.jpg">
            <a:extLst>
              <a:ext uri="{FF2B5EF4-FFF2-40B4-BE49-F238E27FC236}">
                <a16:creationId xmlns:a16="http://schemas.microsoft.com/office/drawing/2014/main" id="{ED8F1F40-3E1B-F540-9525-147C97BFCF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944563"/>
            <a:ext cx="3840163" cy="576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416681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>
            <a:extLst>
              <a:ext uri="{FF2B5EF4-FFF2-40B4-BE49-F238E27FC236}">
                <a16:creationId xmlns:a16="http://schemas.microsoft.com/office/drawing/2014/main" id="{1F478CF4-9993-4642-AC32-6A02D2D92E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Canine Mating</a:t>
            </a:r>
          </a:p>
        </p:txBody>
      </p:sp>
      <p:pic>
        <p:nvPicPr>
          <p:cNvPr id="35842" name="Picture 4" descr="dog_mating1">
            <a:extLst>
              <a:ext uri="{FF2B5EF4-FFF2-40B4-BE49-F238E27FC236}">
                <a16:creationId xmlns:a16="http://schemas.microsoft.com/office/drawing/2014/main" id="{68B4A581-9D72-5F4D-8309-1E53479795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838200"/>
            <a:ext cx="7404100" cy="590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753407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>
            <a:extLst>
              <a:ext uri="{FF2B5EF4-FFF2-40B4-BE49-F238E27FC236}">
                <a16:creationId xmlns:a16="http://schemas.microsoft.com/office/drawing/2014/main" id="{7343FAA9-77A9-9444-9E94-C1B9518892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Canine Mating cont.</a:t>
            </a:r>
          </a:p>
        </p:txBody>
      </p:sp>
      <p:pic>
        <p:nvPicPr>
          <p:cNvPr id="36866" name="Picture 3" descr="dog_mating2">
            <a:extLst>
              <a:ext uri="{FF2B5EF4-FFF2-40B4-BE49-F238E27FC236}">
                <a16:creationId xmlns:a16="http://schemas.microsoft.com/office/drawing/2014/main" id="{CBEC4927-09ED-C948-8A05-59825D4845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914400"/>
            <a:ext cx="7394575" cy="5789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090760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en-US">
                <a:solidFill>
                  <a:srgbClr val="FAFD00"/>
                </a:solidFill>
                <a:ea typeface="ＭＳ Ｐゴシック" charset="-128"/>
              </a:rPr>
              <a:t>Sigmoid Flexure</a:t>
            </a:r>
          </a:p>
        </p:txBody>
      </p:sp>
      <p:sp>
        <p:nvSpPr>
          <p:cNvPr id="74755" name="Rectangle 3"/>
          <p:cNvSpPr>
            <a:spLocks noChangeArrowheads="1"/>
          </p:cNvSpPr>
          <p:nvPr/>
        </p:nvSpPr>
        <p:spPr bwMode="auto">
          <a:xfrm>
            <a:off x="1905000" y="5716231"/>
            <a:ext cx="757237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400">
                <a:solidFill>
                  <a:srgbClr val="FFFFFF"/>
                </a:solidFill>
                <a:latin typeface="Helvetica" charset="0"/>
              </a:rPr>
              <a:t>Bull</a:t>
            </a:r>
          </a:p>
        </p:txBody>
      </p:sp>
      <p:sp>
        <p:nvSpPr>
          <p:cNvPr id="74756" name="Rectangle 4"/>
          <p:cNvSpPr>
            <a:spLocks noChangeArrowheads="1"/>
          </p:cNvSpPr>
          <p:nvPr/>
        </p:nvSpPr>
        <p:spPr bwMode="auto">
          <a:xfrm>
            <a:off x="6400800" y="5265738"/>
            <a:ext cx="874712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400" dirty="0">
                <a:solidFill>
                  <a:srgbClr val="FFFFFF"/>
                </a:solidFill>
                <a:latin typeface="Helvetica" charset="0"/>
              </a:rPr>
              <a:t>Boar</a:t>
            </a:r>
          </a:p>
        </p:txBody>
      </p:sp>
      <p:sp>
        <p:nvSpPr>
          <p:cNvPr id="74757" name="Text Box 7"/>
          <p:cNvSpPr txBox="1">
            <a:spLocks noChangeArrowheads="1"/>
          </p:cNvSpPr>
          <p:nvPr/>
        </p:nvSpPr>
        <p:spPr bwMode="auto">
          <a:xfrm>
            <a:off x="2895600" y="6094413"/>
            <a:ext cx="409733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600">
                <a:solidFill>
                  <a:srgbClr val="FAFD00"/>
                </a:solidFill>
                <a:latin typeface="Helvetica" charset="0"/>
              </a:rPr>
              <a:t>Fibroelastic Penis</a:t>
            </a:r>
          </a:p>
        </p:txBody>
      </p:sp>
      <p:pic>
        <p:nvPicPr>
          <p:cNvPr id="74758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1813" y="1447800"/>
            <a:ext cx="4725987" cy="3662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59" name="Picture 9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1" b="1531"/>
          <a:stretch/>
        </p:blipFill>
        <p:spPr bwMode="auto">
          <a:xfrm>
            <a:off x="457200" y="1219022"/>
            <a:ext cx="34798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1988" y="0"/>
            <a:ext cx="7199312" cy="684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803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2971800" cy="1676400"/>
          </a:xfrm>
          <a:solidFill>
            <a:schemeClr val="bg1"/>
          </a:solidFill>
        </p:spPr>
        <p:txBody>
          <a:bodyPr/>
          <a:lstStyle/>
          <a:p>
            <a:r>
              <a:rPr lang="en-US" altLang="en-US" sz="3600">
                <a:solidFill>
                  <a:srgbClr val="FAFD00"/>
                </a:solidFill>
                <a:ea typeface="ＭＳ Ｐゴシック" charset="-128"/>
              </a:rPr>
              <a:t>Muscular-Vascular Penis Type</a:t>
            </a:r>
          </a:p>
        </p:txBody>
      </p:sp>
      <p:sp>
        <p:nvSpPr>
          <p:cNvPr id="76804" name="Rectangle 4"/>
          <p:cNvSpPr>
            <a:spLocks noChangeArrowheads="1"/>
          </p:cNvSpPr>
          <p:nvPr/>
        </p:nvSpPr>
        <p:spPr bwMode="auto">
          <a:xfrm>
            <a:off x="2189163" y="5807075"/>
            <a:ext cx="1649412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200">
                <a:solidFill>
                  <a:schemeClr val="bg1"/>
                </a:solidFill>
                <a:latin typeface="Helvetica" charset="0"/>
              </a:rPr>
              <a:t>Stallion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1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The Penis</a:t>
            </a:r>
          </a:p>
        </p:txBody>
      </p:sp>
      <p:sp>
        <p:nvSpPr>
          <p:cNvPr id="78852" name="Line 4"/>
          <p:cNvSpPr>
            <a:spLocks noChangeShapeType="1"/>
          </p:cNvSpPr>
          <p:nvPr/>
        </p:nvSpPr>
        <p:spPr bwMode="auto">
          <a:xfrm>
            <a:off x="60325" y="857250"/>
            <a:ext cx="90551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8853" name="Line 5"/>
          <p:cNvSpPr>
            <a:spLocks noChangeShapeType="1"/>
          </p:cNvSpPr>
          <p:nvPr/>
        </p:nvSpPr>
        <p:spPr bwMode="auto">
          <a:xfrm>
            <a:off x="12700" y="2057400"/>
            <a:ext cx="910272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8854" name="Line 6"/>
          <p:cNvSpPr>
            <a:spLocks noChangeShapeType="1"/>
          </p:cNvSpPr>
          <p:nvPr/>
        </p:nvSpPr>
        <p:spPr bwMode="auto">
          <a:xfrm flipV="1">
            <a:off x="38100" y="5768264"/>
            <a:ext cx="9067800" cy="31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04800" y="958267"/>
            <a:ext cx="85344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509588" algn="ctr"/>
                <a:tab pos="2684463" algn="ctr"/>
                <a:tab pos="4167188" algn="ctr"/>
                <a:tab pos="5715000" algn="ctr"/>
                <a:tab pos="7312025" algn="ctr"/>
              </a:tabLst>
            </a:pPr>
            <a:r>
              <a:rPr lang="en-US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	</a:t>
            </a:r>
            <a:r>
              <a:rPr lang="en-US" sz="3200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Species	Sigmoid	Type	Erectile	Glans</a:t>
            </a:r>
          </a:p>
          <a:p>
            <a:pPr>
              <a:tabLst>
                <a:tab pos="509588" algn="ctr"/>
                <a:tab pos="2684463" algn="ctr"/>
                <a:tab pos="4167188" algn="ctr"/>
                <a:tab pos="5715000" algn="ctr"/>
                <a:tab pos="7312025" algn="ctr"/>
              </a:tabLst>
            </a:pPr>
            <a:r>
              <a:rPr lang="en-US" sz="3200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		Flexure			Tissue</a:t>
            </a:r>
            <a:r>
              <a:rPr lang="en-US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	</a:t>
            </a:r>
          </a:p>
          <a:p>
            <a:pPr>
              <a:tabLst>
                <a:tab pos="509588" algn="ctr"/>
                <a:tab pos="2684463" algn="ctr"/>
                <a:tab pos="4167188" algn="ctr"/>
                <a:tab pos="5715000" algn="ctr"/>
                <a:tab pos="7312025" algn="ctr"/>
              </a:tabLst>
            </a:pPr>
            <a:endParaRPr lang="en-US" dirty="0">
              <a:solidFill>
                <a:schemeClr val="tx1"/>
              </a:solidFill>
              <a:latin typeface="Helvetica" charset="0"/>
              <a:ea typeface="Helvetica" charset="0"/>
              <a:cs typeface="Helvetica" charset="0"/>
            </a:endParaRPr>
          </a:p>
          <a:p>
            <a:pPr>
              <a:tabLst>
                <a:tab pos="509588" algn="ctr"/>
                <a:tab pos="2684463" algn="ctr"/>
                <a:tab pos="4167188" algn="ctr"/>
                <a:tab pos="5715000" algn="ctr"/>
                <a:tab pos="7312025" algn="ctr"/>
              </a:tabLst>
            </a:pPr>
            <a:r>
              <a:rPr lang="en-US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	</a:t>
            </a:r>
            <a:r>
              <a:rPr lang="en-US" sz="2400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Bull	yes	FE	+	Glans</a:t>
            </a:r>
          </a:p>
          <a:p>
            <a:pPr>
              <a:tabLst>
                <a:tab pos="509588" algn="ctr"/>
                <a:tab pos="2684463" algn="ctr"/>
                <a:tab pos="4167188" algn="ctr"/>
                <a:tab pos="5715000" algn="ctr"/>
                <a:tab pos="7312025" algn="ctr"/>
              </a:tabLst>
            </a:pPr>
            <a:r>
              <a:rPr lang="en-US" sz="2400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	Ram	yes	FE	+	Glans</a:t>
            </a:r>
          </a:p>
          <a:p>
            <a:pPr>
              <a:tabLst>
                <a:tab pos="509588" algn="ctr"/>
                <a:tab pos="2684463" algn="ctr"/>
                <a:tab pos="4167188" algn="ctr"/>
                <a:tab pos="5715000" algn="ctr"/>
                <a:tab pos="7312025" algn="ctr"/>
              </a:tabLst>
            </a:pPr>
            <a:r>
              <a:rPr lang="en-US" sz="2400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	Boar	yes	FE	+	not distinct</a:t>
            </a:r>
            <a:br>
              <a:rPr lang="en-US" sz="2400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</a:br>
            <a:endParaRPr lang="en-US" sz="2400" dirty="0">
              <a:solidFill>
                <a:schemeClr val="tx1"/>
              </a:solidFill>
              <a:latin typeface="Helvetica" charset="0"/>
              <a:ea typeface="Helvetica" charset="0"/>
              <a:cs typeface="Helvetica" charset="0"/>
            </a:endParaRPr>
          </a:p>
          <a:p>
            <a:pPr>
              <a:tabLst>
                <a:tab pos="509588" algn="ctr"/>
                <a:tab pos="2684463" algn="ctr"/>
                <a:tab pos="4167188" algn="ctr"/>
                <a:tab pos="5715000" algn="ctr"/>
                <a:tab pos="7312025" algn="ctr"/>
              </a:tabLst>
            </a:pPr>
            <a:r>
              <a:rPr lang="en-US" sz="2400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	Stallion	no	MV	+++	Large Glans</a:t>
            </a:r>
          </a:p>
          <a:p>
            <a:pPr>
              <a:tabLst>
                <a:tab pos="509588" algn="ctr"/>
                <a:tab pos="2684463" algn="ctr"/>
                <a:tab pos="4167188" algn="ctr"/>
                <a:tab pos="5715000" algn="ctr"/>
                <a:tab pos="7312025" algn="ctr"/>
              </a:tabLst>
            </a:pPr>
            <a:r>
              <a:rPr lang="en-US" sz="2400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	Dog	no	MV	+++	Large Glans</a:t>
            </a:r>
          </a:p>
          <a:p>
            <a:pPr>
              <a:tabLst>
                <a:tab pos="509588" algn="ctr"/>
                <a:tab pos="2684463" algn="ctr"/>
                <a:tab pos="4167188" algn="ctr"/>
                <a:tab pos="5715000" algn="ctr"/>
                <a:tab pos="7312025" algn="ctr"/>
              </a:tabLst>
            </a:pPr>
            <a:r>
              <a:rPr lang="en-US" sz="2400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	Cat	no	MV	+++	Large Glans+</a:t>
            </a:r>
            <a:br>
              <a:rPr lang="en-US" sz="2400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</a:br>
            <a:r>
              <a:rPr lang="en-US" sz="2400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					Spines</a:t>
            </a:r>
          </a:p>
          <a:p>
            <a:pPr>
              <a:tabLst>
                <a:tab pos="509588" algn="ctr"/>
                <a:tab pos="2684463" algn="ctr"/>
                <a:tab pos="4167188" algn="ctr"/>
                <a:tab pos="5715000" algn="ctr"/>
                <a:tab pos="7312025" algn="ctr"/>
              </a:tabLst>
            </a:pPr>
            <a:r>
              <a:rPr lang="en-US" sz="2400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	Human	no	MV	+++	Large Glans</a:t>
            </a:r>
          </a:p>
        </p:txBody>
      </p:sp>
    </p:spTree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9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" y="50801"/>
            <a:ext cx="9067800" cy="838200"/>
          </a:xfrm>
          <a:noFill/>
        </p:spPr>
        <p:txBody>
          <a:bodyPr/>
          <a:lstStyle/>
          <a:p>
            <a:r>
              <a:rPr lang="en-US" altLang="en-US" sz="3600" dirty="0">
                <a:ea typeface="ＭＳ Ｐゴシック" charset="-128"/>
              </a:rPr>
              <a:t>Erection and Ejaculation Characteristics</a:t>
            </a:r>
          </a:p>
        </p:txBody>
      </p:sp>
      <p:graphicFrame>
        <p:nvGraphicFramePr>
          <p:cNvPr id="80898" name="Object 2"/>
          <p:cNvGraphicFramePr>
            <a:graphicFrameLocks/>
          </p:cNvGraphicFramePr>
          <p:nvPr/>
        </p:nvGraphicFramePr>
        <p:xfrm>
          <a:off x="1524000" y="3986213"/>
          <a:ext cx="6083300" cy="139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28" name="Document" r:id="rId4" imgW="6096000" imgH="152400" progId="Word.Document.6">
                  <p:embed/>
                </p:oleObj>
              </mc:Choice>
              <mc:Fallback>
                <p:oleObj name="Document" r:id="rId4" imgW="6096000" imgH="152400" progId="Word.Document.6">
                  <p:embed/>
                  <p:pic>
                    <p:nvPicPr>
                      <p:cNvPr id="0" name="Object 2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3986213"/>
                        <a:ext cx="6083300" cy="139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0900" name="Rectangle 4"/>
          <p:cNvSpPr>
            <a:spLocks noChangeArrowheads="1"/>
          </p:cNvSpPr>
          <p:nvPr/>
        </p:nvSpPr>
        <p:spPr bwMode="auto">
          <a:xfrm>
            <a:off x="45720" y="914400"/>
            <a:ext cx="8994775" cy="5198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>
            <a:lvl1pPr>
              <a:tabLst>
                <a:tab pos="460375" algn="ctr"/>
                <a:tab pos="2055813" algn="ctr"/>
                <a:tab pos="3538538" algn="ctr"/>
                <a:tab pos="5030788" algn="ctr"/>
                <a:tab pos="6399213" algn="ctr"/>
                <a:tab pos="7891463" algn="ctr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tabLst>
                <a:tab pos="460375" algn="ctr"/>
                <a:tab pos="2055813" algn="ctr"/>
                <a:tab pos="3538538" algn="ctr"/>
                <a:tab pos="5030788" algn="ctr"/>
                <a:tab pos="6399213" algn="ctr"/>
                <a:tab pos="7891463" algn="ctr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tabLst>
                <a:tab pos="460375" algn="ctr"/>
                <a:tab pos="2055813" algn="ctr"/>
                <a:tab pos="3538538" algn="ctr"/>
                <a:tab pos="5030788" algn="ctr"/>
                <a:tab pos="6399213" algn="ctr"/>
                <a:tab pos="7891463" algn="ctr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tabLst>
                <a:tab pos="460375" algn="ctr"/>
                <a:tab pos="2055813" algn="ctr"/>
                <a:tab pos="3538538" algn="ctr"/>
                <a:tab pos="5030788" algn="ctr"/>
                <a:tab pos="6399213" algn="ctr"/>
                <a:tab pos="7891463" algn="ctr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tabLst>
                <a:tab pos="460375" algn="ctr"/>
                <a:tab pos="2055813" algn="ctr"/>
                <a:tab pos="3538538" algn="ctr"/>
                <a:tab pos="5030788" algn="ctr"/>
                <a:tab pos="6399213" algn="ctr"/>
                <a:tab pos="7891463" algn="ctr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60375" algn="ctr"/>
                <a:tab pos="2055813" algn="ctr"/>
                <a:tab pos="3538538" algn="ctr"/>
                <a:tab pos="5030788" algn="ctr"/>
                <a:tab pos="6399213" algn="ctr"/>
                <a:tab pos="7891463" algn="ctr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460375" algn="ctr"/>
                <a:tab pos="2055813" algn="ctr"/>
                <a:tab pos="3538538" algn="ctr"/>
                <a:tab pos="5030788" algn="ctr"/>
                <a:tab pos="6399213" algn="ctr"/>
                <a:tab pos="7891463" algn="ctr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460375" algn="ctr"/>
                <a:tab pos="2055813" algn="ctr"/>
                <a:tab pos="3538538" algn="ctr"/>
                <a:tab pos="5030788" algn="ctr"/>
                <a:tab pos="6399213" algn="ctr"/>
                <a:tab pos="7891463" algn="ctr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460375" algn="ctr"/>
                <a:tab pos="2055813" algn="ctr"/>
                <a:tab pos="3538538" algn="ctr"/>
                <a:tab pos="5030788" algn="ctr"/>
                <a:tab pos="6399213" algn="ctr"/>
                <a:tab pos="7891463" algn="ctr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  <a:tabLst>
                <a:tab pos="460375" algn="ctr"/>
                <a:tab pos="1822450" algn="ctr"/>
                <a:tab pos="3365500" algn="ctr"/>
                <a:tab pos="4849813" algn="ctr"/>
                <a:tab pos="6340475" algn="ctr"/>
                <a:tab pos="7891463" algn="ctr"/>
              </a:tabLst>
            </a:pPr>
            <a:r>
              <a:rPr lang="en-US" altLang="en-US" dirty="0">
                <a:solidFill>
                  <a:schemeClr val="tx1"/>
                </a:solidFill>
                <a:latin typeface="Helvetica" charset="0"/>
              </a:rPr>
              <a:t>	</a:t>
            </a:r>
            <a:r>
              <a:rPr lang="en-US" altLang="en-US" sz="2800" dirty="0">
                <a:solidFill>
                  <a:schemeClr val="tx1"/>
                </a:solidFill>
                <a:latin typeface="Helvetica" charset="0"/>
              </a:rPr>
              <a:t>Male	Speed	</a:t>
            </a:r>
            <a:r>
              <a:rPr lang="en-US" altLang="en-US" sz="2800" dirty="0" err="1">
                <a:solidFill>
                  <a:schemeClr val="tx1"/>
                </a:solidFill>
                <a:latin typeface="Helvetica" charset="0"/>
              </a:rPr>
              <a:t>Ejac</a:t>
            </a:r>
            <a:r>
              <a:rPr lang="en-US" altLang="en-US" sz="2800" dirty="0">
                <a:solidFill>
                  <a:schemeClr val="tx1"/>
                </a:solidFill>
                <a:latin typeface="Helvetica" charset="0"/>
              </a:rPr>
              <a:t>.	Semen	Sperm	Sperm		Erection	Time	Vol.	Conc.	Num.</a:t>
            </a:r>
          </a:p>
          <a:p>
            <a:pPr>
              <a:spcBef>
                <a:spcPct val="50000"/>
              </a:spcBef>
              <a:tabLst>
                <a:tab pos="460375" algn="ctr"/>
                <a:tab pos="1822450" algn="ctr"/>
                <a:tab pos="3365500" algn="ctr"/>
                <a:tab pos="4849813" algn="ctr"/>
                <a:tab pos="6340475" algn="ctr"/>
                <a:tab pos="7891463" algn="ctr"/>
              </a:tabLst>
            </a:pPr>
            <a:r>
              <a:rPr lang="en-US" altLang="en-US" dirty="0">
                <a:solidFill>
                  <a:schemeClr val="tx1"/>
                </a:solidFill>
                <a:latin typeface="Helvetica" charset="0"/>
              </a:rPr>
              <a:t>	</a:t>
            </a: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bull	rapid	short	medium	med.-high	medium</a:t>
            </a:r>
          </a:p>
          <a:p>
            <a:pPr>
              <a:spcBef>
                <a:spcPct val="50000"/>
              </a:spcBef>
              <a:tabLst>
                <a:tab pos="460375" algn="ctr"/>
                <a:tab pos="1822450" algn="ctr"/>
                <a:tab pos="3365500" algn="ctr"/>
                <a:tab pos="4849813" algn="ctr"/>
                <a:tab pos="6340475" algn="ctr"/>
                <a:tab pos="7891463" algn="ctr"/>
              </a:tabLst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ram	rapid	short	small	high	medium</a:t>
            </a:r>
          </a:p>
          <a:p>
            <a:pPr>
              <a:spcBef>
                <a:spcPct val="50000"/>
              </a:spcBef>
              <a:tabLst>
                <a:tab pos="460375" algn="ctr"/>
                <a:tab pos="1822450" algn="ctr"/>
                <a:tab pos="3365500" algn="ctr"/>
                <a:tab pos="4849813" algn="ctr"/>
                <a:tab pos="6340475" algn="ctr"/>
                <a:tab pos="7891463" algn="ctr"/>
              </a:tabLst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boar	rapid	long	large	low	high</a:t>
            </a:r>
            <a:br>
              <a:rPr lang="en-US" altLang="en-US" sz="2400" dirty="0">
                <a:solidFill>
                  <a:schemeClr val="tx1"/>
                </a:solidFill>
                <a:latin typeface="Helvetica" charset="0"/>
              </a:rPr>
            </a:br>
            <a:endParaRPr lang="en-US" altLang="en-US" sz="2400" dirty="0">
              <a:solidFill>
                <a:schemeClr val="tx1"/>
              </a:solidFill>
              <a:latin typeface="Helvetica" charset="0"/>
            </a:endParaRPr>
          </a:p>
          <a:p>
            <a:pPr>
              <a:spcBef>
                <a:spcPct val="50000"/>
              </a:spcBef>
              <a:tabLst>
                <a:tab pos="460375" algn="ctr"/>
                <a:tab pos="1822450" algn="ctr"/>
                <a:tab pos="3365500" algn="ctr"/>
                <a:tab pos="4849813" algn="ctr"/>
                <a:tab pos="6340475" algn="ctr"/>
                <a:tab pos="7891463" algn="ctr"/>
              </a:tabLst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stallion	slow	moderate	large	low	medium</a:t>
            </a:r>
          </a:p>
          <a:p>
            <a:pPr>
              <a:spcBef>
                <a:spcPct val="50000"/>
              </a:spcBef>
              <a:tabLst>
                <a:tab pos="460375" algn="ctr"/>
                <a:tab pos="1822450" algn="ctr"/>
                <a:tab pos="3365500" algn="ctr"/>
                <a:tab pos="4849813" algn="ctr"/>
                <a:tab pos="6340475" algn="ctr"/>
                <a:tab pos="7891463" algn="ctr"/>
              </a:tabLst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dog	slow	long	large	low	low</a:t>
            </a:r>
          </a:p>
          <a:p>
            <a:pPr>
              <a:spcBef>
                <a:spcPct val="50000"/>
              </a:spcBef>
              <a:tabLst>
                <a:tab pos="460375" algn="ctr"/>
                <a:tab pos="1822450" algn="ctr"/>
                <a:tab pos="3365500" algn="ctr"/>
                <a:tab pos="4849813" algn="ctr"/>
                <a:tab pos="6340475" algn="ctr"/>
                <a:tab pos="7891463" algn="ctr"/>
              </a:tabLst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cat	slow	moderate	small	high	low</a:t>
            </a:r>
          </a:p>
          <a:p>
            <a:pPr>
              <a:spcBef>
                <a:spcPct val="50000"/>
              </a:spcBef>
              <a:tabLst>
                <a:tab pos="460375" algn="ctr"/>
                <a:tab pos="1822450" algn="ctr"/>
                <a:tab pos="3365500" algn="ctr"/>
                <a:tab pos="4849813" algn="ctr"/>
                <a:tab pos="6340475" algn="ctr"/>
                <a:tab pos="7891463" algn="ctr"/>
              </a:tabLst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human	slow	moderate	medium	low	low</a:t>
            </a:r>
          </a:p>
        </p:txBody>
      </p:sp>
      <p:sp>
        <p:nvSpPr>
          <p:cNvPr id="80901" name="Line 5"/>
          <p:cNvSpPr>
            <a:spLocks noChangeShapeType="1"/>
          </p:cNvSpPr>
          <p:nvPr/>
        </p:nvSpPr>
        <p:spPr bwMode="auto">
          <a:xfrm>
            <a:off x="123825" y="889001"/>
            <a:ext cx="88011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02" name="Line 6"/>
          <p:cNvSpPr>
            <a:spLocks noChangeShapeType="1"/>
          </p:cNvSpPr>
          <p:nvPr/>
        </p:nvSpPr>
        <p:spPr bwMode="auto">
          <a:xfrm>
            <a:off x="123825" y="1905000"/>
            <a:ext cx="88011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03" name="Line 7"/>
          <p:cNvSpPr>
            <a:spLocks noChangeShapeType="1"/>
          </p:cNvSpPr>
          <p:nvPr/>
        </p:nvSpPr>
        <p:spPr bwMode="auto">
          <a:xfrm>
            <a:off x="123825" y="6019800"/>
            <a:ext cx="88011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04" name="Rectangle 8"/>
          <p:cNvSpPr>
            <a:spLocks noChangeArrowheads="1"/>
          </p:cNvSpPr>
          <p:nvPr/>
        </p:nvSpPr>
        <p:spPr bwMode="auto">
          <a:xfrm>
            <a:off x="123825" y="6021387"/>
            <a:ext cx="8420100" cy="912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1800" dirty="0">
                <a:solidFill>
                  <a:schemeClr val="tx1"/>
                </a:solidFill>
                <a:latin typeface="Helvetica" charset="0"/>
              </a:rPr>
              <a:t>Large Testes = high sperm numbers</a:t>
            </a:r>
          </a:p>
          <a:p>
            <a:r>
              <a:rPr lang="en-US" altLang="en-US" sz="1800" dirty="0">
                <a:solidFill>
                  <a:schemeClr val="tx1"/>
                </a:solidFill>
                <a:latin typeface="Helvetica" charset="0"/>
              </a:rPr>
              <a:t>Large accessory glands = large volume of the ejaculate with lower      </a:t>
            </a:r>
          </a:p>
          <a:p>
            <a:r>
              <a:rPr lang="en-US" altLang="en-US" sz="1800" dirty="0">
                <a:solidFill>
                  <a:schemeClr val="tx1"/>
                </a:solidFill>
                <a:latin typeface="Helvetica" charset="0"/>
              </a:rPr>
              <a:t>                                             concentration of sperm</a:t>
            </a:r>
          </a:p>
        </p:txBody>
      </p:sp>
    </p:spTree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5E35B0-86E6-C749-AD0A-4F5ADFACE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Quiz 4d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2A4FB7E-5441-7640-8D15-561D8283385F}"/>
              </a:ext>
            </a:extLst>
          </p:cNvPr>
          <p:cNvSpPr txBox="1"/>
          <p:nvPr/>
        </p:nvSpPr>
        <p:spPr>
          <a:xfrm>
            <a:off x="381000" y="1143000"/>
            <a:ext cx="8153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If a penis has a sigmoid flexure then is a vascular muscular or fibro-elastic?</a:t>
            </a:r>
          </a:p>
          <a:p>
            <a:endParaRPr lang="en-US" sz="2400" dirty="0"/>
          </a:p>
          <a:p>
            <a:endParaRPr lang="en-US" sz="2400" dirty="0"/>
          </a:p>
          <a:p>
            <a:br>
              <a:rPr lang="en-US" dirty="0"/>
            </a:br>
            <a:endParaRPr lang="en-US" dirty="0">
              <a:solidFill>
                <a:srgbClr val="0000FF"/>
              </a:solidFill>
            </a:endParaRPr>
          </a:p>
        </p:txBody>
      </p:sp>
      <p:pic>
        <p:nvPicPr>
          <p:cNvPr id="4" name="Picture 3" descr="A picture containing food&#10;&#10;Description automatically generated">
            <a:extLst>
              <a:ext uri="{FF2B5EF4-FFF2-40B4-BE49-F238E27FC236}">
                <a16:creationId xmlns:a16="http://schemas.microsoft.com/office/drawing/2014/main" id="{66B6A944-7B26-6F46-9C0F-AA525EC3A1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5367" y="2616200"/>
            <a:ext cx="3390900" cy="339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3856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5E35B0-86E6-C749-AD0A-4F5ADFACE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Quiz 4d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2A4FB7E-5441-7640-8D15-561D8283385F}"/>
              </a:ext>
            </a:extLst>
          </p:cNvPr>
          <p:cNvSpPr txBox="1"/>
          <p:nvPr/>
        </p:nvSpPr>
        <p:spPr>
          <a:xfrm>
            <a:off x="381000" y="1143000"/>
            <a:ext cx="8153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If a penis has a sigmoid flexure then is a vascular muscular or fibro-elastic?</a:t>
            </a:r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>
                <a:solidFill>
                  <a:srgbClr val="0000FF"/>
                </a:solidFill>
              </a:rPr>
              <a:t>Fibro-elastic</a:t>
            </a:r>
            <a:r>
              <a:rPr lang="en-US" sz="2400" dirty="0"/>
              <a:t> </a:t>
            </a:r>
            <a:br>
              <a:rPr lang="en-US" dirty="0"/>
            </a:br>
            <a:endParaRPr lang="en-US" dirty="0">
              <a:solidFill>
                <a:srgbClr val="0000FF"/>
              </a:solidFill>
            </a:endParaRPr>
          </a:p>
        </p:txBody>
      </p:sp>
      <p:pic>
        <p:nvPicPr>
          <p:cNvPr id="4" name="Picture 3" descr="A picture containing food&#10;&#10;Description automatically generated">
            <a:extLst>
              <a:ext uri="{FF2B5EF4-FFF2-40B4-BE49-F238E27FC236}">
                <a16:creationId xmlns:a16="http://schemas.microsoft.com/office/drawing/2014/main" id="{66B6A944-7B26-6F46-9C0F-AA525EC3A1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5367" y="2616200"/>
            <a:ext cx="3390900" cy="339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915714"/>
      </p:ext>
    </p:extLst>
  </p:cSld>
  <p:clrMapOvr>
    <a:masterClrMapping/>
  </p:clrMapOvr>
</p:sld>
</file>

<file path=ppt/theme/theme1.xml><?xml version="1.0" encoding="utf-8"?>
<a:theme xmlns:a="http://schemas.openxmlformats.org/drawingml/2006/main" name="Microsoft PowerPoint 4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Microsoft PowerPoint 4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1" i="0" u="none" strike="noStrike" cap="none" normalizeH="0" baseline="0">
            <a:ln>
              <a:noFill/>
            </a:ln>
            <a:solidFill>
              <a:schemeClr val="accent2"/>
            </a:solidFill>
            <a:effectLst/>
            <a:latin typeface="Comic Sans M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1" i="0" u="none" strike="noStrike" cap="none" normalizeH="0" baseline="0">
            <a:ln>
              <a:noFill/>
            </a:ln>
            <a:solidFill>
              <a:schemeClr val="accent2"/>
            </a:solidFill>
            <a:effectLst/>
            <a:latin typeface="Comic Sans MS" charset="0"/>
          </a:defRPr>
        </a:defPPr>
      </a:lstStyle>
    </a:lnDef>
  </a:objectDefaults>
  <a:extraClrSchemeLst>
    <a:extraClrScheme>
      <a:clrScheme name="Microsoft PowerPoint 4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PowerPoint 4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icrosoft PowerPoint 4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PowerPoint 4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PowerPoint 4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PowerPoint 4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PowerPoint 4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000000"/>
    </a:lt1>
    <a:dk2>
      <a:srgbClr val="000000"/>
    </a:dk2>
    <a:lt2>
      <a:srgbClr val="919191"/>
    </a:lt2>
    <a:accent1>
      <a:srgbClr val="618FFD"/>
    </a:accent1>
    <a:accent2>
      <a:srgbClr val="00AE00"/>
    </a:accent2>
    <a:accent3>
      <a:srgbClr val="AAAAAA"/>
    </a:accent3>
    <a:accent4>
      <a:srgbClr val="000000"/>
    </a:accent4>
    <a:accent5>
      <a:srgbClr val="B7C6FE"/>
    </a:accent5>
    <a:accent6>
      <a:srgbClr val="009D00"/>
    </a:accent6>
    <a:hlink>
      <a:srgbClr val="FC0128"/>
    </a:hlink>
    <a:folHlink>
      <a:srgbClr val="CECECE"/>
    </a:folHlink>
  </a:clrScheme>
</a:themeOverride>
</file>

<file path=ppt/theme/themeOverride2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919191"/>
    </a:lt2>
    <a:accent1>
      <a:srgbClr val="618FFD"/>
    </a:accent1>
    <a:accent2>
      <a:srgbClr val="00AE00"/>
    </a:accent2>
    <a:accent3>
      <a:srgbClr val="FFFFFF"/>
    </a:accent3>
    <a:accent4>
      <a:srgbClr val="000000"/>
    </a:accent4>
    <a:accent5>
      <a:srgbClr val="B7C6FE"/>
    </a:accent5>
    <a:accent6>
      <a:srgbClr val="009D00"/>
    </a:accent6>
    <a:hlink>
      <a:srgbClr val="FC0128"/>
    </a:hlink>
    <a:folHlink>
      <a:srgbClr val="CECECE"/>
    </a:folHlink>
  </a:clrScheme>
</a:themeOverride>
</file>

<file path=ppt/theme/themeOverride3.xml><?xml version="1.0" encoding="utf-8"?>
<a:themeOverride xmlns:a="http://schemas.openxmlformats.org/drawingml/2006/main">
  <a:clrScheme name="">
    <a:dk1>
      <a:srgbClr val="000000"/>
    </a:dk1>
    <a:lt1>
      <a:srgbClr val="000000"/>
    </a:lt1>
    <a:dk2>
      <a:srgbClr val="000000"/>
    </a:dk2>
    <a:lt2>
      <a:srgbClr val="919191"/>
    </a:lt2>
    <a:accent1>
      <a:srgbClr val="618FFD"/>
    </a:accent1>
    <a:accent2>
      <a:srgbClr val="00AE00"/>
    </a:accent2>
    <a:accent3>
      <a:srgbClr val="AAAAAA"/>
    </a:accent3>
    <a:accent4>
      <a:srgbClr val="000000"/>
    </a:accent4>
    <a:accent5>
      <a:srgbClr val="B7C6FE"/>
    </a:accent5>
    <a:accent6>
      <a:srgbClr val="009D00"/>
    </a:accent6>
    <a:hlink>
      <a:srgbClr val="FC0128"/>
    </a:hlink>
    <a:folHlink>
      <a:srgbClr val="CECECE"/>
    </a:folHlink>
  </a:clrScheme>
</a:themeOverride>
</file>

<file path=ppt/theme/themeOverride4.xml><?xml version="1.0" encoding="utf-8"?>
<a:themeOverride xmlns:a="http://schemas.openxmlformats.org/drawingml/2006/main">
  <a:clrScheme name="">
    <a:dk1>
      <a:srgbClr val="000000"/>
    </a:dk1>
    <a:lt1>
      <a:srgbClr val="000000"/>
    </a:lt1>
    <a:dk2>
      <a:srgbClr val="000000"/>
    </a:dk2>
    <a:lt2>
      <a:srgbClr val="919191"/>
    </a:lt2>
    <a:accent1>
      <a:srgbClr val="618FFD"/>
    </a:accent1>
    <a:accent2>
      <a:srgbClr val="00AE00"/>
    </a:accent2>
    <a:accent3>
      <a:srgbClr val="AAAAAA"/>
    </a:accent3>
    <a:accent4>
      <a:srgbClr val="000000"/>
    </a:accent4>
    <a:accent5>
      <a:srgbClr val="B7C6FE"/>
    </a:accent5>
    <a:accent6>
      <a:srgbClr val="009D00"/>
    </a:accent6>
    <a:hlink>
      <a:srgbClr val="FC0128"/>
    </a:hlink>
    <a:folHlink>
      <a:srgbClr val="CECECE"/>
    </a:folHlink>
  </a:clrScheme>
</a:themeOverride>
</file>

<file path=ppt/theme/themeOverride5.xml><?xml version="1.0" encoding="utf-8"?>
<a:themeOverride xmlns:a="http://schemas.openxmlformats.org/drawingml/2006/main">
  <a:clrScheme name="">
    <a:dk1>
      <a:srgbClr val="000000"/>
    </a:dk1>
    <a:lt1>
      <a:srgbClr val="000000"/>
    </a:lt1>
    <a:dk2>
      <a:srgbClr val="000000"/>
    </a:dk2>
    <a:lt2>
      <a:srgbClr val="919191"/>
    </a:lt2>
    <a:accent1>
      <a:srgbClr val="618FFD"/>
    </a:accent1>
    <a:accent2>
      <a:srgbClr val="00AE00"/>
    </a:accent2>
    <a:accent3>
      <a:srgbClr val="AAAAAA"/>
    </a:accent3>
    <a:accent4>
      <a:srgbClr val="000000"/>
    </a:accent4>
    <a:accent5>
      <a:srgbClr val="B7C6FE"/>
    </a:accent5>
    <a:accent6>
      <a:srgbClr val="009D00"/>
    </a:accent6>
    <a:hlink>
      <a:srgbClr val="FC0128"/>
    </a:hlink>
    <a:folHlink>
      <a:srgbClr val="CECECE"/>
    </a:folHlink>
  </a:clrScheme>
</a:themeOverride>
</file>

<file path=ppt/theme/themeOverride6.xml><?xml version="1.0" encoding="utf-8"?>
<a:themeOverride xmlns:a="http://schemas.openxmlformats.org/drawingml/2006/main">
  <a:clrScheme name="">
    <a:dk1>
      <a:srgbClr val="000000"/>
    </a:dk1>
    <a:lt1>
      <a:srgbClr val="000000"/>
    </a:lt1>
    <a:dk2>
      <a:srgbClr val="000000"/>
    </a:dk2>
    <a:lt2>
      <a:srgbClr val="919191"/>
    </a:lt2>
    <a:accent1>
      <a:srgbClr val="618FFD"/>
    </a:accent1>
    <a:accent2>
      <a:srgbClr val="00AE00"/>
    </a:accent2>
    <a:accent3>
      <a:srgbClr val="AAAAAA"/>
    </a:accent3>
    <a:accent4>
      <a:srgbClr val="000000"/>
    </a:accent4>
    <a:accent5>
      <a:srgbClr val="B7C6FE"/>
    </a:accent5>
    <a:accent6>
      <a:srgbClr val="009D00"/>
    </a:accent6>
    <a:hlink>
      <a:srgbClr val="FC0128"/>
    </a:hlink>
    <a:folHlink>
      <a:srgbClr val="CECECE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HD:Applications:Microsoft Office:Microsoft PowerPoint 4:</Template>
  <TotalTime>1598</TotalTime>
  <Pages>36</Pages>
  <Words>1173</Words>
  <Application>Microsoft Macintosh PowerPoint</Application>
  <PresentationFormat>On-screen Show (4:3)</PresentationFormat>
  <Paragraphs>275</Paragraphs>
  <Slides>46</Slides>
  <Notes>46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1" baseType="lpstr">
      <vt:lpstr>Comic Sans MS</vt:lpstr>
      <vt:lpstr>Helvetica</vt:lpstr>
      <vt:lpstr>Times</vt:lpstr>
      <vt:lpstr>Microsoft PowerPoint 4</vt:lpstr>
      <vt:lpstr>Document</vt:lpstr>
      <vt:lpstr>AS/DS 434</vt:lpstr>
      <vt:lpstr>Testis</vt:lpstr>
      <vt:lpstr>Reproductive Organs of the Bull</vt:lpstr>
      <vt:lpstr>Reproductive Organs of the Bull</vt:lpstr>
      <vt:lpstr>Ram</vt:lpstr>
      <vt:lpstr>Boar</vt:lpstr>
      <vt:lpstr>Anatomy of the Dog</vt:lpstr>
      <vt:lpstr>PowerPoint Presentation</vt:lpstr>
      <vt:lpstr>Human Vertical</vt:lpstr>
      <vt:lpstr>Testis Orientation</vt:lpstr>
      <vt:lpstr>Testis</vt:lpstr>
      <vt:lpstr>Quiz 4a</vt:lpstr>
      <vt:lpstr>Quiz 4a</vt:lpstr>
      <vt:lpstr>Quiz 4b</vt:lpstr>
      <vt:lpstr>Quiz 4b</vt:lpstr>
      <vt:lpstr>PowerPoint Presentation</vt:lpstr>
      <vt:lpstr>Ram</vt:lpstr>
      <vt:lpstr>PowerPoint Presentation</vt:lpstr>
      <vt:lpstr>Reproductive Organs of the Stallion</vt:lpstr>
      <vt:lpstr>The Stallion</vt:lpstr>
      <vt:lpstr>PowerPoint Presentation</vt:lpstr>
      <vt:lpstr>Human</vt:lpstr>
      <vt:lpstr>Anatomy of the Dog</vt:lpstr>
      <vt:lpstr>Cat (Tom) Reproductive Tract</vt:lpstr>
      <vt:lpstr>Cat (Tom) Reproductive Tract</vt:lpstr>
      <vt:lpstr>Cat Glans Penis</vt:lpstr>
      <vt:lpstr>Feline Anatomy: Erection and Mating</vt:lpstr>
      <vt:lpstr>Accessory Glands</vt:lpstr>
      <vt:lpstr>Accessory Gland Secretions</vt:lpstr>
      <vt:lpstr>Quiz 4c</vt:lpstr>
      <vt:lpstr>Quiz 4c</vt:lpstr>
      <vt:lpstr>Penis Types</vt:lpstr>
      <vt:lpstr>Human Penis Cross Section</vt:lpstr>
      <vt:lpstr>PowerPoint Presentation</vt:lpstr>
      <vt:lpstr>Comparison of Penis Types</vt:lpstr>
      <vt:lpstr>Human</vt:lpstr>
      <vt:lpstr>Dog Anatomy</vt:lpstr>
      <vt:lpstr>Semen Collection in the Dog</vt:lpstr>
      <vt:lpstr>Canine Mating</vt:lpstr>
      <vt:lpstr>Canine Mating cont.</vt:lpstr>
      <vt:lpstr>Sigmoid Flexure</vt:lpstr>
      <vt:lpstr>Muscular-Vascular Penis Type</vt:lpstr>
      <vt:lpstr>The Penis</vt:lpstr>
      <vt:lpstr>Erection and Ejaculation Characteristics</vt:lpstr>
      <vt:lpstr>Quiz 4d</vt:lpstr>
      <vt:lpstr>Quiz 4d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4</dc:title>
  <dc:subject>comparative male anatomy</dc:subject>
  <dc:creator>John Parrish</dc:creator>
  <cp:keywords/>
  <dc:description/>
  <cp:lastModifiedBy>JOHN J PARRISH</cp:lastModifiedBy>
  <cp:revision>71</cp:revision>
  <cp:lastPrinted>2020-09-12T20:48:02Z</cp:lastPrinted>
  <dcterms:created xsi:type="dcterms:W3CDTF">2012-09-12T14:34:39Z</dcterms:created>
  <dcterms:modified xsi:type="dcterms:W3CDTF">2020-09-12T21:30:10Z</dcterms:modified>
</cp:coreProperties>
</file>