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gif" ContentType="image/gif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36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3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38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257" r:id="rId3"/>
    <p:sldId id="292" r:id="rId4"/>
    <p:sldId id="310" r:id="rId5"/>
    <p:sldId id="259" r:id="rId6"/>
    <p:sldId id="260" r:id="rId7"/>
    <p:sldId id="313" r:id="rId8"/>
    <p:sldId id="307" r:id="rId9"/>
    <p:sldId id="31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314" r:id="rId18"/>
    <p:sldId id="297" r:id="rId19"/>
    <p:sldId id="301" r:id="rId20"/>
    <p:sldId id="299" r:id="rId21"/>
    <p:sldId id="300" r:id="rId22"/>
    <p:sldId id="270" r:id="rId23"/>
    <p:sldId id="271" r:id="rId24"/>
    <p:sldId id="272" r:id="rId25"/>
    <p:sldId id="308" r:id="rId26"/>
    <p:sldId id="274" r:id="rId27"/>
    <p:sldId id="275" r:id="rId28"/>
    <p:sldId id="276" r:id="rId29"/>
    <p:sldId id="312" r:id="rId30"/>
    <p:sldId id="277" r:id="rId31"/>
    <p:sldId id="278" r:id="rId32"/>
    <p:sldId id="279" r:id="rId33"/>
    <p:sldId id="280" r:id="rId34"/>
    <p:sldId id="293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309" r:id="rId45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accent2"/>
        </a:solidFill>
        <a:latin typeface="Comic Sans M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0000"/>
    <a:srgbClr val="FAFD00"/>
    <a:srgbClr val="00DFC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52"/>
    <p:restoredTop sz="94706"/>
  </p:normalViewPr>
  <p:slideViewPr>
    <p:cSldViewPr>
      <p:cViewPr varScale="1">
        <p:scale>
          <a:sx n="149" d="100"/>
          <a:sy n="149" d="100"/>
        </p:scale>
        <p:origin x="192" y="5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4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0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4199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838200"/>
            <a:ext cx="41529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3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6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9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692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7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0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9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0"/>
            <a:ext cx="226695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64845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8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067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38200"/>
            <a:ext cx="8458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pitchFamily="-84" charset="-128"/>
          <a:cs typeface="ＭＳ Ｐゴシック" pitchFamily="-8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jpeg"/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3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microsoft.com/office/2007/relationships/hdphoto" Target="../media/hdphoto2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Relationship Id="rId3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20.jpeg"/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microsoft.com/office/2007/relationships/hdphoto" Target="../media/hdphoto3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28.jpeg"/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29.png"/><Relationship Id="rId1" Type="http://schemas.openxmlformats.org/officeDocument/2006/relationships/themeOverride" Target="../theme/themeOverride5.xml"/><Relationship Id="rId2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image" Target="../media/image1.jpeg"/><Relationship Id="rId5" Type="http://schemas.openxmlformats.org/officeDocument/2006/relationships/image" Target="../media/image31.jpeg"/><Relationship Id="rId1" Type="http://schemas.openxmlformats.org/officeDocument/2006/relationships/themeOverride" Target="../theme/themeOverride6.xml"/><Relationship Id="rId2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32.png"/><Relationship Id="rId1" Type="http://schemas.openxmlformats.org/officeDocument/2006/relationships/themeOverride" Target="../theme/themeOverride7.xml"/><Relationship Id="rId2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35.jpeg"/><Relationship Id="rId1" Type="http://schemas.openxmlformats.org/officeDocument/2006/relationships/themeOverride" Target="../theme/themeOverride8.xml"/><Relationship Id="rId2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36.jpeg"/><Relationship Id="rId1" Type="http://schemas.openxmlformats.org/officeDocument/2006/relationships/themeOverride" Target="../theme/themeOverride9.xml"/><Relationship Id="rId2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image" Target="../media/image37.jpeg"/><Relationship Id="rId1" Type="http://schemas.openxmlformats.org/officeDocument/2006/relationships/themeOverride" Target="../theme/themeOverride10.xml"/><Relationship Id="rId2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38.jpeg"/><Relationship Id="rId1" Type="http://schemas.openxmlformats.org/officeDocument/2006/relationships/themeOverride" Target="../theme/themeOverride11.xml"/><Relationship Id="rId2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4" Type="http://schemas.openxmlformats.org/officeDocument/2006/relationships/image" Target="../media/image39.jpeg"/><Relationship Id="rId1" Type="http://schemas.openxmlformats.org/officeDocument/2006/relationships/themeOverride" Target="../theme/themeOverride12.xml"/><Relationship Id="rId2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4" Type="http://schemas.openxmlformats.org/officeDocument/2006/relationships/image" Target="../media/image40.jpeg"/><Relationship Id="rId1" Type="http://schemas.openxmlformats.org/officeDocument/2006/relationships/themeOverride" Target="../theme/themeOverride13.xml"/><Relationship Id="rId2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4" Type="http://schemas.openxmlformats.org/officeDocument/2006/relationships/image" Target="../media/image41.jpeg"/><Relationship Id="rId1" Type="http://schemas.openxmlformats.org/officeDocument/2006/relationships/themeOverride" Target="../theme/themeOverride14.xml"/><Relationship Id="rId2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42.png"/><Relationship Id="rId1" Type="http://schemas.openxmlformats.org/officeDocument/2006/relationships/themeOverride" Target="../theme/themeOverride15.xml"/><Relationship Id="rId2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4" Type="http://schemas.openxmlformats.org/officeDocument/2006/relationships/image" Target="../media/image43.png"/><Relationship Id="rId1" Type="http://schemas.openxmlformats.org/officeDocument/2006/relationships/themeOverride" Target="../theme/themeOverride16.xml"/><Relationship Id="rId2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12250" cy="83820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Animal / Dairy Science 434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700" y="838200"/>
            <a:ext cx="9131300" cy="615950"/>
          </a:xfrm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pPr marL="342900" indent="-342900">
              <a:spcBef>
                <a:spcPct val="0"/>
              </a:spcBef>
            </a:pPr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Comparative Male Anatomy</a:t>
            </a:r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474788"/>
            <a:ext cx="6946900" cy="538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>
                <a:ea typeface="ＭＳ Ｐゴシック" charset="-128"/>
              </a:rPr>
              <a:t>Testis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oblique/</a:t>
            </a:r>
            <a:r>
              <a:rPr lang="en-US" altLang="en-US" sz="2400" dirty="0" err="1" smtClean="0">
                <a:solidFill>
                  <a:schemeClr val="tx1"/>
                </a:solidFill>
                <a:latin typeface="Helvetica" charset="0"/>
              </a:rPr>
              <a:t>horz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.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 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 25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57150" y="784225"/>
            <a:ext cx="899795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 flipV="1">
            <a:off x="57150" y="5992813"/>
            <a:ext cx="9026525" cy="1587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620000" y="1676400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Cowpers Gland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943600" y="5181600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Caput Epididymis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943600" y="6096000"/>
            <a:ext cx="238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Cauda Epididymis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122613" y="6032500"/>
            <a:ext cx="91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Testis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2819400" y="5486400"/>
            <a:ext cx="1214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Scrotum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752600" y="3810000"/>
            <a:ext cx="8905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3198813" y="2679700"/>
            <a:ext cx="1130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Bladder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05200" y="22860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Ampulla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276600" y="1828800"/>
            <a:ext cx="2362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Seminal Vesicles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7543800" y="1219200"/>
            <a:ext cx="120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Prostate</a:t>
            </a: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3505200" y="1371600"/>
            <a:ext cx="1116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Rectum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590800" y="3200400"/>
            <a:ext cx="179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590800" y="6461125"/>
            <a:ext cx="1976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Gubernaculum</a:t>
            </a: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4724400" y="13716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6629400" y="14478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 flipH="1">
            <a:off x="7391400" y="19812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5486400" y="190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 flipV="1">
            <a:off x="4724400" y="2286000"/>
            <a:ext cx="11430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4267200" y="2819400"/>
            <a:ext cx="6858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 flipV="1">
            <a:off x="4343400" y="3276600"/>
            <a:ext cx="914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3962400" y="57150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 flipV="1">
            <a:off x="4038600" y="5867400"/>
            <a:ext cx="990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 flipV="1">
            <a:off x="4495800" y="6511925"/>
            <a:ext cx="720725" cy="117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 flipH="1" flipV="1">
            <a:off x="5192713" y="6288088"/>
            <a:ext cx="827087" cy="36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 flipH="1" flipV="1">
            <a:off x="5181600" y="5105400"/>
            <a:ext cx="762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Text Box 30"/>
          <p:cNvSpPr txBox="1">
            <a:spLocks noChangeArrowheads="1"/>
          </p:cNvSpPr>
          <p:nvPr/>
        </p:nvSpPr>
        <p:spPr bwMode="auto">
          <a:xfrm>
            <a:off x="7391400" y="4267200"/>
            <a:ext cx="1185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Sigmoid</a:t>
            </a:r>
          </a:p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Flexure</a:t>
            </a:r>
          </a:p>
        </p:txBody>
      </p:sp>
      <p:sp>
        <p:nvSpPr>
          <p:cNvPr id="19486" name="Line 31"/>
          <p:cNvSpPr>
            <a:spLocks noChangeShapeType="1"/>
          </p:cNvSpPr>
          <p:nvPr/>
        </p:nvSpPr>
        <p:spPr bwMode="auto">
          <a:xfrm flipH="1" flipV="1">
            <a:off x="6705600" y="3657600"/>
            <a:ext cx="685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Rectangle 33"/>
          <p:cNvSpPr>
            <a:spLocks noChangeArrowheads="1"/>
          </p:cNvSpPr>
          <p:nvPr/>
        </p:nvSpPr>
        <p:spPr bwMode="auto">
          <a:xfrm>
            <a:off x="7512050" y="3124200"/>
            <a:ext cx="1631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Retractor Penis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Muscle</a:t>
            </a:r>
          </a:p>
        </p:txBody>
      </p:sp>
      <p:sp>
        <p:nvSpPr>
          <p:cNvPr id="19488" name="Line 34"/>
          <p:cNvSpPr>
            <a:spLocks noChangeShapeType="1"/>
          </p:cNvSpPr>
          <p:nvPr/>
        </p:nvSpPr>
        <p:spPr bwMode="auto">
          <a:xfrm flipH="1" flipV="1">
            <a:off x="7391400" y="32766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Line 36"/>
          <p:cNvSpPr>
            <a:spLocks noChangeShapeType="1"/>
          </p:cNvSpPr>
          <p:nvPr/>
        </p:nvSpPr>
        <p:spPr bwMode="auto">
          <a:xfrm>
            <a:off x="2209800" y="4483100"/>
            <a:ext cx="457200" cy="54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Text Box 37"/>
          <p:cNvSpPr txBox="1">
            <a:spLocks noChangeArrowheads="1"/>
          </p:cNvSpPr>
          <p:nvPr/>
        </p:nvSpPr>
        <p:spPr bwMode="auto">
          <a:xfrm>
            <a:off x="762000" y="5867400"/>
            <a:ext cx="1185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19491" name="Line 38"/>
          <p:cNvSpPr>
            <a:spLocks noChangeShapeType="1"/>
          </p:cNvSpPr>
          <p:nvPr/>
        </p:nvSpPr>
        <p:spPr bwMode="auto">
          <a:xfrm flipV="1">
            <a:off x="1905000" y="54864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0"/>
            <a:ext cx="65659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295400"/>
            <a:ext cx="2895600" cy="1981200"/>
          </a:xfrm>
        </p:spPr>
        <p:txBody>
          <a:bodyPr/>
          <a:lstStyle/>
          <a:p>
            <a:r>
              <a:rPr lang="en-US" altLang="en-US" sz="3200">
                <a:ea typeface="ＭＳ Ｐゴシック" charset="-128"/>
              </a:rPr>
              <a:t>Reproductive Organs of the Bull</a:t>
            </a:r>
          </a:p>
        </p:txBody>
      </p:sp>
      <p:sp>
        <p:nvSpPr>
          <p:cNvPr id="21508" name="Text Box 3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638" y="6350"/>
            <a:ext cx="5445125" cy="681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144462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6400800" y="5257800"/>
            <a:ext cx="1552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Vertical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tract_diagram_color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" y="0"/>
            <a:ext cx="8274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600200"/>
            <a:ext cx="28956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Boar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086600" y="6096000"/>
            <a:ext cx="1457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>
                <a:solidFill>
                  <a:srgbClr val="0000FF"/>
                </a:solidFill>
              </a:rPr>
              <a:t>Oblique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</a:t>
            </a:r>
            <a:r>
              <a:rPr lang="en-US" dirty="0" smtClean="0"/>
              <a:t>the Dog</a:t>
            </a:r>
            <a:endParaRPr lang="en-US" dirty="0"/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754091" cy="439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219200" y="6081280"/>
            <a:ext cx="39020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 smtClean="0">
                <a:solidFill>
                  <a:srgbClr val="0000FF"/>
                </a:solidFill>
              </a:rPr>
              <a:t>Oblique to Horizontal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4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88388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4060825" y="5707063"/>
            <a:ext cx="2187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9700" name="Freeform 24"/>
          <p:cNvSpPr>
            <a:spLocks/>
          </p:cNvSpPr>
          <p:nvPr/>
        </p:nvSpPr>
        <p:spPr bwMode="auto">
          <a:xfrm>
            <a:off x="3929063" y="3379788"/>
            <a:ext cx="225425" cy="160337"/>
          </a:xfrm>
          <a:custGeom>
            <a:avLst/>
            <a:gdLst>
              <a:gd name="T0" fmla="*/ 225425 w 142"/>
              <a:gd name="T1" fmla="*/ 0 h 101"/>
              <a:gd name="T2" fmla="*/ 128588 w 142"/>
              <a:gd name="T3" fmla="*/ 53975 h 101"/>
              <a:gd name="T4" fmla="*/ 0 w 142"/>
              <a:gd name="T5" fmla="*/ 160337 h 101"/>
              <a:gd name="T6" fmla="*/ 0 60000 65536"/>
              <a:gd name="T7" fmla="*/ 0 60000 65536"/>
              <a:gd name="T8" fmla="*/ 0 60000 65536"/>
              <a:gd name="T9" fmla="*/ 0 w 142"/>
              <a:gd name="T10" fmla="*/ 0 h 101"/>
              <a:gd name="T11" fmla="*/ 142 w 142"/>
              <a:gd name="T12" fmla="*/ 101 h 1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2" h="101">
                <a:moveTo>
                  <a:pt x="142" y="0"/>
                </a:moveTo>
                <a:cubicBezTo>
                  <a:pt x="119" y="6"/>
                  <a:pt x="81" y="34"/>
                  <a:pt x="81" y="34"/>
                </a:cubicBezTo>
                <a:cubicBezTo>
                  <a:pt x="59" y="64"/>
                  <a:pt x="25" y="75"/>
                  <a:pt x="0" y="101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39"/>
          <p:cNvSpPr>
            <a:spLocks noChangeArrowheads="1"/>
          </p:cNvSpPr>
          <p:nvPr/>
        </p:nvSpPr>
        <p:spPr bwMode="auto">
          <a:xfrm>
            <a:off x="152400" y="1752600"/>
            <a:ext cx="274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4400">
                <a:solidFill>
                  <a:schemeClr val="tx2"/>
                </a:solidFill>
                <a:latin typeface="Helvetica" charset="0"/>
              </a:rPr>
              <a:t>Stallion</a:t>
            </a:r>
          </a:p>
        </p:txBody>
      </p:sp>
      <p:sp>
        <p:nvSpPr>
          <p:cNvPr id="29702" name="Text Box 40"/>
          <p:cNvSpPr txBox="1">
            <a:spLocks noChangeArrowheads="1"/>
          </p:cNvSpPr>
          <p:nvPr/>
        </p:nvSpPr>
        <p:spPr bwMode="auto">
          <a:xfrm>
            <a:off x="6019800" y="4800600"/>
            <a:ext cx="195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800" dirty="0">
                <a:solidFill>
                  <a:srgbClr val="0000FF"/>
                </a:solidFill>
              </a:rPr>
              <a:t>Horizontal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743200"/>
            <a:ext cx="3505200" cy="838200"/>
          </a:xfrm>
        </p:spPr>
        <p:txBody>
          <a:bodyPr/>
          <a:lstStyle/>
          <a:p>
            <a:r>
              <a:rPr lang="en-US" dirty="0" smtClean="0"/>
              <a:t>Human</a:t>
            </a:r>
            <a:br>
              <a:rPr lang="en-US" dirty="0" smtClean="0"/>
            </a:br>
            <a:r>
              <a:rPr lang="en-US" sz="2800" i="1" dirty="0" smtClean="0">
                <a:solidFill>
                  <a:srgbClr val="0000FF"/>
                </a:solidFill>
              </a:rPr>
              <a:t>Vertical</a:t>
            </a:r>
            <a:endParaRPr lang="en-US" sz="2800" i="1" dirty="0">
              <a:solidFill>
                <a:srgbClr val="0000FF"/>
              </a:solidFill>
            </a:endParaRPr>
          </a:p>
        </p:txBody>
      </p:sp>
      <p:pic>
        <p:nvPicPr>
          <p:cNvPr id="4" name="Picture 4" descr="human_pen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511968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56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Testis Orientation</a:t>
            </a:r>
          </a:p>
        </p:txBody>
      </p:sp>
      <p:sp>
        <p:nvSpPr>
          <p:cNvPr id="33795" name="Rectangle 6"/>
          <p:cNvSpPr>
            <a:spLocks noChangeArrowheads="1"/>
          </p:cNvSpPr>
          <p:nvPr/>
        </p:nvSpPr>
        <p:spPr bwMode="auto">
          <a:xfrm>
            <a:off x="300038" y="2325688"/>
            <a:ext cx="706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Tail</a:t>
            </a:r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7967663" y="2420938"/>
            <a:ext cx="9271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Head</a:t>
            </a:r>
          </a:p>
        </p:txBody>
      </p:sp>
      <p:pic>
        <p:nvPicPr>
          <p:cNvPr id="3379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697288"/>
            <a:ext cx="3221038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3627438" cy="267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22987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1"/>
          <p:cNvSpPr txBox="1">
            <a:spLocks noChangeArrowheads="1"/>
          </p:cNvSpPr>
          <p:nvPr/>
        </p:nvSpPr>
        <p:spPr bwMode="auto">
          <a:xfrm>
            <a:off x="7239000" y="1524000"/>
            <a:ext cx="788988" cy="485775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Bull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Testis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6675" y="936625"/>
            <a:ext cx="8991600" cy="5148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6794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Species	Testis Wt.	   % Of	Orientation</a:t>
            </a:r>
          </a:p>
          <a:p>
            <a:pPr>
              <a:lnSpc>
                <a:spcPct val="75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	  (grams) 	Body Wt.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bull	   	300+		.03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ram	   	250		.3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   	350		.2	   oblique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   	200		.03	   horizontal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    	  25		.2	  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oblique/horizontal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rabbit	          2.5		.1	   vertical</a:t>
            </a: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human	    	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  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25		.03	   vertical</a:t>
            </a: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9000"/>
              </a:lnSpc>
              <a:spcBef>
                <a:spcPct val="43000"/>
              </a:spcBef>
              <a:tabLst>
                <a:tab pos="349250" algn="l"/>
                <a:tab pos="2393950" algn="l"/>
                <a:tab pos="2919413" algn="l"/>
                <a:tab pos="4746625" algn="l"/>
                <a:tab pos="5365750" algn="l"/>
                <a:tab pos="7480300" algn="ctr"/>
              </a:tabLst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57150" y="21717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38100" y="800100"/>
            <a:ext cx="90297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69850" y="5854700"/>
            <a:ext cx="90360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444875" y="5127625"/>
            <a:ext cx="2397125" cy="1717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78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22700"/>
            <a:ext cx="658177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52400"/>
            <a:ext cx="8382000" cy="353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992938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46482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Ram</a:t>
            </a:r>
          </a:p>
        </p:txBody>
      </p:sp>
      <p:sp>
        <p:nvSpPr>
          <p:cNvPr id="39940" name="Rectangle 10"/>
          <p:cNvSpPr>
            <a:spLocks noChangeArrowheads="1"/>
          </p:cNvSpPr>
          <p:nvPr/>
        </p:nvSpPr>
        <p:spPr bwMode="auto">
          <a:xfrm>
            <a:off x="1752600" y="5638800"/>
            <a:ext cx="538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0000FF"/>
                </a:solidFill>
                <a:latin typeface="Helvetica" charset="0"/>
              </a:rPr>
              <a:t>No Body of the Prostate</a:t>
            </a:r>
            <a:endParaRPr lang="en-US" altLang="en-US" sz="36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39941" name="Text Box 14"/>
          <p:cNvSpPr txBox="1">
            <a:spLocks noChangeArrowheads="1"/>
          </p:cNvSpPr>
          <p:nvPr/>
        </p:nvSpPr>
        <p:spPr bwMode="auto">
          <a:xfrm>
            <a:off x="0" y="12192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39942" name="Text Box 15"/>
          <p:cNvSpPr txBox="1">
            <a:spLocks noChangeArrowheads="1"/>
          </p:cNvSpPr>
          <p:nvPr/>
        </p:nvSpPr>
        <p:spPr bwMode="auto">
          <a:xfrm>
            <a:off x="152400" y="0"/>
            <a:ext cx="1352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Seminal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39943" name="Text Box 16"/>
          <p:cNvSpPr txBox="1">
            <a:spLocks noChangeArrowheads="1"/>
          </p:cNvSpPr>
          <p:nvPr/>
        </p:nvSpPr>
        <p:spPr bwMode="auto">
          <a:xfrm>
            <a:off x="4267200" y="32766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39944" name="Text Box 18"/>
          <p:cNvSpPr txBox="1">
            <a:spLocks noChangeArrowheads="1"/>
          </p:cNvSpPr>
          <p:nvPr/>
        </p:nvSpPr>
        <p:spPr bwMode="auto">
          <a:xfrm>
            <a:off x="6689725" y="4572000"/>
            <a:ext cx="2452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Bulbospongiosus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39945" name="Text Box 19"/>
          <p:cNvSpPr txBox="1">
            <a:spLocks noChangeArrowheads="1"/>
          </p:cNvSpPr>
          <p:nvPr/>
        </p:nvSpPr>
        <p:spPr bwMode="auto">
          <a:xfrm>
            <a:off x="7239000" y="1143000"/>
            <a:ext cx="1577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Cowper’s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Gland</a:t>
            </a:r>
          </a:p>
        </p:txBody>
      </p:sp>
      <p:sp>
        <p:nvSpPr>
          <p:cNvPr id="39946" name="Text Box 20"/>
          <p:cNvSpPr txBox="1">
            <a:spLocks noChangeArrowheads="1"/>
          </p:cNvSpPr>
          <p:nvPr/>
        </p:nvSpPr>
        <p:spPr bwMode="auto">
          <a:xfrm>
            <a:off x="1600200" y="3581400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Bladder</a:t>
            </a:r>
          </a:p>
        </p:txBody>
      </p:sp>
      <p:sp>
        <p:nvSpPr>
          <p:cNvPr id="39947" name="Text Box 21"/>
          <p:cNvSpPr txBox="1">
            <a:spLocks noChangeArrowheads="1"/>
          </p:cNvSpPr>
          <p:nvPr/>
        </p:nvSpPr>
        <p:spPr bwMode="auto">
          <a:xfrm>
            <a:off x="0" y="4495800"/>
            <a:ext cx="152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39948" name="Text Box 22"/>
          <p:cNvSpPr txBox="1">
            <a:spLocks noChangeArrowheads="1"/>
          </p:cNvSpPr>
          <p:nvPr/>
        </p:nvSpPr>
        <p:spPr bwMode="auto">
          <a:xfrm>
            <a:off x="5562600" y="152400"/>
            <a:ext cx="16160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39949" name="Line 23"/>
          <p:cNvSpPr>
            <a:spLocks noChangeShapeType="1"/>
          </p:cNvSpPr>
          <p:nvPr/>
        </p:nvSpPr>
        <p:spPr bwMode="auto">
          <a:xfrm>
            <a:off x="1066800" y="1752600"/>
            <a:ext cx="8382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Line 24"/>
          <p:cNvSpPr>
            <a:spLocks noChangeShapeType="1"/>
          </p:cNvSpPr>
          <p:nvPr/>
        </p:nvSpPr>
        <p:spPr bwMode="auto">
          <a:xfrm>
            <a:off x="1295400" y="838200"/>
            <a:ext cx="609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25"/>
          <p:cNvSpPr>
            <a:spLocks noChangeShapeType="1"/>
          </p:cNvSpPr>
          <p:nvPr/>
        </p:nvSpPr>
        <p:spPr bwMode="auto">
          <a:xfrm flipH="1">
            <a:off x="5105400" y="1066800"/>
            <a:ext cx="5334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Line 26"/>
          <p:cNvSpPr>
            <a:spLocks noChangeShapeType="1"/>
          </p:cNvSpPr>
          <p:nvPr/>
        </p:nvSpPr>
        <p:spPr bwMode="auto">
          <a:xfrm flipV="1">
            <a:off x="4876800" y="2590800"/>
            <a:ext cx="1524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3" name="Line 27"/>
          <p:cNvSpPr>
            <a:spLocks noChangeShapeType="1"/>
          </p:cNvSpPr>
          <p:nvPr/>
        </p:nvSpPr>
        <p:spPr bwMode="auto">
          <a:xfrm flipV="1">
            <a:off x="685800" y="3124200"/>
            <a:ext cx="2286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Line 28"/>
          <p:cNvSpPr>
            <a:spLocks noChangeShapeType="1"/>
          </p:cNvSpPr>
          <p:nvPr/>
        </p:nvSpPr>
        <p:spPr bwMode="auto">
          <a:xfrm flipH="1">
            <a:off x="6553200" y="1752600"/>
            <a:ext cx="990600" cy="152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Line 29"/>
          <p:cNvSpPr>
            <a:spLocks noChangeShapeType="1"/>
          </p:cNvSpPr>
          <p:nvPr/>
        </p:nvSpPr>
        <p:spPr bwMode="auto">
          <a:xfrm flipH="1" flipV="1">
            <a:off x="7086600" y="3276600"/>
            <a:ext cx="7620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5413"/>
            <a:ext cx="6188075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8"/>
          <p:cNvSpPr>
            <a:spLocks noChangeArrowheads="1"/>
          </p:cNvSpPr>
          <p:nvPr/>
        </p:nvSpPr>
        <p:spPr bwMode="auto">
          <a:xfrm>
            <a:off x="3124200" y="5257800"/>
            <a:ext cx="2619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Ampulla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Large Cowper’s</a:t>
            </a:r>
            <a:endParaRPr lang="en-US" altLang="en-US" sz="3600">
              <a:latin typeface="Helvetica" charset="0"/>
            </a:endParaRPr>
          </a:p>
        </p:txBody>
      </p:sp>
      <p:pic>
        <p:nvPicPr>
          <p:cNvPr id="4198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 Box 15"/>
          <p:cNvSpPr txBox="1">
            <a:spLocks noChangeArrowheads="1"/>
          </p:cNvSpPr>
          <p:nvPr/>
        </p:nvSpPr>
        <p:spPr bwMode="auto">
          <a:xfrm>
            <a:off x="450850" y="3970338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1990" name="Text Box 16"/>
          <p:cNvSpPr txBox="1">
            <a:spLocks noChangeArrowheads="1"/>
          </p:cNvSpPr>
          <p:nvPr/>
        </p:nvSpPr>
        <p:spPr bwMode="auto">
          <a:xfrm>
            <a:off x="7335838" y="56388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1991" name="Text Box 17"/>
          <p:cNvSpPr txBox="1">
            <a:spLocks noChangeArrowheads="1"/>
          </p:cNvSpPr>
          <p:nvPr/>
        </p:nvSpPr>
        <p:spPr bwMode="auto">
          <a:xfrm>
            <a:off x="64770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1992" name="Text Box 18"/>
          <p:cNvSpPr txBox="1">
            <a:spLocks noChangeArrowheads="1"/>
          </p:cNvSpPr>
          <p:nvPr/>
        </p:nvSpPr>
        <p:spPr bwMode="auto">
          <a:xfrm>
            <a:off x="0" y="5486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1993" name="Text Box 19"/>
          <p:cNvSpPr txBox="1">
            <a:spLocks noChangeArrowheads="1"/>
          </p:cNvSpPr>
          <p:nvPr/>
        </p:nvSpPr>
        <p:spPr bwMode="auto">
          <a:xfrm>
            <a:off x="5638800" y="6446838"/>
            <a:ext cx="3276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1994" name="Line 21"/>
          <p:cNvSpPr>
            <a:spLocks noChangeShapeType="1"/>
          </p:cNvSpPr>
          <p:nvPr/>
        </p:nvSpPr>
        <p:spPr bwMode="auto">
          <a:xfrm flipH="1" flipV="1">
            <a:off x="7543800" y="52578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Line 22"/>
          <p:cNvSpPr>
            <a:spLocks noChangeShapeType="1"/>
          </p:cNvSpPr>
          <p:nvPr/>
        </p:nvSpPr>
        <p:spPr bwMode="auto">
          <a:xfrm flipH="1" flipV="1">
            <a:off x="5943600" y="5029200"/>
            <a:ext cx="457200" cy="1447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Line 24"/>
          <p:cNvSpPr>
            <a:spLocks noChangeShapeType="1"/>
          </p:cNvSpPr>
          <p:nvPr/>
        </p:nvSpPr>
        <p:spPr bwMode="auto">
          <a:xfrm flipH="1">
            <a:off x="5943600" y="41910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Text Box 25"/>
          <p:cNvSpPr txBox="1">
            <a:spLocks noChangeArrowheads="1"/>
          </p:cNvSpPr>
          <p:nvPr/>
        </p:nvSpPr>
        <p:spPr bwMode="auto">
          <a:xfrm>
            <a:off x="4114800" y="51054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1998" name="Line 26"/>
          <p:cNvSpPr>
            <a:spLocks noChangeShapeType="1"/>
          </p:cNvSpPr>
          <p:nvPr/>
        </p:nvSpPr>
        <p:spPr bwMode="auto">
          <a:xfrm flipH="1" flipV="1">
            <a:off x="4191000" y="4648200"/>
            <a:ext cx="2286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27"/>
          <p:cNvSpPr>
            <a:spLocks noChangeShapeType="1"/>
          </p:cNvSpPr>
          <p:nvPr/>
        </p:nvSpPr>
        <p:spPr bwMode="auto">
          <a:xfrm flipV="1">
            <a:off x="4800600" y="4648200"/>
            <a:ext cx="1524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28"/>
          <p:cNvSpPr>
            <a:spLocks noChangeShapeType="1"/>
          </p:cNvSpPr>
          <p:nvPr/>
        </p:nvSpPr>
        <p:spPr bwMode="auto">
          <a:xfrm flipV="1">
            <a:off x="1524000" y="4267200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29"/>
          <p:cNvSpPr>
            <a:spLocks noChangeShapeType="1"/>
          </p:cNvSpPr>
          <p:nvPr/>
        </p:nvSpPr>
        <p:spPr bwMode="auto">
          <a:xfrm flipV="1">
            <a:off x="1143000" y="5334000"/>
            <a:ext cx="3810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3967163"/>
            <a:ext cx="5667375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7"/>
          <p:cNvSpPr>
            <a:spLocks noChangeArrowheads="1"/>
          </p:cNvSpPr>
          <p:nvPr/>
        </p:nvSpPr>
        <p:spPr bwMode="auto">
          <a:xfrm>
            <a:off x="3733800" y="5562600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44036" name="Rectangle 8"/>
          <p:cNvSpPr>
            <a:spLocks noChangeArrowheads="1"/>
          </p:cNvSpPr>
          <p:nvPr/>
        </p:nvSpPr>
        <p:spPr bwMode="auto">
          <a:xfrm>
            <a:off x="4302125" y="6381750"/>
            <a:ext cx="1920875" cy="463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44037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13"/>
          <p:cNvSpPr txBox="1">
            <a:spLocks noChangeArrowheads="1"/>
          </p:cNvSpPr>
          <p:nvPr/>
        </p:nvSpPr>
        <p:spPr bwMode="auto">
          <a:xfrm>
            <a:off x="450850" y="3967163"/>
            <a:ext cx="106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Seminal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Vesicles</a:t>
            </a:r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7259638" y="54864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Bulbospongiosus</a:t>
            </a:r>
            <a:br>
              <a:rPr lang="en-US" altLang="en-US" sz="1800">
                <a:solidFill>
                  <a:schemeClr val="tx1"/>
                </a:solidFill>
              </a:rPr>
            </a:br>
            <a:r>
              <a:rPr lang="en-US" altLang="en-US" sz="1800">
                <a:solidFill>
                  <a:schemeClr val="tx1"/>
                </a:solidFill>
              </a:rPr>
              <a:t>Muscle</a:t>
            </a:r>
          </a:p>
        </p:txBody>
      </p:sp>
      <p:sp>
        <p:nvSpPr>
          <p:cNvPr id="44040" name="Text Box 15"/>
          <p:cNvSpPr txBox="1">
            <a:spLocks noChangeArrowheads="1"/>
          </p:cNvSpPr>
          <p:nvPr/>
        </p:nvSpPr>
        <p:spPr bwMode="auto">
          <a:xfrm>
            <a:off x="6705600" y="3886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8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44041" name="Text Box 16"/>
          <p:cNvSpPr txBox="1">
            <a:spLocks noChangeArrowheads="1"/>
          </p:cNvSpPr>
          <p:nvPr/>
        </p:nvSpPr>
        <p:spPr bwMode="auto">
          <a:xfrm>
            <a:off x="304800" y="644683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44042" name="Text Box 17"/>
          <p:cNvSpPr txBox="1">
            <a:spLocks noChangeArrowheads="1"/>
          </p:cNvSpPr>
          <p:nvPr/>
        </p:nvSpPr>
        <p:spPr bwMode="auto">
          <a:xfrm>
            <a:off x="5638800" y="6324600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Pelvic Urethral Muscle</a:t>
            </a:r>
          </a:p>
        </p:txBody>
      </p:sp>
      <p:sp>
        <p:nvSpPr>
          <p:cNvPr id="44043" name="Line 18"/>
          <p:cNvSpPr>
            <a:spLocks noChangeShapeType="1"/>
          </p:cNvSpPr>
          <p:nvPr/>
        </p:nvSpPr>
        <p:spPr bwMode="auto">
          <a:xfrm flipH="1" flipV="1">
            <a:off x="7467600" y="5029200"/>
            <a:ext cx="7620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9"/>
          <p:cNvSpPr>
            <a:spLocks noChangeShapeType="1"/>
          </p:cNvSpPr>
          <p:nvPr/>
        </p:nvSpPr>
        <p:spPr bwMode="auto">
          <a:xfrm flipH="1" flipV="1">
            <a:off x="5867400" y="4953000"/>
            <a:ext cx="1295400" cy="1371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20"/>
          <p:cNvSpPr>
            <a:spLocks noChangeShapeType="1"/>
          </p:cNvSpPr>
          <p:nvPr/>
        </p:nvSpPr>
        <p:spPr bwMode="auto">
          <a:xfrm flipH="1">
            <a:off x="6781800" y="4114800"/>
            <a:ext cx="3810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Text Box 21"/>
          <p:cNvSpPr txBox="1">
            <a:spLocks noChangeArrowheads="1"/>
          </p:cNvSpPr>
          <p:nvPr/>
        </p:nvSpPr>
        <p:spPr bwMode="auto">
          <a:xfrm>
            <a:off x="5105400" y="3810000"/>
            <a:ext cx="1117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chemeClr val="tx1"/>
                </a:solidFill>
              </a:rPr>
              <a:t>Prostate</a:t>
            </a:r>
          </a:p>
        </p:txBody>
      </p:sp>
      <p:sp>
        <p:nvSpPr>
          <p:cNvPr id="44047" name="Line 22"/>
          <p:cNvSpPr>
            <a:spLocks noChangeShapeType="1"/>
          </p:cNvSpPr>
          <p:nvPr/>
        </p:nvSpPr>
        <p:spPr bwMode="auto">
          <a:xfrm flipH="1">
            <a:off x="4572000" y="4038600"/>
            <a:ext cx="533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Line 23"/>
          <p:cNvSpPr>
            <a:spLocks noChangeShapeType="1"/>
          </p:cNvSpPr>
          <p:nvPr/>
        </p:nvSpPr>
        <p:spPr bwMode="auto">
          <a:xfrm flipV="1">
            <a:off x="1524000" y="4264025"/>
            <a:ext cx="838200" cy="76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9" name="Line 24"/>
          <p:cNvSpPr>
            <a:spLocks noChangeShapeType="1"/>
          </p:cNvSpPr>
          <p:nvPr/>
        </p:nvSpPr>
        <p:spPr bwMode="auto">
          <a:xfrm flipV="1">
            <a:off x="1447800" y="5867400"/>
            <a:ext cx="685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Text Box 25"/>
          <p:cNvSpPr txBox="1">
            <a:spLocks noChangeArrowheads="1"/>
          </p:cNvSpPr>
          <p:nvPr/>
        </p:nvSpPr>
        <p:spPr bwMode="auto">
          <a:xfrm>
            <a:off x="228600" y="4876800"/>
            <a:ext cx="1022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8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44051" name="Line 26"/>
          <p:cNvSpPr>
            <a:spLocks noChangeShapeType="1"/>
          </p:cNvSpPr>
          <p:nvPr/>
        </p:nvSpPr>
        <p:spPr bwMode="auto">
          <a:xfrm flipV="1">
            <a:off x="1295400" y="4876800"/>
            <a:ext cx="9906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35000"/>
            <a:ext cx="2619375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Human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47638" y="4897438"/>
            <a:ext cx="2466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No Disseminate</a:t>
            </a:r>
          </a:p>
          <a:p>
            <a:pPr algn="ctr"/>
            <a:r>
              <a:rPr lang="en-US" altLang="en-US" sz="2400">
                <a:solidFill>
                  <a:srgbClr val="0000FF"/>
                </a:solidFill>
                <a:latin typeface="Helvetica" charset="0"/>
              </a:rPr>
              <a:t>Prostate</a:t>
            </a:r>
            <a:endParaRPr lang="en-US" altLang="en-US" sz="2400">
              <a:solidFill>
                <a:schemeClr val="tx1"/>
              </a:solidFill>
              <a:latin typeface="Helvetica" charset="0"/>
            </a:endParaRPr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50" y="-1588"/>
            <a:ext cx="648335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</a:t>
            </a:r>
            <a:r>
              <a:rPr lang="en-US" dirty="0" smtClean="0"/>
              <a:t>the Dog</a:t>
            </a:r>
            <a:endParaRPr lang="en-US" dirty="0"/>
          </a:p>
        </p:txBody>
      </p:sp>
      <p:pic>
        <p:nvPicPr>
          <p:cNvPr id="106498" name="Picture 2" descr="ttps://veteriankey.com/wp-content/uploads/2016/07/B9781437707465001117_f111-002-978143770746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977470"/>
            <a:ext cx="7162800" cy="46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71600" y="5638800"/>
            <a:ext cx="698941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dirty="0" smtClean="0">
                <a:solidFill>
                  <a:srgbClr val="0000FF"/>
                </a:solidFill>
              </a:rPr>
              <a:t>No ampulla, seminal vesicles, </a:t>
            </a:r>
            <a:br>
              <a:rPr lang="en-US" altLang="en-US" sz="2800" dirty="0" smtClean="0">
                <a:solidFill>
                  <a:srgbClr val="0000FF"/>
                </a:solidFill>
              </a:rPr>
            </a:br>
            <a:r>
              <a:rPr lang="en-US" altLang="en-US" sz="2800" dirty="0" smtClean="0">
                <a:solidFill>
                  <a:srgbClr val="0000FF"/>
                </a:solidFill>
              </a:rPr>
              <a:t>disseminate prostate or Cowper’s gland</a:t>
            </a:r>
            <a:endParaRPr lang="en-US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2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1293">
            <a:off x="3132138" y="-1144588"/>
            <a:ext cx="287655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514600" y="1676400"/>
            <a:ext cx="1428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Prostate</a:t>
            </a:r>
            <a:endParaRPr lang="en-US" altLang="en-US" sz="2400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4191000" y="1295400"/>
            <a:ext cx="2370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Cowper’s Gland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7332663" y="4800600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Glans Penis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943600" y="2057400"/>
            <a:ext cx="296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105400" y="4876800"/>
            <a:ext cx="1684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Crus Penis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0" y="1524000"/>
            <a:ext cx="2179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Vas Deferens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09600" y="5638800"/>
            <a:ext cx="130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</a:rPr>
              <a:t>Ampulla</a:t>
            </a:r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 flipH="1">
            <a:off x="609600" y="20574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 flipH="1">
            <a:off x="2743200" y="21336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H="1" flipV="1">
            <a:off x="1066800" y="3962400"/>
            <a:ext cx="2286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 flipH="1">
            <a:off x="5181600" y="1828800"/>
            <a:ext cx="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H="1">
            <a:off x="6629400" y="2514600"/>
            <a:ext cx="4572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 flipH="1" flipV="1">
            <a:off x="5715000" y="4343400"/>
            <a:ext cx="228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1" name="Line 17"/>
          <p:cNvSpPr>
            <a:spLocks noChangeShapeType="1"/>
          </p:cNvSpPr>
          <p:nvPr/>
        </p:nvSpPr>
        <p:spPr bwMode="auto">
          <a:xfrm flipH="1" flipV="1">
            <a:off x="8458200" y="4114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2438400" y="6019800"/>
            <a:ext cx="5719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No Seminal Vesicles or Disseminate Prostate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95800" cy="26670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(Tom) Reproductive Tract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0"/>
            <a:ext cx="276383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1371600" y="4572000"/>
            <a:ext cx="3886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>
                <a:solidFill>
                  <a:schemeClr val="tx1"/>
                </a:solidFill>
              </a:rPr>
              <a:t>Note how close the cowper’s gland is to the penis in the cat.</a:t>
            </a:r>
            <a:endParaRPr lang="en-US" altLang="en-US" sz="2400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 flipV="1">
            <a:off x="5486400" y="4876800"/>
            <a:ext cx="1524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5486400" y="5410200"/>
            <a:ext cx="1676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067800" cy="83820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Cat Glans Penis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28800"/>
            <a:ext cx="5046663" cy="294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-1588"/>
            <a:ext cx="533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91000" cy="2057400"/>
          </a:xfrm>
        </p:spPr>
        <p:txBody>
          <a:bodyPr/>
          <a:lstStyle/>
          <a:p>
            <a:r>
              <a:rPr lang="en-US" altLang="en-US" sz="4000">
                <a:ea typeface="ＭＳ Ｐゴシック" charset="-128"/>
              </a:rPr>
              <a:t>Feline Anatomy: Erection and Mating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Glands</a:t>
            </a: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77825" y="755650"/>
            <a:ext cx="8582025" cy="594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600200" algn="l"/>
                <a:tab pos="3603625" algn="l"/>
                <a:tab pos="4683125" algn="l"/>
                <a:tab pos="6969125" algn="l"/>
                <a:tab pos="7429500" algn="l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Species	Seminal	       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Vesicles	body	disseminate</a:t>
            </a:r>
            <a:endParaRPr lang="en-US" altLang="en-US" sz="18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1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endParaRPr lang="en-US" altLang="en-US" sz="1400" dirty="0">
              <a:solidFill>
                <a:schemeClr val="tx1"/>
              </a:solidFill>
              <a:latin typeface="Helvetica" charset="0"/>
            </a:endParaRP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    ++	    +	         +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ram	     +	    -	         +		 ++  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boar	   +++	    +	         +		+++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stallion	   +++	   ++	       - (+)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dog	      -	   ++	          -	        -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Cat	      -	   ++	          -		 ++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     +	   ++	          -		  +</a:t>
            </a:r>
          </a:p>
          <a:p>
            <a:pPr>
              <a:lnSpc>
                <a:spcPct val="88000"/>
              </a:lnSpc>
              <a:spcBef>
                <a:spcPct val="43000"/>
              </a:spcBef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</a:p>
          <a:p>
            <a:pPr algn="ctr"/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234950" y="936625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>
            <a:off x="244475" y="221615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304800" y="5867400"/>
            <a:ext cx="86899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4044950" y="1508125"/>
            <a:ext cx="26733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147720"/>
            <a:ext cx="8991600" cy="4019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 smtClean="0">
                <a:solidFill>
                  <a:schemeClr val="tx1"/>
                </a:solidFill>
                <a:latin typeface="Helvetica" charset="0"/>
              </a:rPr>
              <a:t>Species	Seminal	Prostate	Cowper's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 smtClean="0">
                <a:solidFill>
                  <a:schemeClr val="tx1"/>
                </a:solidFill>
                <a:latin typeface="Helvetica" charset="0"/>
              </a:rPr>
              <a:t>		Vesicles		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Bull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	Ram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	Boar			</a:t>
            </a:r>
            <a:r>
              <a:rPr lang="en-US" altLang="en-US" sz="2400" dirty="0" smtClean="0">
                <a:solidFill>
                  <a:srgbClr val="0000FF"/>
                </a:solidFill>
                <a:latin typeface="Helvetica" charset="0"/>
              </a:rPr>
              <a:t>Gel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	Stallion	</a:t>
            </a:r>
            <a:r>
              <a:rPr lang="en-US" altLang="en-US" sz="2400" dirty="0" smtClean="0">
                <a:solidFill>
                  <a:srgbClr val="0000FF"/>
                </a:solidFill>
                <a:latin typeface="Helvetica" charset="0"/>
              </a:rPr>
              <a:t>Mucous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	Dog		No Clot Material</a:t>
            </a:r>
          </a:p>
          <a:p>
            <a:pPr>
              <a:lnSpc>
                <a:spcPct val="88000"/>
              </a:lnSpc>
              <a:spcBef>
                <a:spcPct val="43000"/>
              </a:spcBef>
              <a:tabLst>
                <a:tab pos="509588" algn="ctr"/>
                <a:tab pos="2451100" algn="ctr"/>
                <a:tab pos="4970463" algn="ctr"/>
                <a:tab pos="7480300" algn="ctr"/>
              </a:tabLst>
            </a:pP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	Human	</a:t>
            </a:r>
            <a:r>
              <a:rPr lang="en-US" altLang="en-US" sz="2400" dirty="0" smtClean="0">
                <a:solidFill>
                  <a:srgbClr val="0000FF"/>
                </a:solidFill>
                <a:latin typeface="Helvetica" charset="0"/>
              </a:rPr>
              <a:t>Clot	Clot-Enzyme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	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75"/>
            <a:ext cx="9067800" cy="838200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Accessory Gland Secretions</a:t>
            </a:r>
          </a:p>
        </p:txBody>
      </p:sp>
      <p:sp>
        <p:nvSpPr>
          <p:cNvPr id="62470" name="Line 6"/>
          <p:cNvSpPr>
            <a:spLocks noChangeShapeType="1"/>
          </p:cNvSpPr>
          <p:nvPr/>
        </p:nvSpPr>
        <p:spPr bwMode="auto">
          <a:xfrm flipV="1">
            <a:off x="76200" y="1100094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 flipV="1">
            <a:off x="92050" y="2286000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90830" y="5227966"/>
            <a:ext cx="8991600" cy="476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67800" cy="555625"/>
          </a:xfrm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Penis Types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966788" y="452438"/>
            <a:ext cx="28908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Muscular-Vascular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5808663" y="484188"/>
            <a:ext cx="18923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chemeClr val="tx1"/>
                </a:solidFill>
                <a:latin typeface="Helvetica" charset="0"/>
              </a:rPr>
              <a:t>Fibroelastic</a:t>
            </a:r>
          </a:p>
        </p:txBody>
      </p:sp>
      <p:pic>
        <p:nvPicPr>
          <p:cNvPr id="6451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38200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Human Penis Cross Section</a:t>
            </a: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1371600"/>
            <a:ext cx="46863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46125" y="1600200"/>
            <a:ext cx="2503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Cavernosum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1203325" y="5638800"/>
            <a:ext cx="2470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Corpus Spongiosum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232525" y="5410200"/>
            <a:ext cx="1165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Urethra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765925" y="990600"/>
            <a:ext cx="1836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Blood Vessels</a:t>
            </a:r>
          </a:p>
        </p:txBody>
      </p:sp>
      <p:sp>
        <p:nvSpPr>
          <p:cNvPr id="66568" name="Line 8"/>
          <p:cNvSpPr>
            <a:spLocks noChangeShapeType="1"/>
          </p:cNvSpPr>
          <p:nvPr/>
        </p:nvSpPr>
        <p:spPr bwMode="auto">
          <a:xfrm flipH="1">
            <a:off x="5622925" y="1295400"/>
            <a:ext cx="11430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9"/>
          <p:cNvSpPr>
            <a:spLocks noChangeShapeType="1"/>
          </p:cNvSpPr>
          <p:nvPr/>
        </p:nvSpPr>
        <p:spPr bwMode="auto">
          <a:xfrm>
            <a:off x="2041525" y="2057400"/>
            <a:ext cx="13716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Line 10"/>
          <p:cNvSpPr>
            <a:spLocks noChangeShapeType="1"/>
          </p:cNvSpPr>
          <p:nvPr/>
        </p:nvSpPr>
        <p:spPr bwMode="auto">
          <a:xfrm flipV="1">
            <a:off x="2803525" y="4572000"/>
            <a:ext cx="16002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1" name="Line 11"/>
          <p:cNvSpPr>
            <a:spLocks noChangeShapeType="1"/>
          </p:cNvSpPr>
          <p:nvPr/>
        </p:nvSpPr>
        <p:spPr bwMode="auto">
          <a:xfrm flipH="1" flipV="1">
            <a:off x="5165725" y="4495800"/>
            <a:ext cx="11430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7527925" y="3048000"/>
            <a:ext cx="1616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chemeClr val="tx1"/>
                </a:solidFill>
              </a:rPr>
              <a:t>Large Veins</a:t>
            </a:r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 flipH="1" flipV="1">
            <a:off x="6156325" y="3200400"/>
            <a:ext cx="13716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52" y="2838777"/>
            <a:ext cx="27543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Muscular-Vascular 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or 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err="1" smtClean="0">
                <a:solidFill>
                  <a:srgbClr val="0000FF"/>
                </a:solidFill>
              </a:rPr>
              <a:t>Fibroelastic</a:t>
            </a:r>
            <a:r>
              <a:rPr lang="en-US" sz="2800" dirty="0" smtClean="0">
                <a:solidFill>
                  <a:srgbClr val="0000FF"/>
                </a:solidFill>
              </a:rPr>
              <a:t>?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7285038" cy="639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190625" y="212725"/>
            <a:ext cx="1182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Internal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Prepuce</a:t>
            </a: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2667000" y="419100"/>
            <a:ext cx="95726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Raphe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3968750" y="260350"/>
            <a:ext cx="11699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Urethral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Process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05000" y="2133600"/>
            <a:ext cx="23256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Free End of Penis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448175" y="2085975"/>
            <a:ext cx="8874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Glans</a:t>
            </a:r>
          </a:p>
          <a:p>
            <a:pPr algn="ctr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Penis</a:t>
            </a:r>
          </a:p>
        </p:txBody>
      </p:sp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-7938" y="3886200"/>
            <a:ext cx="1563688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Filiform</a:t>
            </a:r>
          </a:p>
          <a:p>
            <a:pPr algn="ctr"/>
            <a:r>
              <a:rPr lang="en-US" altLang="en-US">
                <a:solidFill>
                  <a:srgbClr val="0000FF"/>
                </a:solidFill>
                <a:latin typeface="Helvetica" charset="0"/>
              </a:rPr>
              <a:t>Appendage</a:t>
            </a:r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228600" y="1371600"/>
            <a:ext cx="1044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Bull</a:t>
            </a: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2286000" y="4038600"/>
            <a:ext cx="1171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Ram</a:t>
            </a: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2209800" y="5867400"/>
            <a:ext cx="1222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Boar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6397625" y="361950"/>
            <a:ext cx="1831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Stallion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072313" y="3124200"/>
            <a:ext cx="1730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dirty="0">
                <a:latin typeface="Helvetica" charset="0"/>
              </a:rPr>
              <a:t>Human</a:t>
            </a:r>
          </a:p>
        </p:txBody>
      </p:sp>
      <p:pic>
        <p:nvPicPr>
          <p:cNvPr id="68622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4" y="4419599"/>
            <a:ext cx="2174875" cy="105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7861300" y="4628356"/>
            <a:ext cx="917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latin typeface="Helvetica" charset="0"/>
              </a:rPr>
              <a:t>Cat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861300" y="5943600"/>
            <a:ext cx="1080423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 smtClean="0">
                <a:latin typeface="Helvetica" charset="0"/>
              </a:rPr>
              <a:t>Dog</a:t>
            </a:r>
            <a:endParaRPr lang="en-US" altLang="en-US" sz="3600" dirty="0">
              <a:latin typeface="Helvetica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962046" y="6046475"/>
            <a:ext cx="1703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smtClean="0">
                <a:solidFill>
                  <a:schemeClr val="tx1"/>
                </a:solidFill>
                <a:latin typeface="Helvetica" charset="0"/>
              </a:rPr>
              <a:t>No picture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FFFFF"/>
                </a:solidFill>
                <a:ea typeface="ＭＳ Ｐゴシック" charset="-128"/>
              </a:rPr>
              <a:t>Comparison of Penis Types</a:t>
            </a:r>
          </a:p>
        </p:txBody>
      </p:sp>
      <p:sp>
        <p:nvSpPr>
          <p:cNvPr id="70659" name="Line 4"/>
          <p:cNvSpPr>
            <a:spLocks noChangeShapeType="1"/>
          </p:cNvSpPr>
          <p:nvPr/>
        </p:nvSpPr>
        <p:spPr bwMode="auto">
          <a:xfrm>
            <a:off x="4524375" y="73342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>
            <a:off x="63500" y="35718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Line 6"/>
          <p:cNvSpPr>
            <a:spLocks noChangeShapeType="1"/>
          </p:cNvSpPr>
          <p:nvPr/>
        </p:nvSpPr>
        <p:spPr bwMode="auto">
          <a:xfrm>
            <a:off x="63500" y="3470275"/>
            <a:ext cx="90043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7"/>
          <p:cNvSpPr>
            <a:spLocks noChangeShapeType="1"/>
          </p:cNvSpPr>
          <p:nvPr/>
        </p:nvSpPr>
        <p:spPr bwMode="auto">
          <a:xfrm>
            <a:off x="4629150" y="727075"/>
            <a:ext cx="0" cy="5788025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0663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7630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111125"/>
            <a:ext cx="4095750" cy="838200"/>
          </a:xfrm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Human</a:t>
            </a:r>
          </a:p>
        </p:txBody>
      </p:sp>
      <p:pic>
        <p:nvPicPr>
          <p:cNvPr id="72707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0"/>
            <a:ext cx="443547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38400"/>
            <a:ext cx="3810000" cy="838200"/>
          </a:xfrm>
        </p:spPr>
        <p:txBody>
          <a:bodyPr/>
          <a:lstStyle/>
          <a:p>
            <a:r>
              <a:rPr lang="en-US" smtClean="0"/>
              <a:t>Dog Anatomy</a:t>
            </a:r>
            <a:endParaRPr lang="en-US"/>
          </a:p>
        </p:txBody>
      </p:sp>
      <p:pic>
        <p:nvPicPr>
          <p:cNvPr id="105474" name="Picture 2" descr="ttp://www.humananatomychart.us/wp-content/uploads/2015/11/female-reproductive-system-diseases-ddd-dog-u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28625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38400" y="58674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Bulbus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Glandis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 flipV="1">
            <a:off x="4876800" y="4800600"/>
            <a:ext cx="762000" cy="1066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3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solidFill>
                  <a:srgbClr val="FAFD00"/>
                </a:solidFill>
                <a:ea typeface="ＭＳ Ｐゴシック" charset="-128"/>
              </a:rPr>
              <a:t>Sigmoid Flexure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1905000" y="5716231"/>
            <a:ext cx="7572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>
                <a:solidFill>
                  <a:srgbClr val="FFFFFF"/>
                </a:solidFill>
                <a:latin typeface="Helvetica" charset="0"/>
              </a:rPr>
              <a:t>Bull</a:t>
            </a: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6400800" y="5265738"/>
            <a:ext cx="8747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Helvetica" charset="0"/>
              </a:rPr>
              <a:t>Boar</a:t>
            </a:r>
          </a:p>
        </p:txBody>
      </p:sp>
      <p:sp>
        <p:nvSpPr>
          <p:cNvPr id="74757" name="Text Box 7"/>
          <p:cNvSpPr txBox="1">
            <a:spLocks noChangeArrowheads="1"/>
          </p:cNvSpPr>
          <p:nvPr/>
        </p:nvSpPr>
        <p:spPr bwMode="auto">
          <a:xfrm>
            <a:off x="2895600" y="6094413"/>
            <a:ext cx="40973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Fibroelastic Penis</a:t>
            </a:r>
          </a:p>
        </p:txBody>
      </p:sp>
      <p:pic>
        <p:nvPicPr>
          <p:cNvPr id="7475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447800"/>
            <a:ext cx="4725987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" b="1531"/>
          <a:stretch/>
        </p:blipFill>
        <p:spPr bwMode="auto">
          <a:xfrm>
            <a:off x="457200" y="1219022"/>
            <a:ext cx="3479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0"/>
            <a:ext cx="7199312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16764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600">
                <a:solidFill>
                  <a:srgbClr val="FAFD00"/>
                </a:solidFill>
                <a:ea typeface="ＭＳ Ｐゴシック" charset="-128"/>
              </a:rPr>
              <a:t>Muscular-Vascular Penis Type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2189163" y="5807075"/>
            <a:ext cx="164941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chemeClr val="bg1"/>
                </a:solidFill>
                <a:latin typeface="Helvetica" charset="0"/>
              </a:rPr>
              <a:t>Stallion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The Penis</a:t>
            </a:r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auto">
          <a:xfrm>
            <a:off x="60325" y="857250"/>
            <a:ext cx="9055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12700" y="2057400"/>
            <a:ext cx="9102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Line 6"/>
          <p:cNvSpPr>
            <a:spLocks noChangeShapeType="1"/>
          </p:cNvSpPr>
          <p:nvPr/>
        </p:nvSpPr>
        <p:spPr bwMode="auto">
          <a:xfrm flipV="1">
            <a:off x="38100" y="5768264"/>
            <a:ext cx="9067800" cy="3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958267"/>
            <a:ext cx="8534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32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Species	Sigmoid	Type	Erectile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32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32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Flexure			Tissue</a:t>
            </a:r>
            <a:r>
              <a:rPr lang="en-US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endParaRPr lang="en-US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Bull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Ram	yes	FE	+	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Boar	yes	FE	+	not distinct</a:t>
            </a:r>
            <a:b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endParaRPr lang="en-US" sz="2400" dirty="0" smtClean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Stallion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Dog	no	MV	+++	Large Glans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Cat	no	MV	+++	Large Glans+</a:t>
            </a:r>
            <a:b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				Spines</a:t>
            </a:r>
          </a:p>
          <a:p>
            <a:pPr>
              <a:tabLst>
                <a:tab pos="509588" algn="ctr"/>
                <a:tab pos="2684463" algn="ctr"/>
                <a:tab pos="4167188" algn="ctr"/>
                <a:tab pos="5715000" algn="ctr"/>
                <a:tab pos="7312025" algn="ctr"/>
              </a:tabLst>
            </a:pPr>
            <a:r>
              <a:rPr lang="en-US" sz="24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	Human	no	MV	+++	Large Glans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50801"/>
            <a:ext cx="9067800" cy="838200"/>
          </a:xfrm>
          <a:noFill/>
        </p:spPr>
        <p:txBody>
          <a:bodyPr/>
          <a:lstStyle/>
          <a:p>
            <a:r>
              <a:rPr lang="en-US" altLang="en-US" sz="3600" dirty="0">
                <a:ea typeface="ＭＳ Ｐゴシック" charset="-128"/>
              </a:rPr>
              <a:t>Erection and Ejaculation Characteristics</a:t>
            </a:r>
          </a:p>
        </p:txBody>
      </p:sp>
      <p:graphicFrame>
        <p:nvGraphicFramePr>
          <p:cNvPr id="80898" name="Object 2"/>
          <p:cNvGraphicFramePr>
            <a:graphicFrameLocks/>
          </p:cNvGraphicFramePr>
          <p:nvPr/>
        </p:nvGraphicFramePr>
        <p:xfrm>
          <a:off x="1524000" y="3986213"/>
          <a:ext cx="6083300" cy="13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21" name="Document" r:id="rId4" imgW="6096000" imgH="152400" progId="Word.Document.6">
                  <p:embed/>
                </p:oleObj>
              </mc:Choice>
              <mc:Fallback>
                <p:oleObj name="Document" r:id="rId4" imgW="6096000" imgH="152400" progId="Word.Document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986213"/>
                        <a:ext cx="6083300" cy="13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720" y="914400"/>
            <a:ext cx="8994775" cy="519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60375" algn="ctr"/>
                <a:tab pos="2055813" algn="ctr"/>
                <a:tab pos="3538538" algn="ctr"/>
                <a:tab pos="5030788" algn="ctr"/>
                <a:tab pos="6399213" algn="ctr"/>
                <a:tab pos="7891463" algn="ctr"/>
              </a:tabLs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 smtClean="0">
                <a:solidFill>
                  <a:schemeClr val="tx1"/>
                </a:solidFill>
                <a:latin typeface="Helvetica" charset="0"/>
              </a:rPr>
              <a:t>Male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 smtClean="0">
                <a:solidFill>
                  <a:schemeClr val="tx1"/>
                </a:solidFill>
                <a:latin typeface="Helvetica" charset="0"/>
              </a:rPr>
              <a:t>Speed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800" dirty="0" err="1" smtClean="0">
                <a:solidFill>
                  <a:schemeClr val="tx1"/>
                </a:solidFill>
                <a:latin typeface="Helvetica" charset="0"/>
              </a:rPr>
              <a:t>Ejac</a:t>
            </a:r>
            <a:r>
              <a:rPr lang="en-US" altLang="en-US" sz="2800" dirty="0" smtClean="0">
                <a:solidFill>
                  <a:schemeClr val="tx1"/>
                </a:solidFill>
                <a:latin typeface="Helvetica" charset="0"/>
              </a:rPr>
              <a:t>.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Semen	Sperm	Sperm		Erection	Time	</a:t>
            </a:r>
            <a:r>
              <a:rPr lang="en-US" altLang="en-US" sz="2800" dirty="0" smtClean="0">
                <a:solidFill>
                  <a:schemeClr val="tx1"/>
                </a:solidFill>
                <a:latin typeface="Helvetica" charset="0"/>
              </a:rPr>
              <a:t>Vol.</a:t>
            </a:r>
            <a:r>
              <a:rPr lang="en-US" altLang="en-US" sz="2800" dirty="0">
                <a:solidFill>
                  <a:schemeClr val="tx1"/>
                </a:solidFill>
                <a:latin typeface="Helvetica" charset="0"/>
              </a:rPr>
              <a:t>	Conc.	</a:t>
            </a:r>
            <a:r>
              <a:rPr lang="en-US" altLang="en-US" sz="2800" dirty="0" smtClean="0">
                <a:solidFill>
                  <a:schemeClr val="tx1"/>
                </a:solidFill>
                <a:latin typeface="Helvetica" charset="0"/>
              </a:rPr>
              <a:t>Num.</a:t>
            </a:r>
            <a:endParaRPr lang="en-US" altLang="en-US" sz="2800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bull	rapid	short	medium	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med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.-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high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	ram</a:t>
            </a: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rapid	short	small	high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boar	rapid	long	large	low	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high</a:t>
            </a:r>
            <a:b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</a:b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stallion	slow	moderate	large	low	medium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dog	slow	long	large	low	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low</a:t>
            </a: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	</a:t>
            </a:r>
            <a:r>
              <a:rPr lang="en-US" altLang="en-US" sz="2400" dirty="0" smtClean="0">
                <a:solidFill>
                  <a:schemeClr val="tx1"/>
                </a:solidFill>
                <a:latin typeface="Helvetica" charset="0"/>
              </a:rPr>
              <a:t>cat	slow	moderate	small	high	low</a:t>
            </a:r>
            <a:endParaRPr lang="en-US" altLang="en-US" sz="2400" dirty="0">
              <a:solidFill>
                <a:schemeClr val="tx1"/>
              </a:solidFill>
              <a:latin typeface="Helvetica" charset="0"/>
            </a:endParaRPr>
          </a:p>
          <a:p>
            <a:pPr>
              <a:spcBef>
                <a:spcPct val="50000"/>
              </a:spcBef>
              <a:tabLst>
                <a:tab pos="460375" algn="ctr"/>
                <a:tab pos="1822450" algn="ctr"/>
                <a:tab pos="3365500" algn="ctr"/>
                <a:tab pos="4849813" algn="ctr"/>
                <a:tab pos="6340475" algn="ctr"/>
                <a:tab pos="7891463" algn="ctr"/>
              </a:tabLst>
            </a:pPr>
            <a:r>
              <a:rPr lang="en-US" altLang="en-US" sz="2400" dirty="0">
                <a:solidFill>
                  <a:schemeClr val="tx1"/>
                </a:solidFill>
                <a:latin typeface="Helvetica" charset="0"/>
              </a:rPr>
              <a:t>human	slow	moderate	medium	low	low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123825" y="889001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2" name="Line 6"/>
          <p:cNvSpPr>
            <a:spLocks noChangeShapeType="1"/>
          </p:cNvSpPr>
          <p:nvPr/>
        </p:nvSpPr>
        <p:spPr bwMode="auto">
          <a:xfrm>
            <a:off x="123825" y="19050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123825" y="6019800"/>
            <a:ext cx="88011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123825" y="6021387"/>
            <a:ext cx="84201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Testes = high sperm numbers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Large accessory glands = large volume of the ejaculate with lower      </a:t>
            </a:r>
          </a:p>
          <a:p>
            <a:r>
              <a:rPr lang="en-US" altLang="en-US" sz="1800" dirty="0">
                <a:solidFill>
                  <a:schemeClr val="tx1"/>
                </a:solidFill>
                <a:latin typeface="Helvetica" charset="0"/>
              </a:rPr>
              <a:t>                                             concentration of sperm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tcro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0"/>
            <a:ext cx="6149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6"/>
          <p:cNvSpPr>
            <a:spLocks noChangeArrowheads="1"/>
          </p:cNvSpPr>
          <p:nvPr/>
        </p:nvSpPr>
        <p:spPr bwMode="auto">
          <a:xfrm>
            <a:off x="6681788" y="3035300"/>
            <a:ext cx="251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76213" indent="-176213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SzPct val="125000"/>
              <a:buFontTx/>
              <a:buChar char="»"/>
            </a:pPr>
            <a:r>
              <a:rPr lang="en-US" altLang="en-US">
                <a:solidFill>
                  <a:srgbClr val="0000FF"/>
                </a:solidFill>
                <a:latin typeface="Helvetica" charset="0"/>
              </a:rPr>
              <a:t>Support spermatogenesis</a:t>
            </a:r>
            <a:endParaRPr lang="en-US" altLang="en-US">
              <a:solidFill>
                <a:schemeClr val="tx1"/>
              </a:solidFill>
              <a:latin typeface="Helvetica" charset="0"/>
            </a:endParaRPr>
          </a:p>
        </p:txBody>
      </p:sp>
      <p:sp>
        <p:nvSpPr>
          <p:cNvPr id="82948" name="Rectangle 7"/>
          <p:cNvSpPr>
            <a:spLocks noChangeArrowheads="1"/>
          </p:cNvSpPr>
          <p:nvPr/>
        </p:nvSpPr>
        <p:spPr bwMode="auto">
          <a:xfrm>
            <a:off x="7010400" y="4343400"/>
            <a:ext cx="1981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74625" indent="-1746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>
              <a:buSzPct val="125000"/>
              <a:buFontTx/>
              <a:buChar char="»"/>
            </a:pPr>
            <a:r>
              <a:rPr lang="en-US" altLang="en-US">
                <a:solidFill>
                  <a:srgbClr val="0000FF"/>
                </a:solidFill>
                <a:latin typeface="Helvetica" charset="0"/>
              </a:rPr>
              <a:t>Testosterone synthesis</a:t>
            </a:r>
          </a:p>
        </p:txBody>
      </p:sp>
      <p:sp>
        <p:nvSpPr>
          <p:cNvPr id="82949" name="Text Box 10"/>
          <p:cNvSpPr txBox="1">
            <a:spLocks noChangeArrowheads="1"/>
          </p:cNvSpPr>
          <p:nvPr/>
        </p:nvSpPr>
        <p:spPr bwMode="auto">
          <a:xfrm>
            <a:off x="6934200" y="1600200"/>
            <a:ext cx="186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Primary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Spermatocyte</a:t>
            </a:r>
          </a:p>
        </p:txBody>
      </p:sp>
      <p:sp>
        <p:nvSpPr>
          <p:cNvPr id="82950" name="Line 11"/>
          <p:cNvSpPr>
            <a:spLocks noChangeShapeType="1"/>
          </p:cNvSpPr>
          <p:nvPr/>
        </p:nvSpPr>
        <p:spPr bwMode="auto">
          <a:xfrm flipV="1">
            <a:off x="5867400" y="2362200"/>
            <a:ext cx="13716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2951" name="Group 30"/>
          <p:cNvGrpSpPr>
            <a:grpSpLocks/>
          </p:cNvGrpSpPr>
          <p:nvPr/>
        </p:nvGrpSpPr>
        <p:grpSpPr bwMode="auto">
          <a:xfrm>
            <a:off x="5867400" y="2743200"/>
            <a:ext cx="2452688" cy="685800"/>
            <a:chOff x="3696" y="1728"/>
            <a:chExt cx="1545" cy="432"/>
          </a:xfrm>
        </p:grpSpPr>
        <p:sp>
          <p:nvSpPr>
            <p:cNvPr id="82970" name="Text Box 12"/>
            <p:cNvSpPr txBox="1">
              <a:spLocks noChangeArrowheads="1"/>
            </p:cNvSpPr>
            <p:nvPr/>
          </p:nvSpPr>
          <p:spPr bwMode="auto">
            <a:xfrm>
              <a:off x="4200" y="1728"/>
              <a:ext cx="104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Sertoli Cells</a:t>
              </a:r>
            </a:p>
          </p:txBody>
        </p:sp>
        <p:sp>
          <p:nvSpPr>
            <p:cNvPr id="82971" name="Line 13"/>
            <p:cNvSpPr>
              <a:spLocks noChangeShapeType="1"/>
            </p:cNvSpPr>
            <p:nvPr/>
          </p:nvSpPr>
          <p:spPr bwMode="auto">
            <a:xfrm flipV="1">
              <a:off x="3696" y="1968"/>
              <a:ext cx="528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952" name="Group 31"/>
          <p:cNvGrpSpPr>
            <a:grpSpLocks/>
          </p:cNvGrpSpPr>
          <p:nvPr/>
        </p:nvGrpSpPr>
        <p:grpSpPr bwMode="auto">
          <a:xfrm>
            <a:off x="6553200" y="3886200"/>
            <a:ext cx="1970088" cy="496888"/>
            <a:chOff x="4128" y="2448"/>
            <a:chExt cx="1241" cy="313"/>
          </a:xfrm>
        </p:grpSpPr>
        <p:sp>
          <p:nvSpPr>
            <p:cNvPr id="82968" name="Text Box 14"/>
            <p:cNvSpPr txBox="1">
              <a:spLocks noChangeArrowheads="1"/>
            </p:cNvSpPr>
            <p:nvPr/>
          </p:nvSpPr>
          <p:spPr bwMode="auto">
            <a:xfrm>
              <a:off x="4310" y="2511"/>
              <a:ext cx="105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1pPr>
              <a:lvl2pPr marL="37931725" indent="-37474525"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2pPr>
              <a:lvl3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3pPr>
              <a:lvl4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4pPr>
              <a:lvl5pPr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accent2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chemeClr val="tx1"/>
                  </a:solidFill>
                  <a:latin typeface="Helvetica" charset="0"/>
                </a:rPr>
                <a:t>Leydig Cells</a:t>
              </a:r>
            </a:p>
          </p:txBody>
        </p:sp>
        <p:sp>
          <p:nvSpPr>
            <p:cNvPr id="82969" name="Line 15"/>
            <p:cNvSpPr>
              <a:spLocks noChangeShapeType="1"/>
            </p:cNvSpPr>
            <p:nvPr/>
          </p:nvSpPr>
          <p:spPr bwMode="auto">
            <a:xfrm>
              <a:off x="4128" y="2448"/>
              <a:ext cx="192" cy="1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953" name="Text Box 16"/>
          <p:cNvSpPr txBox="1">
            <a:spLocks noChangeArrowheads="1"/>
          </p:cNvSpPr>
          <p:nvPr/>
        </p:nvSpPr>
        <p:spPr bwMode="auto">
          <a:xfrm>
            <a:off x="3657600" y="6184900"/>
            <a:ext cx="1257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Capillary</a:t>
            </a:r>
          </a:p>
        </p:txBody>
      </p:sp>
      <p:sp>
        <p:nvSpPr>
          <p:cNvPr id="82954" name="Line 17"/>
          <p:cNvSpPr>
            <a:spLocks noChangeShapeType="1"/>
          </p:cNvSpPr>
          <p:nvPr/>
        </p:nvSpPr>
        <p:spPr bwMode="auto">
          <a:xfrm flipH="1">
            <a:off x="4495800" y="5486400"/>
            <a:ext cx="381000" cy="685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5" name="Text Box 18"/>
          <p:cNvSpPr txBox="1">
            <a:spLocks noChangeArrowheads="1"/>
          </p:cNvSpPr>
          <p:nvPr/>
        </p:nvSpPr>
        <p:spPr bwMode="auto">
          <a:xfrm>
            <a:off x="2546350" y="5586413"/>
            <a:ext cx="145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Basement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Membrane</a:t>
            </a:r>
          </a:p>
        </p:txBody>
      </p:sp>
      <p:sp>
        <p:nvSpPr>
          <p:cNvPr id="82956" name="Line 19"/>
          <p:cNvSpPr>
            <a:spLocks noChangeShapeType="1"/>
          </p:cNvSpPr>
          <p:nvPr/>
        </p:nvSpPr>
        <p:spPr bwMode="auto">
          <a:xfrm flipH="1">
            <a:off x="3581400" y="5105400"/>
            <a:ext cx="3048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7" name="Text Box 20"/>
          <p:cNvSpPr txBox="1">
            <a:spLocks noChangeArrowheads="1"/>
          </p:cNvSpPr>
          <p:nvPr/>
        </p:nvSpPr>
        <p:spPr bwMode="auto">
          <a:xfrm>
            <a:off x="1981200" y="4965700"/>
            <a:ext cx="1566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Spermatids</a:t>
            </a:r>
          </a:p>
        </p:txBody>
      </p:sp>
      <p:sp>
        <p:nvSpPr>
          <p:cNvPr id="82958" name="Line 21"/>
          <p:cNvSpPr>
            <a:spLocks noChangeShapeType="1"/>
          </p:cNvSpPr>
          <p:nvPr/>
        </p:nvSpPr>
        <p:spPr bwMode="auto">
          <a:xfrm flipV="1">
            <a:off x="2895600" y="3962400"/>
            <a:ext cx="1066800" cy="990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59" name="Text Box 22"/>
          <p:cNvSpPr txBox="1">
            <a:spLocks noChangeArrowheads="1"/>
          </p:cNvSpPr>
          <p:nvPr/>
        </p:nvSpPr>
        <p:spPr bwMode="auto">
          <a:xfrm>
            <a:off x="0" y="4508500"/>
            <a:ext cx="2441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Round Spermatids</a:t>
            </a:r>
          </a:p>
        </p:txBody>
      </p:sp>
      <p:sp>
        <p:nvSpPr>
          <p:cNvPr id="82960" name="Line 23"/>
          <p:cNvSpPr>
            <a:spLocks noChangeShapeType="1"/>
          </p:cNvSpPr>
          <p:nvPr/>
        </p:nvSpPr>
        <p:spPr bwMode="auto">
          <a:xfrm flipH="1">
            <a:off x="2362200" y="3505200"/>
            <a:ext cx="1524000" cy="1143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1" name="Text Box 24"/>
          <p:cNvSpPr txBox="1">
            <a:spLocks noChangeArrowheads="1"/>
          </p:cNvSpPr>
          <p:nvPr/>
        </p:nvSpPr>
        <p:spPr bwMode="auto">
          <a:xfrm>
            <a:off x="685800" y="3594100"/>
            <a:ext cx="1863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Secondary</a:t>
            </a:r>
          </a:p>
          <a:p>
            <a:pPr algn="ctr"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Spermatocyte</a:t>
            </a:r>
          </a:p>
        </p:txBody>
      </p:sp>
      <p:sp>
        <p:nvSpPr>
          <p:cNvPr id="82962" name="Line 25"/>
          <p:cNvSpPr>
            <a:spLocks noChangeShapeType="1"/>
          </p:cNvSpPr>
          <p:nvPr/>
        </p:nvSpPr>
        <p:spPr bwMode="auto">
          <a:xfrm flipV="1">
            <a:off x="2514600" y="3505200"/>
            <a:ext cx="990600" cy="381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63" name="Text Box 26"/>
          <p:cNvSpPr txBox="1">
            <a:spLocks noChangeArrowheads="1"/>
          </p:cNvSpPr>
          <p:nvPr/>
        </p:nvSpPr>
        <p:spPr bwMode="auto">
          <a:xfrm>
            <a:off x="914400" y="3124200"/>
            <a:ext cx="159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Myoid Cells</a:t>
            </a:r>
          </a:p>
        </p:txBody>
      </p:sp>
      <p:sp>
        <p:nvSpPr>
          <p:cNvPr id="82964" name="Line 27"/>
          <p:cNvSpPr>
            <a:spLocks noChangeShapeType="1"/>
          </p:cNvSpPr>
          <p:nvPr/>
        </p:nvSpPr>
        <p:spPr bwMode="auto">
          <a:xfrm flipV="1">
            <a:off x="2362200" y="2971800"/>
            <a:ext cx="4572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3" name="Text Box 29"/>
          <p:cNvSpPr txBox="1">
            <a:spLocks noChangeArrowheads="1"/>
          </p:cNvSpPr>
          <p:nvPr/>
        </p:nvSpPr>
        <p:spPr bwMode="auto">
          <a:xfrm>
            <a:off x="-25400" y="82550"/>
            <a:ext cx="2436813" cy="946150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>
                <a:solidFill>
                  <a:srgbClr val="0000FF"/>
                </a:solidFill>
                <a:latin typeface="Helvetica" charset="0"/>
              </a:rPr>
              <a:t>Seminiferous</a:t>
            </a:r>
          </a:p>
          <a:p>
            <a:pPr algn="ctr"/>
            <a:r>
              <a:rPr lang="en-US" altLang="en-US" sz="2800">
                <a:solidFill>
                  <a:srgbClr val="0000FF"/>
                </a:solidFill>
                <a:latin typeface="Helvetica" charset="0"/>
              </a:rPr>
              <a:t>Tubule</a:t>
            </a:r>
          </a:p>
        </p:txBody>
      </p:sp>
      <p:sp>
        <p:nvSpPr>
          <p:cNvPr id="82966" name="Text Box 33"/>
          <p:cNvSpPr txBox="1">
            <a:spLocks noChangeArrowheads="1"/>
          </p:cNvSpPr>
          <p:nvPr/>
        </p:nvSpPr>
        <p:spPr bwMode="auto">
          <a:xfrm>
            <a:off x="152400" y="2133600"/>
            <a:ext cx="2273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tx1"/>
                </a:solidFill>
                <a:latin typeface="Helvetica" charset="0"/>
              </a:rPr>
              <a:t>Spermatogonium</a:t>
            </a:r>
          </a:p>
        </p:txBody>
      </p:sp>
      <p:sp>
        <p:nvSpPr>
          <p:cNvPr id="82967" name="Line 34"/>
          <p:cNvSpPr>
            <a:spLocks noChangeShapeType="1"/>
          </p:cNvSpPr>
          <p:nvPr/>
        </p:nvSpPr>
        <p:spPr bwMode="auto">
          <a:xfrm>
            <a:off x="1447800" y="2514600"/>
            <a:ext cx="1676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ChangeArrowheads="1"/>
          </p:cNvSpPr>
          <p:nvPr/>
        </p:nvSpPr>
        <p:spPr bwMode="auto">
          <a:xfrm>
            <a:off x="2084388" y="6162675"/>
            <a:ext cx="49577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Seminiferous Tubules</a:t>
            </a:r>
          </a:p>
        </p:txBody>
      </p:sp>
      <p:pic>
        <p:nvPicPr>
          <p:cNvPr id="8499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231188" cy="558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ChangeArrowheads="1"/>
          </p:cNvSpPr>
          <p:nvPr/>
        </p:nvSpPr>
        <p:spPr bwMode="auto">
          <a:xfrm>
            <a:off x="2233613" y="6162675"/>
            <a:ext cx="4702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Seminiferous Tubule</a:t>
            </a:r>
          </a:p>
        </p:txBody>
      </p:sp>
      <p:pic>
        <p:nvPicPr>
          <p:cNvPr id="8704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815263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ChangeArrowheads="1"/>
          </p:cNvSpPr>
          <p:nvPr/>
        </p:nvSpPr>
        <p:spPr bwMode="auto">
          <a:xfrm>
            <a:off x="5132388" y="6057900"/>
            <a:ext cx="2568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Sertoli Cell</a:t>
            </a:r>
          </a:p>
        </p:txBody>
      </p:sp>
      <p:sp>
        <p:nvSpPr>
          <p:cNvPr id="89091" name="Rectangle 6"/>
          <p:cNvSpPr>
            <a:spLocks noChangeArrowheads="1"/>
          </p:cNvSpPr>
          <p:nvPr/>
        </p:nvSpPr>
        <p:spPr bwMode="auto">
          <a:xfrm>
            <a:off x="817563" y="6181725"/>
            <a:ext cx="25685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Sertoli Cell</a:t>
            </a:r>
          </a:p>
        </p:txBody>
      </p:sp>
      <p:pic>
        <p:nvPicPr>
          <p:cNvPr id="8909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8231188" cy="52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Line 4"/>
          <p:cNvSpPr>
            <a:spLocks noChangeShapeType="1"/>
          </p:cNvSpPr>
          <p:nvPr/>
        </p:nvSpPr>
        <p:spPr bwMode="auto">
          <a:xfrm flipH="1" flipV="1">
            <a:off x="4953000" y="2971800"/>
            <a:ext cx="1201738" cy="307181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4" name="Line 5"/>
          <p:cNvSpPr>
            <a:spLocks noChangeShapeType="1"/>
          </p:cNvSpPr>
          <p:nvPr/>
        </p:nvSpPr>
        <p:spPr bwMode="auto">
          <a:xfrm flipV="1">
            <a:off x="2286000" y="1371600"/>
            <a:ext cx="609600" cy="47752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3"/>
          <p:cNvSpPr>
            <a:spLocks noChangeArrowheads="1"/>
          </p:cNvSpPr>
          <p:nvPr/>
        </p:nvSpPr>
        <p:spPr bwMode="auto">
          <a:xfrm>
            <a:off x="6019800" y="5334000"/>
            <a:ext cx="25669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</a:rPr>
              <a:t>Leydig Cell</a:t>
            </a:r>
          </a:p>
        </p:txBody>
      </p:sp>
      <p:sp>
        <p:nvSpPr>
          <p:cNvPr id="91139" name="Rectangle 4"/>
          <p:cNvSpPr>
            <a:spLocks noChangeArrowheads="1"/>
          </p:cNvSpPr>
          <p:nvPr/>
        </p:nvSpPr>
        <p:spPr bwMode="auto">
          <a:xfrm>
            <a:off x="6705600" y="1981200"/>
            <a:ext cx="206692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</a:rPr>
              <a:t>Capillary</a:t>
            </a:r>
          </a:p>
        </p:txBody>
      </p:sp>
      <p:pic>
        <p:nvPicPr>
          <p:cNvPr id="9114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457200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Line 5"/>
          <p:cNvSpPr>
            <a:spLocks noChangeShapeType="1"/>
          </p:cNvSpPr>
          <p:nvPr/>
        </p:nvSpPr>
        <p:spPr bwMode="auto">
          <a:xfrm flipH="1">
            <a:off x="5105400" y="2438400"/>
            <a:ext cx="1479550" cy="10001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Text Box 7"/>
          <p:cNvSpPr txBox="1">
            <a:spLocks noChangeArrowheads="1"/>
          </p:cNvSpPr>
          <p:nvPr/>
        </p:nvSpPr>
        <p:spPr bwMode="auto">
          <a:xfrm>
            <a:off x="1905000" y="228600"/>
            <a:ext cx="53371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200">
                <a:solidFill>
                  <a:srgbClr val="FAFD00"/>
                </a:solidFill>
              </a:rPr>
              <a:t>Interstitial Tissue (space)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609600"/>
            <a:ext cx="8231187" cy="540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4953000" y="1371600"/>
            <a:ext cx="21129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Capillary</a:t>
            </a:r>
          </a:p>
        </p:txBody>
      </p:sp>
      <p:sp>
        <p:nvSpPr>
          <p:cNvPr id="93188" name="Line 4"/>
          <p:cNvSpPr>
            <a:spLocks noChangeShapeType="1"/>
          </p:cNvSpPr>
          <p:nvPr/>
        </p:nvSpPr>
        <p:spPr bwMode="auto">
          <a:xfrm flipV="1">
            <a:off x="4648200" y="1828800"/>
            <a:ext cx="1447800" cy="11430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5705475" y="2219325"/>
            <a:ext cx="16541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Leydig</a:t>
            </a:r>
          </a:p>
          <a:p>
            <a:pPr algn="ctr"/>
            <a:r>
              <a:rPr lang="en-US" altLang="en-US" sz="3600">
                <a:solidFill>
                  <a:schemeClr val="tx2"/>
                </a:solidFill>
                <a:latin typeface="Helvetica" charset="0"/>
              </a:rPr>
              <a:t>Cells</a:t>
            </a:r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 flipH="1">
            <a:off x="5334000" y="2971800"/>
            <a:ext cx="627063" cy="68103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65088"/>
            <a:ext cx="8231187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811213"/>
            <a:ext cx="8231187" cy="523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3733800" y="6199188"/>
            <a:ext cx="23669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Basal Cell</a:t>
            </a:r>
          </a:p>
        </p:txBody>
      </p:sp>
      <p:sp>
        <p:nvSpPr>
          <p:cNvPr id="97284" name="Line 4"/>
          <p:cNvSpPr>
            <a:spLocks noChangeShapeType="1"/>
          </p:cNvSpPr>
          <p:nvPr/>
        </p:nvSpPr>
        <p:spPr bwMode="auto">
          <a:xfrm flipV="1">
            <a:off x="5448300" y="5638800"/>
            <a:ext cx="190500" cy="614363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366713" y="6219825"/>
            <a:ext cx="30781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Principal Cell</a:t>
            </a:r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 flipV="1">
            <a:off x="3357563" y="5486400"/>
            <a:ext cx="909637" cy="91598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Line 7"/>
          <p:cNvSpPr>
            <a:spLocks noChangeShapeType="1"/>
          </p:cNvSpPr>
          <p:nvPr/>
        </p:nvSpPr>
        <p:spPr bwMode="auto">
          <a:xfrm flipH="1" flipV="1">
            <a:off x="5257800" y="4800600"/>
            <a:ext cx="2667000" cy="144780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6248400" y="6199188"/>
            <a:ext cx="2847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Stereo-Cillia</a:t>
            </a: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3278188" y="80963"/>
            <a:ext cx="31623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4400">
                <a:solidFill>
                  <a:srgbClr val="FAFD00"/>
                </a:solidFill>
                <a:latin typeface="Helvetica" charset="0"/>
              </a:rPr>
              <a:t>Epididymis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366713" y="6192838"/>
            <a:ext cx="82613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Cauda Epididymis near Vas Deferens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1300" cy="595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3413125" y="6194425"/>
            <a:ext cx="30781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Vas Deferens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1531938" y="4922838"/>
            <a:ext cx="3559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Smooth Muscle</a:t>
            </a:r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3878263" y="873125"/>
            <a:ext cx="16033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1pPr>
            <a:lvl2pPr marL="37931725" indent="-37474525"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2pPr>
            <a:lvl3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3pPr>
            <a:lvl4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4pPr>
            <a:lvl5pPr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Comic Sans MS" charset="0"/>
                <a:ea typeface="ＭＳ Ｐゴシック" charset="-128"/>
              </a:defRPr>
            </a:lvl9pPr>
          </a:lstStyle>
          <a:p>
            <a:r>
              <a:rPr lang="en-US" altLang="en-US" sz="3600">
                <a:solidFill>
                  <a:srgbClr val="FAFD00"/>
                </a:solidFill>
                <a:latin typeface="Helvetica" charset="0"/>
              </a:rPr>
              <a:t>Sperm</a:t>
            </a:r>
          </a:p>
        </p:txBody>
      </p:sp>
      <p:sp>
        <p:nvSpPr>
          <p:cNvPr id="101382" name="Line 6"/>
          <p:cNvSpPr>
            <a:spLocks noChangeShapeType="1"/>
          </p:cNvSpPr>
          <p:nvPr/>
        </p:nvSpPr>
        <p:spPr bwMode="auto">
          <a:xfrm flipH="1">
            <a:off x="2092325" y="1303338"/>
            <a:ext cx="1822450" cy="606425"/>
          </a:xfrm>
          <a:prstGeom prst="line">
            <a:avLst/>
          </a:prstGeom>
          <a:noFill/>
          <a:ln w="50800">
            <a:solidFill>
              <a:srgbClr val="FAFD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76213"/>
            <a:ext cx="8129587" cy="650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FFFF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5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16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AAAA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1425</TotalTime>
  <Pages>36</Pages>
  <Words>328</Words>
  <Application>Microsoft Macintosh PowerPoint</Application>
  <PresentationFormat>On-screen Show (4:3)</PresentationFormat>
  <Paragraphs>227</Paragraphs>
  <Slides>44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Comic Sans MS</vt:lpstr>
      <vt:lpstr>Helvetica</vt:lpstr>
      <vt:lpstr>ＭＳ Ｐゴシック</vt:lpstr>
      <vt:lpstr>Times</vt:lpstr>
      <vt:lpstr>Microsoft PowerPoint 4</vt:lpstr>
      <vt:lpstr>Document</vt:lpstr>
      <vt:lpstr>Animal / Dairy Science 434</vt:lpstr>
      <vt:lpstr>Testis</vt:lpstr>
      <vt:lpstr>Reproductive Organs of the Bull</vt:lpstr>
      <vt:lpstr>Reproductive Organs of the Bull</vt:lpstr>
      <vt:lpstr>Ram</vt:lpstr>
      <vt:lpstr>Boar</vt:lpstr>
      <vt:lpstr>Anatomy of the Dog</vt:lpstr>
      <vt:lpstr>PowerPoint Presentation</vt:lpstr>
      <vt:lpstr>Human Vertical</vt:lpstr>
      <vt:lpstr>Testis Orientation</vt:lpstr>
      <vt:lpstr>Testis</vt:lpstr>
      <vt:lpstr>PowerPoint Presentation</vt:lpstr>
      <vt:lpstr>Ram</vt:lpstr>
      <vt:lpstr>PowerPoint Presentation</vt:lpstr>
      <vt:lpstr>PowerPoint Presentation</vt:lpstr>
      <vt:lpstr>Human</vt:lpstr>
      <vt:lpstr>Anatomy of the Dog</vt:lpstr>
      <vt:lpstr>Cat (Tom) Reproductive Tract</vt:lpstr>
      <vt:lpstr>Cat (Tom) Reproductive Tract</vt:lpstr>
      <vt:lpstr>Cat Glans Penis</vt:lpstr>
      <vt:lpstr>Feline Anatomy: Erection and Mating</vt:lpstr>
      <vt:lpstr>Accessory Glands</vt:lpstr>
      <vt:lpstr>Accessory Gland Secretions</vt:lpstr>
      <vt:lpstr>Penis Types</vt:lpstr>
      <vt:lpstr>Human Penis Cross Section</vt:lpstr>
      <vt:lpstr>PowerPoint Presentation</vt:lpstr>
      <vt:lpstr>Comparison of Penis Types</vt:lpstr>
      <vt:lpstr>Human</vt:lpstr>
      <vt:lpstr>Dog Anatomy</vt:lpstr>
      <vt:lpstr>Sigmoid Flexure</vt:lpstr>
      <vt:lpstr>Muscular-Vascular Penis Type</vt:lpstr>
      <vt:lpstr>The Penis</vt:lpstr>
      <vt:lpstr>Erection and Ejaculation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</dc:title>
  <dc:subject>comparative male anatomy</dc:subject>
  <dc:creator>John Parrish</dc:creator>
  <cp:keywords/>
  <dc:description/>
  <cp:lastModifiedBy>JOHN J PARRISH</cp:lastModifiedBy>
  <cp:revision>66</cp:revision>
  <cp:lastPrinted>2006-01-26T01:51:38Z</cp:lastPrinted>
  <dcterms:created xsi:type="dcterms:W3CDTF">2012-09-12T14:34:39Z</dcterms:created>
  <dcterms:modified xsi:type="dcterms:W3CDTF">2017-09-18T14:28:24Z</dcterms:modified>
</cp:coreProperties>
</file>