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6" r:id="rId2"/>
    <p:sldId id="299" r:id="rId3"/>
    <p:sldId id="263" r:id="rId4"/>
    <p:sldId id="325" r:id="rId5"/>
    <p:sldId id="326" r:id="rId6"/>
    <p:sldId id="327" r:id="rId7"/>
    <p:sldId id="328" r:id="rId8"/>
    <p:sldId id="267" r:id="rId9"/>
    <p:sldId id="329" r:id="rId10"/>
    <p:sldId id="330" r:id="rId11"/>
    <p:sldId id="319" r:id="rId12"/>
    <p:sldId id="269" r:id="rId13"/>
    <p:sldId id="336" r:id="rId14"/>
    <p:sldId id="333" r:id="rId15"/>
    <p:sldId id="271" r:id="rId16"/>
    <p:sldId id="334" r:id="rId17"/>
    <p:sldId id="335" r:id="rId18"/>
    <p:sldId id="374" r:id="rId19"/>
    <p:sldId id="375" r:id="rId20"/>
    <p:sldId id="376" r:id="rId21"/>
    <p:sldId id="342" r:id="rId22"/>
    <p:sldId id="278" r:id="rId23"/>
    <p:sldId id="379" r:id="rId24"/>
    <p:sldId id="377" r:id="rId25"/>
    <p:sldId id="380" r:id="rId26"/>
    <p:sldId id="381" r:id="rId27"/>
    <p:sldId id="283" r:id="rId28"/>
    <p:sldId id="382" r:id="rId29"/>
    <p:sldId id="383" r:id="rId30"/>
    <p:sldId id="384" r:id="rId31"/>
    <p:sldId id="385" r:id="rId32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Comic Sans MS" panose="030F0902030302020204" pitchFamily="66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Comic Sans MS" panose="030F0902030302020204" pitchFamily="66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Comic Sans MS" panose="030F0902030302020204" pitchFamily="66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Comic Sans MS" panose="030F0902030302020204" pitchFamily="66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Comic Sans MS" panose="030F0902030302020204" pitchFamily="66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Comic Sans MS" panose="030F0902030302020204" pitchFamily="66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Comic Sans MS" panose="030F0902030302020204" pitchFamily="66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Comic Sans MS" panose="030F0902030302020204" pitchFamily="66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Comic Sans MS" panose="030F0902030302020204" pitchFamily="66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CA6F9"/>
    <a:srgbClr val="3711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06"/>
    <p:restoredTop sz="94659"/>
  </p:normalViewPr>
  <p:slideViewPr>
    <p:cSldViewPr>
      <p:cViewPr varScale="1">
        <p:scale>
          <a:sx n="160" d="100"/>
          <a:sy n="160" d="100"/>
        </p:scale>
        <p:origin x="176" y="3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326B2665-65E9-FB43-9B68-5CDCA602375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C0C120B1-D960-7B4E-B0D0-237368D943A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>
            <a:extLst>
              <a:ext uri="{FF2B5EF4-FFF2-40B4-BE49-F238E27FC236}">
                <a16:creationId xmlns:a16="http://schemas.microsoft.com/office/drawing/2014/main" id="{544F9D32-688F-224C-8CE4-DD8033BD57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122" name="Rectangle 3">
            <a:extLst>
              <a:ext uri="{FF2B5EF4-FFF2-40B4-BE49-F238E27FC236}">
                <a16:creationId xmlns:a16="http://schemas.microsoft.com/office/drawing/2014/main" id="{059AE35B-716A-1C43-A16C-B0F5DF0937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>
            <a:extLst>
              <a:ext uri="{FF2B5EF4-FFF2-40B4-BE49-F238E27FC236}">
                <a16:creationId xmlns:a16="http://schemas.microsoft.com/office/drawing/2014/main" id="{1E5471A8-79BD-734E-A04E-73FDF8F81F9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170" name="Rectangle 3">
            <a:extLst>
              <a:ext uri="{FF2B5EF4-FFF2-40B4-BE49-F238E27FC236}">
                <a16:creationId xmlns:a16="http://schemas.microsoft.com/office/drawing/2014/main" id="{0FA76FD1-F9B0-5E4B-A208-43EE7846C7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>
            <a:extLst>
              <a:ext uri="{FF2B5EF4-FFF2-40B4-BE49-F238E27FC236}">
                <a16:creationId xmlns:a16="http://schemas.microsoft.com/office/drawing/2014/main" id="{0A68627C-0DCB-0541-88DB-C313926091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218" name="Rectangle 3">
            <a:extLst>
              <a:ext uri="{FF2B5EF4-FFF2-40B4-BE49-F238E27FC236}">
                <a16:creationId xmlns:a16="http://schemas.microsoft.com/office/drawing/2014/main" id="{276F8A60-6418-CC42-A3AA-32F700C6A3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94222962-6C86-9543-AA7C-5F1D76FDCD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9458" name="Rectangle 3">
            <a:extLst>
              <a:ext uri="{FF2B5EF4-FFF2-40B4-BE49-F238E27FC236}">
                <a16:creationId xmlns:a16="http://schemas.microsoft.com/office/drawing/2014/main" id="{AD7CE5C2-C705-E649-9A8A-538E1AB17C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>
            <a:extLst>
              <a:ext uri="{FF2B5EF4-FFF2-40B4-BE49-F238E27FC236}">
                <a16:creationId xmlns:a16="http://schemas.microsoft.com/office/drawing/2014/main" id="{83AE07D2-0F4F-474C-80BC-E28CD272B67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6626" name="Rectangle 3">
            <a:extLst>
              <a:ext uri="{FF2B5EF4-FFF2-40B4-BE49-F238E27FC236}">
                <a16:creationId xmlns:a16="http://schemas.microsoft.com/office/drawing/2014/main" id="{A2C061E2-A7EE-8042-92F7-A00A1578E2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>
            <a:extLst>
              <a:ext uri="{FF2B5EF4-FFF2-40B4-BE49-F238E27FC236}">
                <a16:creationId xmlns:a16="http://schemas.microsoft.com/office/drawing/2014/main" id="{81AB4656-C62B-8A44-AF17-E0C5B08ABA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0722" name="Rectangle 3">
            <a:extLst>
              <a:ext uri="{FF2B5EF4-FFF2-40B4-BE49-F238E27FC236}">
                <a16:creationId xmlns:a16="http://schemas.microsoft.com/office/drawing/2014/main" id="{6C0479AE-ECC2-F642-A044-3148CEE68A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>
            <a:extLst>
              <a:ext uri="{FF2B5EF4-FFF2-40B4-BE49-F238E27FC236}">
                <a16:creationId xmlns:a16="http://schemas.microsoft.com/office/drawing/2014/main" id="{E67A6A88-43A9-454C-9085-B3BFB2586C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5058" name="Rectangle 3">
            <a:extLst>
              <a:ext uri="{FF2B5EF4-FFF2-40B4-BE49-F238E27FC236}">
                <a16:creationId xmlns:a16="http://schemas.microsoft.com/office/drawing/2014/main" id="{86C018EC-17CF-0E4C-BA24-9D7A2260F9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>
            <a:extLst>
              <a:ext uri="{FF2B5EF4-FFF2-40B4-BE49-F238E27FC236}">
                <a16:creationId xmlns:a16="http://schemas.microsoft.com/office/drawing/2014/main" id="{A362CDA9-0164-FF4B-B273-A976932DE1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5298" name="Rectangle 3">
            <a:extLst>
              <a:ext uri="{FF2B5EF4-FFF2-40B4-BE49-F238E27FC236}">
                <a16:creationId xmlns:a16="http://schemas.microsoft.com/office/drawing/2014/main" id="{B0777AA6-7508-1743-9FEB-7ABFDFFE9A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38429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83822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69239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190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52470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20394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570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4039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5743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50879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228600"/>
            <a:ext cx="22669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228600"/>
            <a:ext cx="664845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97010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C384697-397D-7142-A70C-3406FBC9E1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0" y="228600"/>
            <a:ext cx="9067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87A8EB4-A692-A64A-AD0C-003AE73323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 b="1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 b="1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b="1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491C7FF-2CA4-DC41-8D2F-4D1303DC07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38200" y="0"/>
            <a:ext cx="7772400" cy="1143000"/>
          </a:xfrm>
          <a:noFill/>
        </p:spPr>
        <p:txBody>
          <a:bodyPr/>
          <a:lstStyle/>
          <a:p>
            <a:r>
              <a:rPr lang="en-US" altLang="en-US">
                <a:solidFill>
                  <a:srgbClr val="000000"/>
                </a:solidFill>
                <a:ea typeface="ＭＳ Ｐゴシック" panose="020B0600070205080204" pitchFamily="34" charset="-128"/>
              </a:rPr>
              <a:t>Animal/Dairy Science 434 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11410126-82FD-E443-B6EE-41AB0BD2996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-31800" y="1099200"/>
            <a:ext cx="8915400" cy="1143000"/>
          </a:xfrm>
          <a:noFill/>
        </p:spPr>
        <p:txBody>
          <a:bodyPr/>
          <a:lstStyle/>
          <a:p>
            <a:pPr marL="342900" indent="-342900"/>
            <a:r>
              <a:rPr lang="en-US" altLang="en-US">
                <a:solidFill>
                  <a:schemeClr val="bg1"/>
                </a:solidFill>
                <a:ea typeface="ＭＳ Ｐゴシック" panose="020B0600070205080204" pitchFamily="34" charset="-128"/>
              </a:rPr>
              <a:t>Male Reproductive Tract Anatomy</a:t>
            </a:r>
          </a:p>
        </p:txBody>
      </p:sp>
      <p:pic>
        <p:nvPicPr>
          <p:cNvPr id="5" name="Picture 1031">
            <a:extLst>
              <a:ext uri="{FF2B5EF4-FFF2-40B4-BE49-F238E27FC236}">
                <a16:creationId xmlns:a16="http://schemas.microsoft.com/office/drawing/2014/main" id="{EAD19D93-214A-E846-95F1-16B3838C97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981199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4">
            <a:extLst>
              <a:ext uri="{FF2B5EF4-FFF2-40B4-BE49-F238E27FC236}">
                <a16:creationId xmlns:a16="http://schemas.microsoft.com/office/drawing/2014/main" id="{5FA6C4F7-6D1E-C640-8DB7-8D67FCBE00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Learning Objectives</a:t>
            </a:r>
          </a:p>
        </p:txBody>
      </p:sp>
      <p:sp>
        <p:nvSpPr>
          <p:cNvPr id="6146" name="Rectangle 5">
            <a:extLst>
              <a:ext uri="{FF2B5EF4-FFF2-40B4-BE49-F238E27FC236}">
                <a16:creationId xmlns:a16="http://schemas.microsoft.com/office/drawing/2014/main" id="{99673330-975A-2E4C-8E85-394C71DEFE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buSzTx/>
            </a:pPr>
            <a:r>
              <a:rPr lang="en-US" altLang="en-US">
                <a:latin typeface="Comic Sans MS" panose="030F0902030302020204" pitchFamily="66" charset="0"/>
                <a:ea typeface="ＭＳ Ｐゴシック" panose="020B0600070205080204" pitchFamily="34" charset="-128"/>
              </a:rPr>
              <a:t>To be able to describe the male reproductive system in the stallion.</a:t>
            </a:r>
            <a:endParaRPr lang="en-US" altLang="en-US" sz="2400">
              <a:latin typeface="Comic Sans MS" panose="030F0902030302020204" pitchFamily="66" charset="0"/>
              <a:ea typeface="ＭＳ Ｐゴシック" panose="020B0600070205080204" pitchFamily="34" charset="-128"/>
            </a:endParaRPr>
          </a:p>
          <a:p>
            <a:pPr lvl="1">
              <a:spcBef>
                <a:spcPct val="0"/>
              </a:spcBef>
              <a:buSzTx/>
            </a:pPr>
            <a:r>
              <a:rPr lang="en-US" altLang="en-US">
                <a:latin typeface="Comic Sans MS" panose="030F0902030302020204" pitchFamily="66" charset="0"/>
                <a:ea typeface="ＭＳ Ｐゴシック" panose="020B0600070205080204" pitchFamily="34" charset="-128"/>
              </a:rPr>
              <a:t>Structure</a:t>
            </a:r>
          </a:p>
          <a:p>
            <a:pPr lvl="1">
              <a:spcBef>
                <a:spcPct val="0"/>
              </a:spcBef>
              <a:buSzTx/>
            </a:pPr>
            <a:r>
              <a:rPr lang="en-US" altLang="en-US">
                <a:latin typeface="Comic Sans MS" panose="030F0902030302020204" pitchFamily="66" charset="0"/>
                <a:ea typeface="ＭＳ Ｐゴシック" panose="020B0600070205080204" pitchFamily="34" charset="-128"/>
              </a:rPr>
              <a:t>Function</a:t>
            </a:r>
            <a:endParaRPr lang="en-US" altLang="en-US" sz="2000" b="0">
              <a:latin typeface="Comic Sans MS" panose="030F0902030302020204" pitchFamily="66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CEC7EDAF-1469-5D4D-977A-26DF807C82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613" y="476250"/>
            <a:ext cx="2935287" cy="130333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tx1">
                <a:alpha val="74998"/>
              </a:schemeClr>
            </a:outerShdw>
          </a:effectLst>
        </p:spPr>
        <p:txBody>
          <a:bodyPr lIns="90487" tIns="44450" rIns="90487" bIns="44450">
            <a:spAutoFit/>
          </a:bodyPr>
          <a:lstStyle>
            <a:lvl1pPr marL="165100" indent="-1651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dirty="0">
                <a:latin typeface="Helvetica" pitchFamily="2" charset="0"/>
              </a:rPr>
              <a:t>Factory</a:t>
            </a:r>
            <a:endParaRPr lang="en-US" altLang="en-US" sz="2000" dirty="0">
              <a:latin typeface="Helvetica" pitchFamily="2" charset="0"/>
            </a:endParaRPr>
          </a:p>
          <a:p>
            <a:pPr>
              <a:buFontTx/>
              <a:buChar char="•"/>
              <a:defRPr/>
            </a:pPr>
            <a:r>
              <a:rPr lang="en-US" altLang="en-US" sz="1800" dirty="0">
                <a:latin typeface="Helvetica" pitchFamily="2" charset="0"/>
              </a:rPr>
              <a:t>&lt;1 - 25 X 10</a:t>
            </a:r>
            <a:r>
              <a:rPr lang="en-US" altLang="en-US" sz="1800" baseline="30000" dirty="0">
                <a:latin typeface="Helvetica" pitchFamily="2" charset="0"/>
              </a:rPr>
              <a:t>9</a:t>
            </a:r>
            <a:r>
              <a:rPr lang="en-US" altLang="en-US" sz="1800" dirty="0">
                <a:latin typeface="Helvetica" pitchFamily="2" charset="0"/>
              </a:rPr>
              <a:t> sperm/day</a:t>
            </a:r>
          </a:p>
          <a:p>
            <a:pPr>
              <a:buFontTx/>
              <a:buChar char="•"/>
              <a:defRPr/>
            </a:pPr>
            <a:r>
              <a:rPr lang="en-US" altLang="en-US" sz="1800" dirty="0">
                <a:latin typeface="Helvetica" pitchFamily="2" charset="0"/>
              </a:rPr>
              <a:t>“Plant” must be air conditioned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DDDCD15D-333E-E744-8A7F-F3A0A4BB63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5988" y="4013200"/>
            <a:ext cx="4241800" cy="157797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tx1">
                <a:alpha val="74998"/>
              </a:schemeClr>
            </a:outerShdw>
          </a:effectLst>
        </p:spPr>
        <p:txBody>
          <a:bodyPr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455613" indent="-220663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>
                <a:latin typeface="Helvetica" pitchFamily="2" charset="0"/>
              </a:rPr>
              <a:t>Warehouse and Delivery</a:t>
            </a:r>
            <a:endParaRPr lang="en-US" altLang="en-US" sz="2000">
              <a:latin typeface="Helvetica" pitchFamily="2" charset="0"/>
            </a:endParaRPr>
          </a:p>
          <a:p>
            <a:pPr lvl="1">
              <a:buFontTx/>
              <a:buChar char="•"/>
              <a:defRPr/>
            </a:pPr>
            <a:r>
              <a:rPr lang="en-US" altLang="en-US" sz="1800">
                <a:latin typeface="Helvetica" pitchFamily="2" charset="0"/>
              </a:rPr>
              <a:t>Storage 10-50 X 10</a:t>
            </a:r>
            <a:r>
              <a:rPr lang="en-US" altLang="en-US" sz="1800" baseline="30000">
                <a:latin typeface="Helvetica" pitchFamily="2" charset="0"/>
              </a:rPr>
              <a:t>9</a:t>
            </a:r>
            <a:r>
              <a:rPr lang="en-US" altLang="en-US" sz="1800">
                <a:latin typeface="Helvetica" pitchFamily="2" charset="0"/>
              </a:rPr>
              <a:t> sperm</a:t>
            </a:r>
          </a:p>
          <a:p>
            <a:pPr lvl="1">
              <a:buFontTx/>
              <a:buChar char="•"/>
              <a:defRPr/>
            </a:pPr>
            <a:r>
              <a:rPr lang="en-US" altLang="en-US" sz="1800">
                <a:latin typeface="Helvetica" pitchFamily="2" charset="0"/>
              </a:rPr>
              <a:t>Sperm for 5-10 ejaculates</a:t>
            </a:r>
          </a:p>
          <a:p>
            <a:pPr lvl="1">
              <a:buFontTx/>
              <a:buChar char="•"/>
              <a:defRPr/>
            </a:pPr>
            <a:r>
              <a:rPr lang="en-US" altLang="en-US" sz="1800">
                <a:latin typeface="Helvetica" pitchFamily="2" charset="0"/>
              </a:rPr>
              <a:t>Smooth muscle contractions upon sexual stimulation</a:t>
            </a:r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31E511DA-547D-5A46-8A23-E8932577F0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9688" y="504825"/>
            <a:ext cx="3570287" cy="249555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tx1">
                <a:alpha val="74998"/>
              </a:schemeClr>
            </a:outerShdw>
          </a:effectLst>
        </p:spPr>
        <p:txBody>
          <a:bodyPr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36550" indent="-22225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674688" indent="-223838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>
                <a:latin typeface="Helvetica" pitchFamily="2" charset="0"/>
              </a:rPr>
              <a:t>Finishing School</a:t>
            </a:r>
            <a:endParaRPr lang="en-US" altLang="en-US" sz="2000">
              <a:latin typeface="Helvetica" pitchFamily="2" charset="0"/>
            </a:endParaRPr>
          </a:p>
          <a:p>
            <a:pPr lvl="1">
              <a:buFontTx/>
              <a:buChar char="•"/>
              <a:defRPr/>
            </a:pPr>
            <a:r>
              <a:rPr lang="en-US" altLang="en-US" sz="1800">
                <a:latin typeface="Helvetica" pitchFamily="2" charset="0"/>
              </a:rPr>
              <a:t>Fluid Absorption</a:t>
            </a:r>
          </a:p>
          <a:p>
            <a:pPr lvl="1">
              <a:buFontTx/>
              <a:buChar char="•"/>
              <a:defRPr/>
            </a:pPr>
            <a:r>
              <a:rPr lang="en-US" altLang="en-US" sz="1800">
                <a:latin typeface="Helvetica" pitchFamily="2" charset="0"/>
              </a:rPr>
              <a:t>8-25 X 10</a:t>
            </a:r>
            <a:r>
              <a:rPr lang="en-US" altLang="en-US" sz="1800" baseline="30000">
                <a:latin typeface="Helvetica" pitchFamily="2" charset="0"/>
              </a:rPr>
              <a:t>9</a:t>
            </a:r>
            <a:r>
              <a:rPr lang="en-US" altLang="en-US" sz="1800">
                <a:latin typeface="Helvetica" pitchFamily="2" charset="0"/>
              </a:rPr>
              <a:t> sperm</a:t>
            </a:r>
            <a:endParaRPr lang="en-US" altLang="en-US" sz="2000">
              <a:latin typeface="Helvetica" pitchFamily="2" charset="0"/>
            </a:endParaRPr>
          </a:p>
          <a:p>
            <a:pPr lvl="2">
              <a:buFontTx/>
              <a:buChar char="–"/>
              <a:defRPr/>
            </a:pPr>
            <a:r>
              <a:rPr lang="en-US" altLang="en-US" sz="1600">
                <a:latin typeface="Helvetica" pitchFamily="2" charset="0"/>
              </a:rPr>
              <a:t>membrane changes</a:t>
            </a:r>
          </a:p>
          <a:p>
            <a:pPr lvl="2">
              <a:buFontTx/>
              <a:buChar char="–"/>
              <a:defRPr/>
            </a:pPr>
            <a:r>
              <a:rPr lang="en-US" altLang="en-US" sz="1600">
                <a:latin typeface="Helvetica" pitchFamily="2" charset="0"/>
              </a:rPr>
              <a:t>nuclear &amp; flagellar stabilization</a:t>
            </a:r>
          </a:p>
          <a:p>
            <a:pPr lvl="2">
              <a:buFontTx/>
              <a:buChar char="–"/>
              <a:defRPr/>
            </a:pPr>
            <a:r>
              <a:rPr lang="en-US" altLang="en-US" sz="1600">
                <a:latin typeface="Helvetica" pitchFamily="2" charset="0"/>
              </a:rPr>
              <a:t>motility, fertility</a:t>
            </a:r>
          </a:p>
          <a:p>
            <a:pPr lvl="2">
              <a:buFontTx/>
              <a:buChar char="–"/>
              <a:defRPr/>
            </a:pPr>
            <a:r>
              <a:rPr lang="en-US" altLang="en-US" sz="1600">
                <a:latin typeface="Helvetica" pitchFamily="2" charset="0"/>
              </a:rPr>
              <a:t>cytoplasmic droplet translocation</a:t>
            </a:r>
          </a:p>
        </p:txBody>
      </p:sp>
      <p:sp>
        <p:nvSpPr>
          <p:cNvPr id="11269" name="Rectangle 5">
            <a:extLst>
              <a:ext uri="{FF2B5EF4-FFF2-40B4-BE49-F238E27FC236}">
                <a16:creationId xmlns:a16="http://schemas.microsoft.com/office/drawing/2014/main" id="{220B5E01-59CA-6643-90AD-67A67FFF17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038" y="2747963"/>
            <a:ext cx="2168525" cy="13335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tx2">
                <a:alpha val="74998"/>
              </a:schemeClr>
            </a:outerShdw>
          </a:effec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indent="-22225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2000">
                <a:latin typeface="Helvetica" pitchFamily="2" charset="0"/>
              </a:rPr>
              <a:t>Delivery System</a:t>
            </a:r>
          </a:p>
          <a:p>
            <a:pPr lvl="1">
              <a:buFontTx/>
              <a:buChar char="•"/>
              <a:defRPr/>
            </a:pPr>
            <a:r>
              <a:rPr lang="en-US" altLang="en-US" sz="2000">
                <a:latin typeface="Helvetica" pitchFamily="2" charset="0"/>
              </a:rPr>
              <a:t>Erection</a:t>
            </a:r>
          </a:p>
          <a:p>
            <a:pPr lvl="1">
              <a:buFontTx/>
              <a:buChar char="•"/>
              <a:defRPr/>
            </a:pPr>
            <a:r>
              <a:rPr lang="en-US" altLang="en-US" sz="2000">
                <a:latin typeface="Helvetica" pitchFamily="2" charset="0"/>
              </a:rPr>
              <a:t>Protrusion</a:t>
            </a:r>
          </a:p>
          <a:p>
            <a:pPr lvl="1">
              <a:buFontTx/>
              <a:buChar char="•"/>
              <a:defRPr/>
            </a:pPr>
            <a:r>
              <a:rPr lang="en-US" altLang="en-US" sz="2000">
                <a:latin typeface="Helvetica" pitchFamily="2" charset="0"/>
              </a:rPr>
              <a:t>Ejaculation</a:t>
            </a:r>
          </a:p>
        </p:txBody>
      </p:sp>
      <p:sp>
        <p:nvSpPr>
          <p:cNvPr id="11270" name="Rectangle 6">
            <a:extLst>
              <a:ext uri="{FF2B5EF4-FFF2-40B4-BE49-F238E27FC236}">
                <a16:creationId xmlns:a16="http://schemas.microsoft.com/office/drawing/2014/main" id="{87E58AA0-2AB1-A645-AA90-3E6B75F154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13" y="5534025"/>
            <a:ext cx="3886200" cy="106362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2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tx1">
                <a:alpha val="74998"/>
              </a:schemeClr>
            </a:outerShdw>
          </a:effectLst>
        </p:spPr>
        <p:txBody>
          <a:bodyPr lIns="90487" tIns="44450" rIns="90487" bIns="44450">
            <a:spAutoFit/>
          </a:bodyPr>
          <a:lstStyle>
            <a:lvl1pPr marL="223838" indent="-223838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altLang="en-US">
                <a:latin typeface="Helvetica" pitchFamily="2" charset="0"/>
              </a:rPr>
              <a:t>Alterations &amp; Packaging</a:t>
            </a:r>
            <a:endParaRPr lang="en-US" altLang="en-US" sz="2000">
              <a:latin typeface="Helvetica" pitchFamily="2" charset="0"/>
            </a:endParaRPr>
          </a:p>
          <a:p>
            <a:pPr>
              <a:lnSpc>
                <a:spcPct val="80000"/>
              </a:lnSpc>
              <a:buFontTx/>
              <a:buChar char="•"/>
              <a:defRPr/>
            </a:pPr>
            <a:r>
              <a:rPr lang="en-US" altLang="en-US" sz="1800">
                <a:latin typeface="Helvetica" pitchFamily="2" charset="0"/>
              </a:rPr>
              <a:t>Metabolic substrates</a:t>
            </a:r>
          </a:p>
          <a:p>
            <a:pPr>
              <a:lnSpc>
                <a:spcPct val="80000"/>
              </a:lnSpc>
              <a:buFontTx/>
              <a:buChar char="•"/>
              <a:defRPr/>
            </a:pPr>
            <a:r>
              <a:rPr lang="en-US" altLang="en-US" sz="1800">
                <a:latin typeface="Helvetica" pitchFamily="2" charset="0"/>
              </a:rPr>
              <a:t>Surface coatings</a:t>
            </a:r>
          </a:p>
          <a:p>
            <a:pPr>
              <a:lnSpc>
                <a:spcPct val="80000"/>
              </a:lnSpc>
              <a:buFontTx/>
              <a:buChar char="•"/>
              <a:defRPr/>
            </a:pPr>
            <a:r>
              <a:rPr lang="en-US" altLang="en-US" sz="1800">
                <a:latin typeface="Helvetica" pitchFamily="2" charset="0"/>
              </a:rPr>
              <a:t>Transport for sperm</a:t>
            </a:r>
          </a:p>
        </p:txBody>
      </p:sp>
      <p:sp>
        <p:nvSpPr>
          <p:cNvPr id="8198" name="Line 7">
            <a:extLst>
              <a:ext uri="{FF2B5EF4-FFF2-40B4-BE49-F238E27FC236}">
                <a16:creationId xmlns:a16="http://schemas.microsoft.com/office/drawing/2014/main" id="{FA410680-B4F4-4E4E-B6B3-996DFF1F65BA}"/>
              </a:ext>
            </a:extLst>
          </p:cNvPr>
          <p:cNvSpPr>
            <a:spLocks noChangeShapeType="1"/>
          </p:cNvSpPr>
          <p:nvPr/>
        </p:nvSpPr>
        <p:spPr bwMode="auto">
          <a:xfrm>
            <a:off x="3897313" y="1320800"/>
            <a:ext cx="1004887" cy="1588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9" name="Line 8">
            <a:extLst>
              <a:ext uri="{FF2B5EF4-FFF2-40B4-BE49-F238E27FC236}">
                <a16:creationId xmlns:a16="http://schemas.microsoft.com/office/drawing/2014/main" id="{5404F6E3-8B9D-5342-8256-8A36BFDF293F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2288" y="3201988"/>
            <a:ext cx="0" cy="392112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0" name="Line 9">
            <a:extLst>
              <a:ext uri="{FF2B5EF4-FFF2-40B4-BE49-F238E27FC236}">
                <a16:creationId xmlns:a16="http://schemas.microsoft.com/office/drawing/2014/main" id="{B10CE221-8807-EC49-ABEF-4DB1325D052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97388" y="5848350"/>
            <a:ext cx="1914525" cy="481013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1" name="Line 10">
            <a:extLst>
              <a:ext uri="{FF2B5EF4-FFF2-40B4-BE49-F238E27FC236}">
                <a16:creationId xmlns:a16="http://schemas.microsoft.com/office/drawing/2014/main" id="{1C0D0B91-5974-064E-A881-FF2C7529867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27225" y="4295775"/>
            <a:ext cx="1588" cy="8509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2" name="Rectangle 11">
            <a:extLst>
              <a:ext uri="{FF2B5EF4-FFF2-40B4-BE49-F238E27FC236}">
                <a16:creationId xmlns:a16="http://schemas.microsoft.com/office/drawing/2014/main" id="{74CD5016-CD69-324A-8CA8-4377E447E4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4150" y="25400"/>
            <a:ext cx="13684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i="1">
                <a:solidFill>
                  <a:schemeClr val="tx2"/>
                </a:solidFill>
                <a:latin typeface="Helvetica" pitchFamily="2" charset="0"/>
              </a:rPr>
              <a:t>Testis</a:t>
            </a:r>
          </a:p>
        </p:txBody>
      </p:sp>
      <p:sp>
        <p:nvSpPr>
          <p:cNvPr id="8203" name="Rectangle 12">
            <a:extLst>
              <a:ext uri="{FF2B5EF4-FFF2-40B4-BE49-F238E27FC236}">
                <a16:creationId xmlns:a16="http://schemas.microsoft.com/office/drawing/2014/main" id="{37978930-3D40-D640-9BCC-61BEC3A83F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4875" y="55563"/>
            <a:ext cx="18065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i="1">
                <a:latin typeface="Helvetica" pitchFamily="2" charset="0"/>
              </a:rPr>
              <a:t>Epididymis</a:t>
            </a:r>
          </a:p>
        </p:txBody>
      </p:sp>
      <p:sp>
        <p:nvSpPr>
          <p:cNvPr id="8204" name="Rectangle 13">
            <a:extLst>
              <a:ext uri="{FF2B5EF4-FFF2-40B4-BE49-F238E27FC236}">
                <a16:creationId xmlns:a16="http://schemas.microsoft.com/office/drawing/2014/main" id="{3E5AA927-1C46-F649-B55E-5F39FAFB15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1163" y="3551238"/>
            <a:ext cx="278923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i="1">
                <a:latin typeface="Helvetica" pitchFamily="2" charset="0"/>
              </a:rPr>
              <a:t>Tail of Epididymis</a:t>
            </a:r>
          </a:p>
        </p:txBody>
      </p:sp>
      <p:sp>
        <p:nvSpPr>
          <p:cNvPr id="8205" name="Rectangle 14">
            <a:extLst>
              <a:ext uri="{FF2B5EF4-FFF2-40B4-BE49-F238E27FC236}">
                <a16:creationId xmlns:a16="http://schemas.microsoft.com/office/drawing/2014/main" id="{D526097E-C83E-7947-876B-E23FD68C85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013" y="5106988"/>
            <a:ext cx="34671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i="1">
                <a:latin typeface="Helvetica" pitchFamily="2" charset="0"/>
              </a:rPr>
              <a:t>Accessory Sex Glands</a:t>
            </a:r>
          </a:p>
        </p:txBody>
      </p:sp>
      <p:sp>
        <p:nvSpPr>
          <p:cNvPr id="8206" name="Rectangle 15">
            <a:extLst>
              <a:ext uri="{FF2B5EF4-FFF2-40B4-BE49-F238E27FC236}">
                <a16:creationId xmlns:a16="http://schemas.microsoft.com/office/drawing/2014/main" id="{25B31C69-35C1-644F-99B1-9CD0DAA5A0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3038" y="2297113"/>
            <a:ext cx="9937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i="1">
                <a:latin typeface="Helvetica" pitchFamily="2" charset="0"/>
              </a:rPr>
              <a:t>Penis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itle 1">
            <a:extLst>
              <a:ext uri="{FF2B5EF4-FFF2-40B4-BE49-F238E27FC236}">
                <a16:creationId xmlns:a16="http://schemas.microsoft.com/office/drawing/2014/main" id="{9A2C744D-A7FF-9045-A4F3-16EE0F4C1B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Stallion Reproductive Tract</a:t>
            </a:r>
          </a:p>
        </p:txBody>
      </p:sp>
      <p:pic>
        <p:nvPicPr>
          <p:cNvPr id="10242" name="Picture 3">
            <a:extLst>
              <a:ext uri="{FF2B5EF4-FFF2-40B4-BE49-F238E27FC236}">
                <a16:creationId xmlns:a16="http://schemas.microsoft.com/office/drawing/2014/main" id="{E34821B3-0B43-FA4F-96F1-A600DAAB15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55775"/>
            <a:ext cx="5715000" cy="39544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5">
            <a:extLst>
              <a:ext uri="{FF2B5EF4-FFF2-40B4-BE49-F238E27FC236}">
                <a16:creationId xmlns:a16="http://schemas.microsoft.com/office/drawing/2014/main" id="{7314CB20-A7BA-E44D-9069-64AC8DAAAE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80113" y="2136775"/>
            <a:ext cx="2857500" cy="166528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4" name="TextBox 6">
            <a:extLst>
              <a:ext uri="{FF2B5EF4-FFF2-40B4-BE49-F238E27FC236}">
                <a16:creationId xmlns:a16="http://schemas.microsoft.com/office/drawing/2014/main" id="{6A75637A-D4F9-F24E-A911-9F3A0B2AA5AC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743200" y="6091238"/>
            <a:ext cx="13636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Penis</a:t>
            </a:r>
          </a:p>
        </p:txBody>
      </p:sp>
      <p:sp>
        <p:nvSpPr>
          <p:cNvPr id="10245" name="TextBox 7">
            <a:extLst>
              <a:ext uri="{FF2B5EF4-FFF2-40B4-BE49-F238E27FC236}">
                <a16:creationId xmlns:a16="http://schemas.microsoft.com/office/drawing/2014/main" id="{1B1B075A-642E-3B49-A037-05DEEB1275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049338"/>
            <a:ext cx="289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Pelvic Tract</a:t>
            </a:r>
          </a:p>
        </p:txBody>
      </p:sp>
      <p:sp>
        <p:nvSpPr>
          <p:cNvPr id="10246" name="Line 7">
            <a:extLst>
              <a:ext uri="{FF2B5EF4-FFF2-40B4-BE49-F238E27FC236}">
                <a16:creationId xmlns:a16="http://schemas.microsoft.com/office/drawing/2014/main" id="{14C47223-AC46-7740-84EB-FDDA637934D0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800" y="1562100"/>
            <a:ext cx="152400" cy="12573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47" name="Line 7">
            <a:extLst>
              <a:ext uri="{FF2B5EF4-FFF2-40B4-BE49-F238E27FC236}">
                <a16:creationId xmlns:a16="http://schemas.microsoft.com/office/drawing/2014/main" id="{2F238D75-8D80-0847-B3F1-DAD08D49491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200400" y="5562600"/>
            <a:ext cx="0" cy="5365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48" name="TextBox 10">
            <a:extLst>
              <a:ext uri="{FF2B5EF4-FFF2-40B4-BE49-F238E27FC236}">
                <a16:creationId xmlns:a16="http://schemas.microsoft.com/office/drawing/2014/main" id="{20ABD655-3B1B-C744-AFEC-2C98761D2D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4433888"/>
            <a:ext cx="12192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Testes</a:t>
            </a:r>
          </a:p>
        </p:txBody>
      </p:sp>
      <p:sp>
        <p:nvSpPr>
          <p:cNvPr id="10249" name="Line 7">
            <a:extLst>
              <a:ext uri="{FF2B5EF4-FFF2-40B4-BE49-F238E27FC236}">
                <a16:creationId xmlns:a16="http://schemas.microsoft.com/office/drawing/2014/main" id="{F6A9E9FD-46E8-514B-871F-F4D96279B23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610475" y="3897313"/>
            <a:ext cx="0" cy="5365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itle 1">
            <a:extLst>
              <a:ext uri="{FF2B5EF4-FFF2-40B4-BE49-F238E27FC236}">
                <a16:creationId xmlns:a16="http://schemas.microsoft.com/office/drawing/2014/main" id="{B9A69E8C-AB0D-D343-B29B-C8DF530A2D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>
                <a:ea typeface="ＭＳ Ｐゴシック" panose="020B0600070205080204" pitchFamily="34" charset="-128"/>
              </a:rPr>
              <a:t>Reproductive Organs of the Stallion</a:t>
            </a:r>
          </a:p>
        </p:txBody>
      </p:sp>
      <p:pic>
        <p:nvPicPr>
          <p:cNvPr id="67586" name="Picture 2">
            <a:extLst>
              <a:ext uri="{FF2B5EF4-FFF2-40B4-BE49-F238E27FC236}">
                <a16:creationId xmlns:a16="http://schemas.microsoft.com/office/drawing/2014/main" id="{05E00BF3-FFBB-554B-8F45-735B5FDAE5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143000"/>
            <a:ext cx="7126288" cy="520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>
            <a:extLst>
              <a:ext uri="{FF2B5EF4-FFF2-40B4-BE49-F238E27FC236}">
                <a16:creationId xmlns:a16="http://schemas.microsoft.com/office/drawing/2014/main" id="{442C4C63-4044-9D42-BA6A-75D7A5DB55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>
                <a:ea typeface="ＭＳ Ｐゴシック" panose="020B0600070205080204" pitchFamily="34" charset="-128"/>
              </a:rPr>
              <a:t>Reproductive Organs of the Stallion</a:t>
            </a: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227D9B4A-134F-D042-B470-C44696C567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143000"/>
            <a:ext cx="7126288" cy="520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Oval 4">
            <a:extLst>
              <a:ext uri="{FF2B5EF4-FFF2-40B4-BE49-F238E27FC236}">
                <a16:creationId xmlns:a16="http://schemas.microsoft.com/office/drawing/2014/main" id="{CC77EAAB-67C2-F240-ACDE-518CCD6170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4050" y="3635375"/>
            <a:ext cx="2133600" cy="2057400"/>
          </a:xfrm>
          <a:prstGeom prst="ellips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13316" name="Group 5">
            <a:extLst>
              <a:ext uri="{FF2B5EF4-FFF2-40B4-BE49-F238E27FC236}">
                <a16:creationId xmlns:a16="http://schemas.microsoft.com/office/drawing/2014/main" id="{997B6C0D-0DA8-2749-814B-3A7911334CA1}"/>
              </a:ext>
            </a:extLst>
          </p:cNvPr>
          <p:cNvGrpSpPr>
            <a:grpSpLocks/>
          </p:cNvGrpSpPr>
          <p:nvPr/>
        </p:nvGrpSpPr>
        <p:grpSpPr bwMode="auto">
          <a:xfrm>
            <a:off x="6737350" y="4291013"/>
            <a:ext cx="2406650" cy="461962"/>
            <a:chOff x="4148" y="2751"/>
            <a:chExt cx="1516" cy="291"/>
          </a:xfrm>
        </p:grpSpPr>
        <p:sp>
          <p:nvSpPr>
            <p:cNvPr id="13318" name="Text Box 6">
              <a:extLst>
                <a:ext uri="{FF2B5EF4-FFF2-40B4-BE49-F238E27FC236}">
                  <a16:creationId xmlns:a16="http://schemas.microsoft.com/office/drawing/2014/main" id="{32CEBA49-8680-E947-83E8-FA67383F62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02" y="2751"/>
              <a:ext cx="66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latin typeface="Helvetica" pitchFamily="2" charset="0"/>
                </a:rPr>
                <a:t>Testis</a:t>
              </a:r>
            </a:p>
          </p:txBody>
        </p:sp>
        <p:sp>
          <p:nvSpPr>
            <p:cNvPr id="13319" name="Line 7">
              <a:extLst>
                <a:ext uri="{FF2B5EF4-FFF2-40B4-BE49-F238E27FC236}">
                  <a16:creationId xmlns:a16="http://schemas.microsoft.com/office/drawing/2014/main" id="{843C5D30-D45C-0740-AF86-13201DA73E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48" y="2880"/>
              <a:ext cx="864" cy="48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317" name="TextBox 7">
            <a:extLst>
              <a:ext uri="{FF2B5EF4-FFF2-40B4-BE49-F238E27FC236}">
                <a16:creationId xmlns:a16="http://schemas.microsoft.com/office/drawing/2014/main" id="{A5975709-9849-7947-A57E-59507C9110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943600"/>
            <a:ext cx="3508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>
                <a:solidFill>
                  <a:srgbClr val="0066CC"/>
                </a:solidFill>
              </a:rPr>
              <a:t>Primary Sex Organ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B06FC-EA37-1C40-9E47-EDE7A7811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00" y="8399"/>
            <a:ext cx="9067800" cy="838200"/>
          </a:xfrm>
        </p:spPr>
        <p:txBody>
          <a:bodyPr/>
          <a:lstStyle/>
          <a:p>
            <a:r>
              <a:rPr lang="en-US" dirty="0"/>
              <a:t>Tunica Vaginalis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AC68E4-3DDD-F347-B6B1-17AEF3F037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47800"/>
            <a:ext cx="9144000" cy="53279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FA0A449-03AD-0743-AD20-295202826EB6}"/>
              </a:ext>
            </a:extLst>
          </p:cNvPr>
          <p:cNvSpPr txBox="1"/>
          <p:nvPr/>
        </p:nvSpPr>
        <p:spPr>
          <a:xfrm>
            <a:off x="685800" y="835967"/>
            <a:ext cx="1326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Parietal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321A80-E148-D54D-A80F-DB864917EFDA}"/>
              </a:ext>
            </a:extLst>
          </p:cNvPr>
          <p:cNvSpPr txBox="1"/>
          <p:nvPr/>
        </p:nvSpPr>
        <p:spPr>
          <a:xfrm>
            <a:off x="4876965" y="846599"/>
            <a:ext cx="13628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Visceral</a:t>
            </a:r>
          </a:p>
        </p:txBody>
      </p:sp>
      <p:sp>
        <p:nvSpPr>
          <p:cNvPr id="12" name="Line 7">
            <a:extLst>
              <a:ext uri="{FF2B5EF4-FFF2-40B4-BE49-F238E27FC236}">
                <a16:creationId xmlns:a16="http://schemas.microsoft.com/office/drawing/2014/main" id="{37F29CE9-5B99-6F47-90E2-0CDF8F078D2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554039" y="1308264"/>
            <a:ext cx="84761" cy="2273136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7">
            <a:extLst>
              <a:ext uri="{FF2B5EF4-FFF2-40B4-BE49-F238E27FC236}">
                <a16:creationId xmlns:a16="http://schemas.microsoft.com/office/drawing/2014/main" id="{D7C62C71-14BF-7040-AD91-B51E47B7A3F4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1308264"/>
            <a:ext cx="76199" cy="2425536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0209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8" descr="testes3.jpg">
            <a:extLst>
              <a:ext uri="{FF2B5EF4-FFF2-40B4-BE49-F238E27FC236}">
                <a16:creationId xmlns:a16="http://schemas.microsoft.com/office/drawing/2014/main" id="{0EAC7267-3BA7-454E-90ED-B5525B6A75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143000"/>
            <a:ext cx="4754563" cy="50101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63FAAD2-F02C-3843-A07C-60B50DDCC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Tunica Albuginea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A572C-3F95-D743-B861-81E7E5BB2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Scrotum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FB3134-444A-BF45-A39E-C66D08F71C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143000"/>
            <a:ext cx="7126288" cy="520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2">
            <a:extLst>
              <a:ext uri="{FF2B5EF4-FFF2-40B4-BE49-F238E27FC236}">
                <a16:creationId xmlns:a16="http://schemas.microsoft.com/office/drawing/2014/main" id="{34E752F3-59F9-3347-8F90-49F9C7EA8890}"/>
              </a:ext>
            </a:extLst>
          </p:cNvPr>
          <p:cNvGrpSpPr>
            <a:grpSpLocks/>
          </p:cNvGrpSpPr>
          <p:nvPr/>
        </p:nvGrpSpPr>
        <p:grpSpPr bwMode="auto">
          <a:xfrm>
            <a:off x="4800600" y="5257806"/>
            <a:ext cx="1420813" cy="914401"/>
            <a:chOff x="1440" y="3408"/>
            <a:chExt cx="895" cy="576"/>
          </a:xfrm>
        </p:grpSpPr>
        <p:sp>
          <p:nvSpPr>
            <p:cNvPr id="5" name="Text Box 8">
              <a:extLst>
                <a:ext uri="{FF2B5EF4-FFF2-40B4-BE49-F238E27FC236}">
                  <a16:creationId xmlns:a16="http://schemas.microsoft.com/office/drawing/2014/main" id="{2AE46FFB-865E-DE4C-8993-4B7605E60A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0" y="3696"/>
              <a:ext cx="89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dirty="0">
                  <a:latin typeface="Helvetica" pitchFamily="2" charset="0"/>
                </a:rPr>
                <a:t>Scrotum</a:t>
              </a:r>
            </a:p>
          </p:txBody>
        </p:sp>
        <p:sp>
          <p:nvSpPr>
            <p:cNvPr id="6" name="Line 10">
              <a:extLst>
                <a:ext uri="{FF2B5EF4-FFF2-40B4-BE49-F238E27FC236}">
                  <a16:creationId xmlns:a16="http://schemas.microsoft.com/office/drawing/2014/main" id="{78EF578E-4AC2-5E41-A14B-3DE180E199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20" y="3408"/>
              <a:ext cx="0" cy="290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" name="Text Box 17">
            <a:extLst>
              <a:ext uri="{FF2B5EF4-FFF2-40B4-BE49-F238E27FC236}">
                <a16:creationId xmlns:a16="http://schemas.microsoft.com/office/drawing/2014/main" id="{A8FACEA9-DA82-8445-BFF2-73C84577E3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819400"/>
            <a:ext cx="27590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8925" indent="-2889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buSzPct val="125000"/>
              <a:buFont typeface="Times" pitchFamily="2" charset="0"/>
              <a:buChar char="•"/>
            </a:pPr>
            <a:r>
              <a:rPr lang="en-US" altLang="en-US" dirty="0" err="1">
                <a:latin typeface="Helvetica" pitchFamily="2" charset="0"/>
              </a:rPr>
              <a:t>Thermosensor</a:t>
            </a:r>
            <a:endParaRPr lang="en-US" altLang="en-US" dirty="0">
              <a:latin typeface="Helvetica" pitchFamily="2" charset="0"/>
            </a:endParaRPr>
          </a:p>
          <a:p>
            <a:pPr>
              <a:buSzPct val="125000"/>
              <a:buFont typeface="Times" pitchFamily="2" charset="0"/>
              <a:buChar char="•"/>
            </a:pPr>
            <a:r>
              <a:rPr lang="en-US" altLang="en-US" dirty="0">
                <a:latin typeface="Helvetica" pitchFamily="2" charset="0"/>
              </a:rPr>
              <a:t>Radiator</a:t>
            </a:r>
          </a:p>
          <a:p>
            <a:pPr>
              <a:buSzPct val="125000"/>
              <a:buFont typeface="Times" pitchFamily="2" charset="0"/>
              <a:buChar char="•"/>
            </a:pPr>
            <a:r>
              <a:rPr lang="en-US" altLang="en-US" dirty="0">
                <a:latin typeface="Helvetica" pitchFamily="2" charset="0"/>
              </a:rPr>
              <a:t>Protective sac</a:t>
            </a:r>
          </a:p>
        </p:txBody>
      </p:sp>
    </p:spTree>
    <p:extLst>
      <p:ext uri="{BB962C8B-B14F-4D97-AF65-F5344CB8AC3E}">
        <p14:creationId xmlns:p14="http://schemas.microsoft.com/office/powerpoint/2010/main" val="37366829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ABA12-6359-0C4D-9AA4-1604F7D39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Scrotal Cross Section - Stallion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04EA07-8EC2-B342-A911-811BC4FF78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1828800"/>
            <a:ext cx="5289550" cy="4415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899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>
            <a:extLst>
              <a:ext uri="{FF2B5EF4-FFF2-40B4-BE49-F238E27FC236}">
                <a16:creationId xmlns:a16="http://schemas.microsoft.com/office/drawing/2014/main" id="{93D63FC9-4425-6D45-A680-6F285AC391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Scrotal Cross Section</a:t>
            </a:r>
          </a:p>
        </p:txBody>
      </p:sp>
      <p:pic>
        <p:nvPicPr>
          <p:cNvPr id="24578" name="Picture 2" descr="scrotal_cut.jpg">
            <a:extLst>
              <a:ext uri="{FF2B5EF4-FFF2-40B4-BE49-F238E27FC236}">
                <a16:creationId xmlns:a16="http://schemas.microsoft.com/office/drawing/2014/main" id="{00908B19-D815-AC48-BC33-46E6BEF24F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" y="1103313"/>
            <a:ext cx="7410450" cy="560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>
            <a:extLst>
              <a:ext uri="{FF2B5EF4-FFF2-40B4-BE49-F238E27FC236}">
                <a16:creationId xmlns:a16="http://schemas.microsoft.com/office/drawing/2014/main" id="{4840FF7C-95BB-F04D-B110-82B027DCB5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133600"/>
            <a:ext cx="3657600" cy="1965325"/>
          </a:xfrm>
          <a:noFill/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Scrotal Longitudinal</a:t>
            </a:r>
            <a:br>
              <a:rPr lang="en-US" altLang="en-US">
                <a:ea typeface="ＭＳ Ｐゴシック" panose="020B0600070205080204" pitchFamily="34" charset="-128"/>
              </a:rPr>
            </a:br>
            <a:r>
              <a:rPr lang="en-US" altLang="en-US">
                <a:ea typeface="ＭＳ Ｐゴシック" panose="020B0600070205080204" pitchFamily="34" charset="-128"/>
              </a:rPr>
              <a:t>Section </a:t>
            </a:r>
          </a:p>
        </p:txBody>
      </p:sp>
      <p:pic>
        <p:nvPicPr>
          <p:cNvPr id="25602" name="Picture 8" descr="epid3.jpg">
            <a:extLst>
              <a:ext uri="{FF2B5EF4-FFF2-40B4-BE49-F238E27FC236}">
                <a16:creationId xmlns:a16="http://schemas.microsoft.com/office/drawing/2014/main" id="{0AC3BDD2-8B6F-5844-A275-2173D53B4D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28600"/>
            <a:ext cx="4572000" cy="62071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DD8856-82E7-6245-9139-F94266A4F4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6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3400" y="1447800"/>
            <a:ext cx="5397500" cy="499808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6793933-C2E4-3F42-873E-D01D41305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Equine Testis and Spermatic Chord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FE186D0-EC78-0A4A-9E5F-944135480B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295400"/>
            <a:ext cx="2552700" cy="18542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00317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page4image3312063328">
            <a:extLst>
              <a:ext uri="{FF2B5EF4-FFF2-40B4-BE49-F238E27FC236}">
                <a16:creationId xmlns:a16="http://schemas.microsoft.com/office/drawing/2014/main" id="{0A81B25F-3DC3-5842-8ADB-C92A74D7E9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5448300" cy="5648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F8BF185-8D21-FD4E-B21B-7C55B227F269}"/>
              </a:ext>
            </a:extLst>
          </p:cNvPr>
          <p:cNvSpPr txBox="1"/>
          <p:nvPr/>
        </p:nvSpPr>
        <p:spPr>
          <a:xfrm>
            <a:off x="5562600" y="381000"/>
            <a:ext cx="3581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LcPeriod"/>
            </a:pPr>
            <a:r>
              <a:rPr lang="en-US" dirty="0"/>
              <a:t>Tunica Albuginea</a:t>
            </a:r>
          </a:p>
          <a:p>
            <a:pPr marL="457200" indent="-457200">
              <a:buFont typeface="+mj-lt"/>
              <a:buAutoNum type="alphaLcPeriod"/>
            </a:pPr>
            <a:r>
              <a:rPr lang="en-US" dirty="0"/>
              <a:t>Seminiferous tubule</a:t>
            </a:r>
          </a:p>
          <a:p>
            <a:pPr marL="457200" indent="-457200">
              <a:buFont typeface="+mj-lt"/>
              <a:buAutoNum type="alphaLcPeriod"/>
            </a:pPr>
            <a:r>
              <a:rPr lang="en-US" dirty="0"/>
              <a:t>Efferent Ducts</a:t>
            </a:r>
          </a:p>
          <a:p>
            <a:pPr marL="457200" indent="-457200">
              <a:buFont typeface="+mj-lt"/>
              <a:buAutoNum type="alphaLcPeriod"/>
            </a:pPr>
            <a:r>
              <a:rPr lang="en-US" dirty="0"/>
              <a:t>Initial Segment</a:t>
            </a:r>
          </a:p>
          <a:p>
            <a:pPr marL="457200" indent="-457200">
              <a:buFont typeface="+mj-lt"/>
              <a:buAutoNum type="alphaLcPeriod"/>
            </a:pPr>
            <a:r>
              <a:rPr lang="en-US" dirty="0"/>
              <a:t>Caput (head)</a:t>
            </a:r>
          </a:p>
          <a:p>
            <a:pPr marL="457200" indent="-457200">
              <a:buFont typeface="+mj-lt"/>
              <a:buAutoNum type="alphaLcPeriod"/>
            </a:pPr>
            <a:r>
              <a:rPr lang="en-US" dirty="0"/>
              <a:t>Rete testis</a:t>
            </a:r>
          </a:p>
          <a:p>
            <a:pPr marL="457200" indent="-457200">
              <a:buFont typeface="+mj-lt"/>
              <a:buAutoNum type="alphaLcPeriod"/>
            </a:pPr>
            <a:r>
              <a:rPr lang="en-US" dirty="0"/>
              <a:t>Corpus (body)</a:t>
            </a:r>
          </a:p>
          <a:p>
            <a:pPr marL="457200" indent="-457200">
              <a:buFont typeface="+mj-lt"/>
              <a:buAutoNum type="alphaLcPeriod"/>
            </a:pPr>
            <a:r>
              <a:rPr lang="en-US" dirty="0"/>
              <a:t>Cauda (Tail)</a:t>
            </a:r>
          </a:p>
          <a:p>
            <a:pPr marL="457200" indent="-457200">
              <a:buFont typeface="+mj-lt"/>
              <a:buAutoNum type="alphaLcPeriod"/>
            </a:pPr>
            <a:r>
              <a:rPr lang="en-US" dirty="0"/>
              <a:t>Vas Deferens</a:t>
            </a:r>
          </a:p>
          <a:p>
            <a:pPr marL="457200" indent="-457200">
              <a:buFont typeface="+mj-lt"/>
              <a:buAutoNum type="alphaLcPeriod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4F046E-2145-CD49-A4E8-8A8578169600}"/>
              </a:ext>
            </a:extLst>
          </p:cNvPr>
          <p:cNvSpPr txBox="1"/>
          <p:nvPr/>
        </p:nvSpPr>
        <p:spPr>
          <a:xfrm>
            <a:off x="0" y="6324600"/>
            <a:ext cx="487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Varner and Johnson, 2007</a:t>
            </a:r>
          </a:p>
        </p:txBody>
      </p:sp>
    </p:spTree>
    <p:extLst>
      <p:ext uri="{BB962C8B-B14F-4D97-AF65-F5344CB8AC3E}">
        <p14:creationId xmlns:p14="http://schemas.microsoft.com/office/powerpoint/2010/main" val="3686322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>
            <a:extLst>
              <a:ext uri="{FF2B5EF4-FFF2-40B4-BE49-F238E27FC236}">
                <a16:creationId xmlns:a16="http://schemas.microsoft.com/office/drawing/2014/main" id="{ABA953D8-7977-7744-91FD-286389088A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500" y="6007100"/>
            <a:ext cx="9067800" cy="838200"/>
          </a:xfrm>
          <a:noFill/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The Testis</a:t>
            </a:r>
          </a:p>
        </p:txBody>
      </p:sp>
      <p:pic>
        <p:nvPicPr>
          <p:cNvPr id="29698" name="Picture 4">
            <a:extLst>
              <a:ext uri="{FF2B5EF4-FFF2-40B4-BE49-F238E27FC236}">
                <a16:creationId xmlns:a16="http://schemas.microsoft.com/office/drawing/2014/main" id="{9041CC02-1244-6E49-8A2E-F2578CC48F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52400"/>
            <a:ext cx="2697163" cy="594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Text Box 5">
            <a:extLst>
              <a:ext uri="{FF2B5EF4-FFF2-40B4-BE49-F238E27FC236}">
                <a16:creationId xmlns:a16="http://schemas.microsoft.com/office/drawing/2014/main" id="{76901AD6-FBEA-4945-8A7F-08BEF81F7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685800"/>
            <a:ext cx="2046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>
                <a:latin typeface="Helvetica" pitchFamily="2" charset="0"/>
              </a:rPr>
              <a:t>Mediastinum</a:t>
            </a:r>
          </a:p>
        </p:txBody>
      </p:sp>
      <p:sp>
        <p:nvSpPr>
          <p:cNvPr id="29700" name="Text Box 6">
            <a:extLst>
              <a:ext uri="{FF2B5EF4-FFF2-40B4-BE49-F238E27FC236}">
                <a16:creationId xmlns:a16="http://schemas.microsoft.com/office/drawing/2014/main" id="{5D80C991-7F62-E744-94DC-ABE58364F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3525" y="2416175"/>
            <a:ext cx="21145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dirty="0">
                <a:latin typeface="Helvetica" pitchFamily="2" charset="0"/>
              </a:rPr>
              <a:t>Seminiferous</a:t>
            </a:r>
          </a:p>
          <a:p>
            <a:pPr algn="ctr"/>
            <a:r>
              <a:rPr lang="en-US" altLang="en-US" dirty="0">
                <a:latin typeface="Helvetica" pitchFamily="2" charset="0"/>
              </a:rPr>
              <a:t>Tubule</a:t>
            </a:r>
          </a:p>
        </p:txBody>
      </p:sp>
      <p:sp>
        <p:nvSpPr>
          <p:cNvPr id="29701" name="Freeform 7">
            <a:extLst>
              <a:ext uri="{FF2B5EF4-FFF2-40B4-BE49-F238E27FC236}">
                <a16:creationId xmlns:a16="http://schemas.microsoft.com/office/drawing/2014/main" id="{4B4C4E70-81CE-314E-B198-80F5BE3125A2}"/>
              </a:ext>
            </a:extLst>
          </p:cNvPr>
          <p:cNvSpPr>
            <a:spLocks/>
          </p:cNvSpPr>
          <p:nvPr/>
        </p:nvSpPr>
        <p:spPr bwMode="auto">
          <a:xfrm>
            <a:off x="3886200" y="2057400"/>
            <a:ext cx="304800" cy="533400"/>
          </a:xfrm>
          <a:custGeom>
            <a:avLst/>
            <a:gdLst>
              <a:gd name="T0" fmla="*/ 0 w 192"/>
              <a:gd name="T1" fmla="*/ 2147483646 h 336"/>
              <a:gd name="T2" fmla="*/ 2147483646 w 192"/>
              <a:gd name="T3" fmla="*/ 2147483646 h 336"/>
              <a:gd name="T4" fmla="*/ 2147483646 w 192"/>
              <a:gd name="T5" fmla="*/ 2147483646 h 336"/>
              <a:gd name="T6" fmla="*/ 2147483646 w 192"/>
              <a:gd name="T7" fmla="*/ 0 h 336"/>
              <a:gd name="T8" fmla="*/ 0 60000 65536"/>
              <a:gd name="T9" fmla="*/ 0 60000 65536"/>
              <a:gd name="T10" fmla="*/ 0 60000 65536"/>
              <a:gd name="T11" fmla="*/ 0 60000 65536"/>
              <a:gd name="T12" fmla="*/ 0 w 192"/>
              <a:gd name="T13" fmla="*/ 0 h 336"/>
              <a:gd name="T14" fmla="*/ 192 w 192"/>
              <a:gd name="T15" fmla="*/ 336 h 3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2" h="336">
                <a:moveTo>
                  <a:pt x="0" y="336"/>
                </a:moveTo>
                <a:cubicBezTo>
                  <a:pt x="36" y="328"/>
                  <a:pt x="72" y="320"/>
                  <a:pt x="96" y="288"/>
                </a:cubicBezTo>
                <a:cubicBezTo>
                  <a:pt x="120" y="256"/>
                  <a:pt x="128" y="191"/>
                  <a:pt x="144" y="144"/>
                </a:cubicBezTo>
                <a:cubicBezTo>
                  <a:pt x="159" y="96"/>
                  <a:pt x="184" y="23"/>
                  <a:pt x="192" y="0"/>
                </a:cubicBezTo>
              </a:path>
            </a:pathLst>
          </a:cu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2" name="Freeform 8">
            <a:extLst>
              <a:ext uri="{FF2B5EF4-FFF2-40B4-BE49-F238E27FC236}">
                <a16:creationId xmlns:a16="http://schemas.microsoft.com/office/drawing/2014/main" id="{49431FEB-15D4-8C4A-98BD-74485C12D792}"/>
              </a:ext>
            </a:extLst>
          </p:cNvPr>
          <p:cNvSpPr>
            <a:spLocks/>
          </p:cNvSpPr>
          <p:nvPr/>
        </p:nvSpPr>
        <p:spPr bwMode="auto">
          <a:xfrm>
            <a:off x="4383088" y="920750"/>
            <a:ext cx="61912" cy="831850"/>
          </a:xfrm>
          <a:custGeom>
            <a:avLst/>
            <a:gdLst>
              <a:gd name="T0" fmla="*/ 2147483646 w 39"/>
              <a:gd name="T1" fmla="*/ 2147483646 h 524"/>
              <a:gd name="T2" fmla="*/ 2147483646 w 39"/>
              <a:gd name="T3" fmla="*/ 2147483646 h 524"/>
              <a:gd name="T4" fmla="*/ 2147483646 w 39"/>
              <a:gd name="T5" fmla="*/ 2147483646 h 524"/>
              <a:gd name="T6" fmla="*/ 0 w 39"/>
              <a:gd name="T7" fmla="*/ 2147483646 h 524"/>
              <a:gd name="T8" fmla="*/ 2147483646 w 39"/>
              <a:gd name="T9" fmla="*/ 0 h 5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9"/>
              <a:gd name="T16" fmla="*/ 0 h 524"/>
              <a:gd name="T17" fmla="*/ 39 w 39"/>
              <a:gd name="T18" fmla="*/ 524 h 52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9" h="524">
                <a:moveTo>
                  <a:pt x="23" y="524"/>
                </a:moveTo>
                <a:cubicBezTo>
                  <a:pt x="31" y="452"/>
                  <a:pt x="39" y="380"/>
                  <a:pt x="39" y="330"/>
                </a:cubicBezTo>
                <a:cubicBezTo>
                  <a:pt x="39" y="279"/>
                  <a:pt x="29" y="259"/>
                  <a:pt x="23" y="220"/>
                </a:cubicBezTo>
                <a:cubicBezTo>
                  <a:pt x="16" y="180"/>
                  <a:pt x="0" y="131"/>
                  <a:pt x="0" y="95"/>
                </a:cubicBezTo>
                <a:cubicBezTo>
                  <a:pt x="0" y="58"/>
                  <a:pt x="19" y="16"/>
                  <a:pt x="23" y="0"/>
                </a:cubicBezTo>
              </a:path>
            </a:pathLst>
          </a:custGeom>
          <a:noFill/>
          <a:ln w="38100">
            <a:solidFill>
              <a:srgbClr val="0000CC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3" name="Freeform 11">
            <a:extLst>
              <a:ext uri="{FF2B5EF4-FFF2-40B4-BE49-F238E27FC236}">
                <a16:creationId xmlns:a16="http://schemas.microsoft.com/office/drawing/2014/main" id="{496450A1-35F8-724D-8260-BD7BD7CDC7BF}"/>
              </a:ext>
            </a:extLst>
          </p:cNvPr>
          <p:cNvSpPr>
            <a:spLocks/>
          </p:cNvSpPr>
          <p:nvPr/>
        </p:nvSpPr>
        <p:spPr bwMode="auto">
          <a:xfrm>
            <a:off x="3352800" y="444500"/>
            <a:ext cx="838200" cy="165100"/>
          </a:xfrm>
          <a:custGeom>
            <a:avLst/>
            <a:gdLst>
              <a:gd name="T0" fmla="*/ 0 w 528"/>
              <a:gd name="T1" fmla="*/ 2147483646 h 104"/>
              <a:gd name="T2" fmla="*/ 2147483646 w 528"/>
              <a:gd name="T3" fmla="*/ 2147483646 h 104"/>
              <a:gd name="T4" fmla="*/ 2147483646 w 528"/>
              <a:gd name="T5" fmla="*/ 2147483646 h 104"/>
              <a:gd name="T6" fmla="*/ 2147483646 w 528"/>
              <a:gd name="T7" fmla="*/ 2147483646 h 104"/>
              <a:gd name="T8" fmla="*/ 2147483646 w 528"/>
              <a:gd name="T9" fmla="*/ 2147483646 h 104"/>
              <a:gd name="T10" fmla="*/ 2147483646 w 528"/>
              <a:gd name="T11" fmla="*/ 2147483646 h 10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28"/>
              <a:gd name="T19" fmla="*/ 0 h 104"/>
              <a:gd name="T20" fmla="*/ 528 w 528"/>
              <a:gd name="T21" fmla="*/ 104 h 10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28" h="104">
                <a:moveTo>
                  <a:pt x="0" y="104"/>
                </a:moveTo>
                <a:cubicBezTo>
                  <a:pt x="48" y="87"/>
                  <a:pt x="96" y="71"/>
                  <a:pt x="144" y="56"/>
                </a:cubicBezTo>
                <a:cubicBezTo>
                  <a:pt x="191" y="40"/>
                  <a:pt x="248" y="15"/>
                  <a:pt x="288" y="8"/>
                </a:cubicBezTo>
                <a:cubicBezTo>
                  <a:pt x="327" y="0"/>
                  <a:pt x="360" y="8"/>
                  <a:pt x="384" y="8"/>
                </a:cubicBezTo>
                <a:cubicBezTo>
                  <a:pt x="408" y="8"/>
                  <a:pt x="408" y="0"/>
                  <a:pt x="432" y="8"/>
                </a:cubicBezTo>
                <a:cubicBezTo>
                  <a:pt x="455" y="15"/>
                  <a:pt x="491" y="35"/>
                  <a:pt x="528" y="56"/>
                </a:cubicBezTo>
              </a:path>
            </a:pathLst>
          </a:custGeom>
          <a:noFill/>
          <a:ln w="38100">
            <a:solidFill>
              <a:srgbClr val="0000CC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4" name="Freeform 12">
            <a:extLst>
              <a:ext uri="{FF2B5EF4-FFF2-40B4-BE49-F238E27FC236}">
                <a16:creationId xmlns:a16="http://schemas.microsoft.com/office/drawing/2014/main" id="{D456F8BC-B803-7846-BF65-D9023572F46E}"/>
              </a:ext>
            </a:extLst>
          </p:cNvPr>
          <p:cNvSpPr>
            <a:spLocks/>
          </p:cNvSpPr>
          <p:nvPr/>
        </p:nvSpPr>
        <p:spPr bwMode="auto">
          <a:xfrm>
            <a:off x="5029200" y="2133600"/>
            <a:ext cx="152400" cy="533400"/>
          </a:xfrm>
          <a:custGeom>
            <a:avLst/>
            <a:gdLst>
              <a:gd name="T0" fmla="*/ 2147483646 w 96"/>
              <a:gd name="T1" fmla="*/ 2147483646 h 336"/>
              <a:gd name="T2" fmla="*/ 2147483646 w 96"/>
              <a:gd name="T3" fmla="*/ 2147483646 h 336"/>
              <a:gd name="T4" fmla="*/ 2147483646 w 96"/>
              <a:gd name="T5" fmla="*/ 2147483646 h 336"/>
              <a:gd name="T6" fmla="*/ 2147483646 w 96"/>
              <a:gd name="T7" fmla="*/ 2147483646 h 336"/>
              <a:gd name="T8" fmla="*/ 0 w 96"/>
              <a:gd name="T9" fmla="*/ 0 h 33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6"/>
              <a:gd name="T16" fmla="*/ 0 h 336"/>
              <a:gd name="T17" fmla="*/ 96 w 96"/>
              <a:gd name="T18" fmla="*/ 336 h 3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6" h="336">
                <a:moveTo>
                  <a:pt x="96" y="336"/>
                </a:moveTo>
                <a:cubicBezTo>
                  <a:pt x="75" y="319"/>
                  <a:pt x="55" y="303"/>
                  <a:pt x="48" y="288"/>
                </a:cubicBezTo>
                <a:cubicBezTo>
                  <a:pt x="40" y="272"/>
                  <a:pt x="48" y="272"/>
                  <a:pt x="48" y="240"/>
                </a:cubicBezTo>
                <a:cubicBezTo>
                  <a:pt x="48" y="208"/>
                  <a:pt x="55" y="135"/>
                  <a:pt x="48" y="96"/>
                </a:cubicBezTo>
                <a:cubicBezTo>
                  <a:pt x="40" y="56"/>
                  <a:pt x="7" y="15"/>
                  <a:pt x="0" y="0"/>
                </a:cubicBezTo>
              </a:path>
            </a:pathLst>
          </a:cu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5" name="Freeform 14">
            <a:extLst>
              <a:ext uri="{FF2B5EF4-FFF2-40B4-BE49-F238E27FC236}">
                <a16:creationId xmlns:a16="http://schemas.microsoft.com/office/drawing/2014/main" id="{8B197767-ADAD-F140-96E4-423AE3E54E2B}"/>
              </a:ext>
            </a:extLst>
          </p:cNvPr>
          <p:cNvSpPr>
            <a:spLocks/>
          </p:cNvSpPr>
          <p:nvPr/>
        </p:nvSpPr>
        <p:spPr bwMode="auto">
          <a:xfrm>
            <a:off x="5029200" y="381000"/>
            <a:ext cx="711200" cy="381000"/>
          </a:xfrm>
          <a:custGeom>
            <a:avLst/>
            <a:gdLst>
              <a:gd name="T0" fmla="*/ 0 w 448"/>
              <a:gd name="T1" fmla="*/ 2147483646 h 240"/>
              <a:gd name="T2" fmla="*/ 2147483646 w 448"/>
              <a:gd name="T3" fmla="*/ 2147483646 h 240"/>
              <a:gd name="T4" fmla="*/ 2147483646 w 448"/>
              <a:gd name="T5" fmla="*/ 2147483646 h 240"/>
              <a:gd name="T6" fmla="*/ 2147483646 w 448"/>
              <a:gd name="T7" fmla="*/ 2147483646 h 240"/>
              <a:gd name="T8" fmla="*/ 2147483646 w 448"/>
              <a:gd name="T9" fmla="*/ 2147483646 h 240"/>
              <a:gd name="T10" fmla="*/ 2147483646 w 448"/>
              <a:gd name="T11" fmla="*/ 2147483646 h 240"/>
              <a:gd name="T12" fmla="*/ 2147483646 w 448"/>
              <a:gd name="T13" fmla="*/ 2147483646 h 24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48"/>
              <a:gd name="T22" fmla="*/ 0 h 240"/>
              <a:gd name="T23" fmla="*/ 448 w 448"/>
              <a:gd name="T24" fmla="*/ 240 h 24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48" h="240">
                <a:moveTo>
                  <a:pt x="0" y="240"/>
                </a:moveTo>
                <a:cubicBezTo>
                  <a:pt x="36" y="194"/>
                  <a:pt x="72" y="148"/>
                  <a:pt x="103" y="113"/>
                </a:cubicBezTo>
                <a:cubicBezTo>
                  <a:pt x="133" y="77"/>
                  <a:pt x="154" y="45"/>
                  <a:pt x="181" y="27"/>
                </a:cubicBezTo>
                <a:cubicBezTo>
                  <a:pt x="207" y="8"/>
                  <a:pt x="233" y="5"/>
                  <a:pt x="260" y="3"/>
                </a:cubicBezTo>
                <a:cubicBezTo>
                  <a:pt x="286" y="0"/>
                  <a:pt x="313" y="0"/>
                  <a:pt x="338" y="11"/>
                </a:cubicBezTo>
                <a:cubicBezTo>
                  <a:pt x="362" y="21"/>
                  <a:pt x="390" y="51"/>
                  <a:pt x="409" y="66"/>
                </a:cubicBezTo>
                <a:cubicBezTo>
                  <a:pt x="427" y="80"/>
                  <a:pt x="437" y="88"/>
                  <a:pt x="448" y="97"/>
                </a:cubicBezTo>
              </a:path>
            </a:pathLst>
          </a:custGeom>
          <a:noFill/>
          <a:ln w="38100">
            <a:solidFill>
              <a:srgbClr val="0000CC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6" name="Text Box 15">
            <a:extLst>
              <a:ext uri="{FF2B5EF4-FFF2-40B4-BE49-F238E27FC236}">
                <a16:creationId xmlns:a16="http://schemas.microsoft.com/office/drawing/2014/main" id="{48E11B77-9214-444D-8016-288334B57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325" y="892175"/>
            <a:ext cx="1809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Rete Testis</a:t>
            </a:r>
          </a:p>
        </p:txBody>
      </p:sp>
      <p:sp>
        <p:nvSpPr>
          <p:cNvPr id="29707" name="Line 16">
            <a:extLst>
              <a:ext uri="{FF2B5EF4-FFF2-40B4-BE49-F238E27FC236}">
                <a16:creationId xmlns:a16="http://schemas.microsoft.com/office/drawing/2014/main" id="{F6E1E152-0306-CA4D-80ED-520DA48FF67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90800" y="609600"/>
            <a:ext cx="609600" cy="381000"/>
          </a:xfrm>
          <a:prstGeom prst="line">
            <a:avLst/>
          </a:prstGeom>
          <a:noFill/>
          <a:ln w="38100">
            <a:solidFill>
              <a:srgbClr val="0066CC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8" name="Line 17">
            <a:extLst>
              <a:ext uri="{FF2B5EF4-FFF2-40B4-BE49-F238E27FC236}">
                <a16:creationId xmlns:a16="http://schemas.microsoft.com/office/drawing/2014/main" id="{927E70CE-AC2A-5146-AB19-1B2074D029DB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7000" y="1066800"/>
            <a:ext cx="609600" cy="76200"/>
          </a:xfrm>
          <a:prstGeom prst="line">
            <a:avLst/>
          </a:prstGeom>
          <a:noFill/>
          <a:ln w="38100">
            <a:solidFill>
              <a:srgbClr val="0066CC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9" name="Line 18">
            <a:extLst>
              <a:ext uri="{FF2B5EF4-FFF2-40B4-BE49-F238E27FC236}">
                <a16:creationId xmlns:a16="http://schemas.microsoft.com/office/drawing/2014/main" id="{D32F9094-0B53-1647-A821-6D07A6F3E66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562600" y="990600"/>
            <a:ext cx="1143000" cy="76200"/>
          </a:xfrm>
          <a:prstGeom prst="line">
            <a:avLst/>
          </a:prstGeom>
          <a:noFill/>
          <a:ln w="38100">
            <a:solidFill>
              <a:srgbClr val="0066CC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10" name="Line 19">
            <a:extLst>
              <a:ext uri="{FF2B5EF4-FFF2-40B4-BE49-F238E27FC236}">
                <a16:creationId xmlns:a16="http://schemas.microsoft.com/office/drawing/2014/main" id="{52698395-FB74-DD47-B947-9E3AA5B963C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81600" y="2971800"/>
            <a:ext cx="1752600" cy="228600"/>
          </a:xfrm>
          <a:prstGeom prst="line">
            <a:avLst/>
          </a:prstGeom>
          <a:noFill/>
          <a:ln w="38100">
            <a:solidFill>
              <a:srgbClr val="0066CC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Text Box 6">
            <a:extLst>
              <a:ext uri="{FF2B5EF4-FFF2-40B4-BE49-F238E27FC236}">
                <a16:creationId xmlns:a16="http://schemas.microsoft.com/office/drawing/2014/main" id="{64A92816-8C22-604C-8098-819D013C4D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6181" y="4096825"/>
            <a:ext cx="165461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dirty="0">
                <a:latin typeface="Helvetica" pitchFamily="2" charset="0"/>
              </a:rPr>
              <a:t>Interstitial</a:t>
            </a:r>
          </a:p>
          <a:p>
            <a:pPr algn="ctr"/>
            <a:r>
              <a:rPr lang="en-US" altLang="en-US" dirty="0">
                <a:latin typeface="Helvetica" pitchFamily="2" charset="0"/>
              </a:rPr>
              <a:t>Tissue</a:t>
            </a:r>
          </a:p>
        </p:txBody>
      </p:sp>
      <p:sp>
        <p:nvSpPr>
          <p:cNvPr id="17" name="Line 19">
            <a:extLst>
              <a:ext uri="{FF2B5EF4-FFF2-40B4-BE49-F238E27FC236}">
                <a16:creationId xmlns:a16="http://schemas.microsoft.com/office/drawing/2014/main" id="{04F72D95-A35B-9648-A1E0-B7DAC834A68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32075" y="3860578"/>
            <a:ext cx="905669" cy="546322"/>
          </a:xfrm>
          <a:prstGeom prst="line">
            <a:avLst/>
          </a:prstGeom>
          <a:noFill/>
          <a:ln w="38100">
            <a:solidFill>
              <a:srgbClr val="0066CC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Text Box 5">
            <a:extLst>
              <a:ext uri="{FF2B5EF4-FFF2-40B4-BE49-F238E27FC236}">
                <a16:creationId xmlns:a16="http://schemas.microsoft.com/office/drawing/2014/main" id="{B20B8B44-93AF-DF4A-AE1B-F5B2C6F8BC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6783" y="4279678"/>
            <a:ext cx="27122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>
                <a:latin typeface="Helvetica" pitchFamily="2" charset="0"/>
              </a:rPr>
              <a:t>Tunica Albuginea</a:t>
            </a:r>
          </a:p>
        </p:txBody>
      </p:sp>
      <p:sp>
        <p:nvSpPr>
          <p:cNvPr id="19" name="Line 19">
            <a:extLst>
              <a:ext uri="{FF2B5EF4-FFF2-40B4-BE49-F238E27FC236}">
                <a16:creationId xmlns:a16="http://schemas.microsoft.com/office/drawing/2014/main" id="{59AC072A-880B-214E-9C5A-806410A645E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387182" y="4571999"/>
            <a:ext cx="799601" cy="169343"/>
          </a:xfrm>
          <a:prstGeom prst="line">
            <a:avLst/>
          </a:prstGeom>
          <a:noFill/>
          <a:ln w="38100">
            <a:solidFill>
              <a:srgbClr val="0066CC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page4image3312063328">
            <a:extLst>
              <a:ext uri="{FF2B5EF4-FFF2-40B4-BE49-F238E27FC236}">
                <a16:creationId xmlns:a16="http://schemas.microsoft.com/office/drawing/2014/main" id="{0A81B25F-3DC3-5842-8ADB-C92A74D7E9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5448300" cy="5648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F8BF185-8D21-FD4E-B21B-7C55B227F269}"/>
              </a:ext>
            </a:extLst>
          </p:cNvPr>
          <p:cNvSpPr txBox="1"/>
          <p:nvPr/>
        </p:nvSpPr>
        <p:spPr>
          <a:xfrm>
            <a:off x="5562600" y="381000"/>
            <a:ext cx="3581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Primary Sex Organ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Testes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/>
              <a:t>Testosterone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/>
              <a:t>Sperm</a:t>
            </a:r>
          </a:p>
          <a:p>
            <a:endParaRPr lang="en-US" dirty="0"/>
          </a:p>
          <a:p>
            <a:r>
              <a:rPr lang="en-US" dirty="0"/>
              <a:t>Secondary Sex Organs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Efferent Ducts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Epididymis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/>
              <a:t>Caput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/>
              <a:t>Corpus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/>
              <a:t>Cauda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Vas Deferens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4F046E-2145-CD49-A4E8-8A8578169600}"/>
              </a:ext>
            </a:extLst>
          </p:cNvPr>
          <p:cNvSpPr txBox="1"/>
          <p:nvPr/>
        </p:nvSpPr>
        <p:spPr>
          <a:xfrm>
            <a:off x="0" y="6324600"/>
            <a:ext cx="487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Varner and Johnson, 2007</a:t>
            </a:r>
          </a:p>
        </p:txBody>
      </p:sp>
    </p:spTree>
    <p:extLst>
      <p:ext uri="{BB962C8B-B14F-4D97-AF65-F5344CB8AC3E}">
        <p14:creationId xmlns:p14="http://schemas.microsoft.com/office/powerpoint/2010/main" val="20915742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3CDA7-27D5-4048-8CF0-F8CAD1C44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Spermatic Chord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563831-7FDF-D74D-86B7-4A5592D62D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447800"/>
            <a:ext cx="5397500" cy="499808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2A5102-EAD7-A743-A9D0-37EC2FD66E7F}"/>
              </a:ext>
            </a:extLst>
          </p:cNvPr>
          <p:cNvSpPr txBox="1"/>
          <p:nvPr/>
        </p:nvSpPr>
        <p:spPr>
          <a:xfrm>
            <a:off x="283689" y="1052050"/>
            <a:ext cx="16738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Testicular</a:t>
            </a:r>
          </a:p>
          <a:p>
            <a:pPr algn="ctr"/>
            <a:r>
              <a:rPr lang="en-US" dirty="0"/>
              <a:t>Artery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56B0B1-737E-2840-97C2-E799C243090F}"/>
              </a:ext>
            </a:extLst>
          </p:cNvPr>
          <p:cNvSpPr txBox="1"/>
          <p:nvPr/>
        </p:nvSpPr>
        <p:spPr>
          <a:xfrm>
            <a:off x="72498" y="1924295"/>
            <a:ext cx="16738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Testicular</a:t>
            </a:r>
          </a:p>
          <a:p>
            <a:pPr algn="ctr"/>
            <a:r>
              <a:rPr lang="en-US" dirty="0"/>
              <a:t>Vein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C346173-C37C-2048-8277-96C8442486F0}"/>
              </a:ext>
            </a:extLst>
          </p:cNvPr>
          <p:cNvGrpSpPr/>
          <p:nvPr/>
        </p:nvGrpSpPr>
        <p:grpSpPr>
          <a:xfrm>
            <a:off x="72498" y="1620865"/>
            <a:ext cx="3850678" cy="2610825"/>
            <a:chOff x="377298" y="1620865"/>
            <a:chExt cx="3850678" cy="2610825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4DF5EDE9-B47E-F84B-AF93-7E46C401432A}"/>
                </a:ext>
              </a:extLst>
            </p:cNvPr>
            <p:cNvSpPr/>
            <p:nvPr/>
          </p:nvSpPr>
          <p:spPr bwMode="auto">
            <a:xfrm>
              <a:off x="2399176" y="1620865"/>
              <a:ext cx="1828800" cy="1981200"/>
            </a:xfrm>
            <a:prstGeom prst="ellipse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E9904A7-1F4A-CE47-8EE7-B735954D8A19}"/>
                </a:ext>
              </a:extLst>
            </p:cNvPr>
            <p:cNvSpPr txBox="1"/>
            <p:nvPr/>
          </p:nvSpPr>
          <p:spPr>
            <a:xfrm>
              <a:off x="377298" y="3400693"/>
              <a:ext cx="196399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Pampiniform</a:t>
              </a:r>
            </a:p>
            <a:p>
              <a:pPr algn="ctr"/>
              <a:r>
                <a:rPr lang="en-US" dirty="0"/>
                <a:t>Plexus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8E96055-9801-434F-9704-4704DD1C26BC}"/>
                </a:ext>
              </a:extLst>
            </p:cNvPr>
            <p:cNvCxnSpPr/>
            <p:nvPr/>
          </p:nvCxnSpPr>
          <p:spPr bwMode="auto">
            <a:xfrm flipV="1">
              <a:off x="1905000" y="3110011"/>
              <a:ext cx="609600" cy="395189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FB46AF22-C8DC-A545-BA6A-F3FBF9B01804}"/>
              </a:ext>
            </a:extLst>
          </p:cNvPr>
          <p:cNvSpPr txBox="1"/>
          <p:nvPr/>
        </p:nvSpPr>
        <p:spPr>
          <a:xfrm>
            <a:off x="4518300" y="986135"/>
            <a:ext cx="21996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Vas Deferens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79639C6-5032-524E-91D1-11DB4A5889B6}"/>
              </a:ext>
            </a:extLst>
          </p:cNvPr>
          <p:cNvCxnSpPr>
            <a:cxnSpLocks/>
          </p:cNvCxnSpPr>
          <p:nvPr/>
        </p:nvCxnSpPr>
        <p:spPr bwMode="auto">
          <a:xfrm flipH="1">
            <a:off x="4548620" y="1365135"/>
            <a:ext cx="785380" cy="97012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8B479F0-3888-5D45-81C3-D9326215D2A7}"/>
              </a:ext>
            </a:extLst>
          </p:cNvPr>
          <p:cNvSpPr txBox="1"/>
          <p:nvPr/>
        </p:nvSpPr>
        <p:spPr>
          <a:xfrm>
            <a:off x="5653451" y="6030386"/>
            <a:ext cx="31053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External Cremaster</a:t>
            </a:r>
          </a:p>
          <a:p>
            <a:pPr algn="ctr"/>
            <a:r>
              <a:rPr lang="en-US" dirty="0"/>
              <a:t>Muscle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BB019E4-3662-5F4A-A3FB-9E784D1A1756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097770" y="3307605"/>
            <a:ext cx="1555681" cy="286459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0822AF76-57A2-4E44-AF91-9281DA6E99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1636531"/>
            <a:ext cx="2552700" cy="18542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E4ABC98-E4D2-D54F-B854-1CB347108A3F}"/>
              </a:ext>
            </a:extLst>
          </p:cNvPr>
          <p:cNvSpPr txBox="1"/>
          <p:nvPr/>
        </p:nvSpPr>
        <p:spPr>
          <a:xfrm>
            <a:off x="7982816" y="1052050"/>
            <a:ext cx="6238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F23DEF-41CD-C54A-9543-1A1E6346A6BF}"/>
              </a:ext>
            </a:extLst>
          </p:cNvPr>
          <p:cNvSpPr txBox="1"/>
          <p:nvPr/>
        </p:nvSpPr>
        <p:spPr>
          <a:xfrm>
            <a:off x="7186328" y="1052049"/>
            <a:ext cx="6078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TV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2852157-48A6-3248-A117-1DD642959623}"/>
              </a:ext>
            </a:extLst>
          </p:cNvPr>
          <p:cNvCxnSpPr>
            <a:cxnSpLocks/>
          </p:cNvCxnSpPr>
          <p:nvPr/>
        </p:nvCxnSpPr>
        <p:spPr bwMode="auto">
          <a:xfrm flipH="1">
            <a:off x="8077200" y="1467548"/>
            <a:ext cx="284815" cy="61379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1406358-B97B-494F-B636-D9F1D40550AB}"/>
              </a:ext>
            </a:extLst>
          </p:cNvPr>
          <p:cNvCxnSpPr>
            <a:cxnSpLocks/>
          </p:cNvCxnSpPr>
          <p:nvPr/>
        </p:nvCxnSpPr>
        <p:spPr bwMode="auto">
          <a:xfrm>
            <a:off x="7538710" y="1524000"/>
            <a:ext cx="130139" cy="68016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371197"/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4A2ADFCD-DF52-334B-93ED-C5637250B951}"/>
              </a:ext>
            </a:extLst>
          </p:cNvPr>
          <p:cNvSpPr txBox="1"/>
          <p:nvPr/>
        </p:nvSpPr>
        <p:spPr>
          <a:xfrm>
            <a:off x="7843084" y="3770025"/>
            <a:ext cx="6158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VD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9EA288DC-B85E-5F4D-ABCD-4954E48E5D83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982816" y="2667000"/>
            <a:ext cx="68553" cy="112258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5570A98F-57B0-C24F-A7E2-ED8EA72E4A59}"/>
              </a:ext>
            </a:extLst>
          </p:cNvPr>
          <p:cNvSpPr txBox="1"/>
          <p:nvPr/>
        </p:nvSpPr>
        <p:spPr>
          <a:xfrm>
            <a:off x="6717941" y="3640898"/>
            <a:ext cx="567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EC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FF4BD52-64F4-1749-8CAC-463FE4F627AA}"/>
              </a:ext>
            </a:extLst>
          </p:cNvPr>
          <p:cNvCxnSpPr>
            <a:cxnSpLocks/>
          </p:cNvCxnSpPr>
          <p:nvPr/>
        </p:nvCxnSpPr>
        <p:spPr bwMode="auto">
          <a:xfrm flipV="1">
            <a:off x="7004236" y="2755292"/>
            <a:ext cx="46484" cy="92333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2842458-E687-C84F-B35D-BCB685C52EAF}"/>
              </a:ext>
            </a:extLst>
          </p:cNvPr>
          <p:cNvCxnSpPr>
            <a:cxnSpLocks/>
          </p:cNvCxnSpPr>
          <p:nvPr/>
        </p:nvCxnSpPr>
        <p:spPr bwMode="auto">
          <a:xfrm>
            <a:off x="1752600" y="1524000"/>
            <a:ext cx="914400" cy="2286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D2FB82F-4E10-774D-9E77-0B11023F32BA}"/>
              </a:ext>
            </a:extLst>
          </p:cNvPr>
          <p:cNvCxnSpPr>
            <a:cxnSpLocks/>
          </p:cNvCxnSpPr>
          <p:nvPr/>
        </p:nvCxnSpPr>
        <p:spPr bwMode="auto">
          <a:xfrm>
            <a:off x="1405994" y="2371130"/>
            <a:ext cx="880006" cy="14347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371197"/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</p:spTree>
    <p:extLst>
      <p:ext uri="{BB962C8B-B14F-4D97-AF65-F5344CB8AC3E}">
        <p14:creationId xmlns:p14="http://schemas.microsoft.com/office/powerpoint/2010/main" val="784317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3CDA7-27D5-4048-8CF0-F8CAD1C44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8600"/>
            <a:ext cx="5181600" cy="838200"/>
          </a:xfrm>
        </p:spPr>
        <p:txBody>
          <a:bodyPr/>
          <a:lstStyle/>
          <a:p>
            <a:r>
              <a:rPr lang="en-US" dirty="0"/>
              <a:t>Spermatic Chord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563831-7FDF-D74D-86B7-4A5592D62D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381000"/>
            <a:ext cx="2895600" cy="2681326"/>
          </a:xfrm>
          <a:prstGeom prst="rect">
            <a:avLst/>
          </a:prstGeom>
        </p:spPr>
      </p:pic>
      <p:sp>
        <p:nvSpPr>
          <p:cNvPr id="18" name="Text Box 15">
            <a:extLst>
              <a:ext uri="{FF2B5EF4-FFF2-40B4-BE49-F238E27FC236}">
                <a16:creationId xmlns:a16="http://schemas.microsoft.com/office/drawing/2014/main" id="{02B04E4D-0A05-1B4E-A601-0ECD6F94A6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128712"/>
            <a:ext cx="56388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30188" indent="-230188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dirty="0"/>
              <a:t>Vascular, lymphatic and nerves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dirty="0"/>
              <a:t>Heat exchanger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dirty="0"/>
              <a:t>Houses cremaster muscle</a:t>
            </a:r>
          </a:p>
        </p:txBody>
      </p:sp>
      <p:sp>
        <p:nvSpPr>
          <p:cNvPr id="19" name="Text Box 12">
            <a:extLst>
              <a:ext uri="{FF2B5EF4-FFF2-40B4-BE49-F238E27FC236}">
                <a16:creationId xmlns:a16="http://schemas.microsoft.com/office/drawing/2014/main" id="{EE236262-9FD9-B241-BCD5-A85EAC2B9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343400"/>
            <a:ext cx="60960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7713" indent="-290513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250950" indent="-33655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600" dirty="0">
                <a:latin typeface="Helvetica" pitchFamily="2" charset="0"/>
              </a:rPr>
              <a:t>Pampiniform Plexus</a:t>
            </a:r>
            <a:endParaRPr lang="en-US" altLang="en-US" dirty="0">
              <a:latin typeface="Helvetica" pitchFamily="2" charset="0"/>
            </a:endParaRPr>
          </a:p>
          <a:p>
            <a:pPr lvl="1">
              <a:buFontTx/>
              <a:buChar char="•"/>
            </a:pPr>
            <a:r>
              <a:rPr lang="en-US" altLang="en-US" dirty="0">
                <a:latin typeface="Helvetica" pitchFamily="2" charset="0"/>
              </a:rPr>
              <a:t>Counter Current Exchange</a:t>
            </a:r>
          </a:p>
          <a:p>
            <a:pPr lvl="2">
              <a:buFont typeface="Wingdings" pitchFamily="2" charset="2"/>
              <a:buChar char="Ø"/>
            </a:pPr>
            <a:r>
              <a:rPr lang="en-US" altLang="en-US" dirty="0">
                <a:latin typeface="Helvetica" pitchFamily="2" charset="0"/>
              </a:rPr>
              <a:t>Arterial Blood 39C, 4.8 ng T/ml</a:t>
            </a:r>
          </a:p>
          <a:p>
            <a:pPr lvl="2">
              <a:buFont typeface="Wingdings" pitchFamily="2" charset="2"/>
              <a:buChar char="Ø"/>
            </a:pPr>
            <a:r>
              <a:rPr lang="en-US" altLang="en-US" dirty="0">
                <a:latin typeface="Helvetica" pitchFamily="2" charset="0"/>
              </a:rPr>
              <a:t>Venus blood 34C, 70 ng T/ml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01BE4B-EE47-D24C-87BF-9136014ADA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276600"/>
            <a:ext cx="2511550" cy="291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5589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705B34A-D981-4C48-9FEC-3D159A16F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2813" y="99974"/>
            <a:ext cx="2895600" cy="2681326"/>
          </a:xfrm>
          <a:prstGeom prst="rect">
            <a:avLst/>
          </a:prstGeom>
        </p:spPr>
      </p:pic>
      <p:sp>
        <p:nvSpPr>
          <p:cNvPr id="39937" name="Title 1">
            <a:extLst>
              <a:ext uri="{FF2B5EF4-FFF2-40B4-BE49-F238E27FC236}">
                <a16:creationId xmlns:a16="http://schemas.microsoft.com/office/drawing/2014/main" id="{2281B23F-1B3F-2E4C-9F53-6E176584BA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4419600" cy="22098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Testis Arterial Pulse</a:t>
            </a:r>
          </a:p>
        </p:txBody>
      </p:sp>
      <p:pic>
        <p:nvPicPr>
          <p:cNvPr id="39938" name="Picture 2" descr="arterial_effect_pampiniform.jpg">
            <a:extLst>
              <a:ext uri="{FF2B5EF4-FFF2-40B4-BE49-F238E27FC236}">
                <a16:creationId xmlns:a16="http://schemas.microsoft.com/office/drawing/2014/main" id="{B8EA203D-2C09-8F42-835D-C80565EAC9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124200"/>
            <a:ext cx="7135813" cy="358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3" name="TextBox 9">
            <a:extLst>
              <a:ext uri="{FF2B5EF4-FFF2-40B4-BE49-F238E27FC236}">
                <a16:creationId xmlns:a16="http://schemas.microsoft.com/office/drawing/2014/main" id="{26A4B319-A231-7448-BBA4-B25937F569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681101"/>
            <a:ext cx="313739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dirty="0"/>
              <a:t>Testicular Artery</a:t>
            </a:r>
          </a:p>
          <a:p>
            <a:pPr algn="ctr"/>
            <a:r>
              <a:rPr lang="en-US" altLang="en-US" dirty="0"/>
              <a:t>In Spermatic Chord</a:t>
            </a:r>
          </a:p>
        </p:txBody>
      </p:sp>
      <p:cxnSp>
        <p:nvCxnSpPr>
          <p:cNvPr id="39946" name="Straight Connector 22">
            <a:extLst>
              <a:ext uri="{FF2B5EF4-FFF2-40B4-BE49-F238E27FC236}">
                <a16:creationId xmlns:a16="http://schemas.microsoft.com/office/drawing/2014/main" id="{CB16832E-777E-1B40-BB77-F44072221420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8077200" y="1905000"/>
            <a:ext cx="4572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TextBox 9">
            <a:extLst>
              <a:ext uri="{FF2B5EF4-FFF2-40B4-BE49-F238E27FC236}">
                <a16:creationId xmlns:a16="http://schemas.microsoft.com/office/drawing/2014/main" id="{566E27A5-6DAC-7241-81B2-547D9F0E1D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1508" y="2712901"/>
            <a:ext cx="28119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dirty="0"/>
              <a:t>Testicular Artery</a:t>
            </a:r>
          </a:p>
          <a:p>
            <a:pPr algn="ctr"/>
            <a:r>
              <a:rPr lang="en-US" altLang="en-US" dirty="0"/>
              <a:t>In Testes</a:t>
            </a:r>
          </a:p>
        </p:txBody>
      </p:sp>
    </p:spTree>
    <p:extLst>
      <p:ext uri="{BB962C8B-B14F-4D97-AF65-F5344CB8AC3E}">
        <p14:creationId xmlns:p14="http://schemas.microsoft.com/office/powerpoint/2010/main" val="10253484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D11A0-5AC5-FB49-8126-BD176A288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Spermatic Chord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3A4117-20A4-C241-8317-8FE6CAEC96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47800"/>
            <a:ext cx="9144000" cy="532790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7A8458-D724-3543-853B-6A12F5A420A2}"/>
              </a:ext>
            </a:extLst>
          </p:cNvPr>
          <p:cNvSpPr txBox="1"/>
          <p:nvPr/>
        </p:nvSpPr>
        <p:spPr>
          <a:xfrm>
            <a:off x="2971800" y="1429200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External Cremaster Muscle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CA05E27-60F0-A744-B6B1-D215E194A581}"/>
              </a:ext>
            </a:extLst>
          </p:cNvPr>
          <p:cNvCxnSpPr>
            <a:cxnSpLocks/>
          </p:cNvCxnSpPr>
          <p:nvPr/>
        </p:nvCxnSpPr>
        <p:spPr bwMode="auto">
          <a:xfrm flipH="1">
            <a:off x="3200400" y="1828800"/>
            <a:ext cx="914400" cy="42446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D5BD46A-5D21-7E44-AB0F-2E698F1F0954}"/>
              </a:ext>
            </a:extLst>
          </p:cNvPr>
          <p:cNvCxnSpPr>
            <a:cxnSpLocks/>
          </p:cNvCxnSpPr>
          <p:nvPr/>
        </p:nvCxnSpPr>
        <p:spPr bwMode="auto">
          <a:xfrm>
            <a:off x="6134100" y="1828800"/>
            <a:ext cx="647700" cy="7620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</p:spTree>
    <p:extLst>
      <p:ext uri="{BB962C8B-B14F-4D97-AF65-F5344CB8AC3E}">
        <p14:creationId xmlns:p14="http://schemas.microsoft.com/office/powerpoint/2010/main" val="29581736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itle 1">
            <a:extLst>
              <a:ext uri="{FF2B5EF4-FFF2-40B4-BE49-F238E27FC236}">
                <a16:creationId xmlns:a16="http://schemas.microsoft.com/office/drawing/2014/main" id="{B9A69E8C-AB0D-D343-B29B-C8DF530A2D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>
                <a:ea typeface="ＭＳ Ｐゴシック" panose="020B0600070205080204" pitchFamily="34" charset="-128"/>
              </a:rPr>
              <a:t>Reproductive Organs of the Stallion</a:t>
            </a:r>
          </a:p>
        </p:txBody>
      </p:sp>
      <p:pic>
        <p:nvPicPr>
          <p:cNvPr id="67586" name="Picture 2">
            <a:extLst>
              <a:ext uri="{FF2B5EF4-FFF2-40B4-BE49-F238E27FC236}">
                <a16:creationId xmlns:a16="http://schemas.microsoft.com/office/drawing/2014/main" id="{05E00BF3-FFBB-554B-8F45-735B5FDAE5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143000"/>
            <a:ext cx="7126288" cy="520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5">
            <a:extLst>
              <a:ext uri="{FF2B5EF4-FFF2-40B4-BE49-F238E27FC236}">
                <a16:creationId xmlns:a16="http://schemas.microsoft.com/office/drawing/2014/main" id="{EBAB8B7B-1479-244D-9810-CC64F1AF39C8}"/>
              </a:ext>
            </a:extLst>
          </p:cNvPr>
          <p:cNvGrpSpPr>
            <a:grpSpLocks/>
          </p:cNvGrpSpPr>
          <p:nvPr/>
        </p:nvGrpSpPr>
        <p:grpSpPr bwMode="auto">
          <a:xfrm>
            <a:off x="5867400" y="5105400"/>
            <a:ext cx="2733675" cy="457200"/>
            <a:chOff x="3504" y="3778"/>
            <a:chExt cx="1722" cy="288"/>
          </a:xfrm>
        </p:grpSpPr>
        <p:sp>
          <p:nvSpPr>
            <p:cNvPr id="5" name="Text Box 13">
              <a:extLst>
                <a:ext uri="{FF2B5EF4-FFF2-40B4-BE49-F238E27FC236}">
                  <a16:creationId xmlns:a16="http://schemas.microsoft.com/office/drawing/2014/main" id="{34034230-9DB1-9E48-8751-22554609CF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30" y="3778"/>
              <a:ext cx="139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dirty="0">
                  <a:latin typeface="Helvetica" pitchFamily="2" charset="0"/>
                </a:rPr>
                <a:t>Tunica </a:t>
              </a:r>
              <a:r>
                <a:rPr lang="en-US" altLang="en-US" dirty="0" err="1">
                  <a:latin typeface="Helvetica" pitchFamily="2" charset="0"/>
                </a:rPr>
                <a:t>Dartos</a:t>
              </a:r>
              <a:endParaRPr lang="en-US" altLang="en-US" dirty="0">
                <a:latin typeface="Helvetica" pitchFamily="2" charset="0"/>
              </a:endParaRPr>
            </a:p>
          </p:txBody>
        </p:sp>
        <p:sp>
          <p:nvSpPr>
            <p:cNvPr id="6" name="Line 14">
              <a:extLst>
                <a:ext uri="{FF2B5EF4-FFF2-40B4-BE49-F238E27FC236}">
                  <a16:creationId xmlns:a16="http://schemas.microsoft.com/office/drawing/2014/main" id="{F6C32F70-D81B-E241-8D15-3C1250A188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504" y="3840"/>
              <a:ext cx="384" cy="96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843069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>
            <a:extLst>
              <a:ext uri="{FF2B5EF4-FFF2-40B4-BE49-F238E27FC236}">
                <a16:creationId xmlns:a16="http://schemas.microsoft.com/office/drawing/2014/main" id="{E06E9833-1E1D-594A-8BFD-7F61C8E673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Contraction of the Tunica Dartos</a:t>
            </a:r>
          </a:p>
        </p:txBody>
      </p:sp>
      <p:sp>
        <p:nvSpPr>
          <p:cNvPr id="44034" name="Freeform 3">
            <a:extLst>
              <a:ext uri="{FF2B5EF4-FFF2-40B4-BE49-F238E27FC236}">
                <a16:creationId xmlns:a16="http://schemas.microsoft.com/office/drawing/2014/main" id="{CB712980-9A84-BB45-9F80-8DDCCCC47C66}"/>
              </a:ext>
            </a:extLst>
          </p:cNvPr>
          <p:cNvSpPr>
            <a:spLocks/>
          </p:cNvSpPr>
          <p:nvPr/>
        </p:nvSpPr>
        <p:spPr bwMode="auto">
          <a:xfrm>
            <a:off x="523875" y="1524000"/>
            <a:ext cx="4224338" cy="4144963"/>
          </a:xfrm>
          <a:custGeom>
            <a:avLst/>
            <a:gdLst>
              <a:gd name="T0" fmla="*/ 2147483646 w 2661"/>
              <a:gd name="T1" fmla="*/ 2147483646 h 2611"/>
              <a:gd name="T2" fmla="*/ 2147483646 w 2661"/>
              <a:gd name="T3" fmla="*/ 2147483646 h 2611"/>
              <a:gd name="T4" fmla="*/ 2147483646 w 2661"/>
              <a:gd name="T5" fmla="*/ 2147483646 h 2611"/>
              <a:gd name="T6" fmla="*/ 2147483646 w 2661"/>
              <a:gd name="T7" fmla="*/ 2147483646 h 2611"/>
              <a:gd name="T8" fmla="*/ 2147483646 w 2661"/>
              <a:gd name="T9" fmla="*/ 2147483646 h 2611"/>
              <a:gd name="T10" fmla="*/ 2147483646 w 2661"/>
              <a:gd name="T11" fmla="*/ 2147483646 h 2611"/>
              <a:gd name="T12" fmla="*/ 2147483646 w 2661"/>
              <a:gd name="T13" fmla="*/ 2147483646 h 2611"/>
              <a:gd name="T14" fmla="*/ 2147483646 w 2661"/>
              <a:gd name="T15" fmla="*/ 2147483646 h 2611"/>
              <a:gd name="T16" fmla="*/ 2147483646 w 2661"/>
              <a:gd name="T17" fmla="*/ 2147483646 h 2611"/>
              <a:gd name="T18" fmla="*/ 2147483646 w 2661"/>
              <a:gd name="T19" fmla="*/ 2147483646 h 2611"/>
              <a:gd name="T20" fmla="*/ 2147483646 w 2661"/>
              <a:gd name="T21" fmla="*/ 2147483646 h 2611"/>
              <a:gd name="T22" fmla="*/ 2147483646 w 2661"/>
              <a:gd name="T23" fmla="*/ 2147483646 h 2611"/>
              <a:gd name="T24" fmla="*/ 2147483646 w 2661"/>
              <a:gd name="T25" fmla="*/ 2147483646 h 2611"/>
              <a:gd name="T26" fmla="*/ 2147483646 w 2661"/>
              <a:gd name="T27" fmla="*/ 2147483646 h 2611"/>
              <a:gd name="T28" fmla="*/ 2147483646 w 2661"/>
              <a:gd name="T29" fmla="*/ 2147483646 h 2611"/>
              <a:gd name="T30" fmla="*/ 2147483646 w 2661"/>
              <a:gd name="T31" fmla="*/ 2147483646 h 2611"/>
              <a:gd name="T32" fmla="*/ 2147483646 w 2661"/>
              <a:gd name="T33" fmla="*/ 2147483646 h 2611"/>
              <a:gd name="T34" fmla="*/ 2147483646 w 2661"/>
              <a:gd name="T35" fmla="*/ 2147483646 h 2611"/>
              <a:gd name="T36" fmla="*/ 2147483646 w 2661"/>
              <a:gd name="T37" fmla="*/ 2147483646 h 2611"/>
              <a:gd name="T38" fmla="*/ 2147483646 w 2661"/>
              <a:gd name="T39" fmla="*/ 2147483646 h 2611"/>
              <a:gd name="T40" fmla="*/ 2147483646 w 2661"/>
              <a:gd name="T41" fmla="*/ 2147483646 h 2611"/>
              <a:gd name="T42" fmla="*/ 2147483646 w 2661"/>
              <a:gd name="T43" fmla="*/ 2147483646 h 2611"/>
              <a:gd name="T44" fmla="*/ 2147483646 w 2661"/>
              <a:gd name="T45" fmla="*/ 2147483646 h 2611"/>
              <a:gd name="T46" fmla="*/ 2147483646 w 2661"/>
              <a:gd name="T47" fmla="*/ 2147483646 h 2611"/>
              <a:gd name="T48" fmla="*/ 2147483646 w 2661"/>
              <a:gd name="T49" fmla="*/ 2147483646 h 2611"/>
              <a:gd name="T50" fmla="*/ 2147483646 w 2661"/>
              <a:gd name="T51" fmla="*/ 2147483646 h 2611"/>
              <a:gd name="T52" fmla="*/ 2147483646 w 2661"/>
              <a:gd name="T53" fmla="*/ 2147483646 h 2611"/>
              <a:gd name="T54" fmla="*/ 2147483646 w 2661"/>
              <a:gd name="T55" fmla="*/ 2147483646 h 2611"/>
              <a:gd name="T56" fmla="*/ 2147483646 w 2661"/>
              <a:gd name="T57" fmla="*/ 2147483646 h 2611"/>
              <a:gd name="T58" fmla="*/ 2147483646 w 2661"/>
              <a:gd name="T59" fmla="*/ 2147483646 h 2611"/>
              <a:gd name="T60" fmla="*/ 2147483646 w 2661"/>
              <a:gd name="T61" fmla="*/ 2147483646 h 2611"/>
              <a:gd name="T62" fmla="*/ 2147483646 w 2661"/>
              <a:gd name="T63" fmla="*/ 2147483646 h 2611"/>
              <a:gd name="T64" fmla="*/ 2147483646 w 2661"/>
              <a:gd name="T65" fmla="*/ 2147483646 h 2611"/>
              <a:gd name="T66" fmla="*/ 2147483646 w 2661"/>
              <a:gd name="T67" fmla="*/ 2147483646 h 2611"/>
              <a:gd name="T68" fmla="*/ 2147483646 w 2661"/>
              <a:gd name="T69" fmla="*/ 2147483646 h 2611"/>
              <a:gd name="T70" fmla="*/ 2147483646 w 2661"/>
              <a:gd name="T71" fmla="*/ 2147483646 h 2611"/>
              <a:gd name="T72" fmla="*/ 2147483646 w 2661"/>
              <a:gd name="T73" fmla="*/ 2147483646 h 2611"/>
              <a:gd name="T74" fmla="*/ 2147483646 w 2661"/>
              <a:gd name="T75" fmla="*/ 2147483646 h 2611"/>
              <a:gd name="T76" fmla="*/ 2147483646 w 2661"/>
              <a:gd name="T77" fmla="*/ 2147483646 h 2611"/>
              <a:gd name="T78" fmla="*/ 2147483646 w 2661"/>
              <a:gd name="T79" fmla="*/ 2147483646 h 2611"/>
              <a:gd name="T80" fmla="*/ 2147483646 w 2661"/>
              <a:gd name="T81" fmla="*/ 2147483646 h 2611"/>
              <a:gd name="T82" fmla="*/ 2147483646 w 2661"/>
              <a:gd name="T83" fmla="*/ 2147483646 h 2611"/>
              <a:gd name="T84" fmla="*/ 2147483646 w 2661"/>
              <a:gd name="T85" fmla="*/ 2147483646 h 2611"/>
              <a:gd name="T86" fmla="*/ 2147483646 w 2661"/>
              <a:gd name="T87" fmla="*/ 2147483646 h 2611"/>
              <a:gd name="T88" fmla="*/ 2147483646 w 2661"/>
              <a:gd name="T89" fmla="*/ 2147483646 h 2611"/>
              <a:gd name="T90" fmla="*/ 2147483646 w 2661"/>
              <a:gd name="T91" fmla="*/ 2147483646 h 2611"/>
              <a:gd name="T92" fmla="*/ 2147483646 w 2661"/>
              <a:gd name="T93" fmla="*/ 2147483646 h 2611"/>
              <a:gd name="T94" fmla="*/ 2147483646 w 2661"/>
              <a:gd name="T95" fmla="*/ 2147483646 h 2611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2661"/>
              <a:gd name="T145" fmla="*/ 0 h 2611"/>
              <a:gd name="T146" fmla="*/ 2661 w 2661"/>
              <a:gd name="T147" fmla="*/ 2611 h 2611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2661" h="2611">
                <a:moveTo>
                  <a:pt x="0" y="70"/>
                </a:moveTo>
                <a:lnTo>
                  <a:pt x="30" y="60"/>
                </a:lnTo>
                <a:lnTo>
                  <a:pt x="50" y="60"/>
                </a:lnTo>
                <a:lnTo>
                  <a:pt x="70" y="60"/>
                </a:lnTo>
                <a:lnTo>
                  <a:pt x="100" y="60"/>
                </a:lnTo>
                <a:lnTo>
                  <a:pt x="120" y="60"/>
                </a:lnTo>
                <a:lnTo>
                  <a:pt x="170" y="80"/>
                </a:lnTo>
                <a:lnTo>
                  <a:pt x="200" y="100"/>
                </a:lnTo>
                <a:lnTo>
                  <a:pt x="230" y="120"/>
                </a:lnTo>
                <a:lnTo>
                  <a:pt x="250" y="130"/>
                </a:lnTo>
                <a:lnTo>
                  <a:pt x="270" y="170"/>
                </a:lnTo>
                <a:lnTo>
                  <a:pt x="300" y="250"/>
                </a:lnTo>
                <a:lnTo>
                  <a:pt x="330" y="300"/>
                </a:lnTo>
                <a:lnTo>
                  <a:pt x="350" y="350"/>
                </a:lnTo>
                <a:lnTo>
                  <a:pt x="370" y="400"/>
                </a:lnTo>
                <a:lnTo>
                  <a:pt x="380" y="440"/>
                </a:lnTo>
                <a:lnTo>
                  <a:pt x="390" y="470"/>
                </a:lnTo>
                <a:lnTo>
                  <a:pt x="400" y="500"/>
                </a:lnTo>
                <a:lnTo>
                  <a:pt x="400" y="540"/>
                </a:lnTo>
                <a:lnTo>
                  <a:pt x="400" y="560"/>
                </a:lnTo>
                <a:lnTo>
                  <a:pt x="400" y="610"/>
                </a:lnTo>
                <a:lnTo>
                  <a:pt x="400" y="640"/>
                </a:lnTo>
                <a:lnTo>
                  <a:pt x="400" y="680"/>
                </a:lnTo>
                <a:lnTo>
                  <a:pt x="400" y="720"/>
                </a:lnTo>
                <a:lnTo>
                  <a:pt x="400" y="760"/>
                </a:lnTo>
                <a:lnTo>
                  <a:pt x="410" y="810"/>
                </a:lnTo>
                <a:lnTo>
                  <a:pt x="410" y="850"/>
                </a:lnTo>
                <a:lnTo>
                  <a:pt x="410" y="880"/>
                </a:lnTo>
                <a:lnTo>
                  <a:pt x="410" y="930"/>
                </a:lnTo>
                <a:lnTo>
                  <a:pt x="410" y="950"/>
                </a:lnTo>
                <a:lnTo>
                  <a:pt x="420" y="1000"/>
                </a:lnTo>
                <a:lnTo>
                  <a:pt x="420" y="1020"/>
                </a:lnTo>
                <a:lnTo>
                  <a:pt x="420" y="1060"/>
                </a:lnTo>
                <a:lnTo>
                  <a:pt x="420" y="1100"/>
                </a:lnTo>
                <a:lnTo>
                  <a:pt x="420" y="1150"/>
                </a:lnTo>
                <a:lnTo>
                  <a:pt x="420" y="1170"/>
                </a:lnTo>
                <a:lnTo>
                  <a:pt x="420" y="1190"/>
                </a:lnTo>
                <a:lnTo>
                  <a:pt x="430" y="1230"/>
                </a:lnTo>
                <a:lnTo>
                  <a:pt x="440" y="1270"/>
                </a:lnTo>
                <a:lnTo>
                  <a:pt x="440" y="1300"/>
                </a:lnTo>
                <a:lnTo>
                  <a:pt x="440" y="1320"/>
                </a:lnTo>
                <a:lnTo>
                  <a:pt x="440" y="1360"/>
                </a:lnTo>
                <a:lnTo>
                  <a:pt x="460" y="1410"/>
                </a:lnTo>
                <a:lnTo>
                  <a:pt x="460" y="1470"/>
                </a:lnTo>
                <a:lnTo>
                  <a:pt x="470" y="1490"/>
                </a:lnTo>
                <a:lnTo>
                  <a:pt x="480" y="1540"/>
                </a:lnTo>
                <a:lnTo>
                  <a:pt x="480" y="1560"/>
                </a:lnTo>
                <a:lnTo>
                  <a:pt x="480" y="1620"/>
                </a:lnTo>
                <a:lnTo>
                  <a:pt x="480" y="1650"/>
                </a:lnTo>
                <a:lnTo>
                  <a:pt x="490" y="1700"/>
                </a:lnTo>
                <a:lnTo>
                  <a:pt x="520" y="1750"/>
                </a:lnTo>
                <a:lnTo>
                  <a:pt x="520" y="1780"/>
                </a:lnTo>
                <a:lnTo>
                  <a:pt x="540" y="1820"/>
                </a:lnTo>
                <a:lnTo>
                  <a:pt x="550" y="1850"/>
                </a:lnTo>
                <a:lnTo>
                  <a:pt x="560" y="1890"/>
                </a:lnTo>
                <a:lnTo>
                  <a:pt x="560" y="1940"/>
                </a:lnTo>
                <a:lnTo>
                  <a:pt x="560" y="1960"/>
                </a:lnTo>
                <a:lnTo>
                  <a:pt x="590" y="1990"/>
                </a:lnTo>
                <a:lnTo>
                  <a:pt x="610" y="2020"/>
                </a:lnTo>
                <a:lnTo>
                  <a:pt x="630" y="2060"/>
                </a:lnTo>
                <a:lnTo>
                  <a:pt x="650" y="2100"/>
                </a:lnTo>
                <a:lnTo>
                  <a:pt x="650" y="2140"/>
                </a:lnTo>
                <a:lnTo>
                  <a:pt x="670" y="2160"/>
                </a:lnTo>
                <a:lnTo>
                  <a:pt x="680" y="2200"/>
                </a:lnTo>
                <a:lnTo>
                  <a:pt x="690" y="2230"/>
                </a:lnTo>
                <a:lnTo>
                  <a:pt x="700" y="2250"/>
                </a:lnTo>
                <a:lnTo>
                  <a:pt x="700" y="2280"/>
                </a:lnTo>
                <a:lnTo>
                  <a:pt x="730" y="2330"/>
                </a:lnTo>
                <a:lnTo>
                  <a:pt x="740" y="2350"/>
                </a:lnTo>
                <a:lnTo>
                  <a:pt x="760" y="2370"/>
                </a:lnTo>
                <a:lnTo>
                  <a:pt x="780" y="2390"/>
                </a:lnTo>
                <a:lnTo>
                  <a:pt x="800" y="2410"/>
                </a:lnTo>
                <a:lnTo>
                  <a:pt x="830" y="2430"/>
                </a:lnTo>
                <a:lnTo>
                  <a:pt x="850" y="2460"/>
                </a:lnTo>
                <a:lnTo>
                  <a:pt x="870" y="2480"/>
                </a:lnTo>
                <a:lnTo>
                  <a:pt x="890" y="2490"/>
                </a:lnTo>
                <a:lnTo>
                  <a:pt x="910" y="2510"/>
                </a:lnTo>
                <a:lnTo>
                  <a:pt x="930" y="2520"/>
                </a:lnTo>
                <a:lnTo>
                  <a:pt x="950" y="2540"/>
                </a:lnTo>
                <a:lnTo>
                  <a:pt x="970" y="2550"/>
                </a:lnTo>
                <a:lnTo>
                  <a:pt x="980" y="2570"/>
                </a:lnTo>
                <a:lnTo>
                  <a:pt x="1030" y="2590"/>
                </a:lnTo>
                <a:lnTo>
                  <a:pt x="1050" y="2600"/>
                </a:lnTo>
                <a:lnTo>
                  <a:pt x="1070" y="2610"/>
                </a:lnTo>
                <a:lnTo>
                  <a:pt x="1090" y="2610"/>
                </a:lnTo>
                <a:lnTo>
                  <a:pt x="1120" y="2600"/>
                </a:lnTo>
                <a:lnTo>
                  <a:pt x="1170" y="2590"/>
                </a:lnTo>
                <a:lnTo>
                  <a:pt x="1190" y="2580"/>
                </a:lnTo>
                <a:lnTo>
                  <a:pt x="1210" y="2580"/>
                </a:lnTo>
                <a:lnTo>
                  <a:pt x="1240" y="2580"/>
                </a:lnTo>
                <a:lnTo>
                  <a:pt x="1270" y="2580"/>
                </a:lnTo>
                <a:lnTo>
                  <a:pt x="1310" y="2560"/>
                </a:lnTo>
                <a:lnTo>
                  <a:pt x="1330" y="2550"/>
                </a:lnTo>
                <a:lnTo>
                  <a:pt x="1370" y="2540"/>
                </a:lnTo>
                <a:lnTo>
                  <a:pt x="1390" y="2530"/>
                </a:lnTo>
                <a:lnTo>
                  <a:pt x="1410" y="2520"/>
                </a:lnTo>
                <a:lnTo>
                  <a:pt x="1430" y="2500"/>
                </a:lnTo>
                <a:lnTo>
                  <a:pt x="1490" y="2500"/>
                </a:lnTo>
                <a:lnTo>
                  <a:pt x="1510" y="2480"/>
                </a:lnTo>
                <a:lnTo>
                  <a:pt x="1540" y="2470"/>
                </a:lnTo>
                <a:lnTo>
                  <a:pt x="1580" y="2440"/>
                </a:lnTo>
                <a:lnTo>
                  <a:pt x="1600" y="2440"/>
                </a:lnTo>
                <a:lnTo>
                  <a:pt x="1650" y="2430"/>
                </a:lnTo>
                <a:lnTo>
                  <a:pt x="1670" y="2390"/>
                </a:lnTo>
                <a:lnTo>
                  <a:pt x="1700" y="2390"/>
                </a:lnTo>
                <a:lnTo>
                  <a:pt x="1730" y="2360"/>
                </a:lnTo>
                <a:lnTo>
                  <a:pt x="1740" y="2320"/>
                </a:lnTo>
                <a:lnTo>
                  <a:pt x="1770" y="2300"/>
                </a:lnTo>
                <a:lnTo>
                  <a:pt x="1800" y="2280"/>
                </a:lnTo>
                <a:lnTo>
                  <a:pt x="1830" y="2260"/>
                </a:lnTo>
                <a:lnTo>
                  <a:pt x="1850" y="2240"/>
                </a:lnTo>
                <a:lnTo>
                  <a:pt x="1860" y="2220"/>
                </a:lnTo>
                <a:lnTo>
                  <a:pt x="1880" y="2200"/>
                </a:lnTo>
                <a:lnTo>
                  <a:pt x="1910" y="2150"/>
                </a:lnTo>
                <a:lnTo>
                  <a:pt x="1930" y="2130"/>
                </a:lnTo>
                <a:lnTo>
                  <a:pt x="1970" y="2090"/>
                </a:lnTo>
                <a:lnTo>
                  <a:pt x="1990" y="2060"/>
                </a:lnTo>
                <a:lnTo>
                  <a:pt x="2010" y="2010"/>
                </a:lnTo>
                <a:lnTo>
                  <a:pt x="2020" y="1970"/>
                </a:lnTo>
                <a:lnTo>
                  <a:pt x="2040" y="1940"/>
                </a:lnTo>
                <a:lnTo>
                  <a:pt x="2040" y="1920"/>
                </a:lnTo>
                <a:lnTo>
                  <a:pt x="2060" y="1890"/>
                </a:lnTo>
                <a:lnTo>
                  <a:pt x="2080" y="1840"/>
                </a:lnTo>
                <a:lnTo>
                  <a:pt x="2090" y="1810"/>
                </a:lnTo>
                <a:lnTo>
                  <a:pt x="2090" y="1780"/>
                </a:lnTo>
                <a:lnTo>
                  <a:pt x="2090" y="1740"/>
                </a:lnTo>
                <a:lnTo>
                  <a:pt x="2090" y="1710"/>
                </a:lnTo>
                <a:lnTo>
                  <a:pt x="2090" y="1680"/>
                </a:lnTo>
                <a:lnTo>
                  <a:pt x="2090" y="1650"/>
                </a:lnTo>
                <a:lnTo>
                  <a:pt x="2090" y="1590"/>
                </a:lnTo>
                <a:lnTo>
                  <a:pt x="2090" y="1550"/>
                </a:lnTo>
                <a:lnTo>
                  <a:pt x="2090" y="1520"/>
                </a:lnTo>
                <a:lnTo>
                  <a:pt x="2090" y="1490"/>
                </a:lnTo>
                <a:lnTo>
                  <a:pt x="2090" y="1470"/>
                </a:lnTo>
                <a:lnTo>
                  <a:pt x="2090" y="1440"/>
                </a:lnTo>
                <a:lnTo>
                  <a:pt x="2090" y="1410"/>
                </a:lnTo>
                <a:lnTo>
                  <a:pt x="2090" y="1380"/>
                </a:lnTo>
                <a:lnTo>
                  <a:pt x="2090" y="1350"/>
                </a:lnTo>
                <a:lnTo>
                  <a:pt x="2090" y="1310"/>
                </a:lnTo>
                <a:lnTo>
                  <a:pt x="2090" y="1280"/>
                </a:lnTo>
                <a:lnTo>
                  <a:pt x="2090" y="1260"/>
                </a:lnTo>
                <a:lnTo>
                  <a:pt x="2090" y="1220"/>
                </a:lnTo>
                <a:lnTo>
                  <a:pt x="2090" y="1200"/>
                </a:lnTo>
                <a:lnTo>
                  <a:pt x="2090" y="1170"/>
                </a:lnTo>
                <a:lnTo>
                  <a:pt x="2100" y="1130"/>
                </a:lnTo>
                <a:lnTo>
                  <a:pt x="2100" y="1100"/>
                </a:lnTo>
                <a:lnTo>
                  <a:pt x="2110" y="1080"/>
                </a:lnTo>
                <a:lnTo>
                  <a:pt x="2120" y="1060"/>
                </a:lnTo>
                <a:lnTo>
                  <a:pt x="2120" y="1040"/>
                </a:lnTo>
                <a:lnTo>
                  <a:pt x="2120" y="1020"/>
                </a:lnTo>
                <a:lnTo>
                  <a:pt x="2120" y="980"/>
                </a:lnTo>
                <a:lnTo>
                  <a:pt x="2140" y="960"/>
                </a:lnTo>
                <a:lnTo>
                  <a:pt x="2140" y="940"/>
                </a:lnTo>
                <a:lnTo>
                  <a:pt x="2140" y="910"/>
                </a:lnTo>
                <a:lnTo>
                  <a:pt x="2150" y="890"/>
                </a:lnTo>
                <a:lnTo>
                  <a:pt x="2150" y="870"/>
                </a:lnTo>
                <a:lnTo>
                  <a:pt x="2150" y="820"/>
                </a:lnTo>
                <a:lnTo>
                  <a:pt x="2150" y="800"/>
                </a:lnTo>
                <a:lnTo>
                  <a:pt x="2150" y="780"/>
                </a:lnTo>
                <a:lnTo>
                  <a:pt x="2170" y="740"/>
                </a:lnTo>
                <a:lnTo>
                  <a:pt x="2180" y="720"/>
                </a:lnTo>
                <a:lnTo>
                  <a:pt x="2180" y="690"/>
                </a:lnTo>
                <a:lnTo>
                  <a:pt x="2200" y="660"/>
                </a:lnTo>
                <a:lnTo>
                  <a:pt x="2210" y="630"/>
                </a:lnTo>
                <a:lnTo>
                  <a:pt x="2220" y="600"/>
                </a:lnTo>
                <a:lnTo>
                  <a:pt x="2220" y="580"/>
                </a:lnTo>
                <a:lnTo>
                  <a:pt x="2230" y="560"/>
                </a:lnTo>
                <a:lnTo>
                  <a:pt x="2230" y="540"/>
                </a:lnTo>
                <a:lnTo>
                  <a:pt x="2230" y="520"/>
                </a:lnTo>
                <a:lnTo>
                  <a:pt x="2240" y="500"/>
                </a:lnTo>
                <a:lnTo>
                  <a:pt x="2250" y="480"/>
                </a:lnTo>
                <a:lnTo>
                  <a:pt x="2260" y="450"/>
                </a:lnTo>
                <a:lnTo>
                  <a:pt x="2270" y="400"/>
                </a:lnTo>
                <a:lnTo>
                  <a:pt x="2280" y="360"/>
                </a:lnTo>
                <a:lnTo>
                  <a:pt x="2290" y="330"/>
                </a:lnTo>
                <a:lnTo>
                  <a:pt x="2300" y="310"/>
                </a:lnTo>
                <a:lnTo>
                  <a:pt x="2320" y="290"/>
                </a:lnTo>
                <a:lnTo>
                  <a:pt x="2340" y="260"/>
                </a:lnTo>
                <a:lnTo>
                  <a:pt x="2360" y="230"/>
                </a:lnTo>
                <a:lnTo>
                  <a:pt x="2380" y="220"/>
                </a:lnTo>
                <a:lnTo>
                  <a:pt x="2390" y="200"/>
                </a:lnTo>
                <a:lnTo>
                  <a:pt x="2420" y="180"/>
                </a:lnTo>
                <a:lnTo>
                  <a:pt x="2430" y="160"/>
                </a:lnTo>
                <a:lnTo>
                  <a:pt x="2450" y="140"/>
                </a:lnTo>
                <a:lnTo>
                  <a:pt x="2460" y="120"/>
                </a:lnTo>
                <a:lnTo>
                  <a:pt x="2480" y="100"/>
                </a:lnTo>
                <a:lnTo>
                  <a:pt x="2510" y="90"/>
                </a:lnTo>
                <a:lnTo>
                  <a:pt x="2530" y="70"/>
                </a:lnTo>
                <a:lnTo>
                  <a:pt x="2540" y="50"/>
                </a:lnTo>
                <a:lnTo>
                  <a:pt x="2560" y="20"/>
                </a:lnTo>
                <a:lnTo>
                  <a:pt x="2580" y="20"/>
                </a:lnTo>
                <a:lnTo>
                  <a:pt x="2600" y="10"/>
                </a:lnTo>
                <a:lnTo>
                  <a:pt x="2620" y="10"/>
                </a:lnTo>
                <a:lnTo>
                  <a:pt x="2640" y="0"/>
                </a:lnTo>
                <a:lnTo>
                  <a:pt x="2660" y="0"/>
                </a:lnTo>
              </a:path>
            </a:pathLst>
          </a:custGeom>
          <a:noFill/>
          <a:ln w="5080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35" name="Line 4">
            <a:extLst>
              <a:ext uri="{FF2B5EF4-FFF2-40B4-BE49-F238E27FC236}">
                <a16:creationId xmlns:a16="http://schemas.microsoft.com/office/drawing/2014/main" id="{4AF02780-2153-1B44-B55A-4BE7DCDE0B5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778125" y="4905375"/>
            <a:ext cx="587375" cy="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36" name="Line 5">
            <a:extLst>
              <a:ext uri="{FF2B5EF4-FFF2-40B4-BE49-F238E27FC236}">
                <a16:creationId xmlns:a16="http://schemas.microsoft.com/office/drawing/2014/main" id="{7878868A-8C2D-8F4B-916C-282D26594D16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5775" y="4921250"/>
            <a:ext cx="441325" cy="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37" name="Oval 6">
            <a:extLst>
              <a:ext uri="{FF2B5EF4-FFF2-40B4-BE49-F238E27FC236}">
                <a16:creationId xmlns:a16="http://schemas.microsoft.com/office/drawing/2014/main" id="{CFD3A1E6-F583-DE4E-B5DB-33EF3C3C28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6725" y="2276475"/>
            <a:ext cx="1622425" cy="2114550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44038" name="Line 7">
            <a:extLst>
              <a:ext uri="{FF2B5EF4-FFF2-40B4-BE49-F238E27FC236}">
                <a16:creationId xmlns:a16="http://schemas.microsoft.com/office/drawing/2014/main" id="{07CAF373-20CA-8444-93AD-E9C0650DA3CF}"/>
              </a:ext>
            </a:extLst>
          </p:cNvPr>
          <p:cNvSpPr>
            <a:spLocks noChangeShapeType="1"/>
          </p:cNvSpPr>
          <p:nvPr/>
        </p:nvSpPr>
        <p:spPr bwMode="auto">
          <a:xfrm>
            <a:off x="2508250" y="1470025"/>
            <a:ext cx="0" cy="663575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39" name="Rectangle 8">
            <a:extLst>
              <a:ext uri="{FF2B5EF4-FFF2-40B4-BE49-F238E27FC236}">
                <a16:creationId xmlns:a16="http://schemas.microsoft.com/office/drawing/2014/main" id="{90C0BDD5-2EB3-E34A-8803-15F7DB3ED5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0050" y="3505200"/>
            <a:ext cx="4933950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 marL="460375" indent="-46037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u="sng">
                <a:latin typeface="Helvetica" pitchFamily="2" charset="0"/>
              </a:rPr>
              <a:t>Tunica Dartos</a:t>
            </a:r>
            <a:r>
              <a:rPr lang="en-US" altLang="en-US" sz="3200">
                <a:latin typeface="Helvetica" pitchFamily="2" charset="0"/>
              </a:rPr>
              <a:t>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3200">
                <a:latin typeface="Helvetica" pitchFamily="2" charset="0"/>
              </a:rPr>
              <a:t>Smooth muscle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3200">
                <a:latin typeface="Helvetica" pitchFamily="2" charset="0"/>
              </a:rPr>
              <a:t>Androgen dependent</a:t>
            </a:r>
            <a:br>
              <a:rPr lang="en-US" altLang="en-US" sz="3200">
                <a:latin typeface="Helvetica" pitchFamily="2" charset="0"/>
              </a:rPr>
            </a:br>
            <a:r>
              <a:rPr lang="en-US" altLang="en-US" sz="2800">
                <a:latin typeface="Helvetica" pitchFamily="2" charset="0"/>
              </a:rPr>
              <a:t>(Testosterone)</a:t>
            </a:r>
            <a:endParaRPr lang="en-US" altLang="en-US" sz="3200">
              <a:latin typeface="Helvetica" pitchFamily="2" charset="0"/>
            </a:endParaRPr>
          </a:p>
        </p:txBody>
      </p:sp>
      <p:sp>
        <p:nvSpPr>
          <p:cNvPr id="44040" name="Rectangle 9">
            <a:extLst>
              <a:ext uri="{FF2B5EF4-FFF2-40B4-BE49-F238E27FC236}">
                <a16:creationId xmlns:a16="http://schemas.microsoft.com/office/drawing/2014/main" id="{80A0595D-C5B7-454C-8601-575361384E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2163" y="3040063"/>
            <a:ext cx="106203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chemeClr val="bg1"/>
                </a:solidFill>
                <a:latin typeface="Helvetica" pitchFamily="2" charset="0"/>
              </a:rPr>
              <a:t>Testis</a:t>
            </a: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itle 1">
            <a:extLst>
              <a:ext uri="{FF2B5EF4-FFF2-40B4-BE49-F238E27FC236}">
                <a16:creationId xmlns:a16="http://schemas.microsoft.com/office/drawing/2014/main" id="{B9A69E8C-AB0D-D343-B29B-C8DF530A2D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>
                <a:ea typeface="ＭＳ Ｐゴシック" panose="020B0600070205080204" pitchFamily="34" charset="-128"/>
              </a:rPr>
              <a:t>Reproductive Organs of the Stallion</a:t>
            </a:r>
          </a:p>
        </p:txBody>
      </p:sp>
      <p:pic>
        <p:nvPicPr>
          <p:cNvPr id="67586" name="Picture 2">
            <a:extLst>
              <a:ext uri="{FF2B5EF4-FFF2-40B4-BE49-F238E27FC236}">
                <a16:creationId xmlns:a16="http://schemas.microsoft.com/office/drawing/2014/main" id="{05E00BF3-FFBB-554B-8F45-735B5FDAE5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143000"/>
            <a:ext cx="7126288" cy="520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22">
            <a:extLst>
              <a:ext uri="{FF2B5EF4-FFF2-40B4-BE49-F238E27FC236}">
                <a16:creationId xmlns:a16="http://schemas.microsoft.com/office/drawing/2014/main" id="{6C2E877A-79E7-DF42-AEE0-FA0AC16662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2043" y="5942788"/>
            <a:ext cx="1976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 dirty="0">
                <a:latin typeface="Helvetica" pitchFamily="2" charset="0"/>
              </a:rPr>
              <a:t>Gubernaculum</a:t>
            </a:r>
          </a:p>
        </p:txBody>
      </p:sp>
      <p:sp>
        <p:nvSpPr>
          <p:cNvPr id="5" name="Line 23">
            <a:extLst>
              <a:ext uri="{FF2B5EF4-FFF2-40B4-BE49-F238E27FC236}">
                <a16:creationId xmlns:a16="http://schemas.microsoft.com/office/drawing/2014/main" id="{946FD60F-335D-3F49-8F06-0330D073494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72199" y="4800600"/>
            <a:ext cx="1008063" cy="1144588"/>
          </a:xfrm>
          <a:prstGeom prst="line">
            <a:avLst/>
          </a:prstGeom>
          <a:noFill/>
          <a:ln w="38100">
            <a:solidFill>
              <a:srgbClr val="00206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3328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itle 1">
            <a:extLst>
              <a:ext uri="{FF2B5EF4-FFF2-40B4-BE49-F238E27FC236}">
                <a16:creationId xmlns:a16="http://schemas.microsoft.com/office/drawing/2014/main" id="{B9A69E8C-AB0D-D343-B29B-C8DF530A2D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>
                <a:ea typeface="ＭＳ Ｐゴシック" panose="020B0600070205080204" pitchFamily="34" charset="-128"/>
              </a:rPr>
              <a:t>Reproductive Organs of the Stallion</a:t>
            </a:r>
          </a:p>
        </p:txBody>
      </p:sp>
      <p:pic>
        <p:nvPicPr>
          <p:cNvPr id="67586" name="Picture 2">
            <a:extLst>
              <a:ext uri="{FF2B5EF4-FFF2-40B4-BE49-F238E27FC236}">
                <a16:creationId xmlns:a16="http://schemas.microsoft.com/office/drawing/2014/main" id="{05E00BF3-FFBB-554B-8F45-735B5FDAE5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143000"/>
            <a:ext cx="7126288" cy="520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11">
            <a:extLst>
              <a:ext uri="{FF2B5EF4-FFF2-40B4-BE49-F238E27FC236}">
                <a16:creationId xmlns:a16="http://schemas.microsoft.com/office/drawing/2014/main" id="{CA39F904-E8D2-1040-A05B-E53DBD51E9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2590800"/>
            <a:ext cx="3810000" cy="1066800"/>
          </a:xfrm>
          <a:prstGeom prst="ellips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" name="Text Box 12">
            <a:extLst>
              <a:ext uri="{FF2B5EF4-FFF2-40B4-BE49-F238E27FC236}">
                <a16:creationId xmlns:a16="http://schemas.microsoft.com/office/drawing/2014/main" id="{72C9659E-C264-914E-A827-D44D6FAB10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895600"/>
            <a:ext cx="2436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>
                <a:latin typeface="Helvetica" pitchFamily="2" charset="0"/>
              </a:rPr>
              <a:t>Pelvic Genitalia</a:t>
            </a:r>
          </a:p>
        </p:txBody>
      </p:sp>
    </p:spTree>
    <p:extLst>
      <p:ext uri="{BB962C8B-B14F-4D97-AF65-F5344CB8AC3E}">
        <p14:creationId xmlns:p14="http://schemas.microsoft.com/office/powerpoint/2010/main" val="24379610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988CD-B80B-2342-8265-2D82DE715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Pelvic Genitalia of the Stallion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CD9FF5-AFF0-2C49-99E6-CEF84A6D3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2438399"/>
            <a:ext cx="6934200" cy="3535417"/>
          </a:xfrm>
          <a:prstGeom prst="rect">
            <a:avLst/>
          </a:prstGeom>
        </p:spPr>
      </p:pic>
      <p:sp>
        <p:nvSpPr>
          <p:cNvPr id="5" name="Rectangle 7">
            <a:extLst>
              <a:ext uri="{FF2B5EF4-FFF2-40B4-BE49-F238E27FC236}">
                <a16:creationId xmlns:a16="http://schemas.microsoft.com/office/drawing/2014/main" id="{767614D2-0251-444F-A654-93D7C2C7C4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3861" y="5572981"/>
            <a:ext cx="2492669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 dirty="0">
                <a:solidFill>
                  <a:srgbClr val="0000FF"/>
                </a:solidFill>
                <a:latin typeface="Helvetica" charset="0"/>
              </a:rPr>
              <a:t>No Disseminate</a:t>
            </a:r>
          </a:p>
          <a:p>
            <a:pPr algn="ctr"/>
            <a:r>
              <a:rPr lang="en-US" altLang="en-US" sz="2400" dirty="0">
                <a:solidFill>
                  <a:srgbClr val="0000FF"/>
                </a:solidFill>
                <a:latin typeface="Helvetica" charset="0"/>
              </a:rPr>
              <a:t>Prostate</a:t>
            </a:r>
            <a:endParaRPr lang="en-US" altLang="en-US" sz="2400" dirty="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6" name="Text Box 13">
            <a:extLst>
              <a:ext uri="{FF2B5EF4-FFF2-40B4-BE49-F238E27FC236}">
                <a16:creationId xmlns:a16="http://schemas.microsoft.com/office/drawing/2014/main" id="{F0EDD50A-5D76-EA42-AECB-6AEF651A31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811" y="1773702"/>
            <a:ext cx="136447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 dirty="0">
                <a:solidFill>
                  <a:schemeClr val="tx1"/>
                </a:solidFill>
              </a:rPr>
              <a:t>Seminal</a:t>
            </a:r>
            <a:br>
              <a:rPr lang="en-US" altLang="en-US" sz="2400" dirty="0">
                <a:solidFill>
                  <a:schemeClr val="tx1"/>
                </a:solidFill>
              </a:rPr>
            </a:br>
            <a:r>
              <a:rPr lang="en-US" altLang="en-US" sz="2400" dirty="0">
                <a:solidFill>
                  <a:schemeClr val="tx1"/>
                </a:solidFill>
              </a:rPr>
              <a:t>Vesicles</a:t>
            </a:r>
          </a:p>
        </p:txBody>
      </p:sp>
      <p:sp>
        <p:nvSpPr>
          <p:cNvPr id="7" name="Text Box 14">
            <a:extLst>
              <a:ext uri="{FF2B5EF4-FFF2-40B4-BE49-F238E27FC236}">
                <a16:creationId xmlns:a16="http://schemas.microsoft.com/office/drawing/2014/main" id="{15F5764A-3D81-A643-B372-290F924A3D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0825" y="1809531"/>
            <a:ext cx="247696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 dirty="0" err="1">
                <a:solidFill>
                  <a:schemeClr val="tx1"/>
                </a:solidFill>
              </a:rPr>
              <a:t>Bulbospongiosus</a:t>
            </a:r>
            <a:br>
              <a:rPr lang="en-US" altLang="en-US" sz="2400" dirty="0">
                <a:solidFill>
                  <a:schemeClr val="tx1"/>
                </a:solidFill>
              </a:rPr>
            </a:br>
            <a:r>
              <a:rPr lang="en-US" altLang="en-US" sz="2400" dirty="0">
                <a:solidFill>
                  <a:schemeClr val="tx1"/>
                </a:solidFill>
              </a:rPr>
              <a:t>Muscle</a:t>
            </a:r>
          </a:p>
        </p:txBody>
      </p:sp>
      <p:sp>
        <p:nvSpPr>
          <p:cNvPr id="8" name="Text Box 15">
            <a:extLst>
              <a:ext uri="{FF2B5EF4-FFF2-40B4-BE49-F238E27FC236}">
                <a16:creationId xmlns:a16="http://schemas.microsoft.com/office/drawing/2014/main" id="{576BA2CC-F7E1-924E-8135-BF9D808E90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5672" y="1351802"/>
            <a:ext cx="187952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400" dirty="0">
                <a:solidFill>
                  <a:schemeClr val="tx1"/>
                </a:solidFill>
              </a:rPr>
              <a:t>Cowper’s</a:t>
            </a:r>
            <a:br>
              <a:rPr lang="en-US" altLang="en-US" sz="2400" dirty="0">
                <a:solidFill>
                  <a:schemeClr val="tx1"/>
                </a:solidFill>
              </a:rPr>
            </a:br>
            <a:r>
              <a:rPr lang="en-US" altLang="en-US" sz="2400" dirty="0">
                <a:solidFill>
                  <a:schemeClr val="tx1"/>
                </a:solidFill>
              </a:rPr>
              <a:t>Gland</a:t>
            </a:r>
          </a:p>
        </p:txBody>
      </p:sp>
      <p:sp>
        <p:nvSpPr>
          <p:cNvPr id="9" name="Text Box 16">
            <a:extLst>
              <a:ext uri="{FF2B5EF4-FFF2-40B4-BE49-F238E27FC236}">
                <a16:creationId xmlns:a16="http://schemas.microsoft.com/office/drawing/2014/main" id="{59D566F5-35C6-2943-9EE3-147E7F6529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7118" y="5767399"/>
            <a:ext cx="20574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 dirty="0">
                <a:solidFill>
                  <a:schemeClr val="tx1"/>
                </a:solidFill>
              </a:rPr>
              <a:t>Vas Deferens</a:t>
            </a:r>
          </a:p>
        </p:txBody>
      </p:sp>
      <p:sp>
        <p:nvSpPr>
          <p:cNvPr id="10" name="Text Box 17">
            <a:extLst>
              <a:ext uri="{FF2B5EF4-FFF2-40B4-BE49-F238E27FC236}">
                <a16:creationId xmlns:a16="http://schemas.microsoft.com/office/drawing/2014/main" id="{3C9625DF-2CEB-ED4D-A717-B7EE18AD2E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7175" y="5328318"/>
            <a:ext cx="3276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 dirty="0">
                <a:solidFill>
                  <a:schemeClr val="tx1"/>
                </a:solidFill>
              </a:rPr>
              <a:t>Pelvic Urethral Muscle</a:t>
            </a:r>
          </a:p>
        </p:txBody>
      </p:sp>
      <p:sp>
        <p:nvSpPr>
          <p:cNvPr id="11" name="Line 18">
            <a:extLst>
              <a:ext uri="{FF2B5EF4-FFF2-40B4-BE49-F238E27FC236}">
                <a16:creationId xmlns:a16="http://schemas.microsoft.com/office/drawing/2014/main" id="{8C07F239-0447-9741-BE61-12DE4D64F11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620000" y="2604699"/>
            <a:ext cx="304800" cy="493558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19">
            <a:extLst>
              <a:ext uri="{FF2B5EF4-FFF2-40B4-BE49-F238E27FC236}">
                <a16:creationId xmlns:a16="http://schemas.microsoft.com/office/drawing/2014/main" id="{AB9E5D33-E594-2645-A463-0C4C320FCD0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873750" y="3495054"/>
            <a:ext cx="603250" cy="1833262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20">
            <a:extLst>
              <a:ext uri="{FF2B5EF4-FFF2-40B4-BE49-F238E27FC236}">
                <a16:creationId xmlns:a16="http://schemas.microsoft.com/office/drawing/2014/main" id="{59C75336-12A7-C14D-9BE1-EECC295EDCEC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1" y="2216664"/>
            <a:ext cx="457199" cy="755136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Text Box 21">
            <a:extLst>
              <a:ext uri="{FF2B5EF4-FFF2-40B4-BE49-F238E27FC236}">
                <a16:creationId xmlns:a16="http://schemas.microsoft.com/office/drawing/2014/main" id="{3E3250EA-0AEB-244A-A012-9B52C95FF8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3758" y="1358203"/>
            <a:ext cx="143821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 dirty="0">
                <a:solidFill>
                  <a:schemeClr val="tx1"/>
                </a:solidFill>
              </a:rPr>
              <a:t>Body of</a:t>
            </a:r>
          </a:p>
          <a:p>
            <a:r>
              <a:rPr lang="en-US" altLang="en-US" sz="2400" dirty="0">
                <a:solidFill>
                  <a:schemeClr val="tx1"/>
                </a:solidFill>
              </a:rPr>
              <a:t>Prostate</a:t>
            </a:r>
          </a:p>
        </p:txBody>
      </p:sp>
      <p:sp>
        <p:nvSpPr>
          <p:cNvPr id="15" name="Line 23">
            <a:extLst>
              <a:ext uri="{FF2B5EF4-FFF2-40B4-BE49-F238E27FC236}">
                <a16:creationId xmlns:a16="http://schemas.microsoft.com/office/drawing/2014/main" id="{5289A8B1-7DC5-2940-A82C-8CC0FCCFF613}"/>
              </a:ext>
            </a:extLst>
          </p:cNvPr>
          <p:cNvSpPr>
            <a:spLocks noChangeShapeType="1"/>
          </p:cNvSpPr>
          <p:nvPr/>
        </p:nvSpPr>
        <p:spPr bwMode="auto">
          <a:xfrm>
            <a:off x="1347674" y="2216665"/>
            <a:ext cx="404926" cy="297935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24">
            <a:extLst>
              <a:ext uri="{FF2B5EF4-FFF2-40B4-BE49-F238E27FC236}">
                <a16:creationId xmlns:a16="http://schemas.microsoft.com/office/drawing/2014/main" id="{6124A551-9024-3A46-8AFE-2067EC627CB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8200" y="4876800"/>
            <a:ext cx="342900" cy="813714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Text Box 25">
            <a:extLst>
              <a:ext uri="{FF2B5EF4-FFF2-40B4-BE49-F238E27FC236}">
                <a16:creationId xmlns:a16="http://schemas.microsoft.com/office/drawing/2014/main" id="{D7D84AA5-BDD5-1A41-B512-A116AF4967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50" y="2788051"/>
            <a:ext cx="13147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 dirty="0">
                <a:solidFill>
                  <a:schemeClr val="tx1"/>
                </a:solidFill>
              </a:rPr>
              <a:t>Ampulla</a:t>
            </a:r>
          </a:p>
        </p:txBody>
      </p:sp>
      <p:sp>
        <p:nvSpPr>
          <p:cNvPr id="18" name="Line 26">
            <a:extLst>
              <a:ext uri="{FF2B5EF4-FFF2-40B4-BE49-F238E27FC236}">
                <a16:creationId xmlns:a16="http://schemas.microsoft.com/office/drawing/2014/main" id="{1FD8A3F2-58A1-0E48-A5B4-0D7DBD35EBCB}"/>
              </a:ext>
            </a:extLst>
          </p:cNvPr>
          <p:cNvSpPr>
            <a:spLocks noChangeShapeType="1"/>
          </p:cNvSpPr>
          <p:nvPr/>
        </p:nvSpPr>
        <p:spPr bwMode="auto">
          <a:xfrm>
            <a:off x="1347674" y="3179298"/>
            <a:ext cx="328726" cy="16608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22">
            <a:extLst>
              <a:ext uri="{FF2B5EF4-FFF2-40B4-BE49-F238E27FC236}">
                <a16:creationId xmlns:a16="http://schemas.microsoft.com/office/drawing/2014/main" id="{B27AD363-820D-8049-A123-8CB8955C6531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199" y="2189200"/>
            <a:ext cx="189211" cy="540608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5672A1-1BCE-8D4E-B46B-5372413F1362}"/>
              </a:ext>
            </a:extLst>
          </p:cNvPr>
          <p:cNvSpPr txBox="1"/>
          <p:nvPr/>
        </p:nvSpPr>
        <p:spPr>
          <a:xfrm>
            <a:off x="3098589" y="3907252"/>
            <a:ext cx="3004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Colliculus </a:t>
            </a:r>
            <a:r>
              <a:rPr lang="en-US" dirty="0" err="1"/>
              <a:t>Seminalis</a:t>
            </a:r>
            <a:endParaRPr lang="en-US" dirty="0"/>
          </a:p>
        </p:txBody>
      </p:sp>
      <p:sp>
        <p:nvSpPr>
          <p:cNvPr id="20" name="Line 24">
            <a:extLst>
              <a:ext uri="{FF2B5EF4-FFF2-40B4-BE49-F238E27FC236}">
                <a16:creationId xmlns:a16="http://schemas.microsoft.com/office/drawing/2014/main" id="{F44DC609-6056-FF47-9E87-1C3125B45FE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733800" y="3307586"/>
            <a:ext cx="866963" cy="7888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Text Box 25">
            <a:extLst>
              <a:ext uri="{FF2B5EF4-FFF2-40B4-BE49-F238E27FC236}">
                <a16:creationId xmlns:a16="http://schemas.microsoft.com/office/drawing/2014/main" id="{2565356C-5F48-1C43-8CDD-725BFCB638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5850" y="2270657"/>
            <a:ext cx="13708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 dirty="0">
                <a:solidFill>
                  <a:schemeClr val="tx1"/>
                </a:solidFill>
              </a:rPr>
              <a:t>Urethra</a:t>
            </a:r>
          </a:p>
        </p:txBody>
      </p:sp>
      <p:sp>
        <p:nvSpPr>
          <p:cNvPr id="22" name="Line 20">
            <a:extLst>
              <a:ext uri="{FF2B5EF4-FFF2-40B4-BE49-F238E27FC236}">
                <a16:creationId xmlns:a16="http://schemas.microsoft.com/office/drawing/2014/main" id="{599BC1FC-4F3C-0240-AD61-D96986E6899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38225" y="2663681"/>
            <a:ext cx="767177" cy="643905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Line 20">
            <a:extLst>
              <a:ext uri="{FF2B5EF4-FFF2-40B4-BE49-F238E27FC236}">
                <a16:creationId xmlns:a16="http://schemas.microsoft.com/office/drawing/2014/main" id="{4DA03468-D127-3C45-9AA4-76BE8DEF84BB}"/>
              </a:ext>
            </a:extLst>
          </p:cNvPr>
          <p:cNvSpPr>
            <a:spLocks noChangeShapeType="1"/>
          </p:cNvSpPr>
          <p:nvPr/>
        </p:nvSpPr>
        <p:spPr bwMode="auto">
          <a:xfrm>
            <a:off x="5185216" y="2663681"/>
            <a:ext cx="605984" cy="63318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1490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A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69819-C0CF-CF48-810E-6DFC15FB6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2779"/>
            <a:ext cx="9067800" cy="8382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The Stallion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5C3550-0FCA-EB44-B3CD-F745BE91DA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927151" y="1094400"/>
            <a:ext cx="7213498" cy="4994153"/>
          </a:xfrm>
          <a:prstGeom prst="rect">
            <a:avLst/>
          </a:prstGeom>
        </p:spPr>
      </p:pic>
      <p:sp>
        <p:nvSpPr>
          <p:cNvPr id="5" name="Text Box 13">
            <a:extLst>
              <a:ext uri="{FF2B5EF4-FFF2-40B4-BE49-F238E27FC236}">
                <a16:creationId xmlns:a16="http://schemas.microsoft.com/office/drawing/2014/main" id="{327DC05B-CF30-594E-82D9-ABF611692B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9109" y="1197626"/>
            <a:ext cx="136447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 dirty="0">
                <a:solidFill>
                  <a:schemeClr val="tx1"/>
                </a:solidFill>
              </a:rPr>
              <a:t>Seminal</a:t>
            </a:r>
            <a:br>
              <a:rPr lang="en-US" altLang="en-US" sz="2400" dirty="0">
                <a:solidFill>
                  <a:schemeClr val="tx1"/>
                </a:solidFill>
              </a:rPr>
            </a:br>
            <a:r>
              <a:rPr lang="en-US" altLang="en-US" sz="2400" dirty="0">
                <a:solidFill>
                  <a:schemeClr val="tx1"/>
                </a:solidFill>
              </a:rPr>
              <a:t>Vesicles</a:t>
            </a:r>
          </a:p>
        </p:txBody>
      </p:sp>
      <p:sp>
        <p:nvSpPr>
          <p:cNvPr id="6" name="Text Box 14">
            <a:extLst>
              <a:ext uri="{FF2B5EF4-FFF2-40B4-BE49-F238E27FC236}">
                <a16:creationId xmlns:a16="http://schemas.microsoft.com/office/drawing/2014/main" id="{D86F6426-3B7E-3B43-B7CB-6D0DC71729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7039" y="1904246"/>
            <a:ext cx="247696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 dirty="0" err="1">
                <a:solidFill>
                  <a:schemeClr val="tx1"/>
                </a:solidFill>
              </a:rPr>
              <a:t>Bulbospongiosus</a:t>
            </a:r>
            <a:br>
              <a:rPr lang="en-US" altLang="en-US" sz="2400" dirty="0">
                <a:solidFill>
                  <a:schemeClr val="tx1"/>
                </a:solidFill>
              </a:rPr>
            </a:br>
            <a:r>
              <a:rPr lang="en-US" altLang="en-US" sz="2400" dirty="0">
                <a:solidFill>
                  <a:schemeClr val="tx1"/>
                </a:solidFill>
              </a:rPr>
              <a:t>Muscle</a:t>
            </a: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2867EA69-6F0C-BD49-A4B0-3B52AE11E6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1069839"/>
            <a:ext cx="187952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400" dirty="0">
                <a:solidFill>
                  <a:schemeClr val="tx1"/>
                </a:solidFill>
              </a:rPr>
              <a:t>Cowper’s</a:t>
            </a:r>
            <a:br>
              <a:rPr lang="en-US" altLang="en-US" sz="2400" dirty="0">
                <a:solidFill>
                  <a:schemeClr val="tx1"/>
                </a:solidFill>
              </a:rPr>
            </a:br>
            <a:r>
              <a:rPr lang="en-US" altLang="en-US" sz="2400" dirty="0">
                <a:solidFill>
                  <a:schemeClr val="tx1"/>
                </a:solidFill>
              </a:rPr>
              <a:t>Gland</a:t>
            </a:r>
          </a:p>
        </p:txBody>
      </p:sp>
      <p:sp>
        <p:nvSpPr>
          <p:cNvPr id="8" name="Text Box 16">
            <a:extLst>
              <a:ext uri="{FF2B5EF4-FFF2-40B4-BE49-F238E27FC236}">
                <a16:creationId xmlns:a16="http://schemas.microsoft.com/office/drawing/2014/main" id="{D202976B-AE82-C64B-AD7A-FE130A8BDD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04800" y="2817834"/>
            <a:ext cx="20574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 dirty="0">
                <a:solidFill>
                  <a:schemeClr val="tx1"/>
                </a:solidFill>
              </a:rPr>
              <a:t>Vas Deferens</a:t>
            </a:r>
          </a:p>
        </p:txBody>
      </p:sp>
      <p:sp>
        <p:nvSpPr>
          <p:cNvPr id="9" name="Text Box 17">
            <a:extLst>
              <a:ext uri="{FF2B5EF4-FFF2-40B4-BE49-F238E27FC236}">
                <a16:creationId xmlns:a16="http://schemas.microsoft.com/office/drawing/2014/main" id="{B08E5DC9-B881-274E-8A4C-2C1BA18FB3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2165" y="6027003"/>
            <a:ext cx="3276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 dirty="0">
                <a:solidFill>
                  <a:schemeClr val="tx1"/>
                </a:solidFill>
              </a:rPr>
              <a:t>Pelvic Urethral Muscle</a:t>
            </a:r>
          </a:p>
        </p:txBody>
      </p:sp>
      <p:sp>
        <p:nvSpPr>
          <p:cNvPr id="10" name="Text Box 21">
            <a:extLst>
              <a:ext uri="{FF2B5EF4-FFF2-40B4-BE49-F238E27FC236}">
                <a16:creationId xmlns:a16="http://schemas.microsoft.com/office/drawing/2014/main" id="{E35C97E1-7962-5743-8F11-9DB9867625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3845239"/>
            <a:ext cx="143821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 dirty="0">
                <a:solidFill>
                  <a:schemeClr val="tx1"/>
                </a:solidFill>
              </a:rPr>
              <a:t>Body of</a:t>
            </a:r>
          </a:p>
          <a:p>
            <a:r>
              <a:rPr lang="en-US" altLang="en-US" sz="2400" dirty="0">
                <a:solidFill>
                  <a:schemeClr val="tx1"/>
                </a:solidFill>
              </a:rPr>
              <a:t>Prostate</a:t>
            </a:r>
          </a:p>
        </p:txBody>
      </p:sp>
      <p:sp>
        <p:nvSpPr>
          <p:cNvPr id="11" name="Text Box 25">
            <a:extLst>
              <a:ext uri="{FF2B5EF4-FFF2-40B4-BE49-F238E27FC236}">
                <a16:creationId xmlns:a16="http://schemas.microsoft.com/office/drawing/2014/main" id="{B43F5C1F-2372-AC40-AE2D-9405E105B8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6167" y="3393348"/>
            <a:ext cx="13147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 dirty="0">
                <a:solidFill>
                  <a:schemeClr val="tx1"/>
                </a:solidFill>
              </a:rPr>
              <a:t>Ampulla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75A81F-F2C5-3F4E-B599-37AE0693D543}"/>
              </a:ext>
            </a:extLst>
          </p:cNvPr>
          <p:cNvSpPr txBox="1"/>
          <p:nvPr/>
        </p:nvSpPr>
        <p:spPr>
          <a:xfrm>
            <a:off x="4102079" y="900979"/>
            <a:ext cx="13051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Bladder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410E14-3385-1E4F-AE4B-E9B0B905A8AE}"/>
              </a:ext>
            </a:extLst>
          </p:cNvPr>
          <p:cNvSpPr txBox="1"/>
          <p:nvPr/>
        </p:nvSpPr>
        <p:spPr>
          <a:xfrm>
            <a:off x="6522268" y="5669920"/>
            <a:ext cx="26677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/>
              <a:t>Ischiocavernosus</a:t>
            </a:r>
            <a:endParaRPr lang="en-US" dirty="0"/>
          </a:p>
          <a:p>
            <a:pPr algn="ctr"/>
            <a:r>
              <a:rPr lang="en-US" dirty="0"/>
              <a:t>Muscle</a:t>
            </a:r>
          </a:p>
        </p:txBody>
      </p:sp>
      <p:sp>
        <p:nvSpPr>
          <p:cNvPr id="14" name="Line 20">
            <a:extLst>
              <a:ext uri="{FF2B5EF4-FFF2-40B4-BE49-F238E27FC236}">
                <a16:creationId xmlns:a16="http://schemas.microsoft.com/office/drawing/2014/main" id="{D2D58220-C697-7444-9C7A-A30AA0D1461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53061" y="2817834"/>
            <a:ext cx="318540" cy="291043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20">
            <a:extLst>
              <a:ext uri="{FF2B5EF4-FFF2-40B4-BE49-F238E27FC236}">
                <a16:creationId xmlns:a16="http://schemas.microsoft.com/office/drawing/2014/main" id="{E00D29D9-7CE3-6D4D-B300-6A921659DA8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01217" y="3047999"/>
            <a:ext cx="318183" cy="404959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20">
            <a:extLst>
              <a:ext uri="{FF2B5EF4-FFF2-40B4-BE49-F238E27FC236}">
                <a16:creationId xmlns:a16="http://schemas.microsoft.com/office/drawing/2014/main" id="{EF30C237-9194-264C-B983-1CF1B08BF23A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198" y="1981031"/>
            <a:ext cx="457201" cy="270716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20">
            <a:extLst>
              <a:ext uri="{FF2B5EF4-FFF2-40B4-BE49-F238E27FC236}">
                <a16:creationId xmlns:a16="http://schemas.microsoft.com/office/drawing/2014/main" id="{24F63CCA-5DC3-AE41-AEFF-E1369DE3244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43600" y="1893264"/>
            <a:ext cx="50375" cy="621335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20">
            <a:extLst>
              <a:ext uri="{FF2B5EF4-FFF2-40B4-BE49-F238E27FC236}">
                <a16:creationId xmlns:a16="http://schemas.microsoft.com/office/drawing/2014/main" id="{7BE0095F-6F8E-3647-AF9C-A962BF84870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05299" y="3809999"/>
            <a:ext cx="190501" cy="450737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20">
            <a:extLst>
              <a:ext uri="{FF2B5EF4-FFF2-40B4-BE49-F238E27FC236}">
                <a16:creationId xmlns:a16="http://schemas.microsoft.com/office/drawing/2014/main" id="{837E9AEC-5D98-5348-AD6A-FE3CF68EBE7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73201" y="3581400"/>
            <a:ext cx="120140" cy="2485802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20">
            <a:extLst>
              <a:ext uri="{FF2B5EF4-FFF2-40B4-BE49-F238E27FC236}">
                <a16:creationId xmlns:a16="http://schemas.microsoft.com/office/drawing/2014/main" id="{0B75E174-3FA6-2840-A092-0DC4E0C5066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927452" y="4035367"/>
            <a:ext cx="882010" cy="1600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Line 20">
            <a:extLst>
              <a:ext uri="{FF2B5EF4-FFF2-40B4-BE49-F238E27FC236}">
                <a16:creationId xmlns:a16="http://schemas.microsoft.com/office/drawing/2014/main" id="{A2CA876F-2967-464F-851E-A89FA385305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91398" y="2640528"/>
            <a:ext cx="418063" cy="1074658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FD80F88-52C2-6D40-A9E7-62764BFF92D5}"/>
              </a:ext>
            </a:extLst>
          </p:cNvPr>
          <p:cNvSpPr txBox="1"/>
          <p:nvPr/>
        </p:nvSpPr>
        <p:spPr>
          <a:xfrm>
            <a:off x="5379127" y="3619868"/>
            <a:ext cx="9172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Crus</a:t>
            </a:r>
          </a:p>
          <a:p>
            <a:r>
              <a:rPr lang="en-US" dirty="0"/>
              <a:t>Penis</a:t>
            </a:r>
          </a:p>
        </p:txBody>
      </p:sp>
      <p:sp>
        <p:nvSpPr>
          <p:cNvPr id="23" name="Line 20">
            <a:extLst>
              <a:ext uri="{FF2B5EF4-FFF2-40B4-BE49-F238E27FC236}">
                <a16:creationId xmlns:a16="http://schemas.microsoft.com/office/drawing/2014/main" id="{A2FAC976-1DF6-F14F-890E-86799644E45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78115" y="3962399"/>
            <a:ext cx="378721" cy="72967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A003ED-E347-2D4E-916D-49E8592F7C37}"/>
              </a:ext>
            </a:extLst>
          </p:cNvPr>
          <p:cNvSpPr txBox="1"/>
          <p:nvPr/>
        </p:nvSpPr>
        <p:spPr>
          <a:xfrm>
            <a:off x="7629495" y="4202708"/>
            <a:ext cx="162897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Retractor</a:t>
            </a:r>
          </a:p>
          <a:p>
            <a:pPr algn="ctr"/>
            <a:r>
              <a:rPr lang="en-US" dirty="0"/>
              <a:t>Penis</a:t>
            </a:r>
          </a:p>
          <a:p>
            <a:pPr algn="ctr"/>
            <a:r>
              <a:rPr lang="en-US" dirty="0"/>
              <a:t>Muscle</a:t>
            </a:r>
          </a:p>
        </p:txBody>
      </p:sp>
      <p:sp>
        <p:nvSpPr>
          <p:cNvPr id="25" name="Line 20">
            <a:extLst>
              <a:ext uri="{FF2B5EF4-FFF2-40B4-BE49-F238E27FC236}">
                <a16:creationId xmlns:a16="http://schemas.microsoft.com/office/drawing/2014/main" id="{29F10A49-5DF7-4348-A5BF-43A5EF931DC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315200" y="4321742"/>
            <a:ext cx="609600" cy="47474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050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3">
            <a:extLst>
              <a:ext uri="{FF2B5EF4-FFF2-40B4-BE49-F238E27FC236}">
                <a16:creationId xmlns:a16="http://schemas.microsoft.com/office/drawing/2014/main" id="{F903EF83-2853-444C-93F9-84C789B88C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Bulb of the Penis</a:t>
            </a:r>
          </a:p>
        </p:txBody>
      </p:sp>
      <p:pic>
        <p:nvPicPr>
          <p:cNvPr id="54274" name="Picture 5">
            <a:extLst>
              <a:ext uri="{FF2B5EF4-FFF2-40B4-BE49-F238E27FC236}">
                <a16:creationId xmlns:a16="http://schemas.microsoft.com/office/drawing/2014/main" id="{6E0B6E75-3E8C-2043-8B9F-9D81FB13D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8915400" cy="519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itle 1">
            <a:extLst>
              <a:ext uri="{FF2B5EF4-FFF2-40B4-BE49-F238E27FC236}">
                <a16:creationId xmlns:a16="http://schemas.microsoft.com/office/drawing/2014/main" id="{B9A69E8C-AB0D-D343-B29B-C8DF530A2D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>
                <a:ea typeface="ＭＳ Ｐゴシック" panose="020B0600070205080204" pitchFamily="34" charset="-128"/>
              </a:rPr>
              <a:t>Reproductive Organs of the Stallion</a:t>
            </a:r>
          </a:p>
        </p:txBody>
      </p:sp>
      <p:pic>
        <p:nvPicPr>
          <p:cNvPr id="67586" name="Picture 2">
            <a:extLst>
              <a:ext uri="{FF2B5EF4-FFF2-40B4-BE49-F238E27FC236}">
                <a16:creationId xmlns:a16="http://schemas.microsoft.com/office/drawing/2014/main" id="{05E00BF3-FFBB-554B-8F45-735B5FDAE5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143000"/>
            <a:ext cx="7126288" cy="520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6">
            <a:extLst>
              <a:ext uri="{FF2B5EF4-FFF2-40B4-BE49-F238E27FC236}">
                <a16:creationId xmlns:a16="http://schemas.microsoft.com/office/drawing/2014/main" id="{AC4E06F2-77E4-4C43-8F9D-E7690D5A24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2252" y="2590800"/>
            <a:ext cx="1371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dirty="0" err="1">
                <a:latin typeface="Helvetica" pitchFamily="2" charset="0"/>
              </a:rPr>
              <a:t>Cowpers</a:t>
            </a:r>
            <a:r>
              <a:rPr lang="en-US" altLang="en-US" sz="2000" dirty="0">
                <a:latin typeface="Helvetica" pitchFamily="2" charset="0"/>
              </a:rPr>
              <a:t> Gland</a:t>
            </a:r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87B4663A-84BB-2548-A9BF-72FD290E0E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7689" y="5257800"/>
            <a:ext cx="91242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Helvetica" pitchFamily="2" charset="0"/>
              </a:rPr>
              <a:t>Caput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7CB53817-2C16-3C40-936C-0172CF273E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1912" y="5131821"/>
            <a:ext cx="9701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Helvetica" pitchFamily="2" charset="0"/>
              </a:rPr>
              <a:t>Cauda</a:t>
            </a:r>
          </a:p>
        </p:txBody>
      </p:sp>
      <p:sp>
        <p:nvSpPr>
          <p:cNvPr id="9" name="Text Box 9">
            <a:extLst>
              <a:ext uri="{FF2B5EF4-FFF2-40B4-BE49-F238E27FC236}">
                <a16:creationId xmlns:a16="http://schemas.microsoft.com/office/drawing/2014/main" id="{D0BEFB67-57B0-4440-BC7D-57CE6B3D55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3284" y="5345272"/>
            <a:ext cx="917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Helvetica" pitchFamily="2" charset="0"/>
              </a:rPr>
              <a:t>Testis</a:t>
            </a:r>
          </a:p>
        </p:txBody>
      </p:sp>
      <p:sp>
        <p:nvSpPr>
          <p:cNvPr id="10" name="Text Box 10">
            <a:extLst>
              <a:ext uri="{FF2B5EF4-FFF2-40B4-BE49-F238E27FC236}">
                <a16:creationId xmlns:a16="http://schemas.microsoft.com/office/drawing/2014/main" id="{C999EC05-5B9E-5E40-A2F9-492DD42F19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4880" y="6022975"/>
            <a:ext cx="1214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Helvetica" pitchFamily="2" charset="0"/>
              </a:rPr>
              <a:t>Scrotum</a:t>
            </a:r>
          </a:p>
        </p:txBody>
      </p:sp>
      <p:sp>
        <p:nvSpPr>
          <p:cNvPr id="11" name="Text Box 11">
            <a:extLst>
              <a:ext uri="{FF2B5EF4-FFF2-40B4-BE49-F238E27FC236}">
                <a16:creationId xmlns:a16="http://schemas.microsoft.com/office/drawing/2014/main" id="{B8ACC549-4518-9848-8CAE-8D0DDF2553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7375" y="5626110"/>
            <a:ext cx="8905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dirty="0">
                <a:latin typeface="Helvetica" pitchFamily="2" charset="0"/>
              </a:rPr>
              <a:t>Glans</a:t>
            </a:r>
          </a:p>
          <a:p>
            <a:pPr algn="ctr" eaLnBrk="1" hangingPunct="1"/>
            <a:r>
              <a:rPr lang="en-US" altLang="en-US" sz="2000" dirty="0">
                <a:latin typeface="Helvetica" pitchFamily="2" charset="0"/>
              </a:rPr>
              <a:t>Penis</a:t>
            </a:r>
          </a:p>
        </p:txBody>
      </p:sp>
      <p:sp>
        <p:nvSpPr>
          <p:cNvPr id="12" name="Text Box 14">
            <a:extLst>
              <a:ext uri="{FF2B5EF4-FFF2-40B4-BE49-F238E27FC236}">
                <a16:creationId xmlns:a16="http://schemas.microsoft.com/office/drawing/2014/main" id="{96D6B2F5-63D6-C348-BB57-3B0083AD69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7389" y="2911475"/>
            <a:ext cx="1130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Helvetica" pitchFamily="2" charset="0"/>
              </a:rPr>
              <a:t>Bladder</a:t>
            </a:r>
          </a:p>
        </p:txBody>
      </p:sp>
      <p:sp>
        <p:nvSpPr>
          <p:cNvPr id="13" name="Text Box 15">
            <a:extLst>
              <a:ext uri="{FF2B5EF4-FFF2-40B4-BE49-F238E27FC236}">
                <a16:creationId xmlns:a16="http://schemas.microsoft.com/office/drawing/2014/main" id="{EA44B60F-78B7-1442-9DB1-BD58E5B974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9019" y="2112961"/>
            <a:ext cx="1185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Helvetica" pitchFamily="2" charset="0"/>
              </a:rPr>
              <a:t>Ampulla</a:t>
            </a:r>
          </a:p>
        </p:txBody>
      </p:sp>
      <p:sp>
        <p:nvSpPr>
          <p:cNvPr id="14" name="Text Box 16">
            <a:extLst>
              <a:ext uri="{FF2B5EF4-FFF2-40B4-BE49-F238E27FC236}">
                <a16:creationId xmlns:a16="http://schemas.microsoft.com/office/drawing/2014/main" id="{A8BB4417-0139-314F-864B-3EEBBCF16C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1187939"/>
            <a:ext cx="2362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dirty="0">
                <a:latin typeface="Helvetica" pitchFamily="2" charset="0"/>
              </a:rPr>
              <a:t>Seminal Vesicles</a:t>
            </a:r>
          </a:p>
        </p:txBody>
      </p:sp>
      <p:sp>
        <p:nvSpPr>
          <p:cNvPr id="15" name="Text Box 17">
            <a:extLst>
              <a:ext uri="{FF2B5EF4-FFF2-40B4-BE49-F238E27FC236}">
                <a16:creationId xmlns:a16="http://schemas.microsoft.com/office/drawing/2014/main" id="{F9086B27-35C7-FE41-9D78-C42EA024F4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3863" y="2209800"/>
            <a:ext cx="1200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Helvetica" pitchFamily="2" charset="0"/>
              </a:rPr>
              <a:t>Prostate</a:t>
            </a:r>
          </a:p>
        </p:txBody>
      </p:sp>
      <p:sp>
        <p:nvSpPr>
          <p:cNvPr id="16" name="Text Box 18">
            <a:extLst>
              <a:ext uri="{FF2B5EF4-FFF2-40B4-BE49-F238E27FC236}">
                <a16:creationId xmlns:a16="http://schemas.microsoft.com/office/drawing/2014/main" id="{7A1ECBE0-253C-514F-A8BD-8D513F9CEB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300" y="2509836"/>
            <a:ext cx="1116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Helvetica" pitchFamily="2" charset="0"/>
              </a:rPr>
              <a:t>Rectum</a:t>
            </a:r>
          </a:p>
        </p:txBody>
      </p:sp>
      <p:sp>
        <p:nvSpPr>
          <p:cNvPr id="17" name="Text Box 19">
            <a:extLst>
              <a:ext uri="{FF2B5EF4-FFF2-40B4-BE49-F238E27FC236}">
                <a16:creationId xmlns:a16="http://schemas.microsoft.com/office/drawing/2014/main" id="{F44EDF68-03B5-164F-9953-5FD674F601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8262" y="3338512"/>
            <a:ext cx="1793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Helvetica" pitchFamily="2" charset="0"/>
              </a:rPr>
              <a:t>Vas Deferens</a:t>
            </a:r>
          </a:p>
        </p:txBody>
      </p:sp>
      <p:sp>
        <p:nvSpPr>
          <p:cNvPr id="18" name="Text Box 20">
            <a:extLst>
              <a:ext uri="{FF2B5EF4-FFF2-40B4-BE49-F238E27FC236}">
                <a16:creationId xmlns:a16="http://schemas.microsoft.com/office/drawing/2014/main" id="{EEC5716A-EB32-A246-B854-C0415D68F2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2850" y="4580952"/>
            <a:ext cx="1976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 dirty="0">
                <a:latin typeface="Helvetica" pitchFamily="2" charset="0"/>
              </a:rPr>
              <a:t>Gubernaculum</a:t>
            </a:r>
          </a:p>
        </p:txBody>
      </p:sp>
      <p:sp>
        <p:nvSpPr>
          <p:cNvPr id="20" name="Rectangle 5">
            <a:extLst>
              <a:ext uri="{FF2B5EF4-FFF2-40B4-BE49-F238E27FC236}">
                <a16:creationId xmlns:a16="http://schemas.microsoft.com/office/drawing/2014/main" id="{B1293C72-0235-C54F-9D30-2C9039F152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2449" y="3636475"/>
            <a:ext cx="163195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000" dirty="0">
                <a:latin typeface="Helvetica" pitchFamily="2" charset="0"/>
              </a:rPr>
              <a:t>Retractor Penis</a:t>
            </a:r>
          </a:p>
          <a:p>
            <a:pPr algn="ctr"/>
            <a:r>
              <a:rPr lang="en-US" altLang="en-US" sz="2000" dirty="0">
                <a:latin typeface="Helvetica" pitchFamily="2" charset="0"/>
              </a:rPr>
              <a:t>Muscle</a:t>
            </a:r>
          </a:p>
        </p:txBody>
      </p:sp>
      <p:sp>
        <p:nvSpPr>
          <p:cNvPr id="22" name="Line 22">
            <a:extLst>
              <a:ext uri="{FF2B5EF4-FFF2-40B4-BE49-F238E27FC236}">
                <a16:creationId xmlns:a16="http://schemas.microsoft.com/office/drawing/2014/main" id="{F8EC0E9A-545B-274F-A384-F754ECF3F7E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52850" y="2590800"/>
            <a:ext cx="659199" cy="5715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Line 22">
            <a:extLst>
              <a:ext uri="{FF2B5EF4-FFF2-40B4-BE49-F238E27FC236}">
                <a16:creationId xmlns:a16="http://schemas.microsoft.com/office/drawing/2014/main" id="{ACD88788-96F8-984F-B2F3-CDFCC6EA50F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085864" y="2987675"/>
            <a:ext cx="534136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Line 22">
            <a:extLst>
              <a:ext uri="{FF2B5EF4-FFF2-40B4-BE49-F238E27FC236}">
                <a16:creationId xmlns:a16="http://schemas.microsoft.com/office/drawing/2014/main" id="{32288ED6-3D7B-1442-BD55-75FA09D58AA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977912" y="3876874"/>
            <a:ext cx="565887" cy="3141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22">
            <a:extLst>
              <a:ext uri="{FF2B5EF4-FFF2-40B4-BE49-F238E27FC236}">
                <a16:creationId xmlns:a16="http://schemas.microsoft.com/office/drawing/2014/main" id="{ACA3CCBF-1D4A-FF4E-8C92-0076681C5CF2}"/>
              </a:ext>
            </a:extLst>
          </p:cNvPr>
          <p:cNvSpPr>
            <a:spLocks noChangeShapeType="1"/>
          </p:cNvSpPr>
          <p:nvPr/>
        </p:nvSpPr>
        <p:spPr bwMode="auto">
          <a:xfrm>
            <a:off x="4402136" y="3529363"/>
            <a:ext cx="550863" cy="75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22">
            <a:extLst>
              <a:ext uri="{FF2B5EF4-FFF2-40B4-BE49-F238E27FC236}">
                <a16:creationId xmlns:a16="http://schemas.microsoft.com/office/drawing/2014/main" id="{5A98AE16-87F8-5642-81F3-67B25974BA73}"/>
              </a:ext>
            </a:extLst>
          </p:cNvPr>
          <p:cNvSpPr>
            <a:spLocks noChangeShapeType="1"/>
          </p:cNvSpPr>
          <p:nvPr/>
        </p:nvSpPr>
        <p:spPr bwMode="auto">
          <a:xfrm>
            <a:off x="4567238" y="3140075"/>
            <a:ext cx="766762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22">
            <a:extLst>
              <a:ext uri="{FF2B5EF4-FFF2-40B4-BE49-F238E27FC236}">
                <a16:creationId xmlns:a16="http://schemas.microsoft.com/office/drawing/2014/main" id="{E236D52A-FCDB-C44F-A940-F4063983EF2E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399" y="2416526"/>
            <a:ext cx="1237463" cy="34538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22">
            <a:extLst>
              <a:ext uri="{FF2B5EF4-FFF2-40B4-BE49-F238E27FC236}">
                <a16:creationId xmlns:a16="http://schemas.microsoft.com/office/drawing/2014/main" id="{0E7D7F2F-5139-DC43-B63E-FBE7491107A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83557" y="2657477"/>
            <a:ext cx="381326" cy="4938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Line 22">
            <a:extLst>
              <a:ext uri="{FF2B5EF4-FFF2-40B4-BE49-F238E27FC236}">
                <a16:creationId xmlns:a16="http://schemas.microsoft.com/office/drawing/2014/main" id="{996A14C6-7F4C-6A4F-9961-5CE5C2F633D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54803" y="1584325"/>
            <a:ext cx="941396" cy="117758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22">
            <a:extLst>
              <a:ext uri="{FF2B5EF4-FFF2-40B4-BE49-F238E27FC236}">
                <a16:creationId xmlns:a16="http://schemas.microsoft.com/office/drawing/2014/main" id="{4A568AFF-8614-5146-90C9-53117CBDB27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50775" y="4741835"/>
            <a:ext cx="702074" cy="5092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22">
            <a:extLst>
              <a:ext uri="{FF2B5EF4-FFF2-40B4-BE49-F238E27FC236}">
                <a16:creationId xmlns:a16="http://schemas.microsoft.com/office/drawing/2014/main" id="{DF32391F-2137-9640-A2FA-F810228E8E4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961862" y="4642950"/>
            <a:ext cx="632505" cy="5815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22">
            <a:extLst>
              <a:ext uri="{FF2B5EF4-FFF2-40B4-BE49-F238E27FC236}">
                <a16:creationId xmlns:a16="http://schemas.microsoft.com/office/drawing/2014/main" id="{09CD5300-9929-0149-9CBC-4D64E54E7B2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690721" y="4792763"/>
            <a:ext cx="451364" cy="59747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22">
            <a:extLst>
              <a:ext uri="{FF2B5EF4-FFF2-40B4-BE49-F238E27FC236}">
                <a16:creationId xmlns:a16="http://schemas.microsoft.com/office/drawing/2014/main" id="{F0D1E626-D76D-AA4A-8ADE-C5676077219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30117" y="5345272"/>
            <a:ext cx="24253" cy="75072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22">
            <a:extLst>
              <a:ext uri="{FF2B5EF4-FFF2-40B4-BE49-F238E27FC236}">
                <a16:creationId xmlns:a16="http://schemas.microsoft.com/office/drawing/2014/main" id="{64953E20-C079-5A42-9549-186757CF413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76935" y="4625133"/>
            <a:ext cx="148203" cy="720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22">
            <a:extLst>
              <a:ext uri="{FF2B5EF4-FFF2-40B4-BE49-F238E27FC236}">
                <a16:creationId xmlns:a16="http://schemas.microsoft.com/office/drawing/2014/main" id="{FA705C89-FDC3-C549-B8C9-F5EFF9227A2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7963" y="5575182"/>
            <a:ext cx="519426" cy="29221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9711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A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CCEA9-C857-444D-B995-167FCDA5C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8600"/>
            <a:ext cx="9067800" cy="587829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Cross Section of Stallion Penis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F3BCD0-399B-CD40-BF04-58B95F848D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1905000" y="816429"/>
            <a:ext cx="5286375" cy="604157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113A52A-7666-0E4D-9317-DE8B9F719C78}"/>
              </a:ext>
            </a:extLst>
          </p:cNvPr>
          <p:cNvSpPr txBox="1"/>
          <p:nvPr/>
        </p:nvSpPr>
        <p:spPr>
          <a:xfrm>
            <a:off x="228600" y="1676400"/>
            <a:ext cx="299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Corpus Cavernosum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11A377-AC5A-2B43-BB9C-3F23C0D187D3}"/>
              </a:ext>
            </a:extLst>
          </p:cNvPr>
          <p:cNvSpPr txBox="1"/>
          <p:nvPr/>
        </p:nvSpPr>
        <p:spPr>
          <a:xfrm>
            <a:off x="5943600" y="1404258"/>
            <a:ext cx="2678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Tunica Albuginea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381F65-9B18-4946-B0DE-24E38335D45D}"/>
              </a:ext>
            </a:extLst>
          </p:cNvPr>
          <p:cNvSpPr txBox="1"/>
          <p:nvPr/>
        </p:nvSpPr>
        <p:spPr>
          <a:xfrm>
            <a:off x="838200" y="4343400"/>
            <a:ext cx="1370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Urethra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32AC37-422B-2141-96EA-A7DA14FDEE19}"/>
              </a:ext>
            </a:extLst>
          </p:cNvPr>
          <p:cNvSpPr txBox="1"/>
          <p:nvPr/>
        </p:nvSpPr>
        <p:spPr>
          <a:xfrm>
            <a:off x="6096000" y="5257800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Corpus Spongiosum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24FEC3-3B20-7F47-89CF-9E4C86A3848C}"/>
              </a:ext>
            </a:extLst>
          </p:cNvPr>
          <p:cNvSpPr txBox="1"/>
          <p:nvPr/>
        </p:nvSpPr>
        <p:spPr>
          <a:xfrm>
            <a:off x="17400" y="5376094"/>
            <a:ext cx="31075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Bulbospongiosus</a:t>
            </a:r>
            <a:r>
              <a:rPr lang="en-US" dirty="0"/>
              <a:t> </a:t>
            </a:r>
          </a:p>
          <a:p>
            <a:pPr algn="ctr"/>
            <a:r>
              <a:rPr lang="en-US" dirty="0"/>
              <a:t>Muscle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FBA9BF-D457-0740-9E94-AD3C5D850711}"/>
              </a:ext>
            </a:extLst>
          </p:cNvPr>
          <p:cNvSpPr txBox="1"/>
          <p:nvPr/>
        </p:nvSpPr>
        <p:spPr>
          <a:xfrm>
            <a:off x="5243065" y="6307294"/>
            <a:ext cx="36247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Retractor Penis Muscle</a:t>
            </a:r>
          </a:p>
        </p:txBody>
      </p:sp>
      <p:sp>
        <p:nvSpPr>
          <p:cNvPr id="10" name="Line 22">
            <a:extLst>
              <a:ext uri="{FF2B5EF4-FFF2-40B4-BE49-F238E27FC236}">
                <a16:creationId xmlns:a16="http://schemas.microsoft.com/office/drawing/2014/main" id="{1C961EB3-FFBA-F24A-98F5-6F939BB87D3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495800" y="5638800"/>
            <a:ext cx="2133600" cy="668494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22">
            <a:extLst>
              <a:ext uri="{FF2B5EF4-FFF2-40B4-BE49-F238E27FC236}">
                <a16:creationId xmlns:a16="http://schemas.microsoft.com/office/drawing/2014/main" id="{C54AACF4-9361-7E49-AD2D-261715F4F03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648201" y="4669971"/>
            <a:ext cx="1524000" cy="757157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22">
            <a:extLst>
              <a:ext uri="{FF2B5EF4-FFF2-40B4-BE49-F238E27FC236}">
                <a16:creationId xmlns:a16="http://schemas.microsoft.com/office/drawing/2014/main" id="{38F1EEC8-DB99-BD4C-B956-09ED17E67AA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84835" y="4495800"/>
            <a:ext cx="2310965" cy="92142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22">
            <a:extLst>
              <a:ext uri="{FF2B5EF4-FFF2-40B4-BE49-F238E27FC236}">
                <a16:creationId xmlns:a16="http://schemas.microsoft.com/office/drawing/2014/main" id="{F6870721-865D-1B43-A6D3-9AEC96260C3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19375" y="5486398"/>
            <a:ext cx="733425" cy="381001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22">
            <a:extLst>
              <a:ext uri="{FF2B5EF4-FFF2-40B4-BE49-F238E27FC236}">
                <a16:creationId xmlns:a16="http://schemas.microsoft.com/office/drawing/2014/main" id="{306EE156-6407-384A-9458-7C4CC77B506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562601" y="1648719"/>
            <a:ext cx="381000" cy="217204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22">
            <a:extLst>
              <a:ext uri="{FF2B5EF4-FFF2-40B4-BE49-F238E27FC236}">
                <a16:creationId xmlns:a16="http://schemas.microsoft.com/office/drawing/2014/main" id="{175C9CAC-2EBA-8443-9867-7937765AF693}"/>
              </a:ext>
            </a:extLst>
          </p:cNvPr>
          <p:cNvSpPr>
            <a:spLocks noChangeShapeType="1"/>
          </p:cNvSpPr>
          <p:nvPr/>
        </p:nvSpPr>
        <p:spPr bwMode="auto">
          <a:xfrm>
            <a:off x="1725965" y="2241287"/>
            <a:ext cx="2465035" cy="68493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6123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A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F1B0A-B337-784B-AAEA-60E3DA412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Equine Penis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DFD09E-6EA7-974F-8FB0-BBA6C2173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3663"/>
            <a:ext cx="9144000" cy="4010673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8635B158-042B-154D-8025-58695BA5A6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990600"/>
            <a:ext cx="1905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800" dirty="0"/>
              <a:t>Free Part of Penis</a:t>
            </a: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B4C7B4E8-3C1E-2440-A1F8-08655C9B21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4572000"/>
            <a:ext cx="21002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800" dirty="0"/>
              <a:t>Glans Penis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9CE507-891C-C24C-89B3-49A723BE0B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966786"/>
            <a:ext cx="3200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800" dirty="0"/>
              <a:t>Urethral Process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68322B-3A53-BB49-B595-9B67094C4B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287" y="5529261"/>
            <a:ext cx="36687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800" dirty="0"/>
              <a:t>Prepuce (Retracted)</a:t>
            </a:r>
          </a:p>
        </p:txBody>
      </p:sp>
      <p:sp>
        <p:nvSpPr>
          <p:cNvPr id="9" name="Line 22">
            <a:extLst>
              <a:ext uri="{FF2B5EF4-FFF2-40B4-BE49-F238E27FC236}">
                <a16:creationId xmlns:a16="http://schemas.microsoft.com/office/drawing/2014/main" id="{EE4DF9CE-41CF-F542-AA4A-17687E09F93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554800" y="4193420"/>
            <a:ext cx="645600" cy="133584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22">
            <a:extLst>
              <a:ext uri="{FF2B5EF4-FFF2-40B4-BE49-F238E27FC236}">
                <a16:creationId xmlns:a16="http://schemas.microsoft.com/office/drawing/2014/main" id="{CFDA6AC3-2F2F-464A-B61E-984CBBD50C8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772400" y="3428999"/>
            <a:ext cx="234132" cy="1048076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22">
            <a:extLst>
              <a:ext uri="{FF2B5EF4-FFF2-40B4-BE49-F238E27FC236}">
                <a16:creationId xmlns:a16="http://schemas.microsoft.com/office/drawing/2014/main" id="{E85D5611-6AC8-C747-A16F-C7EA9FBD9FD9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1828800"/>
            <a:ext cx="304800" cy="13716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22">
            <a:extLst>
              <a:ext uri="{FF2B5EF4-FFF2-40B4-BE49-F238E27FC236}">
                <a16:creationId xmlns:a16="http://schemas.microsoft.com/office/drawing/2014/main" id="{DBE1E8B3-3E49-F94D-8D21-58474F69F3FB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7600" y="1490661"/>
            <a:ext cx="1030800" cy="1567068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22">
            <a:extLst>
              <a:ext uri="{FF2B5EF4-FFF2-40B4-BE49-F238E27FC236}">
                <a16:creationId xmlns:a16="http://schemas.microsoft.com/office/drawing/2014/main" id="{60143B60-E95E-E445-A810-740B9F7F4B6A}"/>
              </a:ext>
            </a:extLst>
          </p:cNvPr>
          <p:cNvSpPr>
            <a:spLocks noChangeShapeType="1"/>
          </p:cNvSpPr>
          <p:nvPr/>
        </p:nvSpPr>
        <p:spPr bwMode="auto">
          <a:xfrm>
            <a:off x="4894800" y="1828800"/>
            <a:ext cx="1048800" cy="1228929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851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A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BB181-CBDD-8344-874E-07FBD2F76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764E52-ADB4-BB4F-B37D-090248D0B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982" y="0"/>
            <a:ext cx="6362035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20604B0-AC1E-0B4F-B95A-739C41F88DB1}"/>
              </a:ext>
            </a:extLst>
          </p:cNvPr>
          <p:cNvSpPr txBox="1"/>
          <p:nvPr/>
        </p:nvSpPr>
        <p:spPr>
          <a:xfrm>
            <a:off x="3276600" y="186035"/>
            <a:ext cx="18277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Glans Penis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035B5B-0DF5-5C47-9BA7-0BEAEC2649E6}"/>
              </a:ext>
            </a:extLst>
          </p:cNvPr>
          <p:cNvSpPr txBox="1"/>
          <p:nvPr/>
        </p:nvSpPr>
        <p:spPr>
          <a:xfrm>
            <a:off x="6377640" y="1216967"/>
            <a:ext cx="2690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Urethral Process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EDA4A2-E383-1649-81A6-1BAD91D37C93}"/>
              </a:ext>
            </a:extLst>
          </p:cNvPr>
          <p:cNvSpPr txBox="1"/>
          <p:nvPr/>
        </p:nvSpPr>
        <p:spPr>
          <a:xfrm>
            <a:off x="5261030" y="5867400"/>
            <a:ext cx="24545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Fossa </a:t>
            </a:r>
            <a:r>
              <a:rPr lang="en-US" dirty="0" err="1"/>
              <a:t>Glandis</a:t>
            </a:r>
            <a:endParaRPr lang="en-US" dirty="0"/>
          </a:p>
          <a:p>
            <a:pPr algn="ctr"/>
            <a:r>
              <a:rPr lang="en-US" dirty="0"/>
              <a:t>(urethral sinus)</a:t>
            </a:r>
          </a:p>
        </p:txBody>
      </p:sp>
      <p:sp>
        <p:nvSpPr>
          <p:cNvPr id="7" name="Line 22">
            <a:extLst>
              <a:ext uri="{FF2B5EF4-FFF2-40B4-BE49-F238E27FC236}">
                <a16:creationId xmlns:a16="http://schemas.microsoft.com/office/drawing/2014/main" id="{360D2853-A85A-D148-955B-765061C673F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581400" y="3200400"/>
            <a:ext cx="2325230" cy="2723088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Line 22">
            <a:extLst>
              <a:ext uri="{FF2B5EF4-FFF2-40B4-BE49-F238E27FC236}">
                <a16:creationId xmlns:a16="http://schemas.microsoft.com/office/drawing/2014/main" id="{44203479-08B2-0E44-BF63-65CBB5E2534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84950" y="1678632"/>
            <a:ext cx="3168067" cy="1431843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ine 22">
            <a:extLst>
              <a:ext uri="{FF2B5EF4-FFF2-40B4-BE49-F238E27FC236}">
                <a16:creationId xmlns:a16="http://schemas.microsoft.com/office/drawing/2014/main" id="{88D6DCB7-6393-B143-A690-E9D2855282B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124200" y="690265"/>
            <a:ext cx="838200" cy="1087059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22">
            <a:extLst>
              <a:ext uri="{FF2B5EF4-FFF2-40B4-BE49-F238E27FC236}">
                <a16:creationId xmlns:a16="http://schemas.microsoft.com/office/drawing/2014/main" id="{85736AA9-F720-CC40-B65A-CE65B6B7FCED}"/>
              </a:ext>
            </a:extLst>
          </p:cNvPr>
          <p:cNvSpPr>
            <a:spLocks noChangeShapeType="1"/>
          </p:cNvSpPr>
          <p:nvPr/>
        </p:nvSpPr>
        <p:spPr bwMode="auto">
          <a:xfrm>
            <a:off x="4584950" y="690265"/>
            <a:ext cx="560528" cy="907703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738912"/>
      </p:ext>
    </p:extLst>
  </p:cSld>
  <p:clrMapOvr>
    <a:masterClrMapping/>
  </p:clrMapOvr>
</p:sld>
</file>

<file path=ppt/theme/theme1.xml><?xml version="1.0" encoding="utf-8"?>
<a:theme xmlns:a="http://schemas.openxmlformats.org/drawingml/2006/main" name="Microsoft PowerPoint 4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Microsoft PowerPoint 4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Comic Sans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Comic Sans MS" charset="0"/>
          </a:defRPr>
        </a:defPPr>
      </a:lstStyle>
    </a:lnDef>
  </a:objectDefaults>
  <a:extraClrSchemeLst>
    <a:extraClrScheme>
      <a:clrScheme name="Microsoft PowerPoint 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icrosoft PowerPoint 4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Office:Microsoft PowerPoint 4:</Template>
  <TotalTime>2165</TotalTime>
  <Pages>42</Pages>
  <Words>431</Words>
  <Application>Microsoft Macintosh PowerPoint</Application>
  <PresentationFormat>On-screen Show (4:3)</PresentationFormat>
  <Paragraphs>190</Paragraphs>
  <Slides>31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ＭＳ Ｐゴシック</vt:lpstr>
      <vt:lpstr>Arial</vt:lpstr>
      <vt:lpstr>Comic Sans MS</vt:lpstr>
      <vt:lpstr>Courier New</vt:lpstr>
      <vt:lpstr>Helvetica</vt:lpstr>
      <vt:lpstr>Times</vt:lpstr>
      <vt:lpstr>Wingdings</vt:lpstr>
      <vt:lpstr>Microsoft PowerPoint 4</vt:lpstr>
      <vt:lpstr>Animal/Dairy Science 434 </vt:lpstr>
      <vt:lpstr>Learning Objectives</vt:lpstr>
      <vt:lpstr>PowerPoint Presentation</vt:lpstr>
      <vt:lpstr>Stallion Reproductive Tract</vt:lpstr>
      <vt:lpstr>Reproductive Organs of the Stallion</vt:lpstr>
      <vt:lpstr>Reproductive Organs of the Stallion</vt:lpstr>
      <vt:lpstr>Tunica Vaginalis</vt:lpstr>
      <vt:lpstr>Tunica Albuginea</vt:lpstr>
      <vt:lpstr>Scrotum</vt:lpstr>
      <vt:lpstr>Scrotal Cross Section - Stallion</vt:lpstr>
      <vt:lpstr>Scrotal Cross Section</vt:lpstr>
      <vt:lpstr>Scrotal Longitudinal Section </vt:lpstr>
      <vt:lpstr>Equine Testis and Spermatic Chord</vt:lpstr>
      <vt:lpstr>PowerPoint Presentation</vt:lpstr>
      <vt:lpstr>The Testis</vt:lpstr>
      <vt:lpstr>PowerPoint Presentation</vt:lpstr>
      <vt:lpstr>Spermatic Chord</vt:lpstr>
      <vt:lpstr>Spermatic Chord</vt:lpstr>
      <vt:lpstr>Testis Arterial Pulse</vt:lpstr>
      <vt:lpstr>Spermatic Chord</vt:lpstr>
      <vt:lpstr>Reproductive Organs of the Stallion</vt:lpstr>
      <vt:lpstr>Contraction of the Tunica Dartos</vt:lpstr>
      <vt:lpstr>Reproductive Organs of the Stallion</vt:lpstr>
      <vt:lpstr>Reproductive Organs of the Stallion</vt:lpstr>
      <vt:lpstr>Pelvic Genitalia of the Stallion</vt:lpstr>
      <vt:lpstr>The Stallion</vt:lpstr>
      <vt:lpstr>Bulb of the Penis</vt:lpstr>
      <vt:lpstr>Reproductive Organs of the Stallion</vt:lpstr>
      <vt:lpstr>Cross Section of Stallion Penis</vt:lpstr>
      <vt:lpstr>Equine Penis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Bull Reproductive Tract</dc:title>
  <dc:subject/>
  <dc:creator>John Parrish</dc:creator>
  <cp:keywords/>
  <dc:description/>
  <cp:lastModifiedBy>JOHN J PARRISH</cp:lastModifiedBy>
  <cp:revision>94</cp:revision>
  <cp:lastPrinted>2019-01-26T21:24:15Z</cp:lastPrinted>
  <dcterms:created xsi:type="dcterms:W3CDTF">2012-09-10T15:36:16Z</dcterms:created>
  <dcterms:modified xsi:type="dcterms:W3CDTF">2019-01-26T22:21:28Z</dcterms:modified>
</cp:coreProperties>
</file>