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63" r:id="rId3"/>
    <p:sldId id="266" r:id="rId4"/>
    <p:sldId id="310" r:id="rId5"/>
    <p:sldId id="314" r:id="rId6"/>
    <p:sldId id="325" r:id="rId7"/>
    <p:sldId id="326" r:id="rId8"/>
    <p:sldId id="267" r:id="rId9"/>
    <p:sldId id="268" r:id="rId10"/>
    <p:sldId id="315" r:id="rId11"/>
    <p:sldId id="319" r:id="rId12"/>
    <p:sldId id="269" r:id="rId13"/>
    <p:sldId id="305" r:id="rId14"/>
    <p:sldId id="271" r:id="rId15"/>
    <p:sldId id="306" r:id="rId16"/>
    <p:sldId id="316" r:id="rId17"/>
    <p:sldId id="317" r:id="rId18"/>
    <p:sldId id="328" r:id="rId19"/>
    <p:sldId id="327" r:id="rId20"/>
    <p:sldId id="302" r:id="rId21"/>
    <p:sldId id="320" r:id="rId22"/>
    <p:sldId id="321" r:id="rId23"/>
    <p:sldId id="307" r:id="rId24"/>
    <p:sldId id="278" r:id="rId25"/>
    <p:sldId id="309" r:id="rId26"/>
    <p:sldId id="330" r:id="rId27"/>
    <p:sldId id="329" r:id="rId28"/>
    <p:sldId id="318" r:id="rId29"/>
    <p:sldId id="281" r:id="rId30"/>
    <p:sldId id="282" r:id="rId31"/>
    <p:sldId id="283" r:id="rId32"/>
    <p:sldId id="304" r:id="rId33"/>
    <p:sldId id="285" r:id="rId34"/>
    <p:sldId id="313" r:id="rId35"/>
    <p:sldId id="322" r:id="rId36"/>
    <p:sldId id="289" r:id="rId37"/>
    <p:sldId id="323" r:id="rId38"/>
    <p:sldId id="331" r:id="rId39"/>
    <p:sldId id="332" r:id="rId40"/>
    <p:sldId id="324" r:id="rId41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92"/>
    <p:restoredTop sz="94737"/>
  </p:normalViewPr>
  <p:slideViewPr>
    <p:cSldViewPr>
      <p:cViewPr varScale="1">
        <p:scale>
          <a:sx n="159" d="100"/>
          <a:sy n="159" d="100"/>
        </p:scale>
        <p:origin x="200" y="3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FB52C8F-B4FC-A14D-AB6D-F7C49C9E775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7DE8FAA-A788-284E-A329-19F8DD2C1A38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1034387-BC06-5C42-B6C4-BE64CB9AE56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0F754EA-B23D-E241-B4B3-A5048F6381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C6E7D1B-72F8-4C45-82A2-A07E3C0AE7C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4B7EA73-9793-F349-B19A-0C22ADCE1B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70F71F5-EB15-7D4D-8FA1-061F51348CD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C5EDF9A-E984-5549-AB9A-0F01423DE4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816C46F-37E1-B747-AB7E-04BD0167BF1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69AA92B-B99F-F84B-8FB6-F027ED1B25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210E69F6-EB2A-8E4D-AA81-C7CC77A5CD6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A2154AF3-FF6F-694F-A6D6-409BDCD867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8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56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DCFEFAB-18C5-534F-84DF-742217B1161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AF032CDA-EE78-7543-86DA-CCE6008919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007EC79-676D-644D-8201-1A911723D55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AAEE8BBB-A089-CD4A-ABC1-BD2B10A682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58906869-C9A2-564A-82AD-F078F7EBCC6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F506DA7-6011-604A-8859-391E8091CC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70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542A711-A26F-D945-B176-3DD8198A9DE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CB3DB35-D99E-8445-B219-0D804F5AD2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76EBE24-E0F5-1F4F-9DDE-A23BF1ECD23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4F627D3-40C4-6E4F-BE83-0949C8147C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2D24094-1976-274D-8C7B-FFF07AB5345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2EB208D-AAC4-DE4F-9F67-E69AE17648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8A71D8E-CAB3-1946-AD0E-EBC5A635647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30D53A2-0AFC-FB49-8509-01D007B2A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65FE6602-A74B-F841-9929-3151BFEEAE5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60906DDA-ED93-DD4A-A11F-DBA952A3DE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BD9D80D0-CE29-8741-9D7D-30D0CE6BB39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8A96D66-CB73-8C46-B24A-4DD1430142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51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8173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FDEE8A9-019B-3840-86F9-A116E496855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5DFC90A8-7889-264A-9DB0-3264EAF25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756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44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924CB3E8-DB38-624A-B0EE-44A951AD553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91C25338-B1D8-8B46-9C72-B82D24E805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0E397F6E-A83D-8340-AD7B-06EFFF976FF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F333E6FA-CBB2-FB41-94C9-9FE34F90D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842703C3-BAC9-D84B-81EF-49366B43B8A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C2F588C0-66A3-354D-B588-EBE2A5D2B5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431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344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5967747D-FBC1-CB4B-99CC-8E43BDC776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E3E2A66F-71D9-9247-AA3A-2295FBA19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E3A9D1C-F65B-EC4A-9365-7AE445B0BE5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B48D691-CA07-C447-8C8A-69A1C57CA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1971ED8D-C4A8-BA40-AAB4-C9C4EDF729D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DF20C717-3A12-494A-8DAB-8B9C17A48A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01A2BE6A-24E3-2941-941C-AF59403185D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DC4E73B2-2AF3-F444-AD7D-BD3247185C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D4D073DE-20DD-A74A-92CD-A371461CC89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0189556D-036B-754C-B6E5-EE9562122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6AD8E9A3-BE2E-D24A-8FB2-0E63620D2EB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056C9F10-3CDC-9540-A22D-0A9B6A8E97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0CD7F63E-E7B4-E243-A23F-F8C408DA636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C66AB67B-8444-DE4C-8748-E2ED3D88D0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796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EC525937-1592-9844-B472-656A053697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31816B78-3B4E-8F4C-8901-C4F0665E2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514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669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047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35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89745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4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4976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697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4701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1958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409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2083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470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9122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228600"/>
            <a:ext cx="22669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6484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803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432B331-4B01-4942-8492-47A7CF1FC7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228600"/>
            <a:ext cx="9067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1C7F74D-D8C0-F648-B0EB-C1134287B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3C03415-38B8-D441-9500-793841D81DB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0"/>
            <a:ext cx="7772400" cy="1143000"/>
          </a:xfrm>
          <a:noFill/>
        </p:spPr>
        <p:txBody>
          <a:bodyPr/>
          <a:lstStyle/>
          <a:p>
            <a:r>
              <a:rPr lang="en-US" altLang="en-US">
                <a:solidFill>
                  <a:srgbClr val="000000"/>
                </a:solidFill>
                <a:ea typeface="ＭＳ Ｐゴシック" panose="020B0600070205080204" pitchFamily="34" charset="-128"/>
              </a:rPr>
              <a:t>Animal/Dairy Science 434 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C7145DF-2118-6A45-8E07-A09946C336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1066800"/>
            <a:ext cx="8915400" cy="1143000"/>
          </a:xfrm>
          <a:noFill/>
        </p:spPr>
        <p:txBody>
          <a:bodyPr/>
          <a:lstStyle/>
          <a:p>
            <a:pPr marL="342900" indent="-342900"/>
            <a:r>
              <a:rPr lang="en-US" altLang="en-US">
                <a:solidFill>
                  <a:schemeClr val="bg1"/>
                </a:solidFill>
                <a:ea typeface="ＭＳ Ｐゴシック" panose="020B0600070205080204" pitchFamily="34" charset="-128"/>
              </a:rPr>
              <a:t>Male Reproductive Tract Anatomy</a:t>
            </a:r>
          </a:p>
        </p:txBody>
      </p:sp>
      <p:pic>
        <p:nvPicPr>
          <p:cNvPr id="15364" name="Picture 4" descr="bull3.jpg">
            <a:extLst>
              <a:ext uri="{FF2B5EF4-FFF2-40B4-BE49-F238E27FC236}">
                <a16:creationId xmlns:a16="http://schemas.microsoft.com/office/drawing/2014/main" id="{A12C5FA5-6283-9745-A40B-19C5617BF7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8857"/>
            <a:ext cx="5907534" cy="338170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A03160B9-D5FC-9348-AD3D-ACF0A7B96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1894490"/>
            <a:ext cx="3657601" cy="365760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FFBCD77-DCF0-C343-9090-59D1C9F6E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613" y="476250"/>
            <a:ext cx="2935287" cy="130333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tx1">
                <a:alpha val="74998"/>
              </a:schemeClr>
            </a:outerShdw>
          </a:effectLst>
        </p:spPr>
        <p:txBody>
          <a:bodyPr lIns="90487" tIns="44450" rIns="90487" bIns="44450">
            <a:spAutoFit/>
          </a:bodyPr>
          <a:lstStyle>
            <a:lvl1pPr marL="165100" indent="-1651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Factory</a:t>
            </a:r>
            <a:endParaRPr lang="en-US" altLang="en-US" sz="2000">
              <a:latin typeface="Helvetica" pitchFamily="2" charset="0"/>
            </a:endParaRPr>
          </a:p>
          <a:p>
            <a:pPr>
              <a:buFontTx/>
              <a:buChar char="•"/>
            </a:pPr>
            <a:r>
              <a:rPr lang="en-US" altLang="en-US" sz="1800">
                <a:latin typeface="Helvetica" pitchFamily="2" charset="0"/>
              </a:rPr>
              <a:t>1-25 X 10</a:t>
            </a:r>
            <a:r>
              <a:rPr lang="en-US" altLang="en-US" sz="1800" baseline="30000">
                <a:latin typeface="Helvetica" pitchFamily="2" charset="0"/>
              </a:rPr>
              <a:t>9</a:t>
            </a:r>
            <a:r>
              <a:rPr lang="en-US" altLang="en-US" sz="1800">
                <a:latin typeface="Helvetica" pitchFamily="2" charset="0"/>
              </a:rPr>
              <a:t> sperm/day</a:t>
            </a:r>
          </a:p>
          <a:p>
            <a:pPr>
              <a:buFontTx/>
              <a:buChar char="•"/>
            </a:pPr>
            <a:r>
              <a:rPr lang="en-US" altLang="en-US" sz="1800">
                <a:latin typeface="Helvetica" pitchFamily="2" charset="0"/>
              </a:rPr>
              <a:t>“Plant” must be air conditioned</a:t>
            </a:r>
          </a:p>
        </p:txBody>
      </p:sp>
      <p:sp>
        <p:nvSpPr>
          <p:cNvPr id="19467" name="Rectangle 11">
            <a:extLst>
              <a:ext uri="{FF2B5EF4-FFF2-40B4-BE49-F238E27FC236}">
                <a16:creationId xmlns:a16="http://schemas.microsoft.com/office/drawing/2014/main" id="{48CB3915-38F5-6848-82FF-EC7C78AF8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4150" y="25400"/>
            <a:ext cx="1368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i="1">
                <a:solidFill>
                  <a:schemeClr val="tx2"/>
                </a:solidFill>
                <a:latin typeface="Helvetica" pitchFamily="2" charset="0"/>
              </a:rPr>
              <a:t>Testis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6F64DE9-4AEF-3645-9931-BB40C493C178}"/>
              </a:ext>
            </a:extLst>
          </p:cNvPr>
          <p:cNvGrpSpPr/>
          <p:nvPr/>
        </p:nvGrpSpPr>
        <p:grpSpPr>
          <a:xfrm>
            <a:off x="3897313" y="55563"/>
            <a:ext cx="4792662" cy="2944812"/>
            <a:chOff x="3897313" y="55563"/>
            <a:chExt cx="4792662" cy="2944812"/>
          </a:xfrm>
        </p:grpSpPr>
        <p:sp>
          <p:nvSpPr>
            <p:cNvPr id="11268" name="Rectangle 4">
              <a:extLst>
                <a:ext uri="{FF2B5EF4-FFF2-40B4-BE49-F238E27FC236}">
                  <a16:creationId xmlns:a16="http://schemas.microsoft.com/office/drawing/2014/main" id="{7951BABE-AD45-6A4F-A69F-1B64A3008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9688" y="504825"/>
              <a:ext cx="3570287" cy="249555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chemeClr val="tx1">
                  <a:alpha val="74998"/>
                </a:schemeClr>
              </a:outerShdw>
            </a:effectLst>
          </p:spPr>
          <p:txBody>
            <a:bodyPr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36550" indent="-22225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674688" indent="-223838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Helvetica" pitchFamily="2" charset="0"/>
                </a:rPr>
                <a:t>Finishing School</a:t>
              </a:r>
              <a:endParaRPr lang="en-US" altLang="en-US" sz="2000" dirty="0">
                <a:latin typeface="Helvetica" pitchFamily="2" charset="0"/>
              </a:endParaRPr>
            </a:p>
            <a:p>
              <a:pPr lvl="1">
                <a:buFontTx/>
                <a:buChar char="•"/>
              </a:pPr>
              <a:r>
                <a:rPr lang="en-US" altLang="en-US" sz="1800" dirty="0">
                  <a:latin typeface="Helvetica" pitchFamily="2" charset="0"/>
                </a:rPr>
                <a:t>Fluid Absorption</a:t>
              </a:r>
            </a:p>
            <a:p>
              <a:pPr lvl="1">
                <a:buFontTx/>
                <a:buChar char="•"/>
              </a:pPr>
              <a:r>
                <a:rPr lang="en-US" altLang="en-US" sz="1800" dirty="0">
                  <a:latin typeface="Helvetica" pitchFamily="2" charset="0"/>
                </a:rPr>
                <a:t>8-25 X 10</a:t>
              </a:r>
              <a:r>
                <a:rPr lang="en-US" altLang="en-US" sz="1800" baseline="30000" dirty="0">
                  <a:latin typeface="Helvetica" pitchFamily="2" charset="0"/>
                </a:rPr>
                <a:t>9</a:t>
              </a:r>
              <a:r>
                <a:rPr lang="en-US" altLang="en-US" sz="1800" dirty="0">
                  <a:latin typeface="Helvetica" pitchFamily="2" charset="0"/>
                </a:rPr>
                <a:t> sperm</a:t>
              </a:r>
              <a:endParaRPr lang="en-US" altLang="en-US" sz="2000" dirty="0">
                <a:latin typeface="Helvetica" pitchFamily="2" charset="0"/>
              </a:endParaRPr>
            </a:p>
            <a:p>
              <a:pPr lvl="2">
                <a:buFontTx/>
                <a:buChar char="–"/>
              </a:pPr>
              <a:r>
                <a:rPr lang="en-US" altLang="en-US" sz="1600" dirty="0">
                  <a:latin typeface="Helvetica" pitchFamily="2" charset="0"/>
                </a:rPr>
                <a:t>membrane changes</a:t>
              </a:r>
            </a:p>
            <a:p>
              <a:pPr lvl="2">
                <a:buFontTx/>
                <a:buChar char="–"/>
              </a:pPr>
              <a:r>
                <a:rPr lang="en-US" altLang="en-US" sz="1600" dirty="0">
                  <a:latin typeface="Helvetica" pitchFamily="2" charset="0"/>
                </a:rPr>
                <a:t>nuclear &amp; flagellar stabilization</a:t>
              </a:r>
            </a:p>
            <a:p>
              <a:pPr lvl="2">
                <a:buFontTx/>
                <a:buChar char="–"/>
              </a:pPr>
              <a:r>
                <a:rPr lang="en-US" altLang="en-US" sz="1600" dirty="0">
                  <a:latin typeface="Helvetica" pitchFamily="2" charset="0"/>
                </a:rPr>
                <a:t>motility, fertility</a:t>
              </a:r>
            </a:p>
            <a:p>
              <a:pPr lvl="2">
                <a:buFontTx/>
                <a:buChar char="–"/>
              </a:pPr>
              <a:r>
                <a:rPr lang="en-US" altLang="en-US" sz="1600" dirty="0">
                  <a:latin typeface="Helvetica" pitchFamily="2" charset="0"/>
                </a:rPr>
                <a:t>cytoplasmic droplet translocation</a:t>
              </a:r>
            </a:p>
          </p:txBody>
        </p:sp>
        <p:sp>
          <p:nvSpPr>
            <p:cNvPr id="19463" name="Line 7">
              <a:extLst>
                <a:ext uri="{FF2B5EF4-FFF2-40B4-BE49-F238E27FC236}">
                  <a16:creationId xmlns:a16="http://schemas.microsoft.com/office/drawing/2014/main" id="{AE00ED17-003F-A741-AEE5-90E65B6B04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313" y="1320800"/>
              <a:ext cx="1004887" cy="158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8" name="Rectangle 12">
              <a:extLst>
                <a:ext uri="{FF2B5EF4-FFF2-40B4-BE49-F238E27FC236}">
                  <a16:creationId xmlns:a16="http://schemas.microsoft.com/office/drawing/2014/main" id="{4E082BE8-9FA3-254F-A934-EFE0C82EF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4875" y="55563"/>
              <a:ext cx="18065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i="1" dirty="0">
                  <a:latin typeface="Helvetica" pitchFamily="2" charset="0"/>
                </a:rPr>
                <a:t>Epididymis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169606D-88D1-4E4B-9657-3E5BF943A1DC}"/>
              </a:ext>
            </a:extLst>
          </p:cNvPr>
          <p:cNvGrpSpPr/>
          <p:nvPr/>
        </p:nvGrpSpPr>
        <p:grpSpPr>
          <a:xfrm>
            <a:off x="4725988" y="3201988"/>
            <a:ext cx="4241800" cy="2389187"/>
            <a:chOff x="4725988" y="3201988"/>
            <a:chExt cx="4241800" cy="2389187"/>
          </a:xfrm>
        </p:grpSpPr>
        <p:sp>
          <p:nvSpPr>
            <p:cNvPr id="11267" name="Rectangle 3">
              <a:extLst>
                <a:ext uri="{FF2B5EF4-FFF2-40B4-BE49-F238E27FC236}">
                  <a16:creationId xmlns:a16="http://schemas.microsoft.com/office/drawing/2014/main" id="{2AA2B72E-E478-CC4A-8F2C-5EED48281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5988" y="4013200"/>
              <a:ext cx="4241800" cy="157797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chemeClr val="tx1">
                  <a:alpha val="74998"/>
                </a:schemeClr>
              </a:outerShdw>
            </a:effectLst>
          </p:spPr>
          <p:txBody>
            <a:bodyPr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455613" indent="-220663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dirty="0">
                  <a:latin typeface="Helvetica" pitchFamily="2" charset="0"/>
                </a:rPr>
                <a:t>Warehouse and Delivery</a:t>
              </a:r>
              <a:endParaRPr lang="en-US" altLang="en-US" sz="2000" dirty="0">
                <a:latin typeface="Helvetica" pitchFamily="2" charset="0"/>
              </a:endParaRPr>
            </a:p>
            <a:p>
              <a:pPr lvl="1">
                <a:buFontTx/>
                <a:buChar char="•"/>
              </a:pPr>
              <a:r>
                <a:rPr lang="en-US" altLang="en-US" sz="1800" dirty="0">
                  <a:latin typeface="Helvetica" pitchFamily="2" charset="0"/>
                </a:rPr>
                <a:t>Storage 10-50 X 10</a:t>
              </a:r>
              <a:r>
                <a:rPr lang="en-US" altLang="en-US" sz="1800" baseline="30000" dirty="0">
                  <a:latin typeface="Helvetica" pitchFamily="2" charset="0"/>
                </a:rPr>
                <a:t>9</a:t>
              </a:r>
              <a:r>
                <a:rPr lang="en-US" altLang="en-US" sz="1800" dirty="0">
                  <a:latin typeface="Helvetica" pitchFamily="2" charset="0"/>
                </a:rPr>
                <a:t> sperm</a:t>
              </a:r>
            </a:p>
            <a:p>
              <a:pPr lvl="1">
                <a:buFontTx/>
                <a:buChar char="•"/>
              </a:pPr>
              <a:r>
                <a:rPr lang="en-US" altLang="en-US" sz="1800" dirty="0">
                  <a:latin typeface="Helvetica" pitchFamily="2" charset="0"/>
                </a:rPr>
                <a:t>Sperm for 5-10 ejaculates</a:t>
              </a:r>
            </a:p>
            <a:p>
              <a:pPr lvl="1">
                <a:buFontTx/>
                <a:buChar char="•"/>
              </a:pPr>
              <a:r>
                <a:rPr lang="en-US" altLang="en-US" sz="1800" dirty="0">
                  <a:latin typeface="Helvetica" pitchFamily="2" charset="0"/>
                </a:rPr>
                <a:t>Smooth muscle contractions upon sexual stimulation</a:t>
              </a:r>
            </a:p>
          </p:txBody>
        </p:sp>
        <p:sp>
          <p:nvSpPr>
            <p:cNvPr id="19464" name="Line 8">
              <a:extLst>
                <a:ext uri="{FF2B5EF4-FFF2-40B4-BE49-F238E27FC236}">
                  <a16:creationId xmlns:a16="http://schemas.microsoft.com/office/drawing/2014/main" id="{B4014C85-8DF1-2043-8213-49CACDA582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2288" y="3201988"/>
              <a:ext cx="0" cy="392112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9" name="Rectangle 13">
              <a:extLst>
                <a:ext uri="{FF2B5EF4-FFF2-40B4-BE49-F238E27FC236}">
                  <a16:creationId xmlns:a16="http://schemas.microsoft.com/office/drawing/2014/main" id="{5A2F8398-CA7A-8A4D-B748-B470E3CDD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1163" y="3551238"/>
              <a:ext cx="2789237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i="1" dirty="0">
                  <a:latin typeface="Helvetica" pitchFamily="2" charset="0"/>
                </a:rPr>
                <a:t>Tail of Epididymis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DDCDB3E-C650-5944-96DA-E05208F5BBEF}"/>
              </a:ext>
            </a:extLst>
          </p:cNvPr>
          <p:cNvGrpSpPr/>
          <p:nvPr/>
        </p:nvGrpSpPr>
        <p:grpSpPr>
          <a:xfrm>
            <a:off x="252413" y="5106988"/>
            <a:ext cx="6159500" cy="1490662"/>
            <a:chOff x="252413" y="5106988"/>
            <a:chExt cx="6159500" cy="1490662"/>
          </a:xfrm>
        </p:grpSpPr>
        <p:sp>
          <p:nvSpPr>
            <p:cNvPr id="11270" name="Rectangle 6">
              <a:extLst>
                <a:ext uri="{FF2B5EF4-FFF2-40B4-BE49-F238E27FC236}">
                  <a16:creationId xmlns:a16="http://schemas.microsoft.com/office/drawing/2014/main" id="{9AF64838-D1CB-0B49-954E-7CBA7AD5C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13" y="5534025"/>
              <a:ext cx="3886200" cy="106362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chemeClr val="tx1">
                  <a:alpha val="74998"/>
                </a:schemeClr>
              </a:outerShdw>
            </a:effectLst>
          </p:spPr>
          <p:txBody>
            <a:bodyPr lIns="90487" tIns="44450" rIns="90487" bIns="44450">
              <a:spAutoFit/>
            </a:bodyPr>
            <a:lstStyle>
              <a:lvl1pPr marL="223838" indent="-223838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en-US" dirty="0">
                  <a:latin typeface="Helvetica" pitchFamily="2" charset="0"/>
                </a:rPr>
                <a:t>Alterations &amp; Packaging</a:t>
              </a:r>
              <a:endParaRPr lang="en-US" altLang="en-US" sz="2000" dirty="0">
                <a:latin typeface="Helvetica" pitchFamily="2" charset="0"/>
              </a:endParaRPr>
            </a:p>
            <a:p>
              <a:pPr>
                <a:lnSpc>
                  <a:spcPct val="80000"/>
                </a:lnSpc>
                <a:buFontTx/>
                <a:buChar char="•"/>
              </a:pPr>
              <a:r>
                <a:rPr lang="en-US" altLang="en-US" sz="1800" dirty="0">
                  <a:latin typeface="Helvetica" pitchFamily="2" charset="0"/>
                </a:rPr>
                <a:t>Metabolic substrates</a:t>
              </a:r>
            </a:p>
            <a:p>
              <a:pPr>
                <a:lnSpc>
                  <a:spcPct val="80000"/>
                </a:lnSpc>
                <a:buFontTx/>
                <a:buChar char="•"/>
              </a:pPr>
              <a:r>
                <a:rPr lang="en-US" altLang="en-US" sz="1800" dirty="0">
                  <a:latin typeface="Helvetica" pitchFamily="2" charset="0"/>
                </a:rPr>
                <a:t>Surface coatings</a:t>
              </a:r>
            </a:p>
            <a:p>
              <a:pPr>
                <a:lnSpc>
                  <a:spcPct val="80000"/>
                </a:lnSpc>
                <a:buFontTx/>
                <a:buChar char="•"/>
              </a:pPr>
              <a:r>
                <a:rPr lang="en-US" altLang="en-US" sz="1800" dirty="0">
                  <a:latin typeface="Helvetica" pitchFamily="2" charset="0"/>
                </a:rPr>
                <a:t>Transport for sperm</a:t>
              </a:r>
            </a:p>
          </p:txBody>
        </p:sp>
        <p:sp>
          <p:nvSpPr>
            <p:cNvPr id="19465" name="Line 9">
              <a:extLst>
                <a:ext uri="{FF2B5EF4-FFF2-40B4-BE49-F238E27FC236}">
                  <a16:creationId xmlns:a16="http://schemas.microsoft.com/office/drawing/2014/main" id="{0DC5F80D-A552-3445-A5D0-68F4DE816D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97388" y="5848350"/>
              <a:ext cx="1914525" cy="481013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0" name="Rectangle 14">
              <a:extLst>
                <a:ext uri="{FF2B5EF4-FFF2-40B4-BE49-F238E27FC236}">
                  <a16:creationId xmlns:a16="http://schemas.microsoft.com/office/drawing/2014/main" id="{3D88C5EA-1CF2-A04B-B0F2-779005F1DD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013" y="5106988"/>
              <a:ext cx="3467100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i="1">
                  <a:latin typeface="Helvetica" pitchFamily="2" charset="0"/>
                </a:rPr>
                <a:t>Accessory Sex Glands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3D15FCD-F09E-584C-8B05-D63598BD50F4}"/>
              </a:ext>
            </a:extLst>
          </p:cNvPr>
          <p:cNvGrpSpPr/>
          <p:nvPr/>
        </p:nvGrpSpPr>
        <p:grpSpPr>
          <a:xfrm>
            <a:off x="808038" y="2297113"/>
            <a:ext cx="2168525" cy="2849562"/>
            <a:chOff x="808038" y="2297113"/>
            <a:chExt cx="2168525" cy="2849562"/>
          </a:xfrm>
        </p:grpSpPr>
        <p:sp>
          <p:nvSpPr>
            <p:cNvPr id="11269" name="Rectangle 5">
              <a:extLst>
                <a:ext uri="{FF2B5EF4-FFF2-40B4-BE49-F238E27FC236}">
                  <a16:creationId xmlns:a16="http://schemas.microsoft.com/office/drawing/2014/main" id="{AD0AF14A-B5AF-9040-A852-8D0BB59C5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38" y="2747963"/>
              <a:ext cx="2168525" cy="13335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chemeClr val="tx2">
                  <a:alpha val="74998"/>
                </a:schemeClr>
              </a:outerShdw>
            </a:effec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indent="-222250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 dirty="0">
                  <a:latin typeface="Helvetica" pitchFamily="2" charset="0"/>
                </a:rPr>
                <a:t>Delivery System</a:t>
              </a:r>
            </a:p>
            <a:p>
              <a:pPr lvl="1">
                <a:buFontTx/>
                <a:buChar char="•"/>
              </a:pPr>
              <a:r>
                <a:rPr lang="en-US" altLang="en-US" sz="2000" dirty="0">
                  <a:latin typeface="Helvetica" pitchFamily="2" charset="0"/>
                </a:rPr>
                <a:t>Erection</a:t>
              </a:r>
            </a:p>
            <a:p>
              <a:pPr lvl="1">
                <a:buFontTx/>
                <a:buChar char="•"/>
              </a:pPr>
              <a:r>
                <a:rPr lang="en-US" altLang="en-US" sz="2000" dirty="0">
                  <a:latin typeface="Helvetica" pitchFamily="2" charset="0"/>
                </a:rPr>
                <a:t>Protrusion</a:t>
              </a:r>
            </a:p>
            <a:p>
              <a:pPr lvl="1">
                <a:buFontTx/>
                <a:buChar char="•"/>
              </a:pPr>
              <a:r>
                <a:rPr lang="en-US" altLang="en-US" sz="2000" dirty="0">
                  <a:latin typeface="Helvetica" pitchFamily="2" charset="0"/>
                </a:rPr>
                <a:t>Ejaculation</a:t>
              </a:r>
            </a:p>
          </p:txBody>
        </p:sp>
        <p:sp>
          <p:nvSpPr>
            <p:cNvPr id="19466" name="Line 10">
              <a:extLst>
                <a:ext uri="{FF2B5EF4-FFF2-40B4-BE49-F238E27FC236}">
                  <a16:creationId xmlns:a16="http://schemas.microsoft.com/office/drawing/2014/main" id="{916BD30E-FB26-3643-9AAA-FD678744BC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27225" y="4295775"/>
              <a:ext cx="1588" cy="85090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1" name="Rectangle 15">
              <a:extLst>
                <a:ext uri="{FF2B5EF4-FFF2-40B4-BE49-F238E27FC236}">
                  <a16:creationId xmlns:a16="http://schemas.microsoft.com/office/drawing/2014/main" id="{C31BC39F-1BA8-384E-BCC0-F8FBB41C4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3038" y="2297113"/>
              <a:ext cx="993775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i="1">
                  <a:latin typeface="Helvetica" pitchFamily="2" charset="0"/>
                </a:rPr>
                <a:t>Penis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6114A5D-469D-F14D-9B6A-1509422AF2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990600"/>
          </a:xfrm>
          <a:noFill/>
        </p:spPr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Bull Reproductive Tract</a:t>
            </a:r>
          </a:p>
        </p:txBody>
      </p:sp>
      <p:pic>
        <p:nvPicPr>
          <p:cNvPr id="21507" name="Picture 5" descr="tract1.jpg">
            <a:extLst>
              <a:ext uri="{FF2B5EF4-FFF2-40B4-BE49-F238E27FC236}">
                <a16:creationId xmlns:a16="http://schemas.microsoft.com/office/drawing/2014/main" id="{2AE2D85A-736F-5A4E-B6B3-B2217740D5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6985000" cy="525303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A9828214-5CD3-7E43-A4BA-E88AA1755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>
            <a:extLst>
              <a:ext uri="{FF2B5EF4-FFF2-40B4-BE49-F238E27FC236}">
                <a16:creationId xmlns:a16="http://schemas.microsoft.com/office/drawing/2014/main" id="{F9F9BC7A-5E85-A342-A121-E0389D03E5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Bull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652FE812-3238-454C-B07D-051D4587F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>
            <a:extLst>
              <a:ext uri="{FF2B5EF4-FFF2-40B4-BE49-F238E27FC236}">
                <a16:creationId xmlns:a16="http://schemas.microsoft.com/office/drawing/2014/main" id="{B190F4B8-286B-414B-8BF5-7A7FCB3432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Bull</a:t>
            </a:r>
          </a:p>
        </p:txBody>
      </p:sp>
      <p:sp>
        <p:nvSpPr>
          <p:cNvPr id="25604" name="Oval 4">
            <a:extLst>
              <a:ext uri="{FF2B5EF4-FFF2-40B4-BE49-F238E27FC236}">
                <a16:creationId xmlns:a16="http://schemas.microsoft.com/office/drawing/2014/main" id="{B2F5B63F-8848-9843-9213-2FF896964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800600"/>
            <a:ext cx="2133600" cy="20574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5605" name="Group 5">
            <a:extLst>
              <a:ext uri="{FF2B5EF4-FFF2-40B4-BE49-F238E27FC236}">
                <a16:creationId xmlns:a16="http://schemas.microsoft.com/office/drawing/2014/main" id="{F14C634C-B023-0544-91F8-02087CCF0B4F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5510213"/>
            <a:ext cx="2273300" cy="396875"/>
            <a:chOff x="3312" y="3471"/>
            <a:chExt cx="1432" cy="250"/>
          </a:xfrm>
        </p:grpSpPr>
        <p:sp>
          <p:nvSpPr>
            <p:cNvPr id="25607" name="Text Box 6">
              <a:extLst>
                <a:ext uri="{FF2B5EF4-FFF2-40B4-BE49-F238E27FC236}">
                  <a16:creationId xmlns:a16="http://schemas.microsoft.com/office/drawing/2014/main" id="{85CE220C-AE5D-3545-92BE-AC88CE0E3E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6" y="3471"/>
              <a:ext cx="5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Helvetica" pitchFamily="2" charset="0"/>
                </a:rPr>
                <a:t>Testis</a:t>
              </a:r>
            </a:p>
          </p:txBody>
        </p:sp>
        <p:sp>
          <p:nvSpPr>
            <p:cNvPr id="25608" name="Line 7">
              <a:extLst>
                <a:ext uri="{FF2B5EF4-FFF2-40B4-BE49-F238E27FC236}">
                  <a16:creationId xmlns:a16="http://schemas.microsoft.com/office/drawing/2014/main" id="{B9353252-2AE3-AE4F-94D3-4EF2F612E0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12" y="3600"/>
              <a:ext cx="864" cy="4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6" name="TextBox 7">
            <a:extLst>
              <a:ext uri="{FF2B5EF4-FFF2-40B4-BE49-F238E27FC236}">
                <a16:creationId xmlns:a16="http://schemas.microsoft.com/office/drawing/2014/main" id="{11100DB9-1C78-2542-B71B-1C9346AEA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791200"/>
            <a:ext cx="350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66CC"/>
                </a:solidFill>
              </a:rPr>
              <a:t>Primary Sex Organ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930DBD-4A75-A44D-BDB6-3187C461BD37}"/>
              </a:ext>
            </a:extLst>
          </p:cNvPr>
          <p:cNvSpPr txBox="1"/>
          <p:nvPr/>
        </p:nvSpPr>
        <p:spPr>
          <a:xfrm>
            <a:off x="6477000" y="42672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Testosterone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Sperm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FB19D-7D21-4746-AC62-973BE9BE2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3a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4A5BE9-A1B6-A648-83F0-7E24E89EFBC0}"/>
              </a:ext>
            </a:extLst>
          </p:cNvPr>
          <p:cNvSpPr txBox="1"/>
          <p:nvPr/>
        </p:nvSpPr>
        <p:spPr>
          <a:xfrm>
            <a:off x="457200" y="12192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are the 2 major functions of the testes?</a:t>
            </a:r>
          </a:p>
          <a:p>
            <a:endParaRPr lang="en-US" dirty="0"/>
          </a:p>
          <a:p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E26661A4-A855-D746-B320-026E205EE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3429000"/>
            <a:ext cx="274320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531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FB19D-7D21-4746-AC62-973BE9BE2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3a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4A5BE9-A1B6-A648-83F0-7E24E89EFBC0}"/>
              </a:ext>
            </a:extLst>
          </p:cNvPr>
          <p:cNvSpPr txBox="1"/>
          <p:nvPr/>
        </p:nvSpPr>
        <p:spPr>
          <a:xfrm>
            <a:off x="457200" y="1219200"/>
            <a:ext cx="731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are the 2 major functions of the testes?</a:t>
            </a:r>
          </a:p>
          <a:p>
            <a:endParaRPr lang="en-US" dirty="0"/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The formation of sperm and production of the hormone testosterone. </a:t>
            </a:r>
          </a:p>
        </p:txBody>
      </p:sp>
      <p:pic>
        <p:nvPicPr>
          <p:cNvPr id="4" name="Picture 3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E26661A4-A855-D746-B320-026E205EE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3429000"/>
            <a:ext cx="2743200" cy="274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2083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A00F30A-DCBA-4D4E-8C1B-0CED4E88F5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38800" y="3124200"/>
            <a:ext cx="3117850" cy="838200"/>
          </a:xfrm>
          <a:noFill/>
        </p:spPr>
        <p:txBody>
          <a:bodyPr/>
          <a:lstStyle/>
          <a:p>
            <a:pPr algn="l"/>
            <a:r>
              <a:rPr lang="en-US" altLang="en-US">
                <a:ea typeface="ＭＳ Ｐゴシック" panose="020B0600070205080204" pitchFamily="34" charset="-128"/>
              </a:rPr>
              <a:t>Bull Testis</a:t>
            </a:r>
          </a:p>
        </p:txBody>
      </p:sp>
      <p:pic>
        <p:nvPicPr>
          <p:cNvPr id="27651" name="Picture 8" descr="testes3.jpg">
            <a:extLst>
              <a:ext uri="{FF2B5EF4-FFF2-40B4-BE49-F238E27FC236}">
                <a16:creationId xmlns:a16="http://schemas.microsoft.com/office/drawing/2014/main" id="{B7DDE3F7-0013-D548-A987-0D6B9CCC1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4754563" cy="50101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>
            <a:extLst>
              <a:ext uri="{FF2B5EF4-FFF2-40B4-BE49-F238E27FC236}">
                <a16:creationId xmlns:a16="http://schemas.microsoft.com/office/drawing/2014/main" id="{B6FA1482-4556-6546-A4E5-0F8CA70782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Bull Tract</a:t>
            </a:r>
          </a:p>
        </p:txBody>
      </p:sp>
      <p:sp>
        <p:nvSpPr>
          <p:cNvPr id="29699" name="Rectangle 6">
            <a:extLst>
              <a:ext uri="{FF2B5EF4-FFF2-40B4-BE49-F238E27FC236}">
                <a16:creationId xmlns:a16="http://schemas.microsoft.com/office/drawing/2014/main" id="{599BDE9E-2B53-9448-A8F6-9883DD0F9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3" y="1800225"/>
            <a:ext cx="701675" cy="2062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29700" name="Picture 7">
            <a:extLst>
              <a:ext uri="{FF2B5EF4-FFF2-40B4-BE49-F238E27FC236}">
                <a16:creationId xmlns:a16="http://schemas.microsoft.com/office/drawing/2014/main" id="{D3D9D98C-26F2-CD41-A0A3-A1C2C71DC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1" name="Group 12">
            <a:extLst>
              <a:ext uri="{FF2B5EF4-FFF2-40B4-BE49-F238E27FC236}">
                <a16:creationId xmlns:a16="http://schemas.microsoft.com/office/drawing/2014/main" id="{6B8484E9-8248-8B4A-87E9-213E5EE90B81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5867400"/>
            <a:ext cx="1773238" cy="457200"/>
            <a:chOff x="1440" y="3696"/>
            <a:chExt cx="1117" cy="288"/>
          </a:xfrm>
        </p:grpSpPr>
        <p:sp>
          <p:nvSpPr>
            <p:cNvPr id="29703" name="Text Box 8">
              <a:extLst>
                <a:ext uri="{FF2B5EF4-FFF2-40B4-BE49-F238E27FC236}">
                  <a16:creationId xmlns:a16="http://schemas.microsoft.com/office/drawing/2014/main" id="{0197C99D-80F1-CC41-A624-1CCA603FCD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696"/>
              <a:ext cx="8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Scrotum</a:t>
              </a:r>
            </a:p>
          </p:txBody>
        </p:sp>
        <p:sp>
          <p:nvSpPr>
            <p:cNvPr id="29704" name="Line 10">
              <a:extLst>
                <a:ext uri="{FF2B5EF4-FFF2-40B4-BE49-F238E27FC236}">
                  <a16:creationId xmlns:a16="http://schemas.microsoft.com/office/drawing/2014/main" id="{418FC362-C8DC-3A4C-A676-3F4892A662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4" y="3789"/>
              <a:ext cx="253" cy="51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02" name="Text Box 17">
            <a:extLst>
              <a:ext uri="{FF2B5EF4-FFF2-40B4-BE49-F238E27FC236}">
                <a16:creationId xmlns:a16="http://schemas.microsoft.com/office/drawing/2014/main" id="{B3420ED5-11A6-AA40-A65E-AAB4F60C8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19400"/>
            <a:ext cx="2759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buSzPct val="125000"/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Thermosensor</a:t>
            </a:r>
          </a:p>
          <a:p>
            <a:pPr>
              <a:buSzPct val="125000"/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Radiator</a:t>
            </a:r>
          </a:p>
          <a:p>
            <a:pPr>
              <a:buSzPct val="125000"/>
              <a:buFont typeface="Times" pitchFamily="2" charset="0"/>
              <a:buChar char="•"/>
            </a:pPr>
            <a:r>
              <a:rPr lang="en-US" altLang="en-US">
                <a:latin typeface="Helvetica" pitchFamily="2" charset="0"/>
              </a:rPr>
              <a:t>Protective sac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F21E42E-326F-4549-927D-133529CA77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Bull Tract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145FDA6-13BA-0948-BA9B-F5C6D9AA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3" y="1800225"/>
            <a:ext cx="701675" cy="2062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BF60CABF-6168-D246-9D00-DB9532AB5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Line 11">
            <a:extLst>
              <a:ext uri="{FF2B5EF4-FFF2-40B4-BE49-F238E27FC236}">
                <a16:creationId xmlns:a16="http://schemas.microsoft.com/office/drawing/2014/main" id="{35A6590C-65D6-2149-95CD-A3C41665C55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5791200"/>
            <a:ext cx="190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Line 12">
            <a:extLst>
              <a:ext uri="{FF2B5EF4-FFF2-40B4-BE49-F238E27FC236}">
                <a16:creationId xmlns:a16="http://schemas.microsoft.com/office/drawing/2014/main" id="{64C4C1C6-8293-394A-8890-03E5B176830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4495800"/>
            <a:ext cx="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stealth" w="med" len="lg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Text Box 14">
            <a:extLst>
              <a:ext uri="{FF2B5EF4-FFF2-40B4-BE49-F238E27FC236}">
                <a16:creationId xmlns:a16="http://schemas.microsoft.com/office/drawing/2014/main" id="{50EE4C8C-9B74-9348-A969-AB5E06798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562600"/>
            <a:ext cx="219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Cross Section</a:t>
            </a:r>
          </a:p>
        </p:txBody>
      </p:sp>
      <p:sp>
        <p:nvSpPr>
          <p:cNvPr id="31752" name="Text Box 15">
            <a:extLst>
              <a:ext uri="{FF2B5EF4-FFF2-40B4-BE49-F238E27FC236}">
                <a16:creationId xmlns:a16="http://schemas.microsoft.com/office/drawing/2014/main" id="{AA6D63DE-AE37-604C-9E68-EE13EB612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343400"/>
            <a:ext cx="327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Longitudinal Section</a:t>
            </a:r>
          </a:p>
        </p:txBody>
      </p:sp>
      <p:sp>
        <p:nvSpPr>
          <p:cNvPr id="31753" name="Line 16">
            <a:extLst>
              <a:ext uri="{FF2B5EF4-FFF2-40B4-BE49-F238E27FC236}">
                <a16:creationId xmlns:a16="http://schemas.microsoft.com/office/drawing/2014/main" id="{C1391188-2EEE-414C-BF0E-5C4365DFA1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4876800"/>
            <a:ext cx="182880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F76D2260-F100-8942-BA0F-D6B06E164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Scrotal Cross Section</a:t>
            </a:r>
          </a:p>
        </p:txBody>
      </p:sp>
      <p:pic>
        <p:nvPicPr>
          <p:cNvPr id="33795" name="Picture 2" descr="scrotal_cut.jpg">
            <a:extLst>
              <a:ext uri="{FF2B5EF4-FFF2-40B4-BE49-F238E27FC236}">
                <a16:creationId xmlns:a16="http://schemas.microsoft.com/office/drawing/2014/main" id="{784C5097-1F74-C641-93F1-EBB9572E5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1103313"/>
            <a:ext cx="7410450" cy="560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63F040CB-4DBD-DE4F-B9C1-ED1BE6080B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133600"/>
            <a:ext cx="3657600" cy="1965325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Scrotal Longitudinal</a:t>
            </a:r>
            <a:br>
              <a:rPr lang="en-US" altLang="en-US">
                <a:ea typeface="ＭＳ Ｐゴシック" panose="020B0600070205080204" pitchFamily="34" charset="-128"/>
              </a:rPr>
            </a:br>
            <a:r>
              <a:rPr lang="en-US" altLang="en-US">
                <a:ea typeface="ＭＳ Ｐゴシック" panose="020B0600070205080204" pitchFamily="34" charset="-128"/>
              </a:rPr>
              <a:t>Section </a:t>
            </a:r>
          </a:p>
        </p:txBody>
      </p:sp>
      <p:pic>
        <p:nvPicPr>
          <p:cNvPr id="34819" name="Picture 8" descr="epid3.jpg">
            <a:extLst>
              <a:ext uri="{FF2B5EF4-FFF2-40B4-BE49-F238E27FC236}">
                <a16:creationId xmlns:a16="http://schemas.microsoft.com/office/drawing/2014/main" id="{BF80E4EE-F98E-9D45-8432-2F878553F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28600"/>
            <a:ext cx="4572000" cy="62071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>
            <a:extLst>
              <a:ext uri="{FF2B5EF4-FFF2-40B4-BE49-F238E27FC236}">
                <a16:creationId xmlns:a16="http://schemas.microsoft.com/office/drawing/2014/main" id="{4516BF10-1EB7-204B-B1DC-F1539F798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5053013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2">
            <a:extLst>
              <a:ext uri="{FF2B5EF4-FFF2-40B4-BE49-F238E27FC236}">
                <a16:creationId xmlns:a16="http://schemas.microsoft.com/office/drawing/2014/main" id="{BAD39987-0264-F749-BCAE-87388390F9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3657600" cy="838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Structure of the Testis</a:t>
            </a:r>
          </a:p>
        </p:txBody>
      </p:sp>
      <p:grpSp>
        <p:nvGrpSpPr>
          <p:cNvPr id="36868" name="Group 40">
            <a:extLst>
              <a:ext uri="{FF2B5EF4-FFF2-40B4-BE49-F238E27FC236}">
                <a16:creationId xmlns:a16="http://schemas.microsoft.com/office/drawing/2014/main" id="{0BA799EC-31D6-3445-BEF6-897F63F87D4D}"/>
              </a:ext>
            </a:extLst>
          </p:cNvPr>
          <p:cNvGrpSpPr>
            <a:grpSpLocks/>
          </p:cNvGrpSpPr>
          <p:nvPr/>
        </p:nvGrpSpPr>
        <p:grpSpPr bwMode="auto">
          <a:xfrm>
            <a:off x="303213" y="4876800"/>
            <a:ext cx="4497387" cy="1235075"/>
            <a:chOff x="191" y="3072"/>
            <a:chExt cx="2833" cy="778"/>
          </a:xfrm>
        </p:grpSpPr>
        <p:sp>
          <p:nvSpPr>
            <p:cNvPr id="36875" name="Text Box 18">
              <a:extLst>
                <a:ext uri="{FF2B5EF4-FFF2-40B4-BE49-F238E27FC236}">
                  <a16:creationId xmlns:a16="http://schemas.microsoft.com/office/drawing/2014/main" id="{89BD7831-D7FE-6249-BEB4-9221721ABD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" y="3408"/>
              <a:ext cx="200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000">
                  <a:latin typeface="Arial" panose="020B0604020202020204" pitchFamily="34" charset="0"/>
                </a:rPr>
                <a:t>Rete Testis</a:t>
              </a:r>
            </a:p>
            <a:p>
              <a:pPr algn="ctr" eaLnBrk="1" hangingPunct="1"/>
              <a:r>
                <a:rPr lang="en-US" altLang="en-US" sz="2000">
                  <a:latin typeface="Arial" panose="020B0604020202020204" pitchFamily="34" charset="0"/>
                </a:rPr>
                <a:t>(within the mediastinum)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36876" name="Line 28">
              <a:extLst>
                <a:ext uri="{FF2B5EF4-FFF2-40B4-BE49-F238E27FC236}">
                  <a16:creationId xmlns:a16="http://schemas.microsoft.com/office/drawing/2014/main" id="{367A5933-2EF5-084B-8868-42E548E7DF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6" y="3072"/>
              <a:ext cx="1248" cy="48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69" name="Group 39">
            <a:extLst>
              <a:ext uri="{FF2B5EF4-FFF2-40B4-BE49-F238E27FC236}">
                <a16:creationId xmlns:a16="http://schemas.microsoft.com/office/drawing/2014/main" id="{1DBDBAF9-B3CE-7F40-B7E8-3F0E7FAE361C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4191000"/>
            <a:ext cx="3124200" cy="396875"/>
            <a:chOff x="240" y="2640"/>
            <a:chExt cx="1968" cy="250"/>
          </a:xfrm>
        </p:grpSpPr>
        <p:sp>
          <p:nvSpPr>
            <p:cNvPr id="36873" name="Rectangle 4">
              <a:extLst>
                <a:ext uri="{FF2B5EF4-FFF2-40B4-BE49-F238E27FC236}">
                  <a16:creationId xmlns:a16="http://schemas.microsoft.com/office/drawing/2014/main" id="{913E8A4B-11B0-9848-9981-7AFFE7A99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2640"/>
              <a:ext cx="144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Arial" panose="020B0604020202020204" pitchFamily="34" charset="0"/>
                </a:rPr>
                <a:t>Tunica Albuginea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36874" name="Line 29">
              <a:extLst>
                <a:ext uri="{FF2B5EF4-FFF2-40B4-BE49-F238E27FC236}">
                  <a16:creationId xmlns:a16="http://schemas.microsoft.com/office/drawing/2014/main" id="{2524A0CD-C17B-674D-9F5D-62E6149410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2784"/>
              <a:ext cx="480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0" name="Group 43">
            <a:extLst>
              <a:ext uri="{FF2B5EF4-FFF2-40B4-BE49-F238E27FC236}">
                <a16:creationId xmlns:a16="http://schemas.microsoft.com/office/drawing/2014/main" id="{86334C4F-CBF3-634C-A9DE-765CCDA5342C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2971800"/>
            <a:ext cx="3581400" cy="533400"/>
            <a:chOff x="3504" y="1872"/>
            <a:chExt cx="2256" cy="336"/>
          </a:xfrm>
        </p:grpSpPr>
        <p:sp>
          <p:nvSpPr>
            <p:cNvPr id="36871" name="Text Box 24">
              <a:extLst>
                <a:ext uri="{FF2B5EF4-FFF2-40B4-BE49-F238E27FC236}">
                  <a16:creationId xmlns:a16="http://schemas.microsoft.com/office/drawing/2014/main" id="{FED839E3-F641-CE46-AC55-8E1819B53F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2" y="1872"/>
              <a:ext cx="169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>
                  <a:latin typeface="Arial" panose="020B0604020202020204" pitchFamily="34" charset="0"/>
                </a:rPr>
                <a:t>Seminiferous Tubule</a:t>
              </a:r>
            </a:p>
          </p:txBody>
        </p:sp>
        <p:sp>
          <p:nvSpPr>
            <p:cNvPr id="36872" name="Line 34">
              <a:extLst>
                <a:ext uri="{FF2B5EF4-FFF2-40B4-BE49-F238E27FC236}">
                  <a16:creationId xmlns:a16="http://schemas.microsoft.com/office/drawing/2014/main" id="{2FAE4637-EF7F-594A-A3EE-78C9F62760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04" y="2016"/>
              <a:ext cx="576" cy="192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0C7ABB7-7510-8F4A-8B1C-44D5326CB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500" y="6007100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Testis</a:t>
            </a:r>
          </a:p>
        </p:txBody>
      </p:sp>
      <p:pic>
        <p:nvPicPr>
          <p:cNvPr id="38915" name="Picture 4">
            <a:extLst>
              <a:ext uri="{FF2B5EF4-FFF2-40B4-BE49-F238E27FC236}">
                <a16:creationId xmlns:a16="http://schemas.microsoft.com/office/drawing/2014/main" id="{04696F59-97D8-B343-A7B5-92F66ECAA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52400"/>
            <a:ext cx="2697163" cy="594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5">
            <a:extLst>
              <a:ext uri="{FF2B5EF4-FFF2-40B4-BE49-F238E27FC236}">
                <a16:creationId xmlns:a16="http://schemas.microsoft.com/office/drawing/2014/main" id="{BAA3572E-9F2F-7341-B822-1B5803C6A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685800"/>
            <a:ext cx="204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Mediastinum</a:t>
            </a:r>
          </a:p>
        </p:txBody>
      </p:sp>
      <p:sp>
        <p:nvSpPr>
          <p:cNvPr id="38917" name="Text Box 6">
            <a:extLst>
              <a:ext uri="{FF2B5EF4-FFF2-40B4-BE49-F238E27FC236}">
                <a16:creationId xmlns:a16="http://schemas.microsoft.com/office/drawing/2014/main" id="{5845EA61-20CE-4849-B801-CB6AA4151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2416175"/>
            <a:ext cx="2114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Helvetica" pitchFamily="2" charset="0"/>
              </a:rPr>
              <a:t>Seminiferous</a:t>
            </a:r>
          </a:p>
          <a:p>
            <a:pPr algn="ctr"/>
            <a:r>
              <a:rPr lang="en-US" altLang="en-US">
                <a:latin typeface="Helvetica" pitchFamily="2" charset="0"/>
              </a:rPr>
              <a:t>Tubule</a:t>
            </a:r>
          </a:p>
        </p:txBody>
      </p:sp>
      <p:sp>
        <p:nvSpPr>
          <p:cNvPr id="38918" name="Freeform 7">
            <a:extLst>
              <a:ext uri="{FF2B5EF4-FFF2-40B4-BE49-F238E27FC236}">
                <a16:creationId xmlns:a16="http://schemas.microsoft.com/office/drawing/2014/main" id="{0AAABF29-5635-6944-B45E-503D9800866E}"/>
              </a:ext>
            </a:extLst>
          </p:cNvPr>
          <p:cNvSpPr>
            <a:spLocks/>
          </p:cNvSpPr>
          <p:nvPr/>
        </p:nvSpPr>
        <p:spPr bwMode="auto">
          <a:xfrm>
            <a:off x="3886200" y="2057400"/>
            <a:ext cx="304800" cy="533400"/>
          </a:xfrm>
          <a:custGeom>
            <a:avLst/>
            <a:gdLst>
              <a:gd name="T0" fmla="*/ 0 w 192"/>
              <a:gd name="T1" fmla="*/ 846772500 h 336"/>
              <a:gd name="T2" fmla="*/ 241935000 w 192"/>
              <a:gd name="T3" fmla="*/ 725805000 h 336"/>
              <a:gd name="T4" fmla="*/ 362902500 w 192"/>
              <a:gd name="T5" fmla="*/ 362902500 h 336"/>
              <a:gd name="T6" fmla="*/ 483870000 w 192"/>
              <a:gd name="T7" fmla="*/ 0 h 336"/>
              <a:gd name="T8" fmla="*/ 0 60000 65536"/>
              <a:gd name="T9" fmla="*/ 0 60000 65536"/>
              <a:gd name="T10" fmla="*/ 0 60000 65536"/>
              <a:gd name="T11" fmla="*/ 0 60000 65536"/>
              <a:gd name="T12" fmla="*/ 0 w 192"/>
              <a:gd name="T13" fmla="*/ 0 h 336"/>
              <a:gd name="T14" fmla="*/ 192 w 192"/>
              <a:gd name="T15" fmla="*/ 336 h 3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2" h="336">
                <a:moveTo>
                  <a:pt x="0" y="336"/>
                </a:moveTo>
                <a:cubicBezTo>
                  <a:pt x="36" y="328"/>
                  <a:pt x="72" y="320"/>
                  <a:pt x="96" y="288"/>
                </a:cubicBezTo>
                <a:cubicBezTo>
                  <a:pt x="120" y="256"/>
                  <a:pt x="128" y="191"/>
                  <a:pt x="144" y="144"/>
                </a:cubicBezTo>
                <a:cubicBezTo>
                  <a:pt x="159" y="96"/>
                  <a:pt x="184" y="23"/>
                  <a:pt x="192" y="0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8919" name="Freeform 8">
            <a:extLst>
              <a:ext uri="{FF2B5EF4-FFF2-40B4-BE49-F238E27FC236}">
                <a16:creationId xmlns:a16="http://schemas.microsoft.com/office/drawing/2014/main" id="{EEACE372-5BA9-9D4E-BD15-71BFCA4296C3}"/>
              </a:ext>
            </a:extLst>
          </p:cNvPr>
          <p:cNvSpPr>
            <a:spLocks/>
          </p:cNvSpPr>
          <p:nvPr/>
        </p:nvSpPr>
        <p:spPr bwMode="auto">
          <a:xfrm>
            <a:off x="4383088" y="920750"/>
            <a:ext cx="61912" cy="831850"/>
          </a:xfrm>
          <a:custGeom>
            <a:avLst/>
            <a:gdLst>
              <a:gd name="T0" fmla="*/ 57962332 w 39"/>
              <a:gd name="T1" fmla="*/ 1320561875 h 524"/>
              <a:gd name="T2" fmla="*/ 98284506 w 39"/>
              <a:gd name="T3" fmla="*/ 831651563 h 524"/>
              <a:gd name="T4" fmla="*/ 57962332 w 39"/>
              <a:gd name="T5" fmla="*/ 554434375 h 524"/>
              <a:gd name="T6" fmla="*/ 0 w 39"/>
              <a:gd name="T7" fmla="*/ 239415638 h 524"/>
              <a:gd name="T8" fmla="*/ 57962332 w 39"/>
              <a:gd name="T9" fmla="*/ 0 h 5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"/>
              <a:gd name="T16" fmla="*/ 0 h 524"/>
              <a:gd name="T17" fmla="*/ 39 w 39"/>
              <a:gd name="T18" fmla="*/ 524 h 5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" h="524">
                <a:moveTo>
                  <a:pt x="23" y="524"/>
                </a:moveTo>
                <a:cubicBezTo>
                  <a:pt x="31" y="452"/>
                  <a:pt x="39" y="380"/>
                  <a:pt x="39" y="330"/>
                </a:cubicBezTo>
                <a:cubicBezTo>
                  <a:pt x="39" y="279"/>
                  <a:pt x="29" y="259"/>
                  <a:pt x="23" y="220"/>
                </a:cubicBezTo>
                <a:cubicBezTo>
                  <a:pt x="16" y="180"/>
                  <a:pt x="0" y="131"/>
                  <a:pt x="0" y="95"/>
                </a:cubicBezTo>
                <a:cubicBezTo>
                  <a:pt x="0" y="58"/>
                  <a:pt x="19" y="16"/>
                  <a:pt x="23" y="0"/>
                </a:cubicBezTo>
              </a:path>
            </a:pathLst>
          </a:custGeom>
          <a:noFill/>
          <a:ln w="38100">
            <a:solidFill>
              <a:srgbClr val="0000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8920" name="Freeform 11">
            <a:extLst>
              <a:ext uri="{FF2B5EF4-FFF2-40B4-BE49-F238E27FC236}">
                <a16:creationId xmlns:a16="http://schemas.microsoft.com/office/drawing/2014/main" id="{B4C4F677-F7AE-EA4A-B601-9B351A1B7C38}"/>
              </a:ext>
            </a:extLst>
          </p:cNvPr>
          <p:cNvSpPr>
            <a:spLocks/>
          </p:cNvSpPr>
          <p:nvPr/>
        </p:nvSpPr>
        <p:spPr bwMode="auto">
          <a:xfrm>
            <a:off x="3352800" y="444500"/>
            <a:ext cx="838200" cy="165100"/>
          </a:xfrm>
          <a:custGeom>
            <a:avLst/>
            <a:gdLst>
              <a:gd name="T0" fmla="*/ 0 w 528"/>
              <a:gd name="T1" fmla="*/ 262096250 h 104"/>
              <a:gd name="T2" fmla="*/ 362902500 w 528"/>
              <a:gd name="T3" fmla="*/ 141128750 h 104"/>
              <a:gd name="T4" fmla="*/ 725805000 w 528"/>
              <a:gd name="T5" fmla="*/ 20161250 h 104"/>
              <a:gd name="T6" fmla="*/ 967740000 w 528"/>
              <a:gd name="T7" fmla="*/ 20161250 h 104"/>
              <a:gd name="T8" fmla="*/ 1088707500 w 528"/>
              <a:gd name="T9" fmla="*/ 20161250 h 104"/>
              <a:gd name="T10" fmla="*/ 1330642500 w 528"/>
              <a:gd name="T11" fmla="*/ 141128750 h 10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28"/>
              <a:gd name="T19" fmla="*/ 0 h 104"/>
              <a:gd name="T20" fmla="*/ 528 w 528"/>
              <a:gd name="T21" fmla="*/ 104 h 10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28" h="104">
                <a:moveTo>
                  <a:pt x="0" y="104"/>
                </a:moveTo>
                <a:cubicBezTo>
                  <a:pt x="48" y="87"/>
                  <a:pt x="96" y="71"/>
                  <a:pt x="144" y="56"/>
                </a:cubicBezTo>
                <a:cubicBezTo>
                  <a:pt x="191" y="40"/>
                  <a:pt x="248" y="15"/>
                  <a:pt x="288" y="8"/>
                </a:cubicBezTo>
                <a:cubicBezTo>
                  <a:pt x="327" y="0"/>
                  <a:pt x="360" y="8"/>
                  <a:pt x="384" y="8"/>
                </a:cubicBezTo>
                <a:cubicBezTo>
                  <a:pt x="408" y="8"/>
                  <a:pt x="408" y="0"/>
                  <a:pt x="432" y="8"/>
                </a:cubicBezTo>
                <a:cubicBezTo>
                  <a:pt x="455" y="15"/>
                  <a:pt x="491" y="35"/>
                  <a:pt x="528" y="56"/>
                </a:cubicBezTo>
              </a:path>
            </a:pathLst>
          </a:custGeom>
          <a:noFill/>
          <a:ln w="38100">
            <a:solidFill>
              <a:srgbClr val="0000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8921" name="Freeform 12">
            <a:extLst>
              <a:ext uri="{FF2B5EF4-FFF2-40B4-BE49-F238E27FC236}">
                <a16:creationId xmlns:a16="http://schemas.microsoft.com/office/drawing/2014/main" id="{C76B6A56-1D97-1C41-80A3-63FFE5FE84F6}"/>
              </a:ext>
            </a:extLst>
          </p:cNvPr>
          <p:cNvSpPr>
            <a:spLocks/>
          </p:cNvSpPr>
          <p:nvPr/>
        </p:nvSpPr>
        <p:spPr bwMode="auto">
          <a:xfrm>
            <a:off x="5029200" y="2133600"/>
            <a:ext cx="152400" cy="533400"/>
          </a:xfrm>
          <a:custGeom>
            <a:avLst/>
            <a:gdLst>
              <a:gd name="T0" fmla="*/ 241935000 w 96"/>
              <a:gd name="T1" fmla="*/ 846772500 h 336"/>
              <a:gd name="T2" fmla="*/ 120967500 w 96"/>
              <a:gd name="T3" fmla="*/ 725805000 h 336"/>
              <a:gd name="T4" fmla="*/ 120967500 w 96"/>
              <a:gd name="T5" fmla="*/ 604837500 h 336"/>
              <a:gd name="T6" fmla="*/ 120967500 w 96"/>
              <a:gd name="T7" fmla="*/ 241935000 h 336"/>
              <a:gd name="T8" fmla="*/ 0 w 96"/>
              <a:gd name="T9" fmla="*/ 0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"/>
              <a:gd name="T16" fmla="*/ 0 h 336"/>
              <a:gd name="T17" fmla="*/ 96 w 96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" h="336">
                <a:moveTo>
                  <a:pt x="96" y="336"/>
                </a:moveTo>
                <a:cubicBezTo>
                  <a:pt x="75" y="319"/>
                  <a:pt x="55" y="303"/>
                  <a:pt x="48" y="288"/>
                </a:cubicBezTo>
                <a:cubicBezTo>
                  <a:pt x="40" y="272"/>
                  <a:pt x="48" y="272"/>
                  <a:pt x="48" y="240"/>
                </a:cubicBezTo>
                <a:cubicBezTo>
                  <a:pt x="48" y="208"/>
                  <a:pt x="55" y="135"/>
                  <a:pt x="48" y="96"/>
                </a:cubicBezTo>
                <a:cubicBezTo>
                  <a:pt x="40" y="56"/>
                  <a:pt x="7" y="15"/>
                  <a:pt x="0" y="0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8922" name="Freeform 14">
            <a:extLst>
              <a:ext uri="{FF2B5EF4-FFF2-40B4-BE49-F238E27FC236}">
                <a16:creationId xmlns:a16="http://schemas.microsoft.com/office/drawing/2014/main" id="{1C6D5AC1-A0B7-6A41-8DFB-2C86E343BDB4}"/>
              </a:ext>
            </a:extLst>
          </p:cNvPr>
          <p:cNvSpPr>
            <a:spLocks/>
          </p:cNvSpPr>
          <p:nvPr/>
        </p:nvSpPr>
        <p:spPr bwMode="auto">
          <a:xfrm>
            <a:off x="5029200" y="381000"/>
            <a:ext cx="711200" cy="381000"/>
          </a:xfrm>
          <a:custGeom>
            <a:avLst/>
            <a:gdLst>
              <a:gd name="T0" fmla="*/ 0 w 448"/>
              <a:gd name="T1" fmla="*/ 604837500 h 240"/>
              <a:gd name="T2" fmla="*/ 259576888 w 448"/>
              <a:gd name="T3" fmla="*/ 284778450 h 240"/>
              <a:gd name="T4" fmla="*/ 456149075 w 448"/>
              <a:gd name="T5" fmla="*/ 68045013 h 240"/>
              <a:gd name="T6" fmla="*/ 655240625 w 448"/>
              <a:gd name="T7" fmla="*/ 7561263 h 240"/>
              <a:gd name="T8" fmla="*/ 851812813 w 448"/>
              <a:gd name="T9" fmla="*/ 27722513 h 240"/>
              <a:gd name="T10" fmla="*/ 1030744700 w 448"/>
              <a:gd name="T11" fmla="*/ 166330313 h 240"/>
              <a:gd name="T12" fmla="*/ 1129030000 w 448"/>
              <a:gd name="T13" fmla="*/ 244455950 h 2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48"/>
              <a:gd name="T22" fmla="*/ 0 h 240"/>
              <a:gd name="T23" fmla="*/ 448 w 448"/>
              <a:gd name="T24" fmla="*/ 240 h 2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48" h="240">
                <a:moveTo>
                  <a:pt x="0" y="240"/>
                </a:moveTo>
                <a:cubicBezTo>
                  <a:pt x="36" y="194"/>
                  <a:pt x="72" y="148"/>
                  <a:pt x="103" y="113"/>
                </a:cubicBezTo>
                <a:cubicBezTo>
                  <a:pt x="133" y="77"/>
                  <a:pt x="154" y="45"/>
                  <a:pt x="181" y="27"/>
                </a:cubicBezTo>
                <a:cubicBezTo>
                  <a:pt x="207" y="8"/>
                  <a:pt x="233" y="5"/>
                  <a:pt x="260" y="3"/>
                </a:cubicBezTo>
                <a:cubicBezTo>
                  <a:pt x="286" y="0"/>
                  <a:pt x="313" y="0"/>
                  <a:pt x="338" y="11"/>
                </a:cubicBezTo>
                <a:cubicBezTo>
                  <a:pt x="362" y="21"/>
                  <a:pt x="390" y="51"/>
                  <a:pt x="409" y="66"/>
                </a:cubicBezTo>
                <a:cubicBezTo>
                  <a:pt x="427" y="80"/>
                  <a:pt x="437" y="88"/>
                  <a:pt x="448" y="97"/>
                </a:cubicBezTo>
              </a:path>
            </a:pathLst>
          </a:custGeom>
          <a:noFill/>
          <a:ln w="38100">
            <a:solidFill>
              <a:srgbClr val="0000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8923" name="Text Box 15">
            <a:extLst>
              <a:ext uri="{FF2B5EF4-FFF2-40B4-BE49-F238E27FC236}">
                <a16:creationId xmlns:a16="http://schemas.microsoft.com/office/drawing/2014/main" id="{6D7DCF6F-9096-CB41-86F1-0D639C98E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892175"/>
            <a:ext cx="180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Rete Testis</a:t>
            </a:r>
          </a:p>
        </p:txBody>
      </p:sp>
      <p:sp>
        <p:nvSpPr>
          <p:cNvPr id="38924" name="Line 16">
            <a:extLst>
              <a:ext uri="{FF2B5EF4-FFF2-40B4-BE49-F238E27FC236}">
                <a16:creationId xmlns:a16="http://schemas.microsoft.com/office/drawing/2014/main" id="{D597B09A-C682-5E4F-B74C-1D4165E679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609600"/>
            <a:ext cx="609600" cy="381000"/>
          </a:xfrm>
          <a:prstGeom prst="line">
            <a:avLst/>
          </a:prstGeom>
          <a:noFill/>
          <a:ln w="38100">
            <a:solidFill>
              <a:srgbClr val="0066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5" name="Line 17">
            <a:extLst>
              <a:ext uri="{FF2B5EF4-FFF2-40B4-BE49-F238E27FC236}">
                <a16:creationId xmlns:a16="http://schemas.microsoft.com/office/drawing/2014/main" id="{40A2BF97-A468-E34E-9ABB-510EC8F359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1066800"/>
            <a:ext cx="609600" cy="76200"/>
          </a:xfrm>
          <a:prstGeom prst="line">
            <a:avLst/>
          </a:prstGeom>
          <a:noFill/>
          <a:ln w="38100">
            <a:solidFill>
              <a:srgbClr val="0066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Line 18">
            <a:extLst>
              <a:ext uri="{FF2B5EF4-FFF2-40B4-BE49-F238E27FC236}">
                <a16:creationId xmlns:a16="http://schemas.microsoft.com/office/drawing/2014/main" id="{F67870E8-8E2B-734E-9058-0BDE03216DE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0" y="990600"/>
            <a:ext cx="1143000" cy="76200"/>
          </a:xfrm>
          <a:prstGeom prst="line">
            <a:avLst/>
          </a:prstGeom>
          <a:noFill/>
          <a:ln w="38100">
            <a:solidFill>
              <a:srgbClr val="0066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7" name="Line 19">
            <a:extLst>
              <a:ext uri="{FF2B5EF4-FFF2-40B4-BE49-F238E27FC236}">
                <a16:creationId xmlns:a16="http://schemas.microsoft.com/office/drawing/2014/main" id="{743886EB-3934-5C46-8185-A316FD42C8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81600" y="2971800"/>
            <a:ext cx="1752600" cy="228600"/>
          </a:xfrm>
          <a:prstGeom prst="line">
            <a:avLst/>
          </a:prstGeom>
          <a:noFill/>
          <a:ln w="38100">
            <a:solidFill>
              <a:srgbClr val="0066CC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630689CF-31E8-DA44-ABA6-942D2A0FB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5053013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Rectangle 3">
            <a:extLst>
              <a:ext uri="{FF2B5EF4-FFF2-40B4-BE49-F238E27FC236}">
                <a16:creationId xmlns:a16="http://schemas.microsoft.com/office/drawing/2014/main" id="{2E877068-B460-9740-AFEE-3A52119491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3657600" cy="838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Structure of the Testis</a:t>
            </a:r>
          </a:p>
        </p:txBody>
      </p:sp>
      <p:sp>
        <p:nvSpPr>
          <p:cNvPr id="40964" name="Text Box 5">
            <a:extLst>
              <a:ext uri="{FF2B5EF4-FFF2-40B4-BE49-F238E27FC236}">
                <a16:creationId xmlns:a16="http://schemas.microsoft.com/office/drawing/2014/main" id="{3891134A-7196-8E45-BA3C-5F96C03CE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5410200"/>
            <a:ext cx="3175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>
                <a:solidFill>
                  <a:schemeClr val="accent2"/>
                </a:solidFill>
                <a:latin typeface="Arial" panose="020B0604020202020204" pitchFamily="34" charset="0"/>
              </a:rPr>
              <a:t>Rete Testis</a:t>
            </a:r>
          </a:p>
          <a:p>
            <a:pPr algn="ctr" eaLnBrk="1" hangingPunct="1"/>
            <a:r>
              <a:rPr lang="en-US" altLang="en-US" sz="2000">
                <a:solidFill>
                  <a:schemeClr val="accent2"/>
                </a:solidFill>
                <a:latin typeface="Arial" panose="020B0604020202020204" pitchFamily="34" charset="0"/>
              </a:rPr>
              <a:t>(within the mediastinum)</a:t>
            </a:r>
            <a:endParaRPr lang="en-US" altLang="en-US" sz="2000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0965" name="Line 6">
            <a:extLst>
              <a:ext uri="{FF2B5EF4-FFF2-40B4-BE49-F238E27FC236}">
                <a16:creationId xmlns:a16="http://schemas.microsoft.com/office/drawing/2014/main" id="{6F3D4FDD-87DA-AA4E-B14D-2D62FFC13C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4876800"/>
            <a:ext cx="1981200" cy="7620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Rectangle 8">
            <a:extLst>
              <a:ext uri="{FF2B5EF4-FFF2-40B4-BE49-F238E27FC236}">
                <a16:creationId xmlns:a16="http://schemas.microsoft.com/office/drawing/2014/main" id="{8EDA8A92-A1F7-8741-A101-851BA2D48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191000"/>
            <a:ext cx="2300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solidFill>
                  <a:schemeClr val="accent2"/>
                </a:solidFill>
                <a:latin typeface="Arial" panose="020B0604020202020204" pitchFamily="34" charset="0"/>
              </a:rPr>
              <a:t>Tunica Albuginea</a:t>
            </a:r>
            <a:endParaRPr lang="en-US" altLang="en-US" sz="2000" b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0967" name="Line 9">
            <a:extLst>
              <a:ext uri="{FF2B5EF4-FFF2-40B4-BE49-F238E27FC236}">
                <a16:creationId xmlns:a16="http://schemas.microsoft.com/office/drawing/2014/main" id="{A40A7431-2BF5-324C-BD8C-3977A7DB15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419600"/>
            <a:ext cx="7620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Text Box 23">
            <a:extLst>
              <a:ext uri="{FF2B5EF4-FFF2-40B4-BE49-F238E27FC236}">
                <a16:creationId xmlns:a16="http://schemas.microsoft.com/office/drawing/2014/main" id="{C1A7C062-3B10-324B-8DEE-7739D6F2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8425" y="2971800"/>
            <a:ext cx="2695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accent2"/>
                </a:solidFill>
                <a:latin typeface="Arial" panose="020B0604020202020204" pitchFamily="34" charset="0"/>
              </a:rPr>
              <a:t>Seminiferous Tubule</a:t>
            </a:r>
          </a:p>
        </p:txBody>
      </p:sp>
      <p:sp>
        <p:nvSpPr>
          <p:cNvPr id="40969" name="Line 24">
            <a:extLst>
              <a:ext uri="{FF2B5EF4-FFF2-40B4-BE49-F238E27FC236}">
                <a16:creationId xmlns:a16="http://schemas.microsoft.com/office/drawing/2014/main" id="{8BFFCD63-F812-A94D-AE6F-4EA92F797F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0" y="3200400"/>
            <a:ext cx="91440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373A78FD-D5A0-5447-B130-847F96B2F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5053013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3">
            <a:extLst>
              <a:ext uri="{FF2B5EF4-FFF2-40B4-BE49-F238E27FC236}">
                <a16:creationId xmlns:a16="http://schemas.microsoft.com/office/drawing/2014/main" id="{EFBE62A1-7C59-8142-A156-B029BC389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3657600" cy="838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Structure of the Testis</a:t>
            </a:r>
          </a:p>
        </p:txBody>
      </p:sp>
      <p:grpSp>
        <p:nvGrpSpPr>
          <p:cNvPr id="43012" name="Group 8">
            <a:extLst>
              <a:ext uri="{FF2B5EF4-FFF2-40B4-BE49-F238E27FC236}">
                <a16:creationId xmlns:a16="http://schemas.microsoft.com/office/drawing/2014/main" id="{7F27AA19-45F5-3641-AB85-A84728ED2DE1}"/>
              </a:ext>
            </a:extLst>
          </p:cNvPr>
          <p:cNvGrpSpPr>
            <a:grpSpLocks/>
          </p:cNvGrpSpPr>
          <p:nvPr/>
        </p:nvGrpSpPr>
        <p:grpSpPr bwMode="auto">
          <a:xfrm>
            <a:off x="573088" y="2514600"/>
            <a:ext cx="4303712" cy="1006475"/>
            <a:chOff x="361" y="1584"/>
            <a:chExt cx="2711" cy="634"/>
          </a:xfrm>
        </p:grpSpPr>
        <p:sp>
          <p:nvSpPr>
            <p:cNvPr id="43030" name="Rectangle 9">
              <a:extLst>
                <a:ext uri="{FF2B5EF4-FFF2-40B4-BE49-F238E27FC236}">
                  <a16:creationId xmlns:a16="http://schemas.microsoft.com/office/drawing/2014/main" id="{2B3C568A-3E1E-FD45-86F8-69A1A840E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" y="1776"/>
              <a:ext cx="118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2000">
                  <a:latin typeface="Arial" panose="020B0604020202020204" pitchFamily="34" charset="0"/>
                </a:rPr>
                <a:t>Vas Efferentia</a:t>
              </a:r>
              <a:endParaRPr lang="en-US" altLang="en-US" sz="2000" b="0">
                <a:latin typeface="Arial" panose="020B0604020202020204" pitchFamily="34" charset="0"/>
              </a:endParaRPr>
            </a:p>
            <a:p>
              <a:pPr algn="ctr"/>
              <a:r>
                <a:rPr lang="en-US" altLang="en-US" sz="2000" b="0">
                  <a:latin typeface="Arial" panose="020B0604020202020204" pitchFamily="34" charset="0"/>
                </a:rPr>
                <a:t>6-12 tubules</a:t>
              </a:r>
            </a:p>
          </p:txBody>
        </p:sp>
        <p:sp>
          <p:nvSpPr>
            <p:cNvPr id="43031" name="Line 10">
              <a:extLst>
                <a:ext uri="{FF2B5EF4-FFF2-40B4-BE49-F238E27FC236}">
                  <a16:creationId xmlns:a16="http://schemas.microsoft.com/office/drawing/2014/main" id="{C90CAFA7-6B0A-6247-B1C8-6D0EA96CAC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2" y="1584"/>
              <a:ext cx="1440" cy="432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13" name="Group 11">
            <a:extLst>
              <a:ext uri="{FF2B5EF4-FFF2-40B4-BE49-F238E27FC236}">
                <a16:creationId xmlns:a16="http://schemas.microsoft.com/office/drawing/2014/main" id="{4DBF26EC-B179-7040-8276-577C0A7F8CF0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905000"/>
            <a:ext cx="2743200" cy="457200"/>
            <a:chOff x="720" y="1200"/>
            <a:chExt cx="1728" cy="288"/>
          </a:xfrm>
        </p:grpSpPr>
        <p:sp>
          <p:nvSpPr>
            <p:cNvPr id="43028" name="Text Box 12">
              <a:extLst>
                <a:ext uri="{FF2B5EF4-FFF2-40B4-BE49-F238E27FC236}">
                  <a16:creationId xmlns:a16="http://schemas.microsoft.com/office/drawing/2014/main" id="{6AB562AC-4010-A944-9023-E6AAD43AEB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1200"/>
              <a:ext cx="14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>
                  <a:latin typeface="Arial" panose="020B0604020202020204" pitchFamily="34" charset="0"/>
                </a:rPr>
                <a:t>Caput Epididymis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43029" name="Line 13">
              <a:extLst>
                <a:ext uri="{FF2B5EF4-FFF2-40B4-BE49-F238E27FC236}">
                  <a16:creationId xmlns:a16="http://schemas.microsoft.com/office/drawing/2014/main" id="{C1D01493-2390-FB4B-961C-0813D2D92A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392"/>
              <a:ext cx="336" cy="96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14" name="Group 14">
            <a:extLst>
              <a:ext uri="{FF2B5EF4-FFF2-40B4-BE49-F238E27FC236}">
                <a16:creationId xmlns:a16="http://schemas.microsoft.com/office/drawing/2014/main" id="{FD35E4F9-F551-6041-A1EF-7DAE7BFD780E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6019800"/>
            <a:ext cx="3529013" cy="396875"/>
            <a:chOff x="3120" y="3792"/>
            <a:chExt cx="2223" cy="250"/>
          </a:xfrm>
        </p:grpSpPr>
        <p:sp>
          <p:nvSpPr>
            <p:cNvPr id="43026" name="Text Box 15">
              <a:extLst>
                <a:ext uri="{FF2B5EF4-FFF2-40B4-BE49-F238E27FC236}">
                  <a16:creationId xmlns:a16="http://schemas.microsoft.com/office/drawing/2014/main" id="{1AC78584-7E74-B140-BD2B-0C4163EDE7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792"/>
              <a:ext cx="150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>
                  <a:latin typeface="Arial" panose="020B0604020202020204" pitchFamily="34" charset="0"/>
                </a:rPr>
                <a:t>Cauda Epididymis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43027" name="Line 16">
              <a:extLst>
                <a:ext uri="{FF2B5EF4-FFF2-40B4-BE49-F238E27FC236}">
                  <a16:creationId xmlns:a16="http://schemas.microsoft.com/office/drawing/2014/main" id="{82704EA1-BFED-954B-8FCF-D78F718EEB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20" y="3936"/>
              <a:ext cx="768" cy="48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15" name="Group 17">
            <a:extLst>
              <a:ext uri="{FF2B5EF4-FFF2-40B4-BE49-F238E27FC236}">
                <a16:creationId xmlns:a16="http://schemas.microsoft.com/office/drawing/2014/main" id="{32D52253-3E4F-3D40-9970-ADF56C6232F2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4114800"/>
            <a:ext cx="2378075" cy="701675"/>
            <a:chOff x="3888" y="2592"/>
            <a:chExt cx="1498" cy="442"/>
          </a:xfrm>
        </p:grpSpPr>
        <p:sp>
          <p:nvSpPr>
            <p:cNvPr id="43024" name="Text Box 18">
              <a:extLst>
                <a:ext uri="{FF2B5EF4-FFF2-40B4-BE49-F238E27FC236}">
                  <a16:creationId xmlns:a16="http://schemas.microsoft.com/office/drawing/2014/main" id="{A72FD2B5-74AB-C642-A546-E10377A8D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592"/>
              <a:ext cx="97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000">
                  <a:latin typeface="Arial" panose="020B0604020202020204" pitchFamily="34" charset="0"/>
                </a:rPr>
                <a:t>Corpus</a:t>
              </a:r>
            </a:p>
            <a:p>
              <a:pPr algn="ctr" eaLnBrk="1" hangingPunct="1"/>
              <a:r>
                <a:rPr lang="en-US" altLang="en-US" sz="2000">
                  <a:latin typeface="Arial" panose="020B0604020202020204" pitchFamily="34" charset="0"/>
                </a:rPr>
                <a:t>Epididymis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43025" name="Line 19">
              <a:extLst>
                <a:ext uri="{FF2B5EF4-FFF2-40B4-BE49-F238E27FC236}">
                  <a16:creationId xmlns:a16="http://schemas.microsoft.com/office/drawing/2014/main" id="{AD9CDE7A-E27E-4844-9633-64532EF49A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88" y="2640"/>
              <a:ext cx="576" cy="192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16" name="Group 22">
            <a:extLst>
              <a:ext uri="{FF2B5EF4-FFF2-40B4-BE49-F238E27FC236}">
                <a16:creationId xmlns:a16="http://schemas.microsoft.com/office/drawing/2014/main" id="{4BD9F796-A1A9-E045-8262-27773976C78E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676400"/>
            <a:ext cx="2403475" cy="396875"/>
            <a:chOff x="3648" y="1056"/>
            <a:chExt cx="1514" cy="250"/>
          </a:xfrm>
        </p:grpSpPr>
        <p:sp>
          <p:nvSpPr>
            <p:cNvPr id="43022" name="Text Box 23">
              <a:extLst>
                <a:ext uri="{FF2B5EF4-FFF2-40B4-BE49-F238E27FC236}">
                  <a16:creationId xmlns:a16="http://schemas.microsoft.com/office/drawing/2014/main" id="{B8441519-EBCD-A545-A365-44BD4BA8B4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056"/>
              <a:ext cx="113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>
                  <a:latin typeface="Arial" panose="020B0604020202020204" pitchFamily="34" charset="0"/>
                </a:rPr>
                <a:t>Vas Deferens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43023" name="Line 24">
              <a:extLst>
                <a:ext uri="{FF2B5EF4-FFF2-40B4-BE49-F238E27FC236}">
                  <a16:creationId xmlns:a16="http://schemas.microsoft.com/office/drawing/2014/main" id="{F8F88C25-EC8D-4D4C-AA8E-FD643F8444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48" y="1200"/>
              <a:ext cx="38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17" name="Group 25">
            <a:extLst>
              <a:ext uri="{FF2B5EF4-FFF2-40B4-BE49-F238E27FC236}">
                <a16:creationId xmlns:a16="http://schemas.microsoft.com/office/drawing/2014/main" id="{69C80EC6-6B23-E644-8585-3BEC2DABC838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228600"/>
            <a:ext cx="3217863" cy="685800"/>
            <a:chOff x="3264" y="144"/>
            <a:chExt cx="2027" cy="432"/>
          </a:xfrm>
        </p:grpSpPr>
        <p:sp>
          <p:nvSpPr>
            <p:cNvPr id="43020" name="Rectangle 26">
              <a:extLst>
                <a:ext uri="{FF2B5EF4-FFF2-40B4-BE49-F238E27FC236}">
                  <a16:creationId xmlns:a16="http://schemas.microsoft.com/office/drawing/2014/main" id="{9E3C8EE8-B053-F549-B8D5-87972675A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44"/>
              <a:ext cx="130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Arial" panose="020B0604020202020204" pitchFamily="34" charset="0"/>
                </a:rPr>
                <a:t>Spermatic Cord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43021" name="Line 27">
              <a:extLst>
                <a:ext uri="{FF2B5EF4-FFF2-40B4-BE49-F238E27FC236}">
                  <a16:creationId xmlns:a16="http://schemas.microsoft.com/office/drawing/2014/main" id="{95ECF700-4591-9A45-A40C-1A5F7AA5F4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288"/>
              <a:ext cx="768" cy="288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018" name="Text Box 28">
            <a:extLst>
              <a:ext uri="{FF2B5EF4-FFF2-40B4-BE49-F238E27FC236}">
                <a16:creationId xmlns:a16="http://schemas.microsoft.com/office/drawing/2014/main" id="{0EA45085-C5CF-A048-91B5-7FC3EC35A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057400"/>
            <a:ext cx="2035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0188" indent="-230188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Pct val="125000"/>
              <a:buFont typeface="Times" pitchFamily="2" charset="0"/>
              <a:buChar char="•"/>
            </a:pPr>
            <a:r>
              <a:rPr lang="en-US" altLang="en-US"/>
              <a:t>Vasectomy</a:t>
            </a:r>
          </a:p>
        </p:txBody>
      </p:sp>
      <p:sp>
        <p:nvSpPr>
          <p:cNvPr id="43019" name="TextBox 22">
            <a:extLst>
              <a:ext uri="{FF2B5EF4-FFF2-40B4-BE49-F238E27FC236}">
                <a16:creationId xmlns:a16="http://schemas.microsoft.com/office/drawing/2014/main" id="{13261EF0-9C2A-F94A-88CD-286812580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4162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0066CC"/>
                </a:solidFill>
              </a:rPr>
              <a:t>Secondary Sex Organs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>
            <a:extLst>
              <a:ext uri="{FF2B5EF4-FFF2-40B4-BE49-F238E27FC236}">
                <a16:creationId xmlns:a16="http://schemas.microsoft.com/office/drawing/2014/main" id="{2D501618-5D4B-F646-9C19-BDF9E32F3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0"/>
            <a:ext cx="5053013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>
            <a:extLst>
              <a:ext uri="{FF2B5EF4-FFF2-40B4-BE49-F238E27FC236}">
                <a16:creationId xmlns:a16="http://schemas.microsoft.com/office/drawing/2014/main" id="{9909D351-2435-4F45-BD31-A834154493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3657600" cy="838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Structure of the Testis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1FD5F3A7-06B1-E94E-9E3C-BB7F6B482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5410200"/>
            <a:ext cx="3175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>
                <a:latin typeface="Arial" panose="020B0604020202020204" pitchFamily="34" charset="0"/>
              </a:rPr>
              <a:t>Rete Testis</a:t>
            </a:r>
          </a:p>
          <a:p>
            <a:pPr algn="ctr" eaLnBrk="1" hangingPunct="1"/>
            <a:r>
              <a:rPr lang="en-US" altLang="en-US" sz="2000">
                <a:latin typeface="Arial" panose="020B0604020202020204" pitchFamily="34" charset="0"/>
              </a:rPr>
              <a:t>(within the mediastinum)</a:t>
            </a:r>
            <a:endParaRPr lang="en-US" altLang="en-US" sz="2000" b="0">
              <a:latin typeface="Arial" panose="020B0604020202020204" pitchFamily="34" charset="0"/>
            </a:endParaRPr>
          </a:p>
        </p:txBody>
      </p:sp>
      <p:sp>
        <p:nvSpPr>
          <p:cNvPr id="45061" name="Line 5">
            <a:extLst>
              <a:ext uri="{FF2B5EF4-FFF2-40B4-BE49-F238E27FC236}">
                <a16:creationId xmlns:a16="http://schemas.microsoft.com/office/drawing/2014/main" id="{C5F065E4-5731-6640-ADDA-1C5C471C15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4876800"/>
            <a:ext cx="1981200" cy="7620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8464C382-4D70-5E4C-A4F5-9760F8AAF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191000"/>
            <a:ext cx="2300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Tunica Albuginea</a:t>
            </a:r>
            <a:endParaRPr lang="en-US" altLang="en-US" sz="2000" b="0">
              <a:latin typeface="Arial" panose="020B0604020202020204" pitchFamily="34" charset="0"/>
            </a:endParaRPr>
          </a:p>
        </p:txBody>
      </p:sp>
      <p:sp>
        <p:nvSpPr>
          <p:cNvPr id="45063" name="Line 7">
            <a:extLst>
              <a:ext uri="{FF2B5EF4-FFF2-40B4-BE49-F238E27FC236}">
                <a16:creationId xmlns:a16="http://schemas.microsoft.com/office/drawing/2014/main" id="{0CE53690-585B-764F-833B-C6AEB1B69C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419600"/>
            <a:ext cx="7620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5064" name="Group 8">
            <a:extLst>
              <a:ext uri="{FF2B5EF4-FFF2-40B4-BE49-F238E27FC236}">
                <a16:creationId xmlns:a16="http://schemas.microsoft.com/office/drawing/2014/main" id="{22AEB2C1-9219-714A-8388-5F5F46FBC162}"/>
              </a:ext>
            </a:extLst>
          </p:cNvPr>
          <p:cNvGrpSpPr>
            <a:grpSpLocks/>
          </p:cNvGrpSpPr>
          <p:nvPr/>
        </p:nvGrpSpPr>
        <p:grpSpPr bwMode="auto">
          <a:xfrm>
            <a:off x="573088" y="2514600"/>
            <a:ext cx="4303712" cy="1006475"/>
            <a:chOff x="361" y="1584"/>
            <a:chExt cx="2711" cy="634"/>
          </a:xfrm>
        </p:grpSpPr>
        <p:sp>
          <p:nvSpPr>
            <p:cNvPr id="45082" name="Rectangle 9">
              <a:extLst>
                <a:ext uri="{FF2B5EF4-FFF2-40B4-BE49-F238E27FC236}">
                  <a16:creationId xmlns:a16="http://schemas.microsoft.com/office/drawing/2014/main" id="{0A69587D-C359-524E-9345-8B512165A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" y="1776"/>
              <a:ext cx="118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2000">
                  <a:latin typeface="Arial" panose="020B0604020202020204" pitchFamily="34" charset="0"/>
                </a:rPr>
                <a:t>Vas Efferentia</a:t>
              </a:r>
              <a:endParaRPr lang="en-US" altLang="en-US" sz="2000" b="0">
                <a:latin typeface="Arial" panose="020B0604020202020204" pitchFamily="34" charset="0"/>
              </a:endParaRPr>
            </a:p>
            <a:p>
              <a:pPr algn="ctr"/>
              <a:r>
                <a:rPr lang="en-US" altLang="en-US" sz="2000" b="0">
                  <a:latin typeface="Arial" panose="020B0604020202020204" pitchFamily="34" charset="0"/>
                </a:rPr>
                <a:t>6-12 tubules</a:t>
              </a:r>
            </a:p>
          </p:txBody>
        </p:sp>
        <p:sp>
          <p:nvSpPr>
            <p:cNvPr id="45083" name="Line 10">
              <a:extLst>
                <a:ext uri="{FF2B5EF4-FFF2-40B4-BE49-F238E27FC236}">
                  <a16:creationId xmlns:a16="http://schemas.microsoft.com/office/drawing/2014/main" id="{D5A7733F-4707-334F-88E9-CD820936CB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2" y="1584"/>
              <a:ext cx="1440" cy="432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065" name="Group 11">
            <a:extLst>
              <a:ext uri="{FF2B5EF4-FFF2-40B4-BE49-F238E27FC236}">
                <a16:creationId xmlns:a16="http://schemas.microsoft.com/office/drawing/2014/main" id="{E592B7AB-BFC5-5342-9E4E-629AC182C2BE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905000"/>
            <a:ext cx="2743200" cy="457200"/>
            <a:chOff x="720" y="1200"/>
            <a:chExt cx="1728" cy="288"/>
          </a:xfrm>
        </p:grpSpPr>
        <p:sp>
          <p:nvSpPr>
            <p:cNvPr id="45080" name="Text Box 12">
              <a:extLst>
                <a:ext uri="{FF2B5EF4-FFF2-40B4-BE49-F238E27FC236}">
                  <a16:creationId xmlns:a16="http://schemas.microsoft.com/office/drawing/2014/main" id="{9907A332-6C97-A649-8A3F-D330D62C9B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1200"/>
              <a:ext cx="14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>
                  <a:latin typeface="Arial" panose="020B0604020202020204" pitchFamily="34" charset="0"/>
                </a:rPr>
                <a:t>Caput Epididymis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45081" name="Line 13">
              <a:extLst>
                <a:ext uri="{FF2B5EF4-FFF2-40B4-BE49-F238E27FC236}">
                  <a16:creationId xmlns:a16="http://schemas.microsoft.com/office/drawing/2014/main" id="{2D7E9B93-10EF-324B-A37B-E972A28BA8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392"/>
              <a:ext cx="336" cy="96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066" name="Text Box 15">
            <a:extLst>
              <a:ext uri="{FF2B5EF4-FFF2-40B4-BE49-F238E27FC236}">
                <a16:creationId xmlns:a16="http://schemas.microsoft.com/office/drawing/2014/main" id="{981717F1-72E6-ED40-8DB9-29AEB77B5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019800"/>
            <a:ext cx="238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Arial" panose="020B0604020202020204" pitchFamily="34" charset="0"/>
              </a:rPr>
              <a:t>Cauda Epididymis</a:t>
            </a:r>
            <a:endParaRPr lang="en-US" altLang="en-US" sz="2000" b="0">
              <a:latin typeface="Arial" panose="020B0604020202020204" pitchFamily="34" charset="0"/>
            </a:endParaRPr>
          </a:p>
        </p:txBody>
      </p:sp>
      <p:sp>
        <p:nvSpPr>
          <p:cNvPr id="45067" name="Line 16">
            <a:extLst>
              <a:ext uri="{FF2B5EF4-FFF2-40B4-BE49-F238E27FC236}">
                <a16:creationId xmlns:a16="http://schemas.microsoft.com/office/drawing/2014/main" id="{D0F13F50-950F-3E42-9DD4-A499D9E2F5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53000" y="6248400"/>
            <a:ext cx="1219200" cy="762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5068" name="Group 17">
            <a:extLst>
              <a:ext uri="{FF2B5EF4-FFF2-40B4-BE49-F238E27FC236}">
                <a16:creationId xmlns:a16="http://schemas.microsoft.com/office/drawing/2014/main" id="{B8C3E799-5230-4B4E-A903-78B39891F43B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4114800"/>
            <a:ext cx="2378075" cy="701675"/>
            <a:chOff x="3888" y="2592"/>
            <a:chExt cx="1498" cy="442"/>
          </a:xfrm>
        </p:grpSpPr>
        <p:sp>
          <p:nvSpPr>
            <p:cNvPr id="45078" name="Text Box 18">
              <a:extLst>
                <a:ext uri="{FF2B5EF4-FFF2-40B4-BE49-F238E27FC236}">
                  <a16:creationId xmlns:a16="http://schemas.microsoft.com/office/drawing/2014/main" id="{A846E0EC-5E11-D246-AF1B-0BB1D413CF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592"/>
              <a:ext cx="97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000">
                  <a:latin typeface="Arial" panose="020B0604020202020204" pitchFamily="34" charset="0"/>
                </a:rPr>
                <a:t>Corpus</a:t>
              </a:r>
            </a:p>
            <a:p>
              <a:pPr algn="ctr" eaLnBrk="1" hangingPunct="1"/>
              <a:r>
                <a:rPr lang="en-US" altLang="en-US" sz="2000">
                  <a:latin typeface="Arial" panose="020B0604020202020204" pitchFamily="34" charset="0"/>
                </a:rPr>
                <a:t>Epididymis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45079" name="Line 19">
              <a:extLst>
                <a:ext uri="{FF2B5EF4-FFF2-40B4-BE49-F238E27FC236}">
                  <a16:creationId xmlns:a16="http://schemas.microsoft.com/office/drawing/2014/main" id="{359D8C9B-46EE-FC4C-B3EB-2D09ADD0A7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88" y="2640"/>
              <a:ext cx="576" cy="192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069" name="Text Box 20">
            <a:extLst>
              <a:ext uri="{FF2B5EF4-FFF2-40B4-BE49-F238E27FC236}">
                <a16:creationId xmlns:a16="http://schemas.microsoft.com/office/drawing/2014/main" id="{33C13601-E056-444D-A091-422C252D7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8425" y="2971800"/>
            <a:ext cx="2695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Arial" panose="020B0604020202020204" pitchFamily="34" charset="0"/>
              </a:rPr>
              <a:t>Seminiferous Tubule</a:t>
            </a:r>
          </a:p>
        </p:txBody>
      </p:sp>
      <p:sp>
        <p:nvSpPr>
          <p:cNvPr id="45070" name="Line 21">
            <a:extLst>
              <a:ext uri="{FF2B5EF4-FFF2-40B4-BE49-F238E27FC236}">
                <a16:creationId xmlns:a16="http://schemas.microsoft.com/office/drawing/2014/main" id="{FE0B80DE-D64E-F64C-BCCB-B0F0A03437C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0" y="3200400"/>
            <a:ext cx="914400" cy="3048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5071" name="Group 22">
            <a:extLst>
              <a:ext uri="{FF2B5EF4-FFF2-40B4-BE49-F238E27FC236}">
                <a16:creationId xmlns:a16="http://schemas.microsoft.com/office/drawing/2014/main" id="{B99CB321-DE1E-A642-9A56-058438BE3E62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676400"/>
            <a:ext cx="2403475" cy="396875"/>
            <a:chOff x="3648" y="1056"/>
            <a:chExt cx="1514" cy="250"/>
          </a:xfrm>
        </p:grpSpPr>
        <p:sp>
          <p:nvSpPr>
            <p:cNvPr id="45076" name="Text Box 23">
              <a:extLst>
                <a:ext uri="{FF2B5EF4-FFF2-40B4-BE49-F238E27FC236}">
                  <a16:creationId xmlns:a16="http://schemas.microsoft.com/office/drawing/2014/main" id="{C5F4CEED-8C5B-0545-92E9-F01F14810B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056"/>
              <a:ext cx="113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>
                  <a:latin typeface="Arial" panose="020B0604020202020204" pitchFamily="34" charset="0"/>
                </a:rPr>
                <a:t>Vas Deferens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45077" name="Line 24">
              <a:extLst>
                <a:ext uri="{FF2B5EF4-FFF2-40B4-BE49-F238E27FC236}">
                  <a16:creationId xmlns:a16="http://schemas.microsoft.com/office/drawing/2014/main" id="{A131C269-787E-A741-AA72-D3CEA62444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48" y="1200"/>
              <a:ext cx="38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072" name="Group 25">
            <a:extLst>
              <a:ext uri="{FF2B5EF4-FFF2-40B4-BE49-F238E27FC236}">
                <a16:creationId xmlns:a16="http://schemas.microsoft.com/office/drawing/2014/main" id="{DB773E35-7E13-4447-9AF8-9CDCFA66A5DE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228600"/>
            <a:ext cx="3217863" cy="685800"/>
            <a:chOff x="3264" y="144"/>
            <a:chExt cx="2027" cy="432"/>
          </a:xfrm>
        </p:grpSpPr>
        <p:sp>
          <p:nvSpPr>
            <p:cNvPr id="45074" name="Rectangle 26">
              <a:extLst>
                <a:ext uri="{FF2B5EF4-FFF2-40B4-BE49-F238E27FC236}">
                  <a16:creationId xmlns:a16="http://schemas.microsoft.com/office/drawing/2014/main" id="{8D1E253D-E559-2642-B4DA-E472E89D70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44"/>
              <a:ext cx="130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Arial" panose="020B0604020202020204" pitchFamily="34" charset="0"/>
                </a:rPr>
                <a:t>Spermatic Cord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45075" name="Line 27">
              <a:extLst>
                <a:ext uri="{FF2B5EF4-FFF2-40B4-BE49-F238E27FC236}">
                  <a16:creationId xmlns:a16="http://schemas.microsoft.com/office/drawing/2014/main" id="{A0A95AD1-2FF9-A944-9A38-3CF3510A35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288"/>
              <a:ext cx="768" cy="288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073" name="Text Box 28">
            <a:extLst>
              <a:ext uri="{FF2B5EF4-FFF2-40B4-BE49-F238E27FC236}">
                <a16:creationId xmlns:a16="http://schemas.microsoft.com/office/drawing/2014/main" id="{183FEB6D-46E8-4742-943B-D63776942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057400"/>
            <a:ext cx="2035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0188" indent="-230188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SzPct val="125000"/>
              <a:buFont typeface="Times" pitchFamily="2" charset="0"/>
              <a:buChar char="•"/>
            </a:pPr>
            <a:r>
              <a:rPr lang="en-US" altLang="en-US"/>
              <a:t>Vasectomy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6A605-A2EE-6444-859F-F75F50779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3b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91A2B0-6826-3749-887F-6F7764C9CFAC}"/>
              </a:ext>
            </a:extLst>
          </p:cNvPr>
          <p:cNvSpPr txBox="1"/>
          <p:nvPr/>
        </p:nvSpPr>
        <p:spPr>
          <a:xfrm>
            <a:off x="609600" y="1295400"/>
            <a:ext cx="800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Sperm are produced in what structure within the testes?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Where are sperm stored in the male reproductive tract?</a:t>
            </a:r>
          </a:p>
          <a:p>
            <a:endParaRPr lang="en-US" dirty="0"/>
          </a:p>
        </p:txBody>
      </p:sp>
      <p:pic>
        <p:nvPicPr>
          <p:cNvPr id="4" name="Picture 3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233A1917-EDEE-7B4B-A846-5B8A6958A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180" y="4191000"/>
            <a:ext cx="2228420" cy="222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93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6A605-A2EE-6444-859F-F75F50779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3b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91A2B0-6826-3749-887F-6F7764C9CFAC}"/>
              </a:ext>
            </a:extLst>
          </p:cNvPr>
          <p:cNvSpPr txBox="1"/>
          <p:nvPr/>
        </p:nvSpPr>
        <p:spPr>
          <a:xfrm>
            <a:off x="609600" y="1295400"/>
            <a:ext cx="8001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Sperm are produced in what structure within the testes?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Seminiferous Tubules</a:t>
            </a:r>
          </a:p>
          <a:p>
            <a:endParaRPr lang="en-US" dirty="0"/>
          </a:p>
          <a:p>
            <a:r>
              <a:rPr lang="en-US" dirty="0"/>
              <a:t>Where are sperm stored in the male reproductive tract?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Tail of the Epididymis (Cauda Epididymis).</a:t>
            </a:r>
          </a:p>
        </p:txBody>
      </p:sp>
      <p:pic>
        <p:nvPicPr>
          <p:cNvPr id="4" name="Picture 3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233A1917-EDEE-7B4B-A846-5B8A6958A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180" y="4191000"/>
            <a:ext cx="2228420" cy="222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03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TESTVEIN">
            <a:extLst>
              <a:ext uri="{FF2B5EF4-FFF2-40B4-BE49-F238E27FC236}">
                <a16:creationId xmlns:a16="http://schemas.microsoft.com/office/drawing/2014/main" id="{BE6543B1-4BB3-8240-BCBF-80CEC64FF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114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 Box 7">
            <a:extLst>
              <a:ext uri="{FF2B5EF4-FFF2-40B4-BE49-F238E27FC236}">
                <a16:creationId xmlns:a16="http://schemas.microsoft.com/office/drawing/2014/main" id="{98CBEBE2-3C12-8B40-9B1C-3645DB242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863" y="457200"/>
            <a:ext cx="1736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>
                <a:latin typeface="Arial" panose="020B0604020202020204" pitchFamily="34" charset="0"/>
              </a:rPr>
              <a:t>Pampiniform</a:t>
            </a:r>
          </a:p>
          <a:p>
            <a:pPr algn="ctr" eaLnBrk="1" hangingPunct="1"/>
            <a:r>
              <a:rPr lang="en-US" altLang="en-US" sz="2000">
                <a:latin typeface="Arial" panose="020B0604020202020204" pitchFamily="34" charset="0"/>
              </a:rPr>
              <a:t>Plexus</a:t>
            </a:r>
            <a:endParaRPr lang="en-US" altLang="en-US" sz="2000" b="0">
              <a:latin typeface="Arial" panose="020B0604020202020204" pitchFamily="34" charset="0"/>
            </a:endParaRPr>
          </a:p>
        </p:txBody>
      </p:sp>
      <p:sp>
        <p:nvSpPr>
          <p:cNvPr id="47108" name="Line 8">
            <a:extLst>
              <a:ext uri="{FF2B5EF4-FFF2-40B4-BE49-F238E27FC236}">
                <a16:creationId xmlns:a16="http://schemas.microsoft.com/office/drawing/2014/main" id="{8DA6FEBB-480E-914D-A8A5-2272F0B00F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10400" y="930275"/>
            <a:ext cx="762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Text Box 9">
            <a:extLst>
              <a:ext uri="{FF2B5EF4-FFF2-40B4-BE49-F238E27FC236}">
                <a16:creationId xmlns:a16="http://schemas.microsoft.com/office/drawing/2014/main" id="{DE16A55A-8F78-5D48-BFA0-9FA02A3EB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1288" y="2971800"/>
            <a:ext cx="13843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>
                <a:latin typeface="Arial" panose="020B0604020202020204" pitchFamily="34" charset="0"/>
              </a:rPr>
              <a:t>Testicular</a:t>
            </a:r>
          </a:p>
          <a:p>
            <a:pPr algn="ctr" eaLnBrk="1" hangingPunct="1"/>
            <a:r>
              <a:rPr lang="en-US" altLang="en-US" sz="2000">
                <a:latin typeface="Arial" panose="020B0604020202020204" pitchFamily="34" charset="0"/>
              </a:rPr>
              <a:t>Artery</a:t>
            </a:r>
          </a:p>
        </p:txBody>
      </p:sp>
      <p:sp>
        <p:nvSpPr>
          <p:cNvPr id="47110" name="Line 10">
            <a:extLst>
              <a:ext uri="{FF2B5EF4-FFF2-40B4-BE49-F238E27FC236}">
                <a16:creationId xmlns:a16="http://schemas.microsoft.com/office/drawing/2014/main" id="{2B2E863A-87B5-E44B-AADE-4A81F04ED0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89800" y="3352800"/>
            <a:ext cx="787400" cy="411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1" name="Rectangle 11">
            <a:extLst>
              <a:ext uri="{FF2B5EF4-FFF2-40B4-BE49-F238E27FC236}">
                <a16:creationId xmlns:a16="http://schemas.microsoft.com/office/drawing/2014/main" id="{BD388E5A-48F6-EA43-B888-313EE8332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4876800" cy="838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Spermatic Chord</a:t>
            </a:r>
          </a:p>
        </p:txBody>
      </p:sp>
      <p:sp>
        <p:nvSpPr>
          <p:cNvPr id="47112" name="Text Box 12">
            <a:extLst>
              <a:ext uri="{FF2B5EF4-FFF2-40B4-BE49-F238E27FC236}">
                <a16:creationId xmlns:a16="http://schemas.microsoft.com/office/drawing/2014/main" id="{B6754EFD-8FF2-1647-8790-47667F1FF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343400"/>
            <a:ext cx="54102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7713" indent="-290513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250950" indent="-33655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600">
                <a:latin typeface="Helvetica" pitchFamily="2" charset="0"/>
              </a:rPr>
              <a:t>Pampiniform Plexus</a:t>
            </a:r>
            <a:endParaRPr lang="en-US" altLang="en-US">
              <a:latin typeface="Helvetica" pitchFamily="2" charset="0"/>
            </a:endParaRPr>
          </a:p>
          <a:p>
            <a:pPr lvl="1">
              <a:buFontTx/>
              <a:buChar char="•"/>
            </a:pPr>
            <a:r>
              <a:rPr lang="en-US" altLang="en-US">
                <a:latin typeface="Helvetica" pitchFamily="2" charset="0"/>
              </a:rPr>
              <a:t>Counter Current Exchange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en-US">
                <a:latin typeface="Helvetica" pitchFamily="2" charset="0"/>
              </a:rPr>
              <a:t>39°C - 34°C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en-US">
                <a:latin typeface="Helvetica" pitchFamily="2" charset="0"/>
              </a:rPr>
              <a:t>70 ng T/ml - 4.8 ng T/ml</a:t>
            </a:r>
          </a:p>
        </p:txBody>
      </p:sp>
      <p:sp>
        <p:nvSpPr>
          <p:cNvPr id="47113" name="Text Box 15">
            <a:extLst>
              <a:ext uri="{FF2B5EF4-FFF2-40B4-BE49-F238E27FC236}">
                <a16:creationId xmlns:a16="http://schemas.microsoft.com/office/drawing/2014/main" id="{8798F4AF-1FA7-0048-ACA3-17778701B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90600"/>
            <a:ext cx="56388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0188" indent="-230188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Vascular, lymphatic and nerves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Heat exchanger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Houses cremaster muscle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D8B3BE4C-D092-4340-B56D-86578B25B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4419600" cy="2209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Testis Arterial Pulse</a:t>
            </a:r>
          </a:p>
        </p:txBody>
      </p:sp>
      <p:pic>
        <p:nvPicPr>
          <p:cNvPr id="49155" name="Picture 2" descr="arterial_effect_pampiniform.jpg">
            <a:extLst>
              <a:ext uri="{FF2B5EF4-FFF2-40B4-BE49-F238E27FC236}">
                <a16:creationId xmlns:a16="http://schemas.microsoft.com/office/drawing/2014/main" id="{8EED49BA-E05D-A245-9645-2CF667AF6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7135813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2" descr="TESTVEIN">
            <a:extLst>
              <a:ext uri="{FF2B5EF4-FFF2-40B4-BE49-F238E27FC236}">
                <a16:creationId xmlns:a16="http://schemas.microsoft.com/office/drawing/2014/main" id="{895C6E70-7962-D145-B649-8D50ED20A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"/>
            <a:ext cx="2057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9157" name="Straight Connector 5">
            <a:extLst>
              <a:ext uri="{FF2B5EF4-FFF2-40B4-BE49-F238E27FC236}">
                <a16:creationId xmlns:a16="http://schemas.microsoft.com/office/drawing/2014/main" id="{738A6781-1E57-3149-8E62-C44E010D3357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3276600" y="914400"/>
            <a:ext cx="4038600" cy="2514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58" name="Straight Connector 7">
            <a:extLst>
              <a:ext uri="{FF2B5EF4-FFF2-40B4-BE49-F238E27FC236}">
                <a16:creationId xmlns:a16="http://schemas.microsoft.com/office/drawing/2014/main" id="{906FFE8B-67B5-A248-9229-CE443FE889F3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5791200" y="2971800"/>
            <a:ext cx="12192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159" name="TextBox 8">
            <a:extLst>
              <a:ext uri="{FF2B5EF4-FFF2-40B4-BE49-F238E27FC236}">
                <a16:creationId xmlns:a16="http://schemas.microsoft.com/office/drawing/2014/main" id="{7B56DC34-7BE8-4D4E-B6B5-A9683BD26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57200"/>
            <a:ext cx="1676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Spermatic</a:t>
            </a:r>
          </a:p>
          <a:p>
            <a:pPr algn="ctr"/>
            <a:r>
              <a:rPr lang="en-US" altLang="en-US"/>
              <a:t>Artery</a:t>
            </a:r>
          </a:p>
        </p:txBody>
      </p:sp>
      <p:sp>
        <p:nvSpPr>
          <p:cNvPr id="49160" name="TextBox 9">
            <a:extLst>
              <a:ext uri="{FF2B5EF4-FFF2-40B4-BE49-F238E27FC236}">
                <a16:creationId xmlns:a16="http://schemas.microsoft.com/office/drawing/2014/main" id="{16F1C55B-BEFC-FF4E-989F-85DEE7E86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286000"/>
            <a:ext cx="16732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Testicular</a:t>
            </a:r>
          </a:p>
          <a:p>
            <a:pPr algn="ctr"/>
            <a:r>
              <a:rPr lang="en-US" altLang="en-US"/>
              <a:t>Artery</a:t>
            </a:r>
          </a:p>
        </p:txBody>
      </p:sp>
      <p:sp>
        <p:nvSpPr>
          <p:cNvPr id="49161" name="Text Box 7">
            <a:extLst>
              <a:ext uri="{FF2B5EF4-FFF2-40B4-BE49-F238E27FC236}">
                <a16:creationId xmlns:a16="http://schemas.microsoft.com/office/drawing/2014/main" id="{A25AC605-B337-AA40-8E00-B24E21110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5" y="438150"/>
            <a:ext cx="96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000">
                <a:latin typeface="Helvetica" pitchFamily="2" charset="0"/>
              </a:rPr>
              <a:t>Pampiniform</a:t>
            </a:r>
          </a:p>
          <a:p>
            <a:pPr algn="ctr" eaLnBrk="1" hangingPunct="1"/>
            <a:r>
              <a:rPr lang="en-US" altLang="en-US" sz="1000">
                <a:latin typeface="Helvetica" pitchFamily="2" charset="0"/>
              </a:rPr>
              <a:t>Plexus</a:t>
            </a:r>
            <a:endParaRPr lang="en-US" altLang="en-US" sz="1000" b="0">
              <a:latin typeface="Helvetica" pitchFamily="2" charset="0"/>
            </a:endParaRPr>
          </a:p>
        </p:txBody>
      </p:sp>
      <p:sp>
        <p:nvSpPr>
          <p:cNvPr id="49162" name="Text Box 9">
            <a:extLst>
              <a:ext uri="{FF2B5EF4-FFF2-40B4-BE49-F238E27FC236}">
                <a16:creationId xmlns:a16="http://schemas.microsoft.com/office/drawing/2014/main" id="{DE437F4B-28CA-7443-A515-2EA4BA07F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0" y="1504950"/>
            <a:ext cx="781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000">
                <a:latin typeface="Helvetica" pitchFamily="2" charset="0"/>
              </a:rPr>
              <a:t>Testicular</a:t>
            </a:r>
          </a:p>
          <a:p>
            <a:pPr algn="ctr" eaLnBrk="1" hangingPunct="1"/>
            <a:r>
              <a:rPr lang="en-US" altLang="en-US" sz="1000">
                <a:latin typeface="Helvetica" pitchFamily="2" charset="0"/>
              </a:rPr>
              <a:t>Artery</a:t>
            </a:r>
          </a:p>
        </p:txBody>
      </p:sp>
      <p:cxnSp>
        <p:nvCxnSpPr>
          <p:cNvPr id="49163" name="Straight Connector 22">
            <a:extLst>
              <a:ext uri="{FF2B5EF4-FFF2-40B4-BE49-F238E27FC236}">
                <a16:creationId xmlns:a16="http://schemas.microsoft.com/office/drawing/2014/main" id="{1F242DE2-F6AA-B241-B732-914075EBE3B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077200" y="19050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64" name="Straight Connector 24">
            <a:extLst>
              <a:ext uri="{FF2B5EF4-FFF2-40B4-BE49-F238E27FC236}">
                <a16:creationId xmlns:a16="http://schemas.microsoft.com/office/drawing/2014/main" id="{4F8F8B9F-7977-6D43-AB13-EE2757FBD0B0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8001000" y="685800"/>
            <a:ext cx="3810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9D80AB71-354E-CA47-B306-1E145932F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Spermatic Chord</a:t>
            </a:r>
          </a:p>
        </p:txBody>
      </p:sp>
      <p:pic>
        <p:nvPicPr>
          <p:cNvPr id="50179" name="Picture 2" descr="spermati_chord1.jpg">
            <a:extLst>
              <a:ext uri="{FF2B5EF4-FFF2-40B4-BE49-F238E27FC236}">
                <a16:creationId xmlns:a16="http://schemas.microsoft.com/office/drawing/2014/main" id="{3B01A5CF-0044-CA49-9406-34F2DFC13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0"/>
            <a:ext cx="3429000" cy="25336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0" name="Picture 3" descr="spermatic_chord2.jpg">
            <a:extLst>
              <a:ext uri="{FF2B5EF4-FFF2-40B4-BE49-F238E27FC236}">
                <a16:creationId xmlns:a16="http://schemas.microsoft.com/office/drawing/2014/main" id="{DFB7B27E-78CA-7344-8CED-D2FBC6A17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143000"/>
            <a:ext cx="5364163" cy="490061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1" name="TextBox 4">
            <a:extLst>
              <a:ext uri="{FF2B5EF4-FFF2-40B4-BE49-F238E27FC236}">
                <a16:creationId xmlns:a16="http://schemas.microsoft.com/office/drawing/2014/main" id="{0856DC74-6A8A-D546-9891-17BF91DF7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495800"/>
            <a:ext cx="1962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Pampiniform</a:t>
            </a:r>
          </a:p>
          <a:p>
            <a:pPr algn="ctr"/>
            <a:r>
              <a:rPr lang="en-US" altLang="en-US"/>
              <a:t>Plexus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5F1209F-C210-C145-8BE3-9A6CBB12B928}"/>
              </a:ext>
            </a:extLst>
          </p:cNvPr>
          <p:cNvCxnSpPr/>
          <p:nvPr/>
        </p:nvCxnSpPr>
        <p:spPr bwMode="auto">
          <a:xfrm flipV="1">
            <a:off x="2895600" y="3124200"/>
            <a:ext cx="3657600" cy="16764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>
            <a:glow rad="38100">
              <a:schemeClr val="bg1">
                <a:alpha val="51000"/>
              </a:schemeClr>
            </a:glow>
          </a:effectLst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3FC4956-0A77-DD49-8849-012EADFE56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Bull Tract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9BC78EC-36F5-A448-853D-6C173CCC5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3" y="1800225"/>
            <a:ext cx="701675" cy="2062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51204" name="Picture 4">
            <a:extLst>
              <a:ext uri="{FF2B5EF4-FFF2-40B4-BE49-F238E27FC236}">
                <a16:creationId xmlns:a16="http://schemas.microsoft.com/office/drawing/2014/main" id="{511CB278-0FC1-DA43-81E8-0EBE32AF7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5" name="Group 15">
            <a:extLst>
              <a:ext uri="{FF2B5EF4-FFF2-40B4-BE49-F238E27FC236}">
                <a16:creationId xmlns:a16="http://schemas.microsoft.com/office/drawing/2014/main" id="{864A4E64-9DB9-8B49-96CA-ECF7BF8B69B6}"/>
              </a:ext>
            </a:extLst>
          </p:cNvPr>
          <p:cNvGrpSpPr>
            <a:grpSpLocks/>
          </p:cNvGrpSpPr>
          <p:nvPr/>
        </p:nvGrpSpPr>
        <p:grpSpPr bwMode="auto">
          <a:xfrm>
            <a:off x="5422900" y="5997575"/>
            <a:ext cx="2733675" cy="457200"/>
            <a:chOff x="3504" y="3778"/>
            <a:chExt cx="1722" cy="288"/>
          </a:xfrm>
        </p:grpSpPr>
        <p:sp>
          <p:nvSpPr>
            <p:cNvPr id="51206" name="Text Box 13">
              <a:extLst>
                <a:ext uri="{FF2B5EF4-FFF2-40B4-BE49-F238E27FC236}">
                  <a16:creationId xmlns:a16="http://schemas.microsoft.com/office/drawing/2014/main" id="{F3E44021-4F35-4C47-8895-C18F1802AD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0" y="3778"/>
              <a:ext cx="139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latin typeface="Helvetica" pitchFamily="2" charset="0"/>
                </a:rPr>
                <a:t>Tunica Dartos</a:t>
              </a:r>
            </a:p>
          </p:txBody>
        </p:sp>
        <p:sp>
          <p:nvSpPr>
            <p:cNvPr id="51207" name="Line 14">
              <a:extLst>
                <a:ext uri="{FF2B5EF4-FFF2-40B4-BE49-F238E27FC236}">
                  <a16:creationId xmlns:a16="http://schemas.microsoft.com/office/drawing/2014/main" id="{69B9C32F-8D3E-7C4A-83FE-815671E31E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04" y="3840"/>
              <a:ext cx="384" cy="9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73C363DB-B255-A947-BDFA-566A8F9660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Contraction of the Tunica Dartos</a:t>
            </a:r>
          </a:p>
        </p:txBody>
      </p:sp>
      <p:sp>
        <p:nvSpPr>
          <p:cNvPr id="53251" name="Freeform 3">
            <a:extLst>
              <a:ext uri="{FF2B5EF4-FFF2-40B4-BE49-F238E27FC236}">
                <a16:creationId xmlns:a16="http://schemas.microsoft.com/office/drawing/2014/main" id="{3120A581-1433-0C48-A019-51A2E7AF8971}"/>
              </a:ext>
            </a:extLst>
          </p:cNvPr>
          <p:cNvSpPr>
            <a:spLocks/>
          </p:cNvSpPr>
          <p:nvPr/>
        </p:nvSpPr>
        <p:spPr bwMode="auto">
          <a:xfrm>
            <a:off x="523875" y="1524000"/>
            <a:ext cx="4224338" cy="4144963"/>
          </a:xfrm>
          <a:custGeom>
            <a:avLst/>
            <a:gdLst>
              <a:gd name="T0" fmla="*/ 176410958 w 2661"/>
              <a:gd name="T1" fmla="*/ 151209393 h 2611"/>
              <a:gd name="T2" fmla="*/ 504031310 w 2661"/>
              <a:gd name="T3" fmla="*/ 252015655 h 2611"/>
              <a:gd name="T4" fmla="*/ 756046964 w 2661"/>
              <a:gd name="T5" fmla="*/ 630039139 h 2611"/>
              <a:gd name="T6" fmla="*/ 957659488 w 2661"/>
              <a:gd name="T7" fmla="*/ 1108868884 h 2611"/>
              <a:gd name="T8" fmla="*/ 1008062619 w 2661"/>
              <a:gd name="T9" fmla="*/ 1411287670 h 2611"/>
              <a:gd name="T10" fmla="*/ 1008062619 w 2661"/>
              <a:gd name="T11" fmla="*/ 1814512719 h 2611"/>
              <a:gd name="T12" fmla="*/ 1033264185 w 2661"/>
              <a:gd name="T13" fmla="*/ 2147483647 h 2611"/>
              <a:gd name="T14" fmla="*/ 1058465750 w 2661"/>
              <a:gd name="T15" fmla="*/ 2147483647 h 2611"/>
              <a:gd name="T16" fmla="*/ 1058465750 w 2661"/>
              <a:gd name="T17" fmla="*/ 2147483647 h 2611"/>
              <a:gd name="T18" fmla="*/ 1108868881 w 2661"/>
              <a:gd name="T19" fmla="*/ 2147483647 h 2611"/>
              <a:gd name="T20" fmla="*/ 1159272012 w 2661"/>
              <a:gd name="T21" fmla="*/ 2147483647 h 2611"/>
              <a:gd name="T22" fmla="*/ 1209675143 w 2661"/>
              <a:gd name="T23" fmla="*/ 2147483647 h 2611"/>
              <a:gd name="T24" fmla="*/ 1310481405 w 2661"/>
              <a:gd name="T25" fmla="*/ 2147483647 h 2611"/>
              <a:gd name="T26" fmla="*/ 1411287667 w 2661"/>
              <a:gd name="T27" fmla="*/ 2147483647 h 2611"/>
              <a:gd name="T28" fmla="*/ 1587698625 w 2661"/>
              <a:gd name="T29" fmla="*/ 2147483647 h 2611"/>
              <a:gd name="T30" fmla="*/ 1713706453 w 2661"/>
              <a:gd name="T31" fmla="*/ 2147483647 h 2611"/>
              <a:gd name="T32" fmla="*/ 1839714280 w 2661"/>
              <a:gd name="T33" fmla="*/ 2147483647 h 2611"/>
              <a:gd name="T34" fmla="*/ 2016125239 w 2661"/>
              <a:gd name="T35" fmla="*/ 2147483647 h 2611"/>
              <a:gd name="T36" fmla="*/ 2147483647 w 2661"/>
              <a:gd name="T37" fmla="*/ 2147483647 h 2611"/>
              <a:gd name="T38" fmla="*/ 2147483647 w 2661"/>
              <a:gd name="T39" fmla="*/ 2147483647 h 2611"/>
              <a:gd name="T40" fmla="*/ 2147483647 w 2661"/>
              <a:gd name="T41" fmla="*/ 2147483647 h 2611"/>
              <a:gd name="T42" fmla="*/ 2147483647 w 2661"/>
              <a:gd name="T43" fmla="*/ 2147483647 h 2611"/>
              <a:gd name="T44" fmla="*/ 2147483647 w 2661"/>
              <a:gd name="T45" fmla="*/ 2147483647 h 2611"/>
              <a:gd name="T46" fmla="*/ 2147483647 w 2661"/>
              <a:gd name="T47" fmla="*/ 2147483647 h 2611"/>
              <a:gd name="T48" fmla="*/ 2147483647 w 2661"/>
              <a:gd name="T49" fmla="*/ 2147483647 h 2611"/>
              <a:gd name="T50" fmla="*/ 2147483647 w 2661"/>
              <a:gd name="T51" fmla="*/ 2147483647 h 2611"/>
              <a:gd name="T52" fmla="*/ 2147483647 w 2661"/>
              <a:gd name="T53" fmla="*/ 2147483647 h 2611"/>
              <a:gd name="T54" fmla="*/ 2147483647 w 2661"/>
              <a:gd name="T55" fmla="*/ 2147483647 h 2611"/>
              <a:gd name="T56" fmla="*/ 2147483647 w 2661"/>
              <a:gd name="T57" fmla="*/ 2147483647 h 2611"/>
              <a:gd name="T58" fmla="*/ 2147483647 w 2661"/>
              <a:gd name="T59" fmla="*/ 2147483647 h 2611"/>
              <a:gd name="T60" fmla="*/ 2147483647 w 2661"/>
              <a:gd name="T61" fmla="*/ 2147483647 h 2611"/>
              <a:gd name="T62" fmla="*/ 2147483647 w 2661"/>
              <a:gd name="T63" fmla="*/ 2147483647 h 2611"/>
              <a:gd name="T64" fmla="*/ 2147483647 w 2661"/>
              <a:gd name="T65" fmla="*/ 2147483647 h 2611"/>
              <a:gd name="T66" fmla="*/ 2147483647 w 2661"/>
              <a:gd name="T67" fmla="*/ 2147483647 h 2611"/>
              <a:gd name="T68" fmla="*/ 2147483647 w 2661"/>
              <a:gd name="T69" fmla="*/ 2147483647 h 2611"/>
              <a:gd name="T70" fmla="*/ 2147483647 w 2661"/>
              <a:gd name="T71" fmla="*/ 2147483647 h 2611"/>
              <a:gd name="T72" fmla="*/ 2147483647 w 2661"/>
              <a:gd name="T73" fmla="*/ 2147483647 h 2611"/>
              <a:gd name="T74" fmla="*/ 2147483647 w 2661"/>
              <a:gd name="T75" fmla="*/ 2147483647 h 2611"/>
              <a:gd name="T76" fmla="*/ 2147483647 w 2661"/>
              <a:gd name="T77" fmla="*/ 2147483647 h 2611"/>
              <a:gd name="T78" fmla="*/ 2147483647 w 2661"/>
              <a:gd name="T79" fmla="*/ 1864915850 h 2611"/>
              <a:gd name="T80" fmla="*/ 2147483647 w 2661"/>
              <a:gd name="T81" fmla="*/ 1587698629 h 2611"/>
              <a:gd name="T82" fmla="*/ 2147483647 w 2661"/>
              <a:gd name="T83" fmla="*/ 1360884539 h 2611"/>
              <a:gd name="T84" fmla="*/ 2147483647 w 2661"/>
              <a:gd name="T85" fmla="*/ 1134070449 h 2611"/>
              <a:gd name="T86" fmla="*/ 2147483647 w 2661"/>
              <a:gd name="T87" fmla="*/ 781248532 h 2611"/>
              <a:gd name="T88" fmla="*/ 2147483647 w 2661"/>
              <a:gd name="T89" fmla="*/ 554434442 h 2611"/>
              <a:gd name="T90" fmla="*/ 2147483647 w 2661"/>
              <a:gd name="T91" fmla="*/ 352821918 h 2611"/>
              <a:gd name="T92" fmla="*/ 2147483647 w 2661"/>
              <a:gd name="T93" fmla="*/ 176410959 h 2611"/>
              <a:gd name="T94" fmla="*/ 2147483647 w 2661"/>
              <a:gd name="T95" fmla="*/ 25201566 h 261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661"/>
              <a:gd name="T145" fmla="*/ 0 h 2611"/>
              <a:gd name="T146" fmla="*/ 2661 w 2661"/>
              <a:gd name="T147" fmla="*/ 2611 h 261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661" h="2611">
                <a:moveTo>
                  <a:pt x="0" y="70"/>
                </a:moveTo>
                <a:lnTo>
                  <a:pt x="30" y="60"/>
                </a:lnTo>
                <a:lnTo>
                  <a:pt x="50" y="60"/>
                </a:lnTo>
                <a:lnTo>
                  <a:pt x="70" y="60"/>
                </a:lnTo>
                <a:lnTo>
                  <a:pt x="100" y="60"/>
                </a:lnTo>
                <a:lnTo>
                  <a:pt x="120" y="60"/>
                </a:lnTo>
                <a:lnTo>
                  <a:pt x="170" y="80"/>
                </a:lnTo>
                <a:lnTo>
                  <a:pt x="200" y="100"/>
                </a:lnTo>
                <a:lnTo>
                  <a:pt x="230" y="120"/>
                </a:lnTo>
                <a:lnTo>
                  <a:pt x="250" y="130"/>
                </a:lnTo>
                <a:lnTo>
                  <a:pt x="270" y="170"/>
                </a:lnTo>
                <a:lnTo>
                  <a:pt x="300" y="250"/>
                </a:lnTo>
                <a:lnTo>
                  <a:pt x="330" y="300"/>
                </a:lnTo>
                <a:lnTo>
                  <a:pt x="350" y="350"/>
                </a:lnTo>
                <a:lnTo>
                  <a:pt x="370" y="400"/>
                </a:lnTo>
                <a:lnTo>
                  <a:pt x="380" y="440"/>
                </a:lnTo>
                <a:lnTo>
                  <a:pt x="390" y="470"/>
                </a:lnTo>
                <a:lnTo>
                  <a:pt x="400" y="500"/>
                </a:lnTo>
                <a:lnTo>
                  <a:pt x="400" y="540"/>
                </a:lnTo>
                <a:lnTo>
                  <a:pt x="400" y="560"/>
                </a:lnTo>
                <a:lnTo>
                  <a:pt x="400" y="610"/>
                </a:lnTo>
                <a:lnTo>
                  <a:pt x="400" y="640"/>
                </a:lnTo>
                <a:lnTo>
                  <a:pt x="400" y="680"/>
                </a:lnTo>
                <a:lnTo>
                  <a:pt x="400" y="720"/>
                </a:lnTo>
                <a:lnTo>
                  <a:pt x="400" y="760"/>
                </a:lnTo>
                <a:lnTo>
                  <a:pt x="410" y="810"/>
                </a:lnTo>
                <a:lnTo>
                  <a:pt x="410" y="850"/>
                </a:lnTo>
                <a:lnTo>
                  <a:pt x="410" y="880"/>
                </a:lnTo>
                <a:lnTo>
                  <a:pt x="410" y="930"/>
                </a:lnTo>
                <a:lnTo>
                  <a:pt x="410" y="950"/>
                </a:lnTo>
                <a:lnTo>
                  <a:pt x="420" y="1000"/>
                </a:lnTo>
                <a:lnTo>
                  <a:pt x="420" y="1020"/>
                </a:lnTo>
                <a:lnTo>
                  <a:pt x="420" y="1060"/>
                </a:lnTo>
                <a:lnTo>
                  <a:pt x="420" y="1100"/>
                </a:lnTo>
                <a:lnTo>
                  <a:pt x="420" y="1150"/>
                </a:lnTo>
                <a:lnTo>
                  <a:pt x="420" y="1170"/>
                </a:lnTo>
                <a:lnTo>
                  <a:pt x="420" y="1190"/>
                </a:lnTo>
                <a:lnTo>
                  <a:pt x="430" y="1230"/>
                </a:lnTo>
                <a:lnTo>
                  <a:pt x="440" y="1270"/>
                </a:lnTo>
                <a:lnTo>
                  <a:pt x="440" y="1300"/>
                </a:lnTo>
                <a:lnTo>
                  <a:pt x="440" y="1320"/>
                </a:lnTo>
                <a:lnTo>
                  <a:pt x="440" y="1360"/>
                </a:lnTo>
                <a:lnTo>
                  <a:pt x="460" y="1410"/>
                </a:lnTo>
                <a:lnTo>
                  <a:pt x="460" y="1470"/>
                </a:lnTo>
                <a:lnTo>
                  <a:pt x="470" y="1490"/>
                </a:lnTo>
                <a:lnTo>
                  <a:pt x="480" y="1540"/>
                </a:lnTo>
                <a:lnTo>
                  <a:pt x="480" y="1560"/>
                </a:lnTo>
                <a:lnTo>
                  <a:pt x="480" y="1620"/>
                </a:lnTo>
                <a:lnTo>
                  <a:pt x="480" y="1650"/>
                </a:lnTo>
                <a:lnTo>
                  <a:pt x="490" y="1700"/>
                </a:lnTo>
                <a:lnTo>
                  <a:pt x="520" y="1750"/>
                </a:lnTo>
                <a:lnTo>
                  <a:pt x="520" y="1780"/>
                </a:lnTo>
                <a:lnTo>
                  <a:pt x="540" y="1820"/>
                </a:lnTo>
                <a:lnTo>
                  <a:pt x="550" y="1850"/>
                </a:lnTo>
                <a:lnTo>
                  <a:pt x="560" y="1890"/>
                </a:lnTo>
                <a:lnTo>
                  <a:pt x="560" y="1940"/>
                </a:lnTo>
                <a:lnTo>
                  <a:pt x="560" y="1960"/>
                </a:lnTo>
                <a:lnTo>
                  <a:pt x="590" y="1990"/>
                </a:lnTo>
                <a:lnTo>
                  <a:pt x="610" y="2020"/>
                </a:lnTo>
                <a:lnTo>
                  <a:pt x="630" y="2060"/>
                </a:lnTo>
                <a:lnTo>
                  <a:pt x="650" y="2100"/>
                </a:lnTo>
                <a:lnTo>
                  <a:pt x="650" y="2140"/>
                </a:lnTo>
                <a:lnTo>
                  <a:pt x="670" y="2160"/>
                </a:lnTo>
                <a:lnTo>
                  <a:pt x="680" y="2200"/>
                </a:lnTo>
                <a:lnTo>
                  <a:pt x="690" y="2230"/>
                </a:lnTo>
                <a:lnTo>
                  <a:pt x="700" y="2250"/>
                </a:lnTo>
                <a:lnTo>
                  <a:pt x="700" y="2280"/>
                </a:lnTo>
                <a:lnTo>
                  <a:pt x="730" y="2330"/>
                </a:lnTo>
                <a:lnTo>
                  <a:pt x="740" y="2350"/>
                </a:lnTo>
                <a:lnTo>
                  <a:pt x="760" y="2370"/>
                </a:lnTo>
                <a:lnTo>
                  <a:pt x="780" y="2390"/>
                </a:lnTo>
                <a:lnTo>
                  <a:pt x="800" y="2410"/>
                </a:lnTo>
                <a:lnTo>
                  <a:pt x="830" y="2430"/>
                </a:lnTo>
                <a:lnTo>
                  <a:pt x="850" y="2460"/>
                </a:lnTo>
                <a:lnTo>
                  <a:pt x="870" y="2480"/>
                </a:lnTo>
                <a:lnTo>
                  <a:pt x="890" y="2490"/>
                </a:lnTo>
                <a:lnTo>
                  <a:pt x="910" y="2510"/>
                </a:lnTo>
                <a:lnTo>
                  <a:pt x="930" y="2520"/>
                </a:lnTo>
                <a:lnTo>
                  <a:pt x="950" y="2540"/>
                </a:lnTo>
                <a:lnTo>
                  <a:pt x="970" y="2550"/>
                </a:lnTo>
                <a:lnTo>
                  <a:pt x="980" y="2570"/>
                </a:lnTo>
                <a:lnTo>
                  <a:pt x="1030" y="2590"/>
                </a:lnTo>
                <a:lnTo>
                  <a:pt x="1050" y="2600"/>
                </a:lnTo>
                <a:lnTo>
                  <a:pt x="1070" y="2610"/>
                </a:lnTo>
                <a:lnTo>
                  <a:pt x="1090" y="2610"/>
                </a:lnTo>
                <a:lnTo>
                  <a:pt x="1120" y="2600"/>
                </a:lnTo>
                <a:lnTo>
                  <a:pt x="1170" y="2590"/>
                </a:lnTo>
                <a:lnTo>
                  <a:pt x="1190" y="2580"/>
                </a:lnTo>
                <a:lnTo>
                  <a:pt x="1210" y="2580"/>
                </a:lnTo>
                <a:lnTo>
                  <a:pt x="1240" y="2580"/>
                </a:lnTo>
                <a:lnTo>
                  <a:pt x="1270" y="2580"/>
                </a:lnTo>
                <a:lnTo>
                  <a:pt x="1310" y="2560"/>
                </a:lnTo>
                <a:lnTo>
                  <a:pt x="1330" y="2550"/>
                </a:lnTo>
                <a:lnTo>
                  <a:pt x="1370" y="2540"/>
                </a:lnTo>
                <a:lnTo>
                  <a:pt x="1390" y="2530"/>
                </a:lnTo>
                <a:lnTo>
                  <a:pt x="1410" y="2520"/>
                </a:lnTo>
                <a:lnTo>
                  <a:pt x="1430" y="2500"/>
                </a:lnTo>
                <a:lnTo>
                  <a:pt x="1490" y="2500"/>
                </a:lnTo>
                <a:lnTo>
                  <a:pt x="1510" y="2480"/>
                </a:lnTo>
                <a:lnTo>
                  <a:pt x="1540" y="2470"/>
                </a:lnTo>
                <a:lnTo>
                  <a:pt x="1580" y="2440"/>
                </a:lnTo>
                <a:lnTo>
                  <a:pt x="1600" y="2440"/>
                </a:lnTo>
                <a:lnTo>
                  <a:pt x="1650" y="2430"/>
                </a:lnTo>
                <a:lnTo>
                  <a:pt x="1670" y="2390"/>
                </a:lnTo>
                <a:lnTo>
                  <a:pt x="1700" y="2390"/>
                </a:lnTo>
                <a:lnTo>
                  <a:pt x="1730" y="2360"/>
                </a:lnTo>
                <a:lnTo>
                  <a:pt x="1740" y="2320"/>
                </a:lnTo>
                <a:lnTo>
                  <a:pt x="1770" y="2300"/>
                </a:lnTo>
                <a:lnTo>
                  <a:pt x="1800" y="2280"/>
                </a:lnTo>
                <a:lnTo>
                  <a:pt x="1830" y="2260"/>
                </a:lnTo>
                <a:lnTo>
                  <a:pt x="1850" y="2240"/>
                </a:lnTo>
                <a:lnTo>
                  <a:pt x="1860" y="2220"/>
                </a:lnTo>
                <a:lnTo>
                  <a:pt x="1880" y="2200"/>
                </a:lnTo>
                <a:lnTo>
                  <a:pt x="1910" y="2150"/>
                </a:lnTo>
                <a:lnTo>
                  <a:pt x="1930" y="2130"/>
                </a:lnTo>
                <a:lnTo>
                  <a:pt x="1970" y="2090"/>
                </a:lnTo>
                <a:lnTo>
                  <a:pt x="1990" y="2060"/>
                </a:lnTo>
                <a:lnTo>
                  <a:pt x="2010" y="2010"/>
                </a:lnTo>
                <a:lnTo>
                  <a:pt x="2020" y="1970"/>
                </a:lnTo>
                <a:lnTo>
                  <a:pt x="2040" y="1940"/>
                </a:lnTo>
                <a:lnTo>
                  <a:pt x="2040" y="1920"/>
                </a:lnTo>
                <a:lnTo>
                  <a:pt x="2060" y="1890"/>
                </a:lnTo>
                <a:lnTo>
                  <a:pt x="2080" y="1840"/>
                </a:lnTo>
                <a:lnTo>
                  <a:pt x="2090" y="1810"/>
                </a:lnTo>
                <a:lnTo>
                  <a:pt x="2090" y="1780"/>
                </a:lnTo>
                <a:lnTo>
                  <a:pt x="2090" y="1740"/>
                </a:lnTo>
                <a:lnTo>
                  <a:pt x="2090" y="1710"/>
                </a:lnTo>
                <a:lnTo>
                  <a:pt x="2090" y="1680"/>
                </a:lnTo>
                <a:lnTo>
                  <a:pt x="2090" y="1650"/>
                </a:lnTo>
                <a:lnTo>
                  <a:pt x="2090" y="1590"/>
                </a:lnTo>
                <a:lnTo>
                  <a:pt x="2090" y="1550"/>
                </a:lnTo>
                <a:lnTo>
                  <a:pt x="2090" y="1520"/>
                </a:lnTo>
                <a:lnTo>
                  <a:pt x="2090" y="1490"/>
                </a:lnTo>
                <a:lnTo>
                  <a:pt x="2090" y="1470"/>
                </a:lnTo>
                <a:lnTo>
                  <a:pt x="2090" y="1440"/>
                </a:lnTo>
                <a:lnTo>
                  <a:pt x="2090" y="1410"/>
                </a:lnTo>
                <a:lnTo>
                  <a:pt x="2090" y="1380"/>
                </a:lnTo>
                <a:lnTo>
                  <a:pt x="2090" y="1350"/>
                </a:lnTo>
                <a:lnTo>
                  <a:pt x="2090" y="1310"/>
                </a:lnTo>
                <a:lnTo>
                  <a:pt x="2090" y="1280"/>
                </a:lnTo>
                <a:lnTo>
                  <a:pt x="2090" y="1260"/>
                </a:lnTo>
                <a:lnTo>
                  <a:pt x="2090" y="1220"/>
                </a:lnTo>
                <a:lnTo>
                  <a:pt x="2090" y="1200"/>
                </a:lnTo>
                <a:lnTo>
                  <a:pt x="2090" y="1170"/>
                </a:lnTo>
                <a:lnTo>
                  <a:pt x="2100" y="1130"/>
                </a:lnTo>
                <a:lnTo>
                  <a:pt x="2100" y="1100"/>
                </a:lnTo>
                <a:lnTo>
                  <a:pt x="2110" y="1080"/>
                </a:lnTo>
                <a:lnTo>
                  <a:pt x="2120" y="1060"/>
                </a:lnTo>
                <a:lnTo>
                  <a:pt x="2120" y="1040"/>
                </a:lnTo>
                <a:lnTo>
                  <a:pt x="2120" y="1020"/>
                </a:lnTo>
                <a:lnTo>
                  <a:pt x="2120" y="980"/>
                </a:lnTo>
                <a:lnTo>
                  <a:pt x="2140" y="960"/>
                </a:lnTo>
                <a:lnTo>
                  <a:pt x="2140" y="940"/>
                </a:lnTo>
                <a:lnTo>
                  <a:pt x="2140" y="910"/>
                </a:lnTo>
                <a:lnTo>
                  <a:pt x="2150" y="890"/>
                </a:lnTo>
                <a:lnTo>
                  <a:pt x="2150" y="870"/>
                </a:lnTo>
                <a:lnTo>
                  <a:pt x="2150" y="820"/>
                </a:lnTo>
                <a:lnTo>
                  <a:pt x="2150" y="800"/>
                </a:lnTo>
                <a:lnTo>
                  <a:pt x="2150" y="780"/>
                </a:lnTo>
                <a:lnTo>
                  <a:pt x="2170" y="740"/>
                </a:lnTo>
                <a:lnTo>
                  <a:pt x="2180" y="720"/>
                </a:lnTo>
                <a:lnTo>
                  <a:pt x="2180" y="690"/>
                </a:lnTo>
                <a:lnTo>
                  <a:pt x="2200" y="660"/>
                </a:lnTo>
                <a:lnTo>
                  <a:pt x="2210" y="630"/>
                </a:lnTo>
                <a:lnTo>
                  <a:pt x="2220" y="600"/>
                </a:lnTo>
                <a:lnTo>
                  <a:pt x="2220" y="580"/>
                </a:lnTo>
                <a:lnTo>
                  <a:pt x="2230" y="560"/>
                </a:lnTo>
                <a:lnTo>
                  <a:pt x="2230" y="540"/>
                </a:lnTo>
                <a:lnTo>
                  <a:pt x="2230" y="520"/>
                </a:lnTo>
                <a:lnTo>
                  <a:pt x="2240" y="500"/>
                </a:lnTo>
                <a:lnTo>
                  <a:pt x="2250" y="480"/>
                </a:lnTo>
                <a:lnTo>
                  <a:pt x="2260" y="450"/>
                </a:lnTo>
                <a:lnTo>
                  <a:pt x="2270" y="400"/>
                </a:lnTo>
                <a:lnTo>
                  <a:pt x="2280" y="360"/>
                </a:lnTo>
                <a:lnTo>
                  <a:pt x="2290" y="330"/>
                </a:lnTo>
                <a:lnTo>
                  <a:pt x="2300" y="310"/>
                </a:lnTo>
                <a:lnTo>
                  <a:pt x="2320" y="290"/>
                </a:lnTo>
                <a:lnTo>
                  <a:pt x="2340" y="260"/>
                </a:lnTo>
                <a:lnTo>
                  <a:pt x="2360" y="230"/>
                </a:lnTo>
                <a:lnTo>
                  <a:pt x="2380" y="220"/>
                </a:lnTo>
                <a:lnTo>
                  <a:pt x="2390" y="200"/>
                </a:lnTo>
                <a:lnTo>
                  <a:pt x="2420" y="180"/>
                </a:lnTo>
                <a:lnTo>
                  <a:pt x="2430" y="160"/>
                </a:lnTo>
                <a:lnTo>
                  <a:pt x="2450" y="140"/>
                </a:lnTo>
                <a:lnTo>
                  <a:pt x="2460" y="120"/>
                </a:lnTo>
                <a:lnTo>
                  <a:pt x="2480" y="100"/>
                </a:lnTo>
                <a:lnTo>
                  <a:pt x="2510" y="90"/>
                </a:lnTo>
                <a:lnTo>
                  <a:pt x="2530" y="70"/>
                </a:lnTo>
                <a:lnTo>
                  <a:pt x="2540" y="50"/>
                </a:lnTo>
                <a:lnTo>
                  <a:pt x="2560" y="20"/>
                </a:lnTo>
                <a:lnTo>
                  <a:pt x="2580" y="20"/>
                </a:lnTo>
                <a:lnTo>
                  <a:pt x="2600" y="10"/>
                </a:lnTo>
                <a:lnTo>
                  <a:pt x="2620" y="10"/>
                </a:lnTo>
                <a:lnTo>
                  <a:pt x="2640" y="0"/>
                </a:lnTo>
                <a:lnTo>
                  <a:pt x="2660" y="0"/>
                </a:lnTo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3252" name="Line 4">
            <a:extLst>
              <a:ext uri="{FF2B5EF4-FFF2-40B4-BE49-F238E27FC236}">
                <a16:creationId xmlns:a16="http://schemas.microsoft.com/office/drawing/2014/main" id="{C7EE869D-6125-1C49-A346-D9E83ACFE6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78125" y="4905375"/>
            <a:ext cx="58737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3" name="Line 5">
            <a:extLst>
              <a:ext uri="{FF2B5EF4-FFF2-40B4-BE49-F238E27FC236}">
                <a16:creationId xmlns:a16="http://schemas.microsoft.com/office/drawing/2014/main" id="{E41BC045-4E07-7C41-B8BB-1F46956F8B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5775" y="4921250"/>
            <a:ext cx="441325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Oval 6">
            <a:extLst>
              <a:ext uri="{FF2B5EF4-FFF2-40B4-BE49-F238E27FC236}">
                <a16:creationId xmlns:a16="http://schemas.microsoft.com/office/drawing/2014/main" id="{3F9874AA-27C0-3841-9922-647083797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6725" y="2276475"/>
            <a:ext cx="1622425" cy="211455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3255" name="Line 7">
            <a:extLst>
              <a:ext uri="{FF2B5EF4-FFF2-40B4-BE49-F238E27FC236}">
                <a16:creationId xmlns:a16="http://schemas.microsoft.com/office/drawing/2014/main" id="{6845BBC1-B5FD-EB49-A888-E4C97A501E21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250" y="1470025"/>
            <a:ext cx="0" cy="663575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Rectangle 8">
            <a:extLst>
              <a:ext uri="{FF2B5EF4-FFF2-40B4-BE49-F238E27FC236}">
                <a16:creationId xmlns:a16="http://schemas.microsoft.com/office/drawing/2014/main" id="{BB9F42FF-5BE9-8D4C-B460-6ABEA9A35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0050" y="3505200"/>
            <a:ext cx="49339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marL="460375" indent="-46037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200" u="sng">
                <a:latin typeface="Helvetica" pitchFamily="2" charset="0"/>
              </a:rPr>
              <a:t>Tunica Dartos</a:t>
            </a:r>
            <a:r>
              <a:rPr lang="en-US" altLang="en-US" sz="3200">
                <a:latin typeface="Helvetica" pitchFamily="2" charset="0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>
                <a:latin typeface="Helvetica" pitchFamily="2" charset="0"/>
              </a:rPr>
              <a:t>Smooth muscle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3200">
                <a:latin typeface="Helvetica" pitchFamily="2" charset="0"/>
              </a:rPr>
              <a:t>Androgen dependent</a:t>
            </a:r>
            <a:br>
              <a:rPr lang="en-US" altLang="en-US" sz="3200">
                <a:latin typeface="Helvetica" pitchFamily="2" charset="0"/>
              </a:rPr>
            </a:br>
            <a:r>
              <a:rPr lang="en-US" altLang="en-US" sz="2800">
                <a:latin typeface="Helvetica" pitchFamily="2" charset="0"/>
              </a:rPr>
              <a:t>(Testosterone)</a:t>
            </a:r>
            <a:endParaRPr lang="en-US" altLang="en-US" sz="3200">
              <a:latin typeface="Helvetica" pitchFamily="2" charset="0"/>
            </a:endParaRPr>
          </a:p>
        </p:txBody>
      </p:sp>
      <p:sp>
        <p:nvSpPr>
          <p:cNvPr id="53257" name="Rectangle 9">
            <a:extLst>
              <a:ext uri="{FF2B5EF4-FFF2-40B4-BE49-F238E27FC236}">
                <a16:creationId xmlns:a16="http://schemas.microsoft.com/office/drawing/2014/main" id="{2941E6A3-3130-3D46-A287-D30D6460F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2163" y="3040063"/>
            <a:ext cx="10620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  <a:latin typeface="Helvetica" pitchFamily="2" charset="0"/>
              </a:rPr>
              <a:t>Testis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5BFC7F33-FA28-2540-A719-FBEF20B2EA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Bull Tract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DD4077BD-BBDB-B34E-98B4-61F377D0C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3" y="1800225"/>
            <a:ext cx="701675" cy="2062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55300" name="Picture 4">
            <a:extLst>
              <a:ext uri="{FF2B5EF4-FFF2-40B4-BE49-F238E27FC236}">
                <a16:creationId xmlns:a16="http://schemas.microsoft.com/office/drawing/2014/main" id="{FFF33D87-4EB1-0F49-A9E7-7C7A64507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301" name="Group 24">
            <a:extLst>
              <a:ext uri="{FF2B5EF4-FFF2-40B4-BE49-F238E27FC236}">
                <a16:creationId xmlns:a16="http://schemas.microsoft.com/office/drawing/2014/main" id="{8292F169-8E55-214D-A659-EA1D24A285D8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6323013"/>
            <a:ext cx="2978150" cy="396875"/>
            <a:chOff x="1237" y="3983"/>
            <a:chExt cx="1876" cy="250"/>
          </a:xfrm>
        </p:grpSpPr>
        <p:sp>
          <p:nvSpPr>
            <p:cNvPr id="55302" name="Text Box 22">
              <a:extLst>
                <a:ext uri="{FF2B5EF4-FFF2-40B4-BE49-F238E27FC236}">
                  <a16:creationId xmlns:a16="http://schemas.microsoft.com/office/drawing/2014/main" id="{D6461358-1896-A149-8C1E-6751B7E5E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7" y="3983"/>
              <a:ext cx="12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Helvetica" pitchFamily="2" charset="0"/>
                </a:rPr>
                <a:t>Gubernaculum</a:t>
              </a:r>
            </a:p>
          </p:txBody>
        </p:sp>
        <p:sp>
          <p:nvSpPr>
            <p:cNvPr id="55303" name="Line 23">
              <a:extLst>
                <a:ext uri="{FF2B5EF4-FFF2-40B4-BE49-F238E27FC236}">
                  <a16:creationId xmlns:a16="http://schemas.microsoft.com/office/drawing/2014/main" id="{DA371614-FFCE-9344-AE4E-357ADB834A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8" y="4104"/>
              <a:ext cx="665" cy="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9C063-1015-894C-9D1D-B37AEFBF9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EDC181-FD0B-8941-B621-1793D849312B}"/>
              </a:ext>
            </a:extLst>
          </p:cNvPr>
          <p:cNvSpPr txBox="1"/>
          <p:nvPr/>
        </p:nvSpPr>
        <p:spPr>
          <a:xfrm>
            <a:off x="457200" y="1524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is the testis cooled?</a:t>
            </a:r>
          </a:p>
          <a:p>
            <a:endParaRPr lang="en-US" dirty="0"/>
          </a:p>
        </p:txBody>
      </p:sp>
      <p:pic>
        <p:nvPicPr>
          <p:cNvPr id="4" name="Picture 3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DF569776-38A8-1940-BF10-665773EBE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474" y="4038600"/>
            <a:ext cx="2438400" cy="24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3636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9C063-1015-894C-9D1D-B37AEFBF9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EDC181-FD0B-8941-B621-1793D849312B}"/>
              </a:ext>
            </a:extLst>
          </p:cNvPr>
          <p:cNvSpPr txBox="1"/>
          <p:nvPr/>
        </p:nvSpPr>
        <p:spPr>
          <a:xfrm>
            <a:off x="457200" y="1524000"/>
            <a:ext cx="838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is the testis cooled?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The blood is cooled by the pampiniform plexus and the testis can be raised or lowered by the tunica dartos.  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The external cremaster functions in fight or flight events.</a:t>
            </a:r>
          </a:p>
        </p:txBody>
      </p:sp>
      <p:pic>
        <p:nvPicPr>
          <p:cNvPr id="4" name="Picture 3" descr="A picture containing toy, doll, food&#10;&#10;Description automatically generated">
            <a:extLst>
              <a:ext uri="{FF2B5EF4-FFF2-40B4-BE49-F238E27FC236}">
                <a16:creationId xmlns:a16="http://schemas.microsoft.com/office/drawing/2014/main" id="{DF569776-38A8-1940-BF10-665773EBE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474" y="4038600"/>
            <a:ext cx="2438400" cy="24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153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639E68CA-F560-9749-8CE4-35A2AA2F3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Bull Tract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1AF192C-8E85-C841-946C-D47ADC73B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3" y="1800225"/>
            <a:ext cx="701675" cy="20621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57348" name="Picture 4">
            <a:extLst>
              <a:ext uri="{FF2B5EF4-FFF2-40B4-BE49-F238E27FC236}">
                <a16:creationId xmlns:a16="http://schemas.microsoft.com/office/drawing/2014/main" id="{6BCC898F-6441-6240-BEE0-68CFD46F1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Oval 11">
            <a:extLst>
              <a:ext uri="{FF2B5EF4-FFF2-40B4-BE49-F238E27FC236}">
                <a16:creationId xmlns:a16="http://schemas.microsoft.com/office/drawing/2014/main" id="{F737BB3C-1573-B946-9082-B72987E8F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524000"/>
            <a:ext cx="4648200" cy="21336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7350" name="Text Box 12">
            <a:extLst>
              <a:ext uri="{FF2B5EF4-FFF2-40B4-BE49-F238E27FC236}">
                <a16:creationId xmlns:a16="http://schemas.microsoft.com/office/drawing/2014/main" id="{FED79275-FAED-274B-9B9B-F126469BE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362200"/>
            <a:ext cx="2436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Pelvic Genitalia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>
            <a:extLst>
              <a:ext uri="{FF2B5EF4-FFF2-40B4-BE49-F238E27FC236}">
                <a16:creationId xmlns:a16="http://schemas.microsoft.com/office/drawing/2014/main" id="{BF0F2ED1-2C26-224A-AA21-EF1DF038CC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Pelvic Genitalia of the Bull</a:t>
            </a:r>
          </a:p>
        </p:txBody>
      </p:sp>
      <p:pic>
        <p:nvPicPr>
          <p:cNvPr id="59395" name="Picture 4">
            <a:extLst>
              <a:ext uri="{FF2B5EF4-FFF2-40B4-BE49-F238E27FC236}">
                <a16:creationId xmlns:a16="http://schemas.microsoft.com/office/drawing/2014/main" id="{E465FCC5-E825-4F40-AF48-CF8AC3615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524000"/>
            <a:ext cx="90582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Text Box 5">
            <a:extLst>
              <a:ext uri="{FF2B5EF4-FFF2-40B4-BE49-F238E27FC236}">
                <a16:creationId xmlns:a16="http://schemas.microsoft.com/office/drawing/2014/main" id="{3B148821-63CA-2A44-A695-80527551A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114800"/>
            <a:ext cx="1720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Helvetica" pitchFamily="2" charset="0"/>
              </a:rPr>
              <a:t>Pelvic Urethra</a:t>
            </a:r>
          </a:p>
          <a:p>
            <a:pPr algn="ctr"/>
            <a:r>
              <a:rPr lang="en-US" altLang="en-US" sz="1800">
                <a:latin typeface="Helvetica" pitchFamily="2" charset="0"/>
              </a:rPr>
              <a:t>Muscle</a:t>
            </a:r>
          </a:p>
        </p:txBody>
      </p:sp>
      <p:sp>
        <p:nvSpPr>
          <p:cNvPr id="59397" name="Line 6">
            <a:extLst>
              <a:ext uri="{FF2B5EF4-FFF2-40B4-BE49-F238E27FC236}">
                <a16:creationId xmlns:a16="http://schemas.microsoft.com/office/drawing/2014/main" id="{383C6DD7-5F4E-9745-AD6C-024CDC5585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3429000"/>
            <a:ext cx="11430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>
            <a:extLst>
              <a:ext uri="{FF2B5EF4-FFF2-40B4-BE49-F238E27FC236}">
                <a16:creationId xmlns:a16="http://schemas.microsoft.com/office/drawing/2014/main" id="{25CAC3FF-06B2-664F-9943-B20E4A59F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822700"/>
            <a:ext cx="6581775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 descr="pelvic1.jpg">
            <a:extLst>
              <a:ext uri="{FF2B5EF4-FFF2-40B4-BE49-F238E27FC236}">
                <a16:creationId xmlns:a16="http://schemas.microsoft.com/office/drawing/2014/main" id="{4216AF35-7E16-CD41-8B8D-785E6BF50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2388"/>
            <a:ext cx="6218238" cy="3681412"/>
          </a:xfrm>
          <a:prstGeom prst="rect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4" name="Title 4">
            <a:extLst>
              <a:ext uri="{FF2B5EF4-FFF2-40B4-BE49-F238E27FC236}">
                <a16:creationId xmlns:a16="http://schemas.microsoft.com/office/drawing/2014/main" id="{72A33CEE-2C79-7C46-881E-568DE0E27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066800"/>
            <a:ext cx="2438400" cy="1524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Bull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>
            <a:extLst>
              <a:ext uri="{FF2B5EF4-FFF2-40B4-BE49-F238E27FC236}">
                <a16:creationId xmlns:a16="http://schemas.microsoft.com/office/drawing/2014/main" id="{0D5868B6-F729-A242-A131-37FF0C3809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Bulb of the Penis</a:t>
            </a:r>
          </a:p>
        </p:txBody>
      </p:sp>
      <p:pic>
        <p:nvPicPr>
          <p:cNvPr id="63491" name="Picture 5">
            <a:extLst>
              <a:ext uri="{FF2B5EF4-FFF2-40B4-BE49-F238E27FC236}">
                <a16:creationId xmlns:a16="http://schemas.microsoft.com/office/drawing/2014/main" id="{71D94EC2-BE97-3B4B-ABB5-2F322BECC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8915400" cy="519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3">
            <a:extLst>
              <a:ext uri="{FF2B5EF4-FFF2-40B4-BE49-F238E27FC236}">
                <a16:creationId xmlns:a16="http://schemas.microsoft.com/office/drawing/2014/main" id="{8A9D07A6-31B3-074F-BE96-67890E4B5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2">
            <a:extLst>
              <a:ext uri="{FF2B5EF4-FFF2-40B4-BE49-F238E27FC236}">
                <a16:creationId xmlns:a16="http://schemas.microsoft.com/office/drawing/2014/main" id="{A438958B-8155-3E43-A3A8-31CB8E7191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Bull</a:t>
            </a:r>
          </a:p>
        </p:txBody>
      </p:sp>
      <p:sp>
        <p:nvSpPr>
          <p:cNvPr id="65540" name="Text Box 6">
            <a:extLst>
              <a:ext uri="{FF2B5EF4-FFF2-40B4-BE49-F238E27FC236}">
                <a16:creationId xmlns:a16="http://schemas.microsoft.com/office/drawing/2014/main" id="{5D4C2F32-165F-F240-898D-B6ABE7263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676400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>
                <a:latin typeface="Helvetica" pitchFamily="2" charset="0"/>
              </a:rPr>
              <a:t>Cowpers Gland</a:t>
            </a:r>
          </a:p>
        </p:txBody>
      </p:sp>
      <p:sp>
        <p:nvSpPr>
          <p:cNvPr id="65541" name="Text Box 7">
            <a:extLst>
              <a:ext uri="{FF2B5EF4-FFF2-40B4-BE49-F238E27FC236}">
                <a16:creationId xmlns:a16="http://schemas.microsoft.com/office/drawing/2014/main" id="{1F95FA40-0978-0941-ADCA-B086E1381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181600"/>
            <a:ext cx="232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Caput Epididymis</a:t>
            </a:r>
          </a:p>
        </p:txBody>
      </p:sp>
      <p:sp>
        <p:nvSpPr>
          <p:cNvPr id="65542" name="Text Box 8">
            <a:extLst>
              <a:ext uri="{FF2B5EF4-FFF2-40B4-BE49-F238E27FC236}">
                <a16:creationId xmlns:a16="http://schemas.microsoft.com/office/drawing/2014/main" id="{A62BF0CA-38EB-4D4A-A68A-748D8A842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6096000"/>
            <a:ext cx="238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Cauda Epididymis</a:t>
            </a:r>
          </a:p>
        </p:txBody>
      </p:sp>
      <p:sp>
        <p:nvSpPr>
          <p:cNvPr id="65543" name="Text Box 9">
            <a:extLst>
              <a:ext uri="{FF2B5EF4-FFF2-40B4-BE49-F238E27FC236}">
                <a16:creationId xmlns:a16="http://schemas.microsoft.com/office/drawing/2014/main" id="{57C62AC5-43B9-844A-8144-A0BF3DF8B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2613" y="6032500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Testis</a:t>
            </a:r>
          </a:p>
        </p:txBody>
      </p:sp>
      <p:sp>
        <p:nvSpPr>
          <p:cNvPr id="65544" name="Text Box 10">
            <a:extLst>
              <a:ext uri="{FF2B5EF4-FFF2-40B4-BE49-F238E27FC236}">
                <a16:creationId xmlns:a16="http://schemas.microsoft.com/office/drawing/2014/main" id="{73630832-4832-D947-8337-B19E477A6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486400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Scrotum</a:t>
            </a:r>
          </a:p>
        </p:txBody>
      </p:sp>
      <p:sp>
        <p:nvSpPr>
          <p:cNvPr id="65545" name="Text Box 11">
            <a:extLst>
              <a:ext uri="{FF2B5EF4-FFF2-40B4-BE49-F238E27FC236}">
                <a16:creationId xmlns:a16="http://schemas.microsoft.com/office/drawing/2014/main" id="{85F5CF60-014B-F94D-A2F1-6F0C6EB6C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8160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>
                <a:latin typeface="Helvetica" pitchFamily="2" charset="0"/>
              </a:rPr>
              <a:t>Glans</a:t>
            </a:r>
          </a:p>
          <a:p>
            <a:pPr algn="ctr" eaLnBrk="1" hangingPunct="1"/>
            <a:r>
              <a:rPr lang="en-US" altLang="en-US" sz="2000">
                <a:latin typeface="Helvetica" pitchFamily="2" charset="0"/>
              </a:rPr>
              <a:t>Penis</a:t>
            </a:r>
          </a:p>
        </p:txBody>
      </p:sp>
      <p:sp>
        <p:nvSpPr>
          <p:cNvPr id="65546" name="Text Box 14">
            <a:extLst>
              <a:ext uri="{FF2B5EF4-FFF2-40B4-BE49-F238E27FC236}">
                <a16:creationId xmlns:a16="http://schemas.microsoft.com/office/drawing/2014/main" id="{63355C56-A663-AE49-A0D7-F2638BD6E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813" y="2679700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Bladder</a:t>
            </a:r>
          </a:p>
        </p:txBody>
      </p:sp>
      <p:sp>
        <p:nvSpPr>
          <p:cNvPr id="65547" name="Text Box 15">
            <a:extLst>
              <a:ext uri="{FF2B5EF4-FFF2-40B4-BE49-F238E27FC236}">
                <a16:creationId xmlns:a16="http://schemas.microsoft.com/office/drawing/2014/main" id="{A2C3CD0B-44A3-BD41-8C01-760FD4C27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2860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Ampulla</a:t>
            </a:r>
          </a:p>
        </p:txBody>
      </p:sp>
      <p:sp>
        <p:nvSpPr>
          <p:cNvPr id="65548" name="Text Box 16">
            <a:extLst>
              <a:ext uri="{FF2B5EF4-FFF2-40B4-BE49-F238E27FC236}">
                <a16:creationId xmlns:a16="http://schemas.microsoft.com/office/drawing/2014/main" id="{D7635FD1-7C6B-8442-A1EE-6F3A9259D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8288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>
                <a:latin typeface="Helvetica" pitchFamily="2" charset="0"/>
              </a:rPr>
              <a:t>Seminal Vesicles</a:t>
            </a:r>
          </a:p>
        </p:txBody>
      </p:sp>
      <p:sp>
        <p:nvSpPr>
          <p:cNvPr id="65549" name="Text Box 17">
            <a:extLst>
              <a:ext uri="{FF2B5EF4-FFF2-40B4-BE49-F238E27FC236}">
                <a16:creationId xmlns:a16="http://schemas.microsoft.com/office/drawing/2014/main" id="{D72B2D45-063D-3F4E-AC61-4080A5492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2192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Prostate</a:t>
            </a:r>
          </a:p>
        </p:txBody>
      </p:sp>
      <p:sp>
        <p:nvSpPr>
          <p:cNvPr id="65550" name="Text Box 18">
            <a:extLst>
              <a:ext uri="{FF2B5EF4-FFF2-40B4-BE49-F238E27FC236}">
                <a16:creationId xmlns:a16="http://schemas.microsoft.com/office/drawing/2014/main" id="{2497C7F4-0A35-694E-B84F-1F95AF2C2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371600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Rectum</a:t>
            </a:r>
          </a:p>
        </p:txBody>
      </p:sp>
      <p:sp>
        <p:nvSpPr>
          <p:cNvPr id="65551" name="Text Box 19">
            <a:extLst>
              <a:ext uri="{FF2B5EF4-FFF2-40B4-BE49-F238E27FC236}">
                <a16:creationId xmlns:a16="http://schemas.microsoft.com/office/drawing/2014/main" id="{393176E9-A9D7-E64D-B3AF-F76A49730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200400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Vas Deferens</a:t>
            </a:r>
          </a:p>
        </p:txBody>
      </p:sp>
      <p:sp>
        <p:nvSpPr>
          <p:cNvPr id="65552" name="Text Box 20">
            <a:extLst>
              <a:ext uri="{FF2B5EF4-FFF2-40B4-BE49-F238E27FC236}">
                <a16:creationId xmlns:a16="http://schemas.microsoft.com/office/drawing/2014/main" id="{E43E97FB-5BD7-684B-9F35-5D8EFFCE4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6461125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Gubernaculum</a:t>
            </a:r>
          </a:p>
        </p:txBody>
      </p:sp>
      <p:sp>
        <p:nvSpPr>
          <p:cNvPr id="65553" name="Line 21">
            <a:extLst>
              <a:ext uri="{FF2B5EF4-FFF2-40B4-BE49-F238E27FC236}">
                <a16:creationId xmlns:a16="http://schemas.microsoft.com/office/drawing/2014/main" id="{73934875-64CE-F94E-92BB-D82BC6B6E5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13716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4" name="Line 22">
            <a:extLst>
              <a:ext uri="{FF2B5EF4-FFF2-40B4-BE49-F238E27FC236}">
                <a16:creationId xmlns:a16="http://schemas.microsoft.com/office/drawing/2014/main" id="{F432FEDE-6895-954F-AC0F-B15E8CA780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29400" y="14478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5" name="Line 23">
            <a:extLst>
              <a:ext uri="{FF2B5EF4-FFF2-40B4-BE49-F238E27FC236}">
                <a16:creationId xmlns:a16="http://schemas.microsoft.com/office/drawing/2014/main" id="{26CEC10F-B212-C843-8363-DBA1A02221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400" y="1981200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6" name="Line 24">
            <a:extLst>
              <a:ext uri="{FF2B5EF4-FFF2-40B4-BE49-F238E27FC236}">
                <a16:creationId xmlns:a16="http://schemas.microsoft.com/office/drawing/2014/main" id="{A2717B09-0557-8042-9A27-CD02EB77B72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190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7" name="Line 25">
            <a:extLst>
              <a:ext uri="{FF2B5EF4-FFF2-40B4-BE49-F238E27FC236}">
                <a16:creationId xmlns:a16="http://schemas.microsoft.com/office/drawing/2014/main" id="{11F99EC6-649E-BB4D-94E1-E600383523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22860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8" name="Line 26">
            <a:extLst>
              <a:ext uri="{FF2B5EF4-FFF2-40B4-BE49-F238E27FC236}">
                <a16:creationId xmlns:a16="http://schemas.microsoft.com/office/drawing/2014/main" id="{39B7C9E8-5B4D-984D-AB92-828C838548E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19400"/>
            <a:ext cx="6858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59" name="Line 27">
            <a:extLst>
              <a:ext uri="{FF2B5EF4-FFF2-40B4-BE49-F238E27FC236}">
                <a16:creationId xmlns:a16="http://schemas.microsoft.com/office/drawing/2014/main" id="{AD0770F6-C619-8B43-B188-C61B9589BE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3400" y="3276600"/>
            <a:ext cx="914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0" name="Line 28">
            <a:extLst>
              <a:ext uri="{FF2B5EF4-FFF2-40B4-BE49-F238E27FC236}">
                <a16:creationId xmlns:a16="http://schemas.microsoft.com/office/drawing/2014/main" id="{46C52CF5-DF5B-AB49-846C-857E6372B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57150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1" name="Line 29">
            <a:extLst>
              <a:ext uri="{FF2B5EF4-FFF2-40B4-BE49-F238E27FC236}">
                <a16:creationId xmlns:a16="http://schemas.microsoft.com/office/drawing/2014/main" id="{3E169179-8353-2F4E-8515-4BFA3344C5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58674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2" name="Line 30">
            <a:extLst>
              <a:ext uri="{FF2B5EF4-FFF2-40B4-BE49-F238E27FC236}">
                <a16:creationId xmlns:a16="http://schemas.microsoft.com/office/drawing/2014/main" id="{D7F77158-A6D2-2749-AE49-36301B8B34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6511925"/>
            <a:ext cx="720725" cy="117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3" name="Line 31">
            <a:extLst>
              <a:ext uri="{FF2B5EF4-FFF2-40B4-BE49-F238E27FC236}">
                <a16:creationId xmlns:a16="http://schemas.microsoft.com/office/drawing/2014/main" id="{D6931E26-9CC4-ED4A-8F05-63BE69AE226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92713" y="6288088"/>
            <a:ext cx="827087" cy="36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4" name="Line 32">
            <a:extLst>
              <a:ext uri="{FF2B5EF4-FFF2-40B4-BE49-F238E27FC236}">
                <a16:creationId xmlns:a16="http://schemas.microsoft.com/office/drawing/2014/main" id="{36A6916A-66B5-7441-B99D-BAEF5B7EF6B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81600" y="51054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5565" name="Group 36">
            <a:extLst>
              <a:ext uri="{FF2B5EF4-FFF2-40B4-BE49-F238E27FC236}">
                <a16:creationId xmlns:a16="http://schemas.microsoft.com/office/drawing/2014/main" id="{E1FF79C1-F92C-AE4F-B167-114AE7451410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3733800"/>
            <a:ext cx="1643063" cy="1082675"/>
            <a:chOff x="3936" y="2400"/>
            <a:chExt cx="1035" cy="682"/>
          </a:xfrm>
        </p:grpSpPr>
        <p:sp>
          <p:nvSpPr>
            <p:cNvPr id="65570" name="Text Box 13">
              <a:extLst>
                <a:ext uri="{FF2B5EF4-FFF2-40B4-BE49-F238E27FC236}">
                  <a16:creationId xmlns:a16="http://schemas.microsoft.com/office/drawing/2014/main" id="{8A765BD0-EA50-CA4B-AFDE-2EFE398668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2640"/>
              <a:ext cx="747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>
                  <a:latin typeface="Helvetica" pitchFamily="2" charset="0"/>
                </a:rPr>
                <a:t>Sigmoid</a:t>
              </a:r>
            </a:p>
            <a:p>
              <a:pPr eaLnBrk="1" hangingPunct="1"/>
              <a:r>
                <a:rPr lang="en-US" altLang="en-US" sz="2000">
                  <a:latin typeface="Helvetica" pitchFamily="2" charset="0"/>
                </a:rPr>
                <a:t>Flexure</a:t>
              </a:r>
            </a:p>
          </p:txBody>
        </p:sp>
        <p:sp>
          <p:nvSpPr>
            <p:cNvPr id="65571" name="Line 33">
              <a:extLst>
                <a:ext uri="{FF2B5EF4-FFF2-40B4-BE49-F238E27FC236}">
                  <a16:creationId xmlns:a16="http://schemas.microsoft.com/office/drawing/2014/main" id="{B9895A78-283F-9F4A-AC93-C08F59EBC7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36" y="2400"/>
              <a:ext cx="288" cy="33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5566" name="Group 35">
            <a:extLst>
              <a:ext uri="{FF2B5EF4-FFF2-40B4-BE49-F238E27FC236}">
                <a16:creationId xmlns:a16="http://schemas.microsoft.com/office/drawing/2014/main" id="{D85FF9BB-B3B8-7D48-821D-F98D81FB7E19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3124200"/>
            <a:ext cx="1752600" cy="1006475"/>
            <a:chOff x="4656" y="1968"/>
            <a:chExt cx="1104" cy="634"/>
          </a:xfrm>
        </p:grpSpPr>
        <p:sp>
          <p:nvSpPr>
            <p:cNvPr id="65568" name="Rectangle 5">
              <a:extLst>
                <a:ext uri="{FF2B5EF4-FFF2-40B4-BE49-F238E27FC236}">
                  <a16:creationId xmlns:a16="http://schemas.microsoft.com/office/drawing/2014/main" id="{E12F41DB-AF6D-9B47-B463-06D73A49C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2" y="1968"/>
              <a:ext cx="1028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2000">
                  <a:latin typeface="Helvetica" pitchFamily="2" charset="0"/>
                </a:rPr>
                <a:t>Retractor Penis</a:t>
              </a:r>
            </a:p>
            <a:p>
              <a:pPr algn="ctr"/>
              <a:r>
                <a:rPr lang="en-US" altLang="en-US" sz="2000">
                  <a:latin typeface="Helvetica" pitchFamily="2" charset="0"/>
                </a:rPr>
                <a:t>Muscle</a:t>
              </a:r>
            </a:p>
          </p:txBody>
        </p:sp>
        <p:sp>
          <p:nvSpPr>
            <p:cNvPr id="65569" name="Line 34">
              <a:extLst>
                <a:ext uri="{FF2B5EF4-FFF2-40B4-BE49-F238E27FC236}">
                  <a16:creationId xmlns:a16="http://schemas.microsoft.com/office/drawing/2014/main" id="{33E9CF1A-C33A-8A42-9D5F-8DDE170146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56" y="2064"/>
              <a:ext cx="288" cy="14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5567" name="Oval 37">
            <a:extLst>
              <a:ext uri="{FF2B5EF4-FFF2-40B4-BE49-F238E27FC236}">
                <a16:creationId xmlns:a16="http://schemas.microsoft.com/office/drawing/2014/main" id="{72319D0A-55A8-0F42-B97B-539170061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962400"/>
            <a:ext cx="457200" cy="533400"/>
          </a:xfrm>
          <a:prstGeom prst="ellips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6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>
            <a:extLst>
              <a:ext uri="{FF2B5EF4-FFF2-40B4-BE49-F238E27FC236}">
                <a16:creationId xmlns:a16="http://schemas.microsoft.com/office/drawing/2014/main" id="{20A1EEEB-24ED-E54C-8E37-E0F626AB9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"/>
            <a:ext cx="6324600" cy="579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Rectangle 3">
            <a:extLst>
              <a:ext uri="{FF2B5EF4-FFF2-40B4-BE49-F238E27FC236}">
                <a16:creationId xmlns:a16="http://schemas.microsoft.com/office/drawing/2014/main" id="{96E3F2A7-AFA3-1B48-8B36-EDB1DE68BC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410200"/>
            <a:ext cx="9067800" cy="838200"/>
          </a:xfrm>
          <a:solidFill>
            <a:schemeClr val="bg1"/>
          </a:solidFill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Cross Section of Bull Penis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4A492CBC-3C60-B44B-9DE9-9DD4358ED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838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Penis Cross Section</a:t>
            </a:r>
          </a:p>
        </p:txBody>
      </p:sp>
      <p:pic>
        <p:nvPicPr>
          <p:cNvPr id="69635" name="Picture 9" descr="cutpenis.jpg">
            <a:extLst>
              <a:ext uri="{FF2B5EF4-FFF2-40B4-BE49-F238E27FC236}">
                <a16:creationId xmlns:a16="http://schemas.microsoft.com/office/drawing/2014/main" id="{95C150F5-77A2-E544-A5FF-7D36ABD31B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761038" cy="4800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A0C59CC1-A986-3149-B5A2-6804972D1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Glans Penis of the Bull</a:t>
            </a:r>
          </a:p>
        </p:txBody>
      </p:sp>
      <p:pic>
        <p:nvPicPr>
          <p:cNvPr id="71683" name="Picture 2" descr="penis_drawing.jpg">
            <a:extLst>
              <a:ext uri="{FF2B5EF4-FFF2-40B4-BE49-F238E27FC236}">
                <a16:creationId xmlns:a16="http://schemas.microsoft.com/office/drawing/2014/main" id="{5A8EBFDB-70FD-824E-AF71-18DF4E9D6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8355013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Box 3">
            <a:extLst>
              <a:ext uri="{FF2B5EF4-FFF2-40B4-BE49-F238E27FC236}">
                <a16:creationId xmlns:a16="http://schemas.microsoft.com/office/drawing/2014/main" id="{078D5411-0C66-5E4A-B429-A064083E5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295400"/>
            <a:ext cx="1905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Free Part of Penis</a:t>
            </a:r>
          </a:p>
        </p:txBody>
      </p:sp>
      <p:sp>
        <p:nvSpPr>
          <p:cNvPr id="71685" name="TextBox 4">
            <a:extLst>
              <a:ext uri="{FF2B5EF4-FFF2-40B4-BE49-F238E27FC236}">
                <a16:creationId xmlns:a16="http://schemas.microsoft.com/office/drawing/2014/main" id="{A072F82F-22AA-0740-B25C-8E2B19310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5105400"/>
            <a:ext cx="2100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Glans Penis</a:t>
            </a:r>
          </a:p>
        </p:txBody>
      </p:sp>
      <p:sp>
        <p:nvSpPr>
          <p:cNvPr id="71686" name="TextBox 5">
            <a:extLst>
              <a:ext uri="{FF2B5EF4-FFF2-40B4-BE49-F238E27FC236}">
                <a16:creationId xmlns:a16="http://schemas.microsoft.com/office/drawing/2014/main" id="{C1C26F4C-77CE-4840-BDA6-738A86B14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953000"/>
            <a:ext cx="1214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Raphe</a:t>
            </a:r>
          </a:p>
        </p:txBody>
      </p:sp>
      <p:sp>
        <p:nvSpPr>
          <p:cNvPr id="71687" name="TextBox 6">
            <a:extLst>
              <a:ext uri="{FF2B5EF4-FFF2-40B4-BE49-F238E27FC236}">
                <a16:creationId xmlns:a16="http://schemas.microsoft.com/office/drawing/2014/main" id="{6888CBF9-14A4-3C40-BE5E-A63C0830B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295400"/>
            <a:ext cx="320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Urethral Process</a:t>
            </a:r>
          </a:p>
        </p:txBody>
      </p:sp>
      <p:sp>
        <p:nvSpPr>
          <p:cNvPr id="71688" name="TextBox 7">
            <a:extLst>
              <a:ext uri="{FF2B5EF4-FFF2-40B4-BE49-F238E27FC236}">
                <a16:creationId xmlns:a16="http://schemas.microsoft.com/office/drawing/2014/main" id="{8898B167-B68F-B042-9A30-4256F38C3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096000"/>
            <a:ext cx="3668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Prepuce (Retracted)</a:t>
            </a:r>
          </a:p>
        </p:txBody>
      </p:sp>
      <p:cxnSp>
        <p:nvCxnSpPr>
          <p:cNvPr id="71689" name="Straight Connector 9">
            <a:extLst>
              <a:ext uri="{FF2B5EF4-FFF2-40B4-BE49-F238E27FC236}">
                <a16:creationId xmlns:a16="http://schemas.microsoft.com/office/drawing/2014/main" id="{8AC5DD06-88E6-484B-BBBB-C834DF5686A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324100" y="2476500"/>
            <a:ext cx="1066800" cy="53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90" name="Straight Connector 11">
            <a:extLst>
              <a:ext uri="{FF2B5EF4-FFF2-40B4-BE49-F238E27FC236}">
                <a16:creationId xmlns:a16="http://schemas.microsoft.com/office/drawing/2014/main" id="{88EDA4DD-825F-C047-9CC3-BEC97BE797C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700837" y="2138363"/>
            <a:ext cx="1152525" cy="53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91" name="Straight Connector 14">
            <a:extLst>
              <a:ext uri="{FF2B5EF4-FFF2-40B4-BE49-F238E27FC236}">
                <a16:creationId xmlns:a16="http://schemas.microsoft.com/office/drawing/2014/main" id="{9681D386-CC5A-694F-A474-FCA4D27946C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191000" y="4191000"/>
            <a:ext cx="838200" cy="381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92" name="Straight Connector 16">
            <a:extLst>
              <a:ext uri="{FF2B5EF4-FFF2-40B4-BE49-F238E27FC236}">
                <a16:creationId xmlns:a16="http://schemas.microsoft.com/office/drawing/2014/main" id="{7503B98D-39F0-964D-A406-3EB08043779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6781800" y="4114800"/>
            <a:ext cx="1219200" cy="457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693" name="Straight Connector 18">
            <a:extLst>
              <a:ext uri="{FF2B5EF4-FFF2-40B4-BE49-F238E27FC236}">
                <a16:creationId xmlns:a16="http://schemas.microsoft.com/office/drawing/2014/main" id="{0992E03D-A2A9-084B-86DD-9A37E06321D0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19100" y="4991100"/>
            <a:ext cx="1295400" cy="762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 descr="penis.jpg">
            <a:extLst>
              <a:ext uri="{FF2B5EF4-FFF2-40B4-BE49-F238E27FC236}">
                <a16:creationId xmlns:a16="http://schemas.microsoft.com/office/drawing/2014/main" id="{5F4F0554-5677-3E4C-B2D6-165ABD4A81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676400"/>
            <a:ext cx="7264400" cy="44497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21299999" rev="0"/>
            </a:camera>
            <a:lightRig rig="threePt" dir="t"/>
          </a:scene3d>
        </p:spPr>
      </p:pic>
      <p:sp>
        <p:nvSpPr>
          <p:cNvPr id="72707" name="Title 5">
            <a:extLst>
              <a:ext uri="{FF2B5EF4-FFF2-40B4-BE49-F238E27FC236}">
                <a16:creationId xmlns:a16="http://schemas.microsoft.com/office/drawing/2014/main" id="{FB4D1E15-06B2-8A4E-A8CE-B27FC4D6B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Glans Penis</a:t>
            </a:r>
          </a:p>
        </p:txBody>
      </p:sp>
      <p:sp>
        <p:nvSpPr>
          <p:cNvPr id="72708" name="TextBox 3">
            <a:extLst>
              <a:ext uri="{FF2B5EF4-FFF2-40B4-BE49-F238E27FC236}">
                <a16:creationId xmlns:a16="http://schemas.microsoft.com/office/drawing/2014/main" id="{42AB5D59-6750-5C42-9989-D3BEF1A52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648200"/>
            <a:ext cx="1905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Free Part of Penis</a:t>
            </a:r>
          </a:p>
        </p:txBody>
      </p:sp>
      <p:sp>
        <p:nvSpPr>
          <p:cNvPr id="72709" name="TextBox 4">
            <a:extLst>
              <a:ext uri="{FF2B5EF4-FFF2-40B4-BE49-F238E27FC236}">
                <a16:creationId xmlns:a16="http://schemas.microsoft.com/office/drawing/2014/main" id="{99DAE495-622C-E146-B005-F13BECF58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066800"/>
            <a:ext cx="2100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Glans Penis</a:t>
            </a:r>
          </a:p>
        </p:txBody>
      </p:sp>
      <p:sp>
        <p:nvSpPr>
          <p:cNvPr id="72710" name="TextBox 5">
            <a:extLst>
              <a:ext uri="{FF2B5EF4-FFF2-40B4-BE49-F238E27FC236}">
                <a16:creationId xmlns:a16="http://schemas.microsoft.com/office/drawing/2014/main" id="{A25D96D8-803C-5C43-B153-17B6DBAC3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990600"/>
            <a:ext cx="1214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Raphe</a:t>
            </a:r>
          </a:p>
        </p:txBody>
      </p:sp>
      <p:sp>
        <p:nvSpPr>
          <p:cNvPr id="72711" name="TextBox 6">
            <a:extLst>
              <a:ext uri="{FF2B5EF4-FFF2-40B4-BE49-F238E27FC236}">
                <a16:creationId xmlns:a16="http://schemas.microsoft.com/office/drawing/2014/main" id="{9EC743E6-AB55-2D46-9031-DAB89890E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1905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Urethral Process</a:t>
            </a:r>
          </a:p>
        </p:txBody>
      </p:sp>
      <p:sp>
        <p:nvSpPr>
          <p:cNvPr id="72712" name="TextBox 7">
            <a:extLst>
              <a:ext uri="{FF2B5EF4-FFF2-40B4-BE49-F238E27FC236}">
                <a16:creationId xmlns:a16="http://schemas.microsoft.com/office/drawing/2014/main" id="{6DCD923C-B67C-F245-9C6F-7BE5E5CCE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172200"/>
            <a:ext cx="3668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Prepuce (Retracted)</a:t>
            </a:r>
          </a:p>
        </p:txBody>
      </p:sp>
      <p:cxnSp>
        <p:nvCxnSpPr>
          <p:cNvPr id="72713" name="Straight Connector 9">
            <a:extLst>
              <a:ext uri="{FF2B5EF4-FFF2-40B4-BE49-F238E27FC236}">
                <a16:creationId xmlns:a16="http://schemas.microsoft.com/office/drawing/2014/main" id="{DBA9F50E-F89D-7A41-A8E1-603A7679DF0C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066800" y="1600200"/>
            <a:ext cx="99060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714" name="Straight Connector 11">
            <a:extLst>
              <a:ext uri="{FF2B5EF4-FFF2-40B4-BE49-F238E27FC236}">
                <a16:creationId xmlns:a16="http://schemas.microsoft.com/office/drawing/2014/main" id="{BB226C70-FDE1-0A4A-B30F-7087104F8DBB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819400" y="1752600"/>
            <a:ext cx="5334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715" name="Straight Connector 13">
            <a:extLst>
              <a:ext uri="{FF2B5EF4-FFF2-40B4-BE49-F238E27FC236}">
                <a16:creationId xmlns:a16="http://schemas.microsoft.com/office/drawing/2014/main" id="{875F75A3-43EA-234F-920E-6A368A536D1E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4800600" y="1524000"/>
            <a:ext cx="1752600" cy="1143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716" name="Straight Connector 15">
            <a:extLst>
              <a:ext uri="{FF2B5EF4-FFF2-40B4-BE49-F238E27FC236}">
                <a16:creationId xmlns:a16="http://schemas.microsoft.com/office/drawing/2014/main" id="{0FC9BFB1-5EAD-2344-B176-7D0EB4B96A1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276600" y="3352800"/>
            <a:ext cx="18288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717" name="Straight Connector 17">
            <a:extLst>
              <a:ext uri="{FF2B5EF4-FFF2-40B4-BE49-F238E27FC236}">
                <a16:creationId xmlns:a16="http://schemas.microsoft.com/office/drawing/2014/main" id="{86B1DE75-DC98-3546-A276-6F9861C0187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715000" y="4724400"/>
            <a:ext cx="1828800" cy="1219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>
            <a:extLst>
              <a:ext uri="{FF2B5EF4-FFF2-40B4-BE49-F238E27FC236}">
                <a16:creationId xmlns:a16="http://schemas.microsoft.com/office/drawing/2014/main" id="{36BF4A69-6CED-3F4C-B682-943BCF42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0678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Arterial Supply</a:t>
            </a:r>
          </a:p>
        </p:txBody>
      </p:sp>
      <p:pic>
        <p:nvPicPr>
          <p:cNvPr id="74755" name="Picture 3" descr="arterial_supply_male.jpg">
            <a:extLst>
              <a:ext uri="{FF2B5EF4-FFF2-40B4-BE49-F238E27FC236}">
                <a16:creationId xmlns:a16="http://schemas.microsoft.com/office/drawing/2014/main" id="{D4B4B7FA-A49C-2E44-A292-6D8ED79C7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722313"/>
            <a:ext cx="8323262" cy="598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0FDD-01C8-8D44-9EE0-0B52AB14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3d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ACA80B-243E-5840-804B-DCCC7AA0D49B}"/>
              </a:ext>
            </a:extLst>
          </p:cNvPr>
          <p:cNvSpPr txBox="1"/>
          <p:nvPr/>
        </p:nvSpPr>
        <p:spPr>
          <a:xfrm>
            <a:off x="457200" y="13716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a vasectomy and how does this differ from castration?</a:t>
            </a:r>
          </a:p>
          <a:p>
            <a:endParaRPr lang="en-US" dirty="0"/>
          </a:p>
        </p:txBody>
      </p:sp>
      <p:pic>
        <p:nvPicPr>
          <p:cNvPr id="4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021C77AD-393F-2540-AF99-BFACA111F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349750"/>
            <a:ext cx="2508250" cy="250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36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0FDD-01C8-8D44-9EE0-0B52AB14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3d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ACA80B-243E-5840-804B-DCCC7AA0D49B}"/>
              </a:ext>
            </a:extLst>
          </p:cNvPr>
          <p:cNvSpPr txBox="1"/>
          <p:nvPr/>
        </p:nvSpPr>
        <p:spPr>
          <a:xfrm>
            <a:off x="457200" y="13716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a vasectomy and how does this differ from castration?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Vasectomy is when the vas deferens is cut to prevent a male from getting a female pregnant.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Castration is when the testes are removed and will prevent a pregnancy but also eliminates testosterone and therefore male behavior.</a:t>
            </a:r>
          </a:p>
        </p:txBody>
      </p:sp>
      <p:pic>
        <p:nvPicPr>
          <p:cNvPr id="4" name="Picture 3" descr="A picture containing food&#10;&#10;Description automatically generated">
            <a:extLst>
              <a:ext uri="{FF2B5EF4-FFF2-40B4-BE49-F238E27FC236}">
                <a16:creationId xmlns:a16="http://schemas.microsoft.com/office/drawing/2014/main" id="{021C77AD-393F-2540-AF99-BFACA111F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349750"/>
            <a:ext cx="2508250" cy="250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785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>
            <a:extLst>
              <a:ext uri="{FF2B5EF4-FFF2-40B4-BE49-F238E27FC236}">
                <a16:creationId xmlns:a16="http://schemas.microsoft.com/office/drawing/2014/main" id="{DD27C7A1-B095-3C42-AE8B-97B041CFA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Rectangle 2">
            <a:extLst>
              <a:ext uri="{FF2B5EF4-FFF2-40B4-BE49-F238E27FC236}">
                <a16:creationId xmlns:a16="http://schemas.microsoft.com/office/drawing/2014/main" id="{1E4C899A-F3E7-A149-A05E-A730CCC85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2895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3200">
                <a:solidFill>
                  <a:schemeClr val="tx2"/>
                </a:solidFill>
                <a:latin typeface="Helvetica" pitchFamily="2" charset="0"/>
              </a:rPr>
              <a:t>Reproductive Organs of the Bull</a:t>
            </a:r>
          </a:p>
        </p:txBody>
      </p:sp>
      <p:sp>
        <p:nvSpPr>
          <p:cNvPr id="75780" name="Text Box 6">
            <a:extLst>
              <a:ext uri="{FF2B5EF4-FFF2-40B4-BE49-F238E27FC236}">
                <a16:creationId xmlns:a16="http://schemas.microsoft.com/office/drawing/2014/main" id="{0539587F-A403-3A49-BF89-0180A7340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676400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>
                <a:latin typeface="Helvetica" pitchFamily="2" charset="0"/>
              </a:rPr>
              <a:t>Cowpers Gland</a:t>
            </a:r>
          </a:p>
        </p:txBody>
      </p:sp>
      <p:sp>
        <p:nvSpPr>
          <p:cNvPr id="75781" name="Text Box 7">
            <a:extLst>
              <a:ext uri="{FF2B5EF4-FFF2-40B4-BE49-F238E27FC236}">
                <a16:creationId xmlns:a16="http://schemas.microsoft.com/office/drawing/2014/main" id="{9D9A7042-303B-EF4F-9100-DDA5C53E9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181600"/>
            <a:ext cx="232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Caput Epididymis</a:t>
            </a:r>
          </a:p>
        </p:txBody>
      </p:sp>
      <p:sp>
        <p:nvSpPr>
          <p:cNvPr id="75782" name="Text Box 8">
            <a:extLst>
              <a:ext uri="{FF2B5EF4-FFF2-40B4-BE49-F238E27FC236}">
                <a16:creationId xmlns:a16="http://schemas.microsoft.com/office/drawing/2014/main" id="{0D91F492-FC49-FC4B-8E0B-B74828827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6096000"/>
            <a:ext cx="238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Cauda Epididymis</a:t>
            </a:r>
          </a:p>
        </p:txBody>
      </p:sp>
      <p:sp>
        <p:nvSpPr>
          <p:cNvPr id="75783" name="Text Box 9">
            <a:extLst>
              <a:ext uri="{FF2B5EF4-FFF2-40B4-BE49-F238E27FC236}">
                <a16:creationId xmlns:a16="http://schemas.microsoft.com/office/drawing/2014/main" id="{E04EC132-BD1C-4347-BFEF-71E05E779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2613" y="6032500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Testis</a:t>
            </a:r>
          </a:p>
        </p:txBody>
      </p:sp>
      <p:sp>
        <p:nvSpPr>
          <p:cNvPr id="75784" name="Text Box 10">
            <a:extLst>
              <a:ext uri="{FF2B5EF4-FFF2-40B4-BE49-F238E27FC236}">
                <a16:creationId xmlns:a16="http://schemas.microsoft.com/office/drawing/2014/main" id="{20CD6F51-9B19-A448-A069-46AC05F00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486400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Scrotum</a:t>
            </a:r>
          </a:p>
        </p:txBody>
      </p:sp>
      <p:sp>
        <p:nvSpPr>
          <p:cNvPr id="75785" name="Text Box 11">
            <a:extLst>
              <a:ext uri="{FF2B5EF4-FFF2-40B4-BE49-F238E27FC236}">
                <a16:creationId xmlns:a16="http://schemas.microsoft.com/office/drawing/2014/main" id="{FC34DBAE-309A-2F41-99E1-B50FDAFAA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8160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>
                <a:latin typeface="Helvetica" pitchFamily="2" charset="0"/>
              </a:rPr>
              <a:t>Glans</a:t>
            </a:r>
          </a:p>
          <a:p>
            <a:pPr algn="ctr" eaLnBrk="1" hangingPunct="1"/>
            <a:r>
              <a:rPr lang="en-US" altLang="en-US" sz="2000">
                <a:latin typeface="Helvetica" pitchFamily="2" charset="0"/>
              </a:rPr>
              <a:t>Penis</a:t>
            </a:r>
          </a:p>
        </p:txBody>
      </p:sp>
      <p:sp>
        <p:nvSpPr>
          <p:cNvPr id="75786" name="Text Box 14">
            <a:extLst>
              <a:ext uri="{FF2B5EF4-FFF2-40B4-BE49-F238E27FC236}">
                <a16:creationId xmlns:a16="http://schemas.microsoft.com/office/drawing/2014/main" id="{775BAB18-625F-B146-A3F5-172899D04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813" y="2679700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Bladder</a:t>
            </a:r>
          </a:p>
        </p:txBody>
      </p:sp>
      <p:sp>
        <p:nvSpPr>
          <p:cNvPr id="75787" name="Text Box 15">
            <a:extLst>
              <a:ext uri="{FF2B5EF4-FFF2-40B4-BE49-F238E27FC236}">
                <a16:creationId xmlns:a16="http://schemas.microsoft.com/office/drawing/2014/main" id="{5DD264E0-9A75-4F40-89A5-E4E8A909F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2860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Ampulla</a:t>
            </a:r>
          </a:p>
        </p:txBody>
      </p:sp>
      <p:sp>
        <p:nvSpPr>
          <p:cNvPr id="75788" name="Text Box 16">
            <a:extLst>
              <a:ext uri="{FF2B5EF4-FFF2-40B4-BE49-F238E27FC236}">
                <a16:creationId xmlns:a16="http://schemas.microsoft.com/office/drawing/2014/main" id="{9B08D980-3C16-DD4A-9E57-685FC6BC0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8288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>
                <a:latin typeface="Helvetica" pitchFamily="2" charset="0"/>
              </a:rPr>
              <a:t>Seminal Vesicles</a:t>
            </a:r>
          </a:p>
        </p:txBody>
      </p:sp>
      <p:sp>
        <p:nvSpPr>
          <p:cNvPr id="75789" name="Text Box 17">
            <a:extLst>
              <a:ext uri="{FF2B5EF4-FFF2-40B4-BE49-F238E27FC236}">
                <a16:creationId xmlns:a16="http://schemas.microsoft.com/office/drawing/2014/main" id="{A2E69E1C-E7DF-224C-94B9-BF1FD7229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2192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Prostate</a:t>
            </a:r>
          </a:p>
        </p:txBody>
      </p:sp>
      <p:sp>
        <p:nvSpPr>
          <p:cNvPr id="75790" name="Text Box 18">
            <a:extLst>
              <a:ext uri="{FF2B5EF4-FFF2-40B4-BE49-F238E27FC236}">
                <a16:creationId xmlns:a16="http://schemas.microsoft.com/office/drawing/2014/main" id="{CC76191E-971C-8341-98C4-2EF1142F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371600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Rectum</a:t>
            </a:r>
          </a:p>
        </p:txBody>
      </p:sp>
      <p:sp>
        <p:nvSpPr>
          <p:cNvPr id="75791" name="Text Box 19">
            <a:extLst>
              <a:ext uri="{FF2B5EF4-FFF2-40B4-BE49-F238E27FC236}">
                <a16:creationId xmlns:a16="http://schemas.microsoft.com/office/drawing/2014/main" id="{851D8A67-88F5-E140-AAFF-2E4467D95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200400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Vas Deferens</a:t>
            </a:r>
          </a:p>
        </p:txBody>
      </p:sp>
      <p:sp>
        <p:nvSpPr>
          <p:cNvPr id="75792" name="Text Box 20">
            <a:extLst>
              <a:ext uri="{FF2B5EF4-FFF2-40B4-BE49-F238E27FC236}">
                <a16:creationId xmlns:a16="http://schemas.microsoft.com/office/drawing/2014/main" id="{5D0BCF89-AE96-D745-AC56-E115280A4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6461125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Helvetica" pitchFamily="2" charset="0"/>
              </a:rPr>
              <a:t>Gubernaculum</a:t>
            </a:r>
          </a:p>
        </p:txBody>
      </p:sp>
      <p:sp>
        <p:nvSpPr>
          <p:cNvPr id="75793" name="Line 21">
            <a:extLst>
              <a:ext uri="{FF2B5EF4-FFF2-40B4-BE49-F238E27FC236}">
                <a16:creationId xmlns:a16="http://schemas.microsoft.com/office/drawing/2014/main" id="{2C83A617-ABCF-8F42-A033-FF6AC5B70B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13716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4" name="Line 22">
            <a:extLst>
              <a:ext uri="{FF2B5EF4-FFF2-40B4-BE49-F238E27FC236}">
                <a16:creationId xmlns:a16="http://schemas.microsoft.com/office/drawing/2014/main" id="{8B7691FC-DFA8-1D40-9F84-BAF344E2DCE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29400" y="14478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5" name="Line 23">
            <a:extLst>
              <a:ext uri="{FF2B5EF4-FFF2-40B4-BE49-F238E27FC236}">
                <a16:creationId xmlns:a16="http://schemas.microsoft.com/office/drawing/2014/main" id="{E8B4E1ED-8F52-384F-851B-782419F54A4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400" y="1981200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6" name="Line 24">
            <a:extLst>
              <a:ext uri="{FF2B5EF4-FFF2-40B4-BE49-F238E27FC236}">
                <a16:creationId xmlns:a16="http://schemas.microsoft.com/office/drawing/2014/main" id="{232EF61B-31CB-C642-96EA-59A765B8578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190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7" name="Line 25">
            <a:extLst>
              <a:ext uri="{FF2B5EF4-FFF2-40B4-BE49-F238E27FC236}">
                <a16:creationId xmlns:a16="http://schemas.microsoft.com/office/drawing/2014/main" id="{362BD813-C1EF-B340-ADF0-0A7C32CBF8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22860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8" name="Line 26">
            <a:extLst>
              <a:ext uri="{FF2B5EF4-FFF2-40B4-BE49-F238E27FC236}">
                <a16:creationId xmlns:a16="http://schemas.microsoft.com/office/drawing/2014/main" id="{354BFB06-F178-324D-B489-562D9FC8B45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19400"/>
            <a:ext cx="6858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9" name="Line 27">
            <a:extLst>
              <a:ext uri="{FF2B5EF4-FFF2-40B4-BE49-F238E27FC236}">
                <a16:creationId xmlns:a16="http://schemas.microsoft.com/office/drawing/2014/main" id="{24F2476D-71C4-D747-8452-7618827D73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3400" y="3276600"/>
            <a:ext cx="914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800" name="Line 28">
            <a:extLst>
              <a:ext uri="{FF2B5EF4-FFF2-40B4-BE49-F238E27FC236}">
                <a16:creationId xmlns:a16="http://schemas.microsoft.com/office/drawing/2014/main" id="{C8684C7E-0B61-164D-8038-71596B33B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57150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801" name="Line 29">
            <a:extLst>
              <a:ext uri="{FF2B5EF4-FFF2-40B4-BE49-F238E27FC236}">
                <a16:creationId xmlns:a16="http://schemas.microsoft.com/office/drawing/2014/main" id="{444DB7A4-19D4-EB42-943C-8454B14905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58674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802" name="Line 30">
            <a:extLst>
              <a:ext uri="{FF2B5EF4-FFF2-40B4-BE49-F238E27FC236}">
                <a16:creationId xmlns:a16="http://schemas.microsoft.com/office/drawing/2014/main" id="{52916E50-5F00-654A-810E-1C37A967B7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6511925"/>
            <a:ext cx="720725" cy="117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803" name="Line 31">
            <a:extLst>
              <a:ext uri="{FF2B5EF4-FFF2-40B4-BE49-F238E27FC236}">
                <a16:creationId xmlns:a16="http://schemas.microsoft.com/office/drawing/2014/main" id="{1DBDF7B3-1CF3-4C4D-97F6-BB1B970FBF9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92713" y="6288088"/>
            <a:ext cx="827087" cy="36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804" name="Line 32">
            <a:extLst>
              <a:ext uri="{FF2B5EF4-FFF2-40B4-BE49-F238E27FC236}">
                <a16:creationId xmlns:a16="http://schemas.microsoft.com/office/drawing/2014/main" id="{E1B9F916-63D9-5749-B43F-B5BDCBAA7CD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81600" y="51054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805" name="Text Box 13">
            <a:extLst>
              <a:ext uri="{FF2B5EF4-FFF2-40B4-BE49-F238E27FC236}">
                <a16:creationId xmlns:a16="http://schemas.microsoft.com/office/drawing/2014/main" id="{A2E54CFC-56D3-704F-9EF4-E44561F1D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4114800"/>
            <a:ext cx="1185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>
                <a:latin typeface="Helvetica" pitchFamily="2" charset="0"/>
              </a:rPr>
              <a:t>Sigmoid</a:t>
            </a:r>
          </a:p>
          <a:p>
            <a:pPr eaLnBrk="1" hangingPunct="1"/>
            <a:r>
              <a:rPr lang="en-US" altLang="en-US" sz="2000">
                <a:latin typeface="Helvetica" pitchFamily="2" charset="0"/>
              </a:rPr>
              <a:t>Flexure</a:t>
            </a:r>
          </a:p>
        </p:txBody>
      </p:sp>
      <p:sp>
        <p:nvSpPr>
          <p:cNvPr id="75806" name="Line 33">
            <a:extLst>
              <a:ext uri="{FF2B5EF4-FFF2-40B4-BE49-F238E27FC236}">
                <a16:creationId xmlns:a16="http://schemas.microsoft.com/office/drawing/2014/main" id="{F10D609B-40DF-8843-9A00-B321E046443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37338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807" name="Rectangle 5">
            <a:extLst>
              <a:ext uri="{FF2B5EF4-FFF2-40B4-BE49-F238E27FC236}">
                <a16:creationId xmlns:a16="http://schemas.microsoft.com/office/drawing/2014/main" id="{15D047DF-6650-0D4F-B880-7008F3FA1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2050" y="2971800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>
                <a:latin typeface="Helvetica" pitchFamily="2" charset="0"/>
              </a:rPr>
              <a:t>Retractor Penis</a:t>
            </a:r>
          </a:p>
          <a:p>
            <a:pPr algn="ctr"/>
            <a:r>
              <a:rPr lang="en-US" altLang="en-US" sz="2000">
                <a:latin typeface="Helvetica" pitchFamily="2" charset="0"/>
              </a:rPr>
              <a:t>Muscle</a:t>
            </a:r>
          </a:p>
        </p:txBody>
      </p:sp>
      <p:sp>
        <p:nvSpPr>
          <p:cNvPr id="75808" name="Line 34">
            <a:extLst>
              <a:ext uri="{FF2B5EF4-FFF2-40B4-BE49-F238E27FC236}">
                <a16:creationId xmlns:a16="http://schemas.microsoft.com/office/drawing/2014/main" id="{D2FDE04D-6015-E546-8E09-76923D6C305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91400" y="32766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809" name="Line 29">
            <a:extLst>
              <a:ext uri="{FF2B5EF4-FFF2-40B4-BE49-F238E27FC236}">
                <a16:creationId xmlns:a16="http://schemas.microsoft.com/office/drawing/2014/main" id="{1BAADDC3-9760-D246-A1FF-8719E355CD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51054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810" name="TextBox 37">
            <a:extLst>
              <a:ext uri="{FF2B5EF4-FFF2-40B4-BE49-F238E27FC236}">
                <a16:creationId xmlns:a16="http://schemas.microsoft.com/office/drawing/2014/main" id="{4AAB5EB9-21B7-F944-8D64-7FC3F1702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172200"/>
            <a:ext cx="1323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Prepuce</a:t>
            </a:r>
          </a:p>
        </p:txBody>
      </p:sp>
      <p:sp>
        <p:nvSpPr>
          <p:cNvPr id="75811" name="Line 29">
            <a:extLst>
              <a:ext uri="{FF2B5EF4-FFF2-40B4-BE49-F238E27FC236}">
                <a16:creationId xmlns:a16="http://schemas.microsoft.com/office/drawing/2014/main" id="{FAFF1780-5C43-3643-97E2-34259E2AE3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5486400"/>
            <a:ext cx="11430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1776</TotalTime>
  <Pages>42</Pages>
  <Words>614</Words>
  <Application>Microsoft Macintosh PowerPoint</Application>
  <PresentationFormat>On-screen Show (4:3)</PresentationFormat>
  <Paragraphs>218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Comic Sans MS</vt:lpstr>
      <vt:lpstr>ＭＳ Ｐゴシック</vt:lpstr>
      <vt:lpstr>Arial</vt:lpstr>
      <vt:lpstr>Helvetica</vt:lpstr>
      <vt:lpstr>Times</vt:lpstr>
      <vt:lpstr>Wingdings</vt:lpstr>
      <vt:lpstr>Microsoft PowerPoint 4</vt:lpstr>
      <vt:lpstr>Animal/Dairy Science 434 </vt:lpstr>
      <vt:lpstr>PowerPoint Presentation</vt:lpstr>
      <vt:lpstr>Bull Reproductive Tract</vt:lpstr>
      <vt:lpstr>Reproductive Organs of the Bull</vt:lpstr>
      <vt:lpstr>Reproductive Organs of the Bull</vt:lpstr>
      <vt:lpstr>Quiz 3a</vt:lpstr>
      <vt:lpstr>Quiz 3a</vt:lpstr>
      <vt:lpstr>Bull Testis</vt:lpstr>
      <vt:lpstr>Bull Tract</vt:lpstr>
      <vt:lpstr>Bull Tract</vt:lpstr>
      <vt:lpstr>Scrotal Cross Section</vt:lpstr>
      <vt:lpstr>Scrotal Longitudinal Section </vt:lpstr>
      <vt:lpstr>Structure of the Testis</vt:lpstr>
      <vt:lpstr>The Testis</vt:lpstr>
      <vt:lpstr>Structure of the Testis</vt:lpstr>
      <vt:lpstr>Structure of the Testis</vt:lpstr>
      <vt:lpstr>Structure of the Testis</vt:lpstr>
      <vt:lpstr>Quiz 3b</vt:lpstr>
      <vt:lpstr>Quiz 3b</vt:lpstr>
      <vt:lpstr>Spermatic Chord</vt:lpstr>
      <vt:lpstr>Testis Arterial Pulse</vt:lpstr>
      <vt:lpstr>Spermatic Chord</vt:lpstr>
      <vt:lpstr>Bull Tract</vt:lpstr>
      <vt:lpstr>Contraction of the Tunica Dartos</vt:lpstr>
      <vt:lpstr>Bull Tract</vt:lpstr>
      <vt:lpstr>Question 3c</vt:lpstr>
      <vt:lpstr>Question 3c</vt:lpstr>
      <vt:lpstr>Bull Tract</vt:lpstr>
      <vt:lpstr>Pelvic Genitalia of the Bull</vt:lpstr>
      <vt:lpstr>Bull</vt:lpstr>
      <vt:lpstr>Bulb of the Penis</vt:lpstr>
      <vt:lpstr>Reproductive Organs of the Bull</vt:lpstr>
      <vt:lpstr>Cross Section of Bull Penis</vt:lpstr>
      <vt:lpstr>Penis Cross Section</vt:lpstr>
      <vt:lpstr>Glans Penis of the Bull</vt:lpstr>
      <vt:lpstr>Glans Penis</vt:lpstr>
      <vt:lpstr>Arterial Supply</vt:lpstr>
      <vt:lpstr>Quiz 3d</vt:lpstr>
      <vt:lpstr>Quiz 3d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 Reproductive Tract</dc:title>
  <dc:subject/>
  <dc:creator>John Parrish</dc:creator>
  <cp:keywords/>
  <dc:description/>
  <cp:lastModifiedBy>JOHN J PARRISH</cp:lastModifiedBy>
  <cp:revision>69</cp:revision>
  <cp:lastPrinted>2020-09-06T21:21:18Z</cp:lastPrinted>
  <dcterms:created xsi:type="dcterms:W3CDTF">2012-09-10T15:36:16Z</dcterms:created>
  <dcterms:modified xsi:type="dcterms:W3CDTF">2020-09-06T21:22:10Z</dcterms:modified>
</cp:coreProperties>
</file>