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heme/themeOverride2.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3"/>
  </p:notesMasterIdLst>
  <p:handoutMasterIdLst>
    <p:handoutMasterId r:id="rId44"/>
  </p:handoutMasterIdLst>
  <p:sldIdLst>
    <p:sldId id="256" r:id="rId2"/>
    <p:sldId id="257" r:id="rId3"/>
    <p:sldId id="369" r:id="rId4"/>
    <p:sldId id="370" r:id="rId5"/>
    <p:sldId id="315" r:id="rId6"/>
    <p:sldId id="341" r:id="rId7"/>
    <p:sldId id="323" r:id="rId8"/>
    <p:sldId id="258" r:id="rId9"/>
    <p:sldId id="324" r:id="rId10"/>
    <p:sldId id="325" r:id="rId11"/>
    <p:sldId id="327" r:id="rId12"/>
    <p:sldId id="326" r:id="rId13"/>
    <p:sldId id="259" r:id="rId14"/>
    <p:sldId id="260" r:id="rId15"/>
    <p:sldId id="339" r:id="rId16"/>
    <p:sldId id="316" r:id="rId17"/>
    <p:sldId id="328" r:id="rId18"/>
    <p:sldId id="300" r:id="rId19"/>
    <p:sldId id="261" r:id="rId20"/>
    <p:sldId id="340" r:id="rId21"/>
    <p:sldId id="343" r:id="rId22"/>
    <p:sldId id="301" r:id="rId23"/>
    <p:sldId id="321" r:id="rId24"/>
    <p:sldId id="322" r:id="rId25"/>
    <p:sldId id="331" r:id="rId26"/>
    <p:sldId id="330" r:id="rId27"/>
    <p:sldId id="332" r:id="rId28"/>
    <p:sldId id="333" r:id="rId29"/>
    <p:sldId id="334" r:id="rId30"/>
    <p:sldId id="336" r:id="rId31"/>
    <p:sldId id="338" r:id="rId32"/>
    <p:sldId id="305" r:id="rId33"/>
    <p:sldId id="344" r:id="rId34"/>
    <p:sldId id="306" r:id="rId35"/>
    <p:sldId id="329" r:id="rId36"/>
    <p:sldId id="307" r:id="rId37"/>
    <p:sldId id="308" r:id="rId38"/>
    <p:sldId id="309" r:id="rId39"/>
    <p:sldId id="310" r:id="rId40"/>
    <p:sldId id="311" r:id="rId41"/>
    <p:sldId id="312" r:id="rId42"/>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b="1" kern="1200">
        <a:solidFill>
          <a:schemeClr val="tx1"/>
        </a:solidFill>
        <a:latin typeface="Comic Sans MS" panose="030F0702030302020204" pitchFamily="66" charset="0"/>
        <a:ea typeface="ＭＳ Ｐゴシック" panose="020B0600070205080204" pitchFamily="34" charset="-128"/>
        <a:cs typeface="+mn-cs"/>
      </a:defRPr>
    </a:lvl1pPr>
    <a:lvl2pPr marL="457200" algn="l" rtl="0" eaLnBrk="0" fontAlgn="base" hangingPunct="0">
      <a:spcBef>
        <a:spcPct val="0"/>
      </a:spcBef>
      <a:spcAft>
        <a:spcPct val="0"/>
      </a:spcAft>
      <a:defRPr sz="2400" b="1" kern="1200">
        <a:solidFill>
          <a:schemeClr val="tx1"/>
        </a:solidFill>
        <a:latin typeface="Comic Sans MS" panose="030F0702030302020204" pitchFamily="66" charset="0"/>
        <a:ea typeface="ＭＳ Ｐゴシック" panose="020B0600070205080204" pitchFamily="34" charset="-128"/>
        <a:cs typeface="+mn-cs"/>
      </a:defRPr>
    </a:lvl2pPr>
    <a:lvl3pPr marL="914400" algn="l" rtl="0" eaLnBrk="0" fontAlgn="base" hangingPunct="0">
      <a:spcBef>
        <a:spcPct val="0"/>
      </a:spcBef>
      <a:spcAft>
        <a:spcPct val="0"/>
      </a:spcAft>
      <a:defRPr sz="2400" b="1" kern="1200">
        <a:solidFill>
          <a:schemeClr val="tx1"/>
        </a:solidFill>
        <a:latin typeface="Comic Sans MS" panose="030F0702030302020204" pitchFamily="66" charset="0"/>
        <a:ea typeface="ＭＳ Ｐゴシック" panose="020B0600070205080204" pitchFamily="34" charset="-128"/>
        <a:cs typeface="+mn-cs"/>
      </a:defRPr>
    </a:lvl3pPr>
    <a:lvl4pPr marL="1371600" algn="l" rtl="0" eaLnBrk="0" fontAlgn="base" hangingPunct="0">
      <a:spcBef>
        <a:spcPct val="0"/>
      </a:spcBef>
      <a:spcAft>
        <a:spcPct val="0"/>
      </a:spcAft>
      <a:defRPr sz="2400" b="1" kern="1200">
        <a:solidFill>
          <a:schemeClr val="tx1"/>
        </a:solidFill>
        <a:latin typeface="Comic Sans MS" panose="030F0702030302020204" pitchFamily="66" charset="0"/>
        <a:ea typeface="ＭＳ Ｐゴシック" panose="020B0600070205080204" pitchFamily="34" charset="-128"/>
        <a:cs typeface="+mn-cs"/>
      </a:defRPr>
    </a:lvl4pPr>
    <a:lvl5pPr marL="1828800" algn="l" rtl="0" eaLnBrk="0" fontAlgn="base" hangingPunct="0">
      <a:spcBef>
        <a:spcPct val="0"/>
      </a:spcBef>
      <a:spcAft>
        <a:spcPct val="0"/>
      </a:spcAft>
      <a:defRPr sz="2400" b="1" kern="1200">
        <a:solidFill>
          <a:schemeClr val="tx1"/>
        </a:solidFill>
        <a:latin typeface="Comic Sans MS" panose="030F0702030302020204" pitchFamily="66" charset="0"/>
        <a:ea typeface="ＭＳ Ｐゴシック" panose="020B0600070205080204" pitchFamily="34" charset="-128"/>
        <a:cs typeface="+mn-cs"/>
      </a:defRPr>
    </a:lvl5pPr>
    <a:lvl6pPr marL="2286000" algn="l" defTabSz="914400" rtl="0" eaLnBrk="1" latinLnBrk="0" hangingPunct="1">
      <a:defRPr sz="2400" b="1" kern="1200">
        <a:solidFill>
          <a:schemeClr val="tx1"/>
        </a:solidFill>
        <a:latin typeface="Comic Sans MS" panose="030F0702030302020204" pitchFamily="66" charset="0"/>
        <a:ea typeface="ＭＳ Ｐゴシック" panose="020B0600070205080204" pitchFamily="34" charset="-128"/>
        <a:cs typeface="+mn-cs"/>
      </a:defRPr>
    </a:lvl6pPr>
    <a:lvl7pPr marL="2743200" algn="l" defTabSz="914400" rtl="0" eaLnBrk="1" latinLnBrk="0" hangingPunct="1">
      <a:defRPr sz="2400" b="1" kern="1200">
        <a:solidFill>
          <a:schemeClr val="tx1"/>
        </a:solidFill>
        <a:latin typeface="Comic Sans MS" panose="030F0702030302020204" pitchFamily="66" charset="0"/>
        <a:ea typeface="ＭＳ Ｐゴシック" panose="020B0600070205080204" pitchFamily="34" charset="-128"/>
        <a:cs typeface="+mn-cs"/>
      </a:defRPr>
    </a:lvl7pPr>
    <a:lvl8pPr marL="3200400" algn="l" defTabSz="914400" rtl="0" eaLnBrk="1" latinLnBrk="0" hangingPunct="1">
      <a:defRPr sz="2400" b="1" kern="1200">
        <a:solidFill>
          <a:schemeClr val="tx1"/>
        </a:solidFill>
        <a:latin typeface="Comic Sans MS" panose="030F0702030302020204" pitchFamily="66" charset="0"/>
        <a:ea typeface="ＭＳ Ｐゴシック" panose="020B0600070205080204" pitchFamily="34" charset="-128"/>
        <a:cs typeface="+mn-cs"/>
      </a:defRPr>
    </a:lvl8pPr>
    <a:lvl9pPr marL="3657600" algn="l" defTabSz="914400" rtl="0" eaLnBrk="1" latinLnBrk="0" hangingPunct="1">
      <a:defRPr sz="2400" b="1" kern="1200">
        <a:solidFill>
          <a:schemeClr val="tx1"/>
        </a:solidFill>
        <a:latin typeface="Comic Sans MS" panose="030F0702030302020204" pitchFamily="66"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a:srgbClr val="FFFFFF"/>
    <a:srgbClr val="0000FF"/>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472"/>
    <p:restoredTop sz="74739"/>
  </p:normalViewPr>
  <p:slideViewPr>
    <p:cSldViewPr>
      <p:cViewPr varScale="1">
        <p:scale>
          <a:sx n="155" d="100"/>
          <a:sy n="155" d="100"/>
        </p:scale>
        <p:origin x="192" y="171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41" d="100"/>
          <a:sy n="141" d="100"/>
        </p:scale>
        <p:origin x="2280" y="19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1" name="Rectangle 3"/>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888021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1628318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1653247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86396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495356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7184754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90727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5001054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906432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02032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692280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558496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054045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048283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1040492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617002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598538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432848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197006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094630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872498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128223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8990067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915629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8253535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2030717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782661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405252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816076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71190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1606133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panose="02020603050405020304" pitchFamily="18" charset="0"/>
                <a:ea typeface="ＭＳ Ｐゴシック" panose="020B0600070205080204" pitchFamily="34" charset="-128"/>
              </a:rPr>
              <a:t>Aristotle - </a:t>
            </a:r>
            <a:r>
              <a:rPr lang="en-US" altLang="en-US">
                <a:latin typeface="Times" panose="02020603050405020304" pitchFamily="18" charset="0"/>
                <a:ea typeface="ＭＳ Ｐゴシック" panose="020B0600070205080204" pitchFamily="34" charset="-128"/>
              </a:rPr>
              <a:t>384 to 322 BC</a:t>
            </a:r>
          </a:p>
          <a:p>
            <a:pPr>
              <a:buFontTx/>
              <a:buChar char="•"/>
            </a:pPr>
            <a:r>
              <a:rPr lang="en-US" altLang="en-US">
                <a:latin typeface="Times" panose="02020603050405020304" pitchFamily="18" charset="0"/>
                <a:ea typeface="ＭＳ Ｐゴシック" panose="020B0600070205080204" pitchFamily="34" charset="-128"/>
              </a:rPr>
              <a:t>First recorded idea on how the reproductive system functions described in “Generation of Animals”</a:t>
            </a:r>
          </a:p>
          <a:p>
            <a:pPr>
              <a:buFontTx/>
              <a:buChar char="•"/>
            </a:pPr>
            <a:r>
              <a:rPr lang="en-US" altLang="en-US">
                <a:latin typeface="Times" panose="02020603050405020304" pitchFamily="18" charset="0"/>
                <a:ea typeface="ＭＳ Ｐゴシック" panose="020B0600070205080204" pitchFamily="34" charset="-128"/>
              </a:rPr>
              <a:t>Thought fetus arose from menstrual blood because during pregnancy menstruation stopped</a:t>
            </a:r>
          </a:p>
          <a:p>
            <a:pPr>
              <a:buFontTx/>
              <a:buChar char="•"/>
            </a:pPr>
            <a:r>
              <a:rPr lang="en-US" altLang="en-US">
                <a:latin typeface="Times" panose="02020603050405020304" pitchFamily="18" charset="0"/>
                <a:ea typeface="ＭＳ Ｐゴシック" panose="020B0600070205080204" pitchFamily="34" charset="-128"/>
              </a:rPr>
              <a:t>Also thought semen initiated development when seminal fluid was deposited in the female during copulation.</a:t>
            </a:r>
          </a:p>
          <a:p>
            <a:pPr>
              <a:buFontTx/>
              <a:buChar char="•"/>
            </a:pPr>
            <a:r>
              <a:rPr lang="en-US" altLang="en-US">
                <a:latin typeface="Times" panose="02020603050405020304" pitchFamily="18" charset="0"/>
                <a:ea typeface="ＭＳ Ｐゴシック" panose="020B0600070205080204" pitchFamily="34" charset="-128"/>
              </a:rPr>
              <a:t>Semen came from all parts of the body and testes were only to keep the transporting ducts from getting chinked or plugged with seminal fluid.</a:t>
            </a:r>
          </a:p>
          <a:p>
            <a:endParaRPr lang="en-US" altLang="en-US">
              <a:latin typeface="Times" panose="02020603050405020304" pitchFamily="18" charset="0"/>
              <a:ea typeface="ＭＳ Ｐゴシック" panose="020B0600070205080204" pitchFamily="34" charset="-128"/>
            </a:endParaRPr>
          </a:p>
          <a:p>
            <a:endParaRPr lang="en-US" altLang="en-US">
              <a:latin typeface="Times" panose="02020603050405020304" pitchFamily="18" charset="0"/>
              <a:ea typeface="ＭＳ Ｐゴシック" panose="020B0600070205080204" pitchFamily="34" charset="-128"/>
            </a:endParaRPr>
          </a:p>
        </p:txBody>
      </p:sp>
      <p:sp>
        <p:nvSpPr>
          <p:cNvPr id="36866" name="Rectangle 3"/>
          <p:cNvSpPr>
            <a:spLocks noGrp="1" noRot="1" noChangeAspect="1" noChangeArrowheads="1" noTextEdit="1"/>
          </p:cNvSpPr>
          <p:nvPr>
            <p:ph type="sldImg"/>
          </p:nvPr>
        </p:nvSpPr>
        <p:spPr>
          <a:ln cap="flat"/>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panose="02020603050405020304" pitchFamily="18" charset="0"/>
                <a:ea typeface="ＭＳ Ｐゴシック" panose="020B0600070205080204" pitchFamily="34" charset="-128"/>
              </a:rPr>
              <a:t>Aristotle - </a:t>
            </a:r>
            <a:r>
              <a:rPr lang="en-US" altLang="en-US">
                <a:latin typeface="Times" panose="02020603050405020304" pitchFamily="18" charset="0"/>
                <a:ea typeface="ＭＳ Ｐゴシック" panose="020B0600070205080204" pitchFamily="34" charset="-128"/>
              </a:rPr>
              <a:t>384 to 322 BC</a:t>
            </a:r>
          </a:p>
          <a:p>
            <a:pPr>
              <a:buFontTx/>
              <a:buChar char="•"/>
            </a:pPr>
            <a:r>
              <a:rPr lang="en-US" altLang="en-US">
                <a:latin typeface="Times" panose="02020603050405020304" pitchFamily="18" charset="0"/>
                <a:ea typeface="ＭＳ Ｐゴシック" panose="020B0600070205080204" pitchFamily="34" charset="-128"/>
              </a:rPr>
              <a:t>First recorded idea on how the reproductive system functions described in “Generation of Animals”</a:t>
            </a:r>
          </a:p>
          <a:p>
            <a:pPr>
              <a:buFontTx/>
              <a:buChar char="•"/>
            </a:pPr>
            <a:r>
              <a:rPr lang="en-US" altLang="en-US">
                <a:latin typeface="Times" panose="02020603050405020304" pitchFamily="18" charset="0"/>
                <a:ea typeface="ＭＳ Ｐゴシック" panose="020B0600070205080204" pitchFamily="34" charset="-128"/>
              </a:rPr>
              <a:t>Thought fetus arose from menstrual blood because during pregnancy menstruation stopped</a:t>
            </a:r>
          </a:p>
          <a:p>
            <a:pPr>
              <a:buFontTx/>
              <a:buChar char="•"/>
            </a:pPr>
            <a:r>
              <a:rPr lang="en-US" altLang="en-US">
                <a:latin typeface="Times" panose="02020603050405020304" pitchFamily="18" charset="0"/>
                <a:ea typeface="ＭＳ Ｐゴシック" panose="020B0600070205080204" pitchFamily="34" charset="-128"/>
              </a:rPr>
              <a:t>Also thought semen initiated development when seminal fluid was deposited in the female during copulation.</a:t>
            </a:r>
          </a:p>
          <a:p>
            <a:pPr>
              <a:buFontTx/>
              <a:buChar char="•"/>
            </a:pPr>
            <a:r>
              <a:rPr lang="en-US" altLang="en-US">
                <a:latin typeface="Times" panose="02020603050405020304" pitchFamily="18" charset="0"/>
                <a:ea typeface="ＭＳ Ｐゴシック" panose="020B0600070205080204" pitchFamily="34" charset="-128"/>
              </a:rPr>
              <a:t>Semen came from all parts of the body and testes were only to keep the transporting ducts from getting chinked or plugged with seminal fluid.</a:t>
            </a:r>
          </a:p>
          <a:p>
            <a:endParaRPr lang="en-US" altLang="en-US">
              <a:latin typeface="Times" panose="02020603050405020304" pitchFamily="18" charset="0"/>
              <a:ea typeface="ＭＳ Ｐゴシック" panose="020B0600070205080204" pitchFamily="34" charset="-128"/>
            </a:endParaRPr>
          </a:p>
          <a:p>
            <a:endParaRPr lang="en-US" altLang="en-US">
              <a:latin typeface="Times" panose="02020603050405020304" pitchFamily="18" charset="0"/>
              <a:ea typeface="ＭＳ Ｐゴシック" panose="020B0600070205080204" pitchFamily="34" charset="-128"/>
            </a:endParaRPr>
          </a:p>
        </p:txBody>
      </p:sp>
      <p:sp>
        <p:nvSpPr>
          <p:cNvPr id="36866" name="Rectangle 3"/>
          <p:cNvSpPr>
            <a:spLocks noGrp="1" noRot="1" noChangeAspect="1" noChangeArrowheads="1" noTextEdit="1"/>
          </p:cNvSpPr>
          <p:nvPr>
            <p:ph type="sldImg"/>
          </p:nvPr>
        </p:nvSpPr>
        <p:spPr>
          <a:ln cap="flat"/>
        </p:spPr>
      </p:sp>
    </p:spTree>
    <p:extLst>
      <p:ext uri="{BB962C8B-B14F-4D97-AF65-F5344CB8AC3E}">
        <p14:creationId xmlns:p14="http://schemas.microsoft.com/office/powerpoint/2010/main" val="19581958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panose="02020603050405020304" pitchFamily="18" charset="0"/>
                <a:ea typeface="ＭＳ Ｐゴシック" panose="020B0600070205080204" pitchFamily="34" charset="-128"/>
              </a:rPr>
              <a:t>Fallopius</a:t>
            </a:r>
            <a:r>
              <a:rPr lang="en-US" altLang="en-US">
                <a:latin typeface="Times" panose="02020603050405020304" pitchFamily="18" charset="0"/>
                <a:ea typeface="ＭＳ Ｐゴシック" panose="020B0600070205080204" pitchFamily="34" charset="-128"/>
              </a:rPr>
              <a:t> -1562</a:t>
            </a:r>
          </a:p>
          <a:p>
            <a:pPr>
              <a:buFontTx/>
              <a:buChar char="•"/>
            </a:pPr>
            <a:r>
              <a:rPr lang="en-US" altLang="en-US">
                <a:latin typeface="Times" panose="02020603050405020304" pitchFamily="18" charset="0"/>
                <a:ea typeface="ＭＳ Ｐゴシック" panose="020B0600070205080204" pitchFamily="34" charset="-128"/>
              </a:rPr>
              <a:t>described oviduct</a:t>
            </a:r>
          </a:p>
          <a:p>
            <a:endParaRPr lang="en-US" altLang="en-US">
              <a:latin typeface="Times" panose="02020603050405020304" pitchFamily="18" charset="0"/>
              <a:ea typeface="ＭＳ Ｐゴシック" panose="020B0600070205080204" pitchFamily="34" charset="-128"/>
            </a:endParaRPr>
          </a:p>
          <a:p>
            <a:r>
              <a:rPr lang="en-US" altLang="en-US" b="1">
                <a:latin typeface="Times" panose="02020603050405020304" pitchFamily="18" charset="0"/>
                <a:ea typeface="ＭＳ Ｐゴシック" panose="020B0600070205080204" pitchFamily="34" charset="-128"/>
              </a:rPr>
              <a:t>Coiter</a:t>
            </a:r>
            <a:r>
              <a:rPr lang="en-US" altLang="en-US">
                <a:latin typeface="Times" panose="02020603050405020304" pitchFamily="18" charset="0"/>
                <a:ea typeface="ＭＳ Ｐゴシック" panose="020B0600070205080204" pitchFamily="34" charset="-128"/>
              </a:rPr>
              <a:t> - 1573 (student of Fallopius)</a:t>
            </a:r>
          </a:p>
          <a:p>
            <a:pPr>
              <a:buFontTx/>
              <a:buChar char="•"/>
            </a:pPr>
            <a:r>
              <a:rPr lang="en-US" altLang="en-US">
                <a:latin typeface="Times" panose="02020603050405020304" pitchFamily="18" charset="0"/>
                <a:ea typeface="ＭＳ Ｐゴシック" panose="020B0600070205080204" pitchFamily="34" charset="-128"/>
              </a:rPr>
              <a:t>discovered the corpus luteum</a:t>
            </a:r>
          </a:p>
          <a:p>
            <a:endParaRPr lang="en-US" altLang="en-US">
              <a:latin typeface="Times" panose="02020603050405020304" pitchFamily="18" charset="0"/>
              <a:ea typeface="ＭＳ Ｐゴシック" panose="020B0600070205080204" pitchFamily="34" charset="-128"/>
            </a:endParaRPr>
          </a:p>
          <a:p>
            <a:r>
              <a:rPr lang="en-US" altLang="en-US" b="1">
                <a:latin typeface="Times" panose="02020603050405020304" pitchFamily="18" charset="0"/>
                <a:ea typeface="ＭＳ Ｐゴシック" panose="020B0600070205080204" pitchFamily="34" charset="-128"/>
              </a:rPr>
              <a:t>Regnier de Graaf </a:t>
            </a:r>
            <a:r>
              <a:rPr lang="en-US" altLang="en-US">
                <a:latin typeface="Times" panose="02020603050405020304" pitchFamily="18" charset="0"/>
                <a:ea typeface="ＭＳ Ｐゴシック" panose="020B0600070205080204" pitchFamily="34" charset="-128"/>
              </a:rPr>
              <a:t>- 1672</a:t>
            </a:r>
          </a:p>
          <a:p>
            <a:pPr>
              <a:buFontTx/>
              <a:buChar char="•"/>
            </a:pPr>
            <a:r>
              <a:rPr lang="en-US" altLang="en-US">
                <a:latin typeface="Times" panose="02020603050405020304" pitchFamily="18" charset="0"/>
                <a:ea typeface="ＭＳ Ｐゴシック" panose="020B0600070205080204" pitchFamily="34" charset="-128"/>
              </a:rPr>
              <a:t>Describe the antral follicle on the ovary that we often now call the Graa</a:t>
            </a:r>
            <a:r>
              <a:rPr lang="en-US" altLang="en-US">
                <a:latin typeface="Times" panose="02020603050405020304" pitchFamily="18" charset="0"/>
                <a:ea typeface="华文细黑" panose="02010600040101010101" pitchFamily="2" charset="-122"/>
              </a:rPr>
              <a:t></a:t>
            </a:r>
            <a:r>
              <a:rPr lang="en-US" altLang="en-US">
                <a:latin typeface="Times" panose="02020603050405020304" pitchFamily="18" charset="0"/>
                <a:ea typeface="ＭＳ Ｐゴシック" panose="020B0600070205080204" pitchFamily="34" charset="-128"/>
              </a:rPr>
              <a:t>fian follicle.</a:t>
            </a:r>
          </a:p>
          <a:p>
            <a:pPr>
              <a:buFontTx/>
              <a:buChar char="•"/>
            </a:pPr>
            <a:r>
              <a:rPr lang="en-US" altLang="en-US">
                <a:latin typeface="Times" panose="02020603050405020304" pitchFamily="18" charset="0"/>
                <a:ea typeface="ＭＳ Ｐゴシック" panose="020B0600070205080204" pitchFamily="34" charset="-128"/>
              </a:rPr>
              <a:t>He killed rabbits at 30 minute intervals after copulation and found wound like scars on ovary corresponds to the number of embryos in the uterus but thought whole follicle was the egg.</a:t>
            </a:r>
          </a:p>
          <a:p>
            <a:endParaRPr lang="en-US" altLang="en-US">
              <a:latin typeface="Times" panose="02020603050405020304" pitchFamily="18" charset="0"/>
              <a:ea typeface="ＭＳ Ｐゴシック" panose="020B0600070205080204" pitchFamily="34" charset="-128"/>
            </a:endParaRPr>
          </a:p>
          <a:p>
            <a:r>
              <a:rPr lang="en-US" altLang="en-US" b="1">
                <a:latin typeface="Times" panose="02020603050405020304" pitchFamily="18" charset="0"/>
                <a:ea typeface="ＭＳ Ｐゴシック" panose="020B0600070205080204" pitchFamily="34" charset="-128"/>
              </a:rPr>
              <a:t>van Lewwenhoek</a:t>
            </a:r>
            <a:r>
              <a:rPr lang="en-US" altLang="en-US">
                <a:latin typeface="Times" panose="02020603050405020304" pitchFamily="18" charset="0"/>
                <a:ea typeface="ＭＳ Ｐゴシック" panose="020B0600070205080204" pitchFamily="34" charset="-128"/>
              </a:rPr>
              <a:t> - 1677</a:t>
            </a:r>
          </a:p>
          <a:p>
            <a:pPr>
              <a:buFontTx/>
              <a:buChar char="•"/>
            </a:pPr>
            <a:r>
              <a:rPr lang="en-US" altLang="en-US">
                <a:latin typeface="Times" panose="02020603050405020304" pitchFamily="18" charset="0"/>
                <a:ea typeface="ＭＳ Ｐゴシック" panose="020B0600070205080204" pitchFamily="34" charset="-128"/>
              </a:rPr>
              <a:t>developed a simple microscope</a:t>
            </a:r>
          </a:p>
          <a:p>
            <a:pPr>
              <a:buFontTx/>
              <a:buChar char="•"/>
            </a:pPr>
            <a:r>
              <a:rPr lang="en-US" altLang="en-US">
                <a:latin typeface="Times" panose="02020603050405020304" pitchFamily="18" charset="0"/>
                <a:ea typeface="ＭＳ Ｐゴシック" panose="020B0600070205080204" pitchFamily="34" charset="-128"/>
              </a:rPr>
              <a:t>a medical student suggested semen might contain living cells</a:t>
            </a:r>
          </a:p>
          <a:p>
            <a:pPr>
              <a:buFontTx/>
              <a:buChar char="•"/>
            </a:pPr>
            <a:r>
              <a:rPr lang="en-US" altLang="en-US">
                <a:latin typeface="Times" panose="02020603050405020304" pitchFamily="18" charset="0"/>
                <a:ea typeface="ＭＳ Ｐゴシック" panose="020B0600070205080204" pitchFamily="34" charset="-128"/>
              </a:rPr>
              <a:t>saw small particles that moved and he called these “animalcules”</a:t>
            </a:r>
          </a:p>
          <a:p>
            <a:pPr>
              <a:buFontTx/>
              <a:buChar char="•"/>
            </a:pPr>
            <a:r>
              <a:rPr lang="en-US" altLang="en-US">
                <a:latin typeface="Times" panose="02020603050405020304" pitchFamily="18" charset="0"/>
                <a:ea typeface="ＭＳ Ｐゴシック" panose="020B0600070205080204" pitchFamily="34" charset="-128"/>
              </a:rPr>
              <a:t>found animalcules in semen from males of many species</a:t>
            </a:r>
          </a:p>
          <a:p>
            <a:endParaRPr lang="en-US" altLang="en-US">
              <a:latin typeface="Times" panose="02020603050405020304" pitchFamily="18" charset="0"/>
              <a:ea typeface="ＭＳ Ｐゴシック" panose="020B0600070205080204" pitchFamily="34" charset="-128"/>
            </a:endParaRPr>
          </a:p>
        </p:txBody>
      </p:sp>
      <p:sp>
        <p:nvSpPr>
          <p:cNvPr id="38914" name="Rectangle 3"/>
          <p:cNvSpPr>
            <a:spLocks noGrp="1" noRot="1" noChangeAspect="1" noChangeArrowheads="1" noTextEdit="1"/>
          </p:cNvSpPr>
          <p:nvPr>
            <p:ph type="sldImg"/>
          </p:nvPr>
        </p:nvSpPr>
        <p:spPr>
          <a:ln cap="flat"/>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870991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panose="02020603050405020304" pitchFamily="18" charset="0"/>
                <a:ea typeface="ＭＳ Ｐゴシック" panose="020B0600070205080204" pitchFamily="34" charset="-128"/>
              </a:rPr>
              <a:t>Spallanzani</a:t>
            </a:r>
            <a:r>
              <a:rPr lang="en-US" altLang="en-US">
                <a:latin typeface="Times" panose="02020603050405020304" pitchFamily="18" charset="0"/>
                <a:ea typeface="ＭＳ Ｐゴシック" panose="020B0600070205080204" pitchFamily="34" charset="-128"/>
              </a:rPr>
              <a:t> - 1780</a:t>
            </a:r>
          </a:p>
          <a:p>
            <a:pPr>
              <a:buFontTx/>
              <a:buChar char="•"/>
            </a:pPr>
            <a:r>
              <a:rPr lang="en-US" altLang="en-US">
                <a:latin typeface="Times" panose="02020603050405020304" pitchFamily="18" charset="0"/>
                <a:ea typeface="ＭＳ Ｐゴシック" panose="020B0600070205080204" pitchFamily="34" charset="-128"/>
              </a:rPr>
              <a:t>Italian priest</a:t>
            </a:r>
          </a:p>
          <a:p>
            <a:pPr>
              <a:buFontTx/>
              <a:buChar char="•"/>
            </a:pPr>
            <a:r>
              <a:rPr lang="en-US" altLang="en-US">
                <a:latin typeface="Times" panose="02020603050405020304" pitchFamily="18" charset="0"/>
                <a:ea typeface="ＭＳ Ｐゴシック" panose="020B0600070205080204" pitchFamily="34" charset="-128"/>
              </a:rPr>
              <a:t>1 drop of dog semen could be diluted with 25 lbs. of fluid and could still be able to fertilize</a:t>
            </a:r>
          </a:p>
          <a:p>
            <a:pPr>
              <a:buFontTx/>
              <a:buChar char="•"/>
            </a:pPr>
            <a:r>
              <a:rPr lang="en-US" altLang="en-US">
                <a:latin typeface="Times" panose="02020603050405020304" pitchFamily="18" charset="0"/>
                <a:ea typeface="ＭＳ Ｐゴシック" panose="020B0600070205080204" pitchFamily="34" charset="-128"/>
              </a:rPr>
              <a:t>performed the first artificial insemination in dogs</a:t>
            </a:r>
          </a:p>
          <a:p>
            <a:endParaRPr lang="en-US" altLang="en-US">
              <a:latin typeface="Times" panose="02020603050405020304" pitchFamily="18" charset="0"/>
              <a:ea typeface="ＭＳ Ｐゴシック" panose="020B0600070205080204" pitchFamily="34" charset="-128"/>
            </a:endParaRPr>
          </a:p>
          <a:p>
            <a:r>
              <a:rPr lang="en-US" altLang="en-US" b="1">
                <a:latin typeface="Times" panose="02020603050405020304" pitchFamily="18" charset="0"/>
                <a:ea typeface="ＭＳ Ｐゴシック" panose="020B0600070205080204" pitchFamily="34" charset="-128"/>
              </a:rPr>
              <a:t>Dumas</a:t>
            </a:r>
            <a:r>
              <a:rPr lang="en-US" altLang="en-US">
                <a:latin typeface="Times" panose="02020603050405020304" pitchFamily="18" charset="0"/>
                <a:ea typeface="ＭＳ Ｐゴシック" panose="020B0600070205080204" pitchFamily="34" charset="-128"/>
              </a:rPr>
              <a:t> - 1825</a:t>
            </a:r>
          </a:p>
          <a:p>
            <a:pPr>
              <a:buFontTx/>
              <a:buChar char="•"/>
            </a:pPr>
            <a:r>
              <a:rPr lang="en-US" altLang="en-US">
                <a:latin typeface="Times" panose="02020603050405020304" pitchFamily="18" charset="0"/>
                <a:ea typeface="ＭＳ Ｐゴシック" panose="020B0600070205080204" pitchFamily="34" charset="-128"/>
              </a:rPr>
              <a:t>collected oocytes from rabbit follicles and surmised animalcules united with these to from the embryo</a:t>
            </a:r>
          </a:p>
        </p:txBody>
      </p:sp>
      <p:sp>
        <p:nvSpPr>
          <p:cNvPr id="41986" name="Rectangle 3"/>
          <p:cNvSpPr>
            <a:spLocks noGrp="1" noRot="1" noChangeAspect="1" noChangeArrowheads="1" noTextEdit="1"/>
          </p:cNvSpPr>
          <p:nvPr>
            <p:ph type="sldImg"/>
          </p:nvPr>
        </p:nvSpPr>
        <p:spPr>
          <a:ln cap="flat"/>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latin typeface="Times" panose="02020603050405020304" pitchFamily="18" charset="0"/>
                <a:ea typeface="ＭＳ Ｐゴシック" panose="020B0600070205080204" pitchFamily="34" charset="-128"/>
              </a:rPr>
              <a:t>Gonads produce steroid hormones</a:t>
            </a:r>
            <a:endParaRPr lang="en-US" altLang="en-US" dirty="0">
              <a:latin typeface="Times" panose="02020603050405020304" pitchFamily="18" charset="0"/>
              <a:ea typeface="ＭＳ Ｐゴシック" panose="020B0600070205080204" pitchFamily="34" charset="-128"/>
            </a:endParaRPr>
          </a:p>
          <a:p>
            <a:pPr>
              <a:buFontTx/>
              <a:buChar char="•"/>
            </a:pPr>
            <a:r>
              <a:rPr lang="en-US" altLang="en-US" dirty="0">
                <a:latin typeface="Times" panose="02020603050405020304" pitchFamily="18" charset="0"/>
                <a:ea typeface="ＭＳ Ｐゴシック" panose="020B0600070205080204" pitchFamily="34" charset="-128"/>
              </a:rPr>
              <a:t>controlled by the pituitary gland</a:t>
            </a:r>
          </a:p>
          <a:p>
            <a:pPr>
              <a:buFontTx/>
              <a:buChar char="•"/>
            </a:pPr>
            <a:r>
              <a:rPr lang="en-US" altLang="en-US" dirty="0">
                <a:latin typeface="Times" panose="02020603050405020304" pitchFamily="18" charset="0"/>
                <a:ea typeface="ＭＳ Ｐゴシック" panose="020B0600070205080204" pitchFamily="34" charset="-128"/>
              </a:rPr>
              <a:t>alter the function of the reproductive tissues</a:t>
            </a:r>
          </a:p>
          <a:p>
            <a:endParaRPr lang="en-US" altLang="en-US" dirty="0">
              <a:latin typeface="Times" panose="02020603050405020304" pitchFamily="18" charset="0"/>
              <a:ea typeface="ＭＳ Ｐゴシック" panose="020B0600070205080204" pitchFamily="34" charset="-128"/>
            </a:endParaRPr>
          </a:p>
          <a:p>
            <a:r>
              <a:rPr lang="en-US" altLang="en-US" b="1" dirty="0" err="1">
                <a:latin typeface="Times" panose="02020603050405020304" pitchFamily="18" charset="0"/>
                <a:ea typeface="ＭＳ Ｐゴシック" panose="020B0600070205080204" pitchFamily="34" charset="-128"/>
              </a:rPr>
              <a:t>Cyclicity</a:t>
            </a:r>
            <a:r>
              <a:rPr lang="en-US" altLang="en-US" b="1" dirty="0">
                <a:latin typeface="Times" panose="02020603050405020304" pitchFamily="18" charset="0"/>
                <a:ea typeface="ＭＳ Ｐゴシック" panose="020B0600070205080204" pitchFamily="34" charset="-128"/>
              </a:rPr>
              <a:t> in females</a:t>
            </a:r>
          </a:p>
          <a:p>
            <a:pPr>
              <a:buFontTx/>
              <a:buChar char="•"/>
            </a:pPr>
            <a:r>
              <a:rPr lang="en-US" altLang="en-US" dirty="0">
                <a:latin typeface="Times" panose="02020603050405020304" pitchFamily="18" charset="0"/>
                <a:ea typeface="ＭＳ Ｐゴシック" panose="020B0600070205080204" pitchFamily="34" charset="-128"/>
              </a:rPr>
              <a:t>occurs repeatedly with a periodic frequency between ovulations</a:t>
            </a:r>
          </a:p>
          <a:p>
            <a:endParaRPr lang="en-US" altLang="en-US" dirty="0">
              <a:latin typeface="Times" panose="02020603050405020304" pitchFamily="18" charset="0"/>
              <a:ea typeface="ＭＳ Ｐゴシック" panose="020B0600070205080204" pitchFamily="34" charset="-128"/>
            </a:endParaRPr>
          </a:p>
          <a:p>
            <a:r>
              <a:rPr lang="en-US" altLang="en-US" b="1" dirty="0">
                <a:latin typeface="Times" panose="02020603050405020304" pitchFamily="18" charset="0"/>
                <a:ea typeface="ＭＳ Ｐゴシック" panose="020B0600070205080204" pitchFamily="34" charset="-128"/>
              </a:rPr>
              <a:t>Radioimmunoassay (RIA)</a:t>
            </a:r>
          </a:p>
          <a:p>
            <a:pPr>
              <a:buFontTx/>
              <a:buChar char="•"/>
            </a:pPr>
            <a:r>
              <a:rPr lang="en-US" altLang="en-US" dirty="0">
                <a:latin typeface="Times" panose="02020603050405020304" pitchFamily="18" charset="0"/>
                <a:ea typeface="ＭＳ Ｐゴシック" panose="020B0600070205080204" pitchFamily="34" charset="-128"/>
              </a:rPr>
              <a:t>development lead to measurement of hormones and lead to methods to manipulate hormone levels</a:t>
            </a:r>
          </a:p>
          <a:p>
            <a:endParaRPr lang="en-US" altLang="en-US" b="1" dirty="0">
              <a:latin typeface="Times" panose="02020603050405020304" pitchFamily="18" charset="0"/>
              <a:ea typeface="ＭＳ Ｐゴシック" panose="020B0600070205080204" pitchFamily="34" charset="-128"/>
            </a:endParaRPr>
          </a:p>
          <a:p>
            <a:r>
              <a:rPr lang="en-US" altLang="en-US" b="1" dirty="0">
                <a:latin typeface="Times" panose="02020603050405020304" pitchFamily="18" charset="0"/>
                <a:ea typeface="ＭＳ Ｐゴシック" panose="020B0600070205080204" pitchFamily="34" charset="-128"/>
              </a:rPr>
              <a:t>Artificial Insemination</a:t>
            </a:r>
          </a:p>
          <a:p>
            <a:pPr>
              <a:buFontTx/>
              <a:buChar char="•"/>
            </a:pPr>
            <a:r>
              <a:rPr lang="en-US" altLang="en-US" dirty="0">
                <a:latin typeface="Times" panose="02020603050405020304" pitchFamily="18" charset="0"/>
                <a:ea typeface="ＭＳ Ｐゴシック" panose="020B0600070205080204" pitchFamily="34" charset="-128"/>
              </a:rPr>
              <a:t>understanding sperm function lead to success of AI, semen cooling and freezing</a:t>
            </a:r>
          </a:p>
          <a:p>
            <a:endParaRPr lang="en-US" altLang="en-US" dirty="0">
              <a:latin typeface="Times" panose="02020603050405020304" pitchFamily="18" charset="0"/>
              <a:ea typeface="ＭＳ Ｐゴシック" panose="020B0600070205080204" pitchFamily="34" charset="-128"/>
            </a:endParaRPr>
          </a:p>
          <a:p>
            <a:r>
              <a:rPr lang="en-US" altLang="en-US" b="1" dirty="0">
                <a:latin typeface="Times" panose="02020603050405020304" pitchFamily="18" charset="0"/>
                <a:ea typeface="ＭＳ Ｐゴシック" panose="020B0600070205080204" pitchFamily="34" charset="-128"/>
              </a:rPr>
              <a:t>Semen Cryopreservation</a:t>
            </a:r>
          </a:p>
          <a:p>
            <a:r>
              <a:rPr lang="en-US" altLang="en-US" b="1" dirty="0">
                <a:latin typeface="Times" panose="02020603050405020304" pitchFamily="18" charset="0"/>
                <a:ea typeface="ＭＳ Ｐゴシック" panose="020B0600070205080204" pitchFamily="34" charset="-128"/>
              </a:rPr>
              <a:t>Prostaglandin used to control estrous cycles</a:t>
            </a:r>
          </a:p>
          <a:p>
            <a:pPr>
              <a:buFontTx/>
              <a:buChar char="•"/>
            </a:pPr>
            <a:r>
              <a:rPr lang="en-US" altLang="en-US" dirty="0">
                <a:latin typeface="Times" panose="02020603050405020304" pitchFamily="18" charset="0"/>
                <a:ea typeface="ＭＳ Ｐゴシック" panose="020B0600070205080204" pitchFamily="34" charset="-128"/>
              </a:rPr>
              <a:t>In 1960’s discovered how prostaglandin’s regulated the length of the estrous cycle.  Used this information to manipulate the cycle.</a:t>
            </a:r>
          </a:p>
          <a:p>
            <a:endParaRPr lang="en-US" altLang="en-US" dirty="0">
              <a:latin typeface="Times" panose="02020603050405020304" pitchFamily="18" charset="0"/>
              <a:ea typeface="ＭＳ Ｐゴシック" panose="020B0600070205080204" pitchFamily="34" charset="-128"/>
            </a:endParaRPr>
          </a:p>
          <a:p>
            <a:r>
              <a:rPr lang="en-US" altLang="en-US" b="1" dirty="0">
                <a:latin typeface="Times" panose="02020603050405020304" pitchFamily="18" charset="0"/>
                <a:ea typeface="ＭＳ Ｐゴシック" panose="020B0600070205080204" pitchFamily="34" charset="-128"/>
              </a:rPr>
              <a:t>Biotechnology</a:t>
            </a:r>
          </a:p>
          <a:p>
            <a:pPr>
              <a:buFontTx/>
              <a:buChar char="•"/>
            </a:pPr>
            <a:r>
              <a:rPr lang="en-US" altLang="en-US" dirty="0">
                <a:latin typeface="Times" panose="02020603050405020304" pitchFamily="18" charset="0"/>
                <a:ea typeface="ＭＳ Ｐゴシック" panose="020B0600070205080204" pitchFamily="34" charset="-128"/>
              </a:rPr>
              <a:t>separation of X and Y bearing sperm, embryo transfer, embryo freezing, electronic estrous detection, in vitro fertilization, cloning are forefront's of reproductive physiology research</a:t>
            </a:r>
          </a:p>
          <a:p>
            <a:endParaRPr lang="en-US" altLang="en-US" dirty="0">
              <a:latin typeface="Times" panose="02020603050405020304" pitchFamily="18" charset="0"/>
              <a:ea typeface="ＭＳ Ｐゴシック" panose="020B0600070205080204" pitchFamily="34" charset="-128"/>
            </a:endParaRPr>
          </a:p>
        </p:txBody>
      </p:sp>
      <p:sp>
        <p:nvSpPr>
          <p:cNvPr id="44034" name="Rectangle 3"/>
          <p:cNvSpPr>
            <a:spLocks noGrp="1" noRot="1" noChangeAspect="1" noChangeArrowheads="1" noTextEdit="1"/>
          </p:cNvSpPr>
          <p:nvPr>
            <p:ph type="sldImg"/>
          </p:nvPr>
        </p:nvSpPr>
        <p:spPr>
          <a:ln cap="flat"/>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r>
              <a:rPr lang="en-US" altLang="en-US">
                <a:latin typeface="Times" panose="02020603050405020304" pitchFamily="18" charset="0"/>
                <a:ea typeface="ＭＳ Ｐゴシック" panose="020B0600070205080204" pitchFamily="34" charset="-128"/>
              </a:rPr>
              <a:t>Begin by developing a  basic knowledge base of how a particular reproductive system works.</a:t>
            </a:r>
          </a:p>
          <a:p>
            <a:pPr>
              <a:buFontTx/>
              <a:buChar char="•"/>
            </a:pPr>
            <a:r>
              <a:rPr lang="en-US" altLang="en-US">
                <a:latin typeface="Times" panose="02020603050405020304" pitchFamily="18" charset="0"/>
                <a:ea typeface="ＭＳ Ｐゴシック" panose="020B0600070205080204" pitchFamily="34" charset="-128"/>
              </a:rPr>
              <a:t>A series of investigation then examine what kind of methods can be used to perturb the system.</a:t>
            </a:r>
          </a:p>
          <a:p>
            <a:pPr>
              <a:buFontTx/>
              <a:buChar char="•"/>
            </a:pPr>
            <a:r>
              <a:rPr lang="en-US" altLang="en-US">
                <a:latin typeface="Times" panose="02020603050405020304" pitchFamily="18" charset="0"/>
                <a:ea typeface="ＭＳ Ｐゴシック" panose="020B0600070205080204" pitchFamily="34" charset="-128"/>
              </a:rPr>
              <a:t>We then manipulate the system to improve reproduction.</a:t>
            </a:r>
            <a:endParaRPr lang="en-US" altLang="en-US" b="1">
              <a:latin typeface="Times" panose="02020603050405020304" pitchFamily="18" charset="0"/>
              <a:ea typeface="ＭＳ Ｐゴシック" panose="020B0600070205080204" pitchFamily="34" charset="-128"/>
            </a:endParaRPr>
          </a:p>
          <a:p>
            <a:endParaRPr lang="en-US" altLang="en-US" b="1">
              <a:latin typeface="Times" panose="02020603050405020304" pitchFamily="18" charset="0"/>
              <a:ea typeface="ＭＳ Ｐゴシック" panose="020B0600070205080204" pitchFamily="34" charset="-128"/>
            </a:endParaRPr>
          </a:p>
        </p:txBody>
      </p:sp>
      <p:sp>
        <p:nvSpPr>
          <p:cNvPr id="46082" name="Rectangle 3"/>
          <p:cNvSpPr>
            <a:spLocks noGrp="1" noRot="1" noChangeAspect="1" noChangeArrowheads="1" noTextEdit="1"/>
          </p:cNvSpPr>
          <p:nvPr>
            <p:ph type="sldImg"/>
          </p:nvPr>
        </p:nvSpPr>
        <p:spPr>
          <a:ln cap="flat"/>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anose="02020603050405020304" pitchFamily="18" charset="0"/>
                <a:ea typeface="ＭＳ Ｐゴシック" panose="020B0600070205080204" pitchFamily="34" charset="-128"/>
              </a:rPr>
              <a:t>The first area in applications of reproductive physiology is in enhancing reproduction.  Even a small improvement can have profound effects on animal production across the US.  For example, a 3% improvement in birth rate could result in an additional</a:t>
            </a:r>
          </a:p>
          <a:p>
            <a:pPr>
              <a:buFontTx/>
              <a:buChar char="•"/>
            </a:pPr>
            <a:r>
              <a:rPr lang="en-US" altLang="en-US">
                <a:latin typeface="Times" panose="02020603050405020304" pitchFamily="18" charset="0"/>
                <a:ea typeface="ＭＳ Ｐゴシック" panose="020B0600070205080204" pitchFamily="34" charset="-128"/>
              </a:rPr>
              <a:t>1 million beef calves/year</a:t>
            </a:r>
          </a:p>
          <a:p>
            <a:pPr>
              <a:buFontTx/>
              <a:buChar char="•"/>
            </a:pPr>
            <a:r>
              <a:rPr lang="en-US" altLang="en-US">
                <a:latin typeface="Times" panose="02020603050405020304" pitchFamily="18" charset="0"/>
                <a:ea typeface="ＭＳ Ｐゴシック" panose="020B0600070205080204" pitchFamily="34" charset="-128"/>
              </a:rPr>
              <a:t>3.2 million pigs/year</a:t>
            </a:r>
          </a:p>
          <a:p>
            <a:pPr>
              <a:buFontTx/>
              <a:buChar char="•"/>
            </a:pPr>
            <a:r>
              <a:rPr lang="en-US" altLang="en-US">
                <a:latin typeface="Times" panose="02020603050405020304" pitchFamily="18" charset="0"/>
                <a:ea typeface="ＭＳ Ｐゴシック" panose="020B0600070205080204" pitchFamily="34" charset="-128"/>
              </a:rPr>
              <a:t>3.7 million gallons of milk/year</a:t>
            </a:r>
          </a:p>
          <a:p>
            <a:endParaRPr lang="en-US" altLang="en-US">
              <a:latin typeface="Times" panose="02020603050405020304" pitchFamily="18" charset="0"/>
              <a:ea typeface="ＭＳ Ｐゴシック" panose="020B0600070205080204" pitchFamily="34" charset="-128"/>
            </a:endParaRPr>
          </a:p>
          <a:p>
            <a:endParaRPr lang="en-US" altLang="en-US">
              <a:latin typeface="Times" panose="02020603050405020304" pitchFamily="18" charset="0"/>
              <a:ea typeface="ＭＳ Ｐゴシック" panose="020B0600070205080204" pitchFamily="34" charset="-128"/>
            </a:endParaRPr>
          </a:p>
          <a:p>
            <a:r>
              <a:rPr lang="en-US" altLang="en-US" b="1">
                <a:latin typeface="Times" panose="02020603050405020304" pitchFamily="18" charset="0"/>
                <a:ea typeface="ＭＳ Ｐゴシック" panose="020B0600070205080204" pitchFamily="34" charset="-128"/>
              </a:rPr>
              <a:t>Should we be doing this???</a:t>
            </a:r>
          </a:p>
          <a:p>
            <a:r>
              <a:rPr lang="en-US" altLang="en-US">
                <a:latin typeface="Times" panose="02020603050405020304" pitchFamily="18" charset="0"/>
                <a:ea typeface="ＭＳ Ｐゴシック" panose="020B0600070205080204" pitchFamily="34" charset="-128"/>
              </a:rPr>
              <a:t>Limited land and that land is decreasing.</a:t>
            </a:r>
          </a:p>
        </p:txBody>
      </p:sp>
      <p:sp>
        <p:nvSpPr>
          <p:cNvPr id="48130" name="Rectangle 3"/>
          <p:cNvSpPr>
            <a:spLocks noGrp="1" noRot="1" noChangeAspect="1" noChangeArrowheads="1" noTextEdit="1"/>
          </p:cNvSpPr>
          <p:nvPr>
            <p:ph type="sldImg"/>
          </p:nvPr>
        </p:nvSpPr>
        <p:spPr>
          <a:ln cap="flat"/>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panose="02020603050405020304" pitchFamily="18" charset="0"/>
              <a:ea typeface="ＭＳ Ｐゴシック" panose="020B0600070205080204" pitchFamily="34" charset="-128"/>
            </a:endParaRPr>
          </a:p>
        </p:txBody>
      </p:sp>
      <p:sp>
        <p:nvSpPr>
          <p:cNvPr id="50178" name="Rectangle 3"/>
          <p:cNvSpPr>
            <a:spLocks noGrp="1" noRot="1" noChangeAspect="1" noChangeArrowheads="1" noTextEdit="1"/>
          </p:cNvSpPr>
          <p:nvPr>
            <p:ph type="sldImg"/>
          </p:nvPr>
        </p:nvSpPr>
        <p:spPr>
          <a:ln cap="flat"/>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anose="02020603050405020304" pitchFamily="18" charset="0"/>
                <a:ea typeface="ＭＳ Ｐゴシック" panose="020B0600070205080204" pitchFamily="34" charset="-128"/>
              </a:rPr>
              <a:t>The second area for applications is in limiting reproduction.</a:t>
            </a:r>
          </a:p>
          <a:p>
            <a:endParaRPr lang="en-US" altLang="en-US" b="1" u="sng">
              <a:latin typeface="Times" panose="02020603050405020304" pitchFamily="18" charset="0"/>
              <a:ea typeface="ＭＳ Ｐゴシック" panose="020B0600070205080204" pitchFamily="34" charset="-128"/>
            </a:endParaRPr>
          </a:p>
          <a:p>
            <a:r>
              <a:rPr lang="en-US" altLang="en-US" b="1" u="sng">
                <a:latin typeface="Times" panose="02020603050405020304" pitchFamily="18" charset="0"/>
                <a:ea typeface="ＭＳ Ｐゴシック" panose="020B0600070205080204" pitchFamily="34" charset="-128"/>
              </a:rPr>
              <a:t>HUMANS:</a:t>
            </a:r>
            <a:r>
              <a:rPr lang="en-US" altLang="en-US" b="1">
                <a:latin typeface="Times" panose="02020603050405020304" pitchFamily="18" charset="0"/>
                <a:ea typeface="ＭＳ Ｐゴシック" panose="020B0600070205080204" pitchFamily="34" charset="-128"/>
              </a:rPr>
              <a:t>  </a:t>
            </a:r>
            <a:r>
              <a:rPr lang="en-US" altLang="en-US">
                <a:latin typeface="Times" panose="02020603050405020304" pitchFamily="18" charset="0"/>
                <a:ea typeface="ＭＳ Ｐゴシック" panose="020B0600070205080204" pitchFamily="34" charset="-128"/>
              </a:rPr>
              <a:t>Most of you would likely first think of this in respect to humans.  As the worlds population increases, there will be an increased need to control reproduction so that resources are not depleted and pollution does not make our planet uninhabitable.</a:t>
            </a:r>
          </a:p>
          <a:p>
            <a:endParaRPr lang="en-US" altLang="en-US">
              <a:latin typeface="Times" panose="02020603050405020304" pitchFamily="18" charset="0"/>
              <a:ea typeface="ＭＳ Ｐゴシック" panose="020B0600070205080204" pitchFamily="34" charset="-128"/>
            </a:endParaRPr>
          </a:p>
          <a:p>
            <a:r>
              <a:rPr lang="en-US" altLang="en-US" b="1" u="sng">
                <a:latin typeface="Times" panose="02020603050405020304" pitchFamily="18" charset="0"/>
                <a:ea typeface="ＭＳ Ｐゴシック" panose="020B0600070205080204" pitchFamily="34" charset="-128"/>
              </a:rPr>
              <a:t>PETS</a:t>
            </a:r>
            <a:r>
              <a:rPr lang="en-US" altLang="en-US" b="1">
                <a:latin typeface="Times" panose="02020603050405020304" pitchFamily="18" charset="0"/>
                <a:ea typeface="ＭＳ Ｐゴシック" panose="020B0600070205080204" pitchFamily="34" charset="-128"/>
              </a:rPr>
              <a:t>:  </a:t>
            </a:r>
            <a:r>
              <a:rPr lang="en-US" altLang="en-US">
                <a:latin typeface="Times" panose="02020603050405020304" pitchFamily="18" charset="0"/>
                <a:ea typeface="ＭＳ Ｐゴシック" panose="020B0600070205080204" pitchFamily="34" charset="-128"/>
              </a:rPr>
              <a:t>We already control reproduction in pets by spaying or neutering dogs and cats.  Cheaper ways of accomplishing this will always be of interest.</a:t>
            </a:r>
          </a:p>
          <a:p>
            <a:endParaRPr lang="en-US" altLang="en-US">
              <a:latin typeface="Times" panose="02020603050405020304" pitchFamily="18" charset="0"/>
              <a:ea typeface="ＭＳ Ｐゴシック" panose="020B0600070205080204" pitchFamily="34" charset="-128"/>
            </a:endParaRPr>
          </a:p>
          <a:p>
            <a:r>
              <a:rPr lang="en-US" altLang="en-US" b="1" u="sng">
                <a:latin typeface="Times" panose="02020603050405020304" pitchFamily="18" charset="0"/>
                <a:ea typeface="ＭＳ Ｐゴシック" panose="020B0600070205080204" pitchFamily="34" charset="-128"/>
              </a:rPr>
              <a:t>INSECTS</a:t>
            </a:r>
            <a:r>
              <a:rPr lang="en-US" altLang="en-US">
                <a:latin typeface="Times" panose="02020603050405020304" pitchFamily="18" charset="0"/>
                <a:ea typeface="ＭＳ Ｐゴシック" panose="020B0600070205080204" pitchFamily="34" charset="-128"/>
              </a:rPr>
              <a:t>:  Population control of insects will likely involve the control of reproduction as chemical toxins continue to have damaging effects to humans.</a:t>
            </a:r>
          </a:p>
          <a:p>
            <a:endParaRPr lang="en-US" altLang="en-US">
              <a:latin typeface="Times" panose="02020603050405020304" pitchFamily="18" charset="0"/>
              <a:ea typeface="ＭＳ Ｐゴシック" panose="020B0600070205080204" pitchFamily="34" charset="-128"/>
            </a:endParaRPr>
          </a:p>
          <a:p>
            <a:r>
              <a:rPr lang="en-US" altLang="en-US" b="1" u="sng">
                <a:latin typeface="Times" panose="02020603050405020304" pitchFamily="18" charset="0"/>
                <a:ea typeface="ＭＳ Ｐゴシック" panose="020B0600070205080204" pitchFamily="34" charset="-128"/>
              </a:rPr>
              <a:t>Wildlife</a:t>
            </a:r>
            <a:r>
              <a:rPr lang="en-US" altLang="en-US">
                <a:latin typeface="Times" panose="02020603050405020304" pitchFamily="18" charset="0"/>
                <a:ea typeface="ＭＳ Ｐゴシック" panose="020B0600070205080204" pitchFamily="34" charset="-128"/>
              </a:rPr>
              <a:t>:  A good example of this is the deer population needs to be limited in agricultural areas to prevent crop damage.</a:t>
            </a:r>
          </a:p>
        </p:txBody>
      </p:sp>
      <p:sp>
        <p:nvSpPr>
          <p:cNvPr id="52226" name="Rectangle 3"/>
          <p:cNvSpPr>
            <a:spLocks noGrp="1" noRot="1" noChangeAspect="1" noChangeArrowheads="1" noTextEdit="1"/>
          </p:cNvSpPr>
          <p:nvPr>
            <p:ph type="sldImg"/>
          </p:nvPr>
        </p:nvSpPr>
        <p:spPr>
          <a:ln cap="flat"/>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4022446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4109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0773331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914400"/>
            <a:ext cx="4038600" cy="320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4038600" cy="320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80047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9287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42460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7641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323381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571601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45809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0850" y="171450"/>
            <a:ext cx="2266950" cy="39433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171450"/>
            <a:ext cx="6648450" cy="39433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857976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171450"/>
            <a:ext cx="9067800" cy="628650"/>
          </a:xfrm>
        </p:spPr>
        <p:txBody>
          <a:bodyPr/>
          <a:lstStyle/>
          <a:p>
            <a:r>
              <a:rPr lang="en-US"/>
              <a:t>Click to edit Master title style</a:t>
            </a:r>
          </a:p>
        </p:txBody>
      </p:sp>
      <p:sp>
        <p:nvSpPr>
          <p:cNvPr id="3" name="Content Placeholder 2"/>
          <p:cNvSpPr>
            <a:spLocks noGrp="1"/>
          </p:cNvSpPr>
          <p:nvPr>
            <p:ph sz="half" idx="1"/>
          </p:nvPr>
        </p:nvSpPr>
        <p:spPr>
          <a:xfrm>
            <a:off x="457200" y="914400"/>
            <a:ext cx="4038600"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914400"/>
            <a:ext cx="4038600"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231594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171450"/>
            <a:ext cx="90678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7" tIns="44450" rIns="90487" bIns="4445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914400"/>
            <a:ext cx="82296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7" tIns="44450" rIns="90487" bIns="4445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b="1">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b="1">
          <a:solidFill>
            <a:schemeClr val="tx2"/>
          </a:solidFill>
          <a:latin typeface="Helvetica" charset="0"/>
          <a:ea typeface="ＭＳ Ｐゴシック" charset="-128"/>
          <a:cs typeface="ＭＳ Ｐゴシック" charset="-128"/>
        </a:defRPr>
      </a:lvl2pPr>
      <a:lvl3pPr algn="ctr" rtl="0" eaLnBrk="0" fontAlgn="base" hangingPunct="0">
        <a:spcBef>
          <a:spcPct val="0"/>
        </a:spcBef>
        <a:spcAft>
          <a:spcPct val="0"/>
        </a:spcAft>
        <a:defRPr sz="4400" b="1">
          <a:solidFill>
            <a:schemeClr val="tx2"/>
          </a:solidFill>
          <a:latin typeface="Helvetica" charset="0"/>
          <a:ea typeface="ＭＳ Ｐゴシック" charset="-128"/>
          <a:cs typeface="ＭＳ Ｐゴシック" charset="-128"/>
        </a:defRPr>
      </a:lvl3pPr>
      <a:lvl4pPr algn="ctr" rtl="0" eaLnBrk="0" fontAlgn="base" hangingPunct="0">
        <a:spcBef>
          <a:spcPct val="0"/>
        </a:spcBef>
        <a:spcAft>
          <a:spcPct val="0"/>
        </a:spcAft>
        <a:defRPr sz="4400" b="1">
          <a:solidFill>
            <a:schemeClr val="tx2"/>
          </a:solidFill>
          <a:latin typeface="Helvetica" charset="0"/>
          <a:ea typeface="ＭＳ Ｐゴシック" charset="-128"/>
          <a:cs typeface="ＭＳ Ｐゴシック" charset="-128"/>
        </a:defRPr>
      </a:lvl4pPr>
      <a:lvl5pPr algn="ctr" rtl="0" eaLnBrk="0" fontAlgn="base" hangingPunct="0">
        <a:spcBef>
          <a:spcPct val="0"/>
        </a:spcBef>
        <a:spcAft>
          <a:spcPct val="0"/>
        </a:spcAft>
        <a:defRPr sz="4400" b="1">
          <a:solidFill>
            <a:schemeClr val="tx2"/>
          </a:solidFill>
          <a:latin typeface="Helvetica" charset="0"/>
          <a:ea typeface="ＭＳ Ｐゴシック" charset="-128"/>
          <a:cs typeface="ＭＳ Ｐゴシック" charset="-128"/>
        </a:defRPr>
      </a:lvl5pPr>
      <a:lvl6pPr marL="457200" algn="ctr" rtl="0" eaLnBrk="0" fontAlgn="base" hangingPunct="0">
        <a:spcBef>
          <a:spcPct val="0"/>
        </a:spcBef>
        <a:spcAft>
          <a:spcPct val="0"/>
        </a:spcAft>
        <a:defRPr sz="4400" b="1">
          <a:solidFill>
            <a:schemeClr val="tx2"/>
          </a:solidFill>
          <a:latin typeface="Helvetica" charset="0"/>
        </a:defRPr>
      </a:lvl6pPr>
      <a:lvl7pPr marL="914400" algn="ctr" rtl="0" eaLnBrk="0" fontAlgn="base" hangingPunct="0">
        <a:spcBef>
          <a:spcPct val="0"/>
        </a:spcBef>
        <a:spcAft>
          <a:spcPct val="0"/>
        </a:spcAft>
        <a:defRPr sz="4400" b="1">
          <a:solidFill>
            <a:schemeClr val="tx2"/>
          </a:solidFill>
          <a:latin typeface="Helvetica" charset="0"/>
        </a:defRPr>
      </a:lvl7pPr>
      <a:lvl8pPr marL="1371600" algn="ctr" rtl="0" eaLnBrk="0" fontAlgn="base" hangingPunct="0">
        <a:spcBef>
          <a:spcPct val="0"/>
        </a:spcBef>
        <a:spcAft>
          <a:spcPct val="0"/>
        </a:spcAft>
        <a:defRPr sz="4400" b="1">
          <a:solidFill>
            <a:schemeClr val="tx2"/>
          </a:solidFill>
          <a:latin typeface="Helvetica" charset="0"/>
        </a:defRPr>
      </a:lvl8pPr>
      <a:lvl9pPr marL="1828800" algn="ctr" rtl="0" eaLnBrk="0" fontAlgn="base" hangingPunct="0">
        <a:spcBef>
          <a:spcPct val="0"/>
        </a:spcBef>
        <a:spcAft>
          <a:spcPct val="0"/>
        </a:spcAft>
        <a:defRPr sz="4400" b="1">
          <a:solidFill>
            <a:schemeClr val="tx2"/>
          </a:solidFill>
          <a:latin typeface="Helvetica" charset="0"/>
        </a:defRPr>
      </a:lvl9pPr>
    </p:titleStyle>
    <p:bodyStyle>
      <a:lvl1pPr marL="342900" indent="-342900" algn="l" rtl="0" eaLnBrk="0" fontAlgn="base" hangingPunct="0">
        <a:spcBef>
          <a:spcPct val="20000"/>
        </a:spcBef>
        <a:spcAft>
          <a:spcPct val="0"/>
        </a:spcAft>
        <a:buSzPct val="100000"/>
        <a:buChar char="•"/>
        <a:defRPr sz="3200" b="1">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SzPct val="100000"/>
        <a:buChar char="–"/>
        <a:defRPr sz="2800" b="1">
          <a:solidFill>
            <a:schemeClr val="tx1"/>
          </a:solidFill>
          <a:latin typeface="+mn-lt"/>
          <a:ea typeface="ＭＳ Ｐゴシック" charset="-128"/>
        </a:defRPr>
      </a:lvl2pPr>
      <a:lvl3pPr marL="1143000" indent="-228600" algn="l" rtl="0" eaLnBrk="0" fontAlgn="base" hangingPunct="0">
        <a:spcBef>
          <a:spcPct val="20000"/>
        </a:spcBef>
        <a:spcAft>
          <a:spcPct val="0"/>
        </a:spcAft>
        <a:buSzPct val="100000"/>
        <a:buChar char="•"/>
        <a:defRPr sz="2400" b="1">
          <a:solidFill>
            <a:schemeClr val="tx1"/>
          </a:solidFill>
          <a:latin typeface="+mn-lt"/>
          <a:ea typeface="ＭＳ Ｐゴシック" charset="-128"/>
        </a:defRPr>
      </a:lvl3pPr>
      <a:lvl4pPr marL="1600200" indent="-228600" algn="l" rtl="0" eaLnBrk="0" fontAlgn="base" hangingPunct="0">
        <a:spcBef>
          <a:spcPct val="20000"/>
        </a:spcBef>
        <a:spcAft>
          <a:spcPct val="0"/>
        </a:spcAft>
        <a:buSzPct val="100000"/>
        <a:buChar char="–"/>
        <a:defRPr sz="2000" b="1">
          <a:solidFill>
            <a:schemeClr val="tx1"/>
          </a:solidFill>
          <a:latin typeface="+mn-lt"/>
          <a:ea typeface="ＭＳ Ｐゴシック" charset="-128"/>
        </a:defRPr>
      </a:lvl4pPr>
      <a:lvl5pPr marL="2057400" indent="-228600" algn="l" rtl="0" eaLnBrk="0" fontAlgn="base" hangingPunct="0">
        <a:spcBef>
          <a:spcPct val="20000"/>
        </a:spcBef>
        <a:spcAft>
          <a:spcPct val="0"/>
        </a:spcAft>
        <a:buSzPct val="100000"/>
        <a:buChar char="•"/>
        <a:defRPr sz="2000" b="1">
          <a:solidFill>
            <a:schemeClr val="tx1"/>
          </a:solidFill>
          <a:latin typeface="+mn-lt"/>
          <a:ea typeface="ＭＳ Ｐゴシック" charset="-128"/>
        </a:defRPr>
      </a:lvl5pPr>
      <a:lvl6pPr marL="2514600" indent="-228600" algn="l" rtl="0" eaLnBrk="0" fontAlgn="base" hangingPunct="0">
        <a:spcBef>
          <a:spcPct val="20000"/>
        </a:spcBef>
        <a:spcAft>
          <a:spcPct val="0"/>
        </a:spcAft>
        <a:buSzPct val="100000"/>
        <a:buChar char="•"/>
        <a:defRPr sz="2000" b="1">
          <a:solidFill>
            <a:schemeClr val="tx1"/>
          </a:solidFill>
          <a:latin typeface="+mn-lt"/>
          <a:ea typeface="ＭＳ Ｐゴシック" charset="-128"/>
        </a:defRPr>
      </a:lvl6pPr>
      <a:lvl7pPr marL="2971800" indent="-228600" algn="l" rtl="0" eaLnBrk="0" fontAlgn="base" hangingPunct="0">
        <a:spcBef>
          <a:spcPct val="20000"/>
        </a:spcBef>
        <a:spcAft>
          <a:spcPct val="0"/>
        </a:spcAft>
        <a:buSzPct val="100000"/>
        <a:buChar char="•"/>
        <a:defRPr sz="2000" b="1">
          <a:solidFill>
            <a:schemeClr val="tx1"/>
          </a:solidFill>
          <a:latin typeface="+mn-lt"/>
          <a:ea typeface="ＭＳ Ｐゴシック" charset="-128"/>
        </a:defRPr>
      </a:lvl7pPr>
      <a:lvl8pPr marL="3429000" indent="-228600" algn="l" rtl="0" eaLnBrk="0" fontAlgn="base" hangingPunct="0">
        <a:spcBef>
          <a:spcPct val="20000"/>
        </a:spcBef>
        <a:spcAft>
          <a:spcPct val="0"/>
        </a:spcAft>
        <a:buSzPct val="100000"/>
        <a:buChar char="•"/>
        <a:defRPr sz="2000" b="1">
          <a:solidFill>
            <a:schemeClr val="tx1"/>
          </a:solidFill>
          <a:latin typeface="+mn-lt"/>
          <a:ea typeface="ＭＳ Ｐゴシック" charset="-128"/>
        </a:defRPr>
      </a:lvl8pPr>
      <a:lvl9pPr marL="3886200" indent="-228600" algn="l" rtl="0" eaLnBrk="0" fontAlgn="base" hangingPunct="0">
        <a:spcBef>
          <a:spcPct val="20000"/>
        </a:spcBef>
        <a:spcAft>
          <a:spcPct val="0"/>
        </a:spcAft>
        <a:buSzPct val="100000"/>
        <a:buChar char="•"/>
        <a:defRPr sz="2000" b="1">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7" Type="http://schemas.openxmlformats.org/officeDocument/2006/relationships/image" Target="../media/image27.png"/><Relationship Id="rId2" Type="http://schemas.openxmlformats.org/officeDocument/2006/relationships/slideLayout" Target="../slideLayouts/slideLayout6.xml"/><Relationship Id="rId1" Type="http://schemas.openxmlformats.org/officeDocument/2006/relationships/themeOverride" Target="../theme/themeOverride2.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5.xml"/><Relationship Id="rId1" Type="http://schemas.openxmlformats.org/officeDocument/2006/relationships/slideLayout" Target="../slideLayouts/slideLayout12.xml"/><Relationship Id="rId6" Type="http://schemas.openxmlformats.org/officeDocument/2006/relationships/image" Target="../media/image46.png"/><Relationship Id="rId5" Type="http://schemas.openxmlformats.org/officeDocument/2006/relationships/image" Target="../media/image45.jpeg"/><Relationship Id="rId4" Type="http://schemas.openxmlformats.org/officeDocument/2006/relationships/image" Target="../media/image44.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125413"/>
            <a:ext cx="7772400" cy="609600"/>
          </a:xfrm>
          <a:noFill/>
        </p:spPr>
        <p:txBody>
          <a:bodyPr/>
          <a:lstStyle/>
          <a:p>
            <a:r>
              <a:rPr lang="en-US" altLang="en-US" sz="4000">
                <a:solidFill>
                  <a:srgbClr val="000000"/>
                </a:solidFill>
                <a:ea typeface="ＭＳ Ｐゴシック" panose="020B0600070205080204" pitchFamily="34" charset="-128"/>
              </a:rPr>
              <a:t>Animal/Dairy Science 434 </a:t>
            </a:r>
          </a:p>
        </p:txBody>
      </p:sp>
      <p:sp>
        <p:nvSpPr>
          <p:cNvPr id="4099" name="Rectangle 3"/>
          <p:cNvSpPr>
            <a:spLocks noGrp="1" noChangeArrowheads="1"/>
          </p:cNvSpPr>
          <p:nvPr>
            <p:ph type="subTitle" idx="1"/>
          </p:nvPr>
        </p:nvSpPr>
        <p:spPr>
          <a:xfrm>
            <a:off x="1447800" y="735013"/>
            <a:ext cx="6248400" cy="1295400"/>
          </a:xfrm>
          <a:noFill/>
        </p:spPr>
        <p:txBody>
          <a:bodyPr/>
          <a:lstStyle/>
          <a:p>
            <a:pPr marL="342900" indent="-342900"/>
            <a:r>
              <a:rPr lang="en-US" altLang="en-US" sz="2800">
                <a:solidFill>
                  <a:srgbClr val="000000"/>
                </a:solidFill>
                <a:ea typeface="ＭＳ Ｐゴシック" panose="020B0600070205080204" pitchFamily="34" charset="-128"/>
              </a:rPr>
              <a:t>Female comparative anatomy; </a:t>
            </a:r>
          </a:p>
          <a:p>
            <a:pPr marL="342900" indent="-342900"/>
            <a:r>
              <a:rPr lang="en-US" altLang="en-US" sz="2800">
                <a:solidFill>
                  <a:srgbClr val="000000"/>
                </a:solidFill>
                <a:ea typeface="ＭＳ Ｐゴシック" panose="020B0600070205080204" pitchFamily="34" charset="-128"/>
              </a:rPr>
              <a:t>History of Reproductive Physiology</a:t>
            </a:r>
          </a:p>
        </p:txBody>
      </p:sp>
      <p:pic>
        <p:nvPicPr>
          <p:cNvPr id="410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1813" y="1733550"/>
            <a:ext cx="5540375" cy="336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noChangeArrowheads="1"/>
          </p:cNvSpPr>
          <p:nvPr>
            <p:ph type="title"/>
          </p:nvPr>
        </p:nvSpPr>
        <p:spPr>
          <a:xfrm>
            <a:off x="674688" y="120650"/>
            <a:ext cx="7781925" cy="498475"/>
          </a:xfrm>
          <a:noFill/>
        </p:spPr>
        <p:txBody>
          <a:bodyPr/>
          <a:lstStyle/>
          <a:p>
            <a:r>
              <a:rPr lang="en-US" altLang="en-US">
                <a:ea typeface="ＭＳ Ｐゴシック" panose="020B0600070205080204" pitchFamily="34" charset="-128"/>
              </a:rPr>
              <a:t>Ovarian Differences</a:t>
            </a:r>
          </a:p>
        </p:txBody>
      </p:sp>
      <p:pic>
        <p:nvPicPr>
          <p:cNvPr id="5122"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1344613"/>
            <a:ext cx="2533650" cy="2141537"/>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123" name="Picture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544638"/>
            <a:ext cx="2514600" cy="17399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124" name="Rectangle 5"/>
          <p:cNvSpPr>
            <a:spLocks noChangeArrowheads="1"/>
          </p:cNvSpPr>
          <p:nvPr/>
        </p:nvSpPr>
        <p:spPr bwMode="auto">
          <a:xfrm>
            <a:off x="1220788" y="755650"/>
            <a:ext cx="931862"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800">
                <a:solidFill>
                  <a:schemeClr val="tx2"/>
                </a:solidFill>
              </a:rPr>
              <a:t>Cow</a:t>
            </a:r>
          </a:p>
        </p:txBody>
      </p:sp>
      <p:sp>
        <p:nvSpPr>
          <p:cNvPr id="5125" name="Rectangle 6"/>
          <p:cNvSpPr>
            <a:spLocks noChangeArrowheads="1"/>
          </p:cNvSpPr>
          <p:nvPr/>
        </p:nvSpPr>
        <p:spPr bwMode="auto">
          <a:xfrm>
            <a:off x="7162800" y="755650"/>
            <a:ext cx="102235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800">
                <a:solidFill>
                  <a:schemeClr val="tx2"/>
                </a:solidFill>
              </a:rPr>
              <a:t>Mare</a:t>
            </a:r>
          </a:p>
        </p:txBody>
      </p:sp>
      <p:sp>
        <p:nvSpPr>
          <p:cNvPr id="5126" name="Rectangle 7"/>
          <p:cNvSpPr>
            <a:spLocks noChangeArrowheads="1"/>
          </p:cNvSpPr>
          <p:nvPr/>
        </p:nvSpPr>
        <p:spPr bwMode="auto">
          <a:xfrm>
            <a:off x="4110038" y="2266950"/>
            <a:ext cx="911225"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800">
                <a:solidFill>
                  <a:schemeClr val="tx2"/>
                </a:solidFill>
              </a:rPr>
              <a:t>Sow</a:t>
            </a:r>
          </a:p>
        </p:txBody>
      </p:sp>
      <p:pic>
        <p:nvPicPr>
          <p:cNvPr id="5127" name="Picture 8" descr="pig_ovary5.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460750" y="2876550"/>
            <a:ext cx="2222500" cy="2151063"/>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1FD76-020D-0E46-BD7E-190B3DFE8837}"/>
              </a:ext>
            </a:extLst>
          </p:cNvPr>
          <p:cNvSpPr>
            <a:spLocks noGrp="1"/>
          </p:cNvSpPr>
          <p:nvPr>
            <p:ph type="title"/>
          </p:nvPr>
        </p:nvSpPr>
        <p:spPr>
          <a:xfrm>
            <a:off x="0" y="50347"/>
            <a:ext cx="9067800" cy="628650"/>
          </a:xfrm>
        </p:spPr>
        <p:txBody>
          <a:bodyPr/>
          <a:lstStyle/>
          <a:p>
            <a:r>
              <a:rPr lang="en-US" dirty="0"/>
              <a:t>Equine Ovary</a:t>
            </a:r>
          </a:p>
        </p:txBody>
      </p:sp>
      <p:pic>
        <p:nvPicPr>
          <p:cNvPr id="4" name="Picture 4">
            <a:extLst>
              <a:ext uri="{FF2B5EF4-FFF2-40B4-BE49-F238E27FC236}">
                <a16:creationId xmlns:a16="http://schemas.microsoft.com/office/drawing/2014/main" id="{B8D4A6BC-9329-C74C-A11F-0F4318AB47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1120775"/>
            <a:ext cx="3962400" cy="279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37">
            <a:extLst>
              <a:ext uri="{FF2B5EF4-FFF2-40B4-BE49-F238E27FC236}">
                <a16:creationId xmlns:a16="http://schemas.microsoft.com/office/drawing/2014/main" id="{9C23AC17-EE43-DB4A-ADFF-04C61FA2450E}"/>
              </a:ext>
            </a:extLst>
          </p:cNvPr>
          <p:cNvGrpSpPr>
            <a:grpSpLocks/>
          </p:cNvGrpSpPr>
          <p:nvPr/>
        </p:nvGrpSpPr>
        <p:grpSpPr bwMode="auto">
          <a:xfrm>
            <a:off x="5105400" y="3406775"/>
            <a:ext cx="2125663" cy="1214438"/>
            <a:chOff x="3865" y="68"/>
            <a:chExt cx="1786" cy="1020"/>
          </a:xfrm>
        </p:grpSpPr>
        <p:sp>
          <p:nvSpPr>
            <p:cNvPr id="6" name="Text Box 32">
              <a:extLst>
                <a:ext uri="{FF2B5EF4-FFF2-40B4-BE49-F238E27FC236}">
                  <a16:creationId xmlns:a16="http://schemas.microsoft.com/office/drawing/2014/main" id="{1AEDB275-A7B9-DB4E-B686-820420205EBB}"/>
                </a:ext>
              </a:extLst>
            </p:cNvPr>
            <p:cNvSpPr txBox="1">
              <a:spLocks noChangeArrowheads="1"/>
            </p:cNvSpPr>
            <p:nvPr/>
          </p:nvSpPr>
          <p:spPr bwMode="auto">
            <a:xfrm>
              <a:off x="4505" y="545"/>
              <a:ext cx="1146"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r>
                <a:rPr lang="en-US" altLang="en-US" sz="1800"/>
                <a:t>Germinal</a:t>
              </a:r>
            </a:p>
            <a:p>
              <a:pPr algn="ctr"/>
              <a:r>
                <a:rPr lang="en-US" altLang="en-US" sz="1800"/>
                <a:t>Epithelium</a:t>
              </a:r>
            </a:p>
          </p:txBody>
        </p:sp>
        <p:sp>
          <p:nvSpPr>
            <p:cNvPr id="7" name="Line 33">
              <a:extLst>
                <a:ext uri="{FF2B5EF4-FFF2-40B4-BE49-F238E27FC236}">
                  <a16:creationId xmlns:a16="http://schemas.microsoft.com/office/drawing/2014/main" id="{64B96F2E-2E34-2143-AA5C-B7884B0EAE86}"/>
                </a:ext>
              </a:extLst>
            </p:cNvPr>
            <p:cNvSpPr>
              <a:spLocks noChangeShapeType="1"/>
            </p:cNvSpPr>
            <p:nvPr/>
          </p:nvSpPr>
          <p:spPr bwMode="auto">
            <a:xfrm flipH="1" flipV="1">
              <a:off x="3865" y="68"/>
              <a:ext cx="695" cy="748"/>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sp>
        <p:nvSpPr>
          <p:cNvPr id="8" name="Text Box 40">
            <a:extLst>
              <a:ext uri="{FF2B5EF4-FFF2-40B4-BE49-F238E27FC236}">
                <a16:creationId xmlns:a16="http://schemas.microsoft.com/office/drawing/2014/main" id="{5416E974-DD30-6441-9FF0-423300E2701D}"/>
              </a:ext>
            </a:extLst>
          </p:cNvPr>
          <p:cNvSpPr txBox="1">
            <a:spLocks noChangeArrowheads="1"/>
          </p:cNvSpPr>
          <p:nvPr/>
        </p:nvSpPr>
        <p:spPr bwMode="auto">
          <a:xfrm>
            <a:off x="5735638" y="4608513"/>
            <a:ext cx="1627187" cy="554037"/>
          </a:xfrm>
          <a:prstGeom prst="rect">
            <a:avLst/>
          </a:prstGeom>
          <a:noFill/>
          <a:ln>
            <a:noFill/>
          </a:ln>
          <a:effectLst>
            <a:outerShdw dist="17961"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algn="ctr">
              <a:defRPr/>
            </a:pPr>
            <a:r>
              <a:rPr lang="en-US" sz="1500" dirty="0">
                <a:solidFill>
                  <a:srgbClr val="A50021"/>
                </a:solidFill>
                <a:latin typeface="Helvetica" charset="0"/>
                <a:ea typeface="+mn-ea"/>
              </a:rPr>
              <a:t>85% of Ovarian </a:t>
            </a:r>
          </a:p>
          <a:p>
            <a:pPr algn="ctr">
              <a:defRPr/>
            </a:pPr>
            <a:r>
              <a:rPr lang="en-US" sz="1500" dirty="0">
                <a:solidFill>
                  <a:srgbClr val="A50021"/>
                </a:solidFill>
                <a:latin typeface="Helvetica" charset="0"/>
                <a:ea typeface="+mn-ea"/>
              </a:rPr>
              <a:t>Cancers</a:t>
            </a:r>
          </a:p>
        </p:txBody>
      </p:sp>
      <p:sp>
        <p:nvSpPr>
          <p:cNvPr id="9" name="Text Box 34">
            <a:extLst>
              <a:ext uri="{FF2B5EF4-FFF2-40B4-BE49-F238E27FC236}">
                <a16:creationId xmlns:a16="http://schemas.microsoft.com/office/drawing/2014/main" id="{6789F21C-DB3C-F349-BCAB-E353FD571AC9}"/>
              </a:ext>
            </a:extLst>
          </p:cNvPr>
          <p:cNvSpPr txBox="1">
            <a:spLocks noChangeArrowheads="1"/>
          </p:cNvSpPr>
          <p:nvPr/>
        </p:nvSpPr>
        <p:spPr bwMode="auto">
          <a:xfrm>
            <a:off x="6324600" y="2509838"/>
            <a:ext cx="1301750" cy="646112"/>
          </a:xfrm>
          <a:prstGeom prst="rect">
            <a:avLst/>
          </a:prstGeom>
          <a:noFill/>
          <a:ln>
            <a:noFill/>
          </a:ln>
          <a:effectLst>
            <a:outerShdw dist="17961"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r>
              <a:rPr lang="en-US" altLang="en-US" sz="1800">
                <a:solidFill>
                  <a:srgbClr val="FF0066"/>
                </a:solidFill>
              </a:rPr>
              <a:t>Tunica</a:t>
            </a:r>
          </a:p>
          <a:p>
            <a:pPr algn="ctr"/>
            <a:r>
              <a:rPr lang="en-US" altLang="en-US" sz="1800">
                <a:solidFill>
                  <a:srgbClr val="FF0066"/>
                </a:solidFill>
              </a:rPr>
              <a:t>Albuginea</a:t>
            </a:r>
            <a:endParaRPr lang="en-US" altLang="en-US" sz="1800"/>
          </a:p>
        </p:txBody>
      </p:sp>
      <p:sp>
        <p:nvSpPr>
          <p:cNvPr id="10" name="Line 35">
            <a:extLst>
              <a:ext uri="{FF2B5EF4-FFF2-40B4-BE49-F238E27FC236}">
                <a16:creationId xmlns:a16="http://schemas.microsoft.com/office/drawing/2014/main" id="{23BEE8FC-2281-8947-BD68-86EAAE066982}"/>
              </a:ext>
            </a:extLst>
          </p:cNvPr>
          <p:cNvSpPr>
            <a:spLocks noChangeShapeType="1"/>
          </p:cNvSpPr>
          <p:nvPr/>
        </p:nvSpPr>
        <p:spPr bwMode="auto">
          <a:xfrm flipH="1" flipV="1">
            <a:off x="5932488" y="2644775"/>
            <a:ext cx="604837" cy="52388"/>
          </a:xfrm>
          <a:prstGeom prst="line">
            <a:avLst/>
          </a:prstGeom>
          <a:noFill/>
          <a:ln w="38100">
            <a:solidFill>
              <a:srgbClr val="FF0066"/>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nvGrpSpPr>
          <p:cNvPr id="11" name="Group 19">
            <a:extLst>
              <a:ext uri="{FF2B5EF4-FFF2-40B4-BE49-F238E27FC236}">
                <a16:creationId xmlns:a16="http://schemas.microsoft.com/office/drawing/2014/main" id="{548E0DF2-D751-5C49-AB70-B497E0888B08}"/>
              </a:ext>
            </a:extLst>
          </p:cNvPr>
          <p:cNvGrpSpPr>
            <a:grpSpLocks/>
          </p:cNvGrpSpPr>
          <p:nvPr/>
        </p:nvGrpSpPr>
        <p:grpSpPr bwMode="auto">
          <a:xfrm>
            <a:off x="1200150" y="728663"/>
            <a:ext cx="2840038" cy="647700"/>
            <a:chOff x="48" y="188"/>
            <a:chExt cx="2385" cy="543"/>
          </a:xfrm>
        </p:grpSpPr>
        <p:sp>
          <p:nvSpPr>
            <p:cNvPr id="12" name="Text Box 12">
              <a:extLst>
                <a:ext uri="{FF2B5EF4-FFF2-40B4-BE49-F238E27FC236}">
                  <a16:creationId xmlns:a16="http://schemas.microsoft.com/office/drawing/2014/main" id="{C5B1268C-518D-7544-B49F-BF7B5B71DE40}"/>
                </a:ext>
              </a:extLst>
            </p:cNvPr>
            <p:cNvSpPr txBox="1">
              <a:spLocks noChangeArrowheads="1"/>
            </p:cNvSpPr>
            <p:nvPr/>
          </p:nvSpPr>
          <p:spPr bwMode="auto">
            <a:xfrm>
              <a:off x="48" y="188"/>
              <a:ext cx="2062"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dirty="0">
                  <a:solidFill>
                    <a:srgbClr val="0900C2"/>
                  </a:solidFill>
                </a:rPr>
                <a:t>Blood and lymphatic</a:t>
              </a:r>
            </a:p>
            <a:p>
              <a:r>
                <a:rPr lang="en-US" altLang="en-US" sz="1800" dirty="0">
                  <a:solidFill>
                    <a:srgbClr val="0900C2"/>
                  </a:solidFill>
                </a:rPr>
                <a:t>Vessels &amp; nerves</a:t>
              </a:r>
              <a:endParaRPr lang="en-US" altLang="en-US" sz="1800" dirty="0"/>
            </a:p>
          </p:txBody>
        </p:sp>
        <p:sp>
          <p:nvSpPr>
            <p:cNvPr id="13" name="Line 13">
              <a:extLst>
                <a:ext uri="{FF2B5EF4-FFF2-40B4-BE49-F238E27FC236}">
                  <a16:creationId xmlns:a16="http://schemas.microsoft.com/office/drawing/2014/main" id="{B7DDA73A-8AC8-FF4A-8611-14913E1B65B3}"/>
                </a:ext>
              </a:extLst>
            </p:cNvPr>
            <p:cNvSpPr>
              <a:spLocks noChangeShapeType="1"/>
            </p:cNvSpPr>
            <p:nvPr/>
          </p:nvSpPr>
          <p:spPr bwMode="auto">
            <a:xfrm>
              <a:off x="2048" y="406"/>
              <a:ext cx="385" cy="47"/>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14" name="Group 18">
            <a:extLst>
              <a:ext uri="{FF2B5EF4-FFF2-40B4-BE49-F238E27FC236}">
                <a16:creationId xmlns:a16="http://schemas.microsoft.com/office/drawing/2014/main" id="{919E9BD8-5948-3849-9E97-ECA7C9E7E761}"/>
              </a:ext>
            </a:extLst>
          </p:cNvPr>
          <p:cNvGrpSpPr>
            <a:grpSpLocks/>
          </p:cNvGrpSpPr>
          <p:nvPr/>
        </p:nvGrpSpPr>
        <p:grpSpPr bwMode="auto">
          <a:xfrm>
            <a:off x="5046663" y="569913"/>
            <a:ext cx="963612" cy="708025"/>
            <a:chOff x="3343" y="2979"/>
            <a:chExt cx="809" cy="594"/>
          </a:xfrm>
        </p:grpSpPr>
        <p:sp>
          <p:nvSpPr>
            <p:cNvPr id="15" name="Text Box 11">
              <a:extLst>
                <a:ext uri="{FF2B5EF4-FFF2-40B4-BE49-F238E27FC236}">
                  <a16:creationId xmlns:a16="http://schemas.microsoft.com/office/drawing/2014/main" id="{B6AD1164-6531-E84D-B980-92011D07ACDC}"/>
                </a:ext>
              </a:extLst>
            </p:cNvPr>
            <p:cNvSpPr txBox="1">
              <a:spLocks noChangeArrowheads="1"/>
            </p:cNvSpPr>
            <p:nvPr/>
          </p:nvSpPr>
          <p:spPr bwMode="auto">
            <a:xfrm>
              <a:off x="3523" y="3134"/>
              <a:ext cx="629"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rgbClr val="0900C2"/>
                  </a:solidFill>
                </a:rPr>
                <a:t>Hilus</a:t>
              </a:r>
              <a:endParaRPr lang="en-US" altLang="en-US" sz="1800"/>
            </a:p>
          </p:txBody>
        </p:sp>
        <p:sp>
          <p:nvSpPr>
            <p:cNvPr id="16" name="Text Box 14">
              <a:extLst>
                <a:ext uri="{FF2B5EF4-FFF2-40B4-BE49-F238E27FC236}">
                  <a16:creationId xmlns:a16="http://schemas.microsoft.com/office/drawing/2014/main" id="{4B5F83B5-3426-9D42-A4C9-53EC67B06FC2}"/>
                </a:ext>
              </a:extLst>
            </p:cNvPr>
            <p:cNvSpPr txBox="1">
              <a:spLocks noChangeArrowheads="1"/>
            </p:cNvSpPr>
            <p:nvPr/>
          </p:nvSpPr>
          <p:spPr bwMode="auto">
            <a:xfrm>
              <a:off x="3343" y="2979"/>
              <a:ext cx="310"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4000" b="0">
                  <a:solidFill>
                    <a:srgbClr val="0900C2"/>
                  </a:solidFill>
                </a:rPr>
                <a:t>}</a:t>
              </a:r>
              <a:endParaRPr lang="en-US" altLang="en-US" sz="4000" b="0"/>
            </a:p>
          </p:txBody>
        </p:sp>
      </p:grpSp>
    </p:spTree>
    <p:extLst>
      <p:ext uri="{BB962C8B-B14F-4D97-AF65-F5344CB8AC3E}">
        <p14:creationId xmlns:p14="http://schemas.microsoft.com/office/powerpoint/2010/main" val="43486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28B39-1981-8C40-8D64-4D5024331A88}"/>
              </a:ext>
            </a:extLst>
          </p:cNvPr>
          <p:cNvSpPr>
            <a:spLocks noGrp="1"/>
          </p:cNvSpPr>
          <p:nvPr>
            <p:ph type="title"/>
          </p:nvPr>
        </p:nvSpPr>
        <p:spPr>
          <a:xfrm>
            <a:off x="15875" y="12171"/>
            <a:ext cx="9067800" cy="628650"/>
          </a:xfrm>
        </p:spPr>
        <p:txBody>
          <a:bodyPr/>
          <a:lstStyle/>
          <a:p>
            <a:r>
              <a:rPr lang="en-US" dirty="0"/>
              <a:t>Cow, Ewe, Human, Sow Ovary</a:t>
            </a:r>
          </a:p>
        </p:txBody>
      </p:sp>
      <p:pic>
        <p:nvPicPr>
          <p:cNvPr id="3" name="Picture 2">
            <a:extLst>
              <a:ext uri="{FF2B5EF4-FFF2-40B4-BE49-F238E27FC236}">
                <a16:creationId xmlns:a16="http://schemas.microsoft.com/office/drawing/2014/main" id="{2DA5B97A-0D33-0142-B180-232955C698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3150" y="912813"/>
            <a:ext cx="4413250" cy="3887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19">
            <a:extLst>
              <a:ext uri="{FF2B5EF4-FFF2-40B4-BE49-F238E27FC236}">
                <a16:creationId xmlns:a16="http://schemas.microsoft.com/office/drawing/2014/main" id="{7E7BBA68-08A5-3F41-B8AA-1026E44F5816}"/>
              </a:ext>
            </a:extLst>
          </p:cNvPr>
          <p:cNvGrpSpPr>
            <a:grpSpLocks/>
          </p:cNvGrpSpPr>
          <p:nvPr/>
        </p:nvGrpSpPr>
        <p:grpSpPr bwMode="auto">
          <a:xfrm>
            <a:off x="1371600" y="3598863"/>
            <a:ext cx="2743200" cy="819150"/>
            <a:chOff x="192" y="2784"/>
            <a:chExt cx="2304" cy="687"/>
          </a:xfrm>
        </p:grpSpPr>
        <p:sp>
          <p:nvSpPr>
            <p:cNvPr id="5" name="Text Box 12">
              <a:extLst>
                <a:ext uri="{FF2B5EF4-FFF2-40B4-BE49-F238E27FC236}">
                  <a16:creationId xmlns:a16="http://schemas.microsoft.com/office/drawing/2014/main" id="{A0F16839-A3F6-7F4D-8FD5-CF0771A19FF8}"/>
                </a:ext>
              </a:extLst>
            </p:cNvPr>
            <p:cNvSpPr txBox="1">
              <a:spLocks noChangeArrowheads="1"/>
            </p:cNvSpPr>
            <p:nvPr/>
          </p:nvSpPr>
          <p:spPr bwMode="auto">
            <a:xfrm>
              <a:off x="192" y="2928"/>
              <a:ext cx="2062"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rgbClr val="0900C2"/>
                  </a:solidFill>
                </a:rPr>
                <a:t>Blood and lymphatic</a:t>
              </a:r>
            </a:p>
            <a:p>
              <a:r>
                <a:rPr lang="en-US" altLang="en-US" sz="1800">
                  <a:solidFill>
                    <a:srgbClr val="0900C2"/>
                  </a:solidFill>
                </a:rPr>
                <a:t>Vessels &amp; nerves</a:t>
              </a:r>
              <a:endParaRPr lang="en-US" altLang="en-US" sz="1800"/>
            </a:p>
          </p:txBody>
        </p:sp>
        <p:sp>
          <p:nvSpPr>
            <p:cNvPr id="6" name="Line 13">
              <a:extLst>
                <a:ext uri="{FF2B5EF4-FFF2-40B4-BE49-F238E27FC236}">
                  <a16:creationId xmlns:a16="http://schemas.microsoft.com/office/drawing/2014/main" id="{F3997115-86B2-8B4C-8ED3-164209F07679}"/>
                </a:ext>
              </a:extLst>
            </p:cNvPr>
            <p:cNvSpPr>
              <a:spLocks noChangeShapeType="1"/>
            </p:cNvSpPr>
            <p:nvPr/>
          </p:nvSpPr>
          <p:spPr bwMode="auto">
            <a:xfrm flipV="1">
              <a:off x="2160" y="2784"/>
              <a:ext cx="336" cy="240"/>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 name="Group 18">
            <a:extLst>
              <a:ext uri="{FF2B5EF4-FFF2-40B4-BE49-F238E27FC236}">
                <a16:creationId xmlns:a16="http://schemas.microsoft.com/office/drawing/2014/main" id="{F91AE3A0-3940-6440-90EF-623471DE467A}"/>
              </a:ext>
            </a:extLst>
          </p:cNvPr>
          <p:cNvGrpSpPr>
            <a:grpSpLocks/>
          </p:cNvGrpSpPr>
          <p:nvPr/>
        </p:nvGrpSpPr>
        <p:grpSpPr bwMode="auto">
          <a:xfrm>
            <a:off x="5086350" y="3827463"/>
            <a:ext cx="1092200" cy="923925"/>
            <a:chOff x="3312" y="2976"/>
            <a:chExt cx="917" cy="775"/>
          </a:xfrm>
        </p:grpSpPr>
        <p:sp>
          <p:nvSpPr>
            <p:cNvPr id="8" name="Text Box 11">
              <a:extLst>
                <a:ext uri="{FF2B5EF4-FFF2-40B4-BE49-F238E27FC236}">
                  <a16:creationId xmlns:a16="http://schemas.microsoft.com/office/drawing/2014/main" id="{0BE8F742-1B45-FE45-8257-740D1076AB5E}"/>
                </a:ext>
              </a:extLst>
            </p:cNvPr>
            <p:cNvSpPr txBox="1">
              <a:spLocks noChangeArrowheads="1"/>
            </p:cNvSpPr>
            <p:nvPr/>
          </p:nvSpPr>
          <p:spPr bwMode="auto">
            <a:xfrm>
              <a:off x="3600" y="3216"/>
              <a:ext cx="629"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rgbClr val="0900C2"/>
                  </a:solidFill>
                </a:rPr>
                <a:t>Hilus</a:t>
              </a:r>
              <a:endParaRPr lang="en-US" altLang="en-US" sz="1800"/>
            </a:p>
          </p:txBody>
        </p:sp>
        <p:sp>
          <p:nvSpPr>
            <p:cNvPr id="9" name="Text Box 14">
              <a:extLst>
                <a:ext uri="{FF2B5EF4-FFF2-40B4-BE49-F238E27FC236}">
                  <a16:creationId xmlns:a16="http://schemas.microsoft.com/office/drawing/2014/main" id="{8905489F-911A-EA48-A63A-E498D44BC850}"/>
                </a:ext>
              </a:extLst>
            </p:cNvPr>
            <p:cNvSpPr txBox="1">
              <a:spLocks noChangeArrowheads="1"/>
            </p:cNvSpPr>
            <p:nvPr/>
          </p:nvSpPr>
          <p:spPr bwMode="auto">
            <a:xfrm>
              <a:off x="3312" y="2976"/>
              <a:ext cx="349" cy="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5400" b="0">
                  <a:solidFill>
                    <a:srgbClr val="0900C2"/>
                  </a:solidFill>
                </a:rPr>
                <a:t>}</a:t>
              </a:r>
              <a:endParaRPr lang="en-US" altLang="en-US" sz="5400" b="0"/>
            </a:p>
          </p:txBody>
        </p:sp>
      </p:grpSp>
      <p:grpSp>
        <p:nvGrpSpPr>
          <p:cNvPr id="11" name="Group 37">
            <a:extLst>
              <a:ext uri="{FF2B5EF4-FFF2-40B4-BE49-F238E27FC236}">
                <a16:creationId xmlns:a16="http://schemas.microsoft.com/office/drawing/2014/main" id="{79CD5547-F1EF-694C-9131-ACD027AEE4BA}"/>
              </a:ext>
            </a:extLst>
          </p:cNvPr>
          <p:cNvGrpSpPr>
            <a:grpSpLocks/>
          </p:cNvGrpSpPr>
          <p:nvPr/>
        </p:nvGrpSpPr>
        <p:grpSpPr bwMode="auto">
          <a:xfrm>
            <a:off x="6172200" y="514350"/>
            <a:ext cx="1735138" cy="742950"/>
            <a:chOff x="4224" y="432"/>
            <a:chExt cx="1458" cy="624"/>
          </a:xfrm>
        </p:grpSpPr>
        <p:sp>
          <p:nvSpPr>
            <p:cNvPr id="12" name="Text Box 32">
              <a:extLst>
                <a:ext uri="{FF2B5EF4-FFF2-40B4-BE49-F238E27FC236}">
                  <a16:creationId xmlns:a16="http://schemas.microsoft.com/office/drawing/2014/main" id="{919519D9-77E1-C543-A943-404F3ACBAD15}"/>
                </a:ext>
              </a:extLst>
            </p:cNvPr>
            <p:cNvSpPr txBox="1">
              <a:spLocks noChangeArrowheads="1"/>
            </p:cNvSpPr>
            <p:nvPr/>
          </p:nvSpPr>
          <p:spPr bwMode="auto">
            <a:xfrm>
              <a:off x="4536" y="432"/>
              <a:ext cx="1146" cy="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r>
                <a:rPr lang="en-US" altLang="en-US" sz="1800"/>
                <a:t>Germinal</a:t>
              </a:r>
            </a:p>
            <a:p>
              <a:pPr algn="ctr"/>
              <a:r>
                <a:rPr lang="en-US" altLang="en-US" sz="1800"/>
                <a:t>Epithelium</a:t>
              </a:r>
            </a:p>
          </p:txBody>
        </p:sp>
        <p:sp>
          <p:nvSpPr>
            <p:cNvPr id="13" name="Line 33">
              <a:extLst>
                <a:ext uri="{FF2B5EF4-FFF2-40B4-BE49-F238E27FC236}">
                  <a16:creationId xmlns:a16="http://schemas.microsoft.com/office/drawing/2014/main" id="{C4C1476D-B798-4648-BC80-073767BA29DC}"/>
                </a:ext>
              </a:extLst>
            </p:cNvPr>
            <p:cNvSpPr>
              <a:spLocks noChangeShapeType="1"/>
            </p:cNvSpPr>
            <p:nvPr/>
          </p:nvSpPr>
          <p:spPr bwMode="auto">
            <a:xfrm flipH="1">
              <a:off x="4224" y="816"/>
              <a:ext cx="336" cy="240"/>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sp>
        <p:nvSpPr>
          <p:cNvPr id="14" name="Freeform 28">
            <a:extLst>
              <a:ext uri="{FF2B5EF4-FFF2-40B4-BE49-F238E27FC236}">
                <a16:creationId xmlns:a16="http://schemas.microsoft.com/office/drawing/2014/main" id="{EC86D723-C77B-0849-BBAC-EC9C5A1E2848}"/>
              </a:ext>
            </a:extLst>
          </p:cNvPr>
          <p:cNvSpPr>
            <a:spLocks/>
          </p:cNvSpPr>
          <p:nvPr/>
        </p:nvSpPr>
        <p:spPr bwMode="auto">
          <a:xfrm>
            <a:off x="2403475" y="942975"/>
            <a:ext cx="4125913" cy="2660650"/>
          </a:xfrm>
          <a:custGeom>
            <a:avLst/>
            <a:gdLst>
              <a:gd name="T0" fmla="*/ 2147483646 w 3466"/>
              <a:gd name="T1" fmla="*/ 2147483646 h 2234"/>
              <a:gd name="T2" fmla="*/ 2147483646 w 3466"/>
              <a:gd name="T3" fmla="*/ 2147483646 h 2234"/>
              <a:gd name="T4" fmla="*/ 2147483646 w 3466"/>
              <a:gd name="T5" fmla="*/ 2147483646 h 2234"/>
              <a:gd name="T6" fmla="*/ 2147483646 w 3466"/>
              <a:gd name="T7" fmla="*/ 2147483646 h 2234"/>
              <a:gd name="T8" fmla="*/ 2147483646 w 3466"/>
              <a:gd name="T9" fmla="*/ 2147483646 h 2234"/>
              <a:gd name="T10" fmla="*/ 2147483646 w 3466"/>
              <a:gd name="T11" fmla="*/ 2147483646 h 2234"/>
              <a:gd name="T12" fmla="*/ 2147483646 w 3466"/>
              <a:gd name="T13" fmla="*/ 2147483646 h 2234"/>
              <a:gd name="T14" fmla="*/ 2147483646 w 3466"/>
              <a:gd name="T15" fmla="*/ 2147483646 h 2234"/>
              <a:gd name="T16" fmla="*/ 2147483646 w 3466"/>
              <a:gd name="T17" fmla="*/ 2147483646 h 2234"/>
              <a:gd name="T18" fmla="*/ 2147483646 w 3466"/>
              <a:gd name="T19" fmla="*/ 2147483646 h 2234"/>
              <a:gd name="T20" fmla="*/ 2147483646 w 3466"/>
              <a:gd name="T21" fmla="*/ 2147483646 h 2234"/>
              <a:gd name="T22" fmla="*/ 2147483646 w 3466"/>
              <a:gd name="T23" fmla="*/ 2147483646 h 2234"/>
              <a:gd name="T24" fmla="*/ 2147483646 w 3466"/>
              <a:gd name="T25" fmla="*/ 2147483646 h 2234"/>
              <a:gd name="T26" fmla="*/ 2147483646 w 3466"/>
              <a:gd name="T27" fmla="*/ 2147483646 h 2234"/>
              <a:gd name="T28" fmla="*/ 2147483646 w 3466"/>
              <a:gd name="T29" fmla="*/ 2147483646 h 2234"/>
              <a:gd name="T30" fmla="*/ 2147483646 w 3466"/>
              <a:gd name="T31" fmla="*/ 2147483646 h 2234"/>
              <a:gd name="T32" fmla="*/ 2147483646 w 3466"/>
              <a:gd name="T33" fmla="*/ 2147483646 h 2234"/>
              <a:gd name="T34" fmla="*/ 2147483646 w 3466"/>
              <a:gd name="T35" fmla="*/ 2147483646 h 2234"/>
              <a:gd name="T36" fmla="*/ 2147483646 w 3466"/>
              <a:gd name="T37" fmla="*/ 2147483646 h 223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466"/>
              <a:gd name="T58" fmla="*/ 0 h 2234"/>
              <a:gd name="T59" fmla="*/ 3466 w 3466"/>
              <a:gd name="T60" fmla="*/ 2234 h 223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466" h="2234">
                <a:moveTo>
                  <a:pt x="766" y="168"/>
                </a:moveTo>
                <a:cubicBezTo>
                  <a:pt x="910" y="107"/>
                  <a:pt x="1054" y="47"/>
                  <a:pt x="1246" y="24"/>
                </a:cubicBezTo>
                <a:cubicBezTo>
                  <a:pt x="1437" y="0"/>
                  <a:pt x="1692" y="13"/>
                  <a:pt x="1918" y="24"/>
                </a:cubicBezTo>
                <a:cubicBezTo>
                  <a:pt x="2143" y="34"/>
                  <a:pt x="2414" y="48"/>
                  <a:pt x="2598" y="88"/>
                </a:cubicBezTo>
                <a:cubicBezTo>
                  <a:pt x="2781" y="127"/>
                  <a:pt x="2903" y="190"/>
                  <a:pt x="3022" y="264"/>
                </a:cubicBezTo>
                <a:cubicBezTo>
                  <a:pt x="3140" y="337"/>
                  <a:pt x="3236" y="400"/>
                  <a:pt x="3310" y="528"/>
                </a:cubicBezTo>
                <a:cubicBezTo>
                  <a:pt x="3383" y="656"/>
                  <a:pt x="3458" y="860"/>
                  <a:pt x="3462" y="1032"/>
                </a:cubicBezTo>
                <a:cubicBezTo>
                  <a:pt x="3466" y="1204"/>
                  <a:pt x="3388" y="1414"/>
                  <a:pt x="3334" y="1560"/>
                </a:cubicBezTo>
                <a:cubicBezTo>
                  <a:pt x="3279" y="1705"/>
                  <a:pt x="3227" y="1813"/>
                  <a:pt x="3134" y="1904"/>
                </a:cubicBezTo>
                <a:cubicBezTo>
                  <a:pt x="3040" y="1994"/>
                  <a:pt x="2911" y="2050"/>
                  <a:pt x="2774" y="2104"/>
                </a:cubicBezTo>
                <a:cubicBezTo>
                  <a:pt x="2636" y="2157"/>
                  <a:pt x="2564" y="2213"/>
                  <a:pt x="2310" y="2224"/>
                </a:cubicBezTo>
                <a:cubicBezTo>
                  <a:pt x="2055" y="2234"/>
                  <a:pt x="1488" y="2189"/>
                  <a:pt x="1246" y="2168"/>
                </a:cubicBezTo>
                <a:cubicBezTo>
                  <a:pt x="1003" y="2146"/>
                  <a:pt x="956" y="2119"/>
                  <a:pt x="854" y="2096"/>
                </a:cubicBezTo>
                <a:cubicBezTo>
                  <a:pt x="751" y="2072"/>
                  <a:pt x="746" y="2088"/>
                  <a:pt x="630" y="2024"/>
                </a:cubicBezTo>
                <a:cubicBezTo>
                  <a:pt x="514" y="1960"/>
                  <a:pt x="261" y="1875"/>
                  <a:pt x="158" y="1712"/>
                </a:cubicBezTo>
                <a:cubicBezTo>
                  <a:pt x="54" y="1548"/>
                  <a:pt x="0" y="1222"/>
                  <a:pt x="6" y="1040"/>
                </a:cubicBezTo>
                <a:cubicBezTo>
                  <a:pt x="11" y="857"/>
                  <a:pt x="104" y="736"/>
                  <a:pt x="190" y="616"/>
                </a:cubicBezTo>
                <a:cubicBezTo>
                  <a:pt x="275" y="496"/>
                  <a:pt x="412" y="397"/>
                  <a:pt x="518" y="320"/>
                </a:cubicBezTo>
                <a:cubicBezTo>
                  <a:pt x="623" y="242"/>
                  <a:pt x="722" y="197"/>
                  <a:pt x="822" y="152"/>
                </a:cubicBezTo>
              </a:path>
            </a:pathLst>
          </a:custGeom>
          <a:noFill/>
          <a:ln w="38100">
            <a:solidFill>
              <a:srgbClr val="FF0066"/>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5" name="Text Box 34">
            <a:extLst>
              <a:ext uri="{FF2B5EF4-FFF2-40B4-BE49-F238E27FC236}">
                <a16:creationId xmlns:a16="http://schemas.microsoft.com/office/drawing/2014/main" id="{E8E408E7-F5FE-704F-933B-4CF11D40AEAE}"/>
              </a:ext>
            </a:extLst>
          </p:cNvPr>
          <p:cNvSpPr txBox="1">
            <a:spLocks noChangeArrowheads="1"/>
          </p:cNvSpPr>
          <p:nvPr/>
        </p:nvSpPr>
        <p:spPr bwMode="auto">
          <a:xfrm>
            <a:off x="6416675" y="3184525"/>
            <a:ext cx="1301750" cy="646113"/>
          </a:xfrm>
          <a:prstGeom prst="rect">
            <a:avLst/>
          </a:prstGeom>
          <a:noFill/>
          <a:ln>
            <a:noFill/>
          </a:ln>
          <a:effectLst>
            <a:outerShdw dist="17961"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pPr algn="ctr"/>
            <a:r>
              <a:rPr lang="en-US" altLang="en-US" sz="1800">
                <a:solidFill>
                  <a:srgbClr val="FF0066"/>
                </a:solidFill>
              </a:rPr>
              <a:t>Tunica</a:t>
            </a:r>
          </a:p>
          <a:p>
            <a:pPr algn="ctr"/>
            <a:r>
              <a:rPr lang="en-US" altLang="en-US" sz="1800">
                <a:solidFill>
                  <a:srgbClr val="FF0066"/>
                </a:solidFill>
              </a:rPr>
              <a:t>Albuginea</a:t>
            </a:r>
            <a:endParaRPr lang="en-US" altLang="en-US" sz="1800"/>
          </a:p>
        </p:txBody>
      </p:sp>
      <p:sp>
        <p:nvSpPr>
          <p:cNvPr id="16" name="Line 35">
            <a:extLst>
              <a:ext uri="{FF2B5EF4-FFF2-40B4-BE49-F238E27FC236}">
                <a16:creationId xmlns:a16="http://schemas.microsoft.com/office/drawing/2014/main" id="{778E7EAA-71D3-C343-A041-27F35130F961}"/>
              </a:ext>
            </a:extLst>
          </p:cNvPr>
          <p:cNvSpPr>
            <a:spLocks noChangeShapeType="1"/>
          </p:cNvSpPr>
          <p:nvPr/>
        </p:nvSpPr>
        <p:spPr bwMode="auto">
          <a:xfrm flipH="1" flipV="1">
            <a:off x="6229350" y="3143250"/>
            <a:ext cx="400050" cy="228600"/>
          </a:xfrm>
          <a:prstGeom prst="line">
            <a:avLst/>
          </a:prstGeom>
          <a:noFill/>
          <a:ln w="38100">
            <a:solidFill>
              <a:srgbClr val="FF0066"/>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17" name="Text Box 40">
            <a:extLst>
              <a:ext uri="{FF2B5EF4-FFF2-40B4-BE49-F238E27FC236}">
                <a16:creationId xmlns:a16="http://schemas.microsoft.com/office/drawing/2014/main" id="{9D1C2F99-ACD0-F042-A8DC-4021EEE21CA6}"/>
              </a:ext>
            </a:extLst>
          </p:cNvPr>
          <p:cNvSpPr txBox="1">
            <a:spLocks noChangeArrowheads="1"/>
          </p:cNvSpPr>
          <p:nvPr/>
        </p:nvSpPr>
        <p:spPr bwMode="auto">
          <a:xfrm>
            <a:off x="6456363" y="1177925"/>
            <a:ext cx="1627187" cy="554038"/>
          </a:xfrm>
          <a:prstGeom prst="rect">
            <a:avLst/>
          </a:prstGeom>
          <a:noFill/>
          <a:ln>
            <a:noFill/>
          </a:ln>
          <a:effectLst>
            <a:outerShdw dist="17961"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algn="ctr">
              <a:defRPr/>
            </a:pPr>
            <a:r>
              <a:rPr lang="en-US" sz="1500">
                <a:solidFill>
                  <a:srgbClr val="A50021"/>
                </a:solidFill>
                <a:latin typeface="Helvetica" charset="0"/>
                <a:ea typeface="+mn-ea"/>
              </a:rPr>
              <a:t>85% of Ovarian </a:t>
            </a:r>
          </a:p>
          <a:p>
            <a:pPr algn="ctr">
              <a:defRPr/>
            </a:pPr>
            <a:r>
              <a:rPr lang="en-US" sz="1500">
                <a:solidFill>
                  <a:srgbClr val="A50021"/>
                </a:solidFill>
                <a:latin typeface="Helvetica" charset="0"/>
                <a:ea typeface="+mn-ea"/>
              </a:rPr>
              <a:t>Cancers</a:t>
            </a:r>
          </a:p>
        </p:txBody>
      </p:sp>
      <p:grpSp>
        <p:nvGrpSpPr>
          <p:cNvPr id="18" name="Group 20">
            <a:extLst>
              <a:ext uri="{FF2B5EF4-FFF2-40B4-BE49-F238E27FC236}">
                <a16:creationId xmlns:a16="http://schemas.microsoft.com/office/drawing/2014/main" id="{7DE606D9-11C9-D24B-B506-B151ED848ADD}"/>
              </a:ext>
            </a:extLst>
          </p:cNvPr>
          <p:cNvGrpSpPr>
            <a:grpSpLocks/>
          </p:cNvGrpSpPr>
          <p:nvPr/>
        </p:nvGrpSpPr>
        <p:grpSpPr bwMode="auto">
          <a:xfrm>
            <a:off x="1657350" y="1141413"/>
            <a:ext cx="2114550" cy="1085850"/>
            <a:chOff x="432" y="720"/>
            <a:chExt cx="1776" cy="912"/>
          </a:xfrm>
        </p:grpSpPr>
        <p:sp>
          <p:nvSpPr>
            <p:cNvPr id="19" name="Text Box 10">
              <a:extLst>
                <a:ext uri="{FF2B5EF4-FFF2-40B4-BE49-F238E27FC236}">
                  <a16:creationId xmlns:a16="http://schemas.microsoft.com/office/drawing/2014/main" id="{613D12B7-B206-4D49-AC64-8C8E97101A69}"/>
                </a:ext>
              </a:extLst>
            </p:cNvPr>
            <p:cNvSpPr txBox="1">
              <a:spLocks noChangeArrowheads="1"/>
            </p:cNvSpPr>
            <p:nvPr/>
          </p:nvSpPr>
          <p:spPr bwMode="auto">
            <a:xfrm>
              <a:off x="432" y="720"/>
              <a:ext cx="769"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rgbClr val="0900C2"/>
                  </a:solidFill>
                </a:rPr>
                <a:t>Cortex</a:t>
              </a:r>
              <a:endParaRPr lang="en-US" altLang="en-US" sz="1800"/>
            </a:p>
          </p:txBody>
        </p:sp>
        <p:sp>
          <p:nvSpPr>
            <p:cNvPr id="20" name="Line 16">
              <a:extLst>
                <a:ext uri="{FF2B5EF4-FFF2-40B4-BE49-F238E27FC236}">
                  <a16:creationId xmlns:a16="http://schemas.microsoft.com/office/drawing/2014/main" id="{52511D9B-A81C-8443-A9E0-E1CC9C26F694}"/>
                </a:ext>
              </a:extLst>
            </p:cNvPr>
            <p:cNvSpPr>
              <a:spLocks noChangeShapeType="1"/>
            </p:cNvSpPr>
            <p:nvPr/>
          </p:nvSpPr>
          <p:spPr bwMode="auto">
            <a:xfrm>
              <a:off x="1104" y="960"/>
              <a:ext cx="288" cy="672"/>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21" name="Line 17">
              <a:extLst>
                <a:ext uri="{FF2B5EF4-FFF2-40B4-BE49-F238E27FC236}">
                  <a16:creationId xmlns:a16="http://schemas.microsoft.com/office/drawing/2014/main" id="{CF05A9C7-8E2F-3045-B288-0886353D0BD5}"/>
                </a:ext>
              </a:extLst>
            </p:cNvPr>
            <p:cNvSpPr>
              <a:spLocks noChangeShapeType="1"/>
            </p:cNvSpPr>
            <p:nvPr/>
          </p:nvSpPr>
          <p:spPr bwMode="auto">
            <a:xfrm flipV="1">
              <a:off x="1152" y="816"/>
              <a:ext cx="1056" cy="48"/>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2" name="Group 21">
            <a:extLst>
              <a:ext uri="{FF2B5EF4-FFF2-40B4-BE49-F238E27FC236}">
                <a16:creationId xmlns:a16="http://schemas.microsoft.com/office/drawing/2014/main" id="{8EF715BF-FC4B-2246-B287-8B8817F41E1E}"/>
              </a:ext>
            </a:extLst>
          </p:cNvPr>
          <p:cNvGrpSpPr>
            <a:grpSpLocks/>
          </p:cNvGrpSpPr>
          <p:nvPr/>
        </p:nvGrpSpPr>
        <p:grpSpPr bwMode="auto">
          <a:xfrm>
            <a:off x="5429250" y="2341563"/>
            <a:ext cx="2416175" cy="369887"/>
            <a:chOff x="3600" y="1728"/>
            <a:chExt cx="2029" cy="310"/>
          </a:xfrm>
        </p:grpSpPr>
        <p:sp>
          <p:nvSpPr>
            <p:cNvPr id="23" name="Text Box 9">
              <a:extLst>
                <a:ext uri="{FF2B5EF4-FFF2-40B4-BE49-F238E27FC236}">
                  <a16:creationId xmlns:a16="http://schemas.microsoft.com/office/drawing/2014/main" id="{50F65580-FF09-A34B-9684-BC4942433568}"/>
                </a:ext>
              </a:extLst>
            </p:cNvPr>
            <p:cNvSpPr txBox="1">
              <a:spLocks noChangeArrowheads="1"/>
            </p:cNvSpPr>
            <p:nvPr/>
          </p:nvSpPr>
          <p:spPr bwMode="auto">
            <a:xfrm>
              <a:off x="4752" y="1728"/>
              <a:ext cx="877"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b="1">
                  <a:solidFill>
                    <a:schemeClr val="tx2"/>
                  </a:solidFill>
                  <a:latin typeface="Helvetica" pitchFamily="2" charset="0"/>
                  <a:ea typeface="ＭＳ Ｐゴシック" panose="020B0600070205080204" pitchFamily="34" charset="-128"/>
                </a:defRPr>
              </a:lvl1pPr>
              <a:lvl2pPr marL="37931725" indent="-37474525">
                <a:defRPr sz="2400" b="1">
                  <a:solidFill>
                    <a:schemeClr val="tx2"/>
                  </a:solidFill>
                  <a:latin typeface="Helvetica" pitchFamily="2" charset="0"/>
                  <a:ea typeface="ＭＳ Ｐゴシック" panose="020B0600070205080204" pitchFamily="34" charset="-128"/>
                </a:defRPr>
              </a:lvl2pPr>
              <a:lvl3pPr marL="1143000" indent="-228600">
                <a:defRPr sz="2400" b="1">
                  <a:solidFill>
                    <a:schemeClr val="tx2"/>
                  </a:solidFill>
                  <a:latin typeface="Helvetica" pitchFamily="2" charset="0"/>
                  <a:ea typeface="ＭＳ Ｐゴシック" panose="020B0600070205080204" pitchFamily="34" charset="-128"/>
                </a:defRPr>
              </a:lvl3pPr>
              <a:lvl4pPr marL="1600200" indent="-228600">
                <a:defRPr sz="2400" b="1">
                  <a:solidFill>
                    <a:schemeClr val="tx2"/>
                  </a:solidFill>
                  <a:latin typeface="Helvetica" pitchFamily="2" charset="0"/>
                  <a:ea typeface="ＭＳ Ｐゴシック" panose="020B0600070205080204" pitchFamily="34" charset="-128"/>
                </a:defRPr>
              </a:lvl4pPr>
              <a:lvl5pPr marL="2057400" indent="-228600">
                <a:defRPr sz="2400" b="1">
                  <a:solidFill>
                    <a:schemeClr val="tx2"/>
                  </a:solidFill>
                  <a:latin typeface="Helvetica" pitchFamily="2" charset="0"/>
                  <a:ea typeface="ＭＳ Ｐゴシック" panose="020B0600070205080204" pitchFamily="34" charset="-128"/>
                </a:defRPr>
              </a:lvl5pPr>
              <a:lvl6pPr marL="25146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6pPr>
              <a:lvl7pPr marL="29718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7pPr>
              <a:lvl8pPr marL="34290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8pPr>
              <a:lvl9pPr marL="3886200" indent="-228600" eaLnBrk="0" fontAlgn="base" hangingPunct="0">
                <a:spcBef>
                  <a:spcPct val="0"/>
                </a:spcBef>
                <a:spcAft>
                  <a:spcPct val="0"/>
                </a:spcAft>
                <a:defRPr sz="2400" b="1">
                  <a:solidFill>
                    <a:schemeClr val="tx2"/>
                  </a:solidFill>
                  <a:latin typeface="Helvetica" pitchFamily="2" charset="0"/>
                  <a:ea typeface="ＭＳ Ｐゴシック" panose="020B0600070205080204" pitchFamily="34" charset="-128"/>
                </a:defRPr>
              </a:lvl9pPr>
            </a:lstStyle>
            <a:p>
              <a:r>
                <a:rPr lang="en-US" altLang="en-US" sz="1800">
                  <a:solidFill>
                    <a:srgbClr val="0900C2"/>
                  </a:solidFill>
                </a:rPr>
                <a:t>Medulla</a:t>
              </a:r>
            </a:p>
          </p:txBody>
        </p:sp>
        <p:sp>
          <p:nvSpPr>
            <p:cNvPr id="24" name="Line 15">
              <a:extLst>
                <a:ext uri="{FF2B5EF4-FFF2-40B4-BE49-F238E27FC236}">
                  <a16:creationId xmlns:a16="http://schemas.microsoft.com/office/drawing/2014/main" id="{45DA2BDF-08AE-3A41-B826-A41C21D7C1FB}"/>
                </a:ext>
              </a:extLst>
            </p:cNvPr>
            <p:cNvSpPr>
              <a:spLocks noChangeShapeType="1"/>
            </p:cNvSpPr>
            <p:nvPr/>
          </p:nvSpPr>
          <p:spPr bwMode="auto">
            <a:xfrm flipH="1">
              <a:off x="3600" y="1872"/>
              <a:ext cx="1104" cy="0"/>
            </a:xfrm>
            <a:prstGeom prst="line">
              <a:avLst/>
            </a:prstGeom>
            <a:noFill/>
            <a:ln w="3810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spTree>
    <p:extLst>
      <p:ext uri="{BB962C8B-B14F-4D97-AF65-F5344CB8AC3E}">
        <p14:creationId xmlns:p14="http://schemas.microsoft.com/office/powerpoint/2010/main" val="11445015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5888" y="609600"/>
            <a:ext cx="2498725" cy="173037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146" name="Text Box 15"/>
          <p:cNvSpPr txBox="1">
            <a:spLocks noChangeArrowheads="1"/>
          </p:cNvSpPr>
          <p:nvPr/>
        </p:nvSpPr>
        <p:spPr bwMode="auto">
          <a:xfrm>
            <a:off x="6030913" y="152400"/>
            <a:ext cx="8270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t>Cow</a:t>
            </a:r>
          </a:p>
        </p:txBody>
      </p:sp>
      <p:sp>
        <p:nvSpPr>
          <p:cNvPr id="6147" name="Text Box 16"/>
          <p:cNvSpPr txBox="1">
            <a:spLocks noChangeArrowheads="1"/>
          </p:cNvSpPr>
          <p:nvPr/>
        </p:nvSpPr>
        <p:spPr bwMode="auto">
          <a:xfrm>
            <a:off x="6038850" y="2479675"/>
            <a:ext cx="811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t>Sow</a:t>
            </a:r>
          </a:p>
        </p:txBody>
      </p:sp>
      <p:sp>
        <p:nvSpPr>
          <p:cNvPr id="6148" name="Text Box 21"/>
          <p:cNvSpPr txBox="1">
            <a:spLocks noChangeArrowheads="1"/>
          </p:cNvSpPr>
          <p:nvPr/>
        </p:nvSpPr>
        <p:spPr bwMode="auto">
          <a:xfrm>
            <a:off x="381000" y="742950"/>
            <a:ext cx="37338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50000"/>
              </a:spcBef>
              <a:buSzTx/>
              <a:buFontTx/>
              <a:buNone/>
            </a:pPr>
            <a:r>
              <a:rPr lang="en-US" altLang="en-US"/>
              <a:t>Cow, Sow, Ewe, Human</a:t>
            </a:r>
          </a:p>
        </p:txBody>
      </p:sp>
      <p:sp>
        <p:nvSpPr>
          <p:cNvPr id="6149" name="Text Box 23"/>
          <p:cNvSpPr txBox="1">
            <a:spLocks noChangeArrowheads="1"/>
          </p:cNvSpPr>
          <p:nvPr/>
        </p:nvSpPr>
        <p:spPr bwMode="auto">
          <a:xfrm>
            <a:off x="381000" y="2659063"/>
            <a:ext cx="3886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marL="223838" indent="-223838">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pPr>
            <a:r>
              <a:rPr lang="en-US" altLang="en-US" sz="2400"/>
              <a:t>Cortex on outside</a:t>
            </a:r>
          </a:p>
          <a:p>
            <a:pPr>
              <a:spcBef>
                <a:spcPct val="0"/>
              </a:spcBef>
              <a:buSzTx/>
            </a:pPr>
            <a:r>
              <a:rPr lang="en-US" altLang="en-US" sz="2400"/>
              <a:t>Ovulation can occur on any point of the ovary</a:t>
            </a:r>
          </a:p>
        </p:txBody>
      </p:sp>
      <p:pic>
        <p:nvPicPr>
          <p:cNvPr id="6150" name="Picture 22" descr="pig_ovary5.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492750" y="2936875"/>
            <a:ext cx="1905000" cy="18446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3" name="Picture 1" descr="mare_follicledev.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276350"/>
            <a:ext cx="4214813"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000" y="1428750"/>
            <a:ext cx="3429000" cy="257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1589088" y="285750"/>
            <a:ext cx="1266825" cy="708025"/>
          </a:xfrm>
          <a:prstGeom prst="rect">
            <a:avLst/>
          </a:prstGeom>
          <a:noFill/>
        </p:spPr>
        <p:txBody>
          <a:bodyPr wrap="none">
            <a:spAutoFit/>
          </a:bodyPr>
          <a:lstStyle/>
          <a:p>
            <a:pPr algn="ctr">
              <a:defRPr/>
            </a:pPr>
            <a:r>
              <a:rPr lang="en-US" sz="4000" dirty="0">
                <a:latin typeface="+mn-lt"/>
                <a:ea typeface="+mn-ea"/>
              </a:rPr>
              <a:t>Cow</a:t>
            </a:r>
          </a:p>
        </p:txBody>
      </p:sp>
      <p:sp>
        <p:nvSpPr>
          <p:cNvPr id="5" name="TextBox 4"/>
          <p:cNvSpPr txBox="1"/>
          <p:nvPr/>
        </p:nvSpPr>
        <p:spPr>
          <a:xfrm>
            <a:off x="6064250" y="361950"/>
            <a:ext cx="1382713" cy="708025"/>
          </a:xfrm>
          <a:prstGeom prst="rect">
            <a:avLst/>
          </a:prstGeom>
          <a:noFill/>
        </p:spPr>
        <p:txBody>
          <a:bodyPr wrap="none">
            <a:spAutoFit/>
          </a:bodyPr>
          <a:lstStyle/>
          <a:p>
            <a:pPr algn="ctr">
              <a:defRPr/>
            </a:pPr>
            <a:r>
              <a:rPr lang="en-US" sz="4000" dirty="0">
                <a:latin typeface="+mn-lt"/>
                <a:ea typeface="+mn-ea"/>
              </a:rPr>
              <a:t>Mare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p:cNvSpPr>
            <a:spLocks noGrp="1" noChangeArrowheads="1"/>
          </p:cNvSpPr>
          <p:nvPr>
            <p:ph type="title"/>
          </p:nvPr>
        </p:nvSpPr>
        <p:spPr>
          <a:xfrm>
            <a:off x="3543300" y="1638300"/>
            <a:ext cx="2057400" cy="628650"/>
          </a:xfrm>
        </p:spPr>
        <p:txBody>
          <a:bodyPr/>
          <a:lstStyle/>
          <a:p>
            <a:r>
              <a:rPr lang="en-US" altLang="en-US">
                <a:ea typeface="ＭＳ Ｐゴシック" panose="020B0600070205080204" pitchFamily="34" charset="-128"/>
              </a:rPr>
              <a:t>Duplex</a:t>
            </a:r>
          </a:p>
        </p:txBody>
      </p:sp>
      <p:pic>
        <p:nvPicPr>
          <p:cNvPr id="1024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57150"/>
            <a:ext cx="3271838" cy="492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8163" y="103188"/>
            <a:ext cx="3271837" cy="492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Text Box 6"/>
          <p:cNvSpPr txBox="1">
            <a:spLocks noChangeArrowheads="1"/>
          </p:cNvSpPr>
          <p:nvPr/>
        </p:nvSpPr>
        <p:spPr bwMode="auto">
          <a:xfrm>
            <a:off x="195263" y="1884363"/>
            <a:ext cx="18827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Oposum</a:t>
            </a:r>
          </a:p>
        </p:txBody>
      </p:sp>
      <p:sp>
        <p:nvSpPr>
          <p:cNvPr id="10245" name="Text Box 7"/>
          <p:cNvSpPr txBox="1">
            <a:spLocks noChangeArrowheads="1"/>
          </p:cNvSpPr>
          <p:nvPr/>
        </p:nvSpPr>
        <p:spPr bwMode="auto">
          <a:xfrm>
            <a:off x="7708900" y="1709738"/>
            <a:ext cx="12827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2400">
                <a:latin typeface="Comic Sans MS" panose="030F0702030302020204" pitchFamily="66" charset="0"/>
              </a:rPr>
              <a:t>Rabbit,</a:t>
            </a:r>
          </a:p>
          <a:p>
            <a:pPr algn="ctr">
              <a:spcBef>
                <a:spcPct val="0"/>
              </a:spcBef>
              <a:buSzTx/>
              <a:buFontTx/>
              <a:buNone/>
            </a:pPr>
            <a:r>
              <a:rPr lang="en-US" altLang="en-US" sz="2400">
                <a:latin typeface="Comic Sans MS" panose="030F0702030302020204" pitchFamily="66" charset="0"/>
              </a:rPr>
              <a:t>Mouse</a:t>
            </a:r>
          </a:p>
        </p:txBody>
      </p:sp>
      <p:sp>
        <p:nvSpPr>
          <p:cNvPr id="10246" name="Text Box 8"/>
          <p:cNvSpPr txBox="1">
            <a:spLocks noChangeArrowheads="1"/>
          </p:cNvSpPr>
          <p:nvPr/>
        </p:nvSpPr>
        <p:spPr bwMode="auto">
          <a:xfrm>
            <a:off x="3668713" y="3333750"/>
            <a:ext cx="18065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2 Cervixes</a:t>
            </a:r>
          </a:p>
        </p:txBody>
      </p:sp>
      <p:sp>
        <p:nvSpPr>
          <p:cNvPr id="10247" name="Text Box 9"/>
          <p:cNvSpPr txBox="1">
            <a:spLocks noChangeArrowheads="1"/>
          </p:cNvSpPr>
          <p:nvPr/>
        </p:nvSpPr>
        <p:spPr bwMode="auto">
          <a:xfrm>
            <a:off x="3276600" y="2571750"/>
            <a:ext cx="259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2 Uterine Horns</a:t>
            </a:r>
          </a:p>
        </p:txBody>
      </p:sp>
      <p:sp>
        <p:nvSpPr>
          <p:cNvPr id="10248" name="Text Box 11"/>
          <p:cNvSpPr txBox="1">
            <a:spLocks noChangeArrowheads="1"/>
          </p:cNvSpPr>
          <p:nvPr/>
        </p:nvSpPr>
        <p:spPr bwMode="auto">
          <a:xfrm>
            <a:off x="-7938" y="3451225"/>
            <a:ext cx="1752601"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50000"/>
              </a:spcBef>
              <a:buSzTx/>
              <a:buFontTx/>
              <a:buNone/>
            </a:pPr>
            <a:r>
              <a:rPr lang="en-US" altLang="en-US" sz="2400">
                <a:latin typeface="Comic Sans MS" panose="030F0702030302020204" pitchFamily="66" charset="0"/>
              </a:rPr>
              <a:t>2</a:t>
            </a:r>
            <a:br>
              <a:rPr lang="en-US" altLang="en-US" sz="2400">
                <a:latin typeface="Comic Sans MS" panose="030F0702030302020204" pitchFamily="66" charset="0"/>
              </a:rPr>
            </a:br>
            <a:r>
              <a:rPr lang="en-US" altLang="en-US" sz="2400">
                <a:latin typeface="Comic Sans MS" panose="030F0702030302020204" pitchFamily="66" charset="0"/>
              </a:rPr>
              <a:t>Vaginas</a:t>
            </a:r>
          </a:p>
        </p:txBody>
      </p:sp>
      <p:sp>
        <p:nvSpPr>
          <p:cNvPr id="10249" name="Text Box 12"/>
          <p:cNvSpPr txBox="1">
            <a:spLocks noChangeArrowheads="1"/>
          </p:cNvSpPr>
          <p:nvPr/>
        </p:nvSpPr>
        <p:spPr bwMode="auto">
          <a:xfrm>
            <a:off x="7559675" y="3451225"/>
            <a:ext cx="16002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50000"/>
              </a:spcBef>
              <a:buSzTx/>
              <a:buFontTx/>
              <a:buNone/>
            </a:pPr>
            <a:r>
              <a:rPr lang="en-US" altLang="en-US" sz="2400">
                <a:latin typeface="Comic Sans MS" panose="030F0702030302020204" pitchFamily="66" charset="0"/>
              </a:rPr>
              <a:t>1</a:t>
            </a:r>
            <a:br>
              <a:rPr lang="en-US" altLang="en-US" sz="2400">
                <a:latin typeface="Comic Sans MS" panose="030F0702030302020204" pitchFamily="66" charset="0"/>
              </a:rPr>
            </a:br>
            <a:r>
              <a:rPr lang="en-US" altLang="en-US" sz="2400">
                <a:latin typeface="Comic Sans MS" panose="030F0702030302020204" pitchFamily="66" charset="0"/>
              </a:rPr>
              <a:t>Vagina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1200150"/>
            <a:ext cx="3013075" cy="26797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21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98813" y="993775"/>
            <a:ext cx="2746375" cy="363537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9220" name="Rectangle 5"/>
          <p:cNvSpPr>
            <a:spLocks noChangeArrowheads="1"/>
          </p:cNvSpPr>
          <p:nvPr/>
        </p:nvSpPr>
        <p:spPr bwMode="auto">
          <a:xfrm>
            <a:off x="1125538" y="4621213"/>
            <a:ext cx="93186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800"/>
              <a:t>Cow</a:t>
            </a:r>
          </a:p>
        </p:txBody>
      </p:sp>
      <p:sp>
        <p:nvSpPr>
          <p:cNvPr id="9221" name="Rectangle 6"/>
          <p:cNvSpPr>
            <a:spLocks noChangeArrowheads="1"/>
          </p:cNvSpPr>
          <p:nvPr/>
        </p:nvSpPr>
        <p:spPr bwMode="auto">
          <a:xfrm>
            <a:off x="4117975" y="4621213"/>
            <a:ext cx="91122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800"/>
              <a:t>Sow</a:t>
            </a:r>
          </a:p>
        </p:txBody>
      </p:sp>
      <p:sp>
        <p:nvSpPr>
          <p:cNvPr id="9222" name="Rectangle 7"/>
          <p:cNvSpPr>
            <a:spLocks noChangeArrowheads="1"/>
          </p:cNvSpPr>
          <p:nvPr/>
        </p:nvSpPr>
        <p:spPr bwMode="auto">
          <a:xfrm>
            <a:off x="7010400" y="4616450"/>
            <a:ext cx="102235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800"/>
              <a:t>Mare</a:t>
            </a:r>
          </a:p>
        </p:txBody>
      </p:sp>
      <p:sp>
        <p:nvSpPr>
          <p:cNvPr id="9223" name="Rectangle 8"/>
          <p:cNvSpPr>
            <a:spLocks noGrp="1" noChangeArrowheads="1"/>
          </p:cNvSpPr>
          <p:nvPr>
            <p:ph type="title"/>
          </p:nvPr>
        </p:nvSpPr>
        <p:spPr>
          <a:xfrm>
            <a:off x="0" y="193675"/>
            <a:ext cx="9144000" cy="473075"/>
          </a:xfrm>
          <a:noFill/>
        </p:spPr>
        <p:txBody>
          <a:bodyPr/>
          <a:lstStyle/>
          <a:p>
            <a:r>
              <a:rPr lang="en-US" altLang="en-US">
                <a:ea typeface="ＭＳ Ｐゴシック" panose="020B0600070205080204" pitchFamily="34" charset="-128"/>
              </a:rPr>
              <a:t>Uterine and </a:t>
            </a:r>
            <a:r>
              <a:rPr lang="en-US" altLang="en-US" sz="4000">
                <a:ea typeface="ＭＳ Ｐゴシック" panose="020B0600070205080204" pitchFamily="34" charset="-128"/>
              </a:rPr>
              <a:t>Cervical</a:t>
            </a:r>
            <a:r>
              <a:rPr lang="en-US" altLang="en-US">
                <a:ea typeface="ＭＳ Ｐゴシック" panose="020B0600070205080204" pitchFamily="34" charset="-128"/>
              </a:rPr>
              <a:t> Differences</a:t>
            </a:r>
          </a:p>
        </p:txBody>
      </p:sp>
      <p:pic>
        <p:nvPicPr>
          <p:cNvPr id="9224"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550" y="1141413"/>
            <a:ext cx="3041650" cy="320516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p:cNvSpPr>
            <a:spLocks noGrp="1" noChangeArrowheads="1"/>
          </p:cNvSpPr>
          <p:nvPr>
            <p:ph type="title"/>
          </p:nvPr>
        </p:nvSpPr>
        <p:spPr>
          <a:xfrm>
            <a:off x="0" y="0"/>
            <a:ext cx="2667000" cy="706438"/>
          </a:xfrm>
        </p:spPr>
        <p:txBody>
          <a:bodyPr/>
          <a:lstStyle/>
          <a:p>
            <a:r>
              <a:rPr lang="en-US" altLang="en-US" sz="3600">
                <a:ea typeface="ＭＳ Ｐゴシック" panose="020B0600070205080204" pitchFamily="34" charset="-128"/>
              </a:rPr>
              <a:t>Bicornuate</a:t>
            </a:r>
          </a:p>
        </p:txBody>
      </p:sp>
      <p:pic>
        <p:nvPicPr>
          <p:cNvPr id="1126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563" y="546100"/>
            <a:ext cx="7386637" cy="448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Text Box 6"/>
          <p:cNvSpPr txBox="1">
            <a:spLocks noChangeArrowheads="1"/>
          </p:cNvSpPr>
          <p:nvPr/>
        </p:nvSpPr>
        <p:spPr bwMode="auto">
          <a:xfrm>
            <a:off x="990600" y="895350"/>
            <a:ext cx="8159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Ewe</a:t>
            </a:r>
          </a:p>
        </p:txBody>
      </p:sp>
      <p:sp>
        <p:nvSpPr>
          <p:cNvPr id="11268" name="Text Box 7"/>
          <p:cNvSpPr txBox="1">
            <a:spLocks noChangeArrowheads="1"/>
          </p:cNvSpPr>
          <p:nvPr/>
        </p:nvSpPr>
        <p:spPr bwMode="auto">
          <a:xfrm>
            <a:off x="3124200" y="10160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Cow</a:t>
            </a:r>
          </a:p>
        </p:txBody>
      </p:sp>
      <p:sp>
        <p:nvSpPr>
          <p:cNvPr id="11269" name="Text Box 8"/>
          <p:cNvSpPr txBox="1">
            <a:spLocks noChangeArrowheads="1"/>
          </p:cNvSpPr>
          <p:nvPr/>
        </p:nvSpPr>
        <p:spPr bwMode="auto">
          <a:xfrm>
            <a:off x="6400800" y="287338"/>
            <a:ext cx="8159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Sow</a:t>
            </a:r>
          </a:p>
        </p:txBody>
      </p:sp>
      <p:sp>
        <p:nvSpPr>
          <p:cNvPr id="11270" name="Text Box 10"/>
          <p:cNvSpPr txBox="1">
            <a:spLocks noChangeArrowheads="1"/>
          </p:cNvSpPr>
          <p:nvPr/>
        </p:nvSpPr>
        <p:spPr bwMode="auto">
          <a:xfrm>
            <a:off x="4041775" y="2673350"/>
            <a:ext cx="25908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1 Vagina</a:t>
            </a:r>
            <a:br>
              <a:rPr lang="en-US" altLang="en-US" sz="2400">
                <a:latin typeface="Comic Sans MS" panose="030F0702030302020204" pitchFamily="66" charset="0"/>
              </a:rPr>
            </a:br>
            <a:r>
              <a:rPr lang="en-US" altLang="en-US" sz="2400">
                <a:latin typeface="Comic Sans MS" panose="030F0702030302020204" pitchFamily="66" charset="0"/>
              </a:rPr>
              <a:t>1 Cervix</a:t>
            </a:r>
            <a:br>
              <a:rPr lang="en-US" altLang="en-US" sz="2400">
                <a:latin typeface="Comic Sans MS" panose="030F0702030302020204" pitchFamily="66" charset="0"/>
              </a:rPr>
            </a:br>
            <a:r>
              <a:rPr lang="en-US" altLang="en-US" sz="2400">
                <a:latin typeface="Comic Sans MS" panose="030F0702030302020204" pitchFamily="66" charset="0"/>
              </a:rPr>
              <a:t>1 Uterine Body</a:t>
            </a:r>
            <a:br>
              <a:rPr lang="en-US" altLang="en-US" sz="2400">
                <a:latin typeface="Comic Sans MS" panose="030F0702030302020204" pitchFamily="66" charset="0"/>
              </a:rPr>
            </a:br>
            <a:r>
              <a:rPr lang="en-US" altLang="en-US" sz="2400">
                <a:latin typeface="Comic Sans MS" panose="030F0702030302020204" pitchFamily="66" charset="0"/>
              </a:rPr>
              <a:t>2 Uterine Horns</a:t>
            </a:r>
          </a:p>
        </p:txBody>
      </p:sp>
      <p:sp>
        <p:nvSpPr>
          <p:cNvPr id="11271" name="Text Box 12"/>
          <p:cNvSpPr txBox="1">
            <a:spLocks noChangeArrowheads="1"/>
          </p:cNvSpPr>
          <p:nvPr/>
        </p:nvSpPr>
        <p:spPr bwMode="auto">
          <a:xfrm>
            <a:off x="-292100" y="2073275"/>
            <a:ext cx="2057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50000"/>
              </a:spcBef>
              <a:buSzTx/>
              <a:buFontTx/>
              <a:buNone/>
            </a:pPr>
            <a:r>
              <a:rPr lang="en-US" altLang="en-US" sz="2400">
                <a:latin typeface="Comic Sans MS" panose="030F0702030302020204" pitchFamily="66" charset="0"/>
              </a:rPr>
              <a:t>Smaller uterine horns</a:t>
            </a:r>
          </a:p>
        </p:txBody>
      </p:sp>
      <p:sp>
        <p:nvSpPr>
          <p:cNvPr id="11272" name="Text Box 13"/>
          <p:cNvSpPr txBox="1">
            <a:spLocks noChangeArrowheads="1"/>
          </p:cNvSpPr>
          <p:nvPr/>
        </p:nvSpPr>
        <p:spPr bwMode="auto">
          <a:xfrm>
            <a:off x="6878638" y="3105150"/>
            <a:ext cx="2057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50000"/>
              </a:spcBef>
              <a:buSzTx/>
              <a:buFontTx/>
              <a:buNone/>
            </a:pPr>
            <a:r>
              <a:rPr lang="en-US" altLang="en-US" sz="2400">
                <a:latin typeface="Comic Sans MS" panose="030F0702030302020204" pitchFamily="66" charset="0"/>
              </a:rPr>
              <a:t>Large uterine horns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438150"/>
            <a:ext cx="5867400" cy="459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0" name="Text Box 5"/>
          <p:cNvSpPr txBox="1">
            <a:spLocks noChangeArrowheads="1"/>
          </p:cNvSpPr>
          <p:nvPr/>
        </p:nvSpPr>
        <p:spPr bwMode="auto">
          <a:xfrm>
            <a:off x="6400800" y="2343150"/>
            <a:ext cx="25908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1 Vagina</a:t>
            </a:r>
            <a:br>
              <a:rPr lang="en-US" altLang="en-US" sz="2400">
                <a:latin typeface="Comic Sans MS" panose="030F0702030302020204" pitchFamily="66" charset="0"/>
              </a:rPr>
            </a:br>
            <a:r>
              <a:rPr lang="en-US" altLang="en-US" sz="2400">
                <a:latin typeface="Comic Sans MS" panose="030F0702030302020204" pitchFamily="66" charset="0"/>
              </a:rPr>
              <a:t>1 Cervix</a:t>
            </a:r>
            <a:br>
              <a:rPr lang="en-US" altLang="en-US" sz="2400">
                <a:latin typeface="Comic Sans MS" panose="030F0702030302020204" pitchFamily="66" charset="0"/>
              </a:rPr>
            </a:br>
            <a:r>
              <a:rPr lang="en-US" altLang="en-US" sz="2400">
                <a:latin typeface="Comic Sans MS" panose="030F0702030302020204" pitchFamily="66" charset="0"/>
              </a:rPr>
              <a:t>1 Uterine Body </a:t>
            </a:r>
            <a:br>
              <a:rPr lang="en-US" altLang="en-US" sz="2400">
                <a:latin typeface="Comic Sans MS" panose="030F0702030302020204" pitchFamily="66" charset="0"/>
              </a:rPr>
            </a:br>
            <a:r>
              <a:rPr lang="en-US" altLang="en-US" sz="2400">
                <a:latin typeface="Comic Sans MS" panose="030F0702030302020204" pitchFamily="66" charset="0"/>
              </a:rPr>
              <a:t>2 Uterine Horns</a:t>
            </a:r>
          </a:p>
        </p:txBody>
      </p:sp>
      <p:sp>
        <p:nvSpPr>
          <p:cNvPr id="12291" name="Text Box 6"/>
          <p:cNvSpPr txBox="1">
            <a:spLocks noChangeArrowheads="1"/>
          </p:cNvSpPr>
          <p:nvPr/>
        </p:nvSpPr>
        <p:spPr bwMode="auto">
          <a:xfrm>
            <a:off x="990600" y="2319338"/>
            <a:ext cx="4191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Large uterine body</a:t>
            </a:r>
            <a:br>
              <a:rPr lang="en-US" altLang="en-US" sz="2400">
                <a:latin typeface="Comic Sans MS" panose="030F0702030302020204" pitchFamily="66" charset="0"/>
              </a:rPr>
            </a:br>
            <a:r>
              <a:rPr lang="en-US" altLang="en-US" sz="2400">
                <a:latin typeface="Comic Sans MS" panose="030F0702030302020204" pitchFamily="66" charset="0"/>
              </a:rPr>
              <a:t>Smaller uterine horns</a:t>
            </a:r>
          </a:p>
        </p:txBody>
      </p:sp>
      <p:sp>
        <p:nvSpPr>
          <p:cNvPr id="12292" name="Text Box 7"/>
          <p:cNvSpPr txBox="1">
            <a:spLocks noChangeArrowheads="1"/>
          </p:cNvSpPr>
          <p:nvPr/>
        </p:nvSpPr>
        <p:spPr bwMode="auto">
          <a:xfrm>
            <a:off x="723900" y="692150"/>
            <a:ext cx="1143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Mare</a:t>
            </a:r>
          </a:p>
        </p:txBody>
      </p:sp>
      <p:sp>
        <p:nvSpPr>
          <p:cNvPr id="7" name="Rectangle 2"/>
          <p:cNvSpPr txBox="1">
            <a:spLocks noChangeArrowheads="1"/>
          </p:cNvSpPr>
          <p:nvPr/>
        </p:nvSpPr>
        <p:spPr bwMode="auto">
          <a:xfrm>
            <a:off x="0" y="0"/>
            <a:ext cx="2667000"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xmlns="" val="1"/>
            </a:ext>
          </a:extLst>
        </p:spPr>
        <p:txBody>
          <a:bodyPr lIns="90487" tIns="44450" rIns="90487" bIns="44450" anchor="ctr"/>
          <a:lstStyle>
            <a:lvl1pPr algn="ctr" rtl="0" eaLnBrk="0" fontAlgn="base" hangingPunct="0">
              <a:spcBef>
                <a:spcPct val="0"/>
              </a:spcBef>
              <a:spcAft>
                <a:spcPct val="0"/>
              </a:spcAft>
              <a:defRPr sz="4400" b="1">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b="1">
                <a:solidFill>
                  <a:schemeClr val="tx2"/>
                </a:solidFill>
                <a:latin typeface="Helvetica" charset="0"/>
                <a:ea typeface="ＭＳ Ｐゴシック" charset="-128"/>
                <a:cs typeface="ＭＳ Ｐゴシック" charset="-128"/>
              </a:defRPr>
            </a:lvl2pPr>
            <a:lvl3pPr algn="ctr" rtl="0" eaLnBrk="0" fontAlgn="base" hangingPunct="0">
              <a:spcBef>
                <a:spcPct val="0"/>
              </a:spcBef>
              <a:spcAft>
                <a:spcPct val="0"/>
              </a:spcAft>
              <a:defRPr sz="4400" b="1">
                <a:solidFill>
                  <a:schemeClr val="tx2"/>
                </a:solidFill>
                <a:latin typeface="Helvetica" charset="0"/>
                <a:ea typeface="ＭＳ Ｐゴシック" charset="-128"/>
                <a:cs typeface="ＭＳ Ｐゴシック" charset="-128"/>
              </a:defRPr>
            </a:lvl3pPr>
            <a:lvl4pPr algn="ctr" rtl="0" eaLnBrk="0" fontAlgn="base" hangingPunct="0">
              <a:spcBef>
                <a:spcPct val="0"/>
              </a:spcBef>
              <a:spcAft>
                <a:spcPct val="0"/>
              </a:spcAft>
              <a:defRPr sz="4400" b="1">
                <a:solidFill>
                  <a:schemeClr val="tx2"/>
                </a:solidFill>
                <a:latin typeface="Helvetica" charset="0"/>
                <a:ea typeface="ＭＳ Ｐゴシック" charset="-128"/>
                <a:cs typeface="ＭＳ Ｐゴシック" charset="-128"/>
              </a:defRPr>
            </a:lvl4pPr>
            <a:lvl5pPr algn="ctr" rtl="0" eaLnBrk="0" fontAlgn="base" hangingPunct="0">
              <a:spcBef>
                <a:spcPct val="0"/>
              </a:spcBef>
              <a:spcAft>
                <a:spcPct val="0"/>
              </a:spcAft>
              <a:defRPr sz="4400" b="1">
                <a:solidFill>
                  <a:schemeClr val="tx2"/>
                </a:solidFill>
                <a:latin typeface="Helvetica" charset="0"/>
                <a:ea typeface="ＭＳ Ｐゴシック" charset="-128"/>
                <a:cs typeface="ＭＳ Ｐゴシック" charset="-128"/>
              </a:defRPr>
            </a:lvl5pPr>
            <a:lvl6pPr marL="457200" algn="ctr" rtl="0" eaLnBrk="0" fontAlgn="base" hangingPunct="0">
              <a:spcBef>
                <a:spcPct val="0"/>
              </a:spcBef>
              <a:spcAft>
                <a:spcPct val="0"/>
              </a:spcAft>
              <a:defRPr sz="4400" b="1">
                <a:solidFill>
                  <a:schemeClr val="tx2"/>
                </a:solidFill>
                <a:latin typeface="Helvetica" charset="0"/>
              </a:defRPr>
            </a:lvl6pPr>
            <a:lvl7pPr marL="914400" algn="ctr" rtl="0" eaLnBrk="0" fontAlgn="base" hangingPunct="0">
              <a:spcBef>
                <a:spcPct val="0"/>
              </a:spcBef>
              <a:spcAft>
                <a:spcPct val="0"/>
              </a:spcAft>
              <a:defRPr sz="4400" b="1">
                <a:solidFill>
                  <a:schemeClr val="tx2"/>
                </a:solidFill>
                <a:latin typeface="Helvetica" charset="0"/>
              </a:defRPr>
            </a:lvl7pPr>
            <a:lvl8pPr marL="1371600" algn="ctr" rtl="0" eaLnBrk="0" fontAlgn="base" hangingPunct="0">
              <a:spcBef>
                <a:spcPct val="0"/>
              </a:spcBef>
              <a:spcAft>
                <a:spcPct val="0"/>
              </a:spcAft>
              <a:defRPr sz="4400" b="1">
                <a:solidFill>
                  <a:schemeClr val="tx2"/>
                </a:solidFill>
                <a:latin typeface="Helvetica" charset="0"/>
              </a:defRPr>
            </a:lvl8pPr>
            <a:lvl9pPr marL="1828800" algn="ctr" rtl="0" eaLnBrk="0" fontAlgn="base" hangingPunct="0">
              <a:spcBef>
                <a:spcPct val="0"/>
              </a:spcBef>
              <a:spcAft>
                <a:spcPct val="0"/>
              </a:spcAft>
              <a:defRPr sz="4400" b="1">
                <a:solidFill>
                  <a:schemeClr val="tx2"/>
                </a:solidFill>
                <a:latin typeface="Helvetica" charset="0"/>
              </a:defRPr>
            </a:lvl9pPr>
          </a:lstStyle>
          <a:p>
            <a:pPr>
              <a:defRPr/>
            </a:pPr>
            <a:r>
              <a:rPr lang="en-US" altLang="en-US" sz="3600" kern="0"/>
              <a:t>Bicornuate</a:t>
            </a:r>
            <a:endParaRPr lang="en-US" altLang="en-US" sz="3600" kern="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noChangeArrowheads="1"/>
          </p:cNvSpPr>
          <p:nvPr>
            <p:ph type="title"/>
          </p:nvPr>
        </p:nvSpPr>
        <p:spPr>
          <a:xfrm>
            <a:off x="5562600" y="52388"/>
            <a:ext cx="3505200" cy="628650"/>
          </a:xfrm>
        </p:spPr>
        <p:txBody>
          <a:bodyPr/>
          <a:lstStyle/>
          <a:p>
            <a:r>
              <a:rPr lang="en-US" altLang="en-US" sz="4000">
                <a:ea typeface="ＭＳ Ｐゴシック" panose="020B0600070205080204" pitchFamily="34" charset="-128"/>
              </a:rPr>
              <a:t>Bicornuate</a:t>
            </a:r>
          </a:p>
        </p:txBody>
      </p:sp>
      <p:pic>
        <p:nvPicPr>
          <p:cNvPr id="1331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375" y="171450"/>
            <a:ext cx="4510088" cy="484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1200" y="990600"/>
            <a:ext cx="3189288"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6" name="Text Box 7"/>
          <p:cNvSpPr txBox="1">
            <a:spLocks noChangeArrowheads="1"/>
          </p:cNvSpPr>
          <p:nvPr/>
        </p:nvSpPr>
        <p:spPr bwMode="auto">
          <a:xfrm>
            <a:off x="3294063" y="1657350"/>
            <a:ext cx="25908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1 Vagina</a:t>
            </a:r>
            <a:br>
              <a:rPr lang="en-US" altLang="en-US" sz="2400">
                <a:latin typeface="Comic Sans MS" panose="030F0702030302020204" pitchFamily="66" charset="0"/>
              </a:rPr>
            </a:br>
            <a:r>
              <a:rPr lang="en-US" altLang="en-US" sz="2400">
                <a:latin typeface="Comic Sans MS" panose="030F0702030302020204" pitchFamily="66" charset="0"/>
              </a:rPr>
              <a:t>1 Cervix</a:t>
            </a:r>
            <a:br>
              <a:rPr lang="en-US" altLang="en-US" sz="2400">
                <a:latin typeface="Comic Sans MS" panose="030F0702030302020204" pitchFamily="66" charset="0"/>
              </a:rPr>
            </a:br>
            <a:r>
              <a:rPr lang="en-US" altLang="en-US" sz="2400">
                <a:latin typeface="Comic Sans MS" panose="030F0702030302020204" pitchFamily="66" charset="0"/>
              </a:rPr>
              <a:t>1 Uterine Body </a:t>
            </a:r>
            <a:br>
              <a:rPr lang="en-US" altLang="en-US" sz="2400">
                <a:latin typeface="Comic Sans MS" panose="030F0702030302020204" pitchFamily="66" charset="0"/>
              </a:rPr>
            </a:br>
            <a:r>
              <a:rPr lang="en-US" altLang="en-US" sz="2400">
                <a:latin typeface="Comic Sans MS" panose="030F0702030302020204" pitchFamily="66" charset="0"/>
              </a:rPr>
              <a:t>2 Uterine Horns</a:t>
            </a:r>
          </a:p>
        </p:txBody>
      </p:sp>
      <p:sp>
        <p:nvSpPr>
          <p:cNvPr id="13317" name="Text Box 8"/>
          <p:cNvSpPr txBox="1">
            <a:spLocks noChangeArrowheads="1"/>
          </p:cNvSpPr>
          <p:nvPr/>
        </p:nvSpPr>
        <p:spPr bwMode="auto">
          <a:xfrm>
            <a:off x="1657350" y="666750"/>
            <a:ext cx="13525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2400">
                <a:latin typeface="Comic Sans MS" panose="030F0702030302020204" pitchFamily="66" charset="0"/>
              </a:rPr>
              <a:t>Bitch</a:t>
            </a:r>
          </a:p>
          <a:p>
            <a:pPr algn="ctr">
              <a:spcBef>
                <a:spcPct val="0"/>
              </a:spcBef>
              <a:buSzTx/>
              <a:buFontTx/>
              <a:buNone/>
            </a:pPr>
            <a:r>
              <a:rPr lang="en-US" altLang="en-US" sz="2400">
                <a:latin typeface="Comic Sans MS" panose="030F0702030302020204" pitchFamily="66" charset="0"/>
              </a:rPr>
              <a:t>(Canine)</a:t>
            </a:r>
          </a:p>
        </p:txBody>
      </p:sp>
      <p:sp>
        <p:nvSpPr>
          <p:cNvPr id="13318" name="Text Box 9"/>
          <p:cNvSpPr txBox="1">
            <a:spLocks noChangeArrowheads="1"/>
          </p:cNvSpPr>
          <p:nvPr/>
        </p:nvSpPr>
        <p:spPr bwMode="auto">
          <a:xfrm>
            <a:off x="6737350" y="990600"/>
            <a:ext cx="12731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2400">
                <a:latin typeface="Comic Sans MS" panose="030F0702030302020204" pitchFamily="66" charset="0"/>
              </a:rPr>
              <a:t>Queen</a:t>
            </a:r>
          </a:p>
          <a:p>
            <a:pPr algn="ctr">
              <a:spcBef>
                <a:spcPct val="0"/>
              </a:spcBef>
              <a:buSzTx/>
              <a:buFontTx/>
              <a:buNone/>
            </a:pPr>
            <a:r>
              <a:rPr lang="en-US" altLang="en-US" sz="2400">
                <a:latin typeface="Comic Sans MS" panose="030F0702030302020204" pitchFamily="66" charset="0"/>
              </a:rPr>
              <a:t>(Feline)</a:t>
            </a:r>
          </a:p>
        </p:txBody>
      </p:sp>
      <p:sp>
        <p:nvSpPr>
          <p:cNvPr id="13319" name="Text Box 10"/>
          <p:cNvSpPr txBox="1">
            <a:spLocks noChangeArrowheads="1"/>
          </p:cNvSpPr>
          <p:nvPr/>
        </p:nvSpPr>
        <p:spPr bwMode="auto">
          <a:xfrm>
            <a:off x="3390900" y="3678238"/>
            <a:ext cx="29718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Small uterine body</a:t>
            </a:r>
            <a:br>
              <a:rPr lang="en-US" altLang="en-US" sz="2400">
                <a:latin typeface="Comic Sans MS" panose="030F0702030302020204" pitchFamily="66" charset="0"/>
              </a:rPr>
            </a:br>
            <a:r>
              <a:rPr lang="en-US" altLang="en-US" sz="2400">
                <a:latin typeface="Comic Sans MS" panose="030F0702030302020204" pitchFamily="66" charset="0"/>
              </a:rPr>
              <a:t>Long uterine horns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0" y="171450"/>
            <a:ext cx="2438400" cy="628650"/>
          </a:xfrm>
        </p:spPr>
        <p:txBody>
          <a:bodyPr/>
          <a:lstStyle/>
          <a:p>
            <a:r>
              <a:rPr lang="en-US" altLang="en-US" sz="4000">
                <a:ea typeface="ＭＳ Ｐゴシック" panose="020B0600070205080204" pitchFamily="34" charset="-128"/>
              </a:rPr>
              <a:t>Simplex</a:t>
            </a:r>
          </a:p>
        </p:txBody>
      </p:sp>
      <p:pic>
        <p:nvPicPr>
          <p:cNvPr id="1433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8575" y="590550"/>
            <a:ext cx="6545263" cy="443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 Box 4"/>
          <p:cNvSpPr txBox="1">
            <a:spLocks noChangeArrowheads="1"/>
          </p:cNvSpPr>
          <p:nvPr/>
        </p:nvSpPr>
        <p:spPr bwMode="auto">
          <a:xfrm>
            <a:off x="3886200" y="57150"/>
            <a:ext cx="1295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Woman</a:t>
            </a:r>
          </a:p>
        </p:txBody>
      </p:sp>
      <p:sp>
        <p:nvSpPr>
          <p:cNvPr id="14340" name="Text Box 5"/>
          <p:cNvSpPr txBox="1">
            <a:spLocks noChangeArrowheads="1"/>
          </p:cNvSpPr>
          <p:nvPr/>
        </p:nvSpPr>
        <p:spPr bwMode="auto">
          <a:xfrm>
            <a:off x="6096000" y="3089275"/>
            <a:ext cx="2590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1 Vagina</a:t>
            </a:r>
            <a:br>
              <a:rPr lang="en-US" altLang="en-US" sz="2400">
                <a:latin typeface="Comic Sans MS" panose="030F0702030302020204" pitchFamily="66" charset="0"/>
              </a:rPr>
            </a:br>
            <a:r>
              <a:rPr lang="en-US" altLang="en-US" sz="2400">
                <a:latin typeface="Comic Sans MS" panose="030F0702030302020204" pitchFamily="66" charset="0"/>
              </a:rPr>
              <a:t>1 Cervix</a:t>
            </a:r>
            <a:br>
              <a:rPr lang="en-US" altLang="en-US" sz="2400">
                <a:latin typeface="Comic Sans MS" panose="030F0702030302020204" pitchFamily="66" charset="0"/>
              </a:rPr>
            </a:br>
            <a:r>
              <a:rPr lang="en-US" altLang="en-US" sz="2400">
                <a:latin typeface="Comic Sans MS" panose="030F0702030302020204" pitchFamily="66" charset="0"/>
              </a:rPr>
              <a:t>1 Uterine Body </a:t>
            </a:r>
          </a:p>
        </p:txBody>
      </p:sp>
      <p:sp>
        <p:nvSpPr>
          <p:cNvPr id="14341" name="Text Box 6"/>
          <p:cNvSpPr txBox="1">
            <a:spLocks noChangeArrowheads="1"/>
          </p:cNvSpPr>
          <p:nvPr/>
        </p:nvSpPr>
        <p:spPr bwMode="auto">
          <a:xfrm>
            <a:off x="381000" y="3076575"/>
            <a:ext cx="3276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Large uterine body</a:t>
            </a:r>
            <a:br>
              <a:rPr lang="en-US" altLang="en-US" sz="2400">
                <a:latin typeface="Comic Sans MS" panose="030F0702030302020204" pitchFamily="66" charset="0"/>
              </a:rPr>
            </a:br>
            <a:r>
              <a:rPr lang="en-US" altLang="en-US" sz="2400">
                <a:latin typeface="Comic Sans MS" panose="030F0702030302020204" pitchFamily="66" charset="0"/>
              </a:rPr>
              <a:t>No uterine horns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a:xfrm>
            <a:off x="76200" y="2114550"/>
            <a:ext cx="3733800" cy="754063"/>
          </a:xfrm>
          <a:noFill/>
        </p:spPr>
        <p:txBody>
          <a:bodyPr/>
          <a:lstStyle/>
          <a:p>
            <a:r>
              <a:rPr lang="en-US" altLang="en-US" sz="4000">
                <a:ea typeface="ＭＳ Ｐゴシック" panose="020B0600070205080204" pitchFamily="34" charset="-128"/>
              </a:rPr>
              <a:t>Human Tract</a:t>
            </a:r>
          </a:p>
        </p:txBody>
      </p:sp>
      <p:pic>
        <p:nvPicPr>
          <p:cNvPr id="1536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514350"/>
            <a:ext cx="4430713" cy="4267200"/>
          </a:xfrm>
          <a:prstGeom prst="rect">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685800" y="133350"/>
            <a:ext cx="7772400" cy="685800"/>
          </a:xfrm>
          <a:noFill/>
        </p:spPr>
        <p:txBody>
          <a:bodyPr/>
          <a:lstStyle/>
          <a:p>
            <a:r>
              <a:rPr lang="en-US" altLang="en-US">
                <a:ea typeface="ＭＳ Ｐゴシック" panose="020B0600070205080204" pitchFamily="34" charset="-128"/>
              </a:rPr>
              <a:t>Human Tract</a:t>
            </a:r>
          </a:p>
        </p:txBody>
      </p:sp>
      <p:pic>
        <p:nvPicPr>
          <p:cNvPr id="1638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2625" y="1123950"/>
            <a:ext cx="5238750" cy="3505200"/>
          </a:xfrm>
          <a:prstGeom prst="rect">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590550"/>
            <a:ext cx="55340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0" name="Text Box 7"/>
          <p:cNvSpPr txBox="1">
            <a:spLocks noChangeArrowheads="1"/>
          </p:cNvSpPr>
          <p:nvPr/>
        </p:nvSpPr>
        <p:spPr bwMode="auto">
          <a:xfrm>
            <a:off x="5648325" y="590550"/>
            <a:ext cx="3495675"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urierNewPS-BoldMT" charset="0"/>
              </a:rPr>
              <a:t>   A 47-year old woman underwent a hysterectomy for excessively heavy menses. She had previously had four normal deliveries. This structure was removed, what is wrong?</a:t>
            </a:r>
            <a:endParaRPr lang="en-US" altLang="en-US" sz="2400">
              <a:solidFill>
                <a:srgbClr val="FFFFCC"/>
              </a:solidFill>
              <a:latin typeface="CourierNewPS-BoldMT"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9888" y="273050"/>
            <a:ext cx="3052762"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8" name="Picture 2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276225"/>
            <a:ext cx="3051175"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Text Box 5"/>
          <p:cNvSpPr txBox="1">
            <a:spLocks noChangeArrowheads="1"/>
          </p:cNvSpPr>
          <p:nvPr/>
        </p:nvSpPr>
        <p:spPr bwMode="auto">
          <a:xfrm>
            <a:off x="20638" y="1781175"/>
            <a:ext cx="15589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2400">
                <a:solidFill>
                  <a:srgbClr val="0000FF"/>
                </a:solidFill>
                <a:latin typeface="Comic Sans MS" panose="030F0702030302020204" pitchFamily="66" charset="0"/>
              </a:rPr>
              <a:t>No</a:t>
            </a:r>
          </a:p>
          <a:p>
            <a:pPr algn="ctr">
              <a:spcBef>
                <a:spcPct val="0"/>
              </a:spcBef>
              <a:buSzTx/>
              <a:buFontTx/>
              <a:buNone/>
            </a:pPr>
            <a:r>
              <a:rPr lang="en-US" altLang="en-US" sz="2400">
                <a:solidFill>
                  <a:srgbClr val="0000FF"/>
                </a:solidFill>
                <a:latin typeface="Comic Sans MS" panose="030F0702030302020204" pitchFamily="66" charset="0"/>
              </a:rPr>
              <a:t>obstacles</a:t>
            </a:r>
          </a:p>
        </p:txBody>
      </p:sp>
      <p:sp>
        <p:nvSpPr>
          <p:cNvPr id="19460" name="Text Box 6"/>
          <p:cNvSpPr txBox="1">
            <a:spLocks noChangeArrowheads="1"/>
          </p:cNvSpPr>
          <p:nvPr/>
        </p:nvSpPr>
        <p:spPr bwMode="auto">
          <a:xfrm>
            <a:off x="3759200" y="2114550"/>
            <a:ext cx="23685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2400">
                <a:solidFill>
                  <a:srgbClr val="0000FF"/>
                </a:solidFill>
                <a:latin typeface="Comic Sans MS" panose="030F0702030302020204" pitchFamily="66" charset="0"/>
              </a:rPr>
              <a:t>Interdigitating</a:t>
            </a:r>
          </a:p>
          <a:p>
            <a:pPr algn="ctr">
              <a:spcBef>
                <a:spcPct val="0"/>
              </a:spcBef>
              <a:buSzTx/>
              <a:buFontTx/>
              <a:buNone/>
            </a:pPr>
            <a:r>
              <a:rPr lang="en-US" altLang="en-US" sz="2400">
                <a:solidFill>
                  <a:srgbClr val="0000FF"/>
                </a:solidFill>
                <a:latin typeface="Comic Sans MS" panose="030F0702030302020204" pitchFamily="66" charset="0"/>
              </a:rPr>
              <a:t>pads</a:t>
            </a:r>
          </a:p>
        </p:txBody>
      </p:sp>
      <p:sp>
        <p:nvSpPr>
          <p:cNvPr id="19461" name="Text Box 7"/>
          <p:cNvSpPr txBox="1">
            <a:spLocks noChangeArrowheads="1"/>
          </p:cNvSpPr>
          <p:nvPr/>
        </p:nvSpPr>
        <p:spPr bwMode="auto">
          <a:xfrm>
            <a:off x="7783513" y="2405063"/>
            <a:ext cx="12128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2400">
                <a:solidFill>
                  <a:srgbClr val="0000FF"/>
                </a:solidFill>
                <a:latin typeface="Comic Sans MS" panose="030F0702030302020204" pitchFamily="66" charset="0"/>
              </a:rPr>
              <a:t>No</a:t>
            </a:r>
          </a:p>
          <a:p>
            <a:pPr algn="ctr">
              <a:spcBef>
                <a:spcPct val="0"/>
              </a:spcBef>
              <a:buSzTx/>
              <a:buFontTx/>
              <a:buNone/>
            </a:pPr>
            <a:r>
              <a:rPr lang="en-US" altLang="en-US" sz="2400">
                <a:solidFill>
                  <a:srgbClr val="0000FF"/>
                </a:solidFill>
                <a:latin typeface="Comic Sans MS" panose="030F0702030302020204" pitchFamily="66" charset="0"/>
              </a:rPr>
              <a:t>fornix </a:t>
            </a:r>
          </a:p>
          <a:p>
            <a:pPr algn="ctr">
              <a:spcBef>
                <a:spcPct val="0"/>
              </a:spcBef>
              <a:buSzTx/>
              <a:buFontTx/>
              <a:buNone/>
            </a:pPr>
            <a:r>
              <a:rPr lang="en-US" altLang="en-US" sz="2400">
                <a:solidFill>
                  <a:srgbClr val="0000FF"/>
                </a:solidFill>
                <a:latin typeface="Comic Sans MS" panose="030F0702030302020204" pitchFamily="66" charset="0"/>
              </a:rPr>
              <a:t>vagina</a:t>
            </a:r>
          </a:p>
        </p:txBody>
      </p:sp>
      <p:sp>
        <p:nvSpPr>
          <p:cNvPr id="19462" name="Text Box 8"/>
          <p:cNvSpPr txBox="1">
            <a:spLocks noChangeArrowheads="1"/>
          </p:cNvSpPr>
          <p:nvPr/>
        </p:nvSpPr>
        <p:spPr bwMode="auto">
          <a:xfrm>
            <a:off x="161925" y="898525"/>
            <a:ext cx="1133475" cy="5794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a:t>Mare</a:t>
            </a:r>
          </a:p>
        </p:txBody>
      </p:sp>
      <p:sp>
        <p:nvSpPr>
          <p:cNvPr id="19463" name="Text Box 9"/>
          <p:cNvSpPr txBox="1">
            <a:spLocks noChangeArrowheads="1"/>
          </p:cNvSpPr>
          <p:nvPr/>
        </p:nvSpPr>
        <p:spPr bwMode="auto">
          <a:xfrm>
            <a:off x="7926388" y="898525"/>
            <a:ext cx="1019175" cy="5794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a:t>Sow</a:t>
            </a:r>
          </a:p>
        </p:txBody>
      </p:sp>
      <p:sp>
        <p:nvSpPr>
          <p:cNvPr id="19464" name="Text Box 10"/>
          <p:cNvSpPr txBox="1">
            <a:spLocks noChangeArrowheads="1"/>
          </p:cNvSpPr>
          <p:nvPr/>
        </p:nvSpPr>
        <p:spPr bwMode="auto">
          <a:xfrm>
            <a:off x="1016000" y="82550"/>
            <a:ext cx="21161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solidFill>
                  <a:srgbClr val="000000"/>
                </a:solidFill>
                <a:latin typeface="Comic Sans MS" panose="030F0702030302020204" pitchFamily="66" charset="0"/>
              </a:rPr>
              <a:t>Uterine Body</a:t>
            </a:r>
          </a:p>
        </p:txBody>
      </p:sp>
      <p:sp>
        <p:nvSpPr>
          <p:cNvPr id="19465" name="Text Box 11"/>
          <p:cNvSpPr txBox="1">
            <a:spLocks noChangeArrowheads="1"/>
          </p:cNvSpPr>
          <p:nvPr/>
        </p:nvSpPr>
        <p:spPr bwMode="auto">
          <a:xfrm>
            <a:off x="5865813" y="93783"/>
            <a:ext cx="21161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dirty="0">
                <a:solidFill>
                  <a:srgbClr val="000000"/>
                </a:solidFill>
                <a:latin typeface="Comic Sans MS" panose="030F0702030302020204" pitchFamily="66" charset="0"/>
              </a:rPr>
              <a:t>Uterine Body</a:t>
            </a:r>
          </a:p>
        </p:txBody>
      </p:sp>
      <p:sp>
        <p:nvSpPr>
          <p:cNvPr id="19466" name="Text Box 13"/>
          <p:cNvSpPr txBox="1">
            <a:spLocks noChangeArrowheads="1"/>
          </p:cNvSpPr>
          <p:nvPr/>
        </p:nvSpPr>
        <p:spPr bwMode="auto">
          <a:xfrm>
            <a:off x="1579563" y="4462463"/>
            <a:ext cx="11477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solidFill>
                  <a:srgbClr val="000000"/>
                </a:solidFill>
                <a:latin typeface="Comic Sans MS" panose="030F0702030302020204" pitchFamily="66" charset="0"/>
              </a:rPr>
              <a:t>Vagina</a:t>
            </a:r>
          </a:p>
        </p:txBody>
      </p:sp>
      <p:sp>
        <p:nvSpPr>
          <p:cNvPr id="19467" name="Text Box 15"/>
          <p:cNvSpPr txBox="1">
            <a:spLocks noChangeArrowheads="1"/>
          </p:cNvSpPr>
          <p:nvPr/>
        </p:nvSpPr>
        <p:spPr bwMode="auto">
          <a:xfrm>
            <a:off x="3657600" y="3943350"/>
            <a:ext cx="22082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solidFill>
                  <a:srgbClr val="0000FF"/>
                </a:solidFill>
                <a:latin typeface="Comic Sans MS" panose="030F0702030302020204" pitchFamily="66" charset="0"/>
              </a:rPr>
              <a:t>Fornix Vagina</a:t>
            </a:r>
          </a:p>
        </p:txBody>
      </p:sp>
      <p:sp>
        <p:nvSpPr>
          <p:cNvPr id="19468" name="Text Box 18"/>
          <p:cNvSpPr txBox="1">
            <a:spLocks noChangeArrowheads="1"/>
          </p:cNvSpPr>
          <p:nvPr/>
        </p:nvSpPr>
        <p:spPr bwMode="auto">
          <a:xfrm>
            <a:off x="3249613" y="714375"/>
            <a:ext cx="19177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2400">
                <a:solidFill>
                  <a:srgbClr val="0000FF"/>
                </a:solidFill>
                <a:latin typeface="Comic Sans MS" panose="030F0702030302020204" pitchFamily="66" charset="0"/>
              </a:rPr>
              <a:t>Longitudinal</a:t>
            </a:r>
          </a:p>
          <a:p>
            <a:pPr algn="ctr">
              <a:spcBef>
                <a:spcPct val="0"/>
              </a:spcBef>
              <a:buSzTx/>
              <a:buFontTx/>
              <a:buNone/>
            </a:pPr>
            <a:r>
              <a:rPr lang="en-US" altLang="en-US" sz="2400">
                <a:solidFill>
                  <a:srgbClr val="0000FF"/>
                </a:solidFill>
                <a:latin typeface="Comic Sans MS" panose="030F0702030302020204" pitchFamily="66" charset="0"/>
              </a:rPr>
              <a:t>Folds</a:t>
            </a:r>
          </a:p>
        </p:txBody>
      </p:sp>
      <p:sp>
        <p:nvSpPr>
          <p:cNvPr id="19469" name="Text Box 25"/>
          <p:cNvSpPr txBox="1">
            <a:spLocks noChangeArrowheads="1"/>
          </p:cNvSpPr>
          <p:nvPr/>
        </p:nvSpPr>
        <p:spPr bwMode="auto">
          <a:xfrm>
            <a:off x="6477000" y="4692650"/>
            <a:ext cx="11477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solidFill>
                  <a:srgbClr val="000000"/>
                </a:solidFill>
                <a:latin typeface="Comic Sans MS" panose="030F0702030302020204" pitchFamily="66" charset="0"/>
              </a:rPr>
              <a:t>Vagina</a:t>
            </a:r>
          </a:p>
        </p:txBody>
      </p:sp>
      <p:sp>
        <p:nvSpPr>
          <p:cNvPr id="19470" name="Line 31"/>
          <p:cNvSpPr>
            <a:spLocks noChangeShapeType="1"/>
          </p:cNvSpPr>
          <p:nvPr/>
        </p:nvSpPr>
        <p:spPr bwMode="auto">
          <a:xfrm flipH="1">
            <a:off x="2209800" y="1276350"/>
            <a:ext cx="1447800" cy="558800"/>
          </a:xfrm>
          <a:prstGeom prst="line">
            <a:avLst/>
          </a:prstGeom>
          <a:noFill/>
          <a:ln w="5715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19471" name="Line 32"/>
          <p:cNvSpPr>
            <a:spLocks noChangeShapeType="1"/>
          </p:cNvSpPr>
          <p:nvPr/>
        </p:nvSpPr>
        <p:spPr bwMode="auto">
          <a:xfrm>
            <a:off x="5867400" y="2800350"/>
            <a:ext cx="1143000" cy="368300"/>
          </a:xfrm>
          <a:prstGeom prst="line">
            <a:avLst/>
          </a:prstGeom>
          <a:noFill/>
          <a:ln w="5715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19472" name="Line 33"/>
          <p:cNvSpPr>
            <a:spLocks noChangeShapeType="1"/>
          </p:cNvSpPr>
          <p:nvPr/>
        </p:nvSpPr>
        <p:spPr bwMode="auto">
          <a:xfrm flipV="1">
            <a:off x="6019800" y="2373313"/>
            <a:ext cx="990600" cy="198437"/>
          </a:xfrm>
          <a:prstGeom prst="line">
            <a:avLst/>
          </a:prstGeom>
          <a:noFill/>
          <a:ln w="5715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19473" name="Line 34"/>
          <p:cNvSpPr>
            <a:spLocks noChangeShapeType="1"/>
          </p:cNvSpPr>
          <p:nvPr/>
        </p:nvSpPr>
        <p:spPr bwMode="auto">
          <a:xfrm flipH="1">
            <a:off x="7159625" y="3605213"/>
            <a:ext cx="906463" cy="490537"/>
          </a:xfrm>
          <a:prstGeom prst="line">
            <a:avLst/>
          </a:prstGeom>
          <a:noFill/>
          <a:ln w="5715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19474" name="Line 35"/>
          <p:cNvSpPr>
            <a:spLocks noChangeShapeType="1"/>
          </p:cNvSpPr>
          <p:nvPr/>
        </p:nvSpPr>
        <p:spPr bwMode="auto">
          <a:xfrm flipH="1" flipV="1">
            <a:off x="2590800" y="4318000"/>
            <a:ext cx="1143000" cy="82550"/>
          </a:xfrm>
          <a:prstGeom prst="line">
            <a:avLst/>
          </a:prstGeom>
          <a:noFill/>
          <a:ln w="5715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63838" y="215900"/>
            <a:ext cx="3311525" cy="489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4" name="Text Box 3"/>
          <p:cNvSpPr txBox="1">
            <a:spLocks noChangeArrowheads="1"/>
          </p:cNvSpPr>
          <p:nvPr/>
        </p:nvSpPr>
        <p:spPr bwMode="auto">
          <a:xfrm>
            <a:off x="106363" y="3233738"/>
            <a:ext cx="1676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3600"/>
              <a:t>Cervix</a:t>
            </a:r>
          </a:p>
        </p:txBody>
      </p:sp>
      <p:sp>
        <p:nvSpPr>
          <p:cNvPr id="18435" name="Text Box 4"/>
          <p:cNvSpPr txBox="1">
            <a:spLocks noChangeArrowheads="1"/>
          </p:cNvSpPr>
          <p:nvPr/>
        </p:nvSpPr>
        <p:spPr bwMode="auto">
          <a:xfrm>
            <a:off x="91281" y="1090486"/>
            <a:ext cx="3276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Pct val="125000"/>
            </a:pPr>
            <a:r>
              <a:rPr lang="en-US" altLang="en-US" sz="2400">
                <a:solidFill>
                  <a:srgbClr val="0900C2"/>
                </a:solidFill>
              </a:rPr>
              <a:t>Cervix is composed of thick connective tissue</a:t>
            </a:r>
          </a:p>
        </p:txBody>
      </p:sp>
      <p:sp>
        <p:nvSpPr>
          <p:cNvPr id="18436" name="Text Box 5"/>
          <p:cNvSpPr txBox="1">
            <a:spLocks noChangeArrowheads="1"/>
          </p:cNvSpPr>
          <p:nvPr/>
        </p:nvSpPr>
        <p:spPr bwMode="auto">
          <a:xfrm>
            <a:off x="232569" y="140494"/>
            <a:ext cx="13017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3600"/>
              <a:t>COW</a:t>
            </a:r>
          </a:p>
        </p:txBody>
      </p:sp>
      <p:sp>
        <p:nvSpPr>
          <p:cNvPr id="18437" name="Text Box 6"/>
          <p:cNvSpPr txBox="1">
            <a:spLocks noChangeArrowheads="1"/>
          </p:cNvSpPr>
          <p:nvPr/>
        </p:nvSpPr>
        <p:spPr bwMode="auto">
          <a:xfrm>
            <a:off x="1219200" y="2343150"/>
            <a:ext cx="17938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2000">
                <a:solidFill>
                  <a:srgbClr val="0900C2"/>
                </a:solidFill>
              </a:rPr>
              <a:t>Cow has 4-5</a:t>
            </a:r>
          </a:p>
          <a:p>
            <a:pPr algn="ctr">
              <a:spcBef>
                <a:spcPct val="0"/>
              </a:spcBef>
              <a:buSzTx/>
              <a:buFontTx/>
              <a:buNone/>
            </a:pPr>
            <a:r>
              <a:rPr lang="en-US" altLang="en-US" sz="2000">
                <a:solidFill>
                  <a:srgbClr val="0900C2"/>
                </a:solidFill>
              </a:rPr>
              <a:t>annular rings</a:t>
            </a:r>
          </a:p>
        </p:txBody>
      </p:sp>
      <p:sp>
        <p:nvSpPr>
          <p:cNvPr id="18438" name="Text Box 7"/>
          <p:cNvSpPr txBox="1">
            <a:spLocks noChangeArrowheads="1"/>
          </p:cNvSpPr>
          <p:nvPr/>
        </p:nvSpPr>
        <p:spPr bwMode="auto">
          <a:xfrm>
            <a:off x="3417888" y="193675"/>
            <a:ext cx="17653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000" dirty="0"/>
              <a:t>Uterine Body</a:t>
            </a:r>
          </a:p>
        </p:txBody>
      </p:sp>
      <p:sp>
        <p:nvSpPr>
          <p:cNvPr id="18439" name="Text Box 8"/>
          <p:cNvSpPr txBox="1">
            <a:spLocks noChangeArrowheads="1"/>
          </p:cNvSpPr>
          <p:nvPr/>
        </p:nvSpPr>
        <p:spPr bwMode="auto">
          <a:xfrm>
            <a:off x="4188619" y="4735864"/>
            <a:ext cx="10175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000"/>
              <a:t>Vagina</a:t>
            </a:r>
          </a:p>
        </p:txBody>
      </p:sp>
      <p:grpSp>
        <p:nvGrpSpPr>
          <p:cNvPr id="18440" name="Group 9"/>
          <p:cNvGrpSpPr>
            <a:grpSpLocks/>
          </p:cNvGrpSpPr>
          <p:nvPr/>
        </p:nvGrpSpPr>
        <p:grpSpPr bwMode="auto">
          <a:xfrm>
            <a:off x="304800" y="4476750"/>
            <a:ext cx="3962400" cy="396875"/>
            <a:chOff x="192" y="3360"/>
            <a:chExt cx="2496" cy="250"/>
          </a:xfrm>
        </p:grpSpPr>
        <p:sp>
          <p:nvSpPr>
            <p:cNvPr id="18449" name="Text Box 10"/>
            <p:cNvSpPr txBox="1">
              <a:spLocks noChangeArrowheads="1"/>
            </p:cNvSpPr>
            <p:nvPr/>
          </p:nvSpPr>
          <p:spPr bwMode="auto">
            <a:xfrm>
              <a:off x="192" y="3360"/>
              <a:ext cx="167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000">
                  <a:solidFill>
                    <a:srgbClr val="0900C2"/>
                  </a:solidFill>
                </a:rPr>
                <a:t>External Cervical Os</a:t>
              </a:r>
            </a:p>
          </p:txBody>
        </p:sp>
        <p:sp>
          <p:nvSpPr>
            <p:cNvPr id="18450" name="Line 11"/>
            <p:cNvSpPr>
              <a:spLocks noChangeShapeType="1"/>
            </p:cNvSpPr>
            <p:nvPr/>
          </p:nvSpPr>
          <p:spPr bwMode="auto">
            <a:xfrm>
              <a:off x="1872" y="3504"/>
              <a:ext cx="816" cy="0"/>
            </a:xfrm>
            <a:prstGeom prst="line">
              <a:avLst/>
            </a:prstGeom>
            <a:noFill/>
            <a:ln w="5715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sp>
        <p:nvSpPr>
          <p:cNvPr id="18441" name="Line 12"/>
          <p:cNvSpPr>
            <a:spLocks noChangeShapeType="1"/>
          </p:cNvSpPr>
          <p:nvPr/>
        </p:nvSpPr>
        <p:spPr bwMode="auto">
          <a:xfrm flipV="1">
            <a:off x="2971800" y="1504950"/>
            <a:ext cx="1482725" cy="1066800"/>
          </a:xfrm>
          <a:prstGeom prst="line">
            <a:avLst/>
          </a:prstGeom>
          <a:noFill/>
          <a:ln w="5715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18442" name="Line 13"/>
          <p:cNvSpPr>
            <a:spLocks noChangeShapeType="1"/>
          </p:cNvSpPr>
          <p:nvPr/>
        </p:nvSpPr>
        <p:spPr bwMode="auto">
          <a:xfrm flipV="1">
            <a:off x="3013075" y="2419350"/>
            <a:ext cx="1544638" cy="292100"/>
          </a:xfrm>
          <a:prstGeom prst="line">
            <a:avLst/>
          </a:prstGeom>
          <a:noFill/>
          <a:ln w="5715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18443" name="Line 14"/>
          <p:cNvSpPr>
            <a:spLocks noChangeShapeType="1"/>
          </p:cNvSpPr>
          <p:nvPr/>
        </p:nvSpPr>
        <p:spPr bwMode="auto">
          <a:xfrm>
            <a:off x="3048000" y="2876550"/>
            <a:ext cx="1219200" cy="374650"/>
          </a:xfrm>
          <a:prstGeom prst="line">
            <a:avLst/>
          </a:prstGeom>
          <a:noFill/>
          <a:ln w="5715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18444" name="Line 15"/>
          <p:cNvSpPr>
            <a:spLocks noChangeShapeType="1"/>
          </p:cNvSpPr>
          <p:nvPr/>
        </p:nvSpPr>
        <p:spPr bwMode="auto">
          <a:xfrm>
            <a:off x="3048000" y="3028950"/>
            <a:ext cx="1219200" cy="914400"/>
          </a:xfrm>
          <a:prstGeom prst="line">
            <a:avLst/>
          </a:prstGeom>
          <a:noFill/>
          <a:ln w="5715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nvGrpSpPr>
          <p:cNvPr id="18445" name="Group 16"/>
          <p:cNvGrpSpPr>
            <a:grpSpLocks/>
          </p:cNvGrpSpPr>
          <p:nvPr/>
        </p:nvGrpSpPr>
        <p:grpSpPr bwMode="auto">
          <a:xfrm>
            <a:off x="4557713" y="193675"/>
            <a:ext cx="4156075" cy="565150"/>
            <a:chOff x="2697" y="528"/>
            <a:chExt cx="2618" cy="356"/>
          </a:xfrm>
        </p:grpSpPr>
        <p:sp>
          <p:nvSpPr>
            <p:cNvPr id="18447" name="Text Box 17"/>
            <p:cNvSpPr txBox="1">
              <a:spLocks noChangeArrowheads="1"/>
            </p:cNvSpPr>
            <p:nvPr/>
          </p:nvSpPr>
          <p:spPr bwMode="auto">
            <a:xfrm>
              <a:off x="3696" y="528"/>
              <a:ext cx="161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000">
                  <a:solidFill>
                    <a:srgbClr val="0900C2"/>
                  </a:solidFill>
                </a:rPr>
                <a:t>Internal Cervical Os</a:t>
              </a:r>
            </a:p>
          </p:txBody>
        </p:sp>
        <p:sp>
          <p:nvSpPr>
            <p:cNvPr id="18448" name="Line 18"/>
            <p:cNvSpPr>
              <a:spLocks noChangeShapeType="1"/>
            </p:cNvSpPr>
            <p:nvPr/>
          </p:nvSpPr>
          <p:spPr bwMode="auto">
            <a:xfrm flipH="1">
              <a:off x="2697" y="624"/>
              <a:ext cx="999" cy="260"/>
            </a:xfrm>
            <a:prstGeom prst="line">
              <a:avLst/>
            </a:prstGeom>
            <a:noFill/>
            <a:ln w="5715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sp>
        <p:nvSpPr>
          <p:cNvPr id="18446" name="Text Box 19"/>
          <p:cNvSpPr txBox="1">
            <a:spLocks noChangeArrowheads="1"/>
          </p:cNvSpPr>
          <p:nvPr/>
        </p:nvSpPr>
        <p:spPr bwMode="auto">
          <a:xfrm>
            <a:off x="5497513" y="1681163"/>
            <a:ext cx="335280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marL="228600" indent="-228600">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pPr>
            <a:r>
              <a:rPr lang="en-US" altLang="en-US" sz="2400">
                <a:solidFill>
                  <a:srgbClr val="0900C2"/>
                </a:solidFill>
              </a:rPr>
              <a:t>Mucus is secreted  near the time of breeding and ovulation.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123825" y="2230438"/>
            <a:ext cx="1643063" cy="639762"/>
          </a:xfrm>
          <a:noFill/>
        </p:spPr>
        <p:txBody>
          <a:bodyPr anchor="t"/>
          <a:lstStyle/>
          <a:p>
            <a:r>
              <a:rPr lang="en-US" altLang="en-US" sz="3200">
                <a:ea typeface="ＭＳ Ｐゴシック" panose="020B0600070205080204" pitchFamily="34" charset="-128"/>
              </a:rPr>
              <a:t>Cervix</a:t>
            </a:r>
          </a:p>
        </p:txBody>
      </p:sp>
      <p:pic>
        <p:nvPicPr>
          <p:cNvPr id="21506"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5425" y="138113"/>
            <a:ext cx="7496175" cy="4824412"/>
          </a:xfrm>
          <a:prstGeom prst="rect">
            <a:avLst/>
          </a:prstGeom>
          <a:noFill/>
          <a:ln w="762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507" name="Rectangle 4"/>
          <p:cNvSpPr>
            <a:spLocks noChangeArrowheads="1"/>
          </p:cNvSpPr>
          <p:nvPr/>
        </p:nvSpPr>
        <p:spPr bwMode="auto">
          <a:xfrm>
            <a:off x="1490663" y="4370388"/>
            <a:ext cx="1057275" cy="582612"/>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a:t>Sow</a:t>
            </a:r>
          </a:p>
        </p:txBody>
      </p:sp>
      <p:sp>
        <p:nvSpPr>
          <p:cNvPr id="21508" name="Rectangle 5"/>
          <p:cNvSpPr>
            <a:spLocks noChangeArrowheads="1"/>
          </p:cNvSpPr>
          <p:nvPr/>
        </p:nvSpPr>
        <p:spPr bwMode="auto">
          <a:xfrm>
            <a:off x="5338763" y="4379913"/>
            <a:ext cx="1227137" cy="582612"/>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a:t>Mare</a:t>
            </a:r>
          </a:p>
        </p:txBody>
      </p:sp>
      <p:sp>
        <p:nvSpPr>
          <p:cNvPr id="21509" name="Line 6"/>
          <p:cNvSpPr>
            <a:spLocks noChangeShapeType="1"/>
          </p:cNvSpPr>
          <p:nvPr/>
        </p:nvSpPr>
        <p:spPr bwMode="auto">
          <a:xfrm>
            <a:off x="5262563" y="106363"/>
            <a:ext cx="52387" cy="4856162"/>
          </a:xfrm>
          <a:prstGeom prst="line">
            <a:avLst/>
          </a:prstGeom>
          <a:noFill/>
          <a:ln w="12700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10" name="Freeform 7"/>
          <p:cNvSpPr>
            <a:spLocks/>
          </p:cNvSpPr>
          <p:nvPr/>
        </p:nvSpPr>
        <p:spPr bwMode="auto">
          <a:xfrm>
            <a:off x="3338513" y="1438275"/>
            <a:ext cx="127000" cy="3408363"/>
          </a:xfrm>
          <a:custGeom>
            <a:avLst/>
            <a:gdLst>
              <a:gd name="T0" fmla="*/ 2147483646 w 95"/>
              <a:gd name="T1" fmla="*/ 2147483646 h 2721"/>
              <a:gd name="T2" fmla="*/ 2147483646 w 95"/>
              <a:gd name="T3" fmla="*/ 2147483646 h 2721"/>
              <a:gd name="T4" fmla="*/ 2147483646 w 95"/>
              <a:gd name="T5" fmla="*/ 2147483646 h 2721"/>
              <a:gd name="T6" fmla="*/ 2147483646 w 95"/>
              <a:gd name="T7" fmla="*/ 2147483646 h 2721"/>
              <a:gd name="T8" fmla="*/ 2147483646 w 95"/>
              <a:gd name="T9" fmla="*/ 2147483646 h 2721"/>
              <a:gd name="T10" fmla="*/ 2147483646 w 95"/>
              <a:gd name="T11" fmla="*/ 2147483646 h 2721"/>
              <a:gd name="T12" fmla="*/ 2147483646 w 95"/>
              <a:gd name="T13" fmla="*/ 2147483646 h 2721"/>
              <a:gd name="T14" fmla="*/ 2147483646 w 95"/>
              <a:gd name="T15" fmla="*/ 2147483646 h 2721"/>
              <a:gd name="T16" fmla="*/ 2147483646 w 95"/>
              <a:gd name="T17" fmla="*/ 2147483646 h 2721"/>
              <a:gd name="T18" fmla="*/ 2147483646 w 95"/>
              <a:gd name="T19" fmla="*/ 2147483646 h 2721"/>
              <a:gd name="T20" fmla="*/ 2147483646 w 95"/>
              <a:gd name="T21" fmla="*/ 2147483646 h 2721"/>
              <a:gd name="T22" fmla="*/ 2147483646 w 95"/>
              <a:gd name="T23" fmla="*/ 2147483646 h 2721"/>
              <a:gd name="T24" fmla="*/ 2147483646 w 95"/>
              <a:gd name="T25" fmla="*/ 2147483646 h 2721"/>
              <a:gd name="T26" fmla="*/ 2147483646 w 95"/>
              <a:gd name="T27" fmla="*/ 2147483646 h 2721"/>
              <a:gd name="T28" fmla="*/ 0 w 95"/>
              <a:gd name="T29" fmla="*/ 2147483646 h 2721"/>
              <a:gd name="T30" fmla="*/ 2147483646 w 95"/>
              <a:gd name="T31" fmla="*/ 2147483646 h 2721"/>
              <a:gd name="T32" fmla="*/ 2147483646 w 95"/>
              <a:gd name="T33" fmla="*/ 2147483646 h 2721"/>
              <a:gd name="T34" fmla="*/ 2147483646 w 95"/>
              <a:gd name="T35" fmla="*/ 2147483646 h 2721"/>
              <a:gd name="T36" fmla="*/ 2147483646 w 95"/>
              <a:gd name="T37" fmla="*/ 2147483646 h 2721"/>
              <a:gd name="T38" fmla="*/ 2147483646 w 95"/>
              <a:gd name="T39" fmla="*/ 2147483646 h 2721"/>
              <a:gd name="T40" fmla="*/ 2147483646 w 95"/>
              <a:gd name="T41" fmla="*/ 2147483646 h 2721"/>
              <a:gd name="T42" fmla="*/ 2147483646 w 95"/>
              <a:gd name="T43" fmla="*/ 2147483646 h 2721"/>
              <a:gd name="T44" fmla="*/ 2147483646 w 95"/>
              <a:gd name="T45" fmla="*/ 0 h 272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5"/>
              <a:gd name="T70" fmla="*/ 0 h 2721"/>
              <a:gd name="T71" fmla="*/ 95 w 95"/>
              <a:gd name="T72" fmla="*/ 2721 h 272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5" h="2721">
                <a:moveTo>
                  <a:pt x="94" y="2720"/>
                </a:moveTo>
                <a:lnTo>
                  <a:pt x="28" y="2598"/>
                </a:lnTo>
                <a:lnTo>
                  <a:pt x="37" y="2447"/>
                </a:lnTo>
                <a:lnTo>
                  <a:pt x="28" y="2297"/>
                </a:lnTo>
                <a:lnTo>
                  <a:pt x="66" y="2155"/>
                </a:lnTo>
                <a:lnTo>
                  <a:pt x="9" y="1948"/>
                </a:lnTo>
                <a:lnTo>
                  <a:pt x="18" y="1788"/>
                </a:lnTo>
                <a:lnTo>
                  <a:pt x="66" y="1675"/>
                </a:lnTo>
                <a:lnTo>
                  <a:pt x="37" y="1515"/>
                </a:lnTo>
                <a:lnTo>
                  <a:pt x="18" y="1337"/>
                </a:lnTo>
                <a:lnTo>
                  <a:pt x="28" y="1242"/>
                </a:lnTo>
                <a:lnTo>
                  <a:pt x="18" y="1186"/>
                </a:lnTo>
                <a:lnTo>
                  <a:pt x="37" y="1007"/>
                </a:lnTo>
                <a:lnTo>
                  <a:pt x="37" y="885"/>
                </a:lnTo>
                <a:lnTo>
                  <a:pt x="0" y="819"/>
                </a:lnTo>
                <a:lnTo>
                  <a:pt x="47" y="706"/>
                </a:lnTo>
                <a:lnTo>
                  <a:pt x="56" y="612"/>
                </a:lnTo>
                <a:lnTo>
                  <a:pt x="47" y="537"/>
                </a:lnTo>
                <a:lnTo>
                  <a:pt x="84" y="471"/>
                </a:lnTo>
                <a:lnTo>
                  <a:pt x="75" y="301"/>
                </a:lnTo>
                <a:lnTo>
                  <a:pt x="56" y="151"/>
                </a:lnTo>
                <a:lnTo>
                  <a:pt x="94" y="9"/>
                </a:lnTo>
                <a:lnTo>
                  <a:pt x="94" y="0"/>
                </a:lnTo>
              </a:path>
            </a:pathLst>
          </a:custGeom>
          <a:noFill/>
          <a:ln w="76200" cap="rnd">
            <a:solidFill>
              <a:schemeClr val="hlink"/>
            </a:solidFill>
            <a:prstDash val="lgDash"/>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511" name="Freeform 8"/>
          <p:cNvSpPr>
            <a:spLocks/>
          </p:cNvSpPr>
          <p:nvPr/>
        </p:nvSpPr>
        <p:spPr bwMode="auto">
          <a:xfrm>
            <a:off x="7004050" y="801688"/>
            <a:ext cx="314325" cy="1887537"/>
          </a:xfrm>
          <a:custGeom>
            <a:avLst/>
            <a:gdLst>
              <a:gd name="T0" fmla="*/ 2147483646 w 236"/>
              <a:gd name="T1" fmla="*/ 2147483646 h 1507"/>
              <a:gd name="T2" fmla="*/ 2147483646 w 236"/>
              <a:gd name="T3" fmla="*/ 2147483646 h 1507"/>
              <a:gd name="T4" fmla="*/ 2147483646 w 236"/>
              <a:gd name="T5" fmla="*/ 2147483646 h 1507"/>
              <a:gd name="T6" fmla="*/ 2147483646 w 236"/>
              <a:gd name="T7" fmla="*/ 2147483646 h 1507"/>
              <a:gd name="T8" fmla="*/ 2147483646 w 236"/>
              <a:gd name="T9" fmla="*/ 2147483646 h 1507"/>
              <a:gd name="T10" fmla="*/ 2147483646 w 236"/>
              <a:gd name="T11" fmla="*/ 2147483646 h 1507"/>
              <a:gd name="T12" fmla="*/ 2147483646 w 236"/>
              <a:gd name="T13" fmla="*/ 2147483646 h 1507"/>
              <a:gd name="T14" fmla="*/ 0 w 236"/>
              <a:gd name="T15" fmla="*/ 0 h 1507"/>
              <a:gd name="T16" fmla="*/ 0 60000 65536"/>
              <a:gd name="T17" fmla="*/ 0 60000 65536"/>
              <a:gd name="T18" fmla="*/ 0 60000 65536"/>
              <a:gd name="T19" fmla="*/ 0 60000 65536"/>
              <a:gd name="T20" fmla="*/ 0 60000 65536"/>
              <a:gd name="T21" fmla="*/ 0 60000 65536"/>
              <a:gd name="T22" fmla="*/ 0 60000 65536"/>
              <a:gd name="T23" fmla="*/ 0 60000 65536"/>
              <a:gd name="T24" fmla="*/ 0 w 236"/>
              <a:gd name="T25" fmla="*/ 0 h 1507"/>
              <a:gd name="T26" fmla="*/ 236 w 236"/>
              <a:gd name="T27" fmla="*/ 1507 h 15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6" h="1507">
                <a:moveTo>
                  <a:pt x="235" y="1506"/>
                </a:moveTo>
                <a:lnTo>
                  <a:pt x="169" y="1280"/>
                </a:lnTo>
                <a:lnTo>
                  <a:pt x="113" y="1120"/>
                </a:lnTo>
                <a:lnTo>
                  <a:pt x="66" y="894"/>
                </a:lnTo>
                <a:lnTo>
                  <a:pt x="19" y="687"/>
                </a:lnTo>
                <a:lnTo>
                  <a:pt x="28" y="395"/>
                </a:lnTo>
                <a:lnTo>
                  <a:pt x="9" y="188"/>
                </a:lnTo>
                <a:lnTo>
                  <a:pt x="0" y="0"/>
                </a:lnTo>
              </a:path>
            </a:pathLst>
          </a:custGeom>
          <a:noFill/>
          <a:ln w="76200" cap="rnd">
            <a:solidFill>
              <a:schemeClr val="hlink"/>
            </a:solidFill>
            <a:prstDash val="lgDash"/>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161" name="Rectangle 9"/>
          <p:cNvSpPr>
            <a:spLocks noChangeArrowheads="1"/>
          </p:cNvSpPr>
          <p:nvPr/>
        </p:nvSpPr>
        <p:spPr bwMode="auto">
          <a:xfrm>
            <a:off x="4930775" y="1150938"/>
            <a:ext cx="1703388" cy="828675"/>
          </a:xfrm>
          <a:prstGeom prst="rect">
            <a:avLst/>
          </a:prstGeom>
          <a:noFill/>
          <a:ln>
            <a:noFill/>
          </a:ln>
          <a:effectLst>
            <a:outerShdw blurRad="63500" dist="38099" dir="2700000" algn="ctr" rotWithShape="0">
              <a:schemeClr val="tx2">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pPr algn="ctr">
              <a:defRPr/>
            </a:pPr>
            <a:r>
              <a:rPr lang="en-US" dirty="0">
                <a:solidFill>
                  <a:schemeClr val="bg1"/>
                </a:solidFill>
                <a:latin typeface="Helvetica" charset="0"/>
                <a:ea typeface="+mn-ea"/>
              </a:rPr>
              <a:t>Cervical</a:t>
            </a:r>
          </a:p>
          <a:p>
            <a:pPr algn="ctr">
              <a:defRPr/>
            </a:pPr>
            <a:r>
              <a:rPr lang="en-US" dirty="0">
                <a:solidFill>
                  <a:schemeClr val="bg1"/>
                </a:solidFill>
                <a:latin typeface="Helvetica" charset="0"/>
                <a:ea typeface="+mn-ea"/>
              </a:rPr>
              <a:t>Folds</a:t>
            </a:r>
          </a:p>
        </p:txBody>
      </p:sp>
      <p:sp>
        <p:nvSpPr>
          <p:cNvPr id="21513" name="Line 10"/>
          <p:cNvSpPr>
            <a:spLocks noChangeShapeType="1"/>
          </p:cNvSpPr>
          <p:nvPr/>
        </p:nvSpPr>
        <p:spPr bwMode="auto">
          <a:xfrm flipV="1">
            <a:off x="6307138" y="1150938"/>
            <a:ext cx="573087" cy="515937"/>
          </a:xfrm>
          <a:prstGeom prst="line">
            <a:avLst/>
          </a:prstGeom>
          <a:noFill/>
          <a:ln w="508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14" name="Line 11"/>
          <p:cNvSpPr>
            <a:spLocks noChangeShapeType="1"/>
          </p:cNvSpPr>
          <p:nvPr/>
        </p:nvSpPr>
        <p:spPr bwMode="auto">
          <a:xfrm>
            <a:off x="6365875" y="1708150"/>
            <a:ext cx="347663" cy="66675"/>
          </a:xfrm>
          <a:prstGeom prst="line">
            <a:avLst/>
          </a:prstGeom>
          <a:noFill/>
          <a:ln w="508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15" name="Line 12"/>
          <p:cNvSpPr>
            <a:spLocks noChangeShapeType="1"/>
          </p:cNvSpPr>
          <p:nvPr/>
        </p:nvSpPr>
        <p:spPr bwMode="auto">
          <a:xfrm>
            <a:off x="6283325" y="1770063"/>
            <a:ext cx="573088" cy="576262"/>
          </a:xfrm>
          <a:prstGeom prst="line">
            <a:avLst/>
          </a:prstGeom>
          <a:noFill/>
          <a:ln w="508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16" name="Line 13"/>
          <p:cNvSpPr>
            <a:spLocks noChangeShapeType="1"/>
          </p:cNvSpPr>
          <p:nvPr/>
        </p:nvSpPr>
        <p:spPr bwMode="auto">
          <a:xfrm flipH="1" flipV="1">
            <a:off x="3568700" y="3257550"/>
            <a:ext cx="850900" cy="46038"/>
          </a:xfrm>
          <a:prstGeom prst="line">
            <a:avLst/>
          </a:prstGeom>
          <a:noFill/>
          <a:ln w="508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17" name="Line 14"/>
          <p:cNvSpPr>
            <a:spLocks noChangeShapeType="1"/>
          </p:cNvSpPr>
          <p:nvPr/>
        </p:nvSpPr>
        <p:spPr bwMode="auto">
          <a:xfrm flipH="1">
            <a:off x="3548063" y="3362325"/>
            <a:ext cx="871537" cy="428625"/>
          </a:xfrm>
          <a:prstGeom prst="line">
            <a:avLst/>
          </a:prstGeom>
          <a:noFill/>
          <a:ln w="508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18" name="Line 15"/>
          <p:cNvSpPr>
            <a:spLocks noChangeShapeType="1"/>
          </p:cNvSpPr>
          <p:nvPr/>
        </p:nvSpPr>
        <p:spPr bwMode="auto">
          <a:xfrm flipH="1">
            <a:off x="3548063" y="3422650"/>
            <a:ext cx="974725" cy="1054100"/>
          </a:xfrm>
          <a:prstGeom prst="line">
            <a:avLst/>
          </a:prstGeom>
          <a:noFill/>
          <a:ln w="508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68" name="Rectangle 16"/>
          <p:cNvSpPr>
            <a:spLocks noChangeArrowheads="1"/>
          </p:cNvSpPr>
          <p:nvPr/>
        </p:nvSpPr>
        <p:spPr bwMode="auto">
          <a:xfrm>
            <a:off x="4391025" y="3046413"/>
            <a:ext cx="581025" cy="458787"/>
          </a:xfrm>
          <a:prstGeom prst="rect">
            <a:avLst/>
          </a:prstGeom>
          <a:noFill/>
          <a:ln>
            <a:noFill/>
          </a:ln>
          <a:effectLst>
            <a:outerShdw blurRad="63500" dist="38099" dir="2700000" algn="ctr" rotWithShape="0">
              <a:schemeClr val="tx2">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pPr>
              <a:defRPr/>
            </a:pPr>
            <a:r>
              <a:rPr lang="en-US">
                <a:solidFill>
                  <a:schemeClr val="bg1"/>
                </a:solidFill>
                <a:latin typeface="Helvetica" charset="0"/>
                <a:ea typeface="+mn-ea"/>
              </a:rPr>
              <a:t>IP</a:t>
            </a:r>
          </a:p>
        </p:txBody>
      </p:sp>
      <p:sp>
        <p:nvSpPr>
          <p:cNvPr id="21520" name="Line 17"/>
          <p:cNvSpPr>
            <a:spLocks noChangeShapeType="1"/>
          </p:cNvSpPr>
          <p:nvPr/>
        </p:nvSpPr>
        <p:spPr bwMode="auto">
          <a:xfrm flipH="1" flipV="1">
            <a:off x="7891463" y="2689225"/>
            <a:ext cx="263525" cy="200025"/>
          </a:xfrm>
          <a:prstGeom prst="line">
            <a:avLst/>
          </a:prstGeom>
          <a:noFill/>
          <a:ln w="38100">
            <a:solidFill>
              <a:schemeClr val="hlink"/>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9170" name="Rectangle 18"/>
          <p:cNvSpPr>
            <a:spLocks noChangeArrowheads="1"/>
          </p:cNvSpPr>
          <p:nvPr/>
        </p:nvSpPr>
        <p:spPr bwMode="auto">
          <a:xfrm>
            <a:off x="8118475" y="2689225"/>
            <a:ext cx="701675" cy="458788"/>
          </a:xfrm>
          <a:prstGeom prst="rect">
            <a:avLst/>
          </a:prstGeom>
          <a:noFill/>
          <a:ln>
            <a:noFill/>
          </a:ln>
          <a:effectLst>
            <a:outerShdw blurRad="63500" dist="38099" dir="2700000" algn="ctr" rotWithShape="0">
              <a:schemeClr val="tx2">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pPr>
              <a:defRPr/>
            </a:pPr>
            <a:r>
              <a:rPr lang="en-US">
                <a:solidFill>
                  <a:schemeClr val="bg1"/>
                </a:solidFill>
                <a:latin typeface="Helvetica" charset="0"/>
                <a:ea typeface="+mn-ea"/>
              </a:rPr>
              <a:t>FV</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936750" y="-84138"/>
            <a:ext cx="5302250" cy="696913"/>
          </a:xfrm>
          <a:noFill/>
        </p:spPr>
        <p:txBody>
          <a:bodyPr/>
          <a:lstStyle/>
          <a:p>
            <a:r>
              <a:rPr lang="en-US" altLang="en-US" sz="3600">
                <a:solidFill>
                  <a:srgbClr val="FFFFFF"/>
                </a:solidFill>
                <a:ea typeface="ＭＳ Ｐゴシック" panose="020B0600070205080204" pitchFamily="34" charset="-128"/>
              </a:rPr>
              <a:t>External Genitalia</a:t>
            </a:r>
          </a:p>
        </p:txBody>
      </p:sp>
      <p:pic>
        <p:nvPicPr>
          <p:cNvPr id="22531" name="Picture 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579438"/>
            <a:ext cx="2012950" cy="4392612"/>
          </a:xfrm>
          <a:prstGeom prst="rect">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532" name="Picture 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82988" y="1119188"/>
            <a:ext cx="1978025" cy="3792537"/>
          </a:xfrm>
          <a:prstGeom prst="rect">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533" name="Picture 5"/>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1800" y="247650"/>
            <a:ext cx="1609725" cy="2159000"/>
          </a:xfrm>
          <a:prstGeom prst="rect">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534" name="Picture 6"/>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81800" y="2843213"/>
            <a:ext cx="1736725" cy="2057400"/>
          </a:xfrm>
          <a:prstGeom prst="rect">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223" name="Rectangle 7"/>
          <p:cNvSpPr>
            <a:spLocks noChangeArrowheads="1"/>
          </p:cNvSpPr>
          <p:nvPr/>
        </p:nvSpPr>
        <p:spPr bwMode="auto">
          <a:xfrm>
            <a:off x="969963" y="571500"/>
            <a:ext cx="1139825" cy="582613"/>
          </a:xfrm>
          <a:prstGeom prst="rect">
            <a:avLst/>
          </a:prstGeom>
          <a:noFill/>
          <a:ln>
            <a:noFill/>
          </a:ln>
          <a:effectLst>
            <a:outerShdw blurRad="63500" dist="38099"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3200" dirty="0">
                <a:solidFill>
                  <a:srgbClr val="FFFFFF"/>
                </a:solidFill>
                <a:latin typeface="Helvetica" charset="0"/>
                <a:ea typeface="+mn-ea"/>
              </a:rPr>
              <a:t>Mare</a:t>
            </a:r>
          </a:p>
        </p:txBody>
      </p:sp>
      <p:sp>
        <p:nvSpPr>
          <p:cNvPr id="9224" name="Rectangle 8"/>
          <p:cNvSpPr>
            <a:spLocks noChangeArrowheads="1"/>
          </p:cNvSpPr>
          <p:nvPr/>
        </p:nvSpPr>
        <p:spPr bwMode="auto">
          <a:xfrm>
            <a:off x="4048125" y="1036638"/>
            <a:ext cx="1047750" cy="582612"/>
          </a:xfrm>
          <a:prstGeom prst="rect">
            <a:avLst/>
          </a:prstGeom>
          <a:noFill/>
          <a:ln>
            <a:noFill/>
          </a:ln>
          <a:effectLst>
            <a:outerShdw blurRad="63500" dist="38099"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3200">
                <a:solidFill>
                  <a:srgbClr val="FFFFFF"/>
                </a:solidFill>
                <a:latin typeface="Helvetica" charset="0"/>
                <a:ea typeface="+mn-ea"/>
              </a:rPr>
              <a:t>Cow</a:t>
            </a:r>
          </a:p>
        </p:txBody>
      </p:sp>
      <p:sp>
        <p:nvSpPr>
          <p:cNvPr id="9225" name="Rectangle 9"/>
          <p:cNvSpPr>
            <a:spLocks noChangeArrowheads="1"/>
          </p:cNvSpPr>
          <p:nvPr/>
        </p:nvSpPr>
        <p:spPr bwMode="auto">
          <a:xfrm>
            <a:off x="6731000" y="169863"/>
            <a:ext cx="1027113" cy="582612"/>
          </a:xfrm>
          <a:prstGeom prst="rect">
            <a:avLst/>
          </a:prstGeom>
          <a:noFill/>
          <a:ln>
            <a:noFill/>
          </a:ln>
          <a:effectLst>
            <a:outerShdw blurRad="63500" dist="38099"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3200">
                <a:solidFill>
                  <a:srgbClr val="FFFFFF"/>
                </a:solidFill>
                <a:latin typeface="Helvetica" charset="0"/>
                <a:ea typeface="+mn-ea"/>
              </a:rPr>
              <a:t>Sow</a:t>
            </a:r>
          </a:p>
        </p:txBody>
      </p:sp>
      <p:sp>
        <p:nvSpPr>
          <p:cNvPr id="9226" name="Rectangle 10"/>
          <p:cNvSpPr>
            <a:spLocks noChangeArrowheads="1"/>
          </p:cNvSpPr>
          <p:nvPr/>
        </p:nvSpPr>
        <p:spPr bwMode="auto">
          <a:xfrm>
            <a:off x="6719888" y="2724150"/>
            <a:ext cx="1003300" cy="582613"/>
          </a:xfrm>
          <a:prstGeom prst="rect">
            <a:avLst/>
          </a:prstGeom>
          <a:noFill/>
          <a:ln>
            <a:noFill/>
          </a:ln>
          <a:effectLst>
            <a:outerShdw blurRad="63500" dist="38099"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3200" dirty="0">
                <a:solidFill>
                  <a:srgbClr val="FFFFFF"/>
                </a:solidFill>
                <a:latin typeface="Helvetica" charset="0"/>
                <a:ea typeface="+mn-ea"/>
              </a:rPr>
              <a:t>Ewe</a:t>
            </a:r>
          </a:p>
        </p:txBody>
      </p:sp>
    </p:spTree>
  </p:cSld>
  <p:clrMapOvr>
    <a:overrideClrMapping bg1="lt1" tx1="dk1" bg2="lt2" tx2="dk2" accent1="accent1" accent2="accent2" accent3="accent3" accent4="accent4" accent5="accent5" accent6="accent6" hlink="hlink" folHlink="folHlink"/>
  </p:clrMapOvr>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355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31763"/>
            <a:ext cx="5800725" cy="49545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grpSp>
        <p:nvGrpSpPr>
          <p:cNvPr id="23554" name="Group 8"/>
          <p:cNvGrpSpPr>
            <a:grpSpLocks/>
          </p:cNvGrpSpPr>
          <p:nvPr/>
        </p:nvGrpSpPr>
        <p:grpSpPr bwMode="auto">
          <a:xfrm>
            <a:off x="1752600" y="1417638"/>
            <a:ext cx="3757613" cy="2525712"/>
            <a:chOff x="668" y="800"/>
            <a:chExt cx="2990" cy="2007"/>
          </a:xfrm>
        </p:grpSpPr>
        <p:sp>
          <p:nvSpPr>
            <p:cNvPr id="23555" name="Oval 5"/>
            <p:cNvSpPr>
              <a:spLocks noChangeArrowheads="1"/>
            </p:cNvSpPr>
            <p:nvPr/>
          </p:nvSpPr>
          <p:spPr bwMode="auto">
            <a:xfrm>
              <a:off x="2794" y="1223"/>
              <a:ext cx="864" cy="1584"/>
            </a:xfrm>
            <a:prstGeom prst="ellipse">
              <a:avLst/>
            </a:prstGeom>
            <a:noFill/>
            <a:ln w="7620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endParaRPr lang="en-US" altLang="en-US" sz="2400">
                <a:latin typeface="Comic Sans MS" panose="030F0702030302020204" pitchFamily="66" charset="0"/>
              </a:endParaRPr>
            </a:p>
          </p:txBody>
        </p:sp>
        <p:sp>
          <p:nvSpPr>
            <p:cNvPr id="100358" name="Text Box 6"/>
            <p:cNvSpPr txBox="1">
              <a:spLocks noChangeArrowheads="1"/>
            </p:cNvSpPr>
            <p:nvPr/>
          </p:nvSpPr>
          <p:spPr bwMode="auto">
            <a:xfrm>
              <a:off x="668" y="800"/>
              <a:ext cx="2034" cy="404"/>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algn="ctr">
                <a:defRPr/>
              </a:pPr>
              <a:r>
                <a:rPr lang="en-US" sz="3600" dirty="0">
                  <a:solidFill>
                    <a:srgbClr val="FFFF00"/>
                  </a:solidFill>
                  <a:latin typeface="Comic Sans MS" charset="0"/>
                  <a:ea typeface="+mn-ea"/>
                </a:rPr>
                <a:t>What is this?</a:t>
              </a: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76200" y="2114550"/>
            <a:ext cx="3733800" cy="754063"/>
          </a:xfrm>
          <a:noFill/>
        </p:spPr>
        <p:txBody>
          <a:bodyPr/>
          <a:lstStyle/>
          <a:p>
            <a:r>
              <a:rPr lang="en-US" altLang="en-US" sz="4000">
                <a:ea typeface="ＭＳ Ｐゴシック" panose="020B0600070205080204" pitchFamily="34" charset="-128"/>
              </a:rPr>
              <a:t>Human Tract</a:t>
            </a:r>
          </a:p>
        </p:txBody>
      </p:sp>
      <p:pic>
        <p:nvPicPr>
          <p:cNvPr id="2457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514350"/>
            <a:ext cx="4430713" cy="4267200"/>
          </a:xfrm>
          <a:prstGeom prst="rect">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noFill/>
        </p:spPr>
        <p:txBody>
          <a:bodyPr anchor="t"/>
          <a:lstStyle/>
          <a:p>
            <a:r>
              <a:rPr lang="en-US" altLang="en-US">
                <a:ea typeface="ＭＳ Ｐゴシック" panose="020B0600070205080204" pitchFamily="34" charset="-128"/>
              </a:rPr>
              <a:t>External Genitalia</a:t>
            </a:r>
          </a:p>
        </p:txBody>
      </p:sp>
      <p:pic>
        <p:nvPicPr>
          <p:cNvPr id="25602"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095375"/>
            <a:ext cx="7162800" cy="406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0388" y="361950"/>
            <a:ext cx="6397625" cy="451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6" name="Rectangle 3"/>
          <p:cNvSpPr>
            <a:spLocks noGrp="1" noChangeArrowheads="1"/>
          </p:cNvSpPr>
          <p:nvPr>
            <p:ph type="title"/>
          </p:nvPr>
        </p:nvSpPr>
        <p:spPr>
          <a:xfrm>
            <a:off x="-168275" y="1924050"/>
            <a:ext cx="2514600" cy="609600"/>
          </a:xfrm>
        </p:spPr>
        <p:txBody>
          <a:bodyPr/>
          <a:lstStyle/>
          <a:p>
            <a:r>
              <a:rPr lang="en-US" altLang="en-US">
                <a:ea typeface="ＭＳ Ｐゴシック" panose="020B0600070205080204" pitchFamily="34" charset="-128"/>
              </a:rPr>
              <a:t>Vagina</a:t>
            </a:r>
          </a:p>
        </p:txBody>
      </p:sp>
      <p:sp>
        <p:nvSpPr>
          <p:cNvPr id="26627" name="Rectangle 4"/>
          <p:cNvSpPr>
            <a:spLocks noChangeArrowheads="1"/>
          </p:cNvSpPr>
          <p:nvPr/>
        </p:nvSpPr>
        <p:spPr bwMode="auto">
          <a:xfrm>
            <a:off x="3092450" y="96838"/>
            <a:ext cx="2071688" cy="333375"/>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lnSpc>
                <a:spcPct val="80000"/>
              </a:lnSpc>
              <a:spcBef>
                <a:spcPct val="0"/>
              </a:spcBef>
              <a:buSzTx/>
              <a:buFontTx/>
              <a:buNone/>
            </a:pPr>
            <a:r>
              <a:rPr lang="en-US" altLang="en-US" sz="2000">
                <a:solidFill>
                  <a:schemeClr val="tx2"/>
                </a:solidFill>
              </a:rPr>
              <a:t>Anterior Vagina</a:t>
            </a:r>
          </a:p>
        </p:txBody>
      </p:sp>
      <p:grpSp>
        <p:nvGrpSpPr>
          <p:cNvPr id="26628" name="Group 5"/>
          <p:cNvGrpSpPr>
            <a:grpSpLocks/>
          </p:cNvGrpSpPr>
          <p:nvPr/>
        </p:nvGrpSpPr>
        <p:grpSpPr bwMode="auto">
          <a:xfrm>
            <a:off x="5181600" y="-615950"/>
            <a:ext cx="3568700" cy="1016000"/>
            <a:chOff x="2914" y="409"/>
            <a:chExt cx="2248" cy="1225"/>
          </a:xfrm>
        </p:grpSpPr>
        <p:sp>
          <p:nvSpPr>
            <p:cNvPr id="26648" name="Rectangle 6"/>
            <p:cNvSpPr>
              <a:spLocks noChangeArrowheads="1"/>
            </p:cNvSpPr>
            <p:nvPr/>
          </p:nvSpPr>
          <p:spPr bwMode="auto">
            <a:xfrm>
              <a:off x="3623" y="409"/>
              <a:ext cx="734" cy="368"/>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endParaRPr lang="en-US" altLang="en-US" sz="2400">
                <a:latin typeface="Comic Sans MS" panose="030F0702030302020204" pitchFamily="66" charset="0"/>
              </a:endParaRPr>
            </a:p>
          </p:txBody>
        </p:sp>
        <p:sp>
          <p:nvSpPr>
            <p:cNvPr id="26649" name="Rectangle 7"/>
            <p:cNvSpPr>
              <a:spLocks noChangeArrowheads="1"/>
            </p:cNvSpPr>
            <p:nvPr/>
          </p:nvSpPr>
          <p:spPr bwMode="auto">
            <a:xfrm>
              <a:off x="2914" y="1232"/>
              <a:ext cx="2248" cy="402"/>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lnSpc>
                  <a:spcPct val="80000"/>
                </a:lnSpc>
                <a:spcBef>
                  <a:spcPct val="0"/>
                </a:spcBef>
                <a:buSzTx/>
                <a:buFontTx/>
                <a:buNone/>
              </a:pPr>
              <a:r>
                <a:rPr lang="en-US" altLang="en-US" sz="2000"/>
                <a:t>Posterior Vagina </a:t>
              </a:r>
              <a:r>
                <a:rPr lang="en-US" altLang="en-US" sz="2000">
                  <a:solidFill>
                    <a:schemeClr val="tx2"/>
                  </a:solidFill>
                </a:rPr>
                <a:t>(Vestibule)</a:t>
              </a:r>
              <a:endParaRPr lang="en-US" altLang="en-US" sz="2400">
                <a:solidFill>
                  <a:schemeClr val="tx2"/>
                </a:solidFill>
              </a:endParaRPr>
            </a:p>
          </p:txBody>
        </p:sp>
      </p:grpSp>
      <p:sp>
        <p:nvSpPr>
          <p:cNvPr id="26629" name="Line 9"/>
          <p:cNvSpPr>
            <a:spLocks noChangeShapeType="1"/>
          </p:cNvSpPr>
          <p:nvPr/>
        </p:nvSpPr>
        <p:spPr bwMode="auto">
          <a:xfrm>
            <a:off x="3733800" y="438150"/>
            <a:ext cx="1325563"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6630" name="Line 12"/>
          <p:cNvSpPr>
            <a:spLocks noChangeShapeType="1"/>
          </p:cNvSpPr>
          <p:nvPr/>
        </p:nvSpPr>
        <p:spPr bwMode="auto">
          <a:xfrm>
            <a:off x="5232400" y="444500"/>
            <a:ext cx="2295525" cy="1428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6631" name="Rectangle 14"/>
          <p:cNvSpPr>
            <a:spLocks noChangeArrowheads="1"/>
          </p:cNvSpPr>
          <p:nvPr/>
        </p:nvSpPr>
        <p:spPr bwMode="auto">
          <a:xfrm>
            <a:off x="3217863" y="2257425"/>
            <a:ext cx="136207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lnSpc>
                <a:spcPct val="80000"/>
              </a:lnSpc>
              <a:spcBef>
                <a:spcPct val="0"/>
              </a:spcBef>
              <a:buSzTx/>
              <a:buFontTx/>
              <a:buNone/>
            </a:pPr>
            <a:r>
              <a:rPr lang="en-US" altLang="en-US" sz="1800"/>
              <a:t>Columnar</a:t>
            </a:r>
          </a:p>
          <a:p>
            <a:pPr algn="ctr">
              <a:lnSpc>
                <a:spcPct val="80000"/>
              </a:lnSpc>
              <a:spcBef>
                <a:spcPct val="0"/>
              </a:spcBef>
              <a:buSzTx/>
              <a:buFontTx/>
              <a:buNone/>
            </a:pPr>
            <a:r>
              <a:rPr lang="en-US" altLang="en-US" sz="1800"/>
              <a:t>Epithelium</a:t>
            </a:r>
          </a:p>
        </p:txBody>
      </p:sp>
      <p:sp>
        <p:nvSpPr>
          <p:cNvPr id="26632" name="Rectangle 15"/>
          <p:cNvSpPr>
            <a:spLocks noChangeArrowheads="1"/>
          </p:cNvSpPr>
          <p:nvPr/>
        </p:nvSpPr>
        <p:spPr bwMode="auto">
          <a:xfrm>
            <a:off x="5683250" y="2155825"/>
            <a:ext cx="1362075"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lnSpc>
                <a:spcPct val="80000"/>
              </a:lnSpc>
              <a:spcBef>
                <a:spcPct val="0"/>
              </a:spcBef>
              <a:buSzTx/>
              <a:buFontTx/>
              <a:buNone/>
            </a:pPr>
            <a:r>
              <a:rPr lang="en-US" altLang="en-US" sz="1800">
                <a:solidFill>
                  <a:schemeClr val="tx2"/>
                </a:solidFill>
              </a:rPr>
              <a:t>Stratified</a:t>
            </a:r>
          </a:p>
          <a:p>
            <a:pPr algn="ctr">
              <a:lnSpc>
                <a:spcPct val="80000"/>
              </a:lnSpc>
              <a:spcBef>
                <a:spcPct val="0"/>
              </a:spcBef>
              <a:buSzTx/>
              <a:buFontTx/>
              <a:buNone/>
            </a:pPr>
            <a:r>
              <a:rPr lang="en-US" altLang="en-US" sz="1800">
                <a:solidFill>
                  <a:schemeClr val="tx2"/>
                </a:solidFill>
              </a:rPr>
              <a:t>Squamous</a:t>
            </a:r>
          </a:p>
          <a:p>
            <a:pPr algn="ctr">
              <a:lnSpc>
                <a:spcPct val="80000"/>
              </a:lnSpc>
              <a:spcBef>
                <a:spcPct val="0"/>
              </a:spcBef>
              <a:buSzTx/>
              <a:buFontTx/>
              <a:buNone/>
            </a:pPr>
            <a:r>
              <a:rPr lang="en-US" altLang="en-US" sz="1800">
                <a:solidFill>
                  <a:schemeClr val="tx2"/>
                </a:solidFill>
              </a:rPr>
              <a:t>Epithelium</a:t>
            </a:r>
          </a:p>
        </p:txBody>
      </p:sp>
      <p:sp>
        <p:nvSpPr>
          <p:cNvPr id="26633" name="Rectangle 16"/>
          <p:cNvSpPr>
            <a:spLocks noChangeArrowheads="1"/>
          </p:cNvSpPr>
          <p:nvPr/>
        </p:nvSpPr>
        <p:spPr bwMode="auto">
          <a:xfrm>
            <a:off x="6307138" y="4792663"/>
            <a:ext cx="14763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a:t>Submucosa</a:t>
            </a:r>
          </a:p>
        </p:txBody>
      </p:sp>
      <p:sp>
        <p:nvSpPr>
          <p:cNvPr id="26634" name="Rectangle 17"/>
          <p:cNvSpPr>
            <a:spLocks noChangeArrowheads="1"/>
          </p:cNvSpPr>
          <p:nvPr/>
        </p:nvSpPr>
        <p:spPr bwMode="auto">
          <a:xfrm>
            <a:off x="4487863" y="2627313"/>
            <a:ext cx="1084262"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000"/>
              <a:t>Urethra</a:t>
            </a:r>
          </a:p>
        </p:txBody>
      </p:sp>
      <p:sp>
        <p:nvSpPr>
          <p:cNvPr id="26635" name="Rectangle 18"/>
          <p:cNvSpPr>
            <a:spLocks noChangeArrowheads="1"/>
          </p:cNvSpPr>
          <p:nvPr/>
        </p:nvSpPr>
        <p:spPr bwMode="auto">
          <a:xfrm>
            <a:off x="2346325" y="4792663"/>
            <a:ext cx="164782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a:t>Submucosa</a:t>
            </a:r>
          </a:p>
        </p:txBody>
      </p:sp>
      <p:grpSp>
        <p:nvGrpSpPr>
          <p:cNvPr id="26636" name="Group 19"/>
          <p:cNvGrpSpPr>
            <a:grpSpLocks/>
          </p:cNvGrpSpPr>
          <p:nvPr/>
        </p:nvGrpSpPr>
        <p:grpSpPr bwMode="auto">
          <a:xfrm>
            <a:off x="4132263" y="3460750"/>
            <a:ext cx="1077912" cy="1090613"/>
            <a:chOff x="2578" y="3094"/>
            <a:chExt cx="679" cy="687"/>
          </a:xfrm>
        </p:grpSpPr>
        <p:sp>
          <p:nvSpPr>
            <p:cNvPr id="26646" name="Rectangle 20"/>
            <p:cNvSpPr>
              <a:spLocks noChangeArrowheads="1"/>
            </p:cNvSpPr>
            <p:nvPr/>
          </p:nvSpPr>
          <p:spPr bwMode="auto">
            <a:xfrm>
              <a:off x="2578" y="3487"/>
              <a:ext cx="584" cy="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endParaRPr lang="en-US" altLang="en-US" sz="2400">
                <a:latin typeface="Comic Sans MS" panose="030F0702030302020204" pitchFamily="66" charset="0"/>
              </a:endParaRPr>
            </a:p>
          </p:txBody>
        </p:sp>
        <p:sp>
          <p:nvSpPr>
            <p:cNvPr id="26647" name="Rectangle 21"/>
            <p:cNvSpPr>
              <a:spLocks noChangeArrowheads="1"/>
            </p:cNvSpPr>
            <p:nvPr/>
          </p:nvSpPr>
          <p:spPr bwMode="auto">
            <a:xfrm rot="3087943">
              <a:off x="2799" y="3323"/>
              <a:ext cx="687" cy="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1800"/>
                <a:t>Mucosa</a:t>
              </a:r>
            </a:p>
          </p:txBody>
        </p:sp>
      </p:grpSp>
      <p:sp>
        <p:nvSpPr>
          <p:cNvPr id="26637" name="Line 22"/>
          <p:cNvSpPr>
            <a:spLocks noChangeShapeType="1"/>
          </p:cNvSpPr>
          <p:nvPr/>
        </p:nvSpPr>
        <p:spPr bwMode="auto">
          <a:xfrm flipH="1" flipV="1">
            <a:off x="5103813" y="2111375"/>
            <a:ext cx="0" cy="536575"/>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nvGrpSpPr>
          <p:cNvPr id="26638" name="Group 23"/>
          <p:cNvGrpSpPr>
            <a:grpSpLocks/>
          </p:cNvGrpSpPr>
          <p:nvPr/>
        </p:nvGrpSpPr>
        <p:grpSpPr bwMode="auto">
          <a:xfrm>
            <a:off x="3567113" y="742950"/>
            <a:ext cx="1509712" cy="968375"/>
            <a:chOff x="2247" y="1008"/>
            <a:chExt cx="951" cy="610"/>
          </a:xfrm>
        </p:grpSpPr>
        <p:sp>
          <p:nvSpPr>
            <p:cNvPr id="78872" name="Text Box 24"/>
            <p:cNvSpPr txBox="1">
              <a:spLocks noChangeArrowheads="1"/>
            </p:cNvSpPr>
            <p:nvPr/>
          </p:nvSpPr>
          <p:spPr bwMode="auto">
            <a:xfrm>
              <a:off x="2456" y="1090"/>
              <a:ext cx="742" cy="288"/>
            </a:xfrm>
            <a:prstGeom prst="rect">
              <a:avLst/>
            </a:prstGeom>
            <a:noFill/>
            <a:ln>
              <a:noFill/>
            </a:ln>
            <a:effectLst>
              <a:outerShdw blurRad="63500" dist="38099" dir="2700000" algn="ctr" rotWithShape="0">
                <a:schemeClr val="tx2">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p>
              <a:pPr>
                <a:defRPr/>
              </a:pPr>
              <a:r>
                <a:rPr lang="en-US">
                  <a:solidFill>
                    <a:srgbClr val="FFFF00"/>
                  </a:solidFill>
                  <a:latin typeface="Helvetica" charset="0"/>
                  <a:ea typeface="+mn-ea"/>
                </a:rPr>
                <a:t>Fornix</a:t>
              </a:r>
            </a:p>
          </p:txBody>
        </p:sp>
        <p:sp>
          <p:nvSpPr>
            <p:cNvPr id="26644" name="Line 25"/>
            <p:cNvSpPr>
              <a:spLocks noChangeShapeType="1"/>
            </p:cNvSpPr>
            <p:nvPr/>
          </p:nvSpPr>
          <p:spPr bwMode="auto">
            <a:xfrm flipH="1" flipV="1">
              <a:off x="2247" y="1008"/>
              <a:ext cx="249" cy="223"/>
            </a:xfrm>
            <a:prstGeom prst="line">
              <a:avLst/>
            </a:prstGeom>
            <a:noFill/>
            <a:ln w="38100">
              <a:solidFill>
                <a:srgbClr val="FFFF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26645" name="Line 26"/>
            <p:cNvSpPr>
              <a:spLocks noChangeShapeType="1"/>
            </p:cNvSpPr>
            <p:nvPr/>
          </p:nvSpPr>
          <p:spPr bwMode="auto">
            <a:xfrm flipH="1">
              <a:off x="2256" y="1315"/>
              <a:ext cx="259" cy="303"/>
            </a:xfrm>
            <a:prstGeom prst="line">
              <a:avLst/>
            </a:prstGeom>
            <a:noFill/>
            <a:ln w="38100">
              <a:solidFill>
                <a:srgbClr val="FFFF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sp>
        <p:nvSpPr>
          <p:cNvPr id="26639" name="Line 28"/>
          <p:cNvSpPr>
            <a:spLocks noChangeShapeType="1"/>
          </p:cNvSpPr>
          <p:nvPr/>
        </p:nvSpPr>
        <p:spPr bwMode="auto">
          <a:xfrm>
            <a:off x="5181600" y="590550"/>
            <a:ext cx="0" cy="1066800"/>
          </a:xfrm>
          <a:prstGeom prst="line">
            <a:avLst/>
          </a:prstGeom>
          <a:noFill/>
          <a:ln w="5715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878" name="Text Box 30"/>
          <p:cNvSpPr txBox="1">
            <a:spLocks noChangeArrowheads="1"/>
          </p:cNvSpPr>
          <p:nvPr/>
        </p:nvSpPr>
        <p:spPr bwMode="auto">
          <a:xfrm>
            <a:off x="7620000" y="590550"/>
            <a:ext cx="1497013" cy="1311275"/>
          </a:xfrm>
          <a:prstGeom prst="rect">
            <a:avLst/>
          </a:prstGeom>
          <a:noFill/>
          <a:ln>
            <a:noFill/>
          </a:ln>
          <a:effectLst>
            <a:outerShdw blurRad="63500" dist="17961" dir="2700000" algn="ctr" rotWithShape="0">
              <a:schemeClr val="tx2">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p>
            <a:pPr algn="ctr">
              <a:defRPr/>
            </a:pPr>
            <a:r>
              <a:rPr lang="en-US" sz="2000">
                <a:solidFill>
                  <a:schemeClr val="hlink"/>
                </a:solidFill>
                <a:latin typeface="Helvetica" charset="0"/>
                <a:ea typeface="+mn-ea"/>
              </a:rPr>
              <a:t>Vulva-Vaginal Sphincter</a:t>
            </a:r>
          </a:p>
          <a:p>
            <a:pPr algn="ctr">
              <a:defRPr/>
            </a:pPr>
            <a:r>
              <a:rPr lang="en-US" sz="2000">
                <a:solidFill>
                  <a:schemeClr val="hlink"/>
                </a:solidFill>
                <a:latin typeface="Helvetica" charset="0"/>
                <a:ea typeface="+mn-ea"/>
              </a:rPr>
              <a:t>(Hymen)</a:t>
            </a:r>
          </a:p>
        </p:txBody>
      </p:sp>
      <p:sp>
        <p:nvSpPr>
          <p:cNvPr id="26641" name="Line 31"/>
          <p:cNvSpPr>
            <a:spLocks noChangeShapeType="1"/>
          </p:cNvSpPr>
          <p:nvPr/>
        </p:nvSpPr>
        <p:spPr bwMode="auto">
          <a:xfrm flipH="1" flipV="1">
            <a:off x="5232400" y="950913"/>
            <a:ext cx="2663825" cy="249237"/>
          </a:xfrm>
          <a:prstGeom prst="line">
            <a:avLst/>
          </a:prstGeom>
          <a:noFill/>
          <a:ln w="38100">
            <a:solidFill>
              <a:schemeClr val="hlink"/>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26642" name="Text Box 32"/>
          <p:cNvSpPr txBox="1">
            <a:spLocks noChangeArrowheads="1"/>
          </p:cNvSpPr>
          <p:nvPr/>
        </p:nvSpPr>
        <p:spPr bwMode="auto">
          <a:xfrm>
            <a:off x="2233613" y="544513"/>
            <a:ext cx="9604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000">
                <a:solidFill>
                  <a:schemeClr val="tx2"/>
                </a:solidFill>
              </a:rPr>
              <a:t>Cervix</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3452171" y="416862"/>
            <a:ext cx="3406775" cy="1262063"/>
            <a:chOff x="3452171" y="416862"/>
            <a:chExt cx="3406775" cy="1262063"/>
          </a:xfrm>
        </p:grpSpPr>
        <p:pic>
          <p:nvPicPr>
            <p:cNvPr id="27677" name="Picture 4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2171" y="416862"/>
              <a:ext cx="1974850" cy="12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79" name="Line 30"/>
            <p:cNvSpPr>
              <a:spLocks noChangeShapeType="1"/>
            </p:cNvSpPr>
            <p:nvPr/>
          </p:nvSpPr>
          <p:spPr bwMode="auto">
            <a:xfrm flipH="1">
              <a:off x="4817421" y="777225"/>
              <a:ext cx="590550" cy="47625"/>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27680" name="Line 31"/>
            <p:cNvSpPr>
              <a:spLocks noChangeShapeType="1"/>
            </p:cNvSpPr>
            <p:nvPr/>
          </p:nvSpPr>
          <p:spPr bwMode="auto">
            <a:xfrm flipH="1" flipV="1">
              <a:off x="5049196" y="1091550"/>
              <a:ext cx="228600" cy="200025"/>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27681" name="Rectangle 15"/>
            <p:cNvSpPr>
              <a:spLocks noChangeArrowheads="1"/>
            </p:cNvSpPr>
            <p:nvPr/>
          </p:nvSpPr>
          <p:spPr bwMode="auto">
            <a:xfrm>
              <a:off x="5407971" y="458137"/>
              <a:ext cx="145097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1800" dirty="0" err="1">
                  <a:solidFill>
                    <a:schemeClr val="tx2"/>
                  </a:solidFill>
                </a:rPr>
                <a:t>perivitelline</a:t>
              </a:r>
              <a:endParaRPr lang="en-US" altLang="en-US" sz="1800" dirty="0">
                <a:solidFill>
                  <a:schemeClr val="tx2"/>
                </a:solidFill>
              </a:endParaRPr>
            </a:p>
            <a:p>
              <a:pPr algn="ctr">
                <a:spcBef>
                  <a:spcPct val="0"/>
                </a:spcBef>
                <a:buSzTx/>
                <a:buFontTx/>
                <a:buNone/>
              </a:pPr>
              <a:r>
                <a:rPr lang="en-US" altLang="en-US" sz="1800" dirty="0">
                  <a:solidFill>
                    <a:schemeClr val="tx2"/>
                  </a:solidFill>
                </a:rPr>
                <a:t>membrane</a:t>
              </a:r>
            </a:p>
          </p:txBody>
        </p:sp>
        <p:sp>
          <p:nvSpPr>
            <p:cNvPr id="27678" name="Rectangle 16"/>
            <p:cNvSpPr>
              <a:spLocks noChangeArrowheads="1"/>
            </p:cNvSpPr>
            <p:nvPr/>
          </p:nvSpPr>
          <p:spPr bwMode="auto">
            <a:xfrm>
              <a:off x="4884096" y="1242362"/>
              <a:ext cx="11334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dirty="0">
                  <a:solidFill>
                    <a:schemeClr val="tx2"/>
                  </a:solidFill>
                </a:rPr>
                <a:t>chalazae</a:t>
              </a:r>
            </a:p>
          </p:txBody>
        </p:sp>
      </p:grpSp>
      <p:grpSp>
        <p:nvGrpSpPr>
          <p:cNvPr id="4" name="Group 3"/>
          <p:cNvGrpSpPr/>
          <p:nvPr/>
        </p:nvGrpSpPr>
        <p:grpSpPr>
          <a:xfrm>
            <a:off x="3189111" y="2041783"/>
            <a:ext cx="3821112" cy="1745158"/>
            <a:chOff x="3189111" y="2041783"/>
            <a:chExt cx="3821112" cy="1745158"/>
          </a:xfrm>
        </p:grpSpPr>
        <p:pic>
          <p:nvPicPr>
            <p:cNvPr id="27687" name="Picture 4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89111" y="2041783"/>
              <a:ext cx="2230437" cy="1745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88" name="Rectangle 18"/>
            <p:cNvSpPr>
              <a:spLocks noChangeArrowheads="1"/>
            </p:cNvSpPr>
            <p:nvPr/>
          </p:nvSpPr>
          <p:spPr bwMode="auto">
            <a:xfrm>
              <a:off x="5621161" y="2371602"/>
              <a:ext cx="1389062" cy="643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1800" dirty="0">
                  <a:solidFill>
                    <a:schemeClr val="tx2"/>
                  </a:solidFill>
                </a:rPr>
                <a:t>shell membrane</a:t>
              </a:r>
            </a:p>
          </p:txBody>
        </p:sp>
        <p:sp>
          <p:nvSpPr>
            <p:cNvPr id="27689" name="Line 33"/>
            <p:cNvSpPr>
              <a:spLocks noChangeShapeType="1"/>
            </p:cNvSpPr>
            <p:nvPr/>
          </p:nvSpPr>
          <p:spPr bwMode="auto">
            <a:xfrm flipH="1" flipV="1">
              <a:off x="5243336" y="2635777"/>
              <a:ext cx="682625" cy="9606"/>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pic>
        <p:nvPicPr>
          <p:cNvPr id="2764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9949" y="449658"/>
            <a:ext cx="1869440" cy="4439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Rectangle 7"/>
          <p:cNvSpPr>
            <a:spLocks noChangeArrowheads="1"/>
          </p:cNvSpPr>
          <p:nvPr/>
        </p:nvSpPr>
        <p:spPr bwMode="auto">
          <a:xfrm>
            <a:off x="2017536" y="255664"/>
            <a:ext cx="828675" cy="363537"/>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a:solidFill>
                  <a:schemeClr val="tx2"/>
                </a:solidFill>
              </a:rPr>
              <a:t>Ovary</a:t>
            </a:r>
          </a:p>
        </p:txBody>
      </p:sp>
      <p:sp>
        <p:nvSpPr>
          <p:cNvPr id="27654" name="Rectangle 13"/>
          <p:cNvSpPr>
            <a:spLocks noChangeArrowheads="1"/>
          </p:cNvSpPr>
          <p:nvPr/>
        </p:nvSpPr>
        <p:spPr bwMode="auto">
          <a:xfrm>
            <a:off x="2170114" y="4803986"/>
            <a:ext cx="892175" cy="363538"/>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dirty="0">
                <a:solidFill>
                  <a:schemeClr val="tx2"/>
                </a:solidFill>
              </a:rPr>
              <a:t>cloaca</a:t>
            </a:r>
          </a:p>
        </p:txBody>
      </p:sp>
      <p:sp>
        <p:nvSpPr>
          <p:cNvPr id="27655" name="Rectangle 21"/>
          <p:cNvSpPr>
            <a:spLocks noChangeArrowheads="1"/>
          </p:cNvSpPr>
          <p:nvPr/>
        </p:nvSpPr>
        <p:spPr bwMode="auto">
          <a:xfrm>
            <a:off x="417857" y="4613524"/>
            <a:ext cx="9048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a:solidFill>
                  <a:schemeClr val="tx2"/>
                </a:solidFill>
              </a:rPr>
              <a:t>vagina</a:t>
            </a:r>
          </a:p>
        </p:txBody>
      </p:sp>
      <p:sp>
        <p:nvSpPr>
          <p:cNvPr id="79894" name="Rectangle 22"/>
          <p:cNvSpPr>
            <a:spLocks noChangeArrowheads="1"/>
          </p:cNvSpPr>
          <p:nvPr/>
        </p:nvSpPr>
        <p:spPr bwMode="auto">
          <a:xfrm>
            <a:off x="3478354" y="3758838"/>
            <a:ext cx="2578654" cy="1197764"/>
          </a:xfrm>
          <a:prstGeom prst="rect">
            <a:avLst/>
          </a:prstGeom>
          <a:noFill/>
          <a:ln>
            <a:noFill/>
          </a:ln>
          <a:effectLst>
            <a:outerShdw dist="17961" dir="2700000" algn="ctr" rotWithShape="0">
              <a:srgbClr val="80808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lgn="ctr">
              <a:defRPr/>
            </a:pPr>
            <a:r>
              <a:rPr lang="en-US" u="sng">
                <a:solidFill>
                  <a:srgbClr val="0000FF"/>
                </a:solidFill>
                <a:latin typeface="Helvetica" charset="0"/>
                <a:ea typeface="+mn-ea"/>
              </a:rPr>
              <a:t>Left side of</a:t>
            </a:r>
            <a:br>
              <a:rPr lang="en-US" u="sng">
                <a:solidFill>
                  <a:srgbClr val="0000FF"/>
                </a:solidFill>
                <a:latin typeface="Helvetica" charset="0"/>
                <a:ea typeface="+mn-ea"/>
              </a:rPr>
            </a:br>
            <a:r>
              <a:rPr lang="en-US" u="sng">
                <a:solidFill>
                  <a:srgbClr val="0000FF"/>
                </a:solidFill>
                <a:latin typeface="Helvetica" charset="0"/>
                <a:ea typeface="+mn-ea"/>
              </a:rPr>
              <a:t>Reproductive</a:t>
            </a:r>
            <a:br>
              <a:rPr lang="en-US" u="sng">
                <a:solidFill>
                  <a:srgbClr val="0000FF"/>
                </a:solidFill>
                <a:latin typeface="Helvetica" charset="0"/>
                <a:ea typeface="+mn-ea"/>
              </a:rPr>
            </a:br>
            <a:r>
              <a:rPr lang="en-US" u="sng">
                <a:solidFill>
                  <a:srgbClr val="0000FF"/>
                </a:solidFill>
                <a:latin typeface="Helvetica" charset="0"/>
                <a:ea typeface="+mn-ea"/>
              </a:rPr>
              <a:t>Tract Develops!!</a:t>
            </a:r>
          </a:p>
        </p:txBody>
      </p:sp>
      <p:grpSp>
        <p:nvGrpSpPr>
          <p:cNvPr id="2" name="Group 1">
            <a:extLst>
              <a:ext uri="{FF2B5EF4-FFF2-40B4-BE49-F238E27FC236}">
                <a16:creationId xmlns:a16="http://schemas.microsoft.com/office/drawing/2014/main" id="{66EEB30C-E3C8-A240-A3D5-CCFDDE360F98}"/>
              </a:ext>
            </a:extLst>
          </p:cNvPr>
          <p:cNvGrpSpPr/>
          <p:nvPr/>
        </p:nvGrpSpPr>
        <p:grpSpPr>
          <a:xfrm>
            <a:off x="1218099" y="1581148"/>
            <a:ext cx="1641157" cy="1343028"/>
            <a:chOff x="3057050" y="1247403"/>
            <a:chExt cx="1723351" cy="1742201"/>
          </a:xfrm>
        </p:grpSpPr>
        <p:sp>
          <p:nvSpPr>
            <p:cNvPr id="27652" name="Rectangle 8"/>
            <p:cNvSpPr>
              <a:spLocks noChangeArrowheads="1"/>
            </p:cNvSpPr>
            <p:nvPr/>
          </p:nvSpPr>
          <p:spPr bwMode="auto">
            <a:xfrm>
              <a:off x="3748526" y="1913416"/>
              <a:ext cx="1031875" cy="363536"/>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a:solidFill>
                    <a:schemeClr val="tx2"/>
                  </a:solidFill>
                </a:rPr>
                <a:t>Oviduct</a:t>
              </a:r>
            </a:p>
          </p:txBody>
        </p:sp>
        <p:sp>
          <p:nvSpPr>
            <p:cNvPr id="27657" name="Line 23"/>
            <p:cNvSpPr>
              <a:spLocks noChangeShapeType="1"/>
            </p:cNvSpPr>
            <p:nvPr/>
          </p:nvSpPr>
          <p:spPr bwMode="auto">
            <a:xfrm flipH="1" flipV="1">
              <a:off x="3426139" y="1247403"/>
              <a:ext cx="406085" cy="627434"/>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27658" name="Line 24"/>
            <p:cNvSpPr>
              <a:spLocks noChangeShapeType="1"/>
            </p:cNvSpPr>
            <p:nvPr/>
          </p:nvSpPr>
          <p:spPr bwMode="auto">
            <a:xfrm flipH="1">
              <a:off x="3057050" y="2395100"/>
              <a:ext cx="775175" cy="594504"/>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7659" name="Group 47"/>
          <p:cNvGrpSpPr>
            <a:grpSpLocks/>
          </p:cNvGrpSpPr>
          <p:nvPr/>
        </p:nvGrpSpPr>
        <p:grpSpPr bwMode="auto">
          <a:xfrm>
            <a:off x="53525" y="1434008"/>
            <a:ext cx="668338" cy="1120777"/>
            <a:chOff x="1308" y="1511"/>
            <a:chExt cx="421" cy="706"/>
          </a:xfrm>
        </p:grpSpPr>
        <p:sp>
          <p:nvSpPr>
            <p:cNvPr id="27697" name="Rectangle 14"/>
            <p:cNvSpPr>
              <a:spLocks noChangeArrowheads="1"/>
            </p:cNvSpPr>
            <p:nvPr/>
          </p:nvSpPr>
          <p:spPr bwMode="auto">
            <a:xfrm rot="16200000">
              <a:off x="1070" y="1749"/>
              <a:ext cx="706" cy="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dirty="0">
                  <a:solidFill>
                    <a:srgbClr val="0000FF"/>
                  </a:solidFill>
                </a:rPr>
                <a:t>Magnum</a:t>
              </a:r>
            </a:p>
          </p:txBody>
        </p:sp>
        <p:sp>
          <p:nvSpPr>
            <p:cNvPr id="27698" name="Line 25"/>
            <p:cNvSpPr>
              <a:spLocks noChangeShapeType="1"/>
            </p:cNvSpPr>
            <p:nvPr/>
          </p:nvSpPr>
          <p:spPr bwMode="auto">
            <a:xfrm>
              <a:off x="1513" y="1836"/>
              <a:ext cx="216" cy="55"/>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7660" name="Group 48"/>
          <p:cNvGrpSpPr>
            <a:grpSpLocks/>
          </p:cNvGrpSpPr>
          <p:nvPr/>
        </p:nvGrpSpPr>
        <p:grpSpPr bwMode="auto">
          <a:xfrm>
            <a:off x="59226" y="2555439"/>
            <a:ext cx="785813" cy="1057276"/>
            <a:chOff x="1185" y="2112"/>
            <a:chExt cx="495" cy="666"/>
          </a:xfrm>
        </p:grpSpPr>
        <p:sp>
          <p:nvSpPr>
            <p:cNvPr id="27695" name="Rectangle 9"/>
            <p:cNvSpPr>
              <a:spLocks noChangeArrowheads="1"/>
            </p:cNvSpPr>
            <p:nvPr/>
          </p:nvSpPr>
          <p:spPr bwMode="auto">
            <a:xfrm rot="16200000">
              <a:off x="967" y="2330"/>
              <a:ext cx="666" cy="229"/>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dirty="0">
                  <a:solidFill>
                    <a:srgbClr val="0000FF"/>
                  </a:solidFill>
                </a:rPr>
                <a:t>Isthmus</a:t>
              </a:r>
            </a:p>
          </p:txBody>
        </p:sp>
        <p:sp>
          <p:nvSpPr>
            <p:cNvPr id="27696" name="Line 26"/>
            <p:cNvSpPr>
              <a:spLocks noChangeShapeType="1"/>
            </p:cNvSpPr>
            <p:nvPr/>
          </p:nvSpPr>
          <p:spPr bwMode="auto">
            <a:xfrm flipV="1">
              <a:off x="1465" y="2334"/>
              <a:ext cx="215" cy="37"/>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sp>
        <p:nvSpPr>
          <p:cNvPr id="27662" name="Line 28"/>
          <p:cNvSpPr>
            <a:spLocks noChangeShapeType="1"/>
          </p:cNvSpPr>
          <p:nvPr/>
        </p:nvSpPr>
        <p:spPr bwMode="auto">
          <a:xfrm flipH="1">
            <a:off x="1910726" y="627879"/>
            <a:ext cx="457200" cy="304800"/>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27664" name="Line 36"/>
          <p:cNvSpPr>
            <a:spLocks noChangeShapeType="1"/>
          </p:cNvSpPr>
          <p:nvPr/>
        </p:nvSpPr>
        <p:spPr bwMode="auto">
          <a:xfrm flipH="1" flipV="1">
            <a:off x="1990862" y="4595984"/>
            <a:ext cx="448772" cy="259770"/>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27665" name="Line 37"/>
          <p:cNvSpPr>
            <a:spLocks noChangeShapeType="1"/>
          </p:cNvSpPr>
          <p:nvPr/>
        </p:nvSpPr>
        <p:spPr bwMode="auto">
          <a:xfrm flipV="1">
            <a:off x="1268538" y="4291932"/>
            <a:ext cx="220086" cy="461041"/>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27666" name="Line 39"/>
          <p:cNvSpPr>
            <a:spLocks noChangeShapeType="1"/>
          </p:cNvSpPr>
          <p:nvPr/>
        </p:nvSpPr>
        <p:spPr bwMode="auto">
          <a:xfrm flipH="1">
            <a:off x="2414117" y="3611921"/>
            <a:ext cx="198957" cy="190500"/>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nvGrpSpPr>
          <p:cNvPr id="27667" name="Group 49"/>
          <p:cNvGrpSpPr>
            <a:grpSpLocks/>
          </p:cNvGrpSpPr>
          <p:nvPr/>
        </p:nvGrpSpPr>
        <p:grpSpPr bwMode="auto">
          <a:xfrm>
            <a:off x="-36512" y="3859212"/>
            <a:ext cx="1441450" cy="698500"/>
            <a:chOff x="121" y="2971"/>
            <a:chExt cx="908" cy="440"/>
          </a:xfrm>
        </p:grpSpPr>
        <p:sp>
          <p:nvSpPr>
            <p:cNvPr id="27693" name="Text Box 40"/>
            <p:cNvSpPr txBox="1">
              <a:spLocks noChangeArrowheads="1"/>
            </p:cNvSpPr>
            <p:nvPr/>
          </p:nvSpPr>
          <p:spPr bwMode="auto">
            <a:xfrm>
              <a:off x="121" y="3180"/>
              <a:ext cx="90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a:solidFill>
                    <a:srgbClr val="0000FF"/>
                  </a:solidFill>
                </a:rPr>
                <a:t>Shell Gland</a:t>
              </a:r>
            </a:p>
          </p:txBody>
        </p:sp>
        <p:sp>
          <p:nvSpPr>
            <p:cNvPr id="27694" name="Line 41"/>
            <p:cNvSpPr>
              <a:spLocks noChangeShapeType="1"/>
            </p:cNvSpPr>
            <p:nvPr/>
          </p:nvSpPr>
          <p:spPr bwMode="auto">
            <a:xfrm flipV="1">
              <a:off x="507" y="2971"/>
              <a:ext cx="169" cy="212"/>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sp>
        <p:nvSpPr>
          <p:cNvPr id="27668" name="Rectangle 2"/>
          <p:cNvSpPr>
            <a:spLocks noGrp="1" noChangeArrowheads="1"/>
          </p:cNvSpPr>
          <p:nvPr>
            <p:ph type="title"/>
          </p:nvPr>
        </p:nvSpPr>
        <p:spPr>
          <a:xfrm>
            <a:off x="2968248" y="-72409"/>
            <a:ext cx="5833720" cy="510300"/>
          </a:xfrm>
        </p:spPr>
        <p:txBody>
          <a:bodyPr/>
          <a:lstStyle/>
          <a:p>
            <a:r>
              <a:rPr lang="en-US" altLang="en-US" sz="3200" dirty="0">
                <a:ea typeface="ＭＳ Ｐゴシック" panose="020B0600070205080204" pitchFamily="34" charset="-128"/>
              </a:rPr>
              <a:t>Avian Female Anatomy</a:t>
            </a:r>
          </a:p>
        </p:txBody>
      </p:sp>
      <p:sp>
        <p:nvSpPr>
          <p:cNvPr id="27669" name="Line 38"/>
          <p:cNvSpPr>
            <a:spLocks noChangeShapeType="1"/>
          </p:cNvSpPr>
          <p:nvPr/>
        </p:nvSpPr>
        <p:spPr bwMode="auto">
          <a:xfrm flipH="1" flipV="1">
            <a:off x="2380779" y="4314574"/>
            <a:ext cx="351979" cy="89057"/>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27673" name="Rectangle 12"/>
          <p:cNvSpPr>
            <a:spLocks noChangeArrowheads="1"/>
          </p:cNvSpPr>
          <p:nvPr/>
        </p:nvSpPr>
        <p:spPr bwMode="auto">
          <a:xfrm>
            <a:off x="2601713" y="4125000"/>
            <a:ext cx="103187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1800">
                <a:solidFill>
                  <a:schemeClr val="tx2"/>
                </a:solidFill>
              </a:rPr>
              <a:t>Right</a:t>
            </a:r>
          </a:p>
          <a:p>
            <a:pPr algn="ctr">
              <a:spcBef>
                <a:spcPct val="0"/>
              </a:spcBef>
              <a:buSzTx/>
              <a:buFontTx/>
              <a:buNone/>
            </a:pPr>
            <a:r>
              <a:rPr lang="en-US" altLang="en-US" sz="1800" dirty="0">
                <a:solidFill>
                  <a:schemeClr val="tx2"/>
                </a:solidFill>
              </a:rPr>
              <a:t>Oviduct</a:t>
            </a:r>
          </a:p>
        </p:txBody>
      </p:sp>
      <p:sp>
        <p:nvSpPr>
          <p:cNvPr id="27674" name="Rectangle 11"/>
          <p:cNvSpPr>
            <a:spLocks noChangeArrowheads="1"/>
          </p:cNvSpPr>
          <p:nvPr/>
        </p:nvSpPr>
        <p:spPr bwMode="auto">
          <a:xfrm>
            <a:off x="2152615" y="3246361"/>
            <a:ext cx="1120775" cy="363538"/>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a:solidFill>
                  <a:schemeClr val="tx2"/>
                </a:solidFill>
              </a:rPr>
              <a:t>Intestine</a:t>
            </a:r>
          </a:p>
        </p:txBody>
      </p:sp>
      <p:grpSp>
        <p:nvGrpSpPr>
          <p:cNvPr id="7" name="Group 6"/>
          <p:cNvGrpSpPr/>
          <p:nvPr/>
        </p:nvGrpSpPr>
        <p:grpSpPr>
          <a:xfrm>
            <a:off x="5851525" y="3014549"/>
            <a:ext cx="3368675" cy="2089150"/>
            <a:chOff x="5851525" y="3014549"/>
            <a:chExt cx="3368675" cy="2089150"/>
          </a:xfrm>
        </p:grpSpPr>
        <p:pic>
          <p:nvPicPr>
            <p:cNvPr id="27682" name="Picture 4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51525" y="3427299"/>
              <a:ext cx="2286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83" name="Rectangle 19"/>
            <p:cNvSpPr>
              <a:spLocks noChangeArrowheads="1"/>
            </p:cNvSpPr>
            <p:nvPr/>
          </p:nvSpPr>
          <p:spPr bwMode="auto">
            <a:xfrm>
              <a:off x="6931025" y="3014549"/>
              <a:ext cx="2289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dirty="0">
                  <a:solidFill>
                    <a:schemeClr val="tx2"/>
                  </a:solidFill>
                </a:rPr>
                <a:t>cleaving </a:t>
              </a:r>
              <a:r>
                <a:rPr lang="en-US" altLang="en-US" sz="1800" dirty="0" err="1">
                  <a:solidFill>
                    <a:schemeClr val="tx2"/>
                  </a:solidFill>
                </a:rPr>
                <a:t>blastodisc</a:t>
              </a:r>
              <a:endParaRPr lang="en-US" altLang="en-US" sz="1800" dirty="0">
                <a:solidFill>
                  <a:schemeClr val="tx2"/>
                </a:solidFill>
              </a:endParaRPr>
            </a:p>
          </p:txBody>
        </p:sp>
        <p:sp>
          <p:nvSpPr>
            <p:cNvPr id="27684" name="Rectangle 20"/>
            <p:cNvSpPr>
              <a:spLocks noChangeArrowheads="1"/>
            </p:cNvSpPr>
            <p:nvPr/>
          </p:nvSpPr>
          <p:spPr bwMode="auto">
            <a:xfrm>
              <a:off x="8266113" y="4708412"/>
              <a:ext cx="7016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a:solidFill>
                    <a:schemeClr val="tx2"/>
                  </a:solidFill>
                </a:rPr>
                <a:t>shell</a:t>
              </a:r>
            </a:p>
          </p:txBody>
        </p:sp>
        <p:sp>
          <p:nvSpPr>
            <p:cNvPr id="27685" name="Line 34"/>
            <p:cNvSpPr>
              <a:spLocks noChangeShapeType="1"/>
            </p:cNvSpPr>
            <p:nvPr/>
          </p:nvSpPr>
          <p:spPr bwMode="auto">
            <a:xfrm flipH="1">
              <a:off x="7023100" y="3386024"/>
              <a:ext cx="823913" cy="411163"/>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27686" name="Line 35"/>
            <p:cNvSpPr>
              <a:spLocks noChangeShapeType="1"/>
            </p:cNvSpPr>
            <p:nvPr/>
          </p:nvSpPr>
          <p:spPr bwMode="auto">
            <a:xfrm flipH="1" flipV="1">
              <a:off x="8031163" y="4524262"/>
              <a:ext cx="530225" cy="228600"/>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79926" name="Text Box 54"/>
            <p:cNvSpPr txBox="1">
              <a:spLocks noChangeArrowheads="1"/>
            </p:cNvSpPr>
            <p:nvPr/>
          </p:nvSpPr>
          <p:spPr bwMode="auto">
            <a:xfrm>
              <a:off x="7922244" y="3304843"/>
              <a:ext cx="1234633" cy="646331"/>
            </a:xfrm>
            <a:prstGeom prst="rect">
              <a:avLst/>
            </a:prstGeom>
            <a:noFill/>
            <a:ln>
              <a:noFill/>
            </a:ln>
            <a:effectLst>
              <a:outerShdw dist="17961" dir="2700000" algn="ctr" rotWithShape="0">
                <a:srgbClr val="80808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a:defRPr/>
              </a:pPr>
              <a:r>
                <a:rPr lang="en-US" sz="1800" dirty="0">
                  <a:solidFill>
                    <a:srgbClr val="0000FF"/>
                  </a:solidFill>
                  <a:latin typeface="Comic Sans MS" charset="0"/>
                  <a:ea typeface="+mn-ea"/>
                </a:rPr>
                <a:t>24 </a:t>
              </a:r>
              <a:r>
                <a:rPr lang="en-US" sz="1800" dirty="0" err="1">
                  <a:solidFill>
                    <a:srgbClr val="0000FF"/>
                  </a:solidFill>
                  <a:latin typeface="Comic Sans MS" charset="0"/>
                  <a:ea typeface="+mn-ea"/>
                </a:rPr>
                <a:t>hrs</a:t>
              </a:r>
              <a:br>
                <a:rPr lang="en-US" sz="1800" dirty="0">
                  <a:solidFill>
                    <a:srgbClr val="0000FF"/>
                  </a:solidFill>
                  <a:latin typeface="Comic Sans MS" charset="0"/>
                  <a:ea typeface="+mn-ea"/>
                </a:rPr>
              </a:br>
              <a:r>
                <a:rPr lang="en-US" sz="1800" dirty="0">
                  <a:solidFill>
                    <a:srgbClr val="0000FF"/>
                  </a:solidFill>
                  <a:latin typeface="Comic Sans MS" charset="0"/>
                  <a:ea typeface="+mn-ea"/>
                </a:rPr>
                <a:t>50K-cells</a:t>
              </a:r>
            </a:p>
          </p:txBody>
        </p:sp>
      </p:grpSp>
      <p:grpSp>
        <p:nvGrpSpPr>
          <p:cNvPr id="3" name="Group 2"/>
          <p:cNvGrpSpPr/>
          <p:nvPr/>
        </p:nvGrpSpPr>
        <p:grpSpPr>
          <a:xfrm>
            <a:off x="6517625" y="612227"/>
            <a:ext cx="2575721" cy="1807123"/>
            <a:chOff x="6517625" y="612227"/>
            <a:chExt cx="2575721" cy="1807123"/>
          </a:xfrm>
        </p:grpSpPr>
        <p:pic>
          <p:nvPicPr>
            <p:cNvPr id="27690" name="Picture 4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17625" y="1083714"/>
              <a:ext cx="2284343" cy="1335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92" name="Line 32"/>
            <p:cNvSpPr>
              <a:spLocks noChangeShapeType="1"/>
            </p:cNvSpPr>
            <p:nvPr/>
          </p:nvSpPr>
          <p:spPr bwMode="auto">
            <a:xfrm flipH="1">
              <a:off x="8298529" y="916493"/>
              <a:ext cx="313477" cy="563702"/>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dirty="0"/>
            </a:p>
          </p:txBody>
        </p:sp>
        <p:sp>
          <p:nvSpPr>
            <p:cNvPr id="27691" name="Rectangle 17"/>
            <p:cNvSpPr>
              <a:spLocks noChangeArrowheads="1"/>
            </p:cNvSpPr>
            <p:nvPr/>
          </p:nvSpPr>
          <p:spPr bwMode="auto">
            <a:xfrm>
              <a:off x="7972571" y="612227"/>
              <a:ext cx="11207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a:solidFill>
                    <a:schemeClr val="tx2"/>
                  </a:solidFill>
                </a:rPr>
                <a:t>albumen</a:t>
              </a:r>
            </a:p>
          </p:txBody>
        </p:sp>
      </p:grpSp>
      <p:sp>
        <p:nvSpPr>
          <p:cNvPr id="27650" name="Rectangle 6"/>
          <p:cNvSpPr>
            <a:spLocks noChangeArrowheads="1"/>
          </p:cNvSpPr>
          <p:nvPr/>
        </p:nvSpPr>
        <p:spPr bwMode="auto">
          <a:xfrm>
            <a:off x="-6845" y="0"/>
            <a:ext cx="1628775" cy="363537"/>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a:solidFill>
                  <a:schemeClr val="tx2"/>
                </a:solidFill>
              </a:rPr>
              <a:t>Infundibulum</a:t>
            </a:r>
          </a:p>
        </p:txBody>
      </p:sp>
      <p:sp>
        <p:nvSpPr>
          <p:cNvPr id="27663" name="Line 29"/>
          <p:cNvSpPr>
            <a:spLocks noChangeShapeType="1"/>
          </p:cNvSpPr>
          <p:nvPr/>
        </p:nvSpPr>
        <p:spPr bwMode="auto">
          <a:xfrm>
            <a:off x="504374" y="310205"/>
            <a:ext cx="457200" cy="733425"/>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dirty="0"/>
          </a:p>
        </p:txBody>
      </p:sp>
      <p:sp>
        <p:nvSpPr>
          <p:cNvPr id="53" name="Rectangle 21"/>
          <p:cNvSpPr>
            <a:spLocks noChangeArrowheads="1"/>
          </p:cNvSpPr>
          <p:nvPr/>
        </p:nvSpPr>
        <p:spPr bwMode="auto">
          <a:xfrm>
            <a:off x="1819048" y="2832287"/>
            <a:ext cx="913711" cy="36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a:solidFill>
                  <a:schemeClr val="tx2"/>
                </a:solidFill>
              </a:rPr>
              <a:t>Uterus</a:t>
            </a:r>
            <a:endParaRPr lang="en-US" altLang="en-US" sz="1800" dirty="0">
              <a:solidFill>
                <a:schemeClr val="tx2"/>
              </a:solidFill>
            </a:endParaRPr>
          </a:p>
        </p:txBody>
      </p:sp>
      <p:sp>
        <p:nvSpPr>
          <p:cNvPr id="54" name="Line 37"/>
          <p:cNvSpPr>
            <a:spLocks noChangeShapeType="1"/>
          </p:cNvSpPr>
          <p:nvPr/>
        </p:nvSpPr>
        <p:spPr bwMode="auto">
          <a:xfrm flipH="1">
            <a:off x="1632430" y="3118169"/>
            <a:ext cx="278295" cy="200373"/>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dissolv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243292" y="4724"/>
            <a:ext cx="6900708" cy="517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4" name="Rectangle 2"/>
          <p:cNvSpPr>
            <a:spLocks noGrp="1" noChangeArrowheads="1"/>
          </p:cNvSpPr>
          <p:nvPr>
            <p:ph type="title"/>
          </p:nvPr>
        </p:nvSpPr>
        <p:spPr>
          <a:xfrm>
            <a:off x="-152400" y="2038350"/>
            <a:ext cx="2497855" cy="762000"/>
          </a:xfrm>
          <a:effectLst>
            <a:outerShdw blurRad="63500" dist="38099" dir="2700000" algn="ctr" rotWithShape="0">
              <a:schemeClr val="bg2">
                <a:alpha val="74997"/>
              </a:schemeClr>
            </a:outerShdw>
          </a:effectLst>
        </p:spPr>
        <p:txBody>
          <a:bodyPr/>
          <a:lstStyle/>
          <a:p>
            <a:pPr>
              <a:defRPr/>
            </a:pPr>
            <a:r>
              <a:rPr lang="en-US" sz="4000">
                <a:ea typeface="+mj-ea"/>
                <a:cs typeface="+mj-cs"/>
              </a:rPr>
              <a:t>Chicken</a:t>
            </a:r>
            <a:br>
              <a:rPr lang="en-US" sz="4000">
                <a:ea typeface="+mj-ea"/>
                <a:cs typeface="+mj-cs"/>
              </a:rPr>
            </a:br>
            <a:r>
              <a:rPr lang="en-US" sz="4000">
                <a:ea typeface="+mj-ea"/>
                <a:cs typeface="+mj-cs"/>
              </a:rPr>
              <a:t> Tract</a:t>
            </a:r>
          </a:p>
        </p:txBody>
      </p:sp>
      <p:sp>
        <p:nvSpPr>
          <p:cNvPr id="28675" name="Text Box 4"/>
          <p:cNvSpPr txBox="1">
            <a:spLocks noChangeArrowheads="1"/>
          </p:cNvSpPr>
          <p:nvPr/>
        </p:nvSpPr>
        <p:spPr bwMode="auto">
          <a:xfrm>
            <a:off x="6019798" y="85544"/>
            <a:ext cx="1349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Ovary</a:t>
            </a:r>
          </a:p>
        </p:txBody>
      </p:sp>
      <p:sp>
        <p:nvSpPr>
          <p:cNvPr id="28676" name="Text Box 5"/>
          <p:cNvSpPr txBox="1">
            <a:spLocks noChangeArrowheads="1"/>
          </p:cNvSpPr>
          <p:nvPr/>
        </p:nvSpPr>
        <p:spPr bwMode="auto">
          <a:xfrm>
            <a:off x="7485754" y="207317"/>
            <a:ext cx="13414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latin typeface="Comic Sans MS" panose="030F0702030302020204" pitchFamily="66" charset="0"/>
              </a:rPr>
              <a:t>Magnum</a:t>
            </a:r>
          </a:p>
        </p:txBody>
      </p:sp>
      <p:sp>
        <p:nvSpPr>
          <p:cNvPr id="28677" name="Text Box 6"/>
          <p:cNvSpPr txBox="1">
            <a:spLocks noChangeArrowheads="1"/>
          </p:cNvSpPr>
          <p:nvPr/>
        </p:nvSpPr>
        <p:spPr bwMode="auto">
          <a:xfrm>
            <a:off x="7226198" y="4552950"/>
            <a:ext cx="18605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latin typeface="Comic Sans MS" panose="030F0702030302020204" pitchFamily="66" charset="0"/>
              </a:rPr>
              <a:t>Shell Gland</a:t>
            </a:r>
          </a:p>
        </p:txBody>
      </p:sp>
      <p:sp>
        <p:nvSpPr>
          <p:cNvPr id="28678" name="Text Box 7"/>
          <p:cNvSpPr txBox="1">
            <a:spLocks noChangeArrowheads="1"/>
          </p:cNvSpPr>
          <p:nvPr/>
        </p:nvSpPr>
        <p:spPr bwMode="auto">
          <a:xfrm>
            <a:off x="3934638" y="4487570"/>
            <a:ext cx="15319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latin typeface="Comic Sans MS" panose="030F0702030302020204" pitchFamily="66" charset="0"/>
              </a:rPr>
              <a:t>Intestine</a:t>
            </a:r>
          </a:p>
        </p:txBody>
      </p:sp>
      <p:sp>
        <p:nvSpPr>
          <p:cNvPr id="28679" name="Line 8"/>
          <p:cNvSpPr>
            <a:spLocks noChangeShapeType="1"/>
          </p:cNvSpPr>
          <p:nvPr/>
        </p:nvSpPr>
        <p:spPr bwMode="auto">
          <a:xfrm flipH="1">
            <a:off x="5884657" y="516582"/>
            <a:ext cx="609600" cy="304800"/>
          </a:xfrm>
          <a:prstGeom prst="line">
            <a:avLst/>
          </a:prstGeom>
          <a:noFill/>
          <a:ln w="762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28680" name="Line 9"/>
          <p:cNvSpPr>
            <a:spLocks noChangeShapeType="1"/>
          </p:cNvSpPr>
          <p:nvPr/>
        </p:nvSpPr>
        <p:spPr bwMode="auto">
          <a:xfrm flipH="1">
            <a:off x="6019798" y="668982"/>
            <a:ext cx="1828801" cy="1750368"/>
          </a:xfrm>
          <a:prstGeom prst="line">
            <a:avLst/>
          </a:prstGeom>
          <a:noFill/>
          <a:ln w="762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28681" name="Line 10"/>
          <p:cNvSpPr>
            <a:spLocks noChangeShapeType="1"/>
          </p:cNvSpPr>
          <p:nvPr/>
        </p:nvSpPr>
        <p:spPr bwMode="auto">
          <a:xfrm flipH="1" flipV="1">
            <a:off x="6934200" y="3333750"/>
            <a:ext cx="1342976" cy="1219200"/>
          </a:xfrm>
          <a:prstGeom prst="line">
            <a:avLst/>
          </a:prstGeom>
          <a:noFill/>
          <a:ln w="762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28682" name="Line 11"/>
          <p:cNvSpPr>
            <a:spLocks noChangeShapeType="1"/>
          </p:cNvSpPr>
          <p:nvPr/>
        </p:nvSpPr>
        <p:spPr bwMode="auto">
          <a:xfrm flipV="1">
            <a:off x="4572000" y="3638550"/>
            <a:ext cx="152400" cy="762000"/>
          </a:xfrm>
          <a:prstGeom prst="line">
            <a:avLst/>
          </a:prstGeom>
          <a:noFill/>
          <a:ln w="762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4413" y="0"/>
            <a:ext cx="6859587"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8" name="Rectangle 2"/>
          <p:cNvSpPr>
            <a:spLocks noGrp="1" noChangeArrowheads="1"/>
          </p:cNvSpPr>
          <p:nvPr>
            <p:ph type="title"/>
          </p:nvPr>
        </p:nvSpPr>
        <p:spPr>
          <a:xfrm>
            <a:off x="74613" y="1809750"/>
            <a:ext cx="2209800" cy="1066800"/>
          </a:xfrm>
        </p:spPr>
        <p:txBody>
          <a:bodyPr/>
          <a:lstStyle/>
          <a:p>
            <a:r>
              <a:rPr lang="en-US" altLang="en-US" sz="4000">
                <a:ea typeface="ＭＳ Ｐゴシック" panose="020B0600070205080204" pitchFamily="34" charset="-128"/>
              </a:rPr>
              <a:t>Chicken</a:t>
            </a:r>
            <a:br>
              <a:rPr lang="en-US" altLang="en-US" sz="4000">
                <a:ea typeface="ＭＳ Ｐゴシック" panose="020B0600070205080204" pitchFamily="34" charset="-128"/>
              </a:rPr>
            </a:br>
            <a:r>
              <a:rPr lang="en-US" altLang="en-US" sz="4000">
                <a:ea typeface="ＭＳ Ｐゴシック" panose="020B0600070205080204" pitchFamily="34" charset="-128"/>
              </a:rPr>
              <a:t>Ovary</a:t>
            </a:r>
            <a:endParaRPr lang="en-US" altLang="en-US" sz="4000" dirty="0">
              <a:ea typeface="ＭＳ Ｐゴシック" panose="020B0600070205080204" pitchFamily="34" charset="-128"/>
            </a:endParaRPr>
          </a:p>
        </p:txBody>
      </p:sp>
      <p:sp>
        <p:nvSpPr>
          <p:cNvPr id="29699" name="Text Box 4"/>
          <p:cNvSpPr txBox="1">
            <a:spLocks noChangeArrowheads="1"/>
          </p:cNvSpPr>
          <p:nvPr/>
        </p:nvSpPr>
        <p:spPr bwMode="auto">
          <a:xfrm>
            <a:off x="7405688" y="141287"/>
            <a:ext cx="173831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2400" dirty="0">
                <a:latin typeface="Comic Sans MS" panose="030F0702030302020204" pitchFamily="66" charset="0"/>
              </a:rPr>
              <a:t>Hierarchal</a:t>
            </a:r>
          </a:p>
          <a:p>
            <a:pPr algn="ctr">
              <a:spcBef>
                <a:spcPct val="0"/>
              </a:spcBef>
              <a:buSzTx/>
              <a:buFontTx/>
              <a:buNone/>
            </a:pPr>
            <a:r>
              <a:rPr lang="en-US" altLang="en-US" sz="2400" dirty="0">
                <a:latin typeface="Comic Sans MS" panose="030F0702030302020204" pitchFamily="66" charset="0"/>
              </a:rPr>
              <a:t>Follicles</a:t>
            </a:r>
          </a:p>
        </p:txBody>
      </p:sp>
      <p:sp>
        <p:nvSpPr>
          <p:cNvPr id="29700" name="Line 6"/>
          <p:cNvSpPr>
            <a:spLocks noChangeShapeType="1"/>
          </p:cNvSpPr>
          <p:nvPr/>
        </p:nvSpPr>
        <p:spPr bwMode="auto">
          <a:xfrm flipH="1">
            <a:off x="6705600" y="665302"/>
            <a:ext cx="914400" cy="553898"/>
          </a:xfrm>
          <a:prstGeom prst="line">
            <a:avLst/>
          </a:prstGeom>
          <a:noFill/>
          <a:ln w="762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33458" y="3505"/>
            <a:ext cx="7110542" cy="516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2" name="Rectangle 2"/>
          <p:cNvSpPr>
            <a:spLocks noGrp="1" noChangeArrowheads="1"/>
          </p:cNvSpPr>
          <p:nvPr>
            <p:ph type="title"/>
          </p:nvPr>
        </p:nvSpPr>
        <p:spPr>
          <a:xfrm>
            <a:off x="6477000" y="-96508"/>
            <a:ext cx="2857500" cy="1524000"/>
          </a:xfrm>
        </p:spPr>
        <p:txBody>
          <a:bodyPr/>
          <a:lstStyle/>
          <a:p>
            <a:r>
              <a:rPr lang="en-US" altLang="en-US" sz="2800" dirty="0">
                <a:ea typeface="ＭＳ Ｐゴシック" panose="020B0600070205080204" pitchFamily="34" charset="-128"/>
              </a:rPr>
              <a:t>Ovary with large follicles removed</a:t>
            </a:r>
          </a:p>
        </p:txBody>
      </p:sp>
      <p:sp>
        <p:nvSpPr>
          <p:cNvPr id="30723" name="Line 5"/>
          <p:cNvSpPr>
            <a:spLocks noChangeShapeType="1"/>
          </p:cNvSpPr>
          <p:nvPr/>
        </p:nvSpPr>
        <p:spPr bwMode="auto">
          <a:xfrm flipH="1">
            <a:off x="5410200" y="971550"/>
            <a:ext cx="1676400" cy="685800"/>
          </a:xfrm>
          <a:prstGeom prst="line">
            <a:avLst/>
          </a:prstGeom>
          <a:noFill/>
          <a:ln w="76200">
            <a:solidFill>
              <a:schemeClr val="tx1"/>
            </a:solidFill>
            <a:round/>
            <a:headEnd/>
            <a:tailEnd type="stealth" w="med" len="lg"/>
          </a:ln>
          <a:effectLst>
            <a:glow rad="50800">
              <a:schemeClr val="bg1"/>
            </a:glow>
          </a:effectLst>
          <a:extLst>
            <a:ext uri="{909E8E84-426E-40DD-AFC4-6F175D3DCCD1}">
              <a14:hiddenFill xmlns:a14="http://schemas.microsoft.com/office/drawing/2010/main">
                <a:noFill/>
              </a14:hiddenFill>
            </a:ext>
          </a:extLst>
        </p:spPr>
        <p:txBody>
          <a:bodyPr wrap="none" anchor="ctr"/>
          <a:lstStyle/>
          <a:p>
            <a:endParaRPr lang="en-US">
              <a:effectLst>
                <a:glow rad="127000">
                  <a:schemeClr val="bg1"/>
                </a:glow>
              </a:effectLst>
            </a:endParaRPr>
          </a:p>
        </p:txBody>
      </p:sp>
      <p:sp>
        <p:nvSpPr>
          <p:cNvPr id="30724" name="Text Box 6"/>
          <p:cNvSpPr txBox="1">
            <a:spLocks noChangeArrowheads="1"/>
          </p:cNvSpPr>
          <p:nvPr/>
        </p:nvSpPr>
        <p:spPr bwMode="auto">
          <a:xfrm>
            <a:off x="7050634" y="2972295"/>
            <a:ext cx="1524000" cy="830997"/>
          </a:xfrm>
          <a:prstGeom prst="rect">
            <a:avLst/>
          </a:prstGeom>
          <a:noFill/>
          <a:ln>
            <a:noFill/>
          </a:ln>
          <a:extLst/>
        </p:spPr>
        <p:txBody>
          <a:bodyPr wrap="squar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2400" dirty="0">
                <a:effectLst>
                  <a:glow rad="127000">
                    <a:schemeClr val="bg1"/>
                  </a:glow>
                </a:effectLst>
                <a:latin typeface="Comic Sans MS" panose="030F0702030302020204" pitchFamily="66" charset="0"/>
              </a:rPr>
              <a:t>Ruptured follicle</a:t>
            </a:r>
          </a:p>
        </p:txBody>
      </p:sp>
      <p:sp>
        <p:nvSpPr>
          <p:cNvPr id="30725" name="Line 7"/>
          <p:cNvSpPr>
            <a:spLocks noChangeShapeType="1"/>
          </p:cNvSpPr>
          <p:nvPr/>
        </p:nvSpPr>
        <p:spPr bwMode="auto">
          <a:xfrm flipH="1" flipV="1">
            <a:off x="4572000" y="2610840"/>
            <a:ext cx="2362200" cy="722910"/>
          </a:xfrm>
          <a:prstGeom prst="line">
            <a:avLst/>
          </a:prstGeom>
          <a:noFill/>
          <a:ln w="76200">
            <a:solidFill>
              <a:schemeClr val="tx1"/>
            </a:solidFill>
            <a:round/>
            <a:headEnd/>
            <a:tailEnd type="stealth" w="med" len="lg"/>
          </a:ln>
          <a:effectLst>
            <a:glow rad="63500">
              <a:schemeClr val="bg1"/>
            </a:glow>
          </a:effectLst>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2438" y="69521"/>
            <a:ext cx="9067800" cy="628650"/>
          </a:xfrm>
        </p:spPr>
        <p:txBody>
          <a:bodyPr/>
          <a:lstStyle/>
          <a:p>
            <a:r>
              <a:rPr lang="en-US" altLang="en-US" sz="4000">
                <a:ea typeface="ＭＳ Ｐゴシック" panose="020B0600070205080204" pitchFamily="34" charset="-128"/>
              </a:rPr>
              <a:t>Chicken Reproductive Tract</a:t>
            </a:r>
          </a:p>
        </p:txBody>
      </p:sp>
      <p:pic>
        <p:nvPicPr>
          <p:cNvPr id="3174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817563"/>
            <a:ext cx="8991600" cy="3968167"/>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1747" name="Text Box 4"/>
          <p:cNvSpPr txBox="1">
            <a:spLocks noChangeArrowheads="1"/>
          </p:cNvSpPr>
          <p:nvPr/>
        </p:nvSpPr>
        <p:spPr bwMode="auto">
          <a:xfrm>
            <a:off x="5867400" y="4149966"/>
            <a:ext cx="13541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latin typeface="Comic Sans MS" panose="030F0702030302020204" pitchFamily="66" charset="0"/>
              </a:rPr>
              <a:t>Follicles</a:t>
            </a:r>
          </a:p>
        </p:txBody>
      </p:sp>
      <p:sp>
        <p:nvSpPr>
          <p:cNvPr id="31748" name="Text Box 5"/>
          <p:cNvSpPr txBox="1">
            <a:spLocks noChangeArrowheads="1"/>
          </p:cNvSpPr>
          <p:nvPr/>
        </p:nvSpPr>
        <p:spPr bwMode="auto">
          <a:xfrm>
            <a:off x="6781800" y="971550"/>
            <a:ext cx="2089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latin typeface="Comic Sans MS" panose="030F0702030302020204" pitchFamily="66" charset="0"/>
              </a:rPr>
              <a:t>Infundibulum</a:t>
            </a:r>
          </a:p>
        </p:txBody>
      </p:sp>
      <p:sp>
        <p:nvSpPr>
          <p:cNvPr id="31749" name="Text Box 6"/>
          <p:cNvSpPr txBox="1">
            <a:spLocks noChangeArrowheads="1"/>
          </p:cNvSpPr>
          <p:nvPr/>
        </p:nvSpPr>
        <p:spPr bwMode="auto">
          <a:xfrm>
            <a:off x="4830763" y="2495550"/>
            <a:ext cx="13525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latin typeface="Comic Sans MS" panose="030F0702030302020204" pitchFamily="66" charset="0"/>
              </a:rPr>
              <a:t>Magnum</a:t>
            </a:r>
          </a:p>
        </p:txBody>
      </p:sp>
      <p:sp>
        <p:nvSpPr>
          <p:cNvPr id="31750" name="Text Box 7"/>
          <p:cNvSpPr txBox="1">
            <a:spLocks noChangeArrowheads="1"/>
          </p:cNvSpPr>
          <p:nvPr/>
        </p:nvSpPr>
        <p:spPr bwMode="auto">
          <a:xfrm>
            <a:off x="108509" y="873721"/>
            <a:ext cx="13620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latin typeface="Comic Sans MS" panose="030F0702030302020204" pitchFamily="66" charset="0"/>
              </a:rPr>
              <a:t>Isthmus</a:t>
            </a:r>
          </a:p>
        </p:txBody>
      </p:sp>
      <p:sp>
        <p:nvSpPr>
          <p:cNvPr id="31751" name="Text Box 8"/>
          <p:cNvSpPr txBox="1">
            <a:spLocks noChangeArrowheads="1"/>
          </p:cNvSpPr>
          <p:nvPr/>
        </p:nvSpPr>
        <p:spPr bwMode="auto">
          <a:xfrm>
            <a:off x="2517648" y="3744525"/>
            <a:ext cx="18605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dirty="0">
                <a:latin typeface="Comic Sans MS" panose="030F0702030302020204" pitchFamily="66" charset="0"/>
              </a:rPr>
              <a:t>Shell Gland</a:t>
            </a:r>
          </a:p>
        </p:txBody>
      </p:sp>
      <p:sp>
        <p:nvSpPr>
          <p:cNvPr id="31752" name="Text Box 9"/>
          <p:cNvSpPr txBox="1">
            <a:spLocks noChangeArrowheads="1"/>
          </p:cNvSpPr>
          <p:nvPr/>
        </p:nvSpPr>
        <p:spPr bwMode="auto">
          <a:xfrm>
            <a:off x="1676400" y="4321968"/>
            <a:ext cx="11239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latin typeface="Comic Sans MS" panose="030F0702030302020204" pitchFamily="66" charset="0"/>
              </a:rPr>
              <a:t>Cloaca</a:t>
            </a:r>
          </a:p>
        </p:txBody>
      </p:sp>
      <p:sp>
        <p:nvSpPr>
          <p:cNvPr id="31753" name="Line 10"/>
          <p:cNvSpPr>
            <a:spLocks noChangeShapeType="1"/>
          </p:cNvSpPr>
          <p:nvPr/>
        </p:nvSpPr>
        <p:spPr bwMode="auto">
          <a:xfrm flipH="1">
            <a:off x="7734300" y="1387077"/>
            <a:ext cx="114300" cy="931243"/>
          </a:xfrm>
          <a:prstGeom prst="line">
            <a:avLst/>
          </a:prstGeom>
          <a:noFill/>
          <a:ln w="762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31754" name="Line 11"/>
          <p:cNvSpPr>
            <a:spLocks noChangeShapeType="1"/>
          </p:cNvSpPr>
          <p:nvPr/>
        </p:nvSpPr>
        <p:spPr bwMode="auto">
          <a:xfrm>
            <a:off x="1371600" y="1178718"/>
            <a:ext cx="571500" cy="208360"/>
          </a:xfrm>
          <a:prstGeom prst="line">
            <a:avLst/>
          </a:prstGeom>
          <a:noFill/>
          <a:ln w="762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31755" name="Line 12"/>
          <p:cNvSpPr>
            <a:spLocks noChangeShapeType="1"/>
          </p:cNvSpPr>
          <p:nvPr/>
        </p:nvSpPr>
        <p:spPr bwMode="auto">
          <a:xfrm flipH="1" flipV="1">
            <a:off x="1600200" y="3486150"/>
            <a:ext cx="914400" cy="457200"/>
          </a:xfrm>
          <a:prstGeom prst="line">
            <a:avLst/>
          </a:prstGeom>
          <a:noFill/>
          <a:ln w="762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31756" name="Line 13"/>
          <p:cNvSpPr>
            <a:spLocks noChangeShapeType="1"/>
          </p:cNvSpPr>
          <p:nvPr/>
        </p:nvSpPr>
        <p:spPr bwMode="auto">
          <a:xfrm flipV="1">
            <a:off x="5410200" y="1733550"/>
            <a:ext cx="228600" cy="838200"/>
          </a:xfrm>
          <a:prstGeom prst="line">
            <a:avLst/>
          </a:prstGeom>
          <a:noFill/>
          <a:ln w="762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31757" name="Line 14"/>
          <p:cNvSpPr>
            <a:spLocks noChangeShapeType="1"/>
          </p:cNvSpPr>
          <p:nvPr/>
        </p:nvSpPr>
        <p:spPr bwMode="auto">
          <a:xfrm flipH="1" flipV="1">
            <a:off x="3962400" y="2495550"/>
            <a:ext cx="914400" cy="228600"/>
          </a:xfrm>
          <a:prstGeom prst="line">
            <a:avLst/>
          </a:prstGeom>
          <a:noFill/>
          <a:ln w="762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31758" name="Line 15"/>
          <p:cNvSpPr>
            <a:spLocks noChangeShapeType="1"/>
          </p:cNvSpPr>
          <p:nvPr/>
        </p:nvSpPr>
        <p:spPr bwMode="auto">
          <a:xfrm flipV="1">
            <a:off x="7229614" y="4149965"/>
            <a:ext cx="542785" cy="280359"/>
          </a:xfrm>
          <a:prstGeom prst="line">
            <a:avLst/>
          </a:prstGeom>
          <a:noFill/>
          <a:ln w="762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31759" name="Line 16"/>
          <p:cNvSpPr>
            <a:spLocks noChangeShapeType="1"/>
          </p:cNvSpPr>
          <p:nvPr/>
        </p:nvSpPr>
        <p:spPr bwMode="auto">
          <a:xfrm flipH="1" flipV="1">
            <a:off x="458724" y="4061637"/>
            <a:ext cx="1141476" cy="491313"/>
          </a:xfrm>
          <a:prstGeom prst="line">
            <a:avLst/>
          </a:prstGeom>
          <a:noFill/>
          <a:ln w="762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61874"/>
            <a:ext cx="6781800" cy="5086350"/>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2770" name="Rectangle 2"/>
          <p:cNvSpPr>
            <a:spLocks noGrp="1" noChangeArrowheads="1"/>
          </p:cNvSpPr>
          <p:nvPr>
            <p:ph type="title"/>
          </p:nvPr>
        </p:nvSpPr>
        <p:spPr>
          <a:xfrm>
            <a:off x="5257800" y="-19050"/>
            <a:ext cx="2819400" cy="914400"/>
          </a:xfrm>
        </p:spPr>
        <p:txBody>
          <a:bodyPr/>
          <a:lstStyle/>
          <a:p>
            <a:r>
              <a:rPr lang="en-US" altLang="en-US" sz="3200">
                <a:ea typeface="ＭＳ Ｐゴシック" panose="020B0600070205080204" pitchFamily="34" charset="-128"/>
              </a:rPr>
              <a:t>Infundibulum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19050"/>
            <a:ext cx="523214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4" name="Rectangle 2"/>
          <p:cNvSpPr>
            <a:spLocks noGrp="1" noChangeArrowheads="1"/>
          </p:cNvSpPr>
          <p:nvPr>
            <p:ph type="title"/>
          </p:nvPr>
        </p:nvSpPr>
        <p:spPr>
          <a:xfrm>
            <a:off x="0" y="171450"/>
            <a:ext cx="2438400" cy="628650"/>
          </a:xfrm>
        </p:spPr>
        <p:txBody>
          <a:bodyPr/>
          <a:lstStyle/>
          <a:p>
            <a:r>
              <a:rPr lang="en-US" altLang="en-US">
                <a:ea typeface="ＭＳ Ｐゴシック" panose="020B0600070205080204" pitchFamily="34" charset="-128"/>
              </a:rPr>
              <a:t>Cloaca</a:t>
            </a:r>
          </a:p>
        </p:txBody>
      </p:sp>
      <p:sp>
        <p:nvSpPr>
          <p:cNvPr id="33795" name="Line 5"/>
          <p:cNvSpPr>
            <a:spLocks noChangeShapeType="1"/>
          </p:cNvSpPr>
          <p:nvPr/>
        </p:nvSpPr>
        <p:spPr bwMode="auto">
          <a:xfrm>
            <a:off x="4251324" y="800100"/>
            <a:ext cx="614363" cy="1653381"/>
          </a:xfrm>
          <a:prstGeom prst="line">
            <a:avLst/>
          </a:prstGeom>
          <a:noFill/>
          <a:ln w="762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33796" name="Text Box 6"/>
          <p:cNvSpPr txBox="1">
            <a:spLocks noChangeArrowheads="1"/>
          </p:cNvSpPr>
          <p:nvPr/>
        </p:nvSpPr>
        <p:spPr bwMode="auto">
          <a:xfrm>
            <a:off x="3617118" y="338137"/>
            <a:ext cx="11477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latin typeface="Comic Sans MS" panose="030F0702030302020204" pitchFamily="66" charset="0"/>
              </a:rPr>
              <a:t>Vagina</a:t>
            </a:r>
          </a:p>
        </p:txBody>
      </p:sp>
      <p:sp>
        <p:nvSpPr>
          <p:cNvPr id="33797" name="Text Box 7"/>
          <p:cNvSpPr txBox="1">
            <a:spLocks noChangeArrowheads="1"/>
          </p:cNvSpPr>
          <p:nvPr/>
        </p:nvSpPr>
        <p:spPr bwMode="auto">
          <a:xfrm>
            <a:off x="989271" y="2346649"/>
            <a:ext cx="13112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latin typeface="Comic Sans MS" panose="030F0702030302020204" pitchFamily="66" charset="0"/>
              </a:rPr>
              <a:t>Vaginal opening</a:t>
            </a:r>
          </a:p>
        </p:txBody>
      </p:sp>
      <p:sp>
        <p:nvSpPr>
          <p:cNvPr id="33798" name="Text Box 8"/>
          <p:cNvSpPr txBox="1">
            <a:spLocks noChangeArrowheads="1"/>
          </p:cNvSpPr>
          <p:nvPr/>
        </p:nvSpPr>
        <p:spPr bwMode="auto">
          <a:xfrm>
            <a:off x="5402261" y="3486150"/>
            <a:ext cx="15398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2400">
                <a:latin typeface="Comic Sans MS" panose="030F0702030302020204" pitchFamily="66" charset="0"/>
              </a:rPr>
              <a:t>Intestine opening</a:t>
            </a:r>
          </a:p>
        </p:txBody>
      </p:sp>
      <p:sp>
        <p:nvSpPr>
          <p:cNvPr id="33799" name="Line 10"/>
          <p:cNvSpPr>
            <a:spLocks noChangeShapeType="1"/>
          </p:cNvSpPr>
          <p:nvPr/>
        </p:nvSpPr>
        <p:spPr bwMode="auto">
          <a:xfrm flipH="1" flipV="1">
            <a:off x="3723712" y="3709988"/>
            <a:ext cx="1762687" cy="233362"/>
          </a:xfrm>
          <a:prstGeom prst="line">
            <a:avLst/>
          </a:prstGeom>
          <a:noFill/>
          <a:ln w="762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33800" name="Line 11"/>
          <p:cNvSpPr>
            <a:spLocks noChangeShapeType="1"/>
          </p:cNvSpPr>
          <p:nvPr/>
        </p:nvSpPr>
        <p:spPr bwMode="auto">
          <a:xfrm>
            <a:off x="2209800" y="2868613"/>
            <a:ext cx="1066800" cy="541337"/>
          </a:xfrm>
          <a:prstGeom prst="line">
            <a:avLst/>
          </a:prstGeom>
          <a:noFill/>
          <a:ln w="762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14021" y="2038350"/>
            <a:ext cx="2819400" cy="628650"/>
          </a:xfrm>
        </p:spPr>
        <p:txBody>
          <a:bodyPr/>
          <a:lstStyle/>
          <a:p>
            <a:r>
              <a:rPr lang="en-US" altLang="en-US">
                <a:ea typeface="ＭＳ Ｐゴシック" panose="020B0600070205080204" pitchFamily="34" charset="-128"/>
              </a:rPr>
              <a:t>Cloaca of Chicken</a:t>
            </a:r>
          </a:p>
        </p:txBody>
      </p:sp>
      <p:pic>
        <p:nvPicPr>
          <p:cNvPr id="3481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9354" y="0"/>
            <a:ext cx="6204646" cy="5127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Text Box 4"/>
          <p:cNvSpPr txBox="1">
            <a:spLocks noChangeArrowheads="1"/>
          </p:cNvSpPr>
          <p:nvPr/>
        </p:nvSpPr>
        <p:spPr bwMode="auto">
          <a:xfrm>
            <a:off x="5486400" y="4279697"/>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latin typeface="Comic Sans MS" panose="030F0702030302020204" pitchFamily="66" charset="0"/>
              </a:rPr>
              <a:t>Vagina opening</a:t>
            </a:r>
          </a:p>
        </p:txBody>
      </p:sp>
      <p:sp>
        <p:nvSpPr>
          <p:cNvPr id="34820" name="Text Box 5"/>
          <p:cNvSpPr txBox="1">
            <a:spLocks noChangeArrowheads="1"/>
          </p:cNvSpPr>
          <p:nvPr/>
        </p:nvSpPr>
        <p:spPr bwMode="auto">
          <a:xfrm>
            <a:off x="2939354" y="2937979"/>
            <a:ext cx="15398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2400">
                <a:latin typeface="Comic Sans MS" panose="030F0702030302020204" pitchFamily="66" charset="0"/>
              </a:rPr>
              <a:t>Intestine opening</a:t>
            </a:r>
          </a:p>
        </p:txBody>
      </p:sp>
      <p:sp>
        <p:nvSpPr>
          <p:cNvPr id="34821" name="Line 6"/>
          <p:cNvSpPr>
            <a:spLocks noChangeShapeType="1"/>
          </p:cNvSpPr>
          <p:nvPr/>
        </p:nvSpPr>
        <p:spPr bwMode="auto">
          <a:xfrm flipH="1" flipV="1">
            <a:off x="5905500" y="3679393"/>
            <a:ext cx="571500" cy="568757"/>
          </a:xfrm>
          <a:prstGeom prst="line">
            <a:avLst/>
          </a:prstGeom>
          <a:noFill/>
          <a:ln w="762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34822" name="Line 7"/>
          <p:cNvSpPr>
            <a:spLocks noChangeShapeType="1"/>
          </p:cNvSpPr>
          <p:nvPr/>
        </p:nvSpPr>
        <p:spPr bwMode="auto">
          <a:xfrm flipV="1">
            <a:off x="4419600" y="3028950"/>
            <a:ext cx="762000" cy="304800"/>
          </a:xfrm>
          <a:prstGeom prst="line">
            <a:avLst/>
          </a:prstGeom>
          <a:noFill/>
          <a:ln w="762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effectLst>
            <a:outerShdw blurRad="63500" dist="35921" dir="2700000" algn="ctr" rotWithShape="0">
              <a:srgbClr val="000000"/>
            </a:outerShdw>
          </a:effectLst>
        </p:spPr>
        <p:txBody>
          <a:bodyPr anchor="t"/>
          <a:lstStyle/>
          <a:p>
            <a:pPr>
              <a:defRPr/>
            </a:pPr>
            <a:r>
              <a:rPr lang="en-US">
                <a:solidFill>
                  <a:srgbClr val="FFFF00"/>
                </a:solidFill>
                <a:ea typeface="+mj-ea"/>
                <a:cs typeface="+mj-cs"/>
              </a:rPr>
              <a:t>Historical Development of Reproductive Physiology</a:t>
            </a:r>
          </a:p>
        </p:txBody>
      </p:sp>
      <p:sp>
        <p:nvSpPr>
          <p:cNvPr id="54279" name="Rectangle 7"/>
          <p:cNvSpPr>
            <a:spLocks noGrp="1" noChangeArrowheads="1"/>
          </p:cNvSpPr>
          <p:nvPr>
            <p:ph type="body" sz="half" idx="2"/>
          </p:nvPr>
        </p:nvSpPr>
        <p:spPr>
          <a:xfrm>
            <a:off x="381000" y="1657350"/>
            <a:ext cx="8116888" cy="3421063"/>
          </a:xfrm>
          <a:effectLst>
            <a:outerShdw blurRad="63500" dist="35921" dir="2700000" algn="ctr" rotWithShape="0">
              <a:srgbClr val="000000"/>
            </a:outerShdw>
          </a:effectLst>
        </p:spPr>
        <p:txBody>
          <a:bodyPr/>
          <a:lstStyle/>
          <a:p>
            <a:pPr>
              <a:defRPr/>
            </a:pPr>
            <a:r>
              <a:rPr lang="en-US" altLang="x-none" sz="2800" dirty="0">
                <a:solidFill>
                  <a:srgbClr val="FFFFFF"/>
                </a:solidFill>
              </a:rPr>
              <a:t>Covered in Book, Chapter 1</a:t>
            </a:r>
            <a:br>
              <a:rPr lang="en-US" altLang="x-none" sz="2800" dirty="0">
                <a:solidFill>
                  <a:srgbClr val="FFFFFF"/>
                </a:solidFill>
              </a:rPr>
            </a:br>
            <a:endParaRPr lang="en-US" altLang="x-none" sz="2800" dirty="0">
              <a:solidFill>
                <a:srgbClr val="FFFFFF"/>
              </a:solidFill>
            </a:endParaRPr>
          </a:p>
          <a:p>
            <a:pPr>
              <a:defRPr/>
            </a:pPr>
            <a:r>
              <a:rPr lang="en-US" altLang="x-none" sz="2800" dirty="0">
                <a:solidFill>
                  <a:srgbClr val="FFFFFF"/>
                </a:solidFill>
              </a:rPr>
              <a:t>Material will be covered in Lecture exam I </a:t>
            </a:r>
            <a:br>
              <a:rPr lang="en-US" altLang="x-none" sz="2800" dirty="0">
                <a:solidFill>
                  <a:srgbClr val="FFFFFF"/>
                </a:solidFill>
              </a:rPr>
            </a:br>
            <a:endParaRPr lang="en-US" altLang="x-none" sz="2800" dirty="0">
              <a:solidFill>
                <a:srgbClr val="FFFFFF"/>
              </a:solidFill>
            </a:endParaRPr>
          </a:p>
          <a:p>
            <a:pPr>
              <a:defRPr/>
            </a:pPr>
            <a:r>
              <a:rPr lang="en-US" altLang="x-none" sz="2800" dirty="0">
                <a:solidFill>
                  <a:srgbClr val="FFFFFF"/>
                </a:solidFill>
              </a:rPr>
              <a:t>Notes are in this section in PPTX file.</a:t>
            </a:r>
            <a:endParaRPr lang="en-US" altLang="x-none" sz="2800" b="0" dirty="0">
              <a:solidFill>
                <a:srgbClr val="FFFFFF"/>
              </a:solidFill>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effectLst>
            <a:outerShdw blurRad="63500" dist="35921" dir="2700000" algn="ctr" rotWithShape="0">
              <a:srgbClr val="000000"/>
            </a:outerShdw>
          </a:effectLst>
        </p:spPr>
        <p:txBody>
          <a:bodyPr anchor="t"/>
          <a:lstStyle/>
          <a:p>
            <a:pPr>
              <a:defRPr/>
            </a:pPr>
            <a:r>
              <a:rPr lang="en-US" sz="3200" dirty="0">
                <a:solidFill>
                  <a:srgbClr val="FFFF00"/>
                </a:solidFill>
                <a:ea typeface="+mj-ea"/>
                <a:cs typeface="+mj-cs"/>
              </a:rPr>
              <a:t>Historical Development of </a:t>
            </a:r>
            <a:r>
              <a:rPr lang="en-US" sz="3200" dirty="0" err="1">
                <a:solidFill>
                  <a:srgbClr val="FFFF00"/>
                </a:solidFill>
                <a:ea typeface="+mj-ea"/>
                <a:cs typeface="+mj-cs"/>
              </a:rPr>
              <a:t>Reprod</a:t>
            </a:r>
            <a:r>
              <a:rPr lang="en-US" sz="3200" dirty="0">
                <a:solidFill>
                  <a:srgbClr val="FFFF00"/>
                </a:solidFill>
                <a:ea typeface="+mj-ea"/>
                <a:cs typeface="+mj-cs"/>
              </a:rPr>
              <a:t>. Physiol.</a:t>
            </a:r>
          </a:p>
        </p:txBody>
      </p:sp>
      <p:sp>
        <p:nvSpPr>
          <p:cNvPr id="54275" name="Rectangle 3"/>
          <p:cNvSpPr>
            <a:spLocks noChangeArrowheads="1"/>
          </p:cNvSpPr>
          <p:nvPr/>
        </p:nvSpPr>
        <p:spPr bwMode="auto">
          <a:xfrm>
            <a:off x="304800" y="1277938"/>
            <a:ext cx="3178175" cy="458787"/>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dirty="0">
                <a:solidFill>
                  <a:srgbClr val="FFFFFF"/>
                </a:solidFill>
                <a:latin typeface="Helvetica" charset="0"/>
                <a:ea typeface="+mn-ea"/>
              </a:rPr>
              <a:t>Aristotle 384-322 BC</a:t>
            </a:r>
          </a:p>
        </p:txBody>
      </p:sp>
      <p:grpSp>
        <p:nvGrpSpPr>
          <p:cNvPr id="35844" name="Group 4"/>
          <p:cNvGrpSpPr>
            <a:grpSpLocks/>
          </p:cNvGrpSpPr>
          <p:nvPr/>
        </p:nvGrpSpPr>
        <p:grpSpPr bwMode="auto">
          <a:xfrm>
            <a:off x="411956" y="1884363"/>
            <a:ext cx="2963863" cy="2668587"/>
            <a:chOff x="458" y="1665"/>
            <a:chExt cx="1867" cy="1681"/>
          </a:xfrm>
        </p:grpSpPr>
        <p:sp>
          <p:nvSpPr>
            <p:cNvPr id="35846" name="Rectangle 5"/>
            <p:cNvSpPr>
              <a:spLocks noChangeArrowheads="1"/>
            </p:cNvSpPr>
            <p:nvPr/>
          </p:nvSpPr>
          <p:spPr bwMode="auto">
            <a:xfrm>
              <a:off x="458" y="1665"/>
              <a:ext cx="1867" cy="1681"/>
            </a:xfrm>
            <a:prstGeom prst="rect">
              <a:avLst/>
            </a:prstGeom>
            <a:solidFill>
              <a:schemeClr val="tx1"/>
            </a:solidFill>
            <a:ln w="12700">
              <a:solidFill>
                <a:schemeClr val="tx1"/>
              </a:solidFill>
              <a:miter lim="800000"/>
              <a:headEnd/>
              <a:tailEnd/>
            </a:ln>
          </p:spPr>
          <p:txBody>
            <a:bodyPr wrap="none" anchor="ct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endParaRPr lang="en-US" altLang="en-US" sz="2400">
                <a:latin typeface="Comic Sans MS" panose="030F0702030302020204" pitchFamily="66" charset="0"/>
              </a:endParaRPr>
            </a:p>
          </p:txBody>
        </p:sp>
        <p:sp>
          <p:nvSpPr>
            <p:cNvPr id="35847" name="Rectangle 6"/>
            <p:cNvSpPr>
              <a:spLocks noChangeArrowheads="1"/>
            </p:cNvSpPr>
            <p:nvPr/>
          </p:nvSpPr>
          <p:spPr bwMode="auto">
            <a:xfrm>
              <a:off x="824" y="2164"/>
              <a:ext cx="1192" cy="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solidFill>
                    <a:schemeClr val="bg1"/>
                  </a:solidFill>
                </a:rPr>
                <a:t>Generation </a:t>
              </a:r>
            </a:p>
            <a:p>
              <a:pPr>
                <a:spcBef>
                  <a:spcPct val="0"/>
                </a:spcBef>
                <a:buSzTx/>
                <a:buFontTx/>
                <a:buNone/>
              </a:pPr>
              <a:r>
                <a:rPr lang="en-US" altLang="en-US" sz="2400">
                  <a:solidFill>
                    <a:schemeClr val="bg1"/>
                  </a:solidFill>
                </a:rPr>
                <a:t>of Animals</a:t>
              </a:r>
            </a:p>
          </p:txBody>
        </p:sp>
      </p:grpSp>
      <p:sp>
        <p:nvSpPr>
          <p:cNvPr id="54279" name="Rectangle 7"/>
          <p:cNvSpPr>
            <a:spLocks noGrp="1" noChangeArrowheads="1"/>
          </p:cNvSpPr>
          <p:nvPr>
            <p:ph type="body" sz="half" idx="2"/>
          </p:nvPr>
        </p:nvSpPr>
        <p:spPr>
          <a:xfrm>
            <a:off x="3581400" y="1196975"/>
            <a:ext cx="5449888" cy="3421063"/>
          </a:xfrm>
          <a:effectLst>
            <a:outerShdw blurRad="63500" dist="35921" dir="2700000" algn="ctr" rotWithShape="0">
              <a:srgbClr val="000000"/>
            </a:outerShdw>
          </a:effectLst>
        </p:spPr>
        <p:txBody>
          <a:bodyPr/>
          <a:lstStyle/>
          <a:p>
            <a:pPr>
              <a:defRPr/>
            </a:pPr>
            <a:r>
              <a:rPr lang="en-US" altLang="x-none" sz="2800" dirty="0">
                <a:solidFill>
                  <a:srgbClr val="FFFFFF"/>
                </a:solidFill>
              </a:rPr>
              <a:t>Fetus arises from menstrual blood</a:t>
            </a:r>
            <a:br>
              <a:rPr lang="en-US" altLang="x-none" sz="2800" dirty="0">
                <a:solidFill>
                  <a:srgbClr val="FFFFFF"/>
                </a:solidFill>
              </a:rPr>
            </a:br>
            <a:endParaRPr lang="en-US" altLang="x-none" sz="2800" dirty="0">
              <a:solidFill>
                <a:srgbClr val="FFFFFF"/>
              </a:solidFill>
            </a:endParaRPr>
          </a:p>
          <a:p>
            <a:pPr>
              <a:defRPr/>
            </a:pPr>
            <a:r>
              <a:rPr lang="en-US" altLang="x-none" sz="2800" dirty="0">
                <a:solidFill>
                  <a:srgbClr val="FFFFFF"/>
                </a:solidFill>
              </a:rPr>
              <a:t>Seminal plasma initiates the conversion of menstrual blood</a:t>
            </a:r>
            <a:br>
              <a:rPr lang="en-US" altLang="x-none" sz="2800" dirty="0">
                <a:solidFill>
                  <a:srgbClr val="FFFFFF"/>
                </a:solidFill>
              </a:rPr>
            </a:br>
            <a:endParaRPr lang="en-US" altLang="x-none" sz="2800" dirty="0">
              <a:solidFill>
                <a:srgbClr val="FFFFFF"/>
              </a:solidFill>
            </a:endParaRPr>
          </a:p>
          <a:p>
            <a:pPr>
              <a:defRPr/>
            </a:pPr>
            <a:r>
              <a:rPr lang="en-US" altLang="x-none" sz="2800" dirty="0">
                <a:solidFill>
                  <a:srgbClr val="FFFFFF"/>
                </a:solidFill>
              </a:rPr>
              <a:t>Semen from all parts of body</a:t>
            </a:r>
            <a:endParaRPr lang="en-US" altLang="x-none" sz="2800" b="0" dirty="0">
              <a:solidFill>
                <a:srgbClr val="FFFFFF"/>
              </a:solidFill>
            </a:endParaRPr>
          </a:p>
        </p:txBody>
      </p:sp>
    </p:spTree>
    <p:extLst>
      <p:ext uri="{BB962C8B-B14F-4D97-AF65-F5344CB8AC3E}">
        <p14:creationId xmlns:p14="http://schemas.microsoft.com/office/powerpoint/2010/main" val="910500338"/>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effectLst>
            <a:outerShdw blurRad="63500" dist="35921" dir="2700000" algn="ctr" rotWithShape="0">
              <a:srgbClr val="000000"/>
            </a:outerShdw>
          </a:effectLst>
        </p:spPr>
        <p:txBody>
          <a:bodyPr anchor="t"/>
          <a:lstStyle/>
          <a:p>
            <a:pPr>
              <a:defRPr/>
            </a:pPr>
            <a:r>
              <a:rPr lang="en-US">
                <a:solidFill>
                  <a:srgbClr val="FFFF00"/>
                </a:solidFill>
                <a:ea typeface="+mj-ea"/>
                <a:cs typeface="+mj-cs"/>
              </a:rPr>
              <a:t>The Age of Gross Anatomy</a:t>
            </a:r>
          </a:p>
        </p:txBody>
      </p:sp>
      <p:sp>
        <p:nvSpPr>
          <p:cNvPr id="56323" name="Rectangle 3"/>
          <p:cNvSpPr>
            <a:spLocks noGrp="1" noChangeArrowheads="1"/>
          </p:cNvSpPr>
          <p:nvPr>
            <p:ph type="body" sz="half" idx="2"/>
          </p:nvPr>
        </p:nvSpPr>
        <p:spPr>
          <a:xfrm>
            <a:off x="685800" y="895350"/>
            <a:ext cx="8001000" cy="4572000"/>
          </a:xfrm>
          <a:effectLst>
            <a:outerShdw blurRad="63500" dist="35921" dir="2700000" algn="ctr" rotWithShape="0">
              <a:srgbClr val="000000"/>
            </a:outerShdw>
          </a:effectLst>
        </p:spPr>
        <p:txBody>
          <a:bodyPr/>
          <a:lstStyle/>
          <a:p>
            <a:pPr>
              <a:defRPr/>
            </a:pPr>
            <a:r>
              <a:rPr lang="en-US" altLang="x-none" sz="2800">
                <a:solidFill>
                  <a:srgbClr val="FFFFFF"/>
                </a:solidFill>
              </a:rPr>
              <a:t>Fallopius (1562) </a:t>
            </a:r>
          </a:p>
          <a:p>
            <a:pPr lvl="1">
              <a:defRPr/>
            </a:pPr>
            <a:r>
              <a:rPr lang="en-US" altLang="x-none" sz="2400">
                <a:solidFill>
                  <a:srgbClr val="FFFFFF"/>
                </a:solidFill>
              </a:rPr>
              <a:t>Describes the oviduct</a:t>
            </a:r>
          </a:p>
          <a:p>
            <a:pPr>
              <a:defRPr/>
            </a:pPr>
            <a:r>
              <a:rPr lang="en-US" altLang="x-none" sz="2800">
                <a:solidFill>
                  <a:srgbClr val="FFFFFF"/>
                </a:solidFill>
              </a:rPr>
              <a:t>Coiter (1573)</a:t>
            </a:r>
          </a:p>
          <a:p>
            <a:pPr lvl="1">
              <a:defRPr/>
            </a:pPr>
            <a:r>
              <a:rPr lang="en-US" altLang="x-none" sz="2400">
                <a:solidFill>
                  <a:srgbClr val="FFFFFF"/>
                </a:solidFill>
              </a:rPr>
              <a:t>Describes the corpus luteum</a:t>
            </a:r>
          </a:p>
          <a:p>
            <a:pPr>
              <a:defRPr/>
            </a:pPr>
            <a:r>
              <a:rPr lang="en-US" altLang="x-none" sz="2800">
                <a:solidFill>
                  <a:srgbClr val="FFFFFF"/>
                </a:solidFill>
              </a:rPr>
              <a:t>Regnier de Graff (1672)</a:t>
            </a:r>
          </a:p>
          <a:p>
            <a:pPr lvl="1">
              <a:defRPr/>
            </a:pPr>
            <a:r>
              <a:rPr lang="en-US" altLang="x-none" sz="2400">
                <a:solidFill>
                  <a:srgbClr val="FFFFFF"/>
                </a:solidFill>
              </a:rPr>
              <a:t>Describes the antral follicle (Graafian Follicle)</a:t>
            </a:r>
            <a:endParaRPr lang="en-US" altLang="x-none" sz="2400" b="0">
              <a:solidFill>
                <a:srgbClr val="FFFFFF"/>
              </a:solidFill>
            </a:endParaRP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effectLst>
            <a:outerShdw blurRad="63500" dist="38099" dir="2700000" algn="ctr" rotWithShape="0">
              <a:srgbClr val="000000">
                <a:alpha val="74997"/>
              </a:srgbClr>
            </a:outerShdw>
          </a:effectLst>
        </p:spPr>
        <p:txBody>
          <a:bodyPr/>
          <a:lstStyle/>
          <a:p>
            <a:pPr>
              <a:defRPr/>
            </a:pPr>
            <a:r>
              <a:rPr lang="en-US" altLang="x-none">
                <a:solidFill>
                  <a:srgbClr val="FFFF00"/>
                </a:solidFill>
              </a:rPr>
              <a:t>Development of the Microscope</a:t>
            </a:r>
            <a:endParaRPr lang="en-US" altLang="x-none"/>
          </a:p>
        </p:txBody>
      </p:sp>
      <p:sp>
        <p:nvSpPr>
          <p:cNvPr id="88068" name="Rectangle 4"/>
          <p:cNvSpPr>
            <a:spLocks noGrp="1" noChangeArrowheads="1"/>
          </p:cNvSpPr>
          <p:nvPr>
            <p:ph type="body" sz="half" idx="2"/>
          </p:nvPr>
        </p:nvSpPr>
        <p:spPr>
          <a:xfrm>
            <a:off x="4533900" y="742950"/>
            <a:ext cx="4495800" cy="1905000"/>
          </a:xfrm>
          <a:effectLst>
            <a:outerShdw blurRad="63500" dist="38099" dir="2700000" algn="ctr" rotWithShape="0">
              <a:srgbClr val="000000">
                <a:alpha val="74997"/>
              </a:srgbClr>
            </a:outerShdw>
          </a:effectLst>
        </p:spPr>
        <p:txBody>
          <a:bodyPr/>
          <a:lstStyle/>
          <a:p>
            <a:pPr>
              <a:defRPr/>
            </a:pPr>
            <a:r>
              <a:rPr lang="en-US" sz="2800" dirty="0">
                <a:solidFill>
                  <a:srgbClr val="FFFFFF"/>
                </a:solidFill>
                <a:ea typeface="+mn-ea"/>
                <a:cs typeface="+mn-cs"/>
              </a:rPr>
              <a:t>van </a:t>
            </a:r>
            <a:r>
              <a:rPr lang="en-US" sz="2800" dirty="0" err="1">
                <a:solidFill>
                  <a:srgbClr val="FFFFFF"/>
                </a:solidFill>
                <a:ea typeface="+mn-ea"/>
                <a:cs typeface="+mn-cs"/>
              </a:rPr>
              <a:t>Leewenhoek</a:t>
            </a:r>
            <a:r>
              <a:rPr lang="en-US" sz="2800" dirty="0">
                <a:solidFill>
                  <a:srgbClr val="FFFFFF"/>
                </a:solidFill>
                <a:ea typeface="+mn-ea"/>
                <a:cs typeface="+mn-cs"/>
              </a:rPr>
              <a:t> (1677)</a:t>
            </a:r>
          </a:p>
          <a:p>
            <a:pPr lvl="1">
              <a:defRPr/>
            </a:pPr>
            <a:r>
              <a:rPr lang="en-US" sz="2400" dirty="0">
                <a:solidFill>
                  <a:srgbClr val="FFFFFF"/>
                </a:solidFill>
              </a:rPr>
              <a:t>Describes spermatozoa in semen</a:t>
            </a:r>
          </a:p>
        </p:txBody>
      </p:sp>
      <p:pic>
        <p:nvPicPr>
          <p:cNvPr id="39940" name="Picture 6"/>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52400" y="800100"/>
            <a:ext cx="3730672" cy="2000250"/>
          </a:xfrm>
        </p:spPr>
      </p:pic>
      <p:pic>
        <p:nvPicPr>
          <p:cNvPr id="39941" name="Picture 7"/>
          <p:cNvPicPr>
            <a:picLocks noChangeAspect="1" noChangeArrowheads="1"/>
          </p:cNvPicPr>
          <p:nvPr/>
        </p:nvPicPr>
        <p:blipFill>
          <a:blip r:embed="rId4">
            <a:extLst>
              <a:ext uri="{28A0092B-C50C-407E-A947-70E740481C1C}">
                <a14:useLocalDpi xmlns:a14="http://schemas.microsoft.com/office/drawing/2010/main" val="0"/>
              </a:ext>
            </a:extLst>
          </a:blip>
          <a:srcRect b="1935"/>
          <a:stretch>
            <a:fillRect/>
          </a:stretch>
        </p:blipFill>
        <p:spPr bwMode="auto">
          <a:xfrm>
            <a:off x="914400" y="2843446"/>
            <a:ext cx="2243138" cy="2300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2" name="Picture 8"/>
          <p:cNvPicPr>
            <a:picLocks noChangeAspect="1" noChangeArrowheads="1"/>
          </p:cNvPicPr>
          <p:nvPr/>
        </p:nvPicPr>
        <p:blipFill>
          <a:blip r:embed="rId5">
            <a:lum bright="16000"/>
            <a:extLst>
              <a:ext uri="{28A0092B-C50C-407E-A947-70E740481C1C}">
                <a14:useLocalDpi xmlns:a14="http://schemas.microsoft.com/office/drawing/2010/main" val="0"/>
              </a:ext>
            </a:extLst>
          </a:blip>
          <a:srcRect/>
          <a:stretch>
            <a:fillRect/>
          </a:stretch>
        </p:blipFill>
        <p:spPr bwMode="auto">
          <a:xfrm>
            <a:off x="4168137" y="2114550"/>
            <a:ext cx="1044163"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3" name="Picture 9"/>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48400" y="2952750"/>
            <a:ext cx="1676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effectLst>
            <a:outerShdw blurRad="63500" dist="35921" dir="2700000" algn="ctr" rotWithShape="0">
              <a:srgbClr val="000000"/>
            </a:outerShdw>
          </a:effectLst>
        </p:spPr>
        <p:txBody>
          <a:bodyPr anchor="t"/>
          <a:lstStyle/>
          <a:p>
            <a:pPr>
              <a:defRPr/>
            </a:pPr>
            <a:r>
              <a:rPr lang="en-US">
                <a:solidFill>
                  <a:srgbClr val="FFFF00"/>
                </a:solidFill>
                <a:ea typeface="+mj-ea"/>
                <a:cs typeface="+mj-cs"/>
              </a:rPr>
              <a:t>What is the role of spermatozoa?</a:t>
            </a:r>
          </a:p>
        </p:txBody>
      </p:sp>
      <p:sp>
        <p:nvSpPr>
          <p:cNvPr id="58371" name="Rectangle 3"/>
          <p:cNvSpPr>
            <a:spLocks noGrp="1" noChangeArrowheads="1"/>
          </p:cNvSpPr>
          <p:nvPr>
            <p:ph type="body" idx="1"/>
          </p:nvPr>
        </p:nvSpPr>
        <p:spPr>
          <a:effectLst>
            <a:outerShdw blurRad="63500" dist="35921" dir="2700000" algn="ctr" rotWithShape="0">
              <a:srgbClr val="000000"/>
            </a:outerShdw>
          </a:effectLst>
        </p:spPr>
        <p:txBody>
          <a:bodyPr/>
          <a:lstStyle/>
          <a:p>
            <a:pPr>
              <a:defRPr/>
            </a:pPr>
            <a:r>
              <a:rPr lang="en-US" altLang="x-none">
                <a:solidFill>
                  <a:schemeClr val="bg1"/>
                </a:solidFill>
              </a:rPr>
              <a:t>Spallanzani (1780)</a:t>
            </a:r>
          </a:p>
          <a:p>
            <a:pPr lvl="1">
              <a:defRPr/>
            </a:pPr>
            <a:r>
              <a:rPr lang="en-US" altLang="x-none">
                <a:solidFill>
                  <a:schemeClr val="bg1"/>
                </a:solidFill>
              </a:rPr>
              <a:t>Sperm were the fertilizing agent in semen</a:t>
            </a:r>
          </a:p>
          <a:p>
            <a:pPr lvl="1">
              <a:defRPr/>
            </a:pPr>
            <a:r>
              <a:rPr lang="en-US" altLang="x-none">
                <a:solidFill>
                  <a:schemeClr val="bg1"/>
                </a:solidFill>
              </a:rPr>
              <a:t>Successful artificial insemination of a dog</a:t>
            </a:r>
          </a:p>
          <a:p>
            <a:pPr>
              <a:defRPr/>
            </a:pPr>
            <a:r>
              <a:rPr lang="en-US" altLang="x-none">
                <a:solidFill>
                  <a:schemeClr val="bg1"/>
                </a:solidFill>
              </a:rPr>
              <a:t>Dumas (1825)</a:t>
            </a:r>
          </a:p>
          <a:p>
            <a:pPr lvl="1">
              <a:defRPr/>
            </a:pPr>
            <a:r>
              <a:rPr lang="en-US" altLang="x-none">
                <a:solidFill>
                  <a:schemeClr val="bg1"/>
                </a:solidFill>
              </a:rPr>
              <a:t>Proves sperm the fertilizing agent</a:t>
            </a:r>
            <a:endParaRPr lang="en-US" altLang="x-none" b="0">
              <a:solidFill>
                <a:schemeClr val="bg1"/>
              </a:solidFill>
            </a:endParaRP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effectLst>
            <a:outerShdw blurRad="63500" dist="35921" dir="2700000" algn="ctr" rotWithShape="0">
              <a:srgbClr val="000000"/>
            </a:outerShdw>
          </a:effectLst>
        </p:spPr>
        <p:txBody>
          <a:bodyPr anchor="t"/>
          <a:lstStyle/>
          <a:p>
            <a:pPr>
              <a:defRPr/>
            </a:pPr>
            <a:r>
              <a:rPr lang="en-US" dirty="0">
                <a:solidFill>
                  <a:srgbClr val="FFFF00"/>
                </a:solidFill>
                <a:ea typeface="+mj-ea"/>
                <a:cs typeface="+mj-cs"/>
              </a:rPr>
              <a:t>Modern </a:t>
            </a:r>
            <a:r>
              <a:rPr lang="en-US" dirty="0" err="1">
                <a:solidFill>
                  <a:srgbClr val="FFFF00"/>
                </a:solidFill>
                <a:ea typeface="+mj-ea"/>
                <a:cs typeface="+mj-cs"/>
              </a:rPr>
              <a:t>Reprod</a:t>
            </a:r>
            <a:r>
              <a:rPr lang="en-US" dirty="0">
                <a:solidFill>
                  <a:srgbClr val="FFFF00"/>
                </a:solidFill>
                <a:ea typeface="+mj-ea"/>
                <a:cs typeface="+mj-cs"/>
              </a:rPr>
              <a:t>. Physiology</a:t>
            </a:r>
          </a:p>
        </p:txBody>
      </p:sp>
      <p:sp>
        <p:nvSpPr>
          <p:cNvPr id="60419" name="Rectangle 3"/>
          <p:cNvSpPr>
            <a:spLocks noGrp="1" noChangeArrowheads="1"/>
          </p:cNvSpPr>
          <p:nvPr>
            <p:ph type="body" idx="1"/>
          </p:nvPr>
        </p:nvSpPr>
        <p:spPr>
          <a:xfrm>
            <a:off x="228600" y="1047750"/>
            <a:ext cx="8315325" cy="3740150"/>
          </a:xfrm>
          <a:effectLst>
            <a:outerShdw blurRad="63500" dist="35921" dir="2700000" algn="ctr" rotWithShape="0">
              <a:srgbClr val="000000"/>
            </a:outerShdw>
          </a:effectLst>
        </p:spPr>
        <p:txBody>
          <a:bodyPr/>
          <a:lstStyle/>
          <a:p>
            <a:pPr>
              <a:defRPr/>
            </a:pPr>
            <a:r>
              <a:rPr lang="en-US" altLang="x-none" sz="2800" dirty="0">
                <a:solidFill>
                  <a:schemeClr val="bg1"/>
                </a:solidFill>
              </a:rPr>
              <a:t>Gonads produce steroid hormones</a:t>
            </a:r>
          </a:p>
          <a:p>
            <a:pPr>
              <a:defRPr/>
            </a:pPr>
            <a:r>
              <a:rPr lang="en-US" altLang="x-none" sz="2800" dirty="0">
                <a:solidFill>
                  <a:schemeClr val="bg1"/>
                </a:solidFill>
              </a:rPr>
              <a:t>Regulation of estrous cycles in females</a:t>
            </a:r>
          </a:p>
          <a:p>
            <a:pPr>
              <a:defRPr/>
            </a:pPr>
            <a:r>
              <a:rPr lang="en-US" altLang="x-none" sz="2800" dirty="0">
                <a:solidFill>
                  <a:schemeClr val="bg1"/>
                </a:solidFill>
              </a:rPr>
              <a:t>Radioimmunoassay (RIA)</a:t>
            </a:r>
          </a:p>
          <a:p>
            <a:pPr>
              <a:defRPr/>
            </a:pPr>
            <a:r>
              <a:rPr lang="en-US" altLang="x-none" sz="2800" dirty="0">
                <a:solidFill>
                  <a:schemeClr val="bg1"/>
                </a:solidFill>
              </a:rPr>
              <a:t>Artificial Insemination</a:t>
            </a:r>
          </a:p>
          <a:p>
            <a:pPr>
              <a:defRPr/>
            </a:pPr>
            <a:r>
              <a:rPr lang="en-US" altLang="x-none" sz="2800" dirty="0">
                <a:solidFill>
                  <a:schemeClr val="bg1"/>
                </a:solidFill>
              </a:rPr>
              <a:t>Cryopreservation</a:t>
            </a:r>
          </a:p>
          <a:p>
            <a:pPr>
              <a:defRPr/>
            </a:pPr>
            <a:r>
              <a:rPr lang="en-US" altLang="x-none" sz="2800" dirty="0">
                <a:solidFill>
                  <a:schemeClr val="bg1"/>
                </a:solidFill>
              </a:rPr>
              <a:t>Prostaglandin used to control estrous cycles</a:t>
            </a:r>
          </a:p>
          <a:p>
            <a:pPr>
              <a:defRPr/>
            </a:pPr>
            <a:r>
              <a:rPr lang="en-US" altLang="x-none" sz="2800" dirty="0">
                <a:solidFill>
                  <a:schemeClr val="bg1"/>
                </a:solidFill>
              </a:rPr>
              <a:t>Biotechnology</a:t>
            </a:r>
            <a:endParaRPr lang="en-US" altLang="x-none" sz="2800" b="0" dirty="0">
              <a:solidFill>
                <a:schemeClr val="bg1"/>
              </a:solidFill>
            </a:endParaRP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effectLst>
            <a:outerShdw blurRad="63500" dist="35921" dir="2700000" algn="ctr" rotWithShape="0">
              <a:srgbClr val="000000"/>
            </a:outerShdw>
          </a:effectLst>
        </p:spPr>
        <p:txBody>
          <a:bodyPr anchor="t"/>
          <a:lstStyle/>
          <a:p>
            <a:pPr>
              <a:defRPr/>
            </a:pPr>
            <a:r>
              <a:rPr lang="en-US" dirty="0">
                <a:solidFill>
                  <a:srgbClr val="FFFF00"/>
                </a:solidFill>
                <a:ea typeface="+mj-ea"/>
                <a:cs typeface="+mj-cs"/>
              </a:rPr>
              <a:t>Approach to Applications</a:t>
            </a:r>
          </a:p>
        </p:txBody>
      </p:sp>
      <p:sp>
        <p:nvSpPr>
          <p:cNvPr id="62467" name="Rectangle 3"/>
          <p:cNvSpPr>
            <a:spLocks noGrp="1" noChangeArrowheads="1"/>
          </p:cNvSpPr>
          <p:nvPr>
            <p:ph type="body" idx="1"/>
          </p:nvPr>
        </p:nvSpPr>
        <p:spPr>
          <a:effectLst>
            <a:outerShdw blurRad="63500" dist="35921" dir="2700000" algn="ctr" rotWithShape="0">
              <a:srgbClr val="000000"/>
            </a:outerShdw>
          </a:effectLst>
        </p:spPr>
        <p:txBody>
          <a:bodyPr/>
          <a:lstStyle/>
          <a:p>
            <a:pPr>
              <a:defRPr/>
            </a:pPr>
            <a:r>
              <a:rPr lang="en-US" altLang="x-none" dirty="0">
                <a:solidFill>
                  <a:srgbClr val="FFFFFF"/>
                </a:solidFill>
              </a:rPr>
              <a:t>Develop basic knowledge of how system works</a:t>
            </a:r>
          </a:p>
          <a:p>
            <a:pPr>
              <a:defRPr/>
            </a:pPr>
            <a:r>
              <a:rPr lang="en-US" altLang="x-none" dirty="0">
                <a:solidFill>
                  <a:srgbClr val="FFFFFF"/>
                </a:solidFill>
              </a:rPr>
              <a:t>Investigate methods that can perturb the system</a:t>
            </a:r>
          </a:p>
          <a:p>
            <a:pPr>
              <a:defRPr/>
            </a:pPr>
            <a:r>
              <a:rPr lang="en-US" altLang="x-none" dirty="0">
                <a:solidFill>
                  <a:srgbClr val="FFFFFF"/>
                </a:solidFill>
              </a:rPr>
              <a:t>Manipulate the system to improve reproduction</a:t>
            </a:r>
          </a:p>
          <a:p>
            <a:pPr lvl="1">
              <a:defRPr/>
            </a:pPr>
            <a:r>
              <a:rPr lang="en-US" altLang="x-none" b="0" dirty="0">
                <a:solidFill>
                  <a:srgbClr val="FFFF00"/>
                </a:solidFill>
              </a:rPr>
              <a:t>Estrus Synchronization</a:t>
            </a:r>
          </a:p>
          <a:p>
            <a:pPr lvl="1">
              <a:defRPr/>
            </a:pPr>
            <a:r>
              <a:rPr lang="en-US" altLang="x-none" b="0" dirty="0">
                <a:solidFill>
                  <a:srgbClr val="FFFF00"/>
                </a:solidFill>
              </a:rPr>
              <a:t>Timed insemination and ovulation</a:t>
            </a:r>
            <a:endParaRPr lang="en-US" altLang="x-none" b="0" dirty="0">
              <a:solidFill>
                <a:srgbClr val="FFFFFF"/>
              </a:solidFill>
            </a:endParaRP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effectLst>
            <a:outerShdw blurRad="63500" dist="35921" dir="2700000" algn="ctr" rotWithShape="0">
              <a:srgbClr val="000000"/>
            </a:outerShdw>
          </a:effectLst>
        </p:spPr>
        <p:txBody>
          <a:bodyPr anchor="t"/>
          <a:lstStyle/>
          <a:p>
            <a:pPr>
              <a:defRPr/>
            </a:pPr>
            <a:r>
              <a:rPr lang="en-US">
                <a:solidFill>
                  <a:srgbClr val="FFFF00"/>
                </a:solidFill>
                <a:ea typeface="+mj-ea"/>
                <a:cs typeface="+mj-cs"/>
              </a:rPr>
              <a:t>Enhancing Reproduction</a:t>
            </a:r>
          </a:p>
        </p:txBody>
      </p:sp>
      <p:sp>
        <p:nvSpPr>
          <p:cNvPr id="64515" name="Rectangle 3"/>
          <p:cNvSpPr>
            <a:spLocks noGrp="1" noChangeArrowheads="1"/>
          </p:cNvSpPr>
          <p:nvPr>
            <p:ph type="body" idx="1"/>
          </p:nvPr>
        </p:nvSpPr>
        <p:spPr>
          <a:xfrm>
            <a:off x="381000" y="895350"/>
            <a:ext cx="8534400" cy="3733800"/>
          </a:xfrm>
          <a:effectLst>
            <a:outerShdw blurRad="63500" dist="35921" dir="2700000" algn="ctr" rotWithShape="0">
              <a:srgbClr val="000000"/>
            </a:outerShdw>
          </a:effectLst>
        </p:spPr>
        <p:txBody>
          <a:bodyPr/>
          <a:lstStyle/>
          <a:p>
            <a:pPr>
              <a:defRPr/>
            </a:pPr>
            <a:r>
              <a:rPr lang="en-US" altLang="x-none" dirty="0">
                <a:solidFill>
                  <a:srgbClr val="FFFFFF"/>
                </a:solidFill>
              </a:rPr>
              <a:t>Small improvements have profound effects on production</a:t>
            </a:r>
          </a:p>
          <a:p>
            <a:pPr lvl="1">
              <a:defRPr/>
            </a:pPr>
            <a:r>
              <a:rPr lang="en-US" altLang="x-none" dirty="0">
                <a:solidFill>
                  <a:srgbClr val="FFFFFF"/>
                </a:solidFill>
              </a:rPr>
              <a:t>3% improvement in birth rate results in an additional:</a:t>
            </a:r>
          </a:p>
          <a:p>
            <a:pPr lvl="2">
              <a:defRPr/>
            </a:pPr>
            <a:r>
              <a:rPr lang="en-US" altLang="x-none" dirty="0">
                <a:solidFill>
                  <a:srgbClr val="FFFFFF"/>
                </a:solidFill>
              </a:rPr>
              <a:t>1 million beef calves/year</a:t>
            </a:r>
          </a:p>
          <a:p>
            <a:pPr lvl="2">
              <a:defRPr/>
            </a:pPr>
            <a:r>
              <a:rPr lang="en-US" altLang="x-none" dirty="0">
                <a:solidFill>
                  <a:srgbClr val="FFFFFF"/>
                </a:solidFill>
              </a:rPr>
              <a:t>3.2 million pigs/year</a:t>
            </a:r>
          </a:p>
          <a:p>
            <a:pPr lvl="2">
              <a:defRPr/>
            </a:pPr>
            <a:r>
              <a:rPr lang="en-US" altLang="x-none" dirty="0">
                <a:solidFill>
                  <a:srgbClr val="FFFFFF"/>
                </a:solidFill>
              </a:rPr>
              <a:t>3.7 million gallons of milk/year</a:t>
            </a:r>
            <a:endParaRPr lang="en-US" altLang="x-none" b="0" dirty="0">
              <a:solidFill>
                <a:srgbClr val="FFFFFF"/>
              </a:solidFill>
            </a:endParaRP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effectLst>
            <a:outerShdw blurRad="63500" dist="35921" dir="2700000" algn="ctr" rotWithShape="0">
              <a:srgbClr val="000000"/>
            </a:outerShdw>
          </a:effectLst>
        </p:spPr>
        <p:txBody>
          <a:bodyPr anchor="t"/>
          <a:lstStyle/>
          <a:p>
            <a:pPr>
              <a:defRPr/>
            </a:pPr>
            <a:r>
              <a:rPr lang="en-US">
                <a:solidFill>
                  <a:srgbClr val="FFFF00"/>
                </a:solidFill>
                <a:ea typeface="+mj-ea"/>
                <a:cs typeface="+mj-cs"/>
              </a:rPr>
              <a:t>Current Trends</a:t>
            </a:r>
          </a:p>
        </p:txBody>
      </p:sp>
      <p:sp>
        <p:nvSpPr>
          <p:cNvPr id="66563" name="Rectangle 3"/>
          <p:cNvSpPr>
            <a:spLocks noChangeArrowheads="1"/>
          </p:cNvSpPr>
          <p:nvPr/>
        </p:nvSpPr>
        <p:spPr bwMode="auto">
          <a:xfrm>
            <a:off x="431800" y="1393825"/>
            <a:ext cx="2593975" cy="638175"/>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3600">
                <a:solidFill>
                  <a:srgbClr val="FFFFFF"/>
                </a:solidFill>
                <a:latin typeface="Helvetica" charset="0"/>
                <a:ea typeface="+mn-ea"/>
              </a:rPr>
              <a:t>Production</a:t>
            </a:r>
          </a:p>
        </p:txBody>
      </p:sp>
      <p:sp>
        <p:nvSpPr>
          <p:cNvPr id="66564" name="Rectangle 4"/>
          <p:cNvSpPr>
            <a:spLocks noChangeArrowheads="1"/>
          </p:cNvSpPr>
          <p:nvPr/>
        </p:nvSpPr>
        <p:spPr bwMode="auto">
          <a:xfrm>
            <a:off x="5880100" y="1406525"/>
            <a:ext cx="3152775" cy="638175"/>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3600">
                <a:solidFill>
                  <a:srgbClr val="FFFFFF"/>
                </a:solidFill>
                <a:latin typeface="Helvetica" charset="0"/>
                <a:ea typeface="+mn-ea"/>
              </a:rPr>
              <a:t>Reproduction</a:t>
            </a:r>
          </a:p>
        </p:txBody>
      </p:sp>
      <p:sp>
        <p:nvSpPr>
          <p:cNvPr id="49157" name="Line 5"/>
          <p:cNvSpPr>
            <a:spLocks noChangeShapeType="1"/>
          </p:cNvSpPr>
          <p:nvPr/>
        </p:nvSpPr>
        <p:spPr bwMode="auto">
          <a:xfrm>
            <a:off x="352425" y="1412875"/>
            <a:ext cx="0" cy="581025"/>
          </a:xfrm>
          <a:prstGeom prst="line">
            <a:avLst/>
          </a:prstGeom>
          <a:noFill/>
          <a:ln w="57150">
            <a:solidFill>
              <a:srgbClr val="FFFFFF"/>
            </a:solidFill>
            <a:round/>
            <a:headEnd type="stealth" w="med" len="lg"/>
            <a:tailEnd type="none" w="med" len="lg"/>
          </a:ln>
          <a:extLst>
            <a:ext uri="{909E8E84-426E-40DD-AFC4-6F175D3DCCD1}">
              <a14:hiddenFill xmlns:a14="http://schemas.microsoft.com/office/drawing/2010/main">
                <a:noFill/>
              </a14:hiddenFill>
            </a:ext>
          </a:extLst>
        </p:spPr>
        <p:txBody>
          <a:bodyPr wrap="none" anchor="ctr"/>
          <a:lstStyle/>
          <a:p>
            <a:endParaRPr lang="en-US"/>
          </a:p>
        </p:txBody>
      </p:sp>
      <p:sp>
        <p:nvSpPr>
          <p:cNvPr id="49158" name="Line 6"/>
          <p:cNvSpPr>
            <a:spLocks noChangeShapeType="1"/>
          </p:cNvSpPr>
          <p:nvPr/>
        </p:nvSpPr>
        <p:spPr bwMode="auto">
          <a:xfrm>
            <a:off x="5838825" y="1382713"/>
            <a:ext cx="0" cy="581025"/>
          </a:xfrm>
          <a:prstGeom prst="line">
            <a:avLst/>
          </a:prstGeom>
          <a:noFill/>
          <a:ln w="57150">
            <a:solidFill>
              <a:srgbClr val="FFFFFF"/>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49159" name="Rectangle 7"/>
          <p:cNvSpPr>
            <a:spLocks noChangeArrowheads="1"/>
          </p:cNvSpPr>
          <p:nvPr/>
        </p:nvSpPr>
        <p:spPr bwMode="auto">
          <a:xfrm>
            <a:off x="3052763" y="898525"/>
            <a:ext cx="2474912" cy="2051050"/>
          </a:xfrm>
          <a:prstGeom prst="rect">
            <a:avLst/>
          </a:prstGeom>
          <a:solidFill>
            <a:schemeClr val="tx1"/>
          </a:solidFill>
          <a:ln w="12700">
            <a:solidFill>
              <a:schemeClr val="tx1"/>
            </a:solidFill>
            <a:miter lim="800000"/>
            <a:headEnd/>
            <a:tailEnd/>
          </a:ln>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a:solidFill>
                  <a:srgbClr val="FFFFFF"/>
                </a:solidFill>
              </a:rPr>
              <a:t>Metabolic</a:t>
            </a:r>
          </a:p>
          <a:p>
            <a:pPr algn="ctr">
              <a:spcBef>
                <a:spcPct val="0"/>
              </a:spcBef>
              <a:buSzTx/>
              <a:buFontTx/>
              <a:buNone/>
            </a:pPr>
            <a:r>
              <a:rPr lang="en-US" altLang="en-US">
                <a:solidFill>
                  <a:srgbClr val="FFFFFF"/>
                </a:solidFill>
              </a:rPr>
              <a:t>and</a:t>
            </a:r>
          </a:p>
          <a:p>
            <a:pPr algn="ctr">
              <a:spcBef>
                <a:spcPct val="0"/>
              </a:spcBef>
              <a:buSzTx/>
              <a:buFontTx/>
              <a:buNone/>
            </a:pPr>
            <a:r>
              <a:rPr lang="en-US" altLang="en-US">
                <a:solidFill>
                  <a:srgbClr val="FFFFFF"/>
                </a:solidFill>
              </a:rPr>
              <a:t>Physiologic</a:t>
            </a:r>
          </a:p>
          <a:p>
            <a:pPr algn="ctr">
              <a:spcBef>
                <a:spcPct val="0"/>
              </a:spcBef>
              <a:buSzTx/>
              <a:buFontTx/>
              <a:buNone/>
            </a:pPr>
            <a:r>
              <a:rPr lang="en-US" altLang="en-US">
                <a:solidFill>
                  <a:srgbClr val="FFFFFF"/>
                </a:solidFill>
              </a:rPr>
              <a:t>Changes</a:t>
            </a:r>
            <a:endParaRPr lang="en-US" altLang="en-US">
              <a:solidFill>
                <a:srgbClr val="FFFFFF"/>
              </a:solidFill>
              <a:latin typeface="Book Antiqua" panose="02040602050305030304" pitchFamily="18" charset="0"/>
            </a:endParaRPr>
          </a:p>
        </p:txBody>
      </p:sp>
      <p:sp>
        <p:nvSpPr>
          <p:cNvPr id="49160" name="Rectangle 8"/>
          <p:cNvSpPr>
            <a:spLocks noChangeArrowheads="1"/>
          </p:cNvSpPr>
          <p:nvPr/>
        </p:nvSpPr>
        <p:spPr bwMode="auto">
          <a:xfrm>
            <a:off x="1122363" y="3748088"/>
            <a:ext cx="182562"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endParaRPr lang="en-US" altLang="en-US" sz="2400" b="0">
              <a:solidFill>
                <a:srgbClr val="FFFFFF"/>
              </a:solidFill>
              <a:latin typeface="Book Antiqua" panose="02040602050305030304" pitchFamily="18" charset="0"/>
            </a:endParaRPr>
          </a:p>
          <a:p>
            <a:pPr>
              <a:spcBef>
                <a:spcPct val="0"/>
              </a:spcBef>
              <a:buSzTx/>
              <a:buFontTx/>
              <a:buNone/>
            </a:pPr>
            <a:endParaRPr lang="en-US" altLang="en-US" sz="2400" b="0">
              <a:solidFill>
                <a:srgbClr val="FFFFFF"/>
              </a:solidFill>
              <a:latin typeface="Book Antiqua" panose="02040602050305030304" pitchFamily="18" charset="0"/>
            </a:endParaRPr>
          </a:p>
          <a:p>
            <a:pPr>
              <a:spcBef>
                <a:spcPct val="0"/>
              </a:spcBef>
              <a:buSzTx/>
              <a:buFontTx/>
              <a:buNone/>
            </a:pPr>
            <a:endParaRPr lang="en-US" altLang="en-US" sz="2400" b="0">
              <a:solidFill>
                <a:srgbClr val="FFFFFF"/>
              </a:solidFill>
              <a:latin typeface="Book Antiqua" panose="02040602050305030304" pitchFamily="18" charset="0"/>
            </a:endParaRPr>
          </a:p>
        </p:txBody>
      </p:sp>
      <p:sp>
        <p:nvSpPr>
          <p:cNvPr id="49161" name="Rectangle 9"/>
          <p:cNvSpPr>
            <a:spLocks noGrp="1" noChangeArrowheads="1"/>
          </p:cNvSpPr>
          <p:nvPr>
            <p:ph type="body" idx="1"/>
          </p:nvPr>
        </p:nvSpPr>
        <p:spPr>
          <a:xfrm>
            <a:off x="325437" y="3031388"/>
            <a:ext cx="8416925" cy="1962944"/>
          </a:xfrm>
          <a:solidFill>
            <a:schemeClr val="tx1"/>
          </a:solidFill>
          <a:ln w="12700" cap="flat">
            <a:solidFill>
              <a:schemeClr val="tx1"/>
            </a:solidFill>
            <a:miter lim="800000"/>
            <a:headEnd/>
            <a:tailEnd/>
          </a:ln>
        </p:spPr>
        <p:txBody>
          <a:bodyPr/>
          <a:lstStyle/>
          <a:p>
            <a:r>
              <a:rPr lang="en-US" altLang="en-US" dirty="0">
                <a:solidFill>
                  <a:srgbClr val="FFFFFF"/>
                </a:solidFill>
                <a:latin typeface="Arial" panose="020B0604020202020204" pitchFamily="34" charset="0"/>
                <a:ea typeface="ＭＳ Ｐゴシック" panose="020B0600070205080204" pitchFamily="34" charset="-128"/>
              </a:rPr>
              <a:t>Continuing need to:</a:t>
            </a:r>
          </a:p>
          <a:p>
            <a:pPr lvl="1"/>
            <a:r>
              <a:rPr lang="en-US" altLang="en-US" dirty="0">
                <a:solidFill>
                  <a:srgbClr val="FFFFFF"/>
                </a:solidFill>
                <a:latin typeface="Arial" panose="020B0604020202020204" pitchFamily="34" charset="0"/>
                <a:ea typeface="ＭＳ Ｐゴシック" panose="020B0600070205080204" pitchFamily="34" charset="-128"/>
              </a:rPr>
              <a:t>improve reproductive performance</a:t>
            </a:r>
          </a:p>
          <a:p>
            <a:pPr lvl="1"/>
            <a:r>
              <a:rPr lang="en-US" altLang="en-US" dirty="0">
                <a:solidFill>
                  <a:srgbClr val="FFFFFF"/>
                </a:solidFill>
                <a:latin typeface="Arial" panose="020B0604020202020204" pitchFamily="34" charset="0"/>
                <a:ea typeface="ＭＳ Ｐゴシック" panose="020B0600070205080204" pitchFamily="34" charset="-128"/>
              </a:rPr>
              <a:t>understand how to apply new technology</a:t>
            </a: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76200" y="244665"/>
            <a:ext cx="3168650" cy="1823815"/>
          </a:xfrm>
          <a:effectLst>
            <a:outerShdw blurRad="63500" dist="35921" dir="2700000" algn="ctr" rotWithShape="0">
              <a:srgbClr val="000000"/>
            </a:outerShdw>
          </a:effectLst>
        </p:spPr>
        <p:txBody>
          <a:bodyPr anchor="t"/>
          <a:lstStyle/>
          <a:p>
            <a:pPr>
              <a:defRPr/>
            </a:pPr>
            <a:r>
              <a:rPr lang="en-US" sz="3600">
                <a:solidFill>
                  <a:srgbClr val="FFFF00"/>
                </a:solidFill>
                <a:ea typeface="+mj-ea"/>
                <a:cs typeface="+mj-cs"/>
              </a:rPr>
              <a:t>Limiting Reproduction</a:t>
            </a:r>
          </a:p>
        </p:txBody>
      </p:sp>
      <p:pic>
        <p:nvPicPr>
          <p:cNvPr id="51203"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1668" y="23661"/>
            <a:ext cx="3365500" cy="2395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51204" name="Picture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422982"/>
            <a:ext cx="2428875" cy="272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51205" name="Picture 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1811" y="1024559"/>
            <a:ext cx="2209800" cy="282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51206" name="Picture 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78100" y="2667482"/>
            <a:ext cx="3895725" cy="232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8615" name="Rectangle 7"/>
          <p:cNvSpPr>
            <a:spLocks noChangeArrowheads="1"/>
          </p:cNvSpPr>
          <p:nvPr/>
        </p:nvSpPr>
        <p:spPr bwMode="auto">
          <a:xfrm>
            <a:off x="448165" y="1733550"/>
            <a:ext cx="1601788" cy="520700"/>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2800">
                <a:solidFill>
                  <a:srgbClr val="FFFFFF"/>
                </a:solidFill>
                <a:latin typeface="Helvetica" charset="0"/>
                <a:ea typeface="+mn-ea"/>
              </a:rPr>
              <a:t>Humans</a:t>
            </a:r>
          </a:p>
        </p:txBody>
      </p:sp>
      <p:sp>
        <p:nvSpPr>
          <p:cNvPr id="68616" name="Rectangle 8"/>
          <p:cNvSpPr>
            <a:spLocks noChangeArrowheads="1"/>
          </p:cNvSpPr>
          <p:nvPr/>
        </p:nvSpPr>
        <p:spPr bwMode="auto">
          <a:xfrm>
            <a:off x="7201612" y="1123950"/>
            <a:ext cx="942975" cy="520700"/>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2800">
                <a:solidFill>
                  <a:srgbClr val="FFFFFF"/>
                </a:solidFill>
                <a:latin typeface="Helvetica" charset="0"/>
                <a:ea typeface="+mn-ea"/>
              </a:rPr>
              <a:t>Pets</a:t>
            </a:r>
          </a:p>
        </p:txBody>
      </p:sp>
      <p:sp>
        <p:nvSpPr>
          <p:cNvPr id="68617" name="Rectangle 9"/>
          <p:cNvSpPr>
            <a:spLocks noChangeArrowheads="1"/>
          </p:cNvSpPr>
          <p:nvPr/>
        </p:nvSpPr>
        <p:spPr bwMode="auto">
          <a:xfrm>
            <a:off x="3376613" y="215900"/>
            <a:ext cx="1423987" cy="520700"/>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2800">
                <a:solidFill>
                  <a:srgbClr val="FFFFFF"/>
                </a:solidFill>
                <a:latin typeface="Helvetica" charset="0"/>
                <a:ea typeface="+mn-ea"/>
              </a:rPr>
              <a:t>Insects</a:t>
            </a:r>
          </a:p>
        </p:txBody>
      </p:sp>
      <p:sp>
        <p:nvSpPr>
          <p:cNvPr id="68618" name="Rectangle 10"/>
          <p:cNvSpPr>
            <a:spLocks noChangeArrowheads="1"/>
          </p:cNvSpPr>
          <p:nvPr/>
        </p:nvSpPr>
        <p:spPr bwMode="auto">
          <a:xfrm>
            <a:off x="4952543" y="2700248"/>
            <a:ext cx="1444625" cy="515938"/>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2800">
                <a:solidFill>
                  <a:srgbClr val="FFFFFF"/>
                </a:solidFill>
                <a:latin typeface="Helvetica" charset="0"/>
                <a:ea typeface="+mn-ea"/>
              </a:rPr>
              <a:t>Wildlife</a:t>
            </a:r>
          </a:p>
        </p:txBody>
      </p:sp>
    </p:spTree>
  </p:cSld>
  <p:clrMapOvr>
    <a:masterClrMapping/>
  </p:clrMapOvr>
  <p:transition/>
</p:sld>
</file>

<file path=ppt/theme/theme1.xml><?xml version="1.0" encoding="utf-8"?>
<a:theme xmlns:a="http://schemas.openxmlformats.org/drawingml/2006/main" name="Microsoft PowerPoint 4">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Microsoft PowerPoint 4">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a:ln>
              <a:noFill/>
            </a:ln>
            <a:solidFill>
              <a:schemeClr val="tx1"/>
            </a:solidFill>
            <a:effectLst/>
            <a:latin typeface="Comic Sans MS"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a:ln>
              <a:noFill/>
            </a:ln>
            <a:solidFill>
              <a:schemeClr val="tx1"/>
            </a:solidFill>
            <a:effectLst/>
            <a:latin typeface="Comic Sans MS" charset="0"/>
          </a:defRPr>
        </a:defPPr>
      </a:lstStyle>
    </a:lnDef>
  </a:objectDefaults>
  <a:extraClrSchemeLst>
    <a:extraClrScheme>
      <a:clrScheme name="Microsoft PowerPoint 4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icrosoft PowerPoint 4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icrosoft PowerPoint 4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icrosoft PowerPoint 4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icrosoft PowerPoint 4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icrosoft PowerPoint 4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icrosoft PowerPoint 4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
    <a:dk1>
      <a:srgbClr val="000000"/>
    </a:dk1>
    <a:lt1>
      <a:srgbClr val="000000"/>
    </a:lt1>
    <a:dk2>
      <a:srgbClr val="000000"/>
    </a:dk2>
    <a:lt2>
      <a:srgbClr val="919191"/>
    </a:lt2>
    <a:accent1>
      <a:srgbClr val="618FFD"/>
    </a:accent1>
    <a:accent2>
      <a:srgbClr val="00AE00"/>
    </a:accent2>
    <a:accent3>
      <a:srgbClr val="AAAAAA"/>
    </a:accent3>
    <a:accent4>
      <a:srgbClr val="000000"/>
    </a:accent4>
    <a:accent5>
      <a:srgbClr val="B7C6FE"/>
    </a:accent5>
    <a:accent6>
      <a:srgbClr val="009D00"/>
    </a:accent6>
    <a:hlink>
      <a:srgbClr val="FC0128"/>
    </a:hlink>
    <a:folHlink>
      <a:srgbClr val="CECECE"/>
    </a:folHlink>
  </a:clrScheme>
</a:themeOverride>
</file>

<file path=ppt/theme/themeOverride2.xml><?xml version="1.0" encoding="utf-8"?>
<a:themeOverride xmlns:a="http://schemas.openxmlformats.org/drawingml/2006/main">
  <a:clrScheme name="">
    <a:dk1>
      <a:srgbClr val="000000"/>
    </a:dk1>
    <a:lt1>
      <a:srgbClr val="000000"/>
    </a:lt1>
    <a:dk2>
      <a:srgbClr val="000000"/>
    </a:dk2>
    <a:lt2>
      <a:srgbClr val="919191"/>
    </a:lt2>
    <a:accent1>
      <a:srgbClr val="618FFD"/>
    </a:accent1>
    <a:accent2>
      <a:srgbClr val="00AE00"/>
    </a:accent2>
    <a:accent3>
      <a:srgbClr val="AAAAAA"/>
    </a:accent3>
    <a:accent4>
      <a:srgbClr val="000000"/>
    </a:accent4>
    <a:accent5>
      <a:srgbClr val="B7C6FE"/>
    </a:accent5>
    <a:accent6>
      <a:srgbClr val="009D00"/>
    </a:accent6>
    <a:hlink>
      <a:srgbClr val="FC0128"/>
    </a:hlink>
    <a:folHlink>
      <a:srgbClr val="CECECE"/>
    </a:folHlink>
  </a:clrScheme>
</a:themeOverride>
</file>

<file path=docProps/app.xml><?xml version="1.0" encoding="utf-8"?>
<Properties xmlns="http://schemas.openxmlformats.org/officeDocument/2006/extended-properties" xmlns:vt="http://schemas.openxmlformats.org/officeDocument/2006/docPropsVTypes">
  <Template>Macintosh HD:Applications:Microsoft Office:Microsoft PowerPoint 4:</Template>
  <TotalTime>2505</TotalTime>
  <Pages>42</Pages>
  <Words>1257</Words>
  <Application>Microsoft Macintosh PowerPoint</Application>
  <PresentationFormat>On-screen Show (16:9)</PresentationFormat>
  <Paragraphs>313</Paragraphs>
  <Slides>41</Slides>
  <Notes>41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41</vt:i4>
      </vt:variant>
    </vt:vector>
  </HeadingPairs>
  <TitlesOfParts>
    <vt:vector size="50" baseType="lpstr">
      <vt:lpstr>ＭＳ Ｐゴシック</vt:lpstr>
      <vt:lpstr>华文细黑</vt:lpstr>
      <vt:lpstr>Arial</vt:lpstr>
      <vt:lpstr>Book Antiqua</vt:lpstr>
      <vt:lpstr>Comic Sans MS</vt:lpstr>
      <vt:lpstr>CourierNewPS-BoldMT</vt:lpstr>
      <vt:lpstr>Helvetica</vt:lpstr>
      <vt:lpstr>Times</vt:lpstr>
      <vt:lpstr>Microsoft PowerPoint 4</vt:lpstr>
      <vt:lpstr>Animal/Dairy Science 434 </vt:lpstr>
      <vt:lpstr>Ovarian Differences</vt:lpstr>
      <vt:lpstr>Equine Ovary</vt:lpstr>
      <vt:lpstr>Cow, Ewe, Human, Sow Ovary</vt:lpstr>
      <vt:lpstr>PowerPoint Presentation</vt:lpstr>
      <vt:lpstr>PowerPoint Presentation</vt:lpstr>
      <vt:lpstr>Duplex</vt:lpstr>
      <vt:lpstr>Uterine and Cervical Differences</vt:lpstr>
      <vt:lpstr>Bicornuate</vt:lpstr>
      <vt:lpstr>PowerPoint Presentation</vt:lpstr>
      <vt:lpstr>Bicornuate</vt:lpstr>
      <vt:lpstr>Simplex</vt:lpstr>
      <vt:lpstr>Human Tract</vt:lpstr>
      <vt:lpstr>Human Tract</vt:lpstr>
      <vt:lpstr>PowerPoint Presentation</vt:lpstr>
      <vt:lpstr>PowerPoint Presentation</vt:lpstr>
      <vt:lpstr>PowerPoint Presentation</vt:lpstr>
      <vt:lpstr>Cervix</vt:lpstr>
      <vt:lpstr>External Genitalia</vt:lpstr>
      <vt:lpstr>PowerPoint Presentation</vt:lpstr>
      <vt:lpstr>Human Tract</vt:lpstr>
      <vt:lpstr>External Genitalia</vt:lpstr>
      <vt:lpstr>Vagina</vt:lpstr>
      <vt:lpstr>Avian Female Anatomy</vt:lpstr>
      <vt:lpstr>Chicken  Tract</vt:lpstr>
      <vt:lpstr>Chicken Ovary</vt:lpstr>
      <vt:lpstr>Ovary with large follicles removed</vt:lpstr>
      <vt:lpstr>Chicken Reproductive Tract</vt:lpstr>
      <vt:lpstr>Infundibulum</vt:lpstr>
      <vt:lpstr>Cloaca</vt:lpstr>
      <vt:lpstr>Cloaca of Chicken</vt:lpstr>
      <vt:lpstr>Historical Development of Reproductive Physiology</vt:lpstr>
      <vt:lpstr>Historical Development of Reprod. Physiol.</vt:lpstr>
      <vt:lpstr>The Age of Gross Anatomy</vt:lpstr>
      <vt:lpstr>Development of the Microscope</vt:lpstr>
      <vt:lpstr>What is the role of spermatozoa?</vt:lpstr>
      <vt:lpstr>Modern Reprod. Physiology</vt:lpstr>
      <vt:lpstr>Approach to Applications</vt:lpstr>
      <vt:lpstr>Enhancing Reproduction</vt:lpstr>
      <vt:lpstr>Current Trends</vt:lpstr>
      <vt:lpstr>Limiting Reproduction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Bull Reproductive Tract</dc:title>
  <dc:subject/>
  <dc:creator>John Parrish</dc:creator>
  <cp:keywords/>
  <dc:description/>
  <cp:lastModifiedBy>JOHN J PARRISH</cp:lastModifiedBy>
  <cp:revision>80</cp:revision>
  <cp:lastPrinted>2019-01-24T18:22:00Z</cp:lastPrinted>
  <dcterms:created xsi:type="dcterms:W3CDTF">2013-09-04T15:20:19Z</dcterms:created>
  <dcterms:modified xsi:type="dcterms:W3CDTF">2019-01-24T21:06:16Z</dcterms:modified>
</cp:coreProperties>
</file>