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4"/>
  </p:notesMasterIdLst>
  <p:handoutMasterIdLst>
    <p:handoutMasterId r:id="rId45"/>
  </p:handoutMasterIdLst>
  <p:sldIdLst>
    <p:sldId id="256" r:id="rId2"/>
    <p:sldId id="257" r:id="rId3"/>
    <p:sldId id="315" r:id="rId4"/>
    <p:sldId id="341" r:id="rId5"/>
    <p:sldId id="263" r:id="rId6"/>
    <p:sldId id="371" r:id="rId7"/>
    <p:sldId id="380" r:id="rId8"/>
    <p:sldId id="382" r:id="rId9"/>
    <p:sldId id="324" r:id="rId10"/>
    <p:sldId id="325" r:id="rId11"/>
    <p:sldId id="327" r:id="rId12"/>
    <p:sldId id="323" r:id="rId13"/>
    <p:sldId id="326" r:id="rId14"/>
    <p:sldId id="259" r:id="rId15"/>
    <p:sldId id="260" r:id="rId16"/>
    <p:sldId id="383" r:id="rId17"/>
    <p:sldId id="384" r:id="rId18"/>
    <p:sldId id="328" r:id="rId19"/>
    <p:sldId id="316" r:id="rId20"/>
    <p:sldId id="379" r:id="rId21"/>
    <p:sldId id="261" r:id="rId22"/>
    <p:sldId id="385" r:id="rId23"/>
    <p:sldId id="388" r:id="rId24"/>
    <p:sldId id="343" r:id="rId25"/>
    <p:sldId id="301" r:id="rId26"/>
    <p:sldId id="321" r:id="rId27"/>
    <p:sldId id="322" r:id="rId28"/>
    <p:sldId id="330" r:id="rId29"/>
    <p:sldId id="381" r:id="rId30"/>
    <p:sldId id="387" r:id="rId31"/>
    <p:sldId id="389" r:id="rId32"/>
    <p:sldId id="390" r:id="rId33"/>
    <p:sldId id="305" r:id="rId34"/>
    <p:sldId id="344" r:id="rId35"/>
    <p:sldId id="306" r:id="rId36"/>
    <p:sldId id="329" r:id="rId37"/>
    <p:sldId id="307" r:id="rId38"/>
    <p:sldId id="308" r:id="rId39"/>
    <p:sldId id="309" r:id="rId40"/>
    <p:sldId id="310" r:id="rId41"/>
    <p:sldId id="311" r:id="rId42"/>
    <p:sldId id="312" r:id="rId43"/>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5pPr>
    <a:lvl6pPr marL="22860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6pPr>
    <a:lvl7pPr marL="27432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7pPr>
    <a:lvl8pPr marL="32004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8pPr>
    <a:lvl9pPr marL="36576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00000"/>
    <a:srgbClr val="FFFF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82"/>
    <p:restoredTop sz="74738"/>
  </p:normalViewPr>
  <p:slideViewPr>
    <p:cSldViewPr>
      <p:cViewPr varScale="1">
        <p:scale>
          <a:sx n="179" d="100"/>
          <a:sy n="179" d="100"/>
        </p:scale>
        <p:origin x="592"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1" name="Rectangle 3"/>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568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12947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57315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77139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a:extLst>
              <a:ext uri="{FF2B5EF4-FFF2-40B4-BE49-F238E27FC236}">
                <a16:creationId xmlns:a16="http://schemas.microsoft.com/office/drawing/2014/main" id="{2503458F-CBE9-AC4F-A0F9-A7011F31938F}"/>
              </a:ext>
            </a:extLst>
          </p:cNvPr>
          <p:cNvSpPr>
            <a:spLocks noGrp="1" noRot="1" noChangeAspect="1" noChangeArrowheads="1" noTextEdit="1"/>
          </p:cNvSpPr>
          <p:nvPr>
            <p:ph type="sldImg"/>
          </p:nvPr>
        </p:nvSpPr>
        <p:spPr>
          <a:ln/>
        </p:spPr>
      </p:sp>
      <p:sp>
        <p:nvSpPr>
          <p:cNvPr id="43010" name="Rectangle 1027">
            <a:extLst>
              <a:ext uri="{FF2B5EF4-FFF2-40B4-BE49-F238E27FC236}">
                <a16:creationId xmlns:a16="http://schemas.microsoft.com/office/drawing/2014/main" id="{4EAD7301-6FD8-1749-BEFC-2BE8215DD75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Book Antiqua" panose="02040602050305030304" pitchFamily="18" charset="0"/>
              <a:ea typeface="ＭＳ Ｐゴシック" panose="020B0600070205080204" pitchFamily="34" charset="-128"/>
            </a:endParaRPr>
          </a:p>
        </p:txBody>
      </p:sp>
    </p:spTree>
    <p:extLst>
      <p:ext uri="{BB962C8B-B14F-4D97-AF65-F5344CB8AC3E}">
        <p14:creationId xmlns:p14="http://schemas.microsoft.com/office/powerpoint/2010/main" val="1892636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79645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94717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49790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62255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88559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37210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63166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50229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20923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96977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5545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this is normally not conducive to carrying a pregnancy to term.  We will talk later in the class about how this might happen.</a:t>
            </a:r>
          </a:p>
        </p:txBody>
      </p:sp>
    </p:spTree>
    <p:extLst>
      <p:ext uri="{BB962C8B-B14F-4D97-AF65-F5344CB8AC3E}">
        <p14:creationId xmlns:p14="http://schemas.microsoft.com/office/powerpoint/2010/main" val="309545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Thick connective tissue</a:t>
            </a:r>
          </a:p>
          <a:p>
            <a:r>
              <a:rPr lang="en-US" dirty="0"/>
              <a:t>Cervical rings (annular)</a:t>
            </a:r>
          </a:p>
          <a:p>
            <a:r>
              <a:rPr lang="en-US" dirty="0"/>
              <a:t>Mucus secreted near time of ovulation</a:t>
            </a:r>
          </a:p>
        </p:txBody>
      </p:sp>
    </p:spTree>
    <p:extLst>
      <p:ext uri="{BB962C8B-B14F-4D97-AF65-F5344CB8AC3E}">
        <p14:creationId xmlns:p14="http://schemas.microsoft.com/office/powerpoint/2010/main" val="2004101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40264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from the </a:t>
            </a:r>
            <a:r>
              <a:rPr lang="en-US"/>
              <a:t>vagina toward</a:t>
            </a:r>
            <a:endParaRPr lang="en-US" dirty="0"/>
          </a:p>
        </p:txBody>
      </p:sp>
    </p:spTree>
    <p:extLst>
      <p:ext uri="{BB962C8B-B14F-4D97-AF65-F5344CB8AC3E}">
        <p14:creationId xmlns:p14="http://schemas.microsoft.com/office/powerpoint/2010/main" val="1772348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5789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789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32438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779392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44011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2214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33327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2927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99480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twins?</a:t>
            </a:r>
          </a:p>
        </p:txBody>
      </p:sp>
    </p:spTree>
    <p:extLst>
      <p:ext uri="{BB962C8B-B14F-4D97-AF65-F5344CB8AC3E}">
        <p14:creationId xmlns:p14="http://schemas.microsoft.com/office/powerpoint/2010/main" val="33711165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75048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92751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panose="02020603050405020304" pitchFamily="18" charset="0"/>
              <a:ea typeface="ＭＳ Ｐゴシック" panose="020B0600070205080204" pitchFamily="34" charset="-128"/>
            </a:endParaRPr>
          </a:p>
        </p:txBody>
      </p:sp>
      <p:sp>
        <p:nvSpPr>
          <p:cNvPr id="36866" name="Rectangle 3"/>
          <p:cNvSpPr>
            <a:spLocks noGrp="1" noRot="1" noChangeAspect="1" noChangeArrowheads="1" noTextEdit="1"/>
          </p:cNvSpPr>
          <p:nvPr>
            <p:ph type="sldImg"/>
          </p:nvPr>
        </p:nvSpPr>
        <p:spPr>
          <a:ln cap="flat"/>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Aristotle - </a:t>
            </a:r>
            <a:r>
              <a:rPr lang="en-US" altLang="en-US">
                <a:latin typeface="Times" panose="02020603050405020304" pitchFamily="18" charset="0"/>
                <a:ea typeface="ＭＳ Ｐゴシック" panose="020B0600070205080204" pitchFamily="34" charset="-128"/>
              </a:rPr>
              <a:t>384 to 322 BC</a:t>
            </a:r>
          </a:p>
          <a:p>
            <a:pPr>
              <a:buFontTx/>
              <a:buChar char="•"/>
            </a:pPr>
            <a:r>
              <a:rPr lang="en-US" altLang="en-US">
                <a:latin typeface="Times" panose="02020603050405020304" pitchFamily="18" charset="0"/>
                <a:ea typeface="ＭＳ Ｐゴシック" panose="020B0600070205080204" pitchFamily="34" charset="-128"/>
              </a:rPr>
              <a:t>First recorded idea on how the reproductive system functions described in “Generation of Animals”</a:t>
            </a:r>
          </a:p>
          <a:p>
            <a:pPr>
              <a:buFontTx/>
              <a:buChar char="•"/>
            </a:pPr>
            <a:r>
              <a:rPr lang="en-US" altLang="en-US">
                <a:latin typeface="Times" panose="02020603050405020304" pitchFamily="18" charset="0"/>
                <a:ea typeface="ＭＳ Ｐゴシック" panose="020B0600070205080204" pitchFamily="34" charset="-128"/>
              </a:rPr>
              <a:t>Thought fetus arose from menstrual blood because during pregnancy menstruation stopped</a:t>
            </a:r>
          </a:p>
          <a:p>
            <a:pPr>
              <a:buFontTx/>
              <a:buChar char="•"/>
            </a:pPr>
            <a:r>
              <a:rPr lang="en-US" altLang="en-US">
                <a:latin typeface="Times" panose="02020603050405020304" pitchFamily="18" charset="0"/>
                <a:ea typeface="ＭＳ Ｐゴシック" panose="020B0600070205080204" pitchFamily="34" charset="-128"/>
              </a:rPr>
              <a:t>Also thought semen initiated development when seminal fluid was deposited in the female during copulation.</a:t>
            </a:r>
          </a:p>
          <a:p>
            <a:pPr>
              <a:buFontTx/>
              <a:buChar char="•"/>
            </a:pPr>
            <a:r>
              <a:rPr lang="en-US" altLang="en-US">
                <a:latin typeface="Times" panose="02020603050405020304" pitchFamily="18" charset="0"/>
                <a:ea typeface="ＭＳ Ｐゴシック" panose="020B0600070205080204" pitchFamily="34" charset="-128"/>
              </a:rPr>
              <a:t>Semen came from all parts of the body and testes were only to keep the transporting ducts from getting chinked or plugged with seminal fluid.</a:t>
            </a:r>
          </a:p>
          <a:p>
            <a:endParaRPr lang="en-US" altLang="en-US">
              <a:latin typeface="Times" panose="02020603050405020304" pitchFamily="18" charset="0"/>
              <a:ea typeface="ＭＳ Ｐゴシック" panose="020B0600070205080204" pitchFamily="34" charset="-128"/>
            </a:endParaRPr>
          </a:p>
          <a:p>
            <a:endParaRPr lang="en-US" altLang="en-US">
              <a:latin typeface="Times" panose="02020603050405020304" pitchFamily="18" charset="0"/>
              <a:ea typeface="ＭＳ Ｐゴシック" panose="020B0600070205080204" pitchFamily="34" charset="-128"/>
            </a:endParaRPr>
          </a:p>
        </p:txBody>
      </p:sp>
      <p:sp>
        <p:nvSpPr>
          <p:cNvPr id="36866"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9581958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err="1">
                <a:latin typeface="Times" panose="02020603050405020304" pitchFamily="18" charset="0"/>
                <a:ea typeface="ＭＳ Ｐゴシック" panose="020B0600070205080204" pitchFamily="34" charset="-128"/>
              </a:rPr>
              <a:t>Fallopius</a:t>
            </a:r>
            <a:r>
              <a:rPr lang="en-US" altLang="en-US" dirty="0">
                <a:latin typeface="Times" panose="02020603050405020304" pitchFamily="18" charset="0"/>
                <a:ea typeface="ＭＳ Ｐゴシック" panose="020B0600070205080204" pitchFamily="34" charset="-128"/>
              </a:rPr>
              <a:t> -1562</a:t>
            </a:r>
          </a:p>
          <a:p>
            <a:pPr>
              <a:buFontTx/>
              <a:buChar char="•"/>
            </a:pPr>
            <a:r>
              <a:rPr lang="en-US" altLang="en-US" dirty="0">
                <a:latin typeface="Times" panose="02020603050405020304" pitchFamily="18" charset="0"/>
                <a:ea typeface="ＭＳ Ｐゴシック" panose="020B0600070205080204" pitchFamily="34" charset="-128"/>
              </a:rPr>
              <a:t>described oviduct</a:t>
            </a:r>
          </a:p>
          <a:p>
            <a:endParaRPr lang="en-US" altLang="en-US" dirty="0">
              <a:latin typeface="Times" panose="02020603050405020304" pitchFamily="18" charset="0"/>
              <a:ea typeface="ＭＳ Ｐゴシック" panose="020B0600070205080204" pitchFamily="34" charset="-128"/>
            </a:endParaRPr>
          </a:p>
          <a:p>
            <a:r>
              <a:rPr lang="en-US" altLang="en-US" b="1" dirty="0" err="1">
                <a:latin typeface="Times" panose="02020603050405020304" pitchFamily="18" charset="0"/>
                <a:ea typeface="ＭＳ Ｐゴシック" panose="020B0600070205080204" pitchFamily="34" charset="-128"/>
              </a:rPr>
              <a:t>Coiter</a:t>
            </a:r>
            <a:r>
              <a:rPr lang="en-US" altLang="en-US" dirty="0">
                <a:latin typeface="Times" panose="02020603050405020304" pitchFamily="18" charset="0"/>
                <a:ea typeface="ＭＳ Ｐゴシック" panose="020B0600070205080204" pitchFamily="34" charset="-128"/>
              </a:rPr>
              <a:t> - 1573 (student of </a:t>
            </a:r>
            <a:r>
              <a:rPr lang="en-US" altLang="en-US" dirty="0" err="1">
                <a:latin typeface="Times" panose="02020603050405020304" pitchFamily="18" charset="0"/>
                <a:ea typeface="ＭＳ Ｐゴシック" panose="020B0600070205080204" pitchFamily="34" charset="-128"/>
              </a:rPr>
              <a:t>Fallopius</a:t>
            </a:r>
            <a:r>
              <a:rPr lang="en-US" altLang="en-US" dirty="0">
                <a:latin typeface="Times" panose="02020603050405020304" pitchFamily="18" charset="0"/>
                <a:ea typeface="ＭＳ Ｐゴシック" panose="020B0600070205080204" pitchFamily="34" charset="-128"/>
              </a:rPr>
              <a:t>)</a:t>
            </a:r>
          </a:p>
          <a:p>
            <a:pPr>
              <a:buFontTx/>
              <a:buChar char="•"/>
            </a:pPr>
            <a:r>
              <a:rPr lang="en-US" altLang="en-US" dirty="0">
                <a:latin typeface="Times" panose="02020603050405020304" pitchFamily="18" charset="0"/>
                <a:ea typeface="ＭＳ Ｐゴシック" panose="020B0600070205080204" pitchFamily="34" charset="-128"/>
              </a:rPr>
              <a:t>discovered the corpus luteum</a:t>
            </a:r>
          </a:p>
          <a:p>
            <a:endParaRPr lang="en-US" altLang="en-US" dirty="0">
              <a:latin typeface="Times" panose="02020603050405020304" pitchFamily="18" charset="0"/>
              <a:ea typeface="ＭＳ Ｐゴシック" panose="020B0600070205080204" pitchFamily="34" charset="-128"/>
            </a:endParaRPr>
          </a:p>
          <a:p>
            <a:r>
              <a:rPr lang="en-US" altLang="en-US" b="1" dirty="0" err="1">
                <a:latin typeface="Times" panose="02020603050405020304" pitchFamily="18" charset="0"/>
                <a:ea typeface="ＭＳ Ｐゴシック" panose="020B0600070205080204" pitchFamily="34" charset="-128"/>
              </a:rPr>
              <a:t>Regnier</a:t>
            </a:r>
            <a:r>
              <a:rPr lang="en-US" altLang="en-US" b="1" dirty="0">
                <a:latin typeface="Times" panose="02020603050405020304" pitchFamily="18" charset="0"/>
                <a:ea typeface="ＭＳ Ｐゴシック" panose="020B0600070205080204" pitchFamily="34" charset="-128"/>
              </a:rPr>
              <a:t> de Graaf </a:t>
            </a:r>
            <a:r>
              <a:rPr lang="en-US" altLang="en-US" dirty="0">
                <a:latin typeface="Times" panose="02020603050405020304" pitchFamily="18" charset="0"/>
                <a:ea typeface="ＭＳ Ｐゴシック" panose="020B0600070205080204" pitchFamily="34" charset="-128"/>
              </a:rPr>
              <a:t>- 1672</a:t>
            </a:r>
          </a:p>
          <a:p>
            <a:pPr>
              <a:buFontTx/>
              <a:buChar char="•"/>
            </a:pPr>
            <a:r>
              <a:rPr lang="en-US" altLang="en-US" dirty="0">
                <a:latin typeface="Times" panose="02020603050405020304" pitchFamily="18" charset="0"/>
                <a:ea typeface="ＭＳ Ｐゴシック" panose="020B0600070205080204" pitchFamily="34" charset="-128"/>
              </a:rPr>
              <a:t>Describe the antral follicle on the ovary that we often now call the </a:t>
            </a:r>
            <a:r>
              <a:rPr lang="en-US" altLang="en-US" dirty="0" err="1">
                <a:latin typeface="Times" panose="02020603050405020304" pitchFamily="18" charset="0"/>
                <a:ea typeface="ＭＳ Ｐゴシック" panose="020B0600070205080204" pitchFamily="34" charset="-128"/>
              </a:rPr>
              <a:t>Graa</a:t>
            </a:r>
            <a:r>
              <a:rPr lang="en-US" altLang="en-US" dirty="0" err="1">
                <a:latin typeface="Times" panose="02020603050405020304" pitchFamily="18" charset="0"/>
                <a:ea typeface="华文细黑" panose="02010600040101010101" pitchFamily="2" charset="-122"/>
              </a:rPr>
              <a:t></a:t>
            </a:r>
            <a:r>
              <a:rPr lang="en-US" altLang="en-US" dirty="0" err="1">
                <a:latin typeface="Times" panose="02020603050405020304" pitchFamily="18" charset="0"/>
                <a:ea typeface="ＭＳ Ｐゴシック" panose="020B0600070205080204" pitchFamily="34" charset="-128"/>
              </a:rPr>
              <a:t>fian</a:t>
            </a:r>
            <a:r>
              <a:rPr lang="en-US" altLang="en-US" dirty="0">
                <a:latin typeface="Times" panose="02020603050405020304" pitchFamily="18" charset="0"/>
                <a:ea typeface="ＭＳ Ｐゴシック" panose="020B0600070205080204" pitchFamily="34" charset="-128"/>
              </a:rPr>
              <a:t> follicle.</a:t>
            </a:r>
          </a:p>
          <a:p>
            <a:pPr>
              <a:buFontTx/>
              <a:buChar char="•"/>
            </a:pPr>
            <a:r>
              <a:rPr lang="en-US" altLang="en-US" dirty="0">
                <a:latin typeface="Times" panose="02020603050405020304" pitchFamily="18" charset="0"/>
                <a:ea typeface="ＭＳ Ｐゴシック" panose="020B0600070205080204" pitchFamily="34" charset="-128"/>
              </a:rPr>
              <a:t>He killed rabbits at 30 minute intervals after copulation and found wound like scars on ovary corresponds to the number of embryos in the uterus but thought whole follicle was the egg.</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van </a:t>
            </a:r>
            <a:r>
              <a:rPr lang="en-US" altLang="en-US" b="1" dirty="0" err="1">
                <a:latin typeface="Times" panose="02020603050405020304" pitchFamily="18" charset="0"/>
                <a:ea typeface="ＭＳ Ｐゴシック" panose="020B0600070205080204" pitchFamily="34" charset="-128"/>
              </a:rPr>
              <a:t>Lewwenhoek</a:t>
            </a:r>
            <a:r>
              <a:rPr lang="en-US" altLang="en-US" dirty="0">
                <a:latin typeface="Times" panose="02020603050405020304" pitchFamily="18" charset="0"/>
                <a:ea typeface="ＭＳ Ｐゴシック" panose="020B0600070205080204" pitchFamily="34" charset="-128"/>
              </a:rPr>
              <a:t> - 1677</a:t>
            </a:r>
          </a:p>
          <a:p>
            <a:pPr>
              <a:buFontTx/>
              <a:buChar char="•"/>
            </a:pPr>
            <a:r>
              <a:rPr lang="en-US" altLang="en-US" dirty="0">
                <a:latin typeface="Times" panose="02020603050405020304" pitchFamily="18" charset="0"/>
                <a:ea typeface="ＭＳ Ｐゴシック" panose="020B0600070205080204" pitchFamily="34" charset="-128"/>
              </a:rPr>
              <a:t>developed a simple microscope</a:t>
            </a:r>
          </a:p>
          <a:p>
            <a:pPr>
              <a:buFontTx/>
              <a:buChar char="•"/>
            </a:pPr>
            <a:r>
              <a:rPr lang="en-US" altLang="en-US" dirty="0">
                <a:latin typeface="Times" panose="02020603050405020304" pitchFamily="18" charset="0"/>
                <a:ea typeface="ＭＳ Ｐゴシック" panose="020B0600070205080204" pitchFamily="34" charset="-128"/>
              </a:rPr>
              <a:t>a medical student suggested semen might contain living cells</a:t>
            </a:r>
          </a:p>
          <a:p>
            <a:pPr>
              <a:buFontTx/>
              <a:buChar char="•"/>
            </a:pPr>
            <a:r>
              <a:rPr lang="en-US" altLang="en-US" dirty="0">
                <a:latin typeface="Times" panose="02020603050405020304" pitchFamily="18" charset="0"/>
                <a:ea typeface="ＭＳ Ｐゴシック" panose="020B0600070205080204" pitchFamily="34" charset="-128"/>
              </a:rPr>
              <a:t>saw small particles that moved and he called these “animalcules”</a:t>
            </a:r>
          </a:p>
          <a:p>
            <a:pPr>
              <a:buFontTx/>
              <a:buChar char="•"/>
            </a:pPr>
            <a:r>
              <a:rPr lang="en-US" altLang="en-US" dirty="0">
                <a:latin typeface="Times" panose="02020603050405020304" pitchFamily="18" charset="0"/>
                <a:ea typeface="ＭＳ Ｐゴシック" panose="020B0600070205080204" pitchFamily="34" charset="-128"/>
              </a:rPr>
              <a:t>found animalcules in semen from males of many species</a:t>
            </a:r>
          </a:p>
          <a:p>
            <a:endParaRPr lang="en-US" altLang="en-US" dirty="0">
              <a:latin typeface="Times" panose="02020603050405020304" pitchFamily="18" charset="0"/>
              <a:ea typeface="ＭＳ Ｐゴシック" panose="020B0600070205080204" pitchFamily="34" charset="-128"/>
            </a:endParaRPr>
          </a:p>
        </p:txBody>
      </p:sp>
      <p:sp>
        <p:nvSpPr>
          <p:cNvPr id="38914" name="Rectangle 3"/>
          <p:cNvSpPr>
            <a:spLocks noGrp="1" noRot="1" noChangeAspect="1" noChangeArrowheads="1" noTextEdit="1"/>
          </p:cNvSpPr>
          <p:nvPr>
            <p:ph type="sldImg"/>
          </p:nvPr>
        </p:nvSpPr>
        <p:spPr>
          <a:ln cap="flat"/>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017870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Spallanzani</a:t>
            </a:r>
            <a:r>
              <a:rPr lang="en-US" altLang="en-US">
                <a:latin typeface="Times" panose="02020603050405020304" pitchFamily="18" charset="0"/>
                <a:ea typeface="ＭＳ Ｐゴシック" panose="020B0600070205080204" pitchFamily="34" charset="-128"/>
              </a:rPr>
              <a:t> - 1780</a:t>
            </a:r>
          </a:p>
          <a:p>
            <a:pPr>
              <a:buFontTx/>
              <a:buChar char="•"/>
            </a:pPr>
            <a:r>
              <a:rPr lang="en-US" altLang="en-US">
                <a:latin typeface="Times" panose="02020603050405020304" pitchFamily="18" charset="0"/>
                <a:ea typeface="ＭＳ Ｐゴシック" panose="020B0600070205080204" pitchFamily="34" charset="-128"/>
              </a:rPr>
              <a:t>Italian priest</a:t>
            </a:r>
          </a:p>
          <a:p>
            <a:pPr>
              <a:buFontTx/>
              <a:buChar char="•"/>
            </a:pPr>
            <a:r>
              <a:rPr lang="en-US" altLang="en-US">
                <a:latin typeface="Times" panose="02020603050405020304" pitchFamily="18" charset="0"/>
                <a:ea typeface="ＭＳ Ｐゴシック" panose="020B0600070205080204" pitchFamily="34" charset="-128"/>
              </a:rPr>
              <a:t>1 drop of dog semen could be diluted with 25 lbs. of fluid and could still be able to fertilize</a:t>
            </a:r>
          </a:p>
          <a:p>
            <a:pPr>
              <a:buFontTx/>
              <a:buChar char="•"/>
            </a:pPr>
            <a:r>
              <a:rPr lang="en-US" altLang="en-US">
                <a:latin typeface="Times" panose="02020603050405020304" pitchFamily="18" charset="0"/>
                <a:ea typeface="ＭＳ Ｐゴシック" panose="020B0600070205080204" pitchFamily="34" charset="-128"/>
              </a:rPr>
              <a:t>performed the first artificial insemination in dogs</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Dumas</a:t>
            </a:r>
            <a:r>
              <a:rPr lang="en-US" altLang="en-US">
                <a:latin typeface="Times" panose="02020603050405020304" pitchFamily="18" charset="0"/>
                <a:ea typeface="ＭＳ Ｐゴシック" panose="020B0600070205080204" pitchFamily="34" charset="-128"/>
              </a:rPr>
              <a:t> - 1825</a:t>
            </a:r>
          </a:p>
          <a:p>
            <a:pPr>
              <a:buFontTx/>
              <a:buChar char="•"/>
            </a:pPr>
            <a:r>
              <a:rPr lang="en-US" altLang="en-US">
                <a:latin typeface="Times" panose="02020603050405020304" pitchFamily="18" charset="0"/>
                <a:ea typeface="ＭＳ Ｐゴシック" panose="020B0600070205080204" pitchFamily="34" charset="-128"/>
              </a:rPr>
              <a:t>collected oocytes from rabbit follicles and surmised animalcules united with these to from the embryo</a:t>
            </a:r>
          </a:p>
        </p:txBody>
      </p:sp>
      <p:sp>
        <p:nvSpPr>
          <p:cNvPr id="41986" name="Rectangle 3"/>
          <p:cNvSpPr>
            <a:spLocks noGrp="1" noRot="1" noChangeAspect="1" noChangeArrowheads="1" noTextEdit="1"/>
          </p:cNvSpPr>
          <p:nvPr>
            <p:ph type="sldImg"/>
          </p:nvPr>
        </p:nvSpPr>
        <p:spPr>
          <a:ln cap="flat"/>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panose="02020603050405020304" pitchFamily="18" charset="0"/>
                <a:ea typeface="ＭＳ Ｐゴシック" panose="020B0600070205080204" pitchFamily="34" charset="-128"/>
              </a:rPr>
              <a:t>Gonads produce steroid hormones</a:t>
            </a:r>
            <a:endParaRPr lang="en-US" altLang="en-US" dirty="0">
              <a:latin typeface="Times" panose="02020603050405020304" pitchFamily="18" charset="0"/>
              <a:ea typeface="ＭＳ Ｐゴシック" panose="020B0600070205080204" pitchFamily="34" charset="-128"/>
            </a:endParaRPr>
          </a:p>
          <a:p>
            <a:pPr>
              <a:buFontTx/>
              <a:buChar char="•"/>
            </a:pPr>
            <a:r>
              <a:rPr lang="en-US" altLang="en-US" dirty="0">
                <a:latin typeface="Times" panose="02020603050405020304" pitchFamily="18" charset="0"/>
                <a:ea typeface="ＭＳ Ｐゴシック" panose="020B0600070205080204" pitchFamily="34" charset="-128"/>
              </a:rPr>
              <a:t>controlled by the pituitary gland</a:t>
            </a:r>
          </a:p>
          <a:p>
            <a:pPr>
              <a:buFontTx/>
              <a:buChar char="•"/>
            </a:pPr>
            <a:r>
              <a:rPr lang="en-US" altLang="en-US" dirty="0">
                <a:latin typeface="Times" panose="02020603050405020304" pitchFamily="18" charset="0"/>
                <a:ea typeface="ＭＳ Ｐゴシック" panose="020B0600070205080204" pitchFamily="34" charset="-128"/>
              </a:rPr>
              <a:t>alter the function of the reproductive tissues</a:t>
            </a:r>
          </a:p>
          <a:p>
            <a:endParaRPr lang="en-US" altLang="en-US" dirty="0">
              <a:latin typeface="Times" panose="02020603050405020304" pitchFamily="18" charset="0"/>
              <a:ea typeface="ＭＳ Ｐゴシック" panose="020B0600070205080204" pitchFamily="34" charset="-128"/>
            </a:endParaRPr>
          </a:p>
          <a:p>
            <a:r>
              <a:rPr lang="en-US" altLang="en-US" b="1" dirty="0" err="1">
                <a:latin typeface="Times" panose="02020603050405020304" pitchFamily="18" charset="0"/>
                <a:ea typeface="ＭＳ Ｐゴシック" panose="020B0600070205080204" pitchFamily="34" charset="-128"/>
              </a:rPr>
              <a:t>Cyclicity</a:t>
            </a:r>
            <a:r>
              <a:rPr lang="en-US" altLang="en-US" b="1" dirty="0">
                <a:latin typeface="Times" panose="02020603050405020304" pitchFamily="18" charset="0"/>
                <a:ea typeface="ＭＳ Ｐゴシック" panose="020B0600070205080204" pitchFamily="34" charset="-128"/>
              </a:rPr>
              <a:t> in females</a:t>
            </a:r>
          </a:p>
          <a:p>
            <a:pPr>
              <a:buFontTx/>
              <a:buChar char="•"/>
            </a:pPr>
            <a:r>
              <a:rPr lang="en-US" altLang="en-US" dirty="0">
                <a:latin typeface="Times" panose="02020603050405020304" pitchFamily="18" charset="0"/>
                <a:ea typeface="ＭＳ Ｐゴシック" panose="020B0600070205080204" pitchFamily="34" charset="-128"/>
              </a:rPr>
              <a:t>occurs repeatedly with a periodic frequency between ovulations</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Radioimmunoassay (RIA)</a:t>
            </a:r>
          </a:p>
          <a:p>
            <a:pPr>
              <a:buFontTx/>
              <a:buChar char="•"/>
            </a:pPr>
            <a:r>
              <a:rPr lang="en-US" altLang="en-US" dirty="0">
                <a:latin typeface="Times" panose="02020603050405020304" pitchFamily="18" charset="0"/>
                <a:ea typeface="ＭＳ Ｐゴシック" panose="020B0600070205080204" pitchFamily="34" charset="-128"/>
              </a:rPr>
              <a:t>development lead to measurement of hormones and lead to methods to manipulate hormone levels</a:t>
            </a:r>
          </a:p>
          <a:p>
            <a:endParaRPr lang="en-US" altLang="en-US" b="1"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Artificial Insemination</a:t>
            </a:r>
          </a:p>
          <a:p>
            <a:pPr>
              <a:buFontTx/>
              <a:buChar char="•"/>
            </a:pPr>
            <a:r>
              <a:rPr lang="en-US" altLang="en-US" dirty="0">
                <a:latin typeface="Times" panose="02020603050405020304" pitchFamily="18" charset="0"/>
                <a:ea typeface="ＭＳ Ｐゴシック" panose="020B0600070205080204" pitchFamily="34" charset="-128"/>
              </a:rPr>
              <a:t>understanding sperm function lead to success of AI, semen cooling and freezing</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Semen Cryopreservation</a:t>
            </a:r>
          </a:p>
          <a:p>
            <a:r>
              <a:rPr lang="en-US" altLang="en-US" b="1" dirty="0">
                <a:latin typeface="Times" panose="02020603050405020304" pitchFamily="18" charset="0"/>
                <a:ea typeface="ＭＳ Ｐゴシック" panose="020B0600070205080204" pitchFamily="34" charset="-128"/>
              </a:rPr>
              <a:t>Prostaglandin used to control estrous cycles</a:t>
            </a:r>
          </a:p>
          <a:p>
            <a:pPr>
              <a:buFontTx/>
              <a:buChar char="•"/>
            </a:pPr>
            <a:r>
              <a:rPr lang="en-US" altLang="en-US" dirty="0">
                <a:latin typeface="Times" panose="02020603050405020304" pitchFamily="18" charset="0"/>
                <a:ea typeface="ＭＳ Ｐゴシック" panose="020B0600070205080204" pitchFamily="34" charset="-128"/>
              </a:rPr>
              <a:t>In 1960’s discovered how prostaglandin’s regulated the length of the estrous cycle.  Used this information to manipulate the cycle.</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Biotechnology</a:t>
            </a:r>
          </a:p>
          <a:p>
            <a:pPr>
              <a:buFontTx/>
              <a:buChar char="•"/>
            </a:pPr>
            <a:r>
              <a:rPr lang="en-US" altLang="en-US" dirty="0">
                <a:latin typeface="Times" panose="02020603050405020304" pitchFamily="18" charset="0"/>
                <a:ea typeface="ＭＳ Ｐゴシック" panose="020B0600070205080204" pitchFamily="34" charset="-128"/>
              </a:rPr>
              <a:t>separation of X and Y bearing sperm, embryo transfer, embryo freezing, electronic estrous detection, in vitro fertilization, cloning are forefront's of reproductive physiology research</a:t>
            </a:r>
          </a:p>
          <a:p>
            <a:endParaRPr lang="en-US" altLang="en-US" dirty="0">
              <a:latin typeface="Times" panose="02020603050405020304" pitchFamily="18" charset="0"/>
              <a:ea typeface="ＭＳ Ｐゴシック" panose="020B0600070205080204" pitchFamily="34" charset="-128"/>
            </a:endParaRPr>
          </a:p>
        </p:txBody>
      </p:sp>
      <p:sp>
        <p:nvSpPr>
          <p:cNvPr id="44034" name="Rectangle 3"/>
          <p:cNvSpPr>
            <a:spLocks noGrp="1" noRot="1" noChangeAspect="1" noChangeArrowheads="1" noTextEdit="1"/>
          </p:cNvSpPr>
          <p:nvPr>
            <p:ph type="sldImg"/>
          </p:nvPr>
        </p:nvSpPr>
        <p:spPr>
          <a:ln cap="flat"/>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a:latin typeface="Times" panose="02020603050405020304" pitchFamily="18" charset="0"/>
                <a:ea typeface="ＭＳ Ｐゴシック" panose="020B0600070205080204" pitchFamily="34" charset="-128"/>
              </a:rPr>
              <a:t>Begin by developing a  basic knowledge base of how a particular reproductive system works.</a:t>
            </a:r>
          </a:p>
          <a:p>
            <a:pPr>
              <a:buFontTx/>
              <a:buChar char="•"/>
            </a:pPr>
            <a:r>
              <a:rPr lang="en-US" altLang="en-US">
                <a:latin typeface="Times" panose="02020603050405020304" pitchFamily="18" charset="0"/>
                <a:ea typeface="ＭＳ Ｐゴシック" panose="020B0600070205080204" pitchFamily="34" charset="-128"/>
              </a:rPr>
              <a:t>A series of investigation then examine what kind of methods can be used to perturb the system.</a:t>
            </a:r>
          </a:p>
          <a:p>
            <a:pPr>
              <a:buFontTx/>
              <a:buChar char="•"/>
            </a:pPr>
            <a:r>
              <a:rPr lang="en-US" altLang="en-US">
                <a:latin typeface="Times" panose="02020603050405020304" pitchFamily="18" charset="0"/>
                <a:ea typeface="ＭＳ Ｐゴシック" panose="020B0600070205080204" pitchFamily="34" charset="-128"/>
              </a:rPr>
              <a:t>We then manipulate the system to improve reproduction.</a:t>
            </a:r>
            <a:endParaRPr lang="en-US" altLang="en-US" b="1">
              <a:latin typeface="Times" panose="02020603050405020304" pitchFamily="18" charset="0"/>
              <a:ea typeface="ＭＳ Ｐゴシック" panose="020B0600070205080204" pitchFamily="34" charset="-128"/>
            </a:endParaRPr>
          </a:p>
          <a:p>
            <a:endParaRPr lang="en-US" altLang="en-US" b="1">
              <a:latin typeface="Times" panose="02020603050405020304" pitchFamily="18" charset="0"/>
              <a:ea typeface="ＭＳ Ｐゴシック" panose="020B0600070205080204" pitchFamily="34" charset="-128"/>
            </a:endParaRPr>
          </a:p>
        </p:txBody>
      </p:sp>
      <p:sp>
        <p:nvSpPr>
          <p:cNvPr id="46082" name="Rectangle 3"/>
          <p:cNvSpPr>
            <a:spLocks noGrp="1" noRot="1" noChangeAspect="1" noChangeArrowheads="1" noTextEdit="1"/>
          </p:cNvSpPr>
          <p:nvPr>
            <p:ph type="sldImg"/>
          </p:nvPr>
        </p:nvSpPr>
        <p:spPr>
          <a:ln cap="flat"/>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anose="02020603050405020304" pitchFamily="18" charset="0"/>
                <a:ea typeface="ＭＳ Ｐゴシック" panose="020B0600070205080204" pitchFamily="34" charset="-128"/>
              </a:rPr>
              <a:t>The first area in applications of reproductive physiology is in enhancing reproduction.  Even a small improvement can have profound effects on animal production across the US.  For example, a 3% improvement in birth rate could result in an additional</a:t>
            </a:r>
          </a:p>
          <a:p>
            <a:pPr>
              <a:buFontTx/>
              <a:buChar char="•"/>
            </a:pPr>
            <a:r>
              <a:rPr lang="en-US" altLang="en-US">
                <a:latin typeface="Times" panose="02020603050405020304" pitchFamily="18" charset="0"/>
                <a:ea typeface="ＭＳ Ｐゴシック" panose="020B0600070205080204" pitchFamily="34" charset="-128"/>
              </a:rPr>
              <a:t>1 million beef calves/year</a:t>
            </a:r>
          </a:p>
          <a:p>
            <a:pPr>
              <a:buFontTx/>
              <a:buChar char="•"/>
            </a:pPr>
            <a:r>
              <a:rPr lang="en-US" altLang="en-US">
                <a:latin typeface="Times" panose="02020603050405020304" pitchFamily="18" charset="0"/>
                <a:ea typeface="ＭＳ Ｐゴシック" panose="020B0600070205080204" pitchFamily="34" charset="-128"/>
              </a:rPr>
              <a:t>3.2 million pigs/year</a:t>
            </a:r>
          </a:p>
          <a:p>
            <a:pPr>
              <a:buFontTx/>
              <a:buChar char="•"/>
            </a:pPr>
            <a:r>
              <a:rPr lang="en-US" altLang="en-US">
                <a:latin typeface="Times" panose="02020603050405020304" pitchFamily="18" charset="0"/>
                <a:ea typeface="ＭＳ Ｐゴシック" panose="020B0600070205080204" pitchFamily="34" charset="-128"/>
              </a:rPr>
              <a:t>3.7 million gallons of milk/year</a:t>
            </a:r>
          </a:p>
          <a:p>
            <a:endParaRPr lang="en-US" altLang="en-US">
              <a:latin typeface="Times" panose="02020603050405020304" pitchFamily="18" charset="0"/>
              <a:ea typeface="ＭＳ Ｐゴシック" panose="020B0600070205080204" pitchFamily="34" charset="-128"/>
            </a:endParaRP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Should we be doing this???</a:t>
            </a:r>
          </a:p>
          <a:p>
            <a:r>
              <a:rPr lang="en-US" altLang="en-US">
                <a:latin typeface="Times" panose="02020603050405020304" pitchFamily="18" charset="0"/>
                <a:ea typeface="ＭＳ Ｐゴシック" panose="020B0600070205080204" pitchFamily="34" charset="-128"/>
              </a:rPr>
              <a:t>Limited land and that land is decreasing.</a:t>
            </a:r>
          </a:p>
        </p:txBody>
      </p:sp>
      <p:sp>
        <p:nvSpPr>
          <p:cNvPr id="48130" name="Rectangle 3"/>
          <p:cNvSpPr>
            <a:spLocks noGrp="1" noRot="1" noChangeAspect="1" noChangeArrowheads="1" noTextEdit="1"/>
          </p:cNvSpPr>
          <p:nvPr>
            <p:ph type="sldImg"/>
          </p:nvPr>
        </p:nvSpPr>
        <p:spPr>
          <a:ln cap="flat"/>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panose="02020603050405020304" pitchFamily="18" charset="0"/>
              <a:ea typeface="ＭＳ Ｐゴシック" panose="020B0600070205080204" pitchFamily="34" charset="-128"/>
            </a:endParaRPr>
          </a:p>
        </p:txBody>
      </p:sp>
      <p:sp>
        <p:nvSpPr>
          <p:cNvPr id="50178" name="Rectangle 3"/>
          <p:cNvSpPr>
            <a:spLocks noGrp="1" noRot="1" noChangeAspect="1" noChangeArrowheads="1" noTextEdit="1"/>
          </p:cNvSpPr>
          <p:nvPr>
            <p:ph type="sldImg"/>
          </p:nvPr>
        </p:nvSpPr>
        <p:spPr>
          <a:ln cap="flat"/>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panose="02020603050405020304" pitchFamily="18" charset="0"/>
                <a:ea typeface="ＭＳ Ｐゴシック" panose="020B0600070205080204" pitchFamily="34" charset="-128"/>
              </a:rPr>
              <a:t>The second area for applications is in limiting reproduction.</a:t>
            </a:r>
          </a:p>
          <a:p>
            <a:endParaRPr lang="en-US" altLang="en-US" b="1" u="sng" dirty="0">
              <a:latin typeface="Times" panose="02020603050405020304" pitchFamily="18" charset="0"/>
              <a:ea typeface="ＭＳ Ｐゴシック" panose="020B0600070205080204" pitchFamily="34" charset="-128"/>
            </a:endParaRPr>
          </a:p>
          <a:p>
            <a:r>
              <a:rPr lang="en-US" altLang="en-US" b="1" u="sng" dirty="0">
                <a:latin typeface="Times" panose="02020603050405020304" pitchFamily="18" charset="0"/>
                <a:ea typeface="ＭＳ Ｐゴシック" panose="020B0600070205080204" pitchFamily="34" charset="-128"/>
              </a:rPr>
              <a:t>HUMANS:</a:t>
            </a:r>
            <a:r>
              <a:rPr lang="en-US" altLang="en-US" b="1" dirty="0">
                <a:latin typeface="Times" panose="02020603050405020304" pitchFamily="18" charset="0"/>
                <a:ea typeface="ＭＳ Ｐゴシック" panose="020B0600070205080204" pitchFamily="34" charset="-128"/>
              </a:rPr>
              <a:t>  </a:t>
            </a:r>
            <a:r>
              <a:rPr lang="en-US" altLang="en-US" dirty="0">
                <a:latin typeface="Times" panose="02020603050405020304" pitchFamily="18" charset="0"/>
                <a:ea typeface="ＭＳ Ｐゴシック" panose="020B0600070205080204" pitchFamily="34" charset="-128"/>
              </a:rPr>
              <a:t>Most of you would likely first think of this in respect to humans.  As the worlds population increases, there will be an increased need to control reproduction so that resources are not depleted and pollution does not make our planet uninhabitable.</a:t>
            </a:r>
          </a:p>
          <a:p>
            <a:endParaRPr lang="en-US" altLang="en-US" dirty="0">
              <a:latin typeface="Times" panose="02020603050405020304" pitchFamily="18" charset="0"/>
              <a:ea typeface="ＭＳ Ｐゴシック" panose="020B0600070205080204" pitchFamily="34" charset="-128"/>
            </a:endParaRPr>
          </a:p>
          <a:p>
            <a:r>
              <a:rPr lang="en-US" altLang="en-US" b="1" u="sng" dirty="0">
                <a:latin typeface="Times" panose="02020603050405020304" pitchFamily="18" charset="0"/>
                <a:ea typeface="ＭＳ Ｐゴシック" panose="020B0600070205080204" pitchFamily="34" charset="-128"/>
              </a:rPr>
              <a:t>PETS</a:t>
            </a:r>
            <a:r>
              <a:rPr lang="en-US" altLang="en-US" b="1" dirty="0">
                <a:latin typeface="Times" panose="02020603050405020304" pitchFamily="18" charset="0"/>
                <a:ea typeface="ＭＳ Ｐゴシック" panose="020B0600070205080204" pitchFamily="34" charset="-128"/>
              </a:rPr>
              <a:t>:  </a:t>
            </a:r>
            <a:r>
              <a:rPr lang="en-US" altLang="en-US" dirty="0">
                <a:latin typeface="Times" panose="02020603050405020304" pitchFamily="18" charset="0"/>
                <a:ea typeface="ＭＳ Ｐゴシック" panose="020B0600070205080204" pitchFamily="34" charset="-128"/>
              </a:rPr>
              <a:t>We already control reproduction in pets by spaying or neutering dogs and cats.  Cheaper ways of accomplishing this will always be of interest.</a:t>
            </a:r>
          </a:p>
          <a:p>
            <a:endParaRPr lang="en-US" altLang="en-US" dirty="0">
              <a:latin typeface="Times" panose="02020603050405020304" pitchFamily="18" charset="0"/>
              <a:ea typeface="ＭＳ Ｐゴシック" panose="020B0600070205080204" pitchFamily="34" charset="-128"/>
            </a:endParaRPr>
          </a:p>
          <a:p>
            <a:r>
              <a:rPr lang="en-US" altLang="en-US" b="1" u="sng" dirty="0">
                <a:latin typeface="Times" panose="02020603050405020304" pitchFamily="18" charset="0"/>
                <a:ea typeface="ＭＳ Ｐゴシック" panose="020B0600070205080204" pitchFamily="34" charset="-128"/>
              </a:rPr>
              <a:t>INSECTS</a:t>
            </a:r>
            <a:r>
              <a:rPr lang="en-US" altLang="en-US" dirty="0">
                <a:latin typeface="Times" panose="02020603050405020304" pitchFamily="18" charset="0"/>
                <a:ea typeface="ＭＳ Ｐゴシック" panose="020B0600070205080204" pitchFamily="34" charset="-128"/>
              </a:rPr>
              <a:t>:  Population control of insects will likely involve the control of reproduction as chemical toxins continue to have damaging effects to humans.</a:t>
            </a:r>
          </a:p>
          <a:p>
            <a:endParaRPr lang="en-US" altLang="en-US" dirty="0">
              <a:latin typeface="Times" panose="02020603050405020304" pitchFamily="18" charset="0"/>
              <a:ea typeface="ＭＳ Ｐゴシック" panose="020B0600070205080204" pitchFamily="34" charset="-128"/>
            </a:endParaRPr>
          </a:p>
          <a:p>
            <a:r>
              <a:rPr lang="en-US" altLang="en-US" b="1" u="sng" dirty="0">
                <a:latin typeface="Times" panose="02020603050405020304" pitchFamily="18" charset="0"/>
                <a:ea typeface="ＭＳ Ｐゴシック" panose="020B0600070205080204" pitchFamily="34" charset="-128"/>
              </a:rPr>
              <a:t>Wildlife</a:t>
            </a:r>
            <a:r>
              <a:rPr lang="en-US" altLang="en-US" dirty="0">
                <a:latin typeface="Times" panose="02020603050405020304" pitchFamily="18" charset="0"/>
                <a:ea typeface="ＭＳ Ｐゴシック" panose="020B0600070205080204" pitchFamily="34" charset="-128"/>
              </a:rPr>
              <a:t>:  A good example of this is the deer population needs to be limited in agricultural areas to prevent crop damage.</a:t>
            </a:r>
          </a:p>
        </p:txBody>
      </p:sp>
      <p:sp>
        <p:nvSpPr>
          <p:cNvPr id="52226" name="Rectangle 3"/>
          <p:cNvSpPr>
            <a:spLocks noGrp="1" noRot="1" noChangeAspect="1" noChangeArrowheads="1" noTextEdit="1"/>
          </p:cNvSpPr>
          <p:nvPr>
            <p:ph type="sldImg"/>
          </p:nvPr>
        </p:nvSpPr>
        <p:spPr>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022446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410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77333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14400"/>
            <a:ext cx="4038600" cy="320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4038600" cy="320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0047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9287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42460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76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23381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71601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5809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71450"/>
            <a:ext cx="2266950" cy="3943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71450"/>
            <a:ext cx="664845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5797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171450"/>
            <a:ext cx="9067800" cy="628650"/>
          </a:xfrm>
        </p:spPr>
        <p:txBody>
          <a:bodyPr/>
          <a:lstStyle/>
          <a:p>
            <a:r>
              <a:rPr lang="en-US"/>
              <a:t>Click to edit Master title style</a:t>
            </a:r>
          </a:p>
        </p:txBody>
      </p:sp>
      <p:sp>
        <p:nvSpPr>
          <p:cNvPr id="3" name="Content Placeholder 2"/>
          <p:cNvSpPr>
            <a:spLocks noGrp="1"/>
          </p:cNvSpPr>
          <p:nvPr>
            <p:ph sz="half" idx="1"/>
          </p:nvPr>
        </p:nvSpPr>
        <p:spPr>
          <a:xfrm>
            <a:off x="457200" y="914400"/>
            <a:ext cx="4038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914400"/>
            <a:ext cx="4038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3159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171450"/>
            <a:ext cx="90678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914400"/>
            <a:ext cx="8229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5pPr>
      <a:lvl6pPr marL="457200" algn="ctr" rtl="0" eaLnBrk="0" fontAlgn="base" hangingPunct="0">
        <a:spcBef>
          <a:spcPct val="0"/>
        </a:spcBef>
        <a:spcAft>
          <a:spcPct val="0"/>
        </a:spcAft>
        <a:defRPr sz="4400" b="1">
          <a:solidFill>
            <a:schemeClr val="tx2"/>
          </a:solidFill>
          <a:latin typeface="Helvetica" charset="0"/>
        </a:defRPr>
      </a:lvl6pPr>
      <a:lvl7pPr marL="914400" algn="ctr" rtl="0" eaLnBrk="0" fontAlgn="base" hangingPunct="0">
        <a:spcBef>
          <a:spcPct val="0"/>
        </a:spcBef>
        <a:spcAft>
          <a:spcPct val="0"/>
        </a:spcAft>
        <a:defRPr sz="4400" b="1">
          <a:solidFill>
            <a:schemeClr val="tx2"/>
          </a:solidFill>
          <a:latin typeface="Helvetica" charset="0"/>
        </a:defRPr>
      </a:lvl7pPr>
      <a:lvl8pPr marL="1371600" algn="ctr" rtl="0" eaLnBrk="0" fontAlgn="base" hangingPunct="0">
        <a:spcBef>
          <a:spcPct val="0"/>
        </a:spcBef>
        <a:spcAft>
          <a:spcPct val="0"/>
        </a:spcAft>
        <a:defRPr sz="4400" b="1">
          <a:solidFill>
            <a:schemeClr val="tx2"/>
          </a:solidFill>
          <a:latin typeface="Helvetica" charset="0"/>
        </a:defRPr>
      </a:lvl8pPr>
      <a:lvl9pPr marL="1828800" algn="ctr" rtl="0" eaLnBrk="0" fontAlgn="base" hangingPunct="0">
        <a:spcBef>
          <a:spcPct val="0"/>
        </a:spcBef>
        <a:spcAft>
          <a:spcPct val="0"/>
        </a:spcAft>
        <a:defRPr sz="4400" b="1">
          <a:solidFill>
            <a:schemeClr val="tx2"/>
          </a:solidFill>
          <a:latin typeface="Helvetica" charset="0"/>
        </a:defRPr>
      </a:lvl9pPr>
    </p:titleStyle>
    <p:bodyStyle>
      <a:lvl1pPr marL="342900" indent="-342900" algn="l" rtl="0" eaLnBrk="0" fontAlgn="base" hangingPunct="0">
        <a:spcBef>
          <a:spcPct val="20000"/>
        </a:spcBef>
        <a:spcAft>
          <a:spcPct val="0"/>
        </a:spcAft>
        <a:buSzPct val="100000"/>
        <a:buChar char="•"/>
        <a:defRPr sz="3200" b="1">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SzPct val="100000"/>
        <a:buChar char="–"/>
        <a:defRPr sz="2800" b="1">
          <a:solidFill>
            <a:schemeClr val="tx1"/>
          </a:solidFill>
          <a:latin typeface="+mn-lt"/>
          <a:ea typeface="ＭＳ Ｐゴシック" charset="-128"/>
        </a:defRPr>
      </a:lvl2pPr>
      <a:lvl3pPr marL="1143000" indent="-228600" algn="l" rtl="0" eaLnBrk="0" fontAlgn="base" hangingPunct="0">
        <a:spcBef>
          <a:spcPct val="20000"/>
        </a:spcBef>
        <a:spcAft>
          <a:spcPct val="0"/>
        </a:spcAft>
        <a:buSzPct val="100000"/>
        <a:buChar char="•"/>
        <a:defRPr sz="2400" b="1">
          <a:solidFill>
            <a:schemeClr val="tx1"/>
          </a:solidFill>
          <a:latin typeface="+mn-lt"/>
          <a:ea typeface="ＭＳ Ｐゴシック" charset="-128"/>
        </a:defRPr>
      </a:lvl3pPr>
      <a:lvl4pPr marL="16002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4pPr>
      <a:lvl5pPr marL="20574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5pPr>
      <a:lvl6pPr marL="25146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6pPr>
      <a:lvl7pPr marL="29718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7pPr>
      <a:lvl8pPr marL="34290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8pPr>
      <a:lvl9pPr marL="38862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hemeOverride" Target="../theme/themeOverride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25413"/>
            <a:ext cx="7772400" cy="609600"/>
          </a:xfrm>
          <a:noFill/>
        </p:spPr>
        <p:txBody>
          <a:bodyPr/>
          <a:lstStyle/>
          <a:p>
            <a:r>
              <a:rPr lang="en-US" altLang="en-US" sz="4000">
                <a:solidFill>
                  <a:srgbClr val="000000"/>
                </a:solidFill>
                <a:ea typeface="ＭＳ Ｐゴシック" panose="020B0600070205080204" pitchFamily="34" charset="-128"/>
              </a:rPr>
              <a:t>Animal/Dairy Science 434 </a:t>
            </a:r>
          </a:p>
        </p:txBody>
      </p:sp>
      <p:sp>
        <p:nvSpPr>
          <p:cNvPr id="4099" name="Rectangle 3"/>
          <p:cNvSpPr>
            <a:spLocks noGrp="1" noChangeArrowheads="1"/>
          </p:cNvSpPr>
          <p:nvPr>
            <p:ph type="subTitle" idx="1"/>
          </p:nvPr>
        </p:nvSpPr>
        <p:spPr>
          <a:xfrm>
            <a:off x="1447800" y="735013"/>
            <a:ext cx="6248400" cy="1295400"/>
          </a:xfrm>
          <a:noFill/>
        </p:spPr>
        <p:txBody>
          <a:bodyPr/>
          <a:lstStyle/>
          <a:p>
            <a:pPr marL="342900" indent="-342900"/>
            <a:r>
              <a:rPr lang="en-US" altLang="en-US" sz="2800">
                <a:solidFill>
                  <a:srgbClr val="000000"/>
                </a:solidFill>
                <a:ea typeface="ＭＳ Ｐゴシック" panose="020B0600070205080204" pitchFamily="34" charset="-128"/>
              </a:rPr>
              <a:t>Female comparative anatomy; </a:t>
            </a:r>
          </a:p>
          <a:p>
            <a:pPr marL="342900" indent="-342900"/>
            <a:r>
              <a:rPr lang="en-US" altLang="en-US" sz="2800">
                <a:solidFill>
                  <a:srgbClr val="000000"/>
                </a:solidFill>
                <a:ea typeface="ＭＳ Ｐゴシック" panose="020B0600070205080204" pitchFamily="34" charset="-128"/>
              </a:rPr>
              <a:t>History of Reproductive Physiology</a:t>
            </a:r>
          </a:p>
        </p:txBody>
      </p:sp>
      <p:pic>
        <p:nvPicPr>
          <p:cNvPr id="410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733550"/>
            <a:ext cx="5540375"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toy, doll&#10;&#10;Description automatically generated">
            <a:extLst>
              <a:ext uri="{FF2B5EF4-FFF2-40B4-BE49-F238E27FC236}">
                <a16:creationId xmlns:a16="http://schemas.microsoft.com/office/drawing/2014/main" id="{8965E6A7-BB96-3F40-B3EE-53225FA283C7}"/>
              </a:ext>
            </a:extLst>
          </p:cNvPr>
          <p:cNvPicPr>
            <a:picLocks noChangeAspect="1"/>
          </p:cNvPicPr>
          <p:nvPr/>
        </p:nvPicPr>
        <p:blipFill>
          <a:blip r:embed="rId5"/>
          <a:stretch>
            <a:fillRect/>
          </a:stretch>
        </p:blipFill>
        <p:spPr>
          <a:xfrm>
            <a:off x="-122238" y="1543050"/>
            <a:ext cx="3140076" cy="3140076"/>
          </a:xfrm>
          <a:prstGeom prst="rect">
            <a:avLst/>
          </a:prstGeom>
        </p:spPr>
      </p:pic>
    </p:spTree>
  </p:cSld>
  <p:clrMapOvr>
    <a:overrideClrMapping bg1="lt1" tx1="dk1" bg2="lt2" tx2="dk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title"/>
          </p:nvPr>
        </p:nvSpPr>
        <p:spPr>
          <a:xfrm>
            <a:off x="674688" y="120650"/>
            <a:ext cx="7781925" cy="498475"/>
          </a:xfrm>
          <a:noFill/>
        </p:spPr>
        <p:txBody>
          <a:bodyPr/>
          <a:lstStyle/>
          <a:p>
            <a:r>
              <a:rPr lang="en-US" altLang="en-US">
                <a:ea typeface="ＭＳ Ｐゴシック" panose="020B0600070205080204" pitchFamily="34" charset="-128"/>
              </a:rPr>
              <a:t>Ovarian Differences</a:t>
            </a:r>
          </a:p>
        </p:txBody>
      </p:sp>
      <p:pic>
        <p:nvPicPr>
          <p:cNvPr id="512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344613"/>
            <a:ext cx="2533650" cy="21415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23"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44638"/>
            <a:ext cx="2514600" cy="1739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4" name="Rectangle 5"/>
          <p:cNvSpPr>
            <a:spLocks noChangeArrowheads="1"/>
          </p:cNvSpPr>
          <p:nvPr/>
        </p:nvSpPr>
        <p:spPr bwMode="auto">
          <a:xfrm>
            <a:off x="1220788" y="755650"/>
            <a:ext cx="93186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Cow</a:t>
            </a:r>
          </a:p>
        </p:txBody>
      </p:sp>
      <p:sp>
        <p:nvSpPr>
          <p:cNvPr id="5125" name="Rectangle 6"/>
          <p:cNvSpPr>
            <a:spLocks noChangeArrowheads="1"/>
          </p:cNvSpPr>
          <p:nvPr/>
        </p:nvSpPr>
        <p:spPr bwMode="auto">
          <a:xfrm>
            <a:off x="7162800" y="755650"/>
            <a:ext cx="10223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Mare</a:t>
            </a:r>
          </a:p>
        </p:txBody>
      </p:sp>
      <p:sp>
        <p:nvSpPr>
          <p:cNvPr id="5126" name="Rectangle 7"/>
          <p:cNvSpPr>
            <a:spLocks noChangeArrowheads="1"/>
          </p:cNvSpPr>
          <p:nvPr/>
        </p:nvSpPr>
        <p:spPr bwMode="auto">
          <a:xfrm>
            <a:off x="4110038" y="2266950"/>
            <a:ext cx="9112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Sow</a:t>
            </a:r>
          </a:p>
        </p:txBody>
      </p:sp>
      <p:pic>
        <p:nvPicPr>
          <p:cNvPr id="5127" name="Picture 8" descr="pig_ovary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60750" y="2876550"/>
            <a:ext cx="2222500" cy="215106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5888" y="609600"/>
            <a:ext cx="2498725" cy="17303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146" name="Text Box 15"/>
          <p:cNvSpPr txBox="1">
            <a:spLocks noChangeArrowheads="1"/>
          </p:cNvSpPr>
          <p:nvPr/>
        </p:nvSpPr>
        <p:spPr bwMode="auto">
          <a:xfrm>
            <a:off x="6030913" y="152400"/>
            <a:ext cx="827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t>Cow</a:t>
            </a:r>
          </a:p>
        </p:txBody>
      </p:sp>
      <p:sp>
        <p:nvSpPr>
          <p:cNvPr id="6147" name="Text Box 16"/>
          <p:cNvSpPr txBox="1">
            <a:spLocks noChangeArrowheads="1"/>
          </p:cNvSpPr>
          <p:nvPr/>
        </p:nvSpPr>
        <p:spPr bwMode="auto">
          <a:xfrm>
            <a:off x="6038850" y="2479675"/>
            <a:ext cx="811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t>Sow</a:t>
            </a:r>
          </a:p>
        </p:txBody>
      </p:sp>
      <p:sp>
        <p:nvSpPr>
          <p:cNvPr id="6148" name="Text Box 21"/>
          <p:cNvSpPr txBox="1">
            <a:spLocks noChangeArrowheads="1"/>
          </p:cNvSpPr>
          <p:nvPr/>
        </p:nvSpPr>
        <p:spPr bwMode="auto">
          <a:xfrm>
            <a:off x="381000" y="742950"/>
            <a:ext cx="3733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a:t>Cow, Sow, Ewe, Human</a:t>
            </a:r>
          </a:p>
        </p:txBody>
      </p:sp>
      <p:sp>
        <p:nvSpPr>
          <p:cNvPr id="6149" name="Text Box 23"/>
          <p:cNvSpPr txBox="1">
            <a:spLocks noChangeArrowheads="1"/>
          </p:cNvSpPr>
          <p:nvPr/>
        </p:nvSpPr>
        <p:spPr bwMode="auto">
          <a:xfrm>
            <a:off x="381000" y="2659063"/>
            <a:ext cx="388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3838" indent="-223838">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pPr>
            <a:r>
              <a:rPr lang="en-US" altLang="en-US" sz="2400"/>
              <a:t>Cortex on outside</a:t>
            </a:r>
          </a:p>
          <a:p>
            <a:pPr>
              <a:spcBef>
                <a:spcPct val="0"/>
              </a:spcBef>
              <a:buSzTx/>
            </a:pPr>
            <a:r>
              <a:rPr lang="en-US" altLang="en-US" sz="2400"/>
              <a:t>Ovulation can occur on any point of the ovary</a:t>
            </a:r>
          </a:p>
        </p:txBody>
      </p:sp>
      <p:pic>
        <p:nvPicPr>
          <p:cNvPr id="6150" name="Picture 22" descr="pig_ovary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2750" y="2936875"/>
            <a:ext cx="1905000" cy="18446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mare_follicledev.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276350"/>
            <a:ext cx="421481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1428750"/>
            <a:ext cx="34290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589088" y="285750"/>
            <a:ext cx="1266825" cy="708025"/>
          </a:xfrm>
          <a:prstGeom prst="rect">
            <a:avLst/>
          </a:prstGeom>
          <a:noFill/>
        </p:spPr>
        <p:txBody>
          <a:bodyPr wrap="none">
            <a:spAutoFit/>
          </a:bodyPr>
          <a:lstStyle/>
          <a:p>
            <a:pPr algn="ctr">
              <a:defRPr/>
            </a:pPr>
            <a:r>
              <a:rPr lang="en-US" sz="4000" dirty="0">
                <a:latin typeface="+mn-lt"/>
                <a:ea typeface="+mn-ea"/>
              </a:rPr>
              <a:t>Cow</a:t>
            </a:r>
          </a:p>
        </p:txBody>
      </p:sp>
      <p:sp>
        <p:nvSpPr>
          <p:cNvPr id="5" name="TextBox 4"/>
          <p:cNvSpPr txBox="1"/>
          <p:nvPr/>
        </p:nvSpPr>
        <p:spPr>
          <a:xfrm>
            <a:off x="6064250" y="361950"/>
            <a:ext cx="1382713" cy="708025"/>
          </a:xfrm>
          <a:prstGeom prst="rect">
            <a:avLst/>
          </a:prstGeom>
          <a:noFill/>
        </p:spPr>
        <p:txBody>
          <a:bodyPr wrap="none">
            <a:spAutoFit/>
          </a:bodyPr>
          <a:lstStyle/>
          <a:p>
            <a:pPr algn="ctr">
              <a:defRPr/>
            </a:pPr>
            <a:r>
              <a:rPr lang="en-US" sz="4000" dirty="0">
                <a:latin typeface="+mn-lt"/>
                <a:ea typeface="+mn-ea"/>
              </a:rPr>
              <a:t>Mare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Date Placeholder 2">
            <a:extLst>
              <a:ext uri="{FF2B5EF4-FFF2-40B4-BE49-F238E27FC236}">
                <a16:creationId xmlns:a16="http://schemas.microsoft.com/office/drawing/2014/main" id="{376EB643-073B-2B48-9080-3282F52A0340}"/>
              </a:ext>
            </a:extLst>
          </p:cNvPr>
          <p:cNvSpPr>
            <a:spLocks noGrp="1"/>
          </p:cNvSpPr>
          <p:nvPr>
            <p:ph type="dt" sz="quarter" idx="10"/>
          </p:nvPr>
        </p:nvSpPr>
        <p:spPr bwMode="auto">
          <a:xfrm>
            <a:off x="0" y="4857750"/>
            <a:ext cx="1905000" cy="1714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750" b="1" kern="1200">
                <a:solidFill>
                  <a:schemeClr val="tx1"/>
                </a:solidFill>
                <a:latin typeface="Helvetica" charset="0"/>
                <a:ea typeface="ＭＳ Ｐゴシック" charset="-128"/>
                <a:cs typeface="+mn-cs"/>
              </a:defRPr>
            </a:lvl1pPr>
            <a:lvl2pPr marL="4572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5pPr>
            <a:lvl6pPr marL="22860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6pPr>
            <a:lvl7pPr marL="27432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7pPr>
            <a:lvl8pPr marL="32004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8pPr>
            <a:lvl9pPr marL="36576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9pPr>
          </a:lstStyle>
          <a:p>
            <a:pPr>
              <a:defRPr/>
            </a:pPr>
            <a:r>
              <a:rPr lang="en-US" altLang="x-none"/>
              <a:t>Updated:</a:t>
            </a:r>
            <a:fld id="{64E98B8D-7B58-644B-8791-5E980E4533E2}" type="datetime1">
              <a:rPr lang="en-US" altLang="x-none" smtClean="0"/>
              <a:pPr>
                <a:defRPr/>
              </a:pPr>
              <a:t>9/6/20</a:t>
            </a:fld>
            <a:endParaRPr lang="en-US" altLang="x-none" sz="1050" b="0">
              <a:solidFill>
                <a:schemeClr val="tx1"/>
              </a:solidFill>
              <a:latin typeface="Times" charset="0"/>
            </a:endParaRPr>
          </a:p>
        </p:txBody>
      </p:sp>
      <p:sp>
        <p:nvSpPr>
          <p:cNvPr id="41986" name="Rectangle 2">
            <a:extLst>
              <a:ext uri="{FF2B5EF4-FFF2-40B4-BE49-F238E27FC236}">
                <a16:creationId xmlns:a16="http://schemas.microsoft.com/office/drawing/2014/main" id="{A4EBA444-7291-EC4C-901C-440265F34D6E}"/>
              </a:ext>
            </a:extLst>
          </p:cNvPr>
          <p:cNvSpPr>
            <a:spLocks noGrp="1" noChangeArrowheads="1"/>
          </p:cNvSpPr>
          <p:nvPr>
            <p:ph type="title"/>
          </p:nvPr>
        </p:nvSpPr>
        <p:spPr>
          <a:xfrm>
            <a:off x="3352800" y="147638"/>
            <a:ext cx="1738313" cy="609600"/>
          </a:xfrm>
          <a:noFill/>
        </p:spPr>
        <p:txBody>
          <a:bodyPr lIns="67865" tIns="33338" rIns="67865" bIns="33338" anchor="t"/>
          <a:lstStyle/>
          <a:p>
            <a:pPr algn="l"/>
            <a:r>
              <a:rPr lang="en-US" altLang="en-US" sz="3600">
                <a:ea typeface="ＭＳ Ｐゴシック" panose="020B0600070205080204" pitchFamily="34" charset="-128"/>
              </a:rPr>
              <a:t>Ovary</a:t>
            </a:r>
          </a:p>
        </p:txBody>
      </p:sp>
      <p:sp>
        <p:nvSpPr>
          <p:cNvPr id="41987" name="Line 10">
            <a:extLst>
              <a:ext uri="{FF2B5EF4-FFF2-40B4-BE49-F238E27FC236}">
                <a16:creationId xmlns:a16="http://schemas.microsoft.com/office/drawing/2014/main" id="{AA2CFF83-CF2B-C145-8707-20559C9051AA}"/>
              </a:ext>
            </a:extLst>
          </p:cNvPr>
          <p:cNvSpPr>
            <a:spLocks noChangeShapeType="1"/>
          </p:cNvSpPr>
          <p:nvPr/>
        </p:nvSpPr>
        <p:spPr bwMode="auto">
          <a:xfrm>
            <a:off x="2457450" y="3429000"/>
            <a:ext cx="1543050" cy="971550"/>
          </a:xfrm>
          <a:prstGeom prst="line">
            <a:avLst/>
          </a:prstGeom>
          <a:noFill/>
          <a:ln w="50800">
            <a:solidFill>
              <a:srgbClr val="FF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1988" name="Rectangle 8">
            <a:extLst>
              <a:ext uri="{FF2B5EF4-FFF2-40B4-BE49-F238E27FC236}">
                <a16:creationId xmlns:a16="http://schemas.microsoft.com/office/drawing/2014/main" id="{D04FE622-17E8-784A-963C-B50A5BC69D88}"/>
              </a:ext>
            </a:extLst>
          </p:cNvPr>
          <p:cNvSpPr>
            <a:spLocks noChangeArrowheads="1"/>
          </p:cNvSpPr>
          <p:nvPr/>
        </p:nvSpPr>
        <p:spPr bwMode="auto">
          <a:xfrm>
            <a:off x="6710363" y="1479550"/>
            <a:ext cx="2409825"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Corpus Luteum</a:t>
            </a:r>
          </a:p>
        </p:txBody>
      </p:sp>
      <p:sp>
        <p:nvSpPr>
          <p:cNvPr id="41989" name="Rectangle 7">
            <a:extLst>
              <a:ext uri="{FF2B5EF4-FFF2-40B4-BE49-F238E27FC236}">
                <a16:creationId xmlns:a16="http://schemas.microsoft.com/office/drawing/2014/main" id="{E8977C47-B387-4441-8F1A-391B3AAF47A7}"/>
              </a:ext>
            </a:extLst>
          </p:cNvPr>
          <p:cNvSpPr>
            <a:spLocks noChangeArrowheads="1"/>
          </p:cNvSpPr>
          <p:nvPr/>
        </p:nvSpPr>
        <p:spPr bwMode="auto">
          <a:xfrm>
            <a:off x="307975" y="1379538"/>
            <a:ext cx="11938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5" tIns="33338" rIns="67865" bIns="33338">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a:solidFill>
                  <a:schemeClr val="tx1"/>
                </a:solidFill>
              </a:rPr>
              <a:t>Follicle</a:t>
            </a:r>
          </a:p>
        </p:txBody>
      </p:sp>
      <p:sp>
        <p:nvSpPr>
          <p:cNvPr id="41990" name="Text Box 16">
            <a:extLst>
              <a:ext uri="{FF2B5EF4-FFF2-40B4-BE49-F238E27FC236}">
                <a16:creationId xmlns:a16="http://schemas.microsoft.com/office/drawing/2014/main" id="{E356074F-CA4C-D54E-BFCF-319C1C09A544}"/>
              </a:ext>
            </a:extLst>
          </p:cNvPr>
          <p:cNvSpPr txBox="1">
            <a:spLocks noChangeArrowheads="1"/>
          </p:cNvSpPr>
          <p:nvPr/>
        </p:nvSpPr>
        <p:spPr bwMode="auto">
          <a:xfrm>
            <a:off x="49213" y="1920875"/>
            <a:ext cx="1806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285750" indent="-285750">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buFont typeface="Arial" panose="020B0604020202020204" pitchFamily="34" charset="0"/>
              <a:buChar char="•"/>
            </a:pPr>
            <a:r>
              <a:rPr lang="en-US" altLang="en-US">
                <a:solidFill>
                  <a:srgbClr val="0432FF"/>
                </a:solidFill>
              </a:rPr>
              <a:t>Estrogen</a:t>
            </a:r>
          </a:p>
          <a:p>
            <a:pPr>
              <a:buFont typeface="Arial" panose="020B0604020202020204" pitchFamily="34" charset="0"/>
              <a:buChar char="•"/>
            </a:pPr>
            <a:r>
              <a:rPr lang="en-US" altLang="en-US">
                <a:solidFill>
                  <a:srgbClr val="0432FF"/>
                </a:solidFill>
              </a:rPr>
              <a:t>Oocyte</a:t>
            </a:r>
          </a:p>
        </p:txBody>
      </p:sp>
      <p:pic>
        <p:nvPicPr>
          <p:cNvPr id="41991" name="Picture 2">
            <a:extLst>
              <a:ext uri="{FF2B5EF4-FFF2-40B4-BE49-F238E27FC236}">
                <a16:creationId xmlns:a16="http://schemas.microsoft.com/office/drawing/2014/main" id="{45C32AE7-E384-9D40-82A1-7F1137C33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125" y="1169988"/>
            <a:ext cx="4705350" cy="384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2" name="Line 12">
            <a:extLst>
              <a:ext uri="{FF2B5EF4-FFF2-40B4-BE49-F238E27FC236}">
                <a16:creationId xmlns:a16="http://schemas.microsoft.com/office/drawing/2014/main" id="{8513CAFC-E0EC-3A4B-9AD5-393868ADE1DA}"/>
              </a:ext>
            </a:extLst>
          </p:cNvPr>
          <p:cNvSpPr>
            <a:spLocks noChangeShapeType="1"/>
          </p:cNvSpPr>
          <p:nvPr/>
        </p:nvSpPr>
        <p:spPr bwMode="auto">
          <a:xfrm>
            <a:off x="1560513" y="1657350"/>
            <a:ext cx="1792287" cy="1524000"/>
          </a:xfrm>
          <a:prstGeom prst="line">
            <a:avLst/>
          </a:prstGeom>
          <a:noFill/>
          <a:ln w="508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1993" name="Line 11">
            <a:extLst>
              <a:ext uri="{FF2B5EF4-FFF2-40B4-BE49-F238E27FC236}">
                <a16:creationId xmlns:a16="http://schemas.microsoft.com/office/drawing/2014/main" id="{078B49DC-F05A-0641-8A91-9C1B65635A9C}"/>
              </a:ext>
            </a:extLst>
          </p:cNvPr>
          <p:cNvSpPr>
            <a:spLocks noChangeShapeType="1"/>
          </p:cNvSpPr>
          <p:nvPr/>
        </p:nvSpPr>
        <p:spPr bwMode="auto">
          <a:xfrm flipH="1">
            <a:off x="5334000" y="1916113"/>
            <a:ext cx="1524000" cy="1798637"/>
          </a:xfrm>
          <a:prstGeom prst="line">
            <a:avLst/>
          </a:prstGeom>
          <a:noFill/>
          <a:ln w="508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1994" name="Text Box 16">
            <a:extLst>
              <a:ext uri="{FF2B5EF4-FFF2-40B4-BE49-F238E27FC236}">
                <a16:creationId xmlns:a16="http://schemas.microsoft.com/office/drawing/2014/main" id="{6248B26C-10C2-1F48-AA8C-9DB5F61061DD}"/>
              </a:ext>
            </a:extLst>
          </p:cNvPr>
          <p:cNvSpPr txBox="1">
            <a:spLocks noChangeArrowheads="1"/>
          </p:cNvSpPr>
          <p:nvPr/>
        </p:nvSpPr>
        <p:spPr bwMode="auto">
          <a:xfrm>
            <a:off x="6710363" y="2046288"/>
            <a:ext cx="2457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marL="285750" indent="-285750">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buFont typeface="Arial" panose="020B0604020202020204" pitchFamily="34" charset="0"/>
              <a:buChar char="•"/>
            </a:pPr>
            <a:r>
              <a:rPr lang="en-US" altLang="en-US">
                <a:solidFill>
                  <a:srgbClr val="0432FF"/>
                </a:solidFill>
              </a:rPr>
              <a:t>Progesterone</a:t>
            </a:r>
          </a:p>
        </p:txBody>
      </p:sp>
    </p:spTree>
    <p:extLst>
      <p:ext uri="{BB962C8B-B14F-4D97-AF65-F5344CB8AC3E}">
        <p14:creationId xmlns:p14="http://schemas.microsoft.com/office/powerpoint/2010/main" val="187655810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154A0F15-9096-694A-8411-1D7CEBD162C0}"/>
              </a:ext>
            </a:extLst>
          </p:cNvPr>
          <p:cNvSpPr>
            <a:spLocks noGrp="1" noChangeArrowheads="1"/>
          </p:cNvSpPr>
          <p:nvPr>
            <p:ph type="title"/>
          </p:nvPr>
        </p:nvSpPr>
        <p:spPr/>
        <p:txBody>
          <a:bodyPr/>
          <a:lstStyle/>
          <a:p>
            <a:r>
              <a:rPr lang="en-US" altLang="en-US" sz="3600">
                <a:ea typeface="ＭＳ Ｐゴシック" panose="020B0600070205080204" pitchFamily="34" charset="-128"/>
              </a:rPr>
              <a:t>Equine Ovary</a:t>
            </a:r>
          </a:p>
        </p:txBody>
      </p:sp>
      <p:sp>
        <p:nvSpPr>
          <p:cNvPr id="39939" name="Date Placeholder 2">
            <a:extLst>
              <a:ext uri="{FF2B5EF4-FFF2-40B4-BE49-F238E27FC236}">
                <a16:creationId xmlns:a16="http://schemas.microsoft.com/office/drawing/2014/main" id="{FB4B2CBC-FE93-AC47-9438-8C3FCE904C24}"/>
              </a:ext>
            </a:extLst>
          </p:cNvPr>
          <p:cNvSpPr>
            <a:spLocks noGrp="1"/>
          </p:cNvSpPr>
          <p:nvPr>
            <p:ph type="dt" sz="quarter" idx="10"/>
          </p:nvPr>
        </p:nvSpPr>
        <p:spPr bwMode="auto">
          <a:xfrm>
            <a:off x="0" y="4857750"/>
            <a:ext cx="1905000" cy="1714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750" b="1" kern="1200">
                <a:solidFill>
                  <a:schemeClr val="tx1"/>
                </a:solidFill>
                <a:latin typeface="Helvetica" charset="0"/>
                <a:ea typeface="ＭＳ Ｐゴシック" charset="-128"/>
                <a:cs typeface="+mn-cs"/>
              </a:defRPr>
            </a:lvl1pPr>
            <a:lvl2pPr marL="4572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5pPr>
            <a:lvl6pPr marL="22860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6pPr>
            <a:lvl7pPr marL="27432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7pPr>
            <a:lvl8pPr marL="32004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8pPr>
            <a:lvl9pPr marL="36576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9pPr>
          </a:lstStyle>
          <a:p>
            <a:pPr>
              <a:defRPr/>
            </a:pPr>
            <a:r>
              <a:rPr lang="en-US" altLang="x-none"/>
              <a:t>Updated:</a:t>
            </a:r>
            <a:fld id="{64E98B8D-7B58-644B-8791-5E980E4533E2}" type="datetime1">
              <a:rPr lang="en-US" altLang="x-none" smtClean="0"/>
              <a:pPr>
                <a:defRPr/>
              </a:pPr>
              <a:t>9/6/20</a:t>
            </a:fld>
            <a:endParaRPr lang="en-US" altLang="x-none" sz="1050" b="0">
              <a:solidFill>
                <a:schemeClr val="tx1"/>
              </a:solidFill>
              <a:latin typeface="Times" charset="0"/>
            </a:endParaRPr>
          </a:p>
        </p:txBody>
      </p:sp>
      <p:sp>
        <p:nvSpPr>
          <p:cNvPr id="5" name="Rectangle 4">
            <a:extLst>
              <a:ext uri="{FF2B5EF4-FFF2-40B4-BE49-F238E27FC236}">
                <a16:creationId xmlns:a16="http://schemas.microsoft.com/office/drawing/2014/main" id="{9DDD1EC3-42B4-0A48-9F46-6AF10148A822}"/>
              </a:ext>
            </a:extLst>
          </p:cNvPr>
          <p:cNvSpPr txBox="1">
            <a:spLocks noChangeArrowheads="1"/>
          </p:cNvSpPr>
          <p:nvPr/>
        </p:nvSpPr>
        <p:spPr bwMode="auto">
          <a:xfrm>
            <a:off x="685800" y="2266950"/>
            <a:ext cx="3200400" cy="800100"/>
          </a:xfrm>
          <a:prstGeom prst="rect">
            <a:avLst/>
          </a:prstGeom>
          <a:noFill/>
          <a:ln w="9525">
            <a:noFill/>
            <a:miter lim="800000"/>
            <a:headEnd/>
            <a:tailEnd/>
          </a:ln>
          <a:effectLst/>
        </p:spPr>
        <p:txBody>
          <a:bodyPr/>
          <a:lstStyle/>
          <a:p>
            <a:pPr marL="257175" indent="-257175">
              <a:spcBef>
                <a:spcPct val="20000"/>
              </a:spcBef>
              <a:buSzPct val="125000"/>
              <a:buFontTx/>
              <a:buChar char="•"/>
              <a:defRPr/>
            </a:pPr>
            <a:r>
              <a:rPr lang="en-US" kern="0" dirty="0">
                <a:solidFill>
                  <a:schemeClr val="tx1"/>
                </a:solidFill>
                <a:latin typeface="+mn-lt"/>
                <a:ea typeface="+mn-ea"/>
              </a:rPr>
              <a:t>Ovulation Fossa</a:t>
            </a:r>
            <a:endParaRPr lang="en-US" kern="0" dirty="0">
              <a:solidFill>
                <a:schemeClr val="tx1"/>
              </a:solidFill>
              <a:latin typeface="+mn-lt"/>
              <a:ea typeface="ＭＳ Ｐゴシック" charset="-128"/>
            </a:endParaRPr>
          </a:p>
        </p:txBody>
      </p:sp>
      <p:pic>
        <p:nvPicPr>
          <p:cNvPr id="45060" name="Picture 2">
            <a:extLst>
              <a:ext uri="{FF2B5EF4-FFF2-40B4-BE49-F238E27FC236}">
                <a16:creationId xmlns:a16="http://schemas.microsoft.com/office/drawing/2014/main" id="{DD7B1120-811F-BD4C-A59F-9E3A4868D4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876300"/>
            <a:ext cx="466883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Line 12">
            <a:extLst>
              <a:ext uri="{FF2B5EF4-FFF2-40B4-BE49-F238E27FC236}">
                <a16:creationId xmlns:a16="http://schemas.microsoft.com/office/drawing/2014/main" id="{7ED37A47-9D70-6444-B548-8F7586CC468C}"/>
              </a:ext>
            </a:extLst>
          </p:cNvPr>
          <p:cNvSpPr>
            <a:spLocks noChangeShapeType="1"/>
          </p:cNvSpPr>
          <p:nvPr/>
        </p:nvSpPr>
        <p:spPr bwMode="auto">
          <a:xfrm>
            <a:off x="3446463" y="2495550"/>
            <a:ext cx="3106737" cy="704850"/>
          </a:xfrm>
          <a:prstGeom prst="line">
            <a:avLst/>
          </a:prstGeom>
          <a:noFill/>
          <a:ln w="508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732188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02C86-E018-0043-A277-F92F264FB21B}"/>
              </a:ext>
            </a:extLst>
          </p:cNvPr>
          <p:cNvSpPr>
            <a:spLocks noGrp="1"/>
          </p:cNvSpPr>
          <p:nvPr>
            <p:ph type="title"/>
          </p:nvPr>
        </p:nvSpPr>
        <p:spPr>
          <a:xfrm>
            <a:off x="457200" y="205979"/>
            <a:ext cx="8229600" cy="857250"/>
          </a:xfrm>
        </p:spPr>
        <p:txBody>
          <a:bodyPr wrap="square" anchor="ctr">
            <a:normAutofit/>
          </a:bodyPr>
          <a:lstStyle/>
          <a:p>
            <a:r>
              <a:rPr lang="en-US" dirty="0"/>
              <a:t>Quiz 2a</a:t>
            </a:r>
          </a:p>
        </p:txBody>
      </p:sp>
      <p:pic>
        <p:nvPicPr>
          <p:cNvPr id="6" name="Picture 5" descr="A picture containing toy, doll, food&#10;&#10;Description automatically generated">
            <a:extLst>
              <a:ext uri="{FF2B5EF4-FFF2-40B4-BE49-F238E27FC236}">
                <a16:creationId xmlns:a16="http://schemas.microsoft.com/office/drawing/2014/main" id="{A9C211FD-6B24-C84E-9323-863F98255185}"/>
              </a:ext>
            </a:extLst>
          </p:cNvPr>
          <p:cNvPicPr>
            <a:picLocks noChangeAspect="1"/>
          </p:cNvPicPr>
          <p:nvPr/>
        </p:nvPicPr>
        <p:blipFill>
          <a:blip r:embed="rId3"/>
          <a:stretch>
            <a:fillRect/>
          </a:stretch>
        </p:blipFill>
        <p:spPr>
          <a:xfrm>
            <a:off x="6705600" y="2803921"/>
            <a:ext cx="2133600" cy="2133600"/>
          </a:xfrm>
          <a:prstGeom prst="rect">
            <a:avLst/>
          </a:prstGeom>
          <a:noFill/>
        </p:spPr>
      </p:pic>
      <p:sp>
        <p:nvSpPr>
          <p:cNvPr id="14" name="Content Placeholder 3">
            <a:extLst>
              <a:ext uri="{FF2B5EF4-FFF2-40B4-BE49-F238E27FC236}">
                <a16:creationId xmlns:a16="http://schemas.microsoft.com/office/drawing/2014/main" id="{B7304173-39ED-BF4B-A79C-5714208B9481}"/>
              </a:ext>
            </a:extLst>
          </p:cNvPr>
          <p:cNvSpPr>
            <a:spLocks noGrp="1"/>
          </p:cNvSpPr>
          <p:nvPr>
            <p:ph sz="half" idx="2"/>
          </p:nvPr>
        </p:nvSpPr>
        <p:spPr>
          <a:xfrm>
            <a:off x="381000" y="1063228"/>
            <a:ext cx="8305800" cy="3565921"/>
          </a:xfrm>
        </p:spPr>
        <p:txBody>
          <a:bodyPr wrap="square" anchor="t">
            <a:normAutofit lnSpcReduction="10000"/>
          </a:bodyPr>
          <a:lstStyle/>
          <a:p>
            <a:pPr marL="0" indent="0">
              <a:buNone/>
            </a:pPr>
            <a:r>
              <a:rPr lang="en-US" dirty="0"/>
              <a:t>Remember to pause while you consider the answer to this question.</a:t>
            </a:r>
          </a:p>
          <a:p>
            <a:pPr marL="0" indent="0">
              <a:buNone/>
            </a:pPr>
            <a:endParaRPr lang="en-US" dirty="0"/>
          </a:p>
          <a:p>
            <a:pPr marL="0" indent="0">
              <a:buNone/>
            </a:pPr>
            <a:r>
              <a:rPr lang="en-US" dirty="0"/>
              <a:t>Why does a mare have only 1 baby and a pig has many?</a:t>
            </a:r>
          </a:p>
          <a:p>
            <a:pPr marL="0" indent="0">
              <a:buNone/>
            </a:pPr>
            <a:br>
              <a:rPr lang="en-US" dirty="0"/>
            </a:br>
            <a:br>
              <a:rPr lang="en-US" dirty="0"/>
            </a:br>
            <a:br>
              <a:rPr lang="en-US" dirty="0"/>
            </a:br>
            <a:endParaRPr lang="en-US" dirty="0">
              <a:solidFill>
                <a:srgbClr val="0000FF"/>
              </a:solidFill>
            </a:endParaRPr>
          </a:p>
        </p:txBody>
      </p:sp>
    </p:spTree>
    <p:extLst>
      <p:ext uri="{BB962C8B-B14F-4D97-AF65-F5344CB8AC3E}">
        <p14:creationId xmlns:p14="http://schemas.microsoft.com/office/powerpoint/2010/main" val="697463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02C86-E018-0043-A277-F92F264FB21B}"/>
              </a:ext>
            </a:extLst>
          </p:cNvPr>
          <p:cNvSpPr>
            <a:spLocks noGrp="1"/>
          </p:cNvSpPr>
          <p:nvPr>
            <p:ph type="title"/>
          </p:nvPr>
        </p:nvSpPr>
        <p:spPr>
          <a:xfrm>
            <a:off x="457200" y="205979"/>
            <a:ext cx="8229600" cy="857250"/>
          </a:xfrm>
        </p:spPr>
        <p:txBody>
          <a:bodyPr wrap="square" anchor="ctr">
            <a:normAutofit/>
          </a:bodyPr>
          <a:lstStyle/>
          <a:p>
            <a:r>
              <a:rPr lang="en-US" dirty="0"/>
              <a:t>Quiz 2a</a:t>
            </a:r>
          </a:p>
        </p:txBody>
      </p:sp>
      <p:sp>
        <p:nvSpPr>
          <p:cNvPr id="4" name="Content Placeholder 3">
            <a:extLst>
              <a:ext uri="{FF2B5EF4-FFF2-40B4-BE49-F238E27FC236}">
                <a16:creationId xmlns:a16="http://schemas.microsoft.com/office/drawing/2014/main" id="{1B0F25C8-45F1-6B4E-8CAE-AAD937B1210B}"/>
              </a:ext>
            </a:extLst>
          </p:cNvPr>
          <p:cNvSpPr>
            <a:spLocks noGrp="1"/>
          </p:cNvSpPr>
          <p:nvPr>
            <p:ph sz="half" idx="2"/>
          </p:nvPr>
        </p:nvSpPr>
        <p:spPr>
          <a:xfrm>
            <a:off x="381000" y="1063228"/>
            <a:ext cx="8305800" cy="3565921"/>
          </a:xfrm>
        </p:spPr>
        <p:txBody>
          <a:bodyPr wrap="square" anchor="t">
            <a:normAutofit lnSpcReduction="10000"/>
          </a:bodyPr>
          <a:lstStyle/>
          <a:p>
            <a:pPr marL="0" indent="0">
              <a:buNone/>
            </a:pPr>
            <a:r>
              <a:rPr lang="en-US" dirty="0"/>
              <a:t>Remember to pause while you consider the answer to this question.</a:t>
            </a:r>
          </a:p>
          <a:p>
            <a:pPr marL="0" indent="0">
              <a:buNone/>
            </a:pPr>
            <a:endParaRPr lang="en-US" dirty="0"/>
          </a:p>
          <a:p>
            <a:pPr marL="0" indent="0">
              <a:buNone/>
            </a:pPr>
            <a:r>
              <a:rPr lang="en-US" dirty="0"/>
              <a:t>Why does a mare have only 1 baby and a pig has many?</a:t>
            </a:r>
          </a:p>
          <a:p>
            <a:pPr marL="0" indent="0">
              <a:buNone/>
            </a:pPr>
            <a:br>
              <a:rPr lang="en-US" dirty="0"/>
            </a:br>
            <a:r>
              <a:rPr lang="en-US" dirty="0">
                <a:solidFill>
                  <a:srgbClr val="0000FF"/>
                </a:solidFill>
              </a:rPr>
              <a:t>The mare generally only ovulates 1 follicle </a:t>
            </a:r>
            <a:br>
              <a:rPr lang="en-US" dirty="0">
                <a:solidFill>
                  <a:srgbClr val="0000FF"/>
                </a:solidFill>
              </a:rPr>
            </a:br>
            <a:r>
              <a:rPr lang="en-US" dirty="0">
                <a:solidFill>
                  <a:srgbClr val="0000FF"/>
                </a:solidFill>
              </a:rPr>
              <a:t>or at most 2 follicles at a time while a pig </a:t>
            </a:r>
            <a:br>
              <a:rPr lang="en-US" dirty="0">
                <a:solidFill>
                  <a:srgbClr val="0000FF"/>
                </a:solidFill>
              </a:rPr>
            </a:br>
            <a:r>
              <a:rPr lang="en-US" dirty="0">
                <a:solidFill>
                  <a:srgbClr val="0000FF"/>
                </a:solidFill>
              </a:rPr>
              <a:t>may ovulate up to 24. </a:t>
            </a:r>
          </a:p>
        </p:txBody>
      </p:sp>
      <p:pic>
        <p:nvPicPr>
          <p:cNvPr id="5" name="Picture 4" descr="A picture containing toy, doll, food&#10;&#10;Description automatically generated">
            <a:extLst>
              <a:ext uri="{FF2B5EF4-FFF2-40B4-BE49-F238E27FC236}">
                <a16:creationId xmlns:a16="http://schemas.microsoft.com/office/drawing/2014/main" id="{864A8CBB-DAEE-2A47-81C4-A3FC7A8B685D}"/>
              </a:ext>
            </a:extLst>
          </p:cNvPr>
          <p:cNvPicPr>
            <a:picLocks noChangeAspect="1"/>
          </p:cNvPicPr>
          <p:nvPr/>
        </p:nvPicPr>
        <p:blipFill>
          <a:blip r:embed="rId3"/>
          <a:stretch>
            <a:fillRect/>
          </a:stretch>
        </p:blipFill>
        <p:spPr>
          <a:xfrm>
            <a:off x="6705600" y="2803921"/>
            <a:ext cx="2133600" cy="2133600"/>
          </a:xfrm>
          <a:prstGeom prst="rect">
            <a:avLst/>
          </a:prstGeom>
          <a:noFill/>
        </p:spPr>
      </p:pic>
    </p:spTree>
    <p:extLst>
      <p:ext uri="{BB962C8B-B14F-4D97-AF65-F5344CB8AC3E}">
        <p14:creationId xmlns:p14="http://schemas.microsoft.com/office/powerpoint/2010/main" val="1197029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a:xfrm>
            <a:off x="0" y="0"/>
            <a:ext cx="2667000" cy="706438"/>
          </a:xfrm>
        </p:spPr>
        <p:txBody>
          <a:bodyPr/>
          <a:lstStyle/>
          <a:p>
            <a:r>
              <a:rPr lang="en-US" altLang="en-US" sz="3600">
                <a:ea typeface="ＭＳ Ｐゴシック" panose="020B0600070205080204" pitchFamily="34" charset="-128"/>
              </a:rPr>
              <a:t>Bicornuate</a:t>
            </a:r>
          </a:p>
        </p:txBody>
      </p:sp>
      <p:pic>
        <p:nvPicPr>
          <p:cNvPr id="1126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563" y="546100"/>
            <a:ext cx="7386637"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Box 6"/>
          <p:cNvSpPr txBox="1">
            <a:spLocks noChangeArrowheads="1"/>
          </p:cNvSpPr>
          <p:nvPr/>
        </p:nvSpPr>
        <p:spPr bwMode="auto">
          <a:xfrm>
            <a:off x="990600" y="895350"/>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Ewe</a:t>
            </a:r>
          </a:p>
        </p:txBody>
      </p:sp>
      <p:sp>
        <p:nvSpPr>
          <p:cNvPr id="11268" name="Text Box 7"/>
          <p:cNvSpPr txBox="1">
            <a:spLocks noChangeArrowheads="1"/>
          </p:cNvSpPr>
          <p:nvPr/>
        </p:nvSpPr>
        <p:spPr bwMode="auto">
          <a:xfrm>
            <a:off x="3124200" y="101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Cow</a:t>
            </a:r>
          </a:p>
        </p:txBody>
      </p:sp>
      <p:sp>
        <p:nvSpPr>
          <p:cNvPr id="11269" name="Text Box 8"/>
          <p:cNvSpPr txBox="1">
            <a:spLocks noChangeArrowheads="1"/>
          </p:cNvSpPr>
          <p:nvPr/>
        </p:nvSpPr>
        <p:spPr bwMode="auto">
          <a:xfrm>
            <a:off x="6400800" y="287338"/>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Sow</a:t>
            </a:r>
          </a:p>
        </p:txBody>
      </p:sp>
      <p:sp>
        <p:nvSpPr>
          <p:cNvPr id="11270" name="Text Box 10"/>
          <p:cNvSpPr txBox="1">
            <a:spLocks noChangeArrowheads="1"/>
          </p:cNvSpPr>
          <p:nvPr/>
        </p:nvSpPr>
        <p:spPr bwMode="auto">
          <a:xfrm>
            <a:off x="4041775" y="26733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1271" name="Text Box 12"/>
          <p:cNvSpPr txBox="1">
            <a:spLocks noChangeArrowheads="1"/>
          </p:cNvSpPr>
          <p:nvPr/>
        </p:nvSpPr>
        <p:spPr bwMode="auto">
          <a:xfrm>
            <a:off x="-292100" y="2073275"/>
            <a:ext cx="2057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Smaller uterine horns</a:t>
            </a:r>
          </a:p>
        </p:txBody>
      </p:sp>
      <p:sp>
        <p:nvSpPr>
          <p:cNvPr id="11272" name="Text Box 13"/>
          <p:cNvSpPr txBox="1">
            <a:spLocks noChangeArrowheads="1"/>
          </p:cNvSpPr>
          <p:nvPr/>
        </p:nvSpPr>
        <p:spPr bwMode="auto">
          <a:xfrm>
            <a:off x="6878638" y="3105150"/>
            <a:ext cx="2057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Large uterine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38150"/>
            <a:ext cx="5867400" cy="459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 name="Text Box 5"/>
          <p:cNvSpPr txBox="1">
            <a:spLocks noChangeArrowheads="1"/>
          </p:cNvSpPr>
          <p:nvPr/>
        </p:nvSpPr>
        <p:spPr bwMode="auto">
          <a:xfrm>
            <a:off x="6400800" y="23431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2291" name="Text Box 6"/>
          <p:cNvSpPr txBox="1">
            <a:spLocks noChangeArrowheads="1"/>
          </p:cNvSpPr>
          <p:nvPr/>
        </p:nvSpPr>
        <p:spPr bwMode="auto">
          <a:xfrm>
            <a:off x="990600" y="2319338"/>
            <a:ext cx="4191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Large uterine body</a:t>
            </a:r>
            <a:br>
              <a:rPr lang="en-US" altLang="en-US" sz="2400">
                <a:latin typeface="Comic Sans MS" panose="030F0702030302020204" pitchFamily="66" charset="0"/>
              </a:rPr>
            </a:br>
            <a:r>
              <a:rPr lang="en-US" altLang="en-US" sz="2400">
                <a:latin typeface="Comic Sans MS" panose="030F0702030302020204" pitchFamily="66" charset="0"/>
              </a:rPr>
              <a:t>Smaller uterine horns</a:t>
            </a:r>
          </a:p>
        </p:txBody>
      </p:sp>
      <p:sp>
        <p:nvSpPr>
          <p:cNvPr id="12292" name="Text Box 7"/>
          <p:cNvSpPr txBox="1">
            <a:spLocks noChangeArrowheads="1"/>
          </p:cNvSpPr>
          <p:nvPr/>
        </p:nvSpPr>
        <p:spPr bwMode="auto">
          <a:xfrm>
            <a:off x="723900" y="69215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Mare</a:t>
            </a:r>
          </a:p>
        </p:txBody>
      </p:sp>
      <p:sp>
        <p:nvSpPr>
          <p:cNvPr id="7" name="Rectangle 2"/>
          <p:cNvSpPr txBox="1">
            <a:spLocks noChangeArrowheads="1"/>
          </p:cNvSpPr>
          <p:nvPr/>
        </p:nvSpPr>
        <p:spPr bwMode="auto">
          <a:xfrm>
            <a:off x="0" y="0"/>
            <a:ext cx="26670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lIns="90487" tIns="44450" rIns="90487" bIns="44450" anchor="ctr"/>
          <a:lstStyle>
            <a:lvl1pPr algn="ctr" rtl="0" eaLnBrk="0" fontAlgn="base" hangingPunct="0">
              <a:spcBef>
                <a:spcPct val="0"/>
              </a:spcBef>
              <a:spcAft>
                <a:spcPct val="0"/>
              </a:spcAft>
              <a:defRPr sz="44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5pPr>
            <a:lvl6pPr marL="457200" algn="ctr" rtl="0" eaLnBrk="0" fontAlgn="base" hangingPunct="0">
              <a:spcBef>
                <a:spcPct val="0"/>
              </a:spcBef>
              <a:spcAft>
                <a:spcPct val="0"/>
              </a:spcAft>
              <a:defRPr sz="4400" b="1">
                <a:solidFill>
                  <a:schemeClr val="tx2"/>
                </a:solidFill>
                <a:latin typeface="Helvetica" charset="0"/>
              </a:defRPr>
            </a:lvl6pPr>
            <a:lvl7pPr marL="914400" algn="ctr" rtl="0" eaLnBrk="0" fontAlgn="base" hangingPunct="0">
              <a:spcBef>
                <a:spcPct val="0"/>
              </a:spcBef>
              <a:spcAft>
                <a:spcPct val="0"/>
              </a:spcAft>
              <a:defRPr sz="4400" b="1">
                <a:solidFill>
                  <a:schemeClr val="tx2"/>
                </a:solidFill>
                <a:latin typeface="Helvetica" charset="0"/>
              </a:defRPr>
            </a:lvl7pPr>
            <a:lvl8pPr marL="1371600" algn="ctr" rtl="0" eaLnBrk="0" fontAlgn="base" hangingPunct="0">
              <a:spcBef>
                <a:spcPct val="0"/>
              </a:spcBef>
              <a:spcAft>
                <a:spcPct val="0"/>
              </a:spcAft>
              <a:defRPr sz="4400" b="1">
                <a:solidFill>
                  <a:schemeClr val="tx2"/>
                </a:solidFill>
                <a:latin typeface="Helvetica" charset="0"/>
              </a:defRPr>
            </a:lvl8pPr>
            <a:lvl9pPr marL="1828800" algn="ctr" rtl="0" eaLnBrk="0" fontAlgn="base" hangingPunct="0">
              <a:spcBef>
                <a:spcPct val="0"/>
              </a:spcBef>
              <a:spcAft>
                <a:spcPct val="0"/>
              </a:spcAft>
              <a:defRPr sz="4400" b="1">
                <a:solidFill>
                  <a:schemeClr val="tx2"/>
                </a:solidFill>
                <a:latin typeface="Helvetica" charset="0"/>
              </a:defRPr>
            </a:lvl9pPr>
          </a:lstStyle>
          <a:p>
            <a:pPr>
              <a:defRPr/>
            </a:pPr>
            <a:r>
              <a:rPr lang="en-US" altLang="en-US" sz="3600" kern="0"/>
              <a:t>Bicornuate</a:t>
            </a:r>
            <a:endParaRPr lang="en-US" altLang="en-US" sz="3600" kern="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5562600" y="52388"/>
            <a:ext cx="3505200" cy="628650"/>
          </a:xfrm>
        </p:spPr>
        <p:txBody>
          <a:bodyPr/>
          <a:lstStyle/>
          <a:p>
            <a:r>
              <a:rPr lang="en-US" altLang="en-US" sz="4000">
                <a:ea typeface="ＭＳ Ｐゴシック" panose="020B0600070205080204" pitchFamily="34" charset="-128"/>
              </a:rPr>
              <a:t>Bicornuate</a:t>
            </a:r>
          </a:p>
        </p:txBody>
      </p:sp>
      <p:pic>
        <p:nvPicPr>
          <p:cNvPr id="133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 y="171450"/>
            <a:ext cx="4510088"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990600"/>
            <a:ext cx="31892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7"/>
          <p:cNvSpPr txBox="1">
            <a:spLocks noChangeArrowheads="1"/>
          </p:cNvSpPr>
          <p:nvPr/>
        </p:nvSpPr>
        <p:spPr bwMode="auto">
          <a:xfrm>
            <a:off x="3294063" y="16573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3317" name="Text Box 8"/>
          <p:cNvSpPr txBox="1">
            <a:spLocks noChangeArrowheads="1"/>
          </p:cNvSpPr>
          <p:nvPr/>
        </p:nvSpPr>
        <p:spPr bwMode="auto">
          <a:xfrm>
            <a:off x="1657350" y="666750"/>
            <a:ext cx="1352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Bitch</a:t>
            </a:r>
          </a:p>
          <a:p>
            <a:pPr algn="ctr">
              <a:spcBef>
                <a:spcPct val="0"/>
              </a:spcBef>
              <a:buSzTx/>
              <a:buFontTx/>
              <a:buNone/>
            </a:pPr>
            <a:r>
              <a:rPr lang="en-US" altLang="en-US" sz="2400">
                <a:latin typeface="Comic Sans MS" panose="030F0702030302020204" pitchFamily="66" charset="0"/>
              </a:rPr>
              <a:t>(Canine)</a:t>
            </a:r>
          </a:p>
        </p:txBody>
      </p:sp>
      <p:sp>
        <p:nvSpPr>
          <p:cNvPr id="13318" name="Text Box 9"/>
          <p:cNvSpPr txBox="1">
            <a:spLocks noChangeArrowheads="1"/>
          </p:cNvSpPr>
          <p:nvPr/>
        </p:nvSpPr>
        <p:spPr bwMode="auto">
          <a:xfrm>
            <a:off x="6737350" y="990600"/>
            <a:ext cx="1273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Queen</a:t>
            </a:r>
          </a:p>
          <a:p>
            <a:pPr algn="ctr">
              <a:spcBef>
                <a:spcPct val="0"/>
              </a:spcBef>
              <a:buSzTx/>
              <a:buFontTx/>
              <a:buNone/>
            </a:pPr>
            <a:r>
              <a:rPr lang="en-US" altLang="en-US" sz="2400">
                <a:latin typeface="Comic Sans MS" panose="030F0702030302020204" pitchFamily="66" charset="0"/>
              </a:rPr>
              <a:t>(Feline)</a:t>
            </a:r>
          </a:p>
        </p:txBody>
      </p:sp>
      <p:sp>
        <p:nvSpPr>
          <p:cNvPr id="13319" name="Text Box 10"/>
          <p:cNvSpPr txBox="1">
            <a:spLocks noChangeArrowheads="1"/>
          </p:cNvSpPr>
          <p:nvPr/>
        </p:nvSpPr>
        <p:spPr bwMode="auto">
          <a:xfrm>
            <a:off x="3390900" y="3678238"/>
            <a:ext cx="2971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Small uterine body</a:t>
            </a:r>
            <a:br>
              <a:rPr lang="en-US" altLang="en-US" sz="2400">
                <a:latin typeface="Comic Sans MS" panose="030F0702030302020204" pitchFamily="66" charset="0"/>
              </a:rPr>
            </a:br>
            <a:r>
              <a:rPr lang="en-US" altLang="en-US" sz="2400">
                <a:latin typeface="Comic Sans MS" panose="030F0702030302020204" pitchFamily="66" charset="0"/>
              </a:rPr>
              <a:t>Long uterine horns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xfrm>
            <a:off x="3543300" y="1638300"/>
            <a:ext cx="2057400" cy="628650"/>
          </a:xfrm>
        </p:spPr>
        <p:txBody>
          <a:bodyPr/>
          <a:lstStyle/>
          <a:p>
            <a:r>
              <a:rPr lang="en-US" altLang="en-US">
                <a:ea typeface="ＭＳ Ｐゴシック" panose="020B0600070205080204" pitchFamily="34" charset="-128"/>
              </a:rPr>
              <a:t>Duplex</a:t>
            </a:r>
          </a:p>
        </p:txBody>
      </p:sp>
      <p:pic>
        <p:nvPicPr>
          <p:cNvPr id="1024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57150"/>
            <a:ext cx="3271838"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163" y="103188"/>
            <a:ext cx="3271837" cy="492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6"/>
          <p:cNvSpPr txBox="1">
            <a:spLocks noChangeArrowheads="1"/>
          </p:cNvSpPr>
          <p:nvPr/>
        </p:nvSpPr>
        <p:spPr bwMode="auto">
          <a:xfrm>
            <a:off x="195263" y="1884363"/>
            <a:ext cx="1882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Oposum</a:t>
            </a:r>
          </a:p>
        </p:txBody>
      </p:sp>
      <p:sp>
        <p:nvSpPr>
          <p:cNvPr id="10245" name="Text Box 7"/>
          <p:cNvSpPr txBox="1">
            <a:spLocks noChangeArrowheads="1"/>
          </p:cNvSpPr>
          <p:nvPr/>
        </p:nvSpPr>
        <p:spPr bwMode="auto">
          <a:xfrm>
            <a:off x="7708900" y="1709738"/>
            <a:ext cx="1282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Rabbit,</a:t>
            </a:r>
          </a:p>
          <a:p>
            <a:pPr algn="ctr">
              <a:spcBef>
                <a:spcPct val="0"/>
              </a:spcBef>
              <a:buSzTx/>
              <a:buFontTx/>
              <a:buNone/>
            </a:pPr>
            <a:r>
              <a:rPr lang="en-US" altLang="en-US" sz="2400">
                <a:latin typeface="Comic Sans MS" panose="030F0702030302020204" pitchFamily="66" charset="0"/>
              </a:rPr>
              <a:t>Mouse</a:t>
            </a:r>
          </a:p>
        </p:txBody>
      </p:sp>
      <p:sp>
        <p:nvSpPr>
          <p:cNvPr id="10246" name="Text Box 8"/>
          <p:cNvSpPr txBox="1">
            <a:spLocks noChangeArrowheads="1"/>
          </p:cNvSpPr>
          <p:nvPr/>
        </p:nvSpPr>
        <p:spPr bwMode="auto">
          <a:xfrm>
            <a:off x="3668713" y="3333750"/>
            <a:ext cx="1806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2 Cervixes</a:t>
            </a:r>
          </a:p>
        </p:txBody>
      </p:sp>
      <p:sp>
        <p:nvSpPr>
          <p:cNvPr id="10247" name="Text Box 9"/>
          <p:cNvSpPr txBox="1">
            <a:spLocks noChangeArrowheads="1"/>
          </p:cNvSpPr>
          <p:nvPr/>
        </p:nvSpPr>
        <p:spPr bwMode="auto">
          <a:xfrm>
            <a:off x="3276600" y="2571750"/>
            <a:ext cx="259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2 Uterine Horns</a:t>
            </a:r>
          </a:p>
        </p:txBody>
      </p:sp>
      <p:sp>
        <p:nvSpPr>
          <p:cNvPr id="10248" name="Text Box 11"/>
          <p:cNvSpPr txBox="1">
            <a:spLocks noChangeArrowheads="1"/>
          </p:cNvSpPr>
          <p:nvPr/>
        </p:nvSpPr>
        <p:spPr bwMode="auto">
          <a:xfrm>
            <a:off x="-7938" y="3451225"/>
            <a:ext cx="1752601"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2</a:t>
            </a:r>
            <a:br>
              <a:rPr lang="en-US" altLang="en-US" sz="2400">
                <a:latin typeface="Comic Sans MS" panose="030F0702030302020204" pitchFamily="66" charset="0"/>
              </a:rPr>
            </a:br>
            <a:r>
              <a:rPr lang="en-US" altLang="en-US" sz="2400">
                <a:latin typeface="Comic Sans MS" panose="030F0702030302020204" pitchFamily="66" charset="0"/>
              </a:rPr>
              <a:t>Vaginas</a:t>
            </a:r>
          </a:p>
        </p:txBody>
      </p:sp>
      <p:sp>
        <p:nvSpPr>
          <p:cNvPr id="10249" name="Text Box 12"/>
          <p:cNvSpPr txBox="1">
            <a:spLocks noChangeArrowheads="1"/>
          </p:cNvSpPr>
          <p:nvPr/>
        </p:nvSpPr>
        <p:spPr bwMode="auto">
          <a:xfrm>
            <a:off x="7559675" y="3451225"/>
            <a:ext cx="1600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1</a:t>
            </a:r>
            <a:br>
              <a:rPr lang="en-US" altLang="en-US" sz="2400">
                <a:latin typeface="Comic Sans MS" panose="030F0702030302020204" pitchFamily="66" charset="0"/>
              </a:rPr>
            </a:br>
            <a:r>
              <a:rPr lang="en-US" altLang="en-US" sz="2400">
                <a:latin typeface="Comic Sans MS" panose="030F0702030302020204" pitchFamily="66" charset="0"/>
              </a:rPr>
              <a:t>Vagina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0" y="171450"/>
            <a:ext cx="2438400" cy="628650"/>
          </a:xfrm>
        </p:spPr>
        <p:txBody>
          <a:bodyPr/>
          <a:lstStyle/>
          <a:p>
            <a:r>
              <a:rPr lang="en-US" altLang="en-US" sz="4000">
                <a:ea typeface="ＭＳ Ｐゴシック" panose="020B0600070205080204" pitchFamily="34" charset="-128"/>
              </a:rPr>
              <a:t>Simplex</a:t>
            </a:r>
          </a:p>
        </p:txBody>
      </p:sp>
      <p:pic>
        <p:nvPicPr>
          <p:cNvPr id="1433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8575" y="590550"/>
            <a:ext cx="6545263"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
          <p:cNvSpPr txBox="1">
            <a:spLocks noChangeArrowheads="1"/>
          </p:cNvSpPr>
          <p:nvPr/>
        </p:nvSpPr>
        <p:spPr bwMode="auto">
          <a:xfrm>
            <a:off x="3886200" y="5715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Woman</a:t>
            </a:r>
          </a:p>
        </p:txBody>
      </p:sp>
      <p:sp>
        <p:nvSpPr>
          <p:cNvPr id="14340" name="Text Box 5"/>
          <p:cNvSpPr txBox="1">
            <a:spLocks noChangeArrowheads="1"/>
          </p:cNvSpPr>
          <p:nvPr/>
        </p:nvSpPr>
        <p:spPr bwMode="auto">
          <a:xfrm>
            <a:off x="6096000" y="3089275"/>
            <a:ext cx="2590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p>
        </p:txBody>
      </p:sp>
      <p:sp>
        <p:nvSpPr>
          <p:cNvPr id="14341" name="Text Box 6"/>
          <p:cNvSpPr txBox="1">
            <a:spLocks noChangeArrowheads="1"/>
          </p:cNvSpPr>
          <p:nvPr/>
        </p:nvSpPr>
        <p:spPr bwMode="auto">
          <a:xfrm>
            <a:off x="381000" y="3076575"/>
            <a:ext cx="3276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Large uterine body</a:t>
            </a:r>
            <a:br>
              <a:rPr lang="en-US" altLang="en-US" sz="2400">
                <a:latin typeface="Comic Sans MS" panose="030F0702030302020204" pitchFamily="66" charset="0"/>
              </a:rPr>
            </a:br>
            <a:r>
              <a:rPr lang="en-US" altLang="en-US" sz="2400">
                <a:latin typeface="Comic Sans MS" panose="030F0702030302020204" pitchFamily="66" charset="0"/>
              </a:rPr>
              <a:t>No uterine horns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76200" y="2114550"/>
            <a:ext cx="3733800" cy="754063"/>
          </a:xfrm>
          <a:noFill/>
        </p:spPr>
        <p:txBody>
          <a:bodyPr/>
          <a:lstStyle/>
          <a:p>
            <a:r>
              <a:rPr lang="en-US" altLang="en-US" sz="4000">
                <a:ea typeface="ＭＳ Ｐゴシック" panose="020B0600070205080204" pitchFamily="34" charset="-128"/>
              </a:rPr>
              <a:t>Human Tract</a:t>
            </a:r>
          </a:p>
        </p:txBody>
      </p:sp>
      <p:pic>
        <p:nvPicPr>
          <p:cNvPr id="1536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14350"/>
            <a:ext cx="4430713" cy="4267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85800" y="133350"/>
            <a:ext cx="7772400" cy="685800"/>
          </a:xfrm>
          <a:noFill/>
        </p:spPr>
        <p:txBody>
          <a:bodyPr/>
          <a:lstStyle/>
          <a:p>
            <a:r>
              <a:rPr lang="en-US" altLang="en-US">
                <a:ea typeface="ＭＳ Ｐゴシック" panose="020B0600070205080204" pitchFamily="34" charset="-128"/>
              </a:rPr>
              <a:t>Human Tract</a:t>
            </a:r>
          </a:p>
        </p:txBody>
      </p:sp>
      <p:pic>
        <p:nvPicPr>
          <p:cNvPr id="1638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25" y="1123950"/>
            <a:ext cx="5238750" cy="3505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7"/>
          <p:cNvSpPr txBox="1">
            <a:spLocks noChangeArrowheads="1"/>
          </p:cNvSpPr>
          <p:nvPr/>
        </p:nvSpPr>
        <p:spPr bwMode="auto">
          <a:xfrm>
            <a:off x="4800600" y="971550"/>
            <a:ext cx="4267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dirty="0">
                <a:latin typeface="+mn-lt"/>
              </a:rPr>
              <a:t>This uterine structure was removed from a woman, what is wrong and what type of uterus is this?</a:t>
            </a:r>
            <a:br>
              <a:rPr lang="en-US" altLang="en-US" sz="2400" dirty="0">
                <a:latin typeface="+mn-lt"/>
              </a:rPr>
            </a:br>
            <a:br>
              <a:rPr lang="en-US" altLang="en-US" sz="2400" dirty="0">
                <a:latin typeface="+mn-lt"/>
              </a:rPr>
            </a:br>
            <a:endParaRPr lang="en-US" altLang="en-US" sz="2400" dirty="0">
              <a:solidFill>
                <a:srgbClr val="0000FF"/>
              </a:solidFill>
              <a:latin typeface="+mn-lt"/>
            </a:endParaRPr>
          </a:p>
        </p:txBody>
      </p:sp>
      <p:sp>
        <p:nvSpPr>
          <p:cNvPr id="2" name="Title 1">
            <a:extLst>
              <a:ext uri="{FF2B5EF4-FFF2-40B4-BE49-F238E27FC236}">
                <a16:creationId xmlns:a16="http://schemas.microsoft.com/office/drawing/2014/main" id="{2791B9ED-05D5-704A-8000-77506B560034}"/>
              </a:ext>
            </a:extLst>
          </p:cNvPr>
          <p:cNvSpPr>
            <a:spLocks noGrp="1"/>
          </p:cNvSpPr>
          <p:nvPr>
            <p:ph type="title"/>
          </p:nvPr>
        </p:nvSpPr>
        <p:spPr/>
        <p:txBody>
          <a:bodyPr/>
          <a:lstStyle/>
          <a:p>
            <a:r>
              <a:rPr lang="en-US" dirty="0"/>
              <a:t>Quiz 2b</a:t>
            </a:r>
          </a:p>
        </p:txBody>
      </p:sp>
      <p:pic>
        <p:nvPicPr>
          <p:cNvPr id="6" name="Picture 6">
            <a:extLst>
              <a:ext uri="{FF2B5EF4-FFF2-40B4-BE49-F238E27FC236}">
                <a16:creationId xmlns:a16="http://schemas.microsoft.com/office/drawing/2014/main" id="{3525A8C0-3D56-F544-8344-5B2342BDA24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895350"/>
            <a:ext cx="4343400" cy="311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icture containing toy, doll&#10;&#10;Description automatically generated">
            <a:extLst>
              <a:ext uri="{FF2B5EF4-FFF2-40B4-BE49-F238E27FC236}">
                <a16:creationId xmlns:a16="http://schemas.microsoft.com/office/drawing/2014/main" id="{7E7866A2-AF8F-434B-B8FC-9C7DF564A17F}"/>
              </a:ext>
            </a:extLst>
          </p:cNvPr>
          <p:cNvPicPr>
            <a:picLocks noChangeAspect="1"/>
          </p:cNvPicPr>
          <p:nvPr/>
        </p:nvPicPr>
        <p:blipFill>
          <a:blip r:embed="rId4"/>
          <a:stretch>
            <a:fillRect/>
          </a:stretch>
        </p:blipFill>
        <p:spPr>
          <a:xfrm>
            <a:off x="7315200" y="2752513"/>
            <a:ext cx="2219537" cy="2219537"/>
          </a:xfrm>
          <a:prstGeom prst="rect">
            <a:avLst/>
          </a:prstGeom>
        </p:spPr>
      </p:pic>
    </p:spTree>
    <p:extLst>
      <p:ext uri="{BB962C8B-B14F-4D97-AF65-F5344CB8AC3E}">
        <p14:creationId xmlns:p14="http://schemas.microsoft.com/office/powerpoint/2010/main" val="3705384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7"/>
          <p:cNvSpPr txBox="1">
            <a:spLocks noChangeArrowheads="1"/>
          </p:cNvSpPr>
          <p:nvPr/>
        </p:nvSpPr>
        <p:spPr bwMode="auto">
          <a:xfrm>
            <a:off x="4800600" y="971550"/>
            <a:ext cx="42672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dirty="0">
                <a:latin typeface="+mn-lt"/>
              </a:rPr>
              <a:t>This uterine structure was removed from a woman, what is wrong and what type of uterus is this?</a:t>
            </a:r>
            <a:br>
              <a:rPr lang="en-US" altLang="en-US" sz="2400" dirty="0">
                <a:latin typeface="+mn-lt"/>
              </a:rPr>
            </a:br>
            <a:br>
              <a:rPr lang="en-US" altLang="en-US" sz="2400" dirty="0">
                <a:latin typeface="+mn-lt"/>
              </a:rPr>
            </a:br>
            <a:r>
              <a:rPr lang="en-US" altLang="en-US" sz="2400" dirty="0">
                <a:solidFill>
                  <a:srgbClr val="0000FF"/>
                </a:solidFill>
                <a:latin typeface="+mn-lt"/>
              </a:rPr>
              <a:t>There are 2 uterine horns and this is abnormal for a woman as this is a bicornuate uterus.</a:t>
            </a:r>
          </a:p>
        </p:txBody>
      </p:sp>
      <p:sp>
        <p:nvSpPr>
          <p:cNvPr id="2" name="Title 1">
            <a:extLst>
              <a:ext uri="{FF2B5EF4-FFF2-40B4-BE49-F238E27FC236}">
                <a16:creationId xmlns:a16="http://schemas.microsoft.com/office/drawing/2014/main" id="{2791B9ED-05D5-704A-8000-77506B560034}"/>
              </a:ext>
            </a:extLst>
          </p:cNvPr>
          <p:cNvSpPr>
            <a:spLocks noGrp="1"/>
          </p:cNvSpPr>
          <p:nvPr>
            <p:ph type="title"/>
          </p:nvPr>
        </p:nvSpPr>
        <p:spPr/>
        <p:txBody>
          <a:bodyPr/>
          <a:lstStyle/>
          <a:p>
            <a:r>
              <a:rPr lang="en-US" dirty="0"/>
              <a:t>Quiz 2b</a:t>
            </a:r>
          </a:p>
        </p:txBody>
      </p:sp>
      <p:pic>
        <p:nvPicPr>
          <p:cNvPr id="6" name="Picture 6">
            <a:extLst>
              <a:ext uri="{FF2B5EF4-FFF2-40B4-BE49-F238E27FC236}">
                <a16:creationId xmlns:a16="http://schemas.microsoft.com/office/drawing/2014/main" id="{3525A8C0-3D56-F544-8344-5B2342BDA24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895350"/>
            <a:ext cx="4343400" cy="311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icture containing toy, doll&#10;&#10;Description automatically generated">
            <a:extLst>
              <a:ext uri="{FF2B5EF4-FFF2-40B4-BE49-F238E27FC236}">
                <a16:creationId xmlns:a16="http://schemas.microsoft.com/office/drawing/2014/main" id="{7E7866A2-AF8F-434B-B8FC-9C7DF564A17F}"/>
              </a:ext>
            </a:extLst>
          </p:cNvPr>
          <p:cNvPicPr>
            <a:picLocks noChangeAspect="1"/>
          </p:cNvPicPr>
          <p:nvPr/>
        </p:nvPicPr>
        <p:blipFill>
          <a:blip r:embed="rId4"/>
          <a:stretch>
            <a:fillRect/>
          </a:stretch>
        </p:blipFill>
        <p:spPr>
          <a:xfrm>
            <a:off x="7315200" y="2752513"/>
            <a:ext cx="2219537" cy="2219537"/>
          </a:xfrm>
          <a:prstGeom prst="rect">
            <a:avLst/>
          </a:prstGeom>
        </p:spPr>
      </p:pic>
    </p:spTree>
    <p:extLst>
      <p:ext uri="{BB962C8B-B14F-4D97-AF65-F5344CB8AC3E}">
        <p14:creationId xmlns:p14="http://schemas.microsoft.com/office/powerpoint/2010/main" val="204880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3838" y="215900"/>
            <a:ext cx="331152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ext Box 3"/>
          <p:cNvSpPr txBox="1">
            <a:spLocks noChangeArrowheads="1"/>
          </p:cNvSpPr>
          <p:nvPr/>
        </p:nvSpPr>
        <p:spPr bwMode="auto">
          <a:xfrm>
            <a:off x="106363" y="3233738"/>
            <a:ext cx="1676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3600"/>
              <a:t>Cervix</a:t>
            </a:r>
          </a:p>
        </p:txBody>
      </p:sp>
      <p:sp>
        <p:nvSpPr>
          <p:cNvPr id="18436" name="Text Box 5"/>
          <p:cNvSpPr txBox="1">
            <a:spLocks noChangeArrowheads="1"/>
          </p:cNvSpPr>
          <p:nvPr/>
        </p:nvSpPr>
        <p:spPr bwMode="auto">
          <a:xfrm>
            <a:off x="232569" y="140494"/>
            <a:ext cx="1301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3600"/>
              <a:t>COW</a:t>
            </a:r>
          </a:p>
        </p:txBody>
      </p:sp>
      <p:sp>
        <p:nvSpPr>
          <p:cNvPr id="18438" name="Text Box 7"/>
          <p:cNvSpPr txBox="1">
            <a:spLocks noChangeArrowheads="1"/>
          </p:cNvSpPr>
          <p:nvPr/>
        </p:nvSpPr>
        <p:spPr bwMode="auto">
          <a:xfrm>
            <a:off x="3417888" y="193675"/>
            <a:ext cx="176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dirty="0"/>
              <a:t>Uterine Body</a:t>
            </a:r>
          </a:p>
        </p:txBody>
      </p:sp>
      <p:sp>
        <p:nvSpPr>
          <p:cNvPr id="18439" name="Text Box 8"/>
          <p:cNvSpPr txBox="1">
            <a:spLocks noChangeArrowheads="1"/>
          </p:cNvSpPr>
          <p:nvPr/>
        </p:nvSpPr>
        <p:spPr bwMode="auto">
          <a:xfrm>
            <a:off x="4188619" y="4735864"/>
            <a:ext cx="1017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t>Vagina</a:t>
            </a:r>
          </a:p>
        </p:txBody>
      </p:sp>
      <p:grpSp>
        <p:nvGrpSpPr>
          <p:cNvPr id="18440" name="Group 9"/>
          <p:cNvGrpSpPr>
            <a:grpSpLocks/>
          </p:cNvGrpSpPr>
          <p:nvPr/>
        </p:nvGrpSpPr>
        <p:grpSpPr bwMode="auto">
          <a:xfrm>
            <a:off x="304800" y="4476750"/>
            <a:ext cx="3962400" cy="396875"/>
            <a:chOff x="192" y="3360"/>
            <a:chExt cx="2496" cy="250"/>
          </a:xfrm>
        </p:grpSpPr>
        <p:sp>
          <p:nvSpPr>
            <p:cNvPr id="18449" name="Text Box 10"/>
            <p:cNvSpPr txBox="1">
              <a:spLocks noChangeArrowheads="1"/>
            </p:cNvSpPr>
            <p:nvPr/>
          </p:nvSpPr>
          <p:spPr bwMode="auto">
            <a:xfrm>
              <a:off x="192" y="3360"/>
              <a:ext cx="16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rgbClr val="0900C2"/>
                  </a:solidFill>
                </a:rPr>
                <a:t>External Cervical Os</a:t>
              </a:r>
            </a:p>
          </p:txBody>
        </p:sp>
        <p:sp>
          <p:nvSpPr>
            <p:cNvPr id="18450" name="Line 11"/>
            <p:cNvSpPr>
              <a:spLocks noChangeShapeType="1"/>
            </p:cNvSpPr>
            <p:nvPr/>
          </p:nvSpPr>
          <p:spPr bwMode="auto">
            <a:xfrm>
              <a:off x="1872" y="3504"/>
              <a:ext cx="816" cy="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8445" name="Group 16"/>
          <p:cNvGrpSpPr>
            <a:grpSpLocks/>
          </p:cNvGrpSpPr>
          <p:nvPr/>
        </p:nvGrpSpPr>
        <p:grpSpPr bwMode="auto">
          <a:xfrm>
            <a:off x="4557713" y="193675"/>
            <a:ext cx="4156075" cy="565150"/>
            <a:chOff x="2697" y="528"/>
            <a:chExt cx="2618" cy="356"/>
          </a:xfrm>
        </p:grpSpPr>
        <p:sp>
          <p:nvSpPr>
            <p:cNvPr id="18447" name="Text Box 17"/>
            <p:cNvSpPr txBox="1">
              <a:spLocks noChangeArrowheads="1"/>
            </p:cNvSpPr>
            <p:nvPr/>
          </p:nvSpPr>
          <p:spPr bwMode="auto">
            <a:xfrm>
              <a:off x="3696" y="528"/>
              <a:ext cx="16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rgbClr val="0900C2"/>
                  </a:solidFill>
                </a:rPr>
                <a:t>Internal Cervical Os</a:t>
              </a:r>
            </a:p>
          </p:txBody>
        </p:sp>
        <p:sp>
          <p:nvSpPr>
            <p:cNvPr id="18448" name="Line 18"/>
            <p:cNvSpPr>
              <a:spLocks noChangeShapeType="1"/>
            </p:cNvSpPr>
            <p:nvPr/>
          </p:nvSpPr>
          <p:spPr bwMode="auto">
            <a:xfrm flipH="1">
              <a:off x="2697" y="624"/>
              <a:ext cx="999" cy="26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9888" y="273050"/>
            <a:ext cx="3052762"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76225"/>
            <a:ext cx="3051175"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5"/>
          <p:cNvSpPr txBox="1">
            <a:spLocks noChangeArrowheads="1"/>
          </p:cNvSpPr>
          <p:nvPr/>
        </p:nvSpPr>
        <p:spPr bwMode="auto">
          <a:xfrm>
            <a:off x="20638" y="1781175"/>
            <a:ext cx="15589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No</a:t>
            </a:r>
          </a:p>
          <a:p>
            <a:pPr algn="ctr">
              <a:spcBef>
                <a:spcPct val="0"/>
              </a:spcBef>
              <a:buSzTx/>
              <a:buFontTx/>
              <a:buNone/>
            </a:pPr>
            <a:r>
              <a:rPr lang="en-US" altLang="en-US" sz="2400">
                <a:solidFill>
                  <a:srgbClr val="0000FF"/>
                </a:solidFill>
                <a:latin typeface="Comic Sans MS" panose="030F0702030302020204" pitchFamily="66" charset="0"/>
              </a:rPr>
              <a:t>obstacles</a:t>
            </a:r>
          </a:p>
        </p:txBody>
      </p:sp>
      <p:sp>
        <p:nvSpPr>
          <p:cNvPr id="19460" name="Text Box 6"/>
          <p:cNvSpPr txBox="1">
            <a:spLocks noChangeArrowheads="1"/>
          </p:cNvSpPr>
          <p:nvPr/>
        </p:nvSpPr>
        <p:spPr bwMode="auto">
          <a:xfrm>
            <a:off x="3759200" y="2114550"/>
            <a:ext cx="2368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Interdigitating</a:t>
            </a:r>
          </a:p>
          <a:p>
            <a:pPr algn="ctr">
              <a:spcBef>
                <a:spcPct val="0"/>
              </a:spcBef>
              <a:buSzTx/>
              <a:buFontTx/>
              <a:buNone/>
            </a:pPr>
            <a:r>
              <a:rPr lang="en-US" altLang="en-US" sz="2400">
                <a:solidFill>
                  <a:srgbClr val="0000FF"/>
                </a:solidFill>
                <a:latin typeface="Comic Sans MS" panose="030F0702030302020204" pitchFamily="66" charset="0"/>
              </a:rPr>
              <a:t>pads</a:t>
            </a:r>
          </a:p>
        </p:txBody>
      </p:sp>
      <p:sp>
        <p:nvSpPr>
          <p:cNvPr id="19461" name="Text Box 7"/>
          <p:cNvSpPr txBox="1">
            <a:spLocks noChangeArrowheads="1"/>
          </p:cNvSpPr>
          <p:nvPr/>
        </p:nvSpPr>
        <p:spPr bwMode="auto">
          <a:xfrm>
            <a:off x="7783513" y="2405063"/>
            <a:ext cx="1212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No</a:t>
            </a:r>
          </a:p>
          <a:p>
            <a:pPr algn="ctr">
              <a:spcBef>
                <a:spcPct val="0"/>
              </a:spcBef>
              <a:buSzTx/>
              <a:buFontTx/>
              <a:buNone/>
            </a:pPr>
            <a:r>
              <a:rPr lang="en-US" altLang="en-US" sz="2400">
                <a:solidFill>
                  <a:srgbClr val="0000FF"/>
                </a:solidFill>
                <a:latin typeface="Comic Sans MS" panose="030F0702030302020204" pitchFamily="66" charset="0"/>
              </a:rPr>
              <a:t>fornix </a:t>
            </a:r>
          </a:p>
          <a:p>
            <a:pPr algn="ctr">
              <a:spcBef>
                <a:spcPct val="0"/>
              </a:spcBef>
              <a:buSzTx/>
              <a:buFontTx/>
              <a:buNone/>
            </a:pPr>
            <a:r>
              <a:rPr lang="en-US" altLang="en-US" sz="2400">
                <a:solidFill>
                  <a:srgbClr val="0000FF"/>
                </a:solidFill>
                <a:latin typeface="Comic Sans MS" panose="030F0702030302020204" pitchFamily="66" charset="0"/>
              </a:rPr>
              <a:t>vagina</a:t>
            </a:r>
          </a:p>
        </p:txBody>
      </p:sp>
      <p:sp>
        <p:nvSpPr>
          <p:cNvPr id="19462" name="Text Box 8"/>
          <p:cNvSpPr txBox="1">
            <a:spLocks noChangeArrowheads="1"/>
          </p:cNvSpPr>
          <p:nvPr/>
        </p:nvSpPr>
        <p:spPr bwMode="auto">
          <a:xfrm>
            <a:off x="161925" y="898525"/>
            <a:ext cx="1133475" cy="579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a:t>Mare</a:t>
            </a:r>
          </a:p>
        </p:txBody>
      </p:sp>
      <p:sp>
        <p:nvSpPr>
          <p:cNvPr id="19463" name="Text Box 9"/>
          <p:cNvSpPr txBox="1">
            <a:spLocks noChangeArrowheads="1"/>
          </p:cNvSpPr>
          <p:nvPr/>
        </p:nvSpPr>
        <p:spPr bwMode="auto">
          <a:xfrm>
            <a:off x="7926388" y="898525"/>
            <a:ext cx="1019175" cy="579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a:t>Sow</a:t>
            </a:r>
          </a:p>
        </p:txBody>
      </p:sp>
      <p:sp>
        <p:nvSpPr>
          <p:cNvPr id="19464" name="Text Box 10"/>
          <p:cNvSpPr txBox="1">
            <a:spLocks noChangeArrowheads="1"/>
          </p:cNvSpPr>
          <p:nvPr/>
        </p:nvSpPr>
        <p:spPr bwMode="auto">
          <a:xfrm>
            <a:off x="1016000" y="82550"/>
            <a:ext cx="211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Uterine Body</a:t>
            </a:r>
          </a:p>
        </p:txBody>
      </p:sp>
      <p:sp>
        <p:nvSpPr>
          <p:cNvPr id="19465" name="Text Box 11"/>
          <p:cNvSpPr txBox="1">
            <a:spLocks noChangeArrowheads="1"/>
          </p:cNvSpPr>
          <p:nvPr/>
        </p:nvSpPr>
        <p:spPr bwMode="auto">
          <a:xfrm>
            <a:off x="5865813" y="93783"/>
            <a:ext cx="211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dirty="0">
                <a:solidFill>
                  <a:srgbClr val="000000"/>
                </a:solidFill>
                <a:latin typeface="Comic Sans MS" panose="030F0702030302020204" pitchFamily="66" charset="0"/>
              </a:rPr>
              <a:t>Uterine Body</a:t>
            </a:r>
          </a:p>
        </p:txBody>
      </p:sp>
      <p:sp>
        <p:nvSpPr>
          <p:cNvPr id="19466" name="Text Box 13"/>
          <p:cNvSpPr txBox="1">
            <a:spLocks noChangeArrowheads="1"/>
          </p:cNvSpPr>
          <p:nvPr/>
        </p:nvSpPr>
        <p:spPr bwMode="auto">
          <a:xfrm>
            <a:off x="1579563" y="4462463"/>
            <a:ext cx="11477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Vagina</a:t>
            </a:r>
          </a:p>
        </p:txBody>
      </p:sp>
      <p:sp>
        <p:nvSpPr>
          <p:cNvPr id="19467" name="Text Box 15"/>
          <p:cNvSpPr txBox="1">
            <a:spLocks noChangeArrowheads="1"/>
          </p:cNvSpPr>
          <p:nvPr/>
        </p:nvSpPr>
        <p:spPr bwMode="auto">
          <a:xfrm>
            <a:off x="3657600" y="3943350"/>
            <a:ext cx="2208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FF"/>
                </a:solidFill>
                <a:latin typeface="Comic Sans MS" panose="030F0702030302020204" pitchFamily="66" charset="0"/>
              </a:rPr>
              <a:t>Fornix Vagina</a:t>
            </a:r>
          </a:p>
        </p:txBody>
      </p:sp>
      <p:sp>
        <p:nvSpPr>
          <p:cNvPr id="19468" name="Text Box 18"/>
          <p:cNvSpPr txBox="1">
            <a:spLocks noChangeArrowheads="1"/>
          </p:cNvSpPr>
          <p:nvPr/>
        </p:nvSpPr>
        <p:spPr bwMode="auto">
          <a:xfrm>
            <a:off x="3249613" y="714375"/>
            <a:ext cx="19177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Longitudinal</a:t>
            </a:r>
          </a:p>
          <a:p>
            <a:pPr algn="ctr">
              <a:spcBef>
                <a:spcPct val="0"/>
              </a:spcBef>
              <a:buSzTx/>
              <a:buFontTx/>
              <a:buNone/>
            </a:pPr>
            <a:r>
              <a:rPr lang="en-US" altLang="en-US" sz="2400">
                <a:solidFill>
                  <a:srgbClr val="0000FF"/>
                </a:solidFill>
                <a:latin typeface="Comic Sans MS" panose="030F0702030302020204" pitchFamily="66" charset="0"/>
              </a:rPr>
              <a:t>Folds</a:t>
            </a:r>
          </a:p>
        </p:txBody>
      </p:sp>
      <p:sp>
        <p:nvSpPr>
          <p:cNvPr id="19469" name="Text Box 25"/>
          <p:cNvSpPr txBox="1">
            <a:spLocks noChangeArrowheads="1"/>
          </p:cNvSpPr>
          <p:nvPr/>
        </p:nvSpPr>
        <p:spPr bwMode="auto">
          <a:xfrm>
            <a:off x="6477000" y="4692650"/>
            <a:ext cx="1147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Vagina</a:t>
            </a:r>
          </a:p>
        </p:txBody>
      </p:sp>
      <p:sp>
        <p:nvSpPr>
          <p:cNvPr id="19470" name="Line 31"/>
          <p:cNvSpPr>
            <a:spLocks noChangeShapeType="1"/>
          </p:cNvSpPr>
          <p:nvPr/>
        </p:nvSpPr>
        <p:spPr bwMode="auto">
          <a:xfrm flipH="1">
            <a:off x="2209800" y="1276350"/>
            <a:ext cx="1447800" cy="5588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1" name="Line 32"/>
          <p:cNvSpPr>
            <a:spLocks noChangeShapeType="1"/>
          </p:cNvSpPr>
          <p:nvPr/>
        </p:nvSpPr>
        <p:spPr bwMode="auto">
          <a:xfrm>
            <a:off x="5867400" y="2800350"/>
            <a:ext cx="1143000" cy="3683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2" name="Line 33"/>
          <p:cNvSpPr>
            <a:spLocks noChangeShapeType="1"/>
          </p:cNvSpPr>
          <p:nvPr/>
        </p:nvSpPr>
        <p:spPr bwMode="auto">
          <a:xfrm flipV="1">
            <a:off x="6019800" y="2373313"/>
            <a:ext cx="990600" cy="198437"/>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3" name="Line 34"/>
          <p:cNvSpPr>
            <a:spLocks noChangeShapeType="1"/>
          </p:cNvSpPr>
          <p:nvPr/>
        </p:nvSpPr>
        <p:spPr bwMode="auto">
          <a:xfrm flipH="1">
            <a:off x="7159625" y="3605213"/>
            <a:ext cx="906463" cy="490537"/>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4" name="Line 35"/>
          <p:cNvSpPr>
            <a:spLocks noChangeShapeType="1"/>
          </p:cNvSpPr>
          <p:nvPr/>
        </p:nvSpPr>
        <p:spPr bwMode="auto">
          <a:xfrm flipH="1" flipV="1">
            <a:off x="2590800" y="4318000"/>
            <a:ext cx="1143000" cy="8255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805D3A9A-65E0-7746-89A0-7FB2E75F355E}"/>
              </a:ext>
            </a:extLst>
          </p:cNvPr>
          <p:cNvSpPr>
            <a:spLocks noGrp="1" noChangeArrowheads="1"/>
          </p:cNvSpPr>
          <p:nvPr>
            <p:ph type="title"/>
          </p:nvPr>
        </p:nvSpPr>
        <p:spPr/>
        <p:txBody>
          <a:bodyPr/>
          <a:lstStyle/>
          <a:p>
            <a:r>
              <a:rPr lang="en-US" altLang="en-US" sz="3200" dirty="0">
                <a:ea typeface="ＭＳ Ｐゴシック" panose="020B0600070205080204" pitchFamily="34" charset="-128"/>
              </a:rPr>
              <a:t>Equine External Cervical </a:t>
            </a:r>
            <a:r>
              <a:rPr lang="en-US" altLang="en-US" sz="3200" dirty="0" err="1">
                <a:ea typeface="ＭＳ Ｐゴシック" panose="020B0600070205080204" pitchFamily="34" charset="-128"/>
              </a:rPr>
              <a:t>Os</a:t>
            </a:r>
            <a:r>
              <a:rPr lang="en-US" altLang="en-US" sz="3200" dirty="0">
                <a:ea typeface="ＭＳ Ｐゴシック" panose="020B0600070205080204" pitchFamily="34" charset="-128"/>
              </a:rPr>
              <a:t> via Speculum</a:t>
            </a:r>
          </a:p>
        </p:txBody>
      </p:sp>
      <p:pic>
        <p:nvPicPr>
          <p:cNvPr id="78850" name="Content Placeholder 5">
            <a:extLst>
              <a:ext uri="{FF2B5EF4-FFF2-40B4-BE49-F238E27FC236}">
                <a16:creationId xmlns:a16="http://schemas.microsoft.com/office/drawing/2014/main" id="{7A2F86B0-70CA-0848-B8F0-838640DF56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81200" y="902652"/>
            <a:ext cx="5334000" cy="4036060"/>
          </a:xfrm>
        </p:spPr>
      </p:pic>
      <p:sp>
        <p:nvSpPr>
          <p:cNvPr id="4" name="Date Placeholder 3">
            <a:extLst>
              <a:ext uri="{FF2B5EF4-FFF2-40B4-BE49-F238E27FC236}">
                <a16:creationId xmlns:a16="http://schemas.microsoft.com/office/drawing/2014/main" id="{3C3DE2DA-E182-0B45-9D9C-CD2E246831A6}"/>
              </a:ext>
            </a:extLst>
          </p:cNvPr>
          <p:cNvSpPr>
            <a:spLocks noGrp="1"/>
          </p:cNvSpPr>
          <p:nvPr>
            <p:ph type="dt" sz="quarter" idx="10"/>
          </p:nvPr>
        </p:nvSpPr>
        <p:spPr bwMode="auto">
          <a:xfrm>
            <a:off x="0" y="4857750"/>
            <a:ext cx="1905000" cy="1714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750" b="1" kern="1200">
                <a:solidFill>
                  <a:schemeClr val="tx1"/>
                </a:solidFill>
                <a:latin typeface="Helvetica" charset="0"/>
                <a:ea typeface="ＭＳ Ｐゴシック" charset="-128"/>
                <a:cs typeface="+mn-cs"/>
              </a:defRPr>
            </a:lvl1pPr>
            <a:lvl2pPr marL="4572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2"/>
                </a:solidFill>
                <a:latin typeface="Helvetica" pitchFamily="2" charset="0"/>
                <a:ea typeface="ＭＳ Ｐゴシック" panose="020B0600070205080204" pitchFamily="34" charset="-128"/>
                <a:cs typeface="+mn-cs"/>
              </a:defRPr>
            </a:lvl5pPr>
            <a:lvl6pPr marL="22860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6pPr>
            <a:lvl7pPr marL="27432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7pPr>
            <a:lvl8pPr marL="32004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8pPr>
            <a:lvl9pPr marL="3657600" algn="l" defTabSz="914400" rtl="0" eaLnBrk="1" latinLnBrk="0" hangingPunct="1">
              <a:defRPr sz="2400" b="1" kern="1200">
                <a:solidFill>
                  <a:schemeClr val="tx2"/>
                </a:solidFill>
                <a:latin typeface="Helvetica" pitchFamily="2" charset="0"/>
                <a:ea typeface="ＭＳ Ｐゴシック" panose="020B0600070205080204" pitchFamily="34" charset="-128"/>
                <a:cs typeface="+mn-cs"/>
              </a:defRPr>
            </a:lvl9pPr>
          </a:lstStyle>
          <a:p>
            <a:pPr>
              <a:defRPr/>
            </a:pPr>
            <a:r>
              <a:rPr lang="en-US" altLang="x-none"/>
              <a:t>Updated:</a:t>
            </a:r>
            <a:fld id="{3AFC0122-52B4-7646-A771-4C5A277D9996}" type="datetime1">
              <a:rPr lang="en-US" altLang="x-none" smtClean="0"/>
              <a:pPr>
                <a:defRPr/>
              </a:pPr>
              <a:t>9/6/20</a:t>
            </a:fld>
            <a:endParaRPr lang="en-US" altLang="x-none" sz="1050" b="0">
              <a:latin typeface="Times" charset="0"/>
            </a:endParaRPr>
          </a:p>
        </p:txBody>
      </p:sp>
    </p:spTree>
    <p:extLst>
      <p:ext uri="{BB962C8B-B14F-4D97-AF65-F5344CB8AC3E}">
        <p14:creationId xmlns:p14="http://schemas.microsoft.com/office/powerpoint/2010/main" val="325407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36750" y="-84138"/>
            <a:ext cx="5302250" cy="696913"/>
          </a:xfrm>
          <a:noFill/>
        </p:spPr>
        <p:txBody>
          <a:bodyPr/>
          <a:lstStyle/>
          <a:p>
            <a:r>
              <a:rPr lang="en-US" altLang="en-US" sz="3600">
                <a:solidFill>
                  <a:srgbClr val="FFFFFF"/>
                </a:solidFill>
                <a:ea typeface="ＭＳ Ｐゴシック" panose="020B0600070205080204" pitchFamily="34" charset="-128"/>
              </a:rPr>
              <a:t>External Genitalia</a:t>
            </a:r>
          </a:p>
        </p:txBody>
      </p:sp>
      <p:pic>
        <p:nvPicPr>
          <p:cNvPr id="2253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79438"/>
            <a:ext cx="2012950" cy="4392612"/>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2988" y="1119188"/>
            <a:ext cx="1978025" cy="3792537"/>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3"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247650"/>
            <a:ext cx="1609725" cy="21590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4" name="Picture 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2843213"/>
            <a:ext cx="1736725" cy="20574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23" name="Rectangle 7"/>
          <p:cNvSpPr>
            <a:spLocks noChangeArrowheads="1"/>
          </p:cNvSpPr>
          <p:nvPr/>
        </p:nvSpPr>
        <p:spPr bwMode="auto">
          <a:xfrm>
            <a:off x="969963" y="571500"/>
            <a:ext cx="1139825" cy="582613"/>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dirty="0">
                <a:solidFill>
                  <a:srgbClr val="FFFFFF"/>
                </a:solidFill>
                <a:latin typeface="Helvetica" charset="0"/>
                <a:ea typeface="+mn-ea"/>
              </a:rPr>
              <a:t>Mare</a:t>
            </a:r>
          </a:p>
        </p:txBody>
      </p:sp>
      <p:sp>
        <p:nvSpPr>
          <p:cNvPr id="9224" name="Rectangle 8"/>
          <p:cNvSpPr>
            <a:spLocks noChangeArrowheads="1"/>
          </p:cNvSpPr>
          <p:nvPr/>
        </p:nvSpPr>
        <p:spPr bwMode="auto">
          <a:xfrm>
            <a:off x="4048125" y="1036638"/>
            <a:ext cx="1047750" cy="582612"/>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a:solidFill>
                  <a:srgbClr val="FFFFFF"/>
                </a:solidFill>
                <a:latin typeface="Helvetica" charset="0"/>
                <a:ea typeface="+mn-ea"/>
              </a:rPr>
              <a:t>Cow</a:t>
            </a:r>
          </a:p>
        </p:txBody>
      </p:sp>
      <p:sp>
        <p:nvSpPr>
          <p:cNvPr id="9225" name="Rectangle 9"/>
          <p:cNvSpPr>
            <a:spLocks noChangeArrowheads="1"/>
          </p:cNvSpPr>
          <p:nvPr/>
        </p:nvSpPr>
        <p:spPr bwMode="auto">
          <a:xfrm>
            <a:off x="6731000" y="169863"/>
            <a:ext cx="1027113" cy="582612"/>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a:solidFill>
                  <a:srgbClr val="FFFFFF"/>
                </a:solidFill>
                <a:latin typeface="Helvetica" charset="0"/>
                <a:ea typeface="+mn-ea"/>
              </a:rPr>
              <a:t>Sow</a:t>
            </a:r>
          </a:p>
        </p:txBody>
      </p:sp>
      <p:sp>
        <p:nvSpPr>
          <p:cNvPr id="9226" name="Rectangle 10"/>
          <p:cNvSpPr>
            <a:spLocks noChangeArrowheads="1"/>
          </p:cNvSpPr>
          <p:nvPr/>
        </p:nvSpPr>
        <p:spPr bwMode="auto">
          <a:xfrm>
            <a:off x="6719888" y="2724150"/>
            <a:ext cx="1003300" cy="582613"/>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dirty="0">
                <a:solidFill>
                  <a:srgbClr val="FFFFFF"/>
                </a:solidFill>
                <a:latin typeface="Helvetica" charset="0"/>
                <a:ea typeface="+mn-ea"/>
              </a:rPr>
              <a:t>Ewe</a:t>
            </a:r>
          </a:p>
        </p:txBody>
      </p:sp>
    </p:spTree>
  </p:cSld>
  <p:clrMapOvr>
    <a:overrideClrMapping bg1="lt1" tx1="dk1" bg2="lt2" tx2="dk2" accent1="accent1" accent2="accent2" accent3="accent3" accent4="accent4" accent5="accent5" accent6="accent6" hlink="hlink" folHlink="folHlink"/>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42950"/>
            <a:ext cx="4908592" cy="4192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555" name="Oval 5"/>
          <p:cNvSpPr>
            <a:spLocks noChangeArrowheads="1"/>
          </p:cNvSpPr>
          <p:nvPr/>
        </p:nvSpPr>
        <p:spPr bwMode="auto">
          <a:xfrm>
            <a:off x="2667000" y="2114550"/>
            <a:ext cx="1085812" cy="1993387"/>
          </a:xfrm>
          <a:prstGeom prst="ellipse">
            <a:avLst/>
          </a:pr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2" name="Title 1">
            <a:extLst>
              <a:ext uri="{FF2B5EF4-FFF2-40B4-BE49-F238E27FC236}">
                <a16:creationId xmlns:a16="http://schemas.microsoft.com/office/drawing/2014/main" id="{2C7065FA-BEB8-4448-B88D-1F39FF37323C}"/>
              </a:ext>
            </a:extLst>
          </p:cNvPr>
          <p:cNvSpPr>
            <a:spLocks noGrp="1"/>
          </p:cNvSpPr>
          <p:nvPr>
            <p:ph type="title"/>
          </p:nvPr>
        </p:nvSpPr>
        <p:spPr>
          <a:xfrm>
            <a:off x="-8467" y="21166"/>
            <a:ext cx="9067800" cy="628650"/>
          </a:xfrm>
        </p:spPr>
        <p:txBody>
          <a:bodyPr/>
          <a:lstStyle/>
          <a:p>
            <a:r>
              <a:rPr lang="en-US" dirty="0"/>
              <a:t>Quiz 2c</a:t>
            </a:r>
          </a:p>
        </p:txBody>
      </p:sp>
      <p:sp>
        <p:nvSpPr>
          <p:cNvPr id="3" name="TextBox 2">
            <a:extLst>
              <a:ext uri="{FF2B5EF4-FFF2-40B4-BE49-F238E27FC236}">
                <a16:creationId xmlns:a16="http://schemas.microsoft.com/office/drawing/2014/main" id="{2B8D32A0-9F1F-3B43-932C-6E7485B87C01}"/>
              </a:ext>
            </a:extLst>
          </p:cNvPr>
          <p:cNvSpPr txBox="1"/>
          <p:nvPr/>
        </p:nvSpPr>
        <p:spPr>
          <a:xfrm>
            <a:off x="5608211" y="133350"/>
            <a:ext cx="2787608" cy="1938992"/>
          </a:xfrm>
          <a:prstGeom prst="rect">
            <a:avLst/>
          </a:prstGeom>
          <a:noFill/>
        </p:spPr>
        <p:txBody>
          <a:bodyPr wrap="square" rtlCol="0">
            <a:spAutoFit/>
          </a:bodyPr>
          <a:lstStyle/>
          <a:p>
            <a:r>
              <a:rPr lang="en-US" dirty="0"/>
              <a:t>What is shown in the yellow oval and what does this indicate?</a:t>
            </a:r>
          </a:p>
          <a:p>
            <a:endParaRPr lang="en-US" dirty="0"/>
          </a:p>
        </p:txBody>
      </p:sp>
      <p:pic>
        <p:nvPicPr>
          <p:cNvPr id="9" name="Picture 8" descr="A picture containing toy, doll, food&#10;&#10;Description automatically generated">
            <a:extLst>
              <a:ext uri="{FF2B5EF4-FFF2-40B4-BE49-F238E27FC236}">
                <a16:creationId xmlns:a16="http://schemas.microsoft.com/office/drawing/2014/main" id="{7AA8DFEE-1A65-D743-974F-5029C0281544}"/>
              </a:ext>
            </a:extLst>
          </p:cNvPr>
          <p:cNvPicPr>
            <a:picLocks noChangeAspect="1"/>
          </p:cNvPicPr>
          <p:nvPr/>
        </p:nvPicPr>
        <p:blipFill>
          <a:blip r:embed="rId4"/>
          <a:stretch>
            <a:fillRect/>
          </a:stretch>
        </p:blipFill>
        <p:spPr>
          <a:xfrm>
            <a:off x="6839380" y="2904497"/>
            <a:ext cx="2228420" cy="2228420"/>
          </a:xfrm>
          <a:prstGeom prst="rect">
            <a:avLst/>
          </a:prstGeom>
        </p:spPr>
      </p:pic>
    </p:spTree>
    <p:extLst>
      <p:ext uri="{BB962C8B-B14F-4D97-AF65-F5344CB8AC3E}">
        <p14:creationId xmlns:p14="http://schemas.microsoft.com/office/powerpoint/2010/main" val="3697282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42950"/>
            <a:ext cx="4908592" cy="4192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555" name="Oval 5"/>
          <p:cNvSpPr>
            <a:spLocks noChangeArrowheads="1"/>
          </p:cNvSpPr>
          <p:nvPr/>
        </p:nvSpPr>
        <p:spPr bwMode="auto">
          <a:xfrm>
            <a:off x="2667000" y="2114550"/>
            <a:ext cx="1085812" cy="1993387"/>
          </a:xfrm>
          <a:prstGeom prst="ellipse">
            <a:avLst/>
          </a:pr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2" name="Title 1">
            <a:extLst>
              <a:ext uri="{FF2B5EF4-FFF2-40B4-BE49-F238E27FC236}">
                <a16:creationId xmlns:a16="http://schemas.microsoft.com/office/drawing/2014/main" id="{2C7065FA-BEB8-4448-B88D-1F39FF37323C}"/>
              </a:ext>
            </a:extLst>
          </p:cNvPr>
          <p:cNvSpPr>
            <a:spLocks noGrp="1"/>
          </p:cNvSpPr>
          <p:nvPr>
            <p:ph type="title"/>
          </p:nvPr>
        </p:nvSpPr>
        <p:spPr>
          <a:xfrm>
            <a:off x="-8467" y="21166"/>
            <a:ext cx="9067800" cy="628650"/>
          </a:xfrm>
        </p:spPr>
        <p:txBody>
          <a:bodyPr/>
          <a:lstStyle/>
          <a:p>
            <a:r>
              <a:rPr lang="en-US" dirty="0"/>
              <a:t>Quiz 2c</a:t>
            </a:r>
          </a:p>
        </p:txBody>
      </p:sp>
      <p:sp>
        <p:nvSpPr>
          <p:cNvPr id="3" name="TextBox 2">
            <a:extLst>
              <a:ext uri="{FF2B5EF4-FFF2-40B4-BE49-F238E27FC236}">
                <a16:creationId xmlns:a16="http://schemas.microsoft.com/office/drawing/2014/main" id="{2B8D32A0-9F1F-3B43-932C-6E7485B87C01}"/>
              </a:ext>
            </a:extLst>
          </p:cNvPr>
          <p:cNvSpPr txBox="1"/>
          <p:nvPr/>
        </p:nvSpPr>
        <p:spPr>
          <a:xfrm>
            <a:off x="5608211" y="133350"/>
            <a:ext cx="2787608" cy="3416320"/>
          </a:xfrm>
          <a:prstGeom prst="rect">
            <a:avLst/>
          </a:prstGeom>
          <a:noFill/>
        </p:spPr>
        <p:txBody>
          <a:bodyPr wrap="square" rtlCol="0">
            <a:spAutoFit/>
          </a:bodyPr>
          <a:lstStyle/>
          <a:p>
            <a:r>
              <a:rPr lang="en-US" dirty="0"/>
              <a:t>What is shown in the yellow oval and what does this indicate?</a:t>
            </a:r>
          </a:p>
          <a:p>
            <a:endParaRPr lang="en-US" dirty="0"/>
          </a:p>
          <a:p>
            <a:r>
              <a:rPr lang="en-US" dirty="0">
                <a:solidFill>
                  <a:srgbClr val="0000FF"/>
                </a:solidFill>
              </a:rPr>
              <a:t>This is cervical mucus and means the cow is ready to breed.</a:t>
            </a:r>
          </a:p>
        </p:txBody>
      </p:sp>
      <p:pic>
        <p:nvPicPr>
          <p:cNvPr id="9" name="Picture 8" descr="A picture containing toy, doll, food&#10;&#10;Description automatically generated">
            <a:extLst>
              <a:ext uri="{FF2B5EF4-FFF2-40B4-BE49-F238E27FC236}">
                <a16:creationId xmlns:a16="http://schemas.microsoft.com/office/drawing/2014/main" id="{7AA8DFEE-1A65-D743-974F-5029C0281544}"/>
              </a:ext>
            </a:extLst>
          </p:cNvPr>
          <p:cNvPicPr>
            <a:picLocks noChangeAspect="1"/>
          </p:cNvPicPr>
          <p:nvPr/>
        </p:nvPicPr>
        <p:blipFill>
          <a:blip r:embed="rId4"/>
          <a:stretch>
            <a:fillRect/>
          </a:stretch>
        </p:blipFill>
        <p:spPr>
          <a:xfrm>
            <a:off x="6839380" y="2904497"/>
            <a:ext cx="2228420" cy="2228420"/>
          </a:xfrm>
          <a:prstGeom prst="rect">
            <a:avLst/>
          </a:prstGeom>
        </p:spPr>
      </p:pic>
    </p:spTree>
    <p:extLst>
      <p:ext uri="{BB962C8B-B14F-4D97-AF65-F5344CB8AC3E}">
        <p14:creationId xmlns:p14="http://schemas.microsoft.com/office/powerpoint/2010/main" val="1172081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76200" y="2114550"/>
            <a:ext cx="3733800" cy="754063"/>
          </a:xfrm>
          <a:noFill/>
        </p:spPr>
        <p:txBody>
          <a:bodyPr/>
          <a:lstStyle/>
          <a:p>
            <a:r>
              <a:rPr lang="en-US" altLang="en-US" sz="4000">
                <a:ea typeface="ＭＳ Ｐゴシック" panose="020B0600070205080204" pitchFamily="34" charset="-128"/>
              </a:rPr>
              <a:t>Human Tract</a:t>
            </a:r>
          </a:p>
        </p:txBody>
      </p:sp>
      <p:pic>
        <p:nvPicPr>
          <p:cNvPr id="2457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14350"/>
            <a:ext cx="4430713" cy="4267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noFill/>
        </p:spPr>
        <p:txBody>
          <a:bodyPr anchor="t"/>
          <a:lstStyle/>
          <a:p>
            <a:r>
              <a:rPr lang="en-US" altLang="en-US">
                <a:ea typeface="ＭＳ Ｐゴシック" panose="020B0600070205080204" pitchFamily="34" charset="-128"/>
              </a:rPr>
              <a:t>External Genitalia</a:t>
            </a:r>
          </a:p>
        </p:txBody>
      </p:sp>
      <p:pic>
        <p:nvPicPr>
          <p:cNvPr id="2560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71550"/>
            <a:ext cx="71628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0388" y="361950"/>
            <a:ext cx="6397625"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3"/>
          <p:cNvSpPr>
            <a:spLocks noGrp="1" noChangeArrowheads="1"/>
          </p:cNvSpPr>
          <p:nvPr>
            <p:ph type="title"/>
          </p:nvPr>
        </p:nvSpPr>
        <p:spPr>
          <a:xfrm>
            <a:off x="-168275" y="1924050"/>
            <a:ext cx="2514600" cy="609600"/>
          </a:xfrm>
        </p:spPr>
        <p:txBody>
          <a:bodyPr/>
          <a:lstStyle/>
          <a:p>
            <a:r>
              <a:rPr lang="en-US" altLang="en-US">
                <a:ea typeface="ＭＳ Ｐゴシック" panose="020B0600070205080204" pitchFamily="34" charset="-128"/>
              </a:rPr>
              <a:t>Vagina</a:t>
            </a:r>
          </a:p>
        </p:txBody>
      </p:sp>
      <p:sp>
        <p:nvSpPr>
          <p:cNvPr id="26627" name="Rectangle 4"/>
          <p:cNvSpPr>
            <a:spLocks noChangeArrowheads="1"/>
          </p:cNvSpPr>
          <p:nvPr/>
        </p:nvSpPr>
        <p:spPr bwMode="auto">
          <a:xfrm>
            <a:off x="3092450" y="96838"/>
            <a:ext cx="2071688" cy="3333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2000">
                <a:solidFill>
                  <a:schemeClr val="tx2"/>
                </a:solidFill>
              </a:rPr>
              <a:t>Anterior Vagina</a:t>
            </a:r>
          </a:p>
        </p:txBody>
      </p:sp>
      <p:grpSp>
        <p:nvGrpSpPr>
          <p:cNvPr id="26628" name="Group 5"/>
          <p:cNvGrpSpPr>
            <a:grpSpLocks/>
          </p:cNvGrpSpPr>
          <p:nvPr/>
        </p:nvGrpSpPr>
        <p:grpSpPr bwMode="auto">
          <a:xfrm>
            <a:off x="5181600" y="-615950"/>
            <a:ext cx="3568700" cy="1016000"/>
            <a:chOff x="2914" y="409"/>
            <a:chExt cx="2248" cy="1225"/>
          </a:xfrm>
        </p:grpSpPr>
        <p:sp>
          <p:nvSpPr>
            <p:cNvPr id="26648" name="Rectangle 6"/>
            <p:cNvSpPr>
              <a:spLocks noChangeArrowheads="1"/>
            </p:cNvSpPr>
            <p:nvPr/>
          </p:nvSpPr>
          <p:spPr bwMode="auto">
            <a:xfrm>
              <a:off x="3623" y="409"/>
              <a:ext cx="734" cy="36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26649" name="Rectangle 7"/>
            <p:cNvSpPr>
              <a:spLocks noChangeArrowheads="1"/>
            </p:cNvSpPr>
            <p:nvPr/>
          </p:nvSpPr>
          <p:spPr bwMode="auto">
            <a:xfrm>
              <a:off x="2914" y="1232"/>
              <a:ext cx="2248" cy="40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2000"/>
                <a:t>Posterior Vagina </a:t>
              </a:r>
              <a:r>
                <a:rPr lang="en-US" altLang="en-US" sz="2000">
                  <a:solidFill>
                    <a:schemeClr val="tx2"/>
                  </a:solidFill>
                </a:rPr>
                <a:t>(Vestibule)</a:t>
              </a:r>
              <a:endParaRPr lang="en-US" altLang="en-US" sz="2400">
                <a:solidFill>
                  <a:schemeClr val="tx2"/>
                </a:solidFill>
              </a:endParaRPr>
            </a:p>
          </p:txBody>
        </p:sp>
      </p:grpSp>
      <p:sp>
        <p:nvSpPr>
          <p:cNvPr id="26629" name="Line 9"/>
          <p:cNvSpPr>
            <a:spLocks noChangeShapeType="1"/>
          </p:cNvSpPr>
          <p:nvPr/>
        </p:nvSpPr>
        <p:spPr bwMode="auto">
          <a:xfrm>
            <a:off x="3733800" y="438150"/>
            <a:ext cx="132556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0" name="Line 12"/>
          <p:cNvSpPr>
            <a:spLocks noChangeShapeType="1"/>
          </p:cNvSpPr>
          <p:nvPr/>
        </p:nvSpPr>
        <p:spPr bwMode="auto">
          <a:xfrm>
            <a:off x="5232400" y="444500"/>
            <a:ext cx="2295525" cy="14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1" name="Rectangle 14"/>
          <p:cNvSpPr>
            <a:spLocks noChangeArrowheads="1"/>
          </p:cNvSpPr>
          <p:nvPr/>
        </p:nvSpPr>
        <p:spPr bwMode="auto">
          <a:xfrm>
            <a:off x="3217863" y="2257425"/>
            <a:ext cx="13620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1800"/>
              <a:t>Columnar</a:t>
            </a:r>
          </a:p>
          <a:p>
            <a:pPr algn="ctr">
              <a:lnSpc>
                <a:spcPct val="80000"/>
              </a:lnSpc>
              <a:spcBef>
                <a:spcPct val="0"/>
              </a:spcBef>
              <a:buSzTx/>
              <a:buFontTx/>
              <a:buNone/>
            </a:pPr>
            <a:r>
              <a:rPr lang="en-US" altLang="en-US" sz="1800"/>
              <a:t>Epithelium</a:t>
            </a:r>
          </a:p>
        </p:txBody>
      </p:sp>
      <p:sp>
        <p:nvSpPr>
          <p:cNvPr id="26632" name="Rectangle 15"/>
          <p:cNvSpPr>
            <a:spLocks noChangeArrowheads="1"/>
          </p:cNvSpPr>
          <p:nvPr/>
        </p:nvSpPr>
        <p:spPr bwMode="auto">
          <a:xfrm>
            <a:off x="5683250" y="2155825"/>
            <a:ext cx="13620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1800">
                <a:solidFill>
                  <a:schemeClr val="tx2"/>
                </a:solidFill>
              </a:rPr>
              <a:t>Stratified</a:t>
            </a:r>
          </a:p>
          <a:p>
            <a:pPr algn="ctr">
              <a:lnSpc>
                <a:spcPct val="80000"/>
              </a:lnSpc>
              <a:spcBef>
                <a:spcPct val="0"/>
              </a:spcBef>
              <a:buSzTx/>
              <a:buFontTx/>
              <a:buNone/>
            </a:pPr>
            <a:r>
              <a:rPr lang="en-US" altLang="en-US" sz="1800">
                <a:solidFill>
                  <a:schemeClr val="tx2"/>
                </a:solidFill>
              </a:rPr>
              <a:t>Squamous</a:t>
            </a:r>
          </a:p>
          <a:p>
            <a:pPr algn="ctr">
              <a:lnSpc>
                <a:spcPct val="80000"/>
              </a:lnSpc>
              <a:spcBef>
                <a:spcPct val="0"/>
              </a:spcBef>
              <a:buSzTx/>
              <a:buFontTx/>
              <a:buNone/>
            </a:pPr>
            <a:r>
              <a:rPr lang="en-US" altLang="en-US" sz="1800">
                <a:solidFill>
                  <a:schemeClr val="tx2"/>
                </a:solidFill>
              </a:rPr>
              <a:t>Epithelium</a:t>
            </a:r>
          </a:p>
        </p:txBody>
      </p:sp>
      <p:sp>
        <p:nvSpPr>
          <p:cNvPr id="26633" name="Rectangle 16"/>
          <p:cNvSpPr>
            <a:spLocks noChangeArrowheads="1"/>
          </p:cNvSpPr>
          <p:nvPr/>
        </p:nvSpPr>
        <p:spPr bwMode="auto">
          <a:xfrm>
            <a:off x="6307138" y="4792663"/>
            <a:ext cx="1476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t>Submucosa</a:t>
            </a:r>
          </a:p>
        </p:txBody>
      </p:sp>
      <p:sp>
        <p:nvSpPr>
          <p:cNvPr id="26634" name="Rectangle 17"/>
          <p:cNvSpPr>
            <a:spLocks noChangeArrowheads="1"/>
          </p:cNvSpPr>
          <p:nvPr/>
        </p:nvSpPr>
        <p:spPr bwMode="auto">
          <a:xfrm>
            <a:off x="4487863" y="2627313"/>
            <a:ext cx="10842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t>Urethra</a:t>
            </a:r>
          </a:p>
        </p:txBody>
      </p:sp>
      <p:sp>
        <p:nvSpPr>
          <p:cNvPr id="26635" name="Rectangle 18"/>
          <p:cNvSpPr>
            <a:spLocks noChangeArrowheads="1"/>
          </p:cNvSpPr>
          <p:nvPr/>
        </p:nvSpPr>
        <p:spPr bwMode="auto">
          <a:xfrm>
            <a:off x="2346325" y="4792663"/>
            <a:ext cx="16478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t>Submucosa</a:t>
            </a:r>
          </a:p>
        </p:txBody>
      </p:sp>
      <p:grpSp>
        <p:nvGrpSpPr>
          <p:cNvPr id="26636" name="Group 19"/>
          <p:cNvGrpSpPr>
            <a:grpSpLocks/>
          </p:cNvGrpSpPr>
          <p:nvPr/>
        </p:nvGrpSpPr>
        <p:grpSpPr bwMode="auto">
          <a:xfrm>
            <a:off x="4132263" y="3460750"/>
            <a:ext cx="1077912" cy="1090613"/>
            <a:chOff x="2578" y="3094"/>
            <a:chExt cx="679" cy="687"/>
          </a:xfrm>
        </p:grpSpPr>
        <p:sp>
          <p:nvSpPr>
            <p:cNvPr id="26646" name="Rectangle 20"/>
            <p:cNvSpPr>
              <a:spLocks noChangeArrowheads="1"/>
            </p:cNvSpPr>
            <p:nvPr/>
          </p:nvSpPr>
          <p:spPr bwMode="auto">
            <a:xfrm>
              <a:off x="2578" y="3487"/>
              <a:ext cx="584"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26647" name="Rectangle 21"/>
            <p:cNvSpPr>
              <a:spLocks noChangeArrowheads="1"/>
            </p:cNvSpPr>
            <p:nvPr/>
          </p:nvSpPr>
          <p:spPr bwMode="auto">
            <a:xfrm rot="3087943">
              <a:off x="2799" y="3323"/>
              <a:ext cx="68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a:t>Mucosa</a:t>
              </a:r>
            </a:p>
          </p:txBody>
        </p:sp>
      </p:grpSp>
      <p:sp>
        <p:nvSpPr>
          <p:cNvPr id="26637" name="Line 22"/>
          <p:cNvSpPr>
            <a:spLocks noChangeShapeType="1"/>
          </p:cNvSpPr>
          <p:nvPr/>
        </p:nvSpPr>
        <p:spPr bwMode="auto">
          <a:xfrm flipH="1" flipV="1">
            <a:off x="5103813" y="2111375"/>
            <a:ext cx="0" cy="53657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26638" name="Group 23"/>
          <p:cNvGrpSpPr>
            <a:grpSpLocks/>
          </p:cNvGrpSpPr>
          <p:nvPr/>
        </p:nvGrpSpPr>
        <p:grpSpPr bwMode="auto">
          <a:xfrm>
            <a:off x="3567113" y="742950"/>
            <a:ext cx="1509712" cy="968375"/>
            <a:chOff x="2247" y="1008"/>
            <a:chExt cx="951" cy="610"/>
          </a:xfrm>
        </p:grpSpPr>
        <p:sp>
          <p:nvSpPr>
            <p:cNvPr id="78872" name="Text Box 24"/>
            <p:cNvSpPr txBox="1">
              <a:spLocks noChangeArrowheads="1"/>
            </p:cNvSpPr>
            <p:nvPr/>
          </p:nvSpPr>
          <p:spPr bwMode="auto">
            <a:xfrm>
              <a:off x="2456" y="1090"/>
              <a:ext cx="742" cy="2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defRPr/>
              </a:pPr>
              <a:r>
                <a:rPr lang="en-US">
                  <a:solidFill>
                    <a:srgbClr val="FFFF00"/>
                  </a:solidFill>
                  <a:latin typeface="Helvetica" charset="0"/>
                  <a:ea typeface="+mn-ea"/>
                </a:rPr>
                <a:t>Fornix</a:t>
              </a:r>
            </a:p>
          </p:txBody>
        </p:sp>
        <p:sp>
          <p:nvSpPr>
            <p:cNvPr id="26644" name="Line 25"/>
            <p:cNvSpPr>
              <a:spLocks noChangeShapeType="1"/>
            </p:cNvSpPr>
            <p:nvPr/>
          </p:nvSpPr>
          <p:spPr bwMode="auto">
            <a:xfrm flipH="1" flipV="1">
              <a:off x="2247" y="1008"/>
              <a:ext cx="249" cy="223"/>
            </a:xfrm>
            <a:prstGeom prst="line">
              <a:avLst/>
            </a:prstGeom>
            <a:noFill/>
            <a:ln w="38100">
              <a:solidFill>
                <a:srgbClr val="FFFF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6645" name="Line 26"/>
            <p:cNvSpPr>
              <a:spLocks noChangeShapeType="1"/>
            </p:cNvSpPr>
            <p:nvPr/>
          </p:nvSpPr>
          <p:spPr bwMode="auto">
            <a:xfrm flipH="1">
              <a:off x="2256" y="1315"/>
              <a:ext cx="259" cy="303"/>
            </a:xfrm>
            <a:prstGeom prst="line">
              <a:avLst/>
            </a:prstGeom>
            <a:noFill/>
            <a:ln w="38100">
              <a:solidFill>
                <a:srgbClr val="FFFF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6639" name="Line 28"/>
          <p:cNvSpPr>
            <a:spLocks noChangeShapeType="1"/>
          </p:cNvSpPr>
          <p:nvPr/>
        </p:nvSpPr>
        <p:spPr bwMode="auto">
          <a:xfrm>
            <a:off x="5181600" y="590550"/>
            <a:ext cx="0" cy="1066800"/>
          </a:xfrm>
          <a:prstGeom prst="line">
            <a:avLst/>
          </a:prstGeom>
          <a:noFill/>
          <a:ln w="571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8" name="Text Box 30"/>
          <p:cNvSpPr txBox="1">
            <a:spLocks noChangeArrowheads="1"/>
          </p:cNvSpPr>
          <p:nvPr/>
        </p:nvSpPr>
        <p:spPr bwMode="auto">
          <a:xfrm>
            <a:off x="7620000" y="590550"/>
            <a:ext cx="1497013" cy="1311275"/>
          </a:xfrm>
          <a:prstGeom prst="rect">
            <a:avLst/>
          </a:prstGeom>
          <a:noFill/>
          <a:ln>
            <a:noFill/>
          </a:ln>
          <a:effectLst>
            <a:outerShdw blurRad="63500" dist="17961"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a:defRPr/>
            </a:pPr>
            <a:r>
              <a:rPr lang="en-US" sz="2000">
                <a:solidFill>
                  <a:schemeClr val="hlink"/>
                </a:solidFill>
                <a:latin typeface="Helvetica" charset="0"/>
                <a:ea typeface="+mn-ea"/>
              </a:rPr>
              <a:t>Vulva-Vaginal Sphincter</a:t>
            </a:r>
          </a:p>
          <a:p>
            <a:pPr algn="ctr">
              <a:defRPr/>
            </a:pPr>
            <a:r>
              <a:rPr lang="en-US" sz="2000">
                <a:solidFill>
                  <a:schemeClr val="hlink"/>
                </a:solidFill>
                <a:latin typeface="Helvetica" charset="0"/>
                <a:ea typeface="+mn-ea"/>
              </a:rPr>
              <a:t>(Hymen)</a:t>
            </a:r>
          </a:p>
        </p:txBody>
      </p:sp>
      <p:sp>
        <p:nvSpPr>
          <p:cNvPr id="26641" name="Line 31"/>
          <p:cNvSpPr>
            <a:spLocks noChangeShapeType="1"/>
          </p:cNvSpPr>
          <p:nvPr/>
        </p:nvSpPr>
        <p:spPr bwMode="auto">
          <a:xfrm flipH="1" flipV="1">
            <a:off x="5232400" y="950913"/>
            <a:ext cx="2663825" cy="249237"/>
          </a:xfrm>
          <a:prstGeom prst="line">
            <a:avLst/>
          </a:prstGeom>
          <a:noFill/>
          <a:ln w="38100">
            <a:solidFill>
              <a:schemeClr val="hlink"/>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6642" name="Text Box 32"/>
          <p:cNvSpPr txBox="1">
            <a:spLocks noChangeArrowheads="1"/>
          </p:cNvSpPr>
          <p:nvPr/>
        </p:nvSpPr>
        <p:spPr bwMode="auto">
          <a:xfrm>
            <a:off x="2233613" y="544513"/>
            <a:ext cx="960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chemeClr val="tx2"/>
                </a:solidFill>
              </a:rPr>
              <a:t>Cervix</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452171" y="416862"/>
            <a:ext cx="3406775" cy="1262063"/>
            <a:chOff x="3452171" y="416862"/>
            <a:chExt cx="3406775" cy="1262063"/>
          </a:xfrm>
        </p:grpSpPr>
        <p:pic>
          <p:nvPicPr>
            <p:cNvPr id="27677" name="Picture 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2171" y="416862"/>
              <a:ext cx="197485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9" name="Line 30"/>
            <p:cNvSpPr>
              <a:spLocks noChangeShapeType="1"/>
            </p:cNvSpPr>
            <p:nvPr/>
          </p:nvSpPr>
          <p:spPr bwMode="auto">
            <a:xfrm flipH="1">
              <a:off x="4817421" y="777225"/>
              <a:ext cx="590550" cy="476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0" name="Line 31"/>
            <p:cNvSpPr>
              <a:spLocks noChangeShapeType="1"/>
            </p:cNvSpPr>
            <p:nvPr/>
          </p:nvSpPr>
          <p:spPr bwMode="auto">
            <a:xfrm flipH="1" flipV="1">
              <a:off x="5049196" y="1091550"/>
              <a:ext cx="228600" cy="2000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1" name="Rectangle 15"/>
            <p:cNvSpPr>
              <a:spLocks noChangeArrowheads="1"/>
            </p:cNvSpPr>
            <p:nvPr/>
          </p:nvSpPr>
          <p:spPr bwMode="auto">
            <a:xfrm>
              <a:off x="5407971" y="458137"/>
              <a:ext cx="14509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dirty="0" err="1">
                  <a:solidFill>
                    <a:schemeClr val="tx2"/>
                  </a:solidFill>
                </a:rPr>
                <a:t>perivitelline</a:t>
              </a:r>
              <a:endParaRPr lang="en-US" altLang="en-US" sz="1800" dirty="0">
                <a:solidFill>
                  <a:schemeClr val="tx2"/>
                </a:solidFill>
              </a:endParaRPr>
            </a:p>
            <a:p>
              <a:pPr algn="ctr">
                <a:spcBef>
                  <a:spcPct val="0"/>
                </a:spcBef>
                <a:buSzTx/>
                <a:buFontTx/>
                <a:buNone/>
              </a:pPr>
              <a:r>
                <a:rPr lang="en-US" altLang="en-US" sz="1800" dirty="0">
                  <a:solidFill>
                    <a:schemeClr val="tx2"/>
                  </a:solidFill>
                </a:rPr>
                <a:t>membrane</a:t>
              </a:r>
            </a:p>
          </p:txBody>
        </p:sp>
        <p:sp>
          <p:nvSpPr>
            <p:cNvPr id="27678" name="Rectangle 16"/>
            <p:cNvSpPr>
              <a:spLocks noChangeArrowheads="1"/>
            </p:cNvSpPr>
            <p:nvPr/>
          </p:nvSpPr>
          <p:spPr bwMode="auto">
            <a:xfrm>
              <a:off x="4884096" y="1242362"/>
              <a:ext cx="1133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chalazae</a:t>
              </a:r>
            </a:p>
          </p:txBody>
        </p:sp>
      </p:grpSp>
      <p:grpSp>
        <p:nvGrpSpPr>
          <p:cNvPr id="4" name="Group 3"/>
          <p:cNvGrpSpPr/>
          <p:nvPr/>
        </p:nvGrpSpPr>
        <p:grpSpPr>
          <a:xfrm>
            <a:off x="3189111" y="2041783"/>
            <a:ext cx="3821112" cy="1745158"/>
            <a:chOff x="3189111" y="2041783"/>
            <a:chExt cx="3821112" cy="1745158"/>
          </a:xfrm>
        </p:grpSpPr>
        <p:pic>
          <p:nvPicPr>
            <p:cNvPr id="27687" name="Picture 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9111" y="2041783"/>
              <a:ext cx="2230437" cy="174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88" name="Rectangle 18"/>
            <p:cNvSpPr>
              <a:spLocks noChangeArrowheads="1"/>
            </p:cNvSpPr>
            <p:nvPr/>
          </p:nvSpPr>
          <p:spPr bwMode="auto">
            <a:xfrm>
              <a:off x="5621161" y="2371602"/>
              <a:ext cx="1389062" cy="643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dirty="0">
                  <a:solidFill>
                    <a:schemeClr val="tx2"/>
                  </a:solidFill>
                </a:rPr>
                <a:t>shell membrane</a:t>
              </a:r>
            </a:p>
          </p:txBody>
        </p:sp>
        <p:sp>
          <p:nvSpPr>
            <p:cNvPr id="27689" name="Line 33"/>
            <p:cNvSpPr>
              <a:spLocks noChangeShapeType="1"/>
            </p:cNvSpPr>
            <p:nvPr/>
          </p:nvSpPr>
          <p:spPr bwMode="auto">
            <a:xfrm flipH="1" flipV="1">
              <a:off x="5243336" y="2635777"/>
              <a:ext cx="682625" cy="9606"/>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pic>
        <p:nvPicPr>
          <p:cNvPr id="2764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949" y="449658"/>
            <a:ext cx="1869440" cy="443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7"/>
          <p:cNvSpPr>
            <a:spLocks noChangeArrowheads="1"/>
          </p:cNvSpPr>
          <p:nvPr/>
        </p:nvSpPr>
        <p:spPr bwMode="auto">
          <a:xfrm>
            <a:off x="2017536" y="255664"/>
            <a:ext cx="828675" cy="36353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Ovary</a:t>
            </a:r>
          </a:p>
        </p:txBody>
      </p:sp>
      <p:sp>
        <p:nvSpPr>
          <p:cNvPr id="27654" name="Rectangle 13"/>
          <p:cNvSpPr>
            <a:spLocks noChangeArrowheads="1"/>
          </p:cNvSpPr>
          <p:nvPr/>
        </p:nvSpPr>
        <p:spPr bwMode="auto">
          <a:xfrm>
            <a:off x="2170114" y="4803986"/>
            <a:ext cx="892175" cy="3635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cloaca</a:t>
            </a:r>
          </a:p>
        </p:txBody>
      </p:sp>
      <p:sp>
        <p:nvSpPr>
          <p:cNvPr id="27655" name="Rectangle 21"/>
          <p:cNvSpPr>
            <a:spLocks noChangeArrowheads="1"/>
          </p:cNvSpPr>
          <p:nvPr/>
        </p:nvSpPr>
        <p:spPr bwMode="auto">
          <a:xfrm>
            <a:off x="417857" y="4613524"/>
            <a:ext cx="9048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vagina</a:t>
            </a:r>
          </a:p>
        </p:txBody>
      </p:sp>
      <p:sp>
        <p:nvSpPr>
          <p:cNvPr id="79894" name="Rectangle 22"/>
          <p:cNvSpPr>
            <a:spLocks noChangeArrowheads="1"/>
          </p:cNvSpPr>
          <p:nvPr/>
        </p:nvSpPr>
        <p:spPr bwMode="auto">
          <a:xfrm>
            <a:off x="3478354" y="3758838"/>
            <a:ext cx="2578654" cy="1197764"/>
          </a:xfrm>
          <a:prstGeom prst="rect">
            <a:avLst/>
          </a:prstGeom>
          <a:noFill/>
          <a:ln>
            <a:noFill/>
          </a:ln>
          <a:effectLst>
            <a:outerShdw dist="17961" dir="2700000" algn="ctr" rotWithShape="0">
              <a:srgbClr val="80808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u="sng">
                <a:solidFill>
                  <a:srgbClr val="0000FF"/>
                </a:solidFill>
                <a:latin typeface="Helvetica" charset="0"/>
                <a:ea typeface="+mn-ea"/>
              </a:rPr>
              <a:t>Left side of</a:t>
            </a:r>
            <a:br>
              <a:rPr lang="en-US" u="sng">
                <a:solidFill>
                  <a:srgbClr val="0000FF"/>
                </a:solidFill>
                <a:latin typeface="Helvetica" charset="0"/>
                <a:ea typeface="+mn-ea"/>
              </a:rPr>
            </a:br>
            <a:r>
              <a:rPr lang="en-US" u="sng">
                <a:solidFill>
                  <a:srgbClr val="0000FF"/>
                </a:solidFill>
                <a:latin typeface="Helvetica" charset="0"/>
                <a:ea typeface="+mn-ea"/>
              </a:rPr>
              <a:t>Reproductive</a:t>
            </a:r>
            <a:br>
              <a:rPr lang="en-US" u="sng">
                <a:solidFill>
                  <a:srgbClr val="0000FF"/>
                </a:solidFill>
                <a:latin typeface="Helvetica" charset="0"/>
                <a:ea typeface="+mn-ea"/>
              </a:rPr>
            </a:br>
            <a:r>
              <a:rPr lang="en-US" u="sng">
                <a:solidFill>
                  <a:srgbClr val="0000FF"/>
                </a:solidFill>
                <a:latin typeface="Helvetica" charset="0"/>
                <a:ea typeface="+mn-ea"/>
              </a:rPr>
              <a:t>Tract Develops!!</a:t>
            </a:r>
          </a:p>
        </p:txBody>
      </p:sp>
      <p:grpSp>
        <p:nvGrpSpPr>
          <p:cNvPr id="2" name="Group 1">
            <a:extLst>
              <a:ext uri="{FF2B5EF4-FFF2-40B4-BE49-F238E27FC236}">
                <a16:creationId xmlns:a16="http://schemas.microsoft.com/office/drawing/2014/main" id="{66EEB30C-E3C8-A240-A3D5-CCFDDE360F98}"/>
              </a:ext>
            </a:extLst>
          </p:cNvPr>
          <p:cNvGrpSpPr/>
          <p:nvPr/>
        </p:nvGrpSpPr>
        <p:grpSpPr>
          <a:xfrm>
            <a:off x="1218099" y="1581148"/>
            <a:ext cx="1641157" cy="1343028"/>
            <a:chOff x="3057050" y="1247403"/>
            <a:chExt cx="1723351" cy="1742201"/>
          </a:xfrm>
        </p:grpSpPr>
        <p:sp>
          <p:nvSpPr>
            <p:cNvPr id="27652" name="Rectangle 8"/>
            <p:cNvSpPr>
              <a:spLocks noChangeArrowheads="1"/>
            </p:cNvSpPr>
            <p:nvPr/>
          </p:nvSpPr>
          <p:spPr bwMode="auto">
            <a:xfrm>
              <a:off x="3748526" y="1913416"/>
              <a:ext cx="1031875" cy="36353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Oviduct</a:t>
              </a:r>
            </a:p>
          </p:txBody>
        </p:sp>
        <p:sp>
          <p:nvSpPr>
            <p:cNvPr id="27657" name="Line 23"/>
            <p:cNvSpPr>
              <a:spLocks noChangeShapeType="1"/>
            </p:cNvSpPr>
            <p:nvPr/>
          </p:nvSpPr>
          <p:spPr bwMode="auto">
            <a:xfrm flipH="1" flipV="1">
              <a:off x="3426139" y="1247403"/>
              <a:ext cx="406085" cy="627434"/>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58" name="Line 24"/>
            <p:cNvSpPr>
              <a:spLocks noChangeShapeType="1"/>
            </p:cNvSpPr>
            <p:nvPr/>
          </p:nvSpPr>
          <p:spPr bwMode="auto">
            <a:xfrm flipH="1">
              <a:off x="3057050" y="2395100"/>
              <a:ext cx="775175" cy="594504"/>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7659" name="Group 47"/>
          <p:cNvGrpSpPr>
            <a:grpSpLocks/>
          </p:cNvGrpSpPr>
          <p:nvPr/>
        </p:nvGrpSpPr>
        <p:grpSpPr bwMode="auto">
          <a:xfrm>
            <a:off x="53525" y="1434008"/>
            <a:ext cx="668338" cy="1120777"/>
            <a:chOff x="1308" y="1511"/>
            <a:chExt cx="421" cy="706"/>
          </a:xfrm>
        </p:grpSpPr>
        <p:sp>
          <p:nvSpPr>
            <p:cNvPr id="27697" name="Rectangle 14"/>
            <p:cNvSpPr>
              <a:spLocks noChangeArrowheads="1"/>
            </p:cNvSpPr>
            <p:nvPr/>
          </p:nvSpPr>
          <p:spPr bwMode="auto">
            <a:xfrm rot="16200000">
              <a:off x="1070" y="1749"/>
              <a:ext cx="706"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rgbClr val="0000FF"/>
                  </a:solidFill>
                </a:rPr>
                <a:t>Magnum</a:t>
              </a:r>
            </a:p>
          </p:txBody>
        </p:sp>
        <p:sp>
          <p:nvSpPr>
            <p:cNvPr id="27698" name="Line 25"/>
            <p:cNvSpPr>
              <a:spLocks noChangeShapeType="1"/>
            </p:cNvSpPr>
            <p:nvPr/>
          </p:nvSpPr>
          <p:spPr bwMode="auto">
            <a:xfrm>
              <a:off x="1513" y="1836"/>
              <a:ext cx="216" cy="55"/>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7660" name="Group 48"/>
          <p:cNvGrpSpPr>
            <a:grpSpLocks/>
          </p:cNvGrpSpPr>
          <p:nvPr/>
        </p:nvGrpSpPr>
        <p:grpSpPr bwMode="auto">
          <a:xfrm>
            <a:off x="59226" y="2555439"/>
            <a:ext cx="785813" cy="1057276"/>
            <a:chOff x="1185" y="2112"/>
            <a:chExt cx="495" cy="666"/>
          </a:xfrm>
        </p:grpSpPr>
        <p:sp>
          <p:nvSpPr>
            <p:cNvPr id="27695" name="Rectangle 9"/>
            <p:cNvSpPr>
              <a:spLocks noChangeArrowheads="1"/>
            </p:cNvSpPr>
            <p:nvPr/>
          </p:nvSpPr>
          <p:spPr bwMode="auto">
            <a:xfrm rot="16200000">
              <a:off x="967" y="2330"/>
              <a:ext cx="666" cy="229"/>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rgbClr val="0000FF"/>
                  </a:solidFill>
                </a:rPr>
                <a:t>Isthmus</a:t>
              </a:r>
            </a:p>
          </p:txBody>
        </p:sp>
        <p:sp>
          <p:nvSpPr>
            <p:cNvPr id="27696" name="Line 26"/>
            <p:cNvSpPr>
              <a:spLocks noChangeShapeType="1"/>
            </p:cNvSpPr>
            <p:nvPr/>
          </p:nvSpPr>
          <p:spPr bwMode="auto">
            <a:xfrm flipV="1">
              <a:off x="1465" y="2334"/>
              <a:ext cx="215" cy="3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7662" name="Line 28"/>
          <p:cNvSpPr>
            <a:spLocks noChangeShapeType="1"/>
          </p:cNvSpPr>
          <p:nvPr/>
        </p:nvSpPr>
        <p:spPr bwMode="auto">
          <a:xfrm flipH="1">
            <a:off x="1910726" y="627879"/>
            <a:ext cx="457200" cy="3048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4" name="Line 36"/>
          <p:cNvSpPr>
            <a:spLocks noChangeShapeType="1"/>
          </p:cNvSpPr>
          <p:nvPr/>
        </p:nvSpPr>
        <p:spPr bwMode="auto">
          <a:xfrm flipH="1" flipV="1">
            <a:off x="1990862" y="4595984"/>
            <a:ext cx="448772" cy="25977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5" name="Line 37"/>
          <p:cNvSpPr>
            <a:spLocks noChangeShapeType="1"/>
          </p:cNvSpPr>
          <p:nvPr/>
        </p:nvSpPr>
        <p:spPr bwMode="auto">
          <a:xfrm flipV="1">
            <a:off x="1268538" y="4291932"/>
            <a:ext cx="220086" cy="461041"/>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6" name="Line 39"/>
          <p:cNvSpPr>
            <a:spLocks noChangeShapeType="1"/>
          </p:cNvSpPr>
          <p:nvPr/>
        </p:nvSpPr>
        <p:spPr bwMode="auto">
          <a:xfrm flipH="1">
            <a:off x="2414117" y="3611921"/>
            <a:ext cx="198957" cy="1905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27667" name="Group 49"/>
          <p:cNvGrpSpPr>
            <a:grpSpLocks/>
          </p:cNvGrpSpPr>
          <p:nvPr/>
        </p:nvGrpSpPr>
        <p:grpSpPr bwMode="auto">
          <a:xfrm>
            <a:off x="-36512" y="3859212"/>
            <a:ext cx="1441450" cy="698500"/>
            <a:chOff x="121" y="2971"/>
            <a:chExt cx="908" cy="440"/>
          </a:xfrm>
        </p:grpSpPr>
        <p:sp>
          <p:nvSpPr>
            <p:cNvPr id="27693" name="Text Box 40"/>
            <p:cNvSpPr txBox="1">
              <a:spLocks noChangeArrowheads="1"/>
            </p:cNvSpPr>
            <p:nvPr/>
          </p:nvSpPr>
          <p:spPr bwMode="auto">
            <a:xfrm>
              <a:off x="121" y="3180"/>
              <a:ext cx="9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rgbClr val="0000FF"/>
                  </a:solidFill>
                </a:rPr>
                <a:t>Shell Gland</a:t>
              </a:r>
            </a:p>
          </p:txBody>
        </p:sp>
        <p:sp>
          <p:nvSpPr>
            <p:cNvPr id="27694" name="Line 41"/>
            <p:cNvSpPr>
              <a:spLocks noChangeShapeType="1"/>
            </p:cNvSpPr>
            <p:nvPr/>
          </p:nvSpPr>
          <p:spPr bwMode="auto">
            <a:xfrm flipV="1">
              <a:off x="507" y="2971"/>
              <a:ext cx="169" cy="21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7668" name="Rectangle 2"/>
          <p:cNvSpPr>
            <a:spLocks noGrp="1" noChangeArrowheads="1"/>
          </p:cNvSpPr>
          <p:nvPr>
            <p:ph type="title"/>
          </p:nvPr>
        </p:nvSpPr>
        <p:spPr>
          <a:xfrm>
            <a:off x="2968248" y="4050"/>
            <a:ext cx="5833720" cy="510300"/>
          </a:xfrm>
        </p:spPr>
        <p:txBody>
          <a:bodyPr/>
          <a:lstStyle/>
          <a:p>
            <a:r>
              <a:rPr lang="en-US" altLang="en-US" sz="3200" dirty="0">
                <a:ea typeface="ＭＳ Ｐゴシック" panose="020B0600070205080204" pitchFamily="34" charset="-128"/>
              </a:rPr>
              <a:t>Avian Female Anatomy</a:t>
            </a:r>
          </a:p>
        </p:txBody>
      </p:sp>
      <p:sp>
        <p:nvSpPr>
          <p:cNvPr id="27669" name="Line 38"/>
          <p:cNvSpPr>
            <a:spLocks noChangeShapeType="1"/>
          </p:cNvSpPr>
          <p:nvPr/>
        </p:nvSpPr>
        <p:spPr bwMode="auto">
          <a:xfrm flipH="1" flipV="1">
            <a:off x="2380779" y="4314574"/>
            <a:ext cx="351979" cy="89057"/>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73" name="Rectangle 12"/>
          <p:cNvSpPr>
            <a:spLocks noChangeArrowheads="1"/>
          </p:cNvSpPr>
          <p:nvPr/>
        </p:nvSpPr>
        <p:spPr bwMode="auto">
          <a:xfrm>
            <a:off x="2601713" y="4125000"/>
            <a:ext cx="10318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a:solidFill>
                  <a:schemeClr val="tx2"/>
                </a:solidFill>
              </a:rPr>
              <a:t>Right</a:t>
            </a:r>
          </a:p>
          <a:p>
            <a:pPr algn="ctr">
              <a:spcBef>
                <a:spcPct val="0"/>
              </a:spcBef>
              <a:buSzTx/>
              <a:buFontTx/>
              <a:buNone/>
            </a:pPr>
            <a:r>
              <a:rPr lang="en-US" altLang="en-US" sz="1800" dirty="0">
                <a:solidFill>
                  <a:schemeClr val="tx2"/>
                </a:solidFill>
              </a:rPr>
              <a:t>Oviduct</a:t>
            </a:r>
          </a:p>
        </p:txBody>
      </p:sp>
      <p:sp>
        <p:nvSpPr>
          <p:cNvPr id="27674" name="Rectangle 11"/>
          <p:cNvSpPr>
            <a:spLocks noChangeArrowheads="1"/>
          </p:cNvSpPr>
          <p:nvPr/>
        </p:nvSpPr>
        <p:spPr bwMode="auto">
          <a:xfrm>
            <a:off x="2152615" y="3246361"/>
            <a:ext cx="1120775" cy="3635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Intestine</a:t>
            </a:r>
          </a:p>
        </p:txBody>
      </p:sp>
      <p:grpSp>
        <p:nvGrpSpPr>
          <p:cNvPr id="7" name="Group 6"/>
          <p:cNvGrpSpPr/>
          <p:nvPr/>
        </p:nvGrpSpPr>
        <p:grpSpPr>
          <a:xfrm>
            <a:off x="5851525" y="3014549"/>
            <a:ext cx="3368675" cy="2089150"/>
            <a:chOff x="5851525" y="3014549"/>
            <a:chExt cx="3368675" cy="2089150"/>
          </a:xfrm>
        </p:grpSpPr>
        <p:pic>
          <p:nvPicPr>
            <p:cNvPr id="27682" name="Picture 4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1525" y="3427299"/>
              <a:ext cx="2286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83" name="Rectangle 19"/>
            <p:cNvSpPr>
              <a:spLocks noChangeArrowheads="1"/>
            </p:cNvSpPr>
            <p:nvPr/>
          </p:nvSpPr>
          <p:spPr bwMode="auto">
            <a:xfrm>
              <a:off x="6931025" y="3014549"/>
              <a:ext cx="2289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cleaving </a:t>
              </a:r>
              <a:r>
                <a:rPr lang="en-US" altLang="en-US" sz="1800" dirty="0" err="1">
                  <a:solidFill>
                    <a:schemeClr val="tx2"/>
                  </a:solidFill>
                </a:rPr>
                <a:t>blastodisc</a:t>
              </a:r>
              <a:endParaRPr lang="en-US" altLang="en-US" sz="1800" dirty="0">
                <a:solidFill>
                  <a:schemeClr val="tx2"/>
                </a:solidFill>
              </a:endParaRPr>
            </a:p>
          </p:txBody>
        </p:sp>
        <p:sp>
          <p:nvSpPr>
            <p:cNvPr id="27684" name="Rectangle 20"/>
            <p:cNvSpPr>
              <a:spLocks noChangeArrowheads="1"/>
            </p:cNvSpPr>
            <p:nvPr/>
          </p:nvSpPr>
          <p:spPr bwMode="auto">
            <a:xfrm>
              <a:off x="8266113" y="4708412"/>
              <a:ext cx="701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shell</a:t>
              </a:r>
            </a:p>
          </p:txBody>
        </p:sp>
        <p:sp>
          <p:nvSpPr>
            <p:cNvPr id="27685" name="Line 34"/>
            <p:cNvSpPr>
              <a:spLocks noChangeShapeType="1"/>
            </p:cNvSpPr>
            <p:nvPr/>
          </p:nvSpPr>
          <p:spPr bwMode="auto">
            <a:xfrm flipH="1">
              <a:off x="7023100" y="3386024"/>
              <a:ext cx="823913" cy="411163"/>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6" name="Line 35"/>
            <p:cNvSpPr>
              <a:spLocks noChangeShapeType="1"/>
            </p:cNvSpPr>
            <p:nvPr/>
          </p:nvSpPr>
          <p:spPr bwMode="auto">
            <a:xfrm flipH="1" flipV="1">
              <a:off x="8031163" y="4524262"/>
              <a:ext cx="530225" cy="2286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9926" name="Text Box 54"/>
            <p:cNvSpPr txBox="1">
              <a:spLocks noChangeArrowheads="1"/>
            </p:cNvSpPr>
            <p:nvPr/>
          </p:nvSpPr>
          <p:spPr bwMode="auto">
            <a:xfrm>
              <a:off x="7922244" y="3304843"/>
              <a:ext cx="1234633" cy="646331"/>
            </a:xfrm>
            <a:prstGeom prst="rect">
              <a:avLst/>
            </a:prstGeom>
            <a:noFill/>
            <a:ln>
              <a:noFill/>
            </a:ln>
            <a:effectLst>
              <a:outerShdw dist="17961" dir="2700000" algn="ctr" rotWithShape="0">
                <a:srgbClr val="80808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defRPr/>
              </a:pPr>
              <a:r>
                <a:rPr lang="en-US" sz="1800" dirty="0">
                  <a:solidFill>
                    <a:srgbClr val="0000FF"/>
                  </a:solidFill>
                  <a:latin typeface="Comic Sans MS" charset="0"/>
                  <a:ea typeface="+mn-ea"/>
                </a:rPr>
                <a:t>24 </a:t>
              </a:r>
              <a:r>
                <a:rPr lang="en-US" sz="1800" dirty="0" err="1">
                  <a:solidFill>
                    <a:srgbClr val="0000FF"/>
                  </a:solidFill>
                  <a:latin typeface="Comic Sans MS" charset="0"/>
                  <a:ea typeface="+mn-ea"/>
                </a:rPr>
                <a:t>hrs</a:t>
              </a:r>
              <a:br>
                <a:rPr lang="en-US" sz="1800" dirty="0">
                  <a:solidFill>
                    <a:srgbClr val="0000FF"/>
                  </a:solidFill>
                  <a:latin typeface="Comic Sans MS" charset="0"/>
                  <a:ea typeface="+mn-ea"/>
                </a:rPr>
              </a:br>
              <a:r>
                <a:rPr lang="en-US" sz="1800" dirty="0">
                  <a:solidFill>
                    <a:srgbClr val="0000FF"/>
                  </a:solidFill>
                  <a:latin typeface="Comic Sans MS" charset="0"/>
                  <a:ea typeface="+mn-ea"/>
                </a:rPr>
                <a:t>50K-cells</a:t>
              </a:r>
            </a:p>
          </p:txBody>
        </p:sp>
      </p:grpSp>
      <p:grpSp>
        <p:nvGrpSpPr>
          <p:cNvPr id="3" name="Group 2"/>
          <p:cNvGrpSpPr/>
          <p:nvPr/>
        </p:nvGrpSpPr>
        <p:grpSpPr>
          <a:xfrm>
            <a:off x="6517625" y="612227"/>
            <a:ext cx="2575721" cy="1807123"/>
            <a:chOff x="6517625" y="612227"/>
            <a:chExt cx="2575721" cy="1807123"/>
          </a:xfrm>
        </p:grpSpPr>
        <p:pic>
          <p:nvPicPr>
            <p:cNvPr id="27690" name="Picture 4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7625" y="1083714"/>
              <a:ext cx="2284343" cy="133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2" name="Line 32"/>
            <p:cNvSpPr>
              <a:spLocks noChangeShapeType="1"/>
            </p:cNvSpPr>
            <p:nvPr/>
          </p:nvSpPr>
          <p:spPr bwMode="auto">
            <a:xfrm flipH="1">
              <a:off x="8298529" y="916493"/>
              <a:ext cx="313477" cy="563702"/>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27691" name="Rectangle 17"/>
            <p:cNvSpPr>
              <a:spLocks noChangeArrowheads="1"/>
            </p:cNvSpPr>
            <p:nvPr/>
          </p:nvSpPr>
          <p:spPr bwMode="auto">
            <a:xfrm>
              <a:off x="7972571" y="612227"/>
              <a:ext cx="1120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albumen</a:t>
              </a:r>
            </a:p>
          </p:txBody>
        </p:sp>
      </p:grpSp>
      <p:sp>
        <p:nvSpPr>
          <p:cNvPr id="27650" name="Rectangle 6"/>
          <p:cNvSpPr>
            <a:spLocks noChangeArrowheads="1"/>
          </p:cNvSpPr>
          <p:nvPr/>
        </p:nvSpPr>
        <p:spPr bwMode="auto">
          <a:xfrm>
            <a:off x="-6845" y="0"/>
            <a:ext cx="1628775" cy="36353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Infundibulum</a:t>
            </a:r>
          </a:p>
        </p:txBody>
      </p:sp>
      <p:sp>
        <p:nvSpPr>
          <p:cNvPr id="27663" name="Line 29"/>
          <p:cNvSpPr>
            <a:spLocks noChangeShapeType="1"/>
          </p:cNvSpPr>
          <p:nvPr/>
        </p:nvSpPr>
        <p:spPr bwMode="auto">
          <a:xfrm>
            <a:off x="504374" y="310205"/>
            <a:ext cx="457200" cy="7334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53" name="Rectangle 21"/>
          <p:cNvSpPr>
            <a:spLocks noChangeArrowheads="1"/>
          </p:cNvSpPr>
          <p:nvPr/>
        </p:nvSpPr>
        <p:spPr bwMode="auto">
          <a:xfrm>
            <a:off x="1819048" y="2832287"/>
            <a:ext cx="913711"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Uterus</a:t>
            </a:r>
            <a:endParaRPr lang="en-US" altLang="en-US" sz="1800" dirty="0">
              <a:solidFill>
                <a:schemeClr val="tx2"/>
              </a:solidFill>
            </a:endParaRPr>
          </a:p>
        </p:txBody>
      </p:sp>
      <p:sp>
        <p:nvSpPr>
          <p:cNvPr id="54" name="Line 37"/>
          <p:cNvSpPr>
            <a:spLocks noChangeShapeType="1"/>
          </p:cNvSpPr>
          <p:nvPr/>
        </p:nvSpPr>
        <p:spPr bwMode="auto">
          <a:xfrm flipH="1">
            <a:off x="1632430" y="3118169"/>
            <a:ext cx="278295" cy="200373"/>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413" y="0"/>
            <a:ext cx="685958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Rectangle 2"/>
          <p:cNvSpPr>
            <a:spLocks noGrp="1" noChangeArrowheads="1"/>
          </p:cNvSpPr>
          <p:nvPr>
            <p:ph type="title"/>
          </p:nvPr>
        </p:nvSpPr>
        <p:spPr>
          <a:xfrm>
            <a:off x="74613" y="1809750"/>
            <a:ext cx="2209800" cy="1066800"/>
          </a:xfrm>
        </p:spPr>
        <p:txBody>
          <a:bodyPr/>
          <a:lstStyle/>
          <a:p>
            <a:r>
              <a:rPr lang="en-US" altLang="en-US" sz="4000">
                <a:ea typeface="ＭＳ Ｐゴシック" panose="020B0600070205080204" pitchFamily="34" charset="-128"/>
              </a:rPr>
              <a:t>Chicken</a:t>
            </a:r>
            <a:br>
              <a:rPr lang="en-US" altLang="en-US" sz="4000">
                <a:ea typeface="ＭＳ Ｐゴシック" panose="020B0600070205080204" pitchFamily="34" charset="-128"/>
              </a:rPr>
            </a:br>
            <a:r>
              <a:rPr lang="en-US" altLang="en-US" sz="4000">
                <a:ea typeface="ＭＳ Ｐゴシック" panose="020B0600070205080204" pitchFamily="34" charset="-128"/>
              </a:rPr>
              <a:t>Ovary</a:t>
            </a:r>
            <a:endParaRPr lang="en-US" altLang="en-US" sz="4000" dirty="0">
              <a:ea typeface="ＭＳ Ｐゴシック" panose="020B0600070205080204" pitchFamily="34" charset="-128"/>
            </a:endParaRPr>
          </a:p>
        </p:txBody>
      </p:sp>
      <p:sp>
        <p:nvSpPr>
          <p:cNvPr id="29699" name="Text Box 4"/>
          <p:cNvSpPr txBox="1">
            <a:spLocks noChangeArrowheads="1"/>
          </p:cNvSpPr>
          <p:nvPr/>
        </p:nvSpPr>
        <p:spPr bwMode="auto">
          <a:xfrm>
            <a:off x="7405688" y="141287"/>
            <a:ext cx="17383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dirty="0">
                <a:latin typeface="Comic Sans MS" panose="030F0702030302020204" pitchFamily="66" charset="0"/>
              </a:rPr>
              <a:t>Hierarchal</a:t>
            </a:r>
          </a:p>
          <a:p>
            <a:pPr algn="ctr">
              <a:spcBef>
                <a:spcPct val="0"/>
              </a:spcBef>
              <a:buSzTx/>
              <a:buFontTx/>
              <a:buNone/>
            </a:pPr>
            <a:r>
              <a:rPr lang="en-US" altLang="en-US" sz="2400" dirty="0">
                <a:latin typeface="Comic Sans MS" panose="030F0702030302020204" pitchFamily="66" charset="0"/>
              </a:rPr>
              <a:t>Follicles</a:t>
            </a:r>
          </a:p>
        </p:txBody>
      </p:sp>
      <p:sp>
        <p:nvSpPr>
          <p:cNvPr id="29700" name="Line 6"/>
          <p:cNvSpPr>
            <a:spLocks noChangeShapeType="1"/>
          </p:cNvSpPr>
          <p:nvPr/>
        </p:nvSpPr>
        <p:spPr bwMode="auto">
          <a:xfrm flipH="1">
            <a:off x="6705600" y="665302"/>
            <a:ext cx="914400" cy="553898"/>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E35B0-86E6-C749-AD0A-4F5ADFACEDA7}"/>
              </a:ext>
            </a:extLst>
          </p:cNvPr>
          <p:cNvSpPr>
            <a:spLocks noGrp="1"/>
          </p:cNvSpPr>
          <p:nvPr>
            <p:ph type="title"/>
          </p:nvPr>
        </p:nvSpPr>
        <p:spPr/>
        <p:txBody>
          <a:bodyPr/>
          <a:lstStyle/>
          <a:p>
            <a:r>
              <a:rPr lang="en-US" dirty="0"/>
              <a:t>Quiz 2d</a:t>
            </a:r>
          </a:p>
        </p:txBody>
      </p:sp>
      <p:sp>
        <p:nvSpPr>
          <p:cNvPr id="3" name="TextBox 2">
            <a:extLst>
              <a:ext uri="{FF2B5EF4-FFF2-40B4-BE49-F238E27FC236}">
                <a16:creationId xmlns:a16="http://schemas.microsoft.com/office/drawing/2014/main" id="{D2A4FB7E-5441-7640-8D15-561D8283385F}"/>
              </a:ext>
            </a:extLst>
          </p:cNvPr>
          <p:cNvSpPr txBox="1"/>
          <p:nvPr/>
        </p:nvSpPr>
        <p:spPr>
          <a:xfrm>
            <a:off x="381000" y="1047750"/>
            <a:ext cx="8153400" cy="1569660"/>
          </a:xfrm>
          <a:prstGeom prst="rect">
            <a:avLst/>
          </a:prstGeom>
          <a:noFill/>
        </p:spPr>
        <p:txBody>
          <a:bodyPr wrap="square" rtlCol="0">
            <a:spAutoFit/>
          </a:bodyPr>
          <a:lstStyle/>
          <a:p>
            <a:r>
              <a:rPr lang="en-US" dirty="0"/>
              <a:t>Why do you get a double yolk egg?</a:t>
            </a:r>
          </a:p>
          <a:p>
            <a:endParaRPr lang="en-US" dirty="0"/>
          </a:p>
          <a:p>
            <a:br>
              <a:rPr lang="en-US" dirty="0"/>
            </a:br>
            <a:endParaRPr lang="en-US" dirty="0">
              <a:solidFill>
                <a:srgbClr val="0000FF"/>
              </a:solidFill>
            </a:endParaRPr>
          </a:p>
        </p:txBody>
      </p:sp>
      <p:pic>
        <p:nvPicPr>
          <p:cNvPr id="4" name="Picture 3" descr="A picture containing food&#10;&#10;Description automatically generated">
            <a:extLst>
              <a:ext uri="{FF2B5EF4-FFF2-40B4-BE49-F238E27FC236}">
                <a16:creationId xmlns:a16="http://schemas.microsoft.com/office/drawing/2014/main" id="{66B6A944-7B26-6F46-9C0F-AA525EC3A179}"/>
              </a:ext>
            </a:extLst>
          </p:cNvPr>
          <p:cNvPicPr>
            <a:picLocks noChangeAspect="1"/>
          </p:cNvPicPr>
          <p:nvPr/>
        </p:nvPicPr>
        <p:blipFill>
          <a:blip r:embed="rId3"/>
          <a:stretch>
            <a:fillRect/>
          </a:stretch>
        </p:blipFill>
        <p:spPr>
          <a:xfrm>
            <a:off x="5685367" y="1758950"/>
            <a:ext cx="3390900" cy="3390900"/>
          </a:xfrm>
          <a:prstGeom prst="rect">
            <a:avLst/>
          </a:prstGeom>
        </p:spPr>
      </p:pic>
    </p:spTree>
    <p:extLst>
      <p:ext uri="{BB962C8B-B14F-4D97-AF65-F5344CB8AC3E}">
        <p14:creationId xmlns:p14="http://schemas.microsoft.com/office/powerpoint/2010/main" val="4117124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E35B0-86E6-C749-AD0A-4F5ADFACEDA7}"/>
              </a:ext>
            </a:extLst>
          </p:cNvPr>
          <p:cNvSpPr>
            <a:spLocks noGrp="1"/>
          </p:cNvSpPr>
          <p:nvPr>
            <p:ph type="title"/>
          </p:nvPr>
        </p:nvSpPr>
        <p:spPr/>
        <p:txBody>
          <a:bodyPr/>
          <a:lstStyle/>
          <a:p>
            <a:r>
              <a:rPr lang="en-US" dirty="0"/>
              <a:t>Quiz 2d</a:t>
            </a:r>
          </a:p>
        </p:txBody>
      </p:sp>
      <p:sp>
        <p:nvSpPr>
          <p:cNvPr id="3" name="TextBox 2">
            <a:extLst>
              <a:ext uri="{FF2B5EF4-FFF2-40B4-BE49-F238E27FC236}">
                <a16:creationId xmlns:a16="http://schemas.microsoft.com/office/drawing/2014/main" id="{D2A4FB7E-5441-7640-8D15-561D8283385F}"/>
              </a:ext>
            </a:extLst>
          </p:cNvPr>
          <p:cNvSpPr txBox="1"/>
          <p:nvPr/>
        </p:nvSpPr>
        <p:spPr>
          <a:xfrm>
            <a:off x="381000" y="1047750"/>
            <a:ext cx="8153400" cy="3046988"/>
          </a:xfrm>
          <a:prstGeom prst="rect">
            <a:avLst/>
          </a:prstGeom>
          <a:noFill/>
        </p:spPr>
        <p:txBody>
          <a:bodyPr wrap="square" rtlCol="0">
            <a:spAutoFit/>
          </a:bodyPr>
          <a:lstStyle/>
          <a:p>
            <a:r>
              <a:rPr lang="en-US" dirty="0"/>
              <a:t>Why do you get a double yolk egg?</a:t>
            </a:r>
          </a:p>
          <a:p>
            <a:endParaRPr lang="en-US" dirty="0"/>
          </a:p>
          <a:p>
            <a:r>
              <a:rPr lang="en-US" dirty="0">
                <a:solidFill>
                  <a:srgbClr val="0000FF"/>
                </a:solidFill>
              </a:rPr>
              <a:t>There is initially a double ovulation.  </a:t>
            </a:r>
          </a:p>
          <a:p>
            <a:r>
              <a:rPr lang="en-US" dirty="0">
                <a:solidFill>
                  <a:srgbClr val="0000FF"/>
                </a:solidFill>
              </a:rPr>
              <a:t>The yolks are picked up by the single </a:t>
            </a:r>
          </a:p>
          <a:p>
            <a:r>
              <a:rPr lang="en-US" dirty="0">
                <a:solidFill>
                  <a:srgbClr val="0000FF"/>
                </a:solidFill>
              </a:rPr>
              <a:t>reproductive tract and then both </a:t>
            </a:r>
          </a:p>
          <a:p>
            <a:r>
              <a:rPr lang="en-US" dirty="0">
                <a:solidFill>
                  <a:srgbClr val="0000FF"/>
                </a:solidFill>
              </a:rPr>
              <a:t>yolks are surrounded by a </a:t>
            </a:r>
          </a:p>
          <a:p>
            <a:r>
              <a:rPr lang="en-US" dirty="0">
                <a:solidFill>
                  <a:srgbClr val="0000FF"/>
                </a:solidFill>
              </a:rPr>
              <a:t>shell membrane and then a shell.  </a:t>
            </a:r>
            <a:br>
              <a:rPr lang="en-US" dirty="0"/>
            </a:br>
            <a:endParaRPr lang="en-US" dirty="0">
              <a:solidFill>
                <a:srgbClr val="0000FF"/>
              </a:solidFill>
            </a:endParaRPr>
          </a:p>
        </p:txBody>
      </p:sp>
      <p:pic>
        <p:nvPicPr>
          <p:cNvPr id="4" name="Picture 3" descr="A picture containing food&#10;&#10;Description automatically generated">
            <a:extLst>
              <a:ext uri="{FF2B5EF4-FFF2-40B4-BE49-F238E27FC236}">
                <a16:creationId xmlns:a16="http://schemas.microsoft.com/office/drawing/2014/main" id="{66B6A944-7B26-6F46-9C0F-AA525EC3A179}"/>
              </a:ext>
            </a:extLst>
          </p:cNvPr>
          <p:cNvPicPr>
            <a:picLocks noChangeAspect="1"/>
          </p:cNvPicPr>
          <p:nvPr/>
        </p:nvPicPr>
        <p:blipFill>
          <a:blip r:embed="rId3"/>
          <a:stretch>
            <a:fillRect/>
          </a:stretch>
        </p:blipFill>
        <p:spPr>
          <a:xfrm>
            <a:off x="5685367" y="1758950"/>
            <a:ext cx="3390900" cy="3390900"/>
          </a:xfrm>
          <a:prstGeom prst="rect">
            <a:avLst/>
          </a:prstGeom>
        </p:spPr>
      </p:pic>
    </p:spTree>
    <p:extLst>
      <p:ext uri="{BB962C8B-B14F-4D97-AF65-F5344CB8AC3E}">
        <p14:creationId xmlns:p14="http://schemas.microsoft.com/office/powerpoint/2010/main" val="721505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BEAE-0B7E-8040-BE8C-AA747CA3C589}"/>
              </a:ext>
            </a:extLst>
          </p:cNvPr>
          <p:cNvSpPr>
            <a:spLocks noGrp="1"/>
          </p:cNvSpPr>
          <p:nvPr>
            <p:ph type="title"/>
          </p:nvPr>
        </p:nvSpPr>
        <p:spPr/>
        <p:txBody>
          <a:bodyPr/>
          <a:lstStyle/>
          <a:p>
            <a:r>
              <a:rPr lang="en-US" dirty="0"/>
              <a:t>Quiz 2e</a:t>
            </a:r>
          </a:p>
        </p:txBody>
      </p:sp>
      <p:sp>
        <p:nvSpPr>
          <p:cNvPr id="3" name="TextBox 2">
            <a:extLst>
              <a:ext uri="{FF2B5EF4-FFF2-40B4-BE49-F238E27FC236}">
                <a16:creationId xmlns:a16="http://schemas.microsoft.com/office/drawing/2014/main" id="{4BF2F04B-60B4-1C4A-B997-5EDD489DC247}"/>
              </a:ext>
            </a:extLst>
          </p:cNvPr>
          <p:cNvSpPr txBox="1"/>
          <p:nvPr/>
        </p:nvSpPr>
        <p:spPr>
          <a:xfrm>
            <a:off x="304800" y="1048256"/>
            <a:ext cx="6705600" cy="1200329"/>
          </a:xfrm>
          <a:prstGeom prst="rect">
            <a:avLst/>
          </a:prstGeom>
          <a:noFill/>
        </p:spPr>
        <p:txBody>
          <a:bodyPr wrap="square" rtlCol="0">
            <a:spAutoFit/>
          </a:bodyPr>
          <a:lstStyle/>
          <a:p>
            <a:r>
              <a:rPr lang="en-US" dirty="0"/>
              <a:t>What type of reproductive tract and pattern of reproduction did Dinosaurs have?</a:t>
            </a:r>
          </a:p>
          <a:p>
            <a:endParaRPr lang="en-US" dirty="0"/>
          </a:p>
        </p:txBody>
      </p:sp>
      <p:pic>
        <p:nvPicPr>
          <p:cNvPr id="4" name="Picture 3" descr="A picture containing toy, doll, food&#10;&#10;Description automatically generated">
            <a:extLst>
              <a:ext uri="{FF2B5EF4-FFF2-40B4-BE49-F238E27FC236}">
                <a16:creationId xmlns:a16="http://schemas.microsoft.com/office/drawing/2014/main" id="{D0FF7CBF-3142-904E-A586-D4164D7D22A3}"/>
              </a:ext>
            </a:extLst>
          </p:cNvPr>
          <p:cNvPicPr>
            <a:picLocks noChangeAspect="1"/>
          </p:cNvPicPr>
          <p:nvPr/>
        </p:nvPicPr>
        <p:blipFill>
          <a:blip r:embed="rId3"/>
          <a:stretch>
            <a:fillRect/>
          </a:stretch>
        </p:blipFill>
        <p:spPr>
          <a:xfrm>
            <a:off x="6705600" y="2803921"/>
            <a:ext cx="2133600" cy="2133600"/>
          </a:xfrm>
          <a:prstGeom prst="rect">
            <a:avLst/>
          </a:prstGeom>
          <a:noFill/>
        </p:spPr>
      </p:pic>
    </p:spTree>
    <p:extLst>
      <p:ext uri="{BB962C8B-B14F-4D97-AF65-F5344CB8AC3E}">
        <p14:creationId xmlns:p14="http://schemas.microsoft.com/office/powerpoint/2010/main" val="222409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BEAE-0B7E-8040-BE8C-AA747CA3C589}"/>
              </a:ext>
            </a:extLst>
          </p:cNvPr>
          <p:cNvSpPr>
            <a:spLocks noGrp="1"/>
          </p:cNvSpPr>
          <p:nvPr>
            <p:ph type="title"/>
          </p:nvPr>
        </p:nvSpPr>
        <p:spPr/>
        <p:txBody>
          <a:bodyPr/>
          <a:lstStyle/>
          <a:p>
            <a:r>
              <a:rPr lang="en-US" dirty="0"/>
              <a:t>Quiz 2e</a:t>
            </a:r>
          </a:p>
        </p:txBody>
      </p:sp>
      <p:sp>
        <p:nvSpPr>
          <p:cNvPr id="3" name="TextBox 2">
            <a:extLst>
              <a:ext uri="{FF2B5EF4-FFF2-40B4-BE49-F238E27FC236}">
                <a16:creationId xmlns:a16="http://schemas.microsoft.com/office/drawing/2014/main" id="{4BF2F04B-60B4-1C4A-B997-5EDD489DC247}"/>
              </a:ext>
            </a:extLst>
          </p:cNvPr>
          <p:cNvSpPr txBox="1"/>
          <p:nvPr/>
        </p:nvSpPr>
        <p:spPr>
          <a:xfrm>
            <a:off x="304800" y="1048256"/>
            <a:ext cx="6705600" cy="3046988"/>
          </a:xfrm>
          <a:prstGeom prst="rect">
            <a:avLst/>
          </a:prstGeom>
          <a:noFill/>
        </p:spPr>
        <p:txBody>
          <a:bodyPr wrap="square" rtlCol="0">
            <a:spAutoFit/>
          </a:bodyPr>
          <a:lstStyle/>
          <a:p>
            <a:r>
              <a:rPr lang="en-US" dirty="0"/>
              <a:t>What type of reproductive tract and pattern of reproduction did Dinosaurs have?</a:t>
            </a:r>
          </a:p>
          <a:p>
            <a:endParaRPr lang="en-US" dirty="0"/>
          </a:p>
          <a:p>
            <a:r>
              <a:rPr lang="en-US" dirty="0">
                <a:solidFill>
                  <a:srgbClr val="0000FF"/>
                </a:solidFill>
              </a:rPr>
              <a:t>Dinosaurs were precursors to birds, had an avian type reproductive tract, laid hard shelled eggs in clutches and likely had only the left side of the reproductive tract develop. </a:t>
            </a:r>
          </a:p>
        </p:txBody>
      </p:sp>
      <p:pic>
        <p:nvPicPr>
          <p:cNvPr id="4" name="Picture 3" descr="A picture containing toy, doll, food&#10;&#10;Description automatically generated">
            <a:extLst>
              <a:ext uri="{FF2B5EF4-FFF2-40B4-BE49-F238E27FC236}">
                <a16:creationId xmlns:a16="http://schemas.microsoft.com/office/drawing/2014/main" id="{D0FF7CBF-3142-904E-A586-D4164D7D22A3}"/>
              </a:ext>
            </a:extLst>
          </p:cNvPr>
          <p:cNvPicPr>
            <a:picLocks noChangeAspect="1"/>
          </p:cNvPicPr>
          <p:nvPr/>
        </p:nvPicPr>
        <p:blipFill>
          <a:blip r:embed="rId3"/>
          <a:stretch>
            <a:fillRect/>
          </a:stretch>
        </p:blipFill>
        <p:spPr>
          <a:xfrm>
            <a:off x="6705600" y="2803921"/>
            <a:ext cx="2133600" cy="2133600"/>
          </a:xfrm>
          <a:prstGeom prst="rect">
            <a:avLst/>
          </a:prstGeom>
          <a:noFill/>
        </p:spPr>
      </p:pic>
    </p:spTree>
    <p:extLst>
      <p:ext uri="{BB962C8B-B14F-4D97-AF65-F5344CB8AC3E}">
        <p14:creationId xmlns:p14="http://schemas.microsoft.com/office/powerpoint/2010/main" val="197842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dirty="0">
                <a:solidFill>
                  <a:srgbClr val="FFFF00"/>
                </a:solidFill>
                <a:ea typeface="+mj-ea"/>
                <a:cs typeface="+mj-cs"/>
              </a:rPr>
              <a:t>Historical Development of Reproductive Physiology</a:t>
            </a:r>
          </a:p>
        </p:txBody>
      </p:sp>
      <p:sp>
        <p:nvSpPr>
          <p:cNvPr id="54279" name="Rectangle 7"/>
          <p:cNvSpPr>
            <a:spLocks noGrp="1" noChangeArrowheads="1"/>
          </p:cNvSpPr>
          <p:nvPr>
            <p:ph type="body" sz="half" idx="2"/>
          </p:nvPr>
        </p:nvSpPr>
        <p:spPr>
          <a:xfrm>
            <a:off x="381000" y="1657350"/>
            <a:ext cx="8116888" cy="3421063"/>
          </a:xfrm>
          <a:effectLst>
            <a:outerShdw blurRad="63500" dist="35921" dir="2700000" algn="ctr" rotWithShape="0">
              <a:srgbClr val="000000"/>
            </a:outerShdw>
          </a:effectLst>
        </p:spPr>
        <p:txBody>
          <a:bodyPr/>
          <a:lstStyle/>
          <a:p>
            <a:pPr>
              <a:defRPr/>
            </a:pPr>
            <a:r>
              <a:rPr lang="en-US" altLang="x-none" sz="2800" dirty="0">
                <a:solidFill>
                  <a:srgbClr val="FFFFFF"/>
                </a:solidFill>
              </a:rPr>
              <a:t>Covered in Book, Chapter 1</a:t>
            </a:r>
          </a:p>
          <a:p>
            <a:pPr>
              <a:defRPr/>
            </a:pPr>
            <a:r>
              <a:rPr lang="en-US" altLang="x-none" sz="2800" dirty="0">
                <a:solidFill>
                  <a:srgbClr val="FFFFFF"/>
                </a:solidFill>
              </a:rPr>
              <a:t>Material will be covered in Lecture exam I</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sz="3200" dirty="0">
                <a:solidFill>
                  <a:srgbClr val="FFFF00"/>
                </a:solidFill>
                <a:ea typeface="+mj-ea"/>
                <a:cs typeface="+mj-cs"/>
              </a:rPr>
              <a:t>Historical Development of </a:t>
            </a:r>
            <a:r>
              <a:rPr lang="en-US" sz="3200" dirty="0" err="1">
                <a:solidFill>
                  <a:srgbClr val="FFFF00"/>
                </a:solidFill>
                <a:ea typeface="+mj-ea"/>
                <a:cs typeface="+mj-cs"/>
              </a:rPr>
              <a:t>Reprod</a:t>
            </a:r>
            <a:r>
              <a:rPr lang="en-US" sz="3200" dirty="0">
                <a:solidFill>
                  <a:srgbClr val="FFFF00"/>
                </a:solidFill>
                <a:ea typeface="+mj-ea"/>
                <a:cs typeface="+mj-cs"/>
              </a:rPr>
              <a:t>. Physiol.</a:t>
            </a:r>
          </a:p>
        </p:txBody>
      </p:sp>
      <p:sp>
        <p:nvSpPr>
          <p:cNvPr id="54275" name="Rectangle 3"/>
          <p:cNvSpPr>
            <a:spLocks noChangeArrowheads="1"/>
          </p:cNvSpPr>
          <p:nvPr/>
        </p:nvSpPr>
        <p:spPr bwMode="auto">
          <a:xfrm>
            <a:off x="304800" y="1277938"/>
            <a:ext cx="3178175" cy="45878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dirty="0">
                <a:solidFill>
                  <a:srgbClr val="FFFFFF"/>
                </a:solidFill>
                <a:latin typeface="Helvetica" charset="0"/>
                <a:ea typeface="+mn-ea"/>
              </a:rPr>
              <a:t>Aristotle 384-322 BC</a:t>
            </a:r>
          </a:p>
        </p:txBody>
      </p:sp>
      <p:grpSp>
        <p:nvGrpSpPr>
          <p:cNvPr id="35844" name="Group 4"/>
          <p:cNvGrpSpPr>
            <a:grpSpLocks/>
          </p:cNvGrpSpPr>
          <p:nvPr/>
        </p:nvGrpSpPr>
        <p:grpSpPr bwMode="auto">
          <a:xfrm>
            <a:off x="411956" y="1884363"/>
            <a:ext cx="2963863" cy="2668587"/>
            <a:chOff x="458" y="1665"/>
            <a:chExt cx="1867" cy="1681"/>
          </a:xfrm>
        </p:grpSpPr>
        <p:sp>
          <p:nvSpPr>
            <p:cNvPr id="35846" name="Rectangle 5"/>
            <p:cNvSpPr>
              <a:spLocks noChangeArrowheads="1"/>
            </p:cNvSpPr>
            <p:nvPr/>
          </p:nvSpPr>
          <p:spPr bwMode="auto">
            <a:xfrm>
              <a:off x="458" y="1665"/>
              <a:ext cx="1867" cy="1681"/>
            </a:xfrm>
            <a:prstGeom prst="rect">
              <a:avLst/>
            </a:prstGeom>
            <a:solidFill>
              <a:schemeClr val="tx1"/>
            </a:solidFill>
            <a:ln w="12700">
              <a:solidFill>
                <a:schemeClr val="tx1"/>
              </a:solidFill>
              <a:miter lim="800000"/>
              <a:headEnd/>
              <a:tailEnd/>
            </a:ln>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35847" name="Rectangle 6"/>
            <p:cNvSpPr>
              <a:spLocks noChangeArrowheads="1"/>
            </p:cNvSpPr>
            <p:nvPr/>
          </p:nvSpPr>
          <p:spPr bwMode="auto">
            <a:xfrm>
              <a:off x="824" y="2164"/>
              <a:ext cx="119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chemeClr val="bg1"/>
                  </a:solidFill>
                </a:rPr>
                <a:t>Generation </a:t>
              </a:r>
            </a:p>
            <a:p>
              <a:pPr>
                <a:spcBef>
                  <a:spcPct val="0"/>
                </a:spcBef>
                <a:buSzTx/>
                <a:buFontTx/>
                <a:buNone/>
              </a:pPr>
              <a:r>
                <a:rPr lang="en-US" altLang="en-US" sz="2400">
                  <a:solidFill>
                    <a:schemeClr val="bg1"/>
                  </a:solidFill>
                </a:rPr>
                <a:t>of Animals</a:t>
              </a:r>
            </a:p>
          </p:txBody>
        </p:sp>
      </p:grpSp>
      <p:sp>
        <p:nvSpPr>
          <p:cNvPr id="54279" name="Rectangle 7"/>
          <p:cNvSpPr>
            <a:spLocks noGrp="1" noChangeArrowheads="1"/>
          </p:cNvSpPr>
          <p:nvPr>
            <p:ph type="body" sz="half" idx="2"/>
          </p:nvPr>
        </p:nvSpPr>
        <p:spPr>
          <a:xfrm>
            <a:off x="3581400" y="1196975"/>
            <a:ext cx="5449888" cy="3421063"/>
          </a:xfrm>
          <a:effectLst>
            <a:outerShdw blurRad="63500" dist="35921" dir="2700000" algn="ctr" rotWithShape="0">
              <a:srgbClr val="000000"/>
            </a:outerShdw>
          </a:effectLst>
        </p:spPr>
        <p:txBody>
          <a:bodyPr/>
          <a:lstStyle/>
          <a:p>
            <a:pPr>
              <a:defRPr/>
            </a:pPr>
            <a:r>
              <a:rPr lang="en-US" altLang="x-none" sz="2800" dirty="0">
                <a:solidFill>
                  <a:srgbClr val="FFFFFF"/>
                </a:solidFill>
              </a:rPr>
              <a:t>Fetus arises from menstrual blood</a:t>
            </a:r>
            <a:br>
              <a:rPr lang="en-US" altLang="x-none" sz="2800" dirty="0">
                <a:solidFill>
                  <a:srgbClr val="FFFFFF"/>
                </a:solidFill>
              </a:rPr>
            </a:br>
            <a:endParaRPr lang="en-US" altLang="x-none" sz="2800" dirty="0">
              <a:solidFill>
                <a:srgbClr val="FFFFFF"/>
              </a:solidFill>
            </a:endParaRPr>
          </a:p>
          <a:p>
            <a:pPr>
              <a:defRPr/>
            </a:pPr>
            <a:r>
              <a:rPr lang="en-US" altLang="x-none" sz="2800" dirty="0">
                <a:solidFill>
                  <a:srgbClr val="FFFFFF"/>
                </a:solidFill>
              </a:rPr>
              <a:t>Seminal plasma initiates the conversion of menstrual blood</a:t>
            </a:r>
            <a:br>
              <a:rPr lang="en-US" altLang="x-none" sz="2800" dirty="0">
                <a:solidFill>
                  <a:srgbClr val="FFFFFF"/>
                </a:solidFill>
              </a:rPr>
            </a:br>
            <a:endParaRPr lang="en-US" altLang="x-none" sz="2800" dirty="0">
              <a:solidFill>
                <a:srgbClr val="FFFFFF"/>
              </a:solidFill>
            </a:endParaRPr>
          </a:p>
          <a:p>
            <a:pPr>
              <a:defRPr/>
            </a:pPr>
            <a:r>
              <a:rPr lang="en-US" altLang="x-none" sz="2800" dirty="0">
                <a:solidFill>
                  <a:srgbClr val="FFFFFF"/>
                </a:solidFill>
              </a:rPr>
              <a:t>Semen from all parts of body</a:t>
            </a:r>
            <a:endParaRPr lang="en-US" altLang="x-none" sz="2800" b="0" dirty="0">
              <a:solidFill>
                <a:srgbClr val="FFFFFF"/>
              </a:solidFill>
            </a:endParaRPr>
          </a:p>
        </p:txBody>
      </p:sp>
    </p:spTree>
    <p:extLst>
      <p:ext uri="{BB962C8B-B14F-4D97-AF65-F5344CB8AC3E}">
        <p14:creationId xmlns:p14="http://schemas.microsoft.com/office/powerpoint/2010/main" val="91050033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The Age of Gross Anatomy</a:t>
            </a:r>
          </a:p>
        </p:txBody>
      </p:sp>
      <p:sp>
        <p:nvSpPr>
          <p:cNvPr id="56323" name="Rectangle 3"/>
          <p:cNvSpPr>
            <a:spLocks noGrp="1" noChangeArrowheads="1"/>
          </p:cNvSpPr>
          <p:nvPr>
            <p:ph type="body" sz="half" idx="2"/>
          </p:nvPr>
        </p:nvSpPr>
        <p:spPr>
          <a:xfrm>
            <a:off x="685800" y="895350"/>
            <a:ext cx="8001000" cy="4572000"/>
          </a:xfrm>
          <a:effectLst>
            <a:outerShdw blurRad="63500" dist="35921" dir="2700000" algn="ctr" rotWithShape="0">
              <a:srgbClr val="000000"/>
            </a:outerShdw>
          </a:effectLst>
        </p:spPr>
        <p:txBody>
          <a:bodyPr/>
          <a:lstStyle/>
          <a:p>
            <a:pPr>
              <a:defRPr/>
            </a:pPr>
            <a:r>
              <a:rPr lang="en-US" altLang="x-none" sz="2800" dirty="0" err="1">
                <a:solidFill>
                  <a:srgbClr val="FFFFFF"/>
                </a:solidFill>
              </a:rPr>
              <a:t>Fallopius</a:t>
            </a:r>
            <a:r>
              <a:rPr lang="en-US" altLang="x-none" sz="2800" dirty="0">
                <a:solidFill>
                  <a:srgbClr val="FFFFFF"/>
                </a:solidFill>
              </a:rPr>
              <a:t> (1562) </a:t>
            </a:r>
          </a:p>
          <a:p>
            <a:pPr lvl="1">
              <a:defRPr/>
            </a:pPr>
            <a:r>
              <a:rPr lang="en-US" altLang="x-none" sz="2400" dirty="0">
                <a:solidFill>
                  <a:srgbClr val="FFFFFF"/>
                </a:solidFill>
              </a:rPr>
              <a:t>Describes the oviduct</a:t>
            </a:r>
          </a:p>
          <a:p>
            <a:pPr>
              <a:defRPr/>
            </a:pPr>
            <a:r>
              <a:rPr lang="en-US" altLang="x-none" sz="2800" dirty="0" err="1">
                <a:solidFill>
                  <a:srgbClr val="FFFFFF"/>
                </a:solidFill>
              </a:rPr>
              <a:t>Coiter</a:t>
            </a:r>
            <a:r>
              <a:rPr lang="en-US" altLang="x-none" sz="2800" dirty="0">
                <a:solidFill>
                  <a:srgbClr val="FFFFFF"/>
                </a:solidFill>
              </a:rPr>
              <a:t> (1573)</a:t>
            </a:r>
          </a:p>
          <a:p>
            <a:pPr lvl="1">
              <a:defRPr/>
            </a:pPr>
            <a:r>
              <a:rPr lang="en-US" altLang="x-none" sz="2400" dirty="0">
                <a:solidFill>
                  <a:srgbClr val="FFFFFF"/>
                </a:solidFill>
              </a:rPr>
              <a:t>Describes the CL</a:t>
            </a:r>
          </a:p>
          <a:p>
            <a:pPr>
              <a:defRPr/>
            </a:pPr>
            <a:r>
              <a:rPr lang="en-US" altLang="x-none" sz="2800" dirty="0" err="1">
                <a:solidFill>
                  <a:srgbClr val="FFFFFF"/>
                </a:solidFill>
              </a:rPr>
              <a:t>Regnier</a:t>
            </a:r>
            <a:r>
              <a:rPr lang="en-US" altLang="x-none" sz="2800" dirty="0">
                <a:solidFill>
                  <a:srgbClr val="FFFFFF"/>
                </a:solidFill>
              </a:rPr>
              <a:t> de Graff (1672)</a:t>
            </a:r>
          </a:p>
          <a:p>
            <a:pPr lvl="1">
              <a:defRPr/>
            </a:pPr>
            <a:r>
              <a:rPr lang="en-US" altLang="x-none" sz="2400" dirty="0">
                <a:solidFill>
                  <a:srgbClr val="FFFFFF"/>
                </a:solidFill>
              </a:rPr>
              <a:t>Describes the Graafian Follicle</a:t>
            </a:r>
            <a:endParaRPr lang="en-US" altLang="x-none" sz="2400" b="0" dirty="0">
              <a:solidFill>
                <a:srgbClr val="FFFFFF"/>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effectLst>
            <a:outerShdw blurRad="63500" dist="38099" dir="2700000" algn="ctr" rotWithShape="0">
              <a:srgbClr val="000000">
                <a:alpha val="74997"/>
              </a:srgbClr>
            </a:outerShdw>
          </a:effectLst>
        </p:spPr>
        <p:txBody>
          <a:bodyPr/>
          <a:lstStyle/>
          <a:p>
            <a:pPr>
              <a:defRPr/>
            </a:pPr>
            <a:r>
              <a:rPr lang="en-US" altLang="x-none">
                <a:solidFill>
                  <a:srgbClr val="FFFF00"/>
                </a:solidFill>
              </a:rPr>
              <a:t>Development of the Microscope</a:t>
            </a:r>
            <a:endParaRPr lang="en-US" altLang="x-none"/>
          </a:p>
        </p:txBody>
      </p:sp>
      <p:sp>
        <p:nvSpPr>
          <p:cNvPr id="88068" name="Rectangle 4"/>
          <p:cNvSpPr>
            <a:spLocks noGrp="1" noChangeArrowheads="1"/>
          </p:cNvSpPr>
          <p:nvPr>
            <p:ph type="body" sz="half" idx="2"/>
          </p:nvPr>
        </p:nvSpPr>
        <p:spPr>
          <a:xfrm>
            <a:off x="4533900" y="742950"/>
            <a:ext cx="4495800" cy="1905000"/>
          </a:xfrm>
          <a:effectLst>
            <a:outerShdw blurRad="63500" dist="38099" dir="2700000" algn="ctr" rotWithShape="0">
              <a:srgbClr val="000000">
                <a:alpha val="74997"/>
              </a:srgbClr>
            </a:outerShdw>
          </a:effectLst>
        </p:spPr>
        <p:txBody>
          <a:bodyPr/>
          <a:lstStyle/>
          <a:p>
            <a:pPr>
              <a:defRPr/>
            </a:pPr>
            <a:r>
              <a:rPr lang="en-US" sz="2800" dirty="0">
                <a:solidFill>
                  <a:srgbClr val="FFFFFF"/>
                </a:solidFill>
                <a:ea typeface="+mn-ea"/>
                <a:cs typeface="+mn-cs"/>
              </a:rPr>
              <a:t>van </a:t>
            </a:r>
            <a:r>
              <a:rPr lang="en-US" sz="2800" dirty="0" err="1">
                <a:solidFill>
                  <a:srgbClr val="FFFFFF"/>
                </a:solidFill>
                <a:ea typeface="+mn-ea"/>
                <a:cs typeface="+mn-cs"/>
              </a:rPr>
              <a:t>Leewenhoek</a:t>
            </a:r>
            <a:r>
              <a:rPr lang="en-US" sz="2800" dirty="0">
                <a:solidFill>
                  <a:srgbClr val="FFFFFF"/>
                </a:solidFill>
                <a:ea typeface="+mn-ea"/>
                <a:cs typeface="+mn-cs"/>
              </a:rPr>
              <a:t> (1677)</a:t>
            </a:r>
          </a:p>
          <a:p>
            <a:pPr lvl="1">
              <a:defRPr/>
            </a:pPr>
            <a:r>
              <a:rPr lang="en-US" sz="2400" dirty="0">
                <a:solidFill>
                  <a:srgbClr val="FFFFFF"/>
                </a:solidFill>
              </a:rPr>
              <a:t>Describes spermatozoa in semen</a:t>
            </a:r>
          </a:p>
        </p:txBody>
      </p:sp>
      <p:pic>
        <p:nvPicPr>
          <p:cNvPr id="39940" name="Picture 6"/>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52400" y="800100"/>
            <a:ext cx="3730672" cy="2000250"/>
          </a:xfrm>
        </p:spPr>
      </p:pic>
      <p:pic>
        <p:nvPicPr>
          <p:cNvPr id="39941" name="Picture 7"/>
          <p:cNvPicPr>
            <a:picLocks noChangeAspect="1" noChangeArrowheads="1"/>
          </p:cNvPicPr>
          <p:nvPr/>
        </p:nvPicPr>
        <p:blipFill>
          <a:blip r:embed="rId4">
            <a:extLst>
              <a:ext uri="{28A0092B-C50C-407E-A947-70E740481C1C}">
                <a14:useLocalDpi xmlns:a14="http://schemas.microsoft.com/office/drawing/2010/main" val="0"/>
              </a:ext>
            </a:extLst>
          </a:blip>
          <a:srcRect b="1935"/>
          <a:stretch>
            <a:fillRect/>
          </a:stretch>
        </p:blipFill>
        <p:spPr bwMode="auto">
          <a:xfrm>
            <a:off x="914400" y="2843446"/>
            <a:ext cx="2243138" cy="2300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8"/>
          <p:cNvPicPr>
            <a:picLocks noChangeAspect="1" noChangeArrowheads="1"/>
          </p:cNvPicPr>
          <p:nvPr/>
        </p:nvPicPr>
        <p:blipFill>
          <a:blip r:embed="rId5">
            <a:lum bright="16000"/>
            <a:extLst>
              <a:ext uri="{28A0092B-C50C-407E-A947-70E740481C1C}">
                <a14:useLocalDpi xmlns:a14="http://schemas.microsoft.com/office/drawing/2010/main" val="0"/>
              </a:ext>
            </a:extLst>
          </a:blip>
          <a:srcRect/>
          <a:stretch>
            <a:fillRect/>
          </a:stretch>
        </p:blipFill>
        <p:spPr bwMode="auto">
          <a:xfrm>
            <a:off x="4168137" y="2114550"/>
            <a:ext cx="10441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2952750"/>
            <a:ext cx="1676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What is the role of spermatozoa?</a:t>
            </a:r>
          </a:p>
        </p:txBody>
      </p:sp>
      <p:sp>
        <p:nvSpPr>
          <p:cNvPr id="58371" name="Rectangle 3"/>
          <p:cNvSpPr>
            <a:spLocks noGrp="1" noChangeArrowheads="1"/>
          </p:cNvSpPr>
          <p:nvPr>
            <p:ph type="body" idx="1"/>
          </p:nvPr>
        </p:nvSpPr>
        <p:spPr>
          <a:effectLst>
            <a:outerShdw blurRad="63500" dist="35921" dir="2700000" algn="ctr" rotWithShape="0">
              <a:srgbClr val="000000"/>
            </a:outerShdw>
          </a:effectLst>
        </p:spPr>
        <p:txBody>
          <a:bodyPr/>
          <a:lstStyle/>
          <a:p>
            <a:pPr>
              <a:defRPr/>
            </a:pPr>
            <a:r>
              <a:rPr lang="en-US" altLang="x-none">
                <a:solidFill>
                  <a:schemeClr val="bg1"/>
                </a:solidFill>
              </a:rPr>
              <a:t>Spallanzani (1780)</a:t>
            </a:r>
          </a:p>
          <a:p>
            <a:pPr lvl="1">
              <a:defRPr/>
            </a:pPr>
            <a:r>
              <a:rPr lang="en-US" altLang="x-none">
                <a:solidFill>
                  <a:schemeClr val="bg1"/>
                </a:solidFill>
              </a:rPr>
              <a:t>Sperm were the fertilizing agent in semen</a:t>
            </a:r>
          </a:p>
          <a:p>
            <a:pPr lvl="1">
              <a:defRPr/>
            </a:pPr>
            <a:r>
              <a:rPr lang="en-US" altLang="x-none">
                <a:solidFill>
                  <a:schemeClr val="bg1"/>
                </a:solidFill>
              </a:rPr>
              <a:t>Successful artificial insemination of a dog</a:t>
            </a:r>
          </a:p>
          <a:p>
            <a:pPr>
              <a:defRPr/>
            </a:pPr>
            <a:r>
              <a:rPr lang="en-US" altLang="x-none">
                <a:solidFill>
                  <a:schemeClr val="bg1"/>
                </a:solidFill>
              </a:rPr>
              <a:t>Dumas (1825)</a:t>
            </a:r>
          </a:p>
          <a:p>
            <a:pPr lvl="1">
              <a:defRPr/>
            </a:pPr>
            <a:r>
              <a:rPr lang="en-US" altLang="x-none">
                <a:solidFill>
                  <a:schemeClr val="bg1"/>
                </a:solidFill>
              </a:rPr>
              <a:t>Proves sperm the fertilizing agent</a:t>
            </a:r>
            <a:endParaRPr lang="en-US" altLang="x-none" b="0">
              <a:solidFill>
                <a:schemeClr val="bg1"/>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dirty="0">
                <a:solidFill>
                  <a:srgbClr val="FFFF00"/>
                </a:solidFill>
                <a:ea typeface="+mj-ea"/>
                <a:cs typeface="+mj-cs"/>
              </a:rPr>
              <a:t>Modern </a:t>
            </a:r>
            <a:r>
              <a:rPr lang="en-US" dirty="0" err="1">
                <a:solidFill>
                  <a:srgbClr val="FFFF00"/>
                </a:solidFill>
                <a:ea typeface="+mj-ea"/>
                <a:cs typeface="+mj-cs"/>
              </a:rPr>
              <a:t>Reprod</a:t>
            </a:r>
            <a:r>
              <a:rPr lang="en-US" dirty="0">
                <a:solidFill>
                  <a:srgbClr val="FFFF00"/>
                </a:solidFill>
                <a:ea typeface="+mj-ea"/>
                <a:cs typeface="+mj-cs"/>
              </a:rPr>
              <a:t>. Physiology</a:t>
            </a:r>
          </a:p>
        </p:txBody>
      </p:sp>
      <p:sp>
        <p:nvSpPr>
          <p:cNvPr id="60419" name="Rectangle 3"/>
          <p:cNvSpPr>
            <a:spLocks noGrp="1" noChangeArrowheads="1"/>
          </p:cNvSpPr>
          <p:nvPr>
            <p:ph type="body" idx="1"/>
          </p:nvPr>
        </p:nvSpPr>
        <p:spPr>
          <a:xfrm>
            <a:off x="228600" y="1047750"/>
            <a:ext cx="8315325" cy="3740150"/>
          </a:xfrm>
          <a:effectLst>
            <a:outerShdw blurRad="63500" dist="35921" dir="2700000" algn="ctr" rotWithShape="0">
              <a:srgbClr val="000000"/>
            </a:outerShdw>
          </a:effectLst>
        </p:spPr>
        <p:txBody>
          <a:bodyPr/>
          <a:lstStyle/>
          <a:p>
            <a:pPr>
              <a:defRPr/>
            </a:pPr>
            <a:r>
              <a:rPr lang="en-US" altLang="x-none" sz="2800" dirty="0">
                <a:solidFill>
                  <a:schemeClr val="bg1"/>
                </a:solidFill>
              </a:rPr>
              <a:t>Gonads produce steroid hormones</a:t>
            </a:r>
          </a:p>
          <a:p>
            <a:pPr>
              <a:defRPr/>
            </a:pPr>
            <a:r>
              <a:rPr lang="en-US" altLang="x-none" sz="2800" dirty="0">
                <a:solidFill>
                  <a:schemeClr val="bg1"/>
                </a:solidFill>
              </a:rPr>
              <a:t>Regulation of estrous cycles in females</a:t>
            </a:r>
          </a:p>
          <a:p>
            <a:pPr>
              <a:defRPr/>
            </a:pPr>
            <a:r>
              <a:rPr lang="en-US" altLang="x-none" sz="2800" dirty="0">
                <a:solidFill>
                  <a:schemeClr val="bg1"/>
                </a:solidFill>
              </a:rPr>
              <a:t>Radioimmunoassay (RIA)</a:t>
            </a:r>
          </a:p>
          <a:p>
            <a:pPr>
              <a:defRPr/>
            </a:pPr>
            <a:r>
              <a:rPr lang="en-US" altLang="x-none" sz="2800" dirty="0">
                <a:solidFill>
                  <a:schemeClr val="bg1"/>
                </a:solidFill>
              </a:rPr>
              <a:t>Artificial Insemination</a:t>
            </a:r>
          </a:p>
          <a:p>
            <a:pPr>
              <a:defRPr/>
            </a:pPr>
            <a:r>
              <a:rPr lang="en-US" altLang="x-none" sz="2800" dirty="0">
                <a:solidFill>
                  <a:schemeClr val="bg1"/>
                </a:solidFill>
              </a:rPr>
              <a:t>Cryopreservation</a:t>
            </a:r>
          </a:p>
          <a:p>
            <a:pPr>
              <a:defRPr/>
            </a:pPr>
            <a:r>
              <a:rPr lang="en-US" altLang="x-none" sz="2800" dirty="0">
                <a:solidFill>
                  <a:schemeClr val="bg1"/>
                </a:solidFill>
              </a:rPr>
              <a:t>Prostaglandin used to control estrous cycles</a:t>
            </a:r>
          </a:p>
          <a:p>
            <a:pPr>
              <a:defRPr/>
            </a:pPr>
            <a:r>
              <a:rPr lang="en-US" altLang="x-none" sz="2800" dirty="0">
                <a:solidFill>
                  <a:schemeClr val="bg1"/>
                </a:solidFill>
              </a:rPr>
              <a:t>Biotechnology</a:t>
            </a:r>
            <a:endParaRPr lang="en-US" altLang="x-none" sz="2800" b="0" dirty="0">
              <a:solidFill>
                <a:schemeClr val="bg1"/>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Approach to Applications</a:t>
            </a:r>
          </a:p>
        </p:txBody>
      </p:sp>
      <p:sp>
        <p:nvSpPr>
          <p:cNvPr id="62467" name="Rectangle 3"/>
          <p:cNvSpPr>
            <a:spLocks noGrp="1" noChangeArrowheads="1"/>
          </p:cNvSpPr>
          <p:nvPr>
            <p:ph type="body" idx="1"/>
          </p:nvPr>
        </p:nvSpPr>
        <p:spPr>
          <a:effectLst>
            <a:outerShdw blurRad="63500" dist="35921" dir="2700000" algn="ctr" rotWithShape="0">
              <a:srgbClr val="000000"/>
            </a:outerShdw>
          </a:effectLst>
        </p:spPr>
        <p:txBody>
          <a:bodyPr/>
          <a:lstStyle/>
          <a:p>
            <a:pPr>
              <a:defRPr/>
            </a:pPr>
            <a:r>
              <a:rPr lang="en-US" altLang="x-none">
                <a:solidFill>
                  <a:srgbClr val="FFFFFF"/>
                </a:solidFill>
              </a:rPr>
              <a:t>Develop basic knowledge of how system works</a:t>
            </a:r>
          </a:p>
          <a:p>
            <a:pPr>
              <a:defRPr/>
            </a:pPr>
            <a:r>
              <a:rPr lang="en-US" altLang="x-none">
                <a:solidFill>
                  <a:srgbClr val="FFFFFF"/>
                </a:solidFill>
              </a:rPr>
              <a:t>Investigate methods that can perturb the system</a:t>
            </a:r>
          </a:p>
          <a:p>
            <a:pPr>
              <a:defRPr/>
            </a:pPr>
            <a:r>
              <a:rPr lang="en-US" altLang="x-none">
                <a:solidFill>
                  <a:srgbClr val="FFFFFF"/>
                </a:solidFill>
              </a:rPr>
              <a:t>Manipulate the system to improve reproduction</a:t>
            </a:r>
          </a:p>
          <a:p>
            <a:pPr lvl="1">
              <a:defRPr/>
            </a:pPr>
            <a:r>
              <a:rPr lang="en-US" altLang="x-none" b="0">
                <a:solidFill>
                  <a:srgbClr val="FFFF00"/>
                </a:solidFill>
              </a:rPr>
              <a:t>Estrus Synchronization</a:t>
            </a:r>
            <a:endParaRPr lang="en-US" altLang="x-none" b="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Enhancing Reproduction</a:t>
            </a:r>
          </a:p>
        </p:txBody>
      </p:sp>
      <p:sp>
        <p:nvSpPr>
          <p:cNvPr id="64515" name="Rectangle 3"/>
          <p:cNvSpPr>
            <a:spLocks noGrp="1" noChangeArrowheads="1"/>
          </p:cNvSpPr>
          <p:nvPr>
            <p:ph type="body" idx="1"/>
          </p:nvPr>
        </p:nvSpPr>
        <p:spPr>
          <a:xfrm>
            <a:off x="381000" y="895350"/>
            <a:ext cx="8534400" cy="3733800"/>
          </a:xfrm>
          <a:effectLst>
            <a:outerShdw blurRad="63500" dist="35921" dir="2700000" algn="ctr" rotWithShape="0">
              <a:srgbClr val="000000"/>
            </a:outerShdw>
          </a:effectLst>
        </p:spPr>
        <p:txBody>
          <a:bodyPr/>
          <a:lstStyle/>
          <a:p>
            <a:pPr>
              <a:defRPr/>
            </a:pPr>
            <a:r>
              <a:rPr lang="en-US" altLang="x-none" dirty="0">
                <a:solidFill>
                  <a:srgbClr val="FFFFFF"/>
                </a:solidFill>
              </a:rPr>
              <a:t>Small improvements have profound effects on production</a:t>
            </a:r>
          </a:p>
          <a:p>
            <a:pPr lvl="1">
              <a:defRPr/>
            </a:pPr>
            <a:r>
              <a:rPr lang="en-US" altLang="x-none" dirty="0">
                <a:solidFill>
                  <a:srgbClr val="FFFFFF"/>
                </a:solidFill>
              </a:rPr>
              <a:t>3% improvement in birth rate results in an additional:</a:t>
            </a:r>
          </a:p>
          <a:p>
            <a:pPr lvl="2">
              <a:defRPr/>
            </a:pPr>
            <a:r>
              <a:rPr lang="en-US" altLang="x-none" dirty="0">
                <a:solidFill>
                  <a:srgbClr val="FFFFFF"/>
                </a:solidFill>
              </a:rPr>
              <a:t>1 million beef calves/year</a:t>
            </a:r>
          </a:p>
          <a:p>
            <a:pPr lvl="2">
              <a:defRPr/>
            </a:pPr>
            <a:r>
              <a:rPr lang="en-US" altLang="x-none" dirty="0">
                <a:solidFill>
                  <a:srgbClr val="FFFFFF"/>
                </a:solidFill>
              </a:rPr>
              <a:t>3.2 million pigs/year</a:t>
            </a:r>
          </a:p>
          <a:p>
            <a:pPr lvl="2">
              <a:defRPr/>
            </a:pPr>
            <a:r>
              <a:rPr lang="en-US" altLang="x-none" dirty="0">
                <a:solidFill>
                  <a:srgbClr val="FFFFFF"/>
                </a:solidFill>
              </a:rPr>
              <a:t>3.7 million gallons of milk/year</a:t>
            </a:r>
            <a:endParaRPr lang="en-US" altLang="x-none" b="0" dirty="0">
              <a:solidFill>
                <a:srgbClr val="FFFFFF"/>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Current Trends</a:t>
            </a:r>
          </a:p>
        </p:txBody>
      </p:sp>
      <p:sp>
        <p:nvSpPr>
          <p:cNvPr id="66563" name="Rectangle 3"/>
          <p:cNvSpPr>
            <a:spLocks noChangeArrowheads="1"/>
          </p:cNvSpPr>
          <p:nvPr/>
        </p:nvSpPr>
        <p:spPr bwMode="auto">
          <a:xfrm>
            <a:off x="431800" y="1393825"/>
            <a:ext cx="2593975" cy="638175"/>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FFFFF"/>
                </a:solidFill>
                <a:latin typeface="Helvetica" charset="0"/>
                <a:ea typeface="+mn-ea"/>
              </a:rPr>
              <a:t>Production</a:t>
            </a:r>
          </a:p>
        </p:txBody>
      </p:sp>
      <p:sp>
        <p:nvSpPr>
          <p:cNvPr id="66564" name="Rectangle 4"/>
          <p:cNvSpPr>
            <a:spLocks noChangeArrowheads="1"/>
          </p:cNvSpPr>
          <p:nvPr/>
        </p:nvSpPr>
        <p:spPr bwMode="auto">
          <a:xfrm>
            <a:off x="5880100" y="1406525"/>
            <a:ext cx="3152775" cy="638175"/>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FFFFF"/>
                </a:solidFill>
                <a:latin typeface="Helvetica" charset="0"/>
                <a:ea typeface="+mn-ea"/>
              </a:rPr>
              <a:t>Reproduction</a:t>
            </a:r>
          </a:p>
        </p:txBody>
      </p:sp>
      <p:sp>
        <p:nvSpPr>
          <p:cNvPr id="49157" name="Line 5"/>
          <p:cNvSpPr>
            <a:spLocks noChangeShapeType="1"/>
          </p:cNvSpPr>
          <p:nvPr/>
        </p:nvSpPr>
        <p:spPr bwMode="auto">
          <a:xfrm>
            <a:off x="352425" y="1412875"/>
            <a:ext cx="0" cy="581025"/>
          </a:xfrm>
          <a:prstGeom prst="line">
            <a:avLst/>
          </a:prstGeom>
          <a:noFill/>
          <a:ln w="57150">
            <a:solidFill>
              <a:srgbClr val="FFFFFF"/>
            </a:solidFill>
            <a:round/>
            <a:headEnd type="stealth" w="med" len="lg"/>
            <a:tailEnd type="none"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58" name="Line 6"/>
          <p:cNvSpPr>
            <a:spLocks noChangeShapeType="1"/>
          </p:cNvSpPr>
          <p:nvPr/>
        </p:nvSpPr>
        <p:spPr bwMode="auto">
          <a:xfrm>
            <a:off x="5838825" y="1382713"/>
            <a:ext cx="0" cy="581025"/>
          </a:xfrm>
          <a:prstGeom prst="line">
            <a:avLst/>
          </a:prstGeom>
          <a:noFill/>
          <a:ln w="57150">
            <a:solidFill>
              <a:srgbClr val="FFFF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59" name="Rectangle 7"/>
          <p:cNvSpPr>
            <a:spLocks noChangeArrowheads="1"/>
          </p:cNvSpPr>
          <p:nvPr/>
        </p:nvSpPr>
        <p:spPr bwMode="auto">
          <a:xfrm>
            <a:off x="3052763" y="898525"/>
            <a:ext cx="2474912" cy="2051050"/>
          </a:xfrm>
          <a:prstGeom prst="rect">
            <a:avLst/>
          </a:prstGeom>
          <a:solidFill>
            <a:schemeClr val="tx1"/>
          </a:solidFill>
          <a:ln w="12700">
            <a:solidFill>
              <a:schemeClr val="tx1"/>
            </a:solidFill>
            <a:miter lim="800000"/>
            <a:headEnd/>
            <a:tailEnd/>
          </a:ln>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a:solidFill>
                  <a:srgbClr val="FFFFFF"/>
                </a:solidFill>
              </a:rPr>
              <a:t>Metabolic</a:t>
            </a:r>
          </a:p>
          <a:p>
            <a:pPr algn="ctr">
              <a:spcBef>
                <a:spcPct val="0"/>
              </a:spcBef>
              <a:buSzTx/>
              <a:buFontTx/>
              <a:buNone/>
            </a:pPr>
            <a:r>
              <a:rPr lang="en-US" altLang="en-US">
                <a:solidFill>
                  <a:srgbClr val="FFFFFF"/>
                </a:solidFill>
              </a:rPr>
              <a:t>and</a:t>
            </a:r>
          </a:p>
          <a:p>
            <a:pPr algn="ctr">
              <a:spcBef>
                <a:spcPct val="0"/>
              </a:spcBef>
              <a:buSzTx/>
              <a:buFontTx/>
              <a:buNone/>
            </a:pPr>
            <a:r>
              <a:rPr lang="en-US" altLang="en-US">
                <a:solidFill>
                  <a:srgbClr val="FFFFFF"/>
                </a:solidFill>
              </a:rPr>
              <a:t>Physiologic</a:t>
            </a:r>
          </a:p>
          <a:p>
            <a:pPr algn="ctr">
              <a:spcBef>
                <a:spcPct val="0"/>
              </a:spcBef>
              <a:buSzTx/>
              <a:buFontTx/>
              <a:buNone/>
            </a:pPr>
            <a:r>
              <a:rPr lang="en-US" altLang="en-US">
                <a:solidFill>
                  <a:srgbClr val="FFFFFF"/>
                </a:solidFill>
              </a:rPr>
              <a:t>Changes</a:t>
            </a:r>
            <a:endParaRPr lang="en-US" altLang="en-US">
              <a:solidFill>
                <a:srgbClr val="FFFFFF"/>
              </a:solidFill>
              <a:latin typeface="Book Antiqua" panose="02040602050305030304" pitchFamily="18" charset="0"/>
            </a:endParaRPr>
          </a:p>
        </p:txBody>
      </p:sp>
      <p:sp>
        <p:nvSpPr>
          <p:cNvPr id="49160" name="Rectangle 8"/>
          <p:cNvSpPr>
            <a:spLocks noChangeArrowheads="1"/>
          </p:cNvSpPr>
          <p:nvPr/>
        </p:nvSpPr>
        <p:spPr bwMode="auto">
          <a:xfrm>
            <a:off x="1122363" y="3748088"/>
            <a:ext cx="182562"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endParaRPr lang="en-US" altLang="en-US" sz="2400" b="0">
              <a:solidFill>
                <a:srgbClr val="FFFFFF"/>
              </a:solidFill>
              <a:latin typeface="Book Antiqua" panose="02040602050305030304" pitchFamily="18" charset="0"/>
            </a:endParaRPr>
          </a:p>
          <a:p>
            <a:pPr>
              <a:spcBef>
                <a:spcPct val="0"/>
              </a:spcBef>
              <a:buSzTx/>
              <a:buFontTx/>
              <a:buNone/>
            </a:pPr>
            <a:endParaRPr lang="en-US" altLang="en-US" sz="2400" b="0">
              <a:solidFill>
                <a:srgbClr val="FFFFFF"/>
              </a:solidFill>
              <a:latin typeface="Book Antiqua" panose="02040602050305030304" pitchFamily="18" charset="0"/>
            </a:endParaRPr>
          </a:p>
          <a:p>
            <a:pPr>
              <a:spcBef>
                <a:spcPct val="0"/>
              </a:spcBef>
              <a:buSzTx/>
              <a:buFontTx/>
              <a:buNone/>
            </a:pPr>
            <a:endParaRPr lang="en-US" altLang="en-US" sz="2400" b="0">
              <a:solidFill>
                <a:srgbClr val="FFFFFF"/>
              </a:solidFill>
              <a:latin typeface="Book Antiqua" panose="02040602050305030304" pitchFamily="18" charset="0"/>
            </a:endParaRPr>
          </a:p>
        </p:txBody>
      </p:sp>
      <p:sp>
        <p:nvSpPr>
          <p:cNvPr id="49161" name="Rectangle 9"/>
          <p:cNvSpPr>
            <a:spLocks noGrp="1" noChangeArrowheads="1"/>
          </p:cNvSpPr>
          <p:nvPr>
            <p:ph type="body" idx="1"/>
          </p:nvPr>
        </p:nvSpPr>
        <p:spPr>
          <a:xfrm>
            <a:off x="325437" y="3031388"/>
            <a:ext cx="8416925" cy="1962944"/>
          </a:xfrm>
          <a:solidFill>
            <a:schemeClr val="tx1"/>
          </a:solidFill>
          <a:ln w="12700" cap="flat">
            <a:solidFill>
              <a:schemeClr val="tx1"/>
            </a:solidFill>
            <a:miter lim="800000"/>
            <a:headEnd/>
            <a:tailEnd/>
          </a:ln>
        </p:spPr>
        <p:txBody>
          <a:bodyPr/>
          <a:lstStyle/>
          <a:p>
            <a:r>
              <a:rPr lang="en-US" altLang="en-US" dirty="0">
                <a:solidFill>
                  <a:srgbClr val="FFFFFF"/>
                </a:solidFill>
                <a:latin typeface="Arial" panose="020B0604020202020204" pitchFamily="34" charset="0"/>
                <a:ea typeface="ＭＳ Ｐゴシック" panose="020B0600070205080204" pitchFamily="34" charset="-128"/>
              </a:rPr>
              <a:t>Continuing need to:</a:t>
            </a:r>
          </a:p>
          <a:p>
            <a:pPr lvl="1"/>
            <a:r>
              <a:rPr lang="en-US" altLang="en-US" dirty="0">
                <a:solidFill>
                  <a:srgbClr val="FFFFFF"/>
                </a:solidFill>
                <a:latin typeface="Arial" panose="020B0604020202020204" pitchFamily="34" charset="0"/>
                <a:ea typeface="ＭＳ Ｐゴシック" panose="020B0600070205080204" pitchFamily="34" charset="-128"/>
              </a:rPr>
              <a:t>improve reproductive performance</a:t>
            </a:r>
          </a:p>
          <a:p>
            <a:pPr lvl="1"/>
            <a:r>
              <a:rPr lang="en-US" altLang="en-US" dirty="0">
                <a:solidFill>
                  <a:srgbClr val="FFFFFF"/>
                </a:solidFill>
                <a:latin typeface="Arial" panose="020B0604020202020204" pitchFamily="34" charset="0"/>
                <a:ea typeface="ＭＳ Ｐゴシック" panose="020B0600070205080204" pitchFamily="34" charset="-128"/>
              </a:rPr>
              <a:t>understand how to apply new technology</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76200" y="244665"/>
            <a:ext cx="3168650" cy="1823815"/>
          </a:xfrm>
          <a:effectLst>
            <a:outerShdw blurRad="63500" dist="35921" dir="2700000" algn="ctr" rotWithShape="0">
              <a:srgbClr val="000000"/>
            </a:outerShdw>
          </a:effectLst>
        </p:spPr>
        <p:txBody>
          <a:bodyPr anchor="t"/>
          <a:lstStyle/>
          <a:p>
            <a:pPr>
              <a:defRPr/>
            </a:pPr>
            <a:r>
              <a:rPr lang="en-US" sz="3600">
                <a:solidFill>
                  <a:srgbClr val="FFFF00"/>
                </a:solidFill>
                <a:ea typeface="+mj-ea"/>
                <a:cs typeface="+mj-cs"/>
              </a:rPr>
              <a:t>Limiting Reproduction</a:t>
            </a:r>
          </a:p>
        </p:txBody>
      </p:sp>
      <p:pic>
        <p:nvPicPr>
          <p:cNvPr id="5120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668" y="23661"/>
            <a:ext cx="3365500"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4"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2982"/>
            <a:ext cx="2428875"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5" name="Picture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811" y="1024559"/>
            <a:ext cx="220980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6" name="Picture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8100" y="2667482"/>
            <a:ext cx="3895725"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8615" name="Rectangle 7"/>
          <p:cNvSpPr>
            <a:spLocks noChangeArrowheads="1"/>
          </p:cNvSpPr>
          <p:nvPr/>
        </p:nvSpPr>
        <p:spPr bwMode="auto">
          <a:xfrm>
            <a:off x="448165" y="1733550"/>
            <a:ext cx="1601788"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Humans</a:t>
            </a:r>
          </a:p>
        </p:txBody>
      </p:sp>
      <p:sp>
        <p:nvSpPr>
          <p:cNvPr id="68616" name="Rectangle 8"/>
          <p:cNvSpPr>
            <a:spLocks noChangeArrowheads="1"/>
          </p:cNvSpPr>
          <p:nvPr/>
        </p:nvSpPr>
        <p:spPr bwMode="auto">
          <a:xfrm>
            <a:off x="7201612" y="1123950"/>
            <a:ext cx="942975"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Pets</a:t>
            </a:r>
          </a:p>
        </p:txBody>
      </p:sp>
      <p:sp>
        <p:nvSpPr>
          <p:cNvPr id="68617" name="Rectangle 9"/>
          <p:cNvSpPr>
            <a:spLocks noChangeArrowheads="1"/>
          </p:cNvSpPr>
          <p:nvPr/>
        </p:nvSpPr>
        <p:spPr bwMode="auto">
          <a:xfrm>
            <a:off x="3376613" y="215900"/>
            <a:ext cx="1423987"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Insects</a:t>
            </a:r>
          </a:p>
        </p:txBody>
      </p:sp>
      <p:sp>
        <p:nvSpPr>
          <p:cNvPr id="68618" name="Rectangle 10"/>
          <p:cNvSpPr>
            <a:spLocks noChangeArrowheads="1"/>
          </p:cNvSpPr>
          <p:nvPr/>
        </p:nvSpPr>
        <p:spPr bwMode="auto">
          <a:xfrm>
            <a:off x="4952543" y="2700248"/>
            <a:ext cx="1444625" cy="515938"/>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Wildlife</a:t>
            </a:r>
          </a:p>
        </p:txBody>
      </p:sp>
    </p:spTree>
  </p:cSld>
  <p:clrMapOvr>
    <a:masterClrMapping/>
  </p:clrMapOvr>
  <p:transition/>
</p:sld>
</file>

<file path=ppt/theme/theme1.xml><?xml version="1.0" encoding="utf-8"?>
<a:theme xmlns:a="http://schemas.openxmlformats.org/drawingml/2006/main" name="Microsoft PowerPoint 4">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Microsoft PowerPoint 4">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Comic Sans MS"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Comic Sans MS" charset="0"/>
          </a:defRPr>
        </a:defPPr>
      </a:lstStyle>
    </a:lnDef>
  </a:objectDefaults>
  <a:extraClrSchemeLst>
    <a:extraClrScheme>
      <a:clrScheme name="Microsoft PowerPoint 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icrosoft PowerPoint 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icrosoft PowerPoint 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icrosoft PowerPoint 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icrosoft PowerPoint 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icrosoft PowerPoint 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icrosoft PowerPoint 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000000"/>
    </a:lt1>
    <a:dk2>
      <a:srgbClr val="000000"/>
    </a:dk2>
    <a:lt2>
      <a:srgbClr val="919191"/>
    </a:lt2>
    <a:accent1>
      <a:srgbClr val="618FFD"/>
    </a:accent1>
    <a:accent2>
      <a:srgbClr val="00AE00"/>
    </a:accent2>
    <a:accent3>
      <a:srgbClr val="AAAAAA"/>
    </a:accent3>
    <a:accent4>
      <a:srgbClr val="000000"/>
    </a:accent4>
    <a:accent5>
      <a:srgbClr val="B7C6FE"/>
    </a:accent5>
    <a:accent6>
      <a:srgbClr val="009D00"/>
    </a:accent6>
    <a:hlink>
      <a:srgbClr val="FC0128"/>
    </a:hlink>
    <a:folHlink>
      <a:srgbClr val="CECECE"/>
    </a:folHlink>
  </a:clrScheme>
</a:themeOverride>
</file>

<file path=ppt/theme/themeOverride2.xml><?xml version="1.0" encoding="utf-8"?>
<a:themeOverride xmlns:a="http://schemas.openxmlformats.org/drawingml/2006/main">
  <a:clrScheme name="">
    <a:dk1>
      <a:srgbClr val="000000"/>
    </a:dk1>
    <a:lt1>
      <a:srgbClr val="000000"/>
    </a:lt1>
    <a:dk2>
      <a:srgbClr val="000000"/>
    </a:dk2>
    <a:lt2>
      <a:srgbClr val="919191"/>
    </a:lt2>
    <a:accent1>
      <a:srgbClr val="618FFD"/>
    </a:accent1>
    <a:accent2>
      <a:srgbClr val="00AE00"/>
    </a:accent2>
    <a:accent3>
      <a:srgbClr val="AAAAAA"/>
    </a:accent3>
    <a:accent4>
      <a:srgbClr val="000000"/>
    </a:accent4>
    <a:accent5>
      <a:srgbClr val="B7C6FE"/>
    </a:accent5>
    <a:accent6>
      <a:srgbClr val="009D00"/>
    </a:accent6>
    <a:hlink>
      <a:srgbClr val="FC0128"/>
    </a:hlink>
    <a:folHlink>
      <a:srgbClr val="CECECE"/>
    </a:folHlink>
  </a:clrScheme>
</a:themeOverride>
</file>

<file path=docProps/app.xml><?xml version="1.0" encoding="utf-8"?>
<Properties xmlns="http://schemas.openxmlformats.org/officeDocument/2006/extended-properties" xmlns:vt="http://schemas.openxmlformats.org/officeDocument/2006/docPropsVTypes">
  <TotalTime>161</TotalTime>
  <Words>1498</Words>
  <Application>Microsoft Macintosh PowerPoint</Application>
  <PresentationFormat>On-screen Show (16:9)</PresentationFormat>
  <Paragraphs>299</Paragraphs>
  <Slides>42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Book Antiqua</vt:lpstr>
      <vt:lpstr>Comic Sans MS</vt:lpstr>
      <vt:lpstr>Helvetica</vt:lpstr>
      <vt:lpstr>Times</vt:lpstr>
      <vt:lpstr>Microsoft PowerPoint 4</vt:lpstr>
      <vt:lpstr>Animal/Dairy Science 434 </vt:lpstr>
      <vt:lpstr>Ovarian Differences</vt:lpstr>
      <vt:lpstr>PowerPoint Presentation</vt:lpstr>
      <vt:lpstr>PowerPoint Presentation</vt:lpstr>
      <vt:lpstr>Ovary</vt:lpstr>
      <vt:lpstr>Equine Ovary</vt:lpstr>
      <vt:lpstr>Quiz 2a</vt:lpstr>
      <vt:lpstr>Quiz 2a</vt:lpstr>
      <vt:lpstr>Bicornuate</vt:lpstr>
      <vt:lpstr>PowerPoint Presentation</vt:lpstr>
      <vt:lpstr>Bicornuate</vt:lpstr>
      <vt:lpstr>Duplex</vt:lpstr>
      <vt:lpstr>Simplex</vt:lpstr>
      <vt:lpstr>Human Tract</vt:lpstr>
      <vt:lpstr>Human Tract</vt:lpstr>
      <vt:lpstr>Quiz 2b</vt:lpstr>
      <vt:lpstr>Quiz 2b</vt:lpstr>
      <vt:lpstr>PowerPoint Presentation</vt:lpstr>
      <vt:lpstr>PowerPoint Presentation</vt:lpstr>
      <vt:lpstr>Equine External Cervical Os via Speculum</vt:lpstr>
      <vt:lpstr>External Genitalia</vt:lpstr>
      <vt:lpstr>Quiz 2c</vt:lpstr>
      <vt:lpstr>Quiz 2c</vt:lpstr>
      <vt:lpstr>Human Tract</vt:lpstr>
      <vt:lpstr>External Genitalia</vt:lpstr>
      <vt:lpstr>Vagina</vt:lpstr>
      <vt:lpstr>Avian Female Anatomy</vt:lpstr>
      <vt:lpstr>Chicken Ovary</vt:lpstr>
      <vt:lpstr>Quiz 2d</vt:lpstr>
      <vt:lpstr>Quiz 2d</vt:lpstr>
      <vt:lpstr>Quiz 2e</vt:lpstr>
      <vt:lpstr>Quiz 2e</vt:lpstr>
      <vt:lpstr>Historical Development of Reproductive Physiology</vt:lpstr>
      <vt:lpstr>Historical Development of Reprod. Physiol.</vt:lpstr>
      <vt:lpstr>The Age of Gross Anatomy</vt:lpstr>
      <vt:lpstr>Development of the Microscope</vt:lpstr>
      <vt:lpstr>What is the role of spermatozoa?</vt:lpstr>
      <vt:lpstr>Modern Reprod. Physiology</vt:lpstr>
      <vt:lpstr>Approach to Applications</vt:lpstr>
      <vt:lpstr>Enhancing Reproduction</vt:lpstr>
      <vt:lpstr>Current Trends</vt:lpstr>
      <vt:lpstr>Limiting Reproduction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Animal/Dairy Science 434 </dc:title>
  <dc:creator>JOHN J PARRISH</dc:creator>
  <cp:lastModifiedBy>JOHN J PARRISH</cp:lastModifiedBy>
  <cp:revision>10</cp:revision>
  <cp:lastPrinted>2020-09-06T17:57:12Z</cp:lastPrinted>
  <dcterms:created xsi:type="dcterms:W3CDTF">2020-09-04T21:00:39Z</dcterms:created>
  <dcterms:modified xsi:type="dcterms:W3CDTF">2020-09-06T18:47:53Z</dcterms:modified>
</cp:coreProperties>
</file>