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</p:sldMasterIdLst>
  <p:notesMasterIdLst>
    <p:notesMasterId r:id="rId48"/>
  </p:notesMasterIdLst>
  <p:handoutMasterIdLst>
    <p:handoutMasterId r:id="rId49"/>
  </p:handoutMasterIdLst>
  <p:sldIdLst>
    <p:sldId id="290" r:id="rId2"/>
    <p:sldId id="256" r:id="rId3"/>
    <p:sldId id="303" r:id="rId4"/>
    <p:sldId id="338" r:id="rId5"/>
    <p:sldId id="339" r:id="rId6"/>
    <p:sldId id="340" r:id="rId7"/>
    <p:sldId id="341" r:id="rId8"/>
    <p:sldId id="342" r:id="rId9"/>
    <p:sldId id="383" r:id="rId10"/>
    <p:sldId id="384" r:id="rId11"/>
    <p:sldId id="305" r:id="rId12"/>
    <p:sldId id="308" r:id="rId13"/>
    <p:sldId id="261" r:id="rId14"/>
    <p:sldId id="353" r:id="rId15"/>
    <p:sldId id="354" r:id="rId16"/>
    <p:sldId id="263" r:id="rId17"/>
    <p:sldId id="315" r:id="rId18"/>
    <p:sldId id="317" r:id="rId19"/>
    <p:sldId id="348" r:id="rId20"/>
    <p:sldId id="349" r:id="rId21"/>
    <p:sldId id="350" r:id="rId22"/>
    <p:sldId id="343" r:id="rId23"/>
    <p:sldId id="318" r:id="rId24"/>
    <p:sldId id="344" r:id="rId25"/>
    <p:sldId id="324" r:id="rId26"/>
    <p:sldId id="259" r:id="rId27"/>
    <p:sldId id="320" r:id="rId28"/>
    <p:sldId id="319" r:id="rId29"/>
    <p:sldId id="357" r:id="rId30"/>
    <p:sldId id="360" r:id="rId31"/>
    <p:sldId id="273" r:id="rId32"/>
    <p:sldId id="322" r:id="rId33"/>
    <p:sldId id="336" r:id="rId34"/>
    <p:sldId id="358" r:id="rId35"/>
    <p:sldId id="278" r:id="rId36"/>
    <p:sldId id="326" r:id="rId37"/>
    <p:sldId id="327" r:id="rId38"/>
    <p:sldId id="323" r:id="rId39"/>
    <p:sldId id="361" r:id="rId40"/>
    <p:sldId id="362" r:id="rId41"/>
    <p:sldId id="328" r:id="rId42"/>
    <p:sldId id="325" r:id="rId43"/>
    <p:sldId id="282" r:id="rId44"/>
    <p:sldId id="329" r:id="rId45"/>
    <p:sldId id="283" r:id="rId46"/>
    <p:sldId id="288" r:id="rId47"/>
  </p:sldIdLst>
  <p:sldSz cx="9144000" cy="5143500" type="screen16x9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2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2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2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2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06"/>
    <p:restoredTop sz="94682"/>
  </p:normalViewPr>
  <p:slideViewPr>
    <p:cSldViewPr>
      <p:cViewPr varScale="1">
        <p:scale>
          <a:sx n="109" d="100"/>
          <a:sy n="109" d="100"/>
        </p:scale>
        <p:origin x="192" y="22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1584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B51BEE7-4F1D-3F47-AD91-7299C490B50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30200" y="3759200"/>
            <a:ext cx="6235700" cy="497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ED4849E-D0CB-2940-8902-B74B25E65A54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406400" y="184150"/>
            <a:ext cx="60706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1DECAF2A-1A46-BA45-B629-81791840E6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B4A23A0C-646B-0140-9653-CEA554ACB6D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26">
            <a:extLst>
              <a:ext uri="{FF2B5EF4-FFF2-40B4-BE49-F238E27FC236}">
                <a16:creationId xmlns:a16="http://schemas.microsoft.com/office/drawing/2014/main" id="{0DEE7C43-D023-A54D-AA4C-3A22E3B080E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1027">
            <a:extLst>
              <a:ext uri="{FF2B5EF4-FFF2-40B4-BE49-F238E27FC236}">
                <a16:creationId xmlns:a16="http://schemas.microsoft.com/office/drawing/2014/main" id="{5BC474FB-2650-224E-90D3-AAE9767C5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026">
            <a:extLst>
              <a:ext uri="{FF2B5EF4-FFF2-40B4-BE49-F238E27FC236}">
                <a16:creationId xmlns:a16="http://schemas.microsoft.com/office/drawing/2014/main" id="{47A5A3FC-F980-F145-8D87-D8300F77811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1027">
            <a:extLst>
              <a:ext uri="{FF2B5EF4-FFF2-40B4-BE49-F238E27FC236}">
                <a16:creationId xmlns:a16="http://schemas.microsoft.com/office/drawing/2014/main" id="{4CAB2DAD-FCC7-7341-A85B-B69339FBCD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026">
            <a:extLst>
              <a:ext uri="{FF2B5EF4-FFF2-40B4-BE49-F238E27FC236}">
                <a16:creationId xmlns:a16="http://schemas.microsoft.com/office/drawing/2014/main" id="{A08B408C-53A8-4F4B-B0A6-05CF141D956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1027">
            <a:extLst>
              <a:ext uri="{FF2B5EF4-FFF2-40B4-BE49-F238E27FC236}">
                <a16:creationId xmlns:a16="http://schemas.microsoft.com/office/drawing/2014/main" id="{DDF3CFC7-45F3-8947-ACBC-6E2AE0A01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26">
            <a:extLst>
              <a:ext uri="{FF2B5EF4-FFF2-40B4-BE49-F238E27FC236}">
                <a16:creationId xmlns:a16="http://schemas.microsoft.com/office/drawing/2014/main" id="{072602D9-AD4E-0C44-A402-1FC3F56403D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1027">
            <a:extLst>
              <a:ext uri="{FF2B5EF4-FFF2-40B4-BE49-F238E27FC236}">
                <a16:creationId xmlns:a16="http://schemas.microsoft.com/office/drawing/2014/main" id="{8A40DD6E-54C9-CF47-9C43-13934A2538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26">
            <a:extLst>
              <a:ext uri="{FF2B5EF4-FFF2-40B4-BE49-F238E27FC236}">
                <a16:creationId xmlns:a16="http://schemas.microsoft.com/office/drawing/2014/main" id="{0772C712-824B-CA4A-A465-3A6ED7B592C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1027">
            <a:extLst>
              <a:ext uri="{FF2B5EF4-FFF2-40B4-BE49-F238E27FC236}">
                <a16:creationId xmlns:a16="http://schemas.microsoft.com/office/drawing/2014/main" id="{A6050F68-9076-F645-8B69-3D030AC9D6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026">
            <a:extLst>
              <a:ext uri="{FF2B5EF4-FFF2-40B4-BE49-F238E27FC236}">
                <a16:creationId xmlns:a16="http://schemas.microsoft.com/office/drawing/2014/main" id="{291472AB-47DF-E444-B4E5-927601A64A7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1027">
            <a:extLst>
              <a:ext uri="{FF2B5EF4-FFF2-40B4-BE49-F238E27FC236}">
                <a16:creationId xmlns:a16="http://schemas.microsoft.com/office/drawing/2014/main" id="{46767978-34DC-4B4C-B455-4342BEC02B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026">
            <a:extLst>
              <a:ext uri="{FF2B5EF4-FFF2-40B4-BE49-F238E27FC236}">
                <a16:creationId xmlns:a16="http://schemas.microsoft.com/office/drawing/2014/main" id="{FA3A4C9D-7E10-1149-88C1-CF0024BBF98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1027">
            <a:extLst>
              <a:ext uri="{FF2B5EF4-FFF2-40B4-BE49-F238E27FC236}">
                <a16:creationId xmlns:a16="http://schemas.microsoft.com/office/drawing/2014/main" id="{513061E0-9543-DC4C-A4CD-60B0D98559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026">
            <a:extLst>
              <a:ext uri="{FF2B5EF4-FFF2-40B4-BE49-F238E27FC236}">
                <a16:creationId xmlns:a16="http://schemas.microsoft.com/office/drawing/2014/main" id="{11424882-F5C1-D947-9802-5567F6D2649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1027">
            <a:extLst>
              <a:ext uri="{FF2B5EF4-FFF2-40B4-BE49-F238E27FC236}">
                <a16:creationId xmlns:a16="http://schemas.microsoft.com/office/drawing/2014/main" id="{C50DA627-E37C-A547-AFCD-D9A1CCA9CC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26">
            <a:extLst>
              <a:ext uri="{FF2B5EF4-FFF2-40B4-BE49-F238E27FC236}">
                <a16:creationId xmlns:a16="http://schemas.microsoft.com/office/drawing/2014/main" id="{0A2897D9-F732-4C42-B8C9-9E6DBAAFBE5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1027">
            <a:extLst>
              <a:ext uri="{FF2B5EF4-FFF2-40B4-BE49-F238E27FC236}">
                <a16:creationId xmlns:a16="http://schemas.microsoft.com/office/drawing/2014/main" id="{0B8C325B-F72F-0949-B5B0-B98CE32E3E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26">
            <a:extLst>
              <a:ext uri="{FF2B5EF4-FFF2-40B4-BE49-F238E27FC236}">
                <a16:creationId xmlns:a16="http://schemas.microsoft.com/office/drawing/2014/main" id="{7C662E66-5C03-E24F-BA04-1D5820C5B28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1027">
            <a:extLst>
              <a:ext uri="{FF2B5EF4-FFF2-40B4-BE49-F238E27FC236}">
                <a16:creationId xmlns:a16="http://schemas.microsoft.com/office/drawing/2014/main" id="{0AC6F256-0181-4B4C-AAD3-4A0CBAD214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026">
            <a:extLst>
              <a:ext uri="{FF2B5EF4-FFF2-40B4-BE49-F238E27FC236}">
                <a16:creationId xmlns:a16="http://schemas.microsoft.com/office/drawing/2014/main" id="{280E609C-4520-E744-B9DF-51D8CF61C4B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1027">
            <a:extLst>
              <a:ext uri="{FF2B5EF4-FFF2-40B4-BE49-F238E27FC236}">
                <a16:creationId xmlns:a16="http://schemas.microsoft.com/office/drawing/2014/main" id="{15A4074A-A5C2-A149-97C4-A92589331C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026">
            <a:extLst>
              <a:ext uri="{FF2B5EF4-FFF2-40B4-BE49-F238E27FC236}">
                <a16:creationId xmlns:a16="http://schemas.microsoft.com/office/drawing/2014/main" id="{37BC7D2C-C32D-DF4D-BF7D-D724FB2CD19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1027">
            <a:extLst>
              <a:ext uri="{FF2B5EF4-FFF2-40B4-BE49-F238E27FC236}">
                <a16:creationId xmlns:a16="http://schemas.microsoft.com/office/drawing/2014/main" id="{3DF27193-1C13-1D4F-BAF9-2EA26A7D55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026">
            <a:extLst>
              <a:ext uri="{FF2B5EF4-FFF2-40B4-BE49-F238E27FC236}">
                <a16:creationId xmlns:a16="http://schemas.microsoft.com/office/drawing/2014/main" id="{D306605F-DFA0-8340-A683-1299C2983AE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1027">
            <a:extLst>
              <a:ext uri="{FF2B5EF4-FFF2-40B4-BE49-F238E27FC236}">
                <a16:creationId xmlns:a16="http://schemas.microsoft.com/office/drawing/2014/main" id="{C5A83170-EA7D-6A4B-B965-CB4DC53B55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026">
            <a:extLst>
              <a:ext uri="{FF2B5EF4-FFF2-40B4-BE49-F238E27FC236}">
                <a16:creationId xmlns:a16="http://schemas.microsoft.com/office/drawing/2014/main" id="{B12C1749-194A-794F-AD78-7DDDCA7602D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1027">
            <a:extLst>
              <a:ext uri="{FF2B5EF4-FFF2-40B4-BE49-F238E27FC236}">
                <a16:creationId xmlns:a16="http://schemas.microsoft.com/office/drawing/2014/main" id="{576DE85E-8AD4-4B4C-875D-25D073F459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026">
            <a:extLst>
              <a:ext uri="{FF2B5EF4-FFF2-40B4-BE49-F238E27FC236}">
                <a16:creationId xmlns:a16="http://schemas.microsoft.com/office/drawing/2014/main" id="{4B4FB501-754A-FE45-A8E7-5BFA3D02EC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1027">
            <a:extLst>
              <a:ext uri="{FF2B5EF4-FFF2-40B4-BE49-F238E27FC236}">
                <a16:creationId xmlns:a16="http://schemas.microsoft.com/office/drawing/2014/main" id="{A073B25D-64F0-3745-9066-F52E69816E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026">
            <a:extLst>
              <a:ext uri="{FF2B5EF4-FFF2-40B4-BE49-F238E27FC236}">
                <a16:creationId xmlns:a16="http://schemas.microsoft.com/office/drawing/2014/main" id="{1283A528-86B6-EA41-88FF-EA6D5DA1C27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Rectangle 1027">
            <a:extLst>
              <a:ext uri="{FF2B5EF4-FFF2-40B4-BE49-F238E27FC236}">
                <a16:creationId xmlns:a16="http://schemas.microsoft.com/office/drawing/2014/main" id="{B1C4F1A6-DBEE-CD44-B732-254B22AAAD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026">
            <a:extLst>
              <a:ext uri="{FF2B5EF4-FFF2-40B4-BE49-F238E27FC236}">
                <a16:creationId xmlns:a16="http://schemas.microsoft.com/office/drawing/2014/main" id="{291870DB-4A4F-CB44-94A1-94CB24893FC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Rectangle 1027">
            <a:extLst>
              <a:ext uri="{FF2B5EF4-FFF2-40B4-BE49-F238E27FC236}">
                <a16:creationId xmlns:a16="http://schemas.microsoft.com/office/drawing/2014/main" id="{85954F1F-F13D-E341-9282-971A8046AC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026">
            <a:extLst>
              <a:ext uri="{FF2B5EF4-FFF2-40B4-BE49-F238E27FC236}">
                <a16:creationId xmlns:a16="http://schemas.microsoft.com/office/drawing/2014/main" id="{A76D109D-8C2E-864A-8889-4098D379DA9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1027">
            <a:extLst>
              <a:ext uri="{FF2B5EF4-FFF2-40B4-BE49-F238E27FC236}">
                <a16:creationId xmlns:a16="http://schemas.microsoft.com/office/drawing/2014/main" id="{75FFF94A-4870-754D-AA1D-DA7F9A9FC1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8B71C4AE-EBF2-5540-B185-BAA0F77C8DB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4E7242FA-FC36-3E47-AAFF-302A161868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13502DD0-45DA-5C44-AF93-6B9906B8EDA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Rectangle 3">
            <a:extLst>
              <a:ext uri="{FF2B5EF4-FFF2-40B4-BE49-F238E27FC236}">
                <a16:creationId xmlns:a16="http://schemas.microsoft.com/office/drawing/2014/main" id="{A664859E-2FBC-4F47-B0ED-54B80F9E40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C24371A1-F284-0647-B06A-0F16401E42A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>
            <a:extLst>
              <a:ext uri="{FF2B5EF4-FFF2-40B4-BE49-F238E27FC236}">
                <a16:creationId xmlns:a16="http://schemas.microsoft.com/office/drawing/2014/main" id="{627BAC3D-6773-134D-B1CA-FEE8EAEFE5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AFC8A2E8-68A9-FC42-86F8-2FCCFC63450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5FC216B8-5C20-EE46-8AAA-C3AF858D0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D3031808-8B8C-9E4E-B539-1641F1535BD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DBBBD0A8-DFAC-C64D-962B-4EAF9204F1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3C423FCE-2FF9-FD49-8126-70F8D482804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9A3EEB54-D30C-0F4E-A23D-1BD700A4B6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>
            <a:extLst>
              <a:ext uri="{FF2B5EF4-FFF2-40B4-BE49-F238E27FC236}">
                <a16:creationId xmlns:a16="http://schemas.microsoft.com/office/drawing/2014/main" id="{F6CF5EA7-BF74-BE41-94E4-9F498BBBDDF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6" name="Rectangle 3">
            <a:extLst>
              <a:ext uri="{FF2B5EF4-FFF2-40B4-BE49-F238E27FC236}">
                <a16:creationId xmlns:a16="http://schemas.microsoft.com/office/drawing/2014/main" id="{87D5048E-016B-5B4A-946D-45DDBF3750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>
            <a:extLst>
              <a:ext uri="{FF2B5EF4-FFF2-40B4-BE49-F238E27FC236}">
                <a16:creationId xmlns:a16="http://schemas.microsoft.com/office/drawing/2014/main" id="{22A377C8-9549-9E46-89F4-C6FBE36713A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Rectangle 3">
            <a:extLst>
              <a:ext uri="{FF2B5EF4-FFF2-40B4-BE49-F238E27FC236}">
                <a16:creationId xmlns:a16="http://schemas.microsoft.com/office/drawing/2014/main" id="{17D201E9-6D5B-2D46-A189-0EA82AFAC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236EA9CE-2441-704F-8F6D-31F6D21F023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6" name="Rectangle 3">
            <a:extLst>
              <a:ext uri="{FF2B5EF4-FFF2-40B4-BE49-F238E27FC236}">
                <a16:creationId xmlns:a16="http://schemas.microsoft.com/office/drawing/2014/main" id="{1F967B06-6D26-AB4B-B63A-771B7CA55A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>
            <a:extLst>
              <a:ext uri="{FF2B5EF4-FFF2-40B4-BE49-F238E27FC236}">
                <a16:creationId xmlns:a16="http://schemas.microsoft.com/office/drawing/2014/main" id="{4EB5F2FC-099F-5F49-9C50-906C45D8B2F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4" name="Rectangle 3">
            <a:extLst>
              <a:ext uri="{FF2B5EF4-FFF2-40B4-BE49-F238E27FC236}">
                <a16:creationId xmlns:a16="http://schemas.microsoft.com/office/drawing/2014/main" id="{189ED05F-0591-A648-90E8-5BF842F4DC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F0DEFA93-021C-A54A-A871-FF791323586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4AD1CF10-37CD-8B49-B7EA-C545967C31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>
            <a:extLst>
              <a:ext uri="{FF2B5EF4-FFF2-40B4-BE49-F238E27FC236}">
                <a16:creationId xmlns:a16="http://schemas.microsoft.com/office/drawing/2014/main" id="{CC24B65A-76F8-1F49-97AB-EF1EC3BC171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0" name="Rectangle 3">
            <a:extLst>
              <a:ext uri="{FF2B5EF4-FFF2-40B4-BE49-F238E27FC236}">
                <a16:creationId xmlns:a16="http://schemas.microsoft.com/office/drawing/2014/main" id="{E553CDF6-467B-7B40-A393-7F204821A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CDAD92AF-81B1-EB47-9113-460CF319D0E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6" name="Rectangle 3">
            <a:extLst>
              <a:ext uri="{FF2B5EF4-FFF2-40B4-BE49-F238E27FC236}">
                <a16:creationId xmlns:a16="http://schemas.microsoft.com/office/drawing/2014/main" id="{C40FAB79-368B-8041-86D6-9CD035B832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DED46A60-2605-F144-9280-BDCD11EA24F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4" name="Rectangle 3">
            <a:extLst>
              <a:ext uri="{FF2B5EF4-FFF2-40B4-BE49-F238E27FC236}">
                <a16:creationId xmlns:a16="http://schemas.microsoft.com/office/drawing/2014/main" id="{1B0DD8E3-ACAD-934F-99F8-FE220EF8B8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>
            <a:extLst>
              <a:ext uri="{FF2B5EF4-FFF2-40B4-BE49-F238E27FC236}">
                <a16:creationId xmlns:a16="http://schemas.microsoft.com/office/drawing/2014/main" id="{CAE8F693-CCF7-1E4F-AA46-2A21073FCD0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2" name="Rectangle 3">
            <a:extLst>
              <a:ext uri="{FF2B5EF4-FFF2-40B4-BE49-F238E27FC236}">
                <a16:creationId xmlns:a16="http://schemas.microsoft.com/office/drawing/2014/main" id="{74C256E7-859F-9942-9A31-F4ACC7FE3A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>
            <a:extLst>
              <a:ext uri="{FF2B5EF4-FFF2-40B4-BE49-F238E27FC236}">
                <a16:creationId xmlns:a16="http://schemas.microsoft.com/office/drawing/2014/main" id="{25DF1544-7D8D-5F4E-A953-77E05AE319C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0" name="Rectangle 3">
            <a:extLst>
              <a:ext uri="{FF2B5EF4-FFF2-40B4-BE49-F238E27FC236}">
                <a16:creationId xmlns:a16="http://schemas.microsoft.com/office/drawing/2014/main" id="{4CD6FEFD-B5C4-544B-ABAC-AD7EC7B85D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>
            <a:extLst>
              <a:ext uri="{FF2B5EF4-FFF2-40B4-BE49-F238E27FC236}">
                <a16:creationId xmlns:a16="http://schemas.microsoft.com/office/drawing/2014/main" id="{120BFAE3-E9D5-8A49-A9D5-C704F2C5F0D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8" name="Rectangle 3">
            <a:extLst>
              <a:ext uri="{FF2B5EF4-FFF2-40B4-BE49-F238E27FC236}">
                <a16:creationId xmlns:a16="http://schemas.microsoft.com/office/drawing/2014/main" id="{246411AB-2DE6-794E-944E-7477B9FA43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>
            <a:extLst>
              <a:ext uri="{FF2B5EF4-FFF2-40B4-BE49-F238E27FC236}">
                <a16:creationId xmlns:a16="http://schemas.microsoft.com/office/drawing/2014/main" id="{549172B3-175A-B644-9FEF-BB0916EDD38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6" name="Rectangle 3">
            <a:extLst>
              <a:ext uri="{FF2B5EF4-FFF2-40B4-BE49-F238E27FC236}">
                <a16:creationId xmlns:a16="http://schemas.microsoft.com/office/drawing/2014/main" id="{2C1298E8-C358-8646-AA6B-9462F2C599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 Antiqua" panose="0204060205030503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762A29-8A4C-7F4C-A25E-C8E35D03AD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30DD493E-6B66-3E4B-966C-BEB13483B5F0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6183AF-F865-5643-A098-0398ED10E3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CDDEA9-23AA-AA40-884B-09DE6CF38B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017B4-7AFC-E449-A585-1790B1710AF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0563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D5DB19-8C49-2A4F-B761-C2D96F2FF8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09CF3FB6-3535-4F4C-8E62-D95D0AA7BF12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017ECD-3EC4-6A41-8D53-32AC50F325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A8B7D8-0D8D-D442-A7E2-F88EF0843E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E54D4-2B4B-AE4A-827F-EFB18CF8CB1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74407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E56FD0-0A36-F547-8B52-92F17BCF53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4C07DD72-8E58-184E-83E3-7DA00DEE2B9B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52F9D1-4B84-AC4C-826E-56599EE46E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2CEECB-08C8-7047-8221-E7F7947B60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8A82A-5036-E64E-AD73-AC97D7055E8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08127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857250"/>
            <a:ext cx="4229100" cy="37719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857250"/>
            <a:ext cx="4229100" cy="37719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A64B1C-AB0E-0C42-BC60-84ECA6E025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DE9B3808-5572-CE47-ACD6-1B2267F8B34C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50F506-9F95-AB46-B58B-FB9088E17F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3221EA-9AC5-CD44-AB37-C7EF600BD2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9E810-C432-DA4F-83ED-E79664660AC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73766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BE338CC-482D-2A49-A18D-A9DD0966A2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6EE026C8-9CEF-3B48-894E-6F7FC48E2C6B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8FBC53-27C5-EE43-9D05-063AA5CB67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38DD8D4-5FC7-2F4C-8207-DAFCAD1A7E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182D5-E7D2-6347-8ED5-BF33C30E945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95829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61EA5F3-1282-314E-A9D9-3353D22713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30C12831-399C-7D40-96E4-9EFCB3EE2B58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EFF49A1-CA9E-F241-BCCE-064BC9C456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82F3145-21D2-684A-94A2-1381277491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F3BF0-ADDA-C14C-96BF-13957F40E53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03947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AFEAC46-D37A-CF46-824C-87C22DC704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541B9681-F3CD-4742-AF80-DC1C7969ED17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1AEE9AC-E9B0-3444-ADF1-540326329A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654597-4C5B-6949-8F33-6CF60BDEFA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548E2-E915-654B-8887-0654F8B77BA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80346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DDBC41-DB6D-3141-8086-0F1D845F4C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6B7B83C0-1FF8-AB4B-A59A-FCBBC84EFB11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9BFAF9-D62B-C946-9C70-4A74FC3BE4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1EDF2B-28EC-5646-966A-6C824EB146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5A929-8B09-DA4E-A038-599960907CE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96993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A72CB6-AE89-BF41-AA64-35B54BB85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9129917F-41A8-0246-934F-F125CF27DCBB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F3C609-21AD-FA4B-ACA1-433D410A50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0224E-6938-0F42-ACF3-4013EF8A3C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24974-8A93-EB44-BE74-D45C30BFC4B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2341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E3D32B-8BCD-3240-8B5D-370C7FF1DF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7C1E43E2-2D50-5345-AAD0-0CF04B45CDEF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E27EC0-3818-7047-A2E6-A9EBC8D3A2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AD58DD-059E-8146-B720-EB3FEC0470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0B20D-7343-084F-8BE4-C8A94BA9A19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28986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71450"/>
            <a:ext cx="2171700" cy="445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71450"/>
            <a:ext cx="6362700" cy="445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9C4729-5839-6C41-A91C-C6E402168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3908AB3E-3FDB-2E47-AC8C-D5239E5F2D3F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21DBB3-C06B-A243-B045-7E35E63B17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A27A6F-759F-104C-8D45-D5DB21BA84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D386D-4C4B-1048-92AF-F427E6FDA210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49274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1450"/>
            <a:ext cx="8610600" cy="571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857250"/>
            <a:ext cx="4229100" cy="3771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86300" y="857250"/>
            <a:ext cx="4229100" cy="3771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C60F36-87B9-FA43-B958-781C57925C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5ACC5677-E601-1843-B4B9-6A85D719EB91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6409B0-E6B7-B94F-AACF-B7ABAB1D9B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A4AF48-D81D-9449-B0C6-DD83149F31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4F5D1-EA3C-0D45-8537-A8141FD9E9F7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740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218125D-D13E-634F-AFBE-6495736904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71450"/>
            <a:ext cx="86106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4C6A241-D674-A242-A6D9-847370467F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857250"/>
            <a:ext cx="8610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0420" name="Rectangle 4">
            <a:extLst>
              <a:ext uri="{FF2B5EF4-FFF2-40B4-BE49-F238E27FC236}">
                <a16:creationId xmlns:a16="http://schemas.microsoft.com/office/drawing/2014/main" id="{488F4F7E-CB90-254C-BCDB-B6477CE76CC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4857750"/>
            <a:ext cx="19050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75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 altLang="x-none"/>
              <a:t>Updated:</a:t>
            </a:r>
            <a:fld id="{A49CF577-813F-724F-A70F-B21CFEE11534}" type="datetime1">
              <a:rPr lang="en-US" altLang="x-none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60421" name="Rectangle 5">
            <a:extLst>
              <a:ext uri="{FF2B5EF4-FFF2-40B4-BE49-F238E27FC236}">
                <a16:creationId xmlns:a16="http://schemas.microsoft.com/office/drawing/2014/main" id="{F8E54EA2-EB4B-CD4D-95D2-1AF2EE66524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 b="0">
                <a:solidFill>
                  <a:schemeClr val="tx1"/>
                </a:solidFill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2" name="Rectangle 6">
            <a:extLst>
              <a:ext uri="{FF2B5EF4-FFF2-40B4-BE49-F238E27FC236}">
                <a16:creationId xmlns:a16="http://schemas.microsoft.com/office/drawing/2014/main" id="{1BBA6050-4700-1640-B22E-1CEE908F4F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 b="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D394D53D-E148-D049-BEFA-72819C5A57A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Helvetica" charset="0"/>
          <a:ea typeface="ＭＳ Ｐゴシック" charset="-128"/>
          <a:cs typeface="ＭＳ Ｐゴシック" charset="-128"/>
        </a:defRPr>
      </a:lvl5pPr>
      <a:lvl6pPr marL="3429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Helvetica" charset="0"/>
        </a:defRPr>
      </a:lvl6pPr>
      <a:lvl7pPr marL="6858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Helvetica" charset="0"/>
        </a:defRPr>
      </a:lvl7pPr>
      <a:lvl8pPr marL="10287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Helvetica" charset="0"/>
        </a:defRPr>
      </a:lvl8pPr>
      <a:lvl9pPr marL="13716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Helvetica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SzPct val="125000"/>
        <a:buChar char="•"/>
        <a:defRPr sz="24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SzPct val="125000"/>
        <a:buChar char="»"/>
        <a:defRPr sz="2100" b="1">
          <a:solidFill>
            <a:schemeClr val="tx1"/>
          </a:solidFill>
          <a:latin typeface="+mn-lt"/>
          <a:ea typeface="ＭＳ Ｐゴシック" charset="-128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b="1">
          <a:solidFill>
            <a:schemeClr val="tx1"/>
          </a:solidFill>
          <a:latin typeface="+mn-lt"/>
          <a:ea typeface="ＭＳ Ｐゴシック" charset="-128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 b="1">
          <a:solidFill>
            <a:schemeClr val="tx1"/>
          </a:solidFill>
          <a:latin typeface="+mn-lt"/>
          <a:ea typeface="ＭＳ Ｐゴシック" charset="-128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  <a:ea typeface="ＭＳ Ｐゴシック" charset="-128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  <a:ea typeface="ＭＳ Ｐゴシック" charset="-128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  <a:ea typeface="ＭＳ Ｐゴシック" charset="-128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  <a:ea typeface="ＭＳ Ｐゴシック" charset="-128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D2F392DA-99E0-934F-AB28-FEE0B09DDAF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85750"/>
            <a:ext cx="9144000" cy="857250"/>
          </a:xfrm>
          <a:noFill/>
        </p:spPr>
        <p:txBody>
          <a:bodyPr lIns="67865" tIns="33338" rIns="67865" bIns="33338"/>
          <a:lstStyle/>
          <a:p>
            <a:r>
              <a:rPr lang="en-US" altLang="en-US" sz="4000">
                <a:solidFill>
                  <a:srgbClr val="000000"/>
                </a:solidFill>
                <a:ea typeface="ＭＳ Ｐゴシック" panose="020B0600070205080204" pitchFamily="34" charset="-128"/>
              </a:rPr>
              <a:t>Animal Science/Dairy Science 434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CBE81D97-4649-594C-8703-DED696E89A2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1885950"/>
            <a:ext cx="7772400" cy="1379538"/>
          </a:xfrm>
          <a:noFill/>
        </p:spPr>
        <p:txBody>
          <a:bodyPr lIns="67865" tIns="33338" rIns="67865" bIns="33338"/>
          <a:lstStyle/>
          <a:p>
            <a:pPr marL="257175" indent="-257175"/>
            <a:r>
              <a:rPr lang="en-US" altLang="en-US" sz="3600">
                <a:ea typeface="ＭＳ Ｐゴシック" panose="020B0600070205080204" pitchFamily="34" charset="-128"/>
              </a:rPr>
              <a:t>Reproductive Physiology</a:t>
            </a:r>
          </a:p>
          <a:p>
            <a:pPr marL="257175" indent="-257175"/>
            <a:r>
              <a:rPr lang="en-US" altLang="en-US" sz="3200">
                <a:ea typeface="ＭＳ Ｐゴシック" panose="020B0600070205080204" pitchFamily="34" charset="-128"/>
              </a:rPr>
              <a:t>Female Anatomy</a:t>
            </a:r>
          </a:p>
          <a:p>
            <a:pPr marL="257175" indent="-257175"/>
            <a:endParaRPr lang="en-US" altLang="en-US" sz="2100" b="0">
              <a:ea typeface="ＭＳ Ｐゴシック" panose="020B0600070205080204" pitchFamily="34" charset="-128"/>
            </a:endParaRPr>
          </a:p>
          <a:p>
            <a:pPr marL="257175" indent="-257175"/>
            <a:r>
              <a:rPr lang="en-US" altLang="en-US" sz="3200">
                <a:ea typeface="ＭＳ Ｐゴシック" panose="020B0600070205080204" pitchFamily="34" charset="-128"/>
              </a:rPr>
              <a:t>John Parrish, Professor, UW-Madison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>
            <a:extLst>
              <a:ext uri="{FF2B5EF4-FFF2-40B4-BE49-F238E27FC236}">
                <a16:creationId xmlns:a16="http://schemas.microsoft.com/office/drawing/2014/main" id="{2A65E948-E6E9-6143-8D67-2148F5136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1047750"/>
            <a:ext cx="5975350" cy="39243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itle 6">
            <a:extLst>
              <a:ext uri="{FF2B5EF4-FFF2-40B4-BE49-F238E27FC236}">
                <a16:creationId xmlns:a16="http://schemas.microsoft.com/office/drawing/2014/main" id="{74427A99-9C08-034E-864C-DEAFCD761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71450"/>
            <a:ext cx="8686800" cy="742950"/>
          </a:xfrm>
        </p:spPr>
        <p:txBody>
          <a:bodyPr/>
          <a:lstStyle/>
          <a:p>
            <a:r>
              <a:rPr lang="en-US" altLang="en-US" sz="3600">
                <a:solidFill>
                  <a:srgbClr val="0C00FE"/>
                </a:solidFill>
                <a:ea typeface="ＭＳ Ｐゴシック" panose="020B0600070205080204" pitchFamily="34" charset="-128"/>
              </a:rPr>
              <a:t>Female Reproductive Tract Anatomy</a:t>
            </a:r>
            <a:endParaRPr lang="en-US" altLang="en-US" sz="36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82ECAF42-2E7C-4F4B-AAD9-4E114E9C72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085850"/>
            <a:ext cx="8382000" cy="3771900"/>
          </a:xfrm>
        </p:spPr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To be able to describe the female reproductive system in cattle.</a:t>
            </a:r>
          </a:p>
          <a:p>
            <a:pPr lvl="1"/>
            <a:r>
              <a:rPr lang="en-US" altLang="en-US" sz="2800">
                <a:ea typeface="ＭＳ Ｐゴシック" panose="020B0600070205080204" pitchFamily="34" charset="-128"/>
              </a:rPr>
              <a:t>Structure</a:t>
            </a:r>
          </a:p>
          <a:p>
            <a:pPr lvl="1"/>
            <a:r>
              <a:rPr lang="en-US" altLang="en-US" sz="2800">
                <a:ea typeface="ＭＳ Ｐゴシック" panose="020B0600070205080204" pitchFamily="34" charset="-128"/>
              </a:rPr>
              <a:t>Function</a:t>
            </a:r>
            <a:endParaRPr lang="en-US" altLang="en-US" sz="2800" b="0">
              <a:ea typeface="ＭＳ Ｐゴシック" panose="020B0600070205080204" pitchFamily="34" charset="-128"/>
            </a:endParaRPr>
          </a:p>
        </p:txBody>
      </p:sp>
      <p:sp>
        <p:nvSpPr>
          <p:cNvPr id="20482" name="Title 5">
            <a:extLst>
              <a:ext uri="{FF2B5EF4-FFF2-40B4-BE49-F238E27FC236}">
                <a16:creationId xmlns:a16="http://schemas.microsoft.com/office/drawing/2014/main" id="{88B6EA55-2939-9F42-82CC-6443FFC00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Learning Objectives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2">
            <a:extLst>
              <a:ext uri="{FF2B5EF4-FFF2-40B4-BE49-F238E27FC236}">
                <a16:creationId xmlns:a16="http://schemas.microsoft.com/office/drawing/2014/main" id="{B7803CA5-D9C5-A349-BE59-809FA732E44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0BC2E169-2405-3943-95B2-547A8709296B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1026">
            <a:extLst>
              <a:ext uri="{FF2B5EF4-FFF2-40B4-BE49-F238E27FC236}">
                <a16:creationId xmlns:a16="http://schemas.microsoft.com/office/drawing/2014/main" id="{108D37B0-15B6-004D-A205-065116829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85750"/>
            <a:ext cx="4495800" cy="342900"/>
          </a:xfrm>
        </p:spPr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Equine - Horse</a:t>
            </a:r>
          </a:p>
        </p:txBody>
      </p:sp>
      <p:pic>
        <p:nvPicPr>
          <p:cNvPr id="22531" name="Picture 1030">
            <a:extLst>
              <a:ext uri="{FF2B5EF4-FFF2-40B4-BE49-F238E27FC236}">
                <a16:creationId xmlns:a16="http://schemas.microsoft.com/office/drawing/2014/main" id="{26FE7AA4-3910-4D47-A905-D80A8D5E8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25" y="1714500"/>
            <a:ext cx="416877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1031">
            <a:extLst>
              <a:ext uri="{FF2B5EF4-FFF2-40B4-BE49-F238E27FC236}">
                <a16:creationId xmlns:a16="http://schemas.microsoft.com/office/drawing/2014/main" id="{98E771B9-EC0B-7B4E-8F2B-9B9784959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65288"/>
            <a:ext cx="4178300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1033">
            <a:extLst>
              <a:ext uri="{FF2B5EF4-FFF2-40B4-BE49-F238E27FC236}">
                <a16:creationId xmlns:a16="http://schemas.microsoft.com/office/drawing/2014/main" id="{EB20FF3A-5918-AB4B-B836-AD34B5FEE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38" y="15541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grpSp>
        <p:nvGrpSpPr>
          <p:cNvPr id="22534" name="Group 1042">
            <a:extLst>
              <a:ext uri="{FF2B5EF4-FFF2-40B4-BE49-F238E27FC236}">
                <a16:creationId xmlns:a16="http://schemas.microsoft.com/office/drawing/2014/main" id="{050658E6-EED8-5847-AF93-0B2087A0D8E0}"/>
              </a:ext>
            </a:extLst>
          </p:cNvPr>
          <p:cNvGrpSpPr>
            <a:grpSpLocks/>
          </p:cNvGrpSpPr>
          <p:nvPr/>
        </p:nvGrpSpPr>
        <p:grpSpPr bwMode="auto">
          <a:xfrm>
            <a:off x="4786313" y="1077913"/>
            <a:ext cx="4129087" cy="954087"/>
            <a:chOff x="3362" y="888"/>
            <a:chExt cx="2311" cy="631"/>
          </a:xfrm>
        </p:grpSpPr>
        <p:sp>
          <p:nvSpPr>
            <p:cNvPr id="22539" name="Text Box 1035">
              <a:extLst>
                <a:ext uri="{FF2B5EF4-FFF2-40B4-BE49-F238E27FC236}">
                  <a16:creationId xmlns:a16="http://schemas.microsoft.com/office/drawing/2014/main" id="{62AFE57D-9607-AE48-B9CE-E70670EB83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2" y="888"/>
              <a:ext cx="802" cy="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800"/>
                <a:t>Female</a:t>
              </a:r>
            </a:p>
          </p:txBody>
        </p:sp>
        <p:sp>
          <p:nvSpPr>
            <p:cNvPr id="22540" name="Text Box 1038">
              <a:extLst>
                <a:ext uri="{FF2B5EF4-FFF2-40B4-BE49-F238E27FC236}">
                  <a16:creationId xmlns:a16="http://schemas.microsoft.com/office/drawing/2014/main" id="{37EA6349-0060-0A47-A018-32B80D287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7" y="888"/>
              <a:ext cx="71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800"/>
                <a:t>Mare</a:t>
              </a:r>
            </a:p>
          </p:txBody>
        </p:sp>
        <p:sp>
          <p:nvSpPr>
            <p:cNvPr id="22541" name="AutoShape 1039">
              <a:extLst>
                <a:ext uri="{FF2B5EF4-FFF2-40B4-BE49-F238E27FC236}">
                  <a16:creationId xmlns:a16="http://schemas.microsoft.com/office/drawing/2014/main" id="{2D37D511-841B-C443-8C40-AC6B80A629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960"/>
              <a:ext cx="576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5" name="Group 1041">
            <a:extLst>
              <a:ext uri="{FF2B5EF4-FFF2-40B4-BE49-F238E27FC236}">
                <a16:creationId xmlns:a16="http://schemas.microsoft.com/office/drawing/2014/main" id="{86E9C506-0768-2644-9BDE-5A7946E66BCD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077913"/>
            <a:ext cx="3740150" cy="523875"/>
            <a:chOff x="384" y="864"/>
            <a:chExt cx="2427" cy="346"/>
          </a:xfrm>
        </p:grpSpPr>
        <p:sp>
          <p:nvSpPr>
            <p:cNvPr id="22536" name="Text Box 1032">
              <a:extLst>
                <a:ext uri="{FF2B5EF4-FFF2-40B4-BE49-F238E27FC236}">
                  <a16:creationId xmlns:a16="http://schemas.microsoft.com/office/drawing/2014/main" id="{C7DF3FF3-915A-BD4E-9554-B4FBAE5172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864"/>
              <a:ext cx="688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800"/>
                <a:t>Male</a:t>
              </a:r>
            </a:p>
          </p:txBody>
        </p:sp>
        <p:sp>
          <p:nvSpPr>
            <p:cNvPr id="22537" name="Text Box 1034">
              <a:extLst>
                <a:ext uri="{FF2B5EF4-FFF2-40B4-BE49-F238E27FC236}">
                  <a16:creationId xmlns:a16="http://schemas.microsoft.com/office/drawing/2014/main" id="{5AEC31D2-C228-B54B-ADBB-BBE2CD5C09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864"/>
              <a:ext cx="1035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800"/>
                <a:t>Stallion</a:t>
              </a:r>
            </a:p>
          </p:txBody>
        </p:sp>
        <p:sp>
          <p:nvSpPr>
            <p:cNvPr id="22538" name="AutoShape 1040">
              <a:extLst>
                <a:ext uri="{FF2B5EF4-FFF2-40B4-BE49-F238E27FC236}">
                  <a16:creationId xmlns:a16="http://schemas.microsoft.com/office/drawing/2014/main" id="{6BA6D2CB-A455-4041-B814-6D94AC0E3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3" y="936"/>
              <a:ext cx="576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2">
            <a:extLst>
              <a:ext uri="{FF2B5EF4-FFF2-40B4-BE49-F238E27FC236}">
                <a16:creationId xmlns:a16="http://schemas.microsoft.com/office/drawing/2014/main" id="{F3445D22-C436-0D48-A947-54F2EFC7D91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B0EFBAC6-B43C-EF4C-817D-DDFFB8B70E17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246AAFF-37AE-A941-ADF0-9B7C9000FC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4450" y="57150"/>
            <a:ext cx="6457950" cy="571500"/>
          </a:xfrm>
        </p:spPr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Bovine - Cattle</a:t>
            </a:r>
          </a:p>
        </p:txBody>
      </p:sp>
      <p:pic>
        <p:nvPicPr>
          <p:cNvPr id="24579" name="Picture 3">
            <a:extLst>
              <a:ext uri="{FF2B5EF4-FFF2-40B4-BE49-F238E27FC236}">
                <a16:creationId xmlns:a16="http://schemas.microsoft.com/office/drawing/2014/main" id="{5FE7E654-ACE2-0444-AB0A-655B54FFD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8" y="1200150"/>
            <a:ext cx="3452812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0" name="Group 5">
            <a:extLst>
              <a:ext uri="{FF2B5EF4-FFF2-40B4-BE49-F238E27FC236}">
                <a16:creationId xmlns:a16="http://schemas.microsoft.com/office/drawing/2014/main" id="{E5865825-18BD-C145-85B8-2CAC722A1248}"/>
              </a:ext>
            </a:extLst>
          </p:cNvPr>
          <p:cNvGrpSpPr>
            <a:grpSpLocks/>
          </p:cNvGrpSpPr>
          <p:nvPr/>
        </p:nvGrpSpPr>
        <p:grpSpPr bwMode="auto">
          <a:xfrm>
            <a:off x="4891088" y="749300"/>
            <a:ext cx="3616325" cy="830263"/>
            <a:chOff x="3362" y="888"/>
            <a:chExt cx="2295" cy="698"/>
          </a:xfrm>
        </p:grpSpPr>
        <p:sp>
          <p:nvSpPr>
            <p:cNvPr id="24586" name="Text Box 6">
              <a:extLst>
                <a:ext uri="{FF2B5EF4-FFF2-40B4-BE49-F238E27FC236}">
                  <a16:creationId xmlns:a16="http://schemas.microsoft.com/office/drawing/2014/main" id="{3A9F2316-B343-ED45-BD37-36F8142D5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2" y="888"/>
              <a:ext cx="802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Female</a:t>
              </a:r>
            </a:p>
          </p:txBody>
        </p:sp>
        <p:sp>
          <p:nvSpPr>
            <p:cNvPr id="24587" name="Text Box 7">
              <a:extLst>
                <a:ext uri="{FF2B5EF4-FFF2-40B4-BE49-F238E27FC236}">
                  <a16:creationId xmlns:a16="http://schemas.microsoft.com/office/drawing/2014/main" id="{2209FAAA-57CE-F745-9138-3734E0E00E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7" y="888"/>
              <a:ext cx="700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Cow</a:t>
              </a:r>
            </a:p>
          </p:txBody>
        </p:sp>
        <p:sp>
          <p:nvSpPr>
            <p:cNvPr id="24588" name="AutoShape 8">
              <a:extLst>
                <a:ext uri="{FF2B5EF4-FFF2-40B4-BE49-F238E27FC236}">
                  <a16:creationId xmlns:a16="http://schemas.microsoft.com/office/drawing/2014/main" id="{2B8C814A-5328-924E-8475-A5E657570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5" y="1029"/>
              <a:ext cx="576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1" name="Group 1">
            <a:extLst>
              <a:ext uri="{FF2B5EF4-FFF2-40B4-BE49-F238E27FC236}">
                <a16:creationId xmlns:a16="http://schemas.microsoft.com/office/drawing/2014/main" id="{701CBF43-AF2D-CB4E-AA0B-B9821D383840}"/>
              </a:ext>
            </a:extLst>
          </p:cNvPr>
          <p:cNvGrpSpPr>
            <a:grpSpLocks/>
          </p:cNvGrpSpPr>
          <p:nvPr/>
        </p:nvGrpSpPr>
        <p:grpSpPr bwMode="auto">
          <a:xfrm>
            <a:off x="1198563" y="749300"/>
            <a:ext cx="2420937" cy="461963"/>
            <a:chOff x="1197931" y="749227"/>
            <a:chExt cx="2422303" cy="461665"/>
          </a:xfrm>
        </p:grpSpPr>
        <p:sp>
          <p:nvSpPr>
            <p:cNvPr id="24583" name="Text Box 10">
              <a:extLst>
                <a:ext uri="{FF2B5EF4-FFF2-40B4-BE49-F238E27FC236}">
                  <a16:creationId xmlns:a16="http://schemas.microsoft.com/office/drawing/2014/main" id="{41CC6BFA-AF13-C44C-BCB4-AC6BECF69D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7931" y="749227"/>
              <a:ext cx="8691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Male</a:t>
              </a:r>
            </a:p>
          </p:txBody>
        </p:sp>
        <p:sp>
          <p:nvSpPr>
            <p:cNvPr id="24584" name="Text Box 11">
              <a:extLst>
                <a:ext uri="{FF2B5EF4-FFF2-40B4-BE49-F238E27FC236}">
                  <a16:creationId xmlns:a16="http://schemas.microsoft.com/office/drawing/2014/main" id="{B8601BC7-1F07-894B-83EF-91ED898568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5281" y="749227"/>
              <a:ext cx="76495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Bull</a:t>
              </a:r>
            </a:p>
          </p:txBody>
        </p:sp>
        <p:sp>
          <p:nvSpPr>
            <p:cNvPr id="24585" name="AutoShape 12">
              <a:extLst>
                <a:ext uri="{FF2B5EF4-FFF2-40B4-BE49-F238E27FC236}">
                  <a16:creationId xmlns:a16="http://schemas.microsoft.com/office/drawing/2014/main" id="{928AB1DA-1211-3345-A644-C4B409EA4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5763" y="917627"/>
              <a:ext cx="685800" cy="171450"/>
            </a:xfrm>
            <a:custGeom>
              <a:avLst/>
              <a:gdLst>
                <a:gd name="T0" fmla="*/ 2147483646 w 21600"/>
                <a:gd name="T1" fmla="*/ 0 h 21600"/>
                <a:gd name="T2" fmla="*/ 0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4582" name="Picture 2">
            <a:extLst>
              <a:ext uri="{FF2B5EF4-FFF2-40B4-BE49-F238E27FC236}">
                <a16:creationId xmlns:a16="http://schemas.microsoft.com/office/drawing/2014/main" id="{9607AF87-8CB6-D744-A6F8-FFA5AE03CE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013" y="1219200"/>
            <a:ext cx="4776787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2">
            <a:extLst>
              <a:ext uri="{FF2B5EF4-FFF2-40B4-BE49-F238E27FC236}">
                <a16:creationId xmlns:a16="http://schemas.microsoft.com/office/drawing/2014/main" id="{F919538B-3B34-1C4B-9556-EB6FF7204E1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F8A0E58D-D373-8345-B7A8-D38B50CB94BC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B270629-199A-8141-A44C-59FB5F51CF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Ovine - Sheep</a:t>
            </a:r>
          </a:p>
        </p:txBody>
      </p:sp>
      <p:grpSp>
        <p:nvGrpSpPr>
          <p:cNvPr id="26627" name="Group 3">
            <a:extLst>
              <a:ext uri="{FF2B5EF4-FFF2-40B4-BE49-F238E27FC236}">
                <a16:creationId xmlns:a16="http://schemas.microsoft.com/office/drawing/2014/main" id="{8D12FE0E-7215-CC4C-B4E4-404B498F9083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742950"/>
            <a:ext cx="3505200" cy="831850"/>
            <a:chOff x="3362" y="888"/>
            <a:chExt cx="2267" cy="698"/>
          </a:xfrm>
        </p:grpSpPr>
        <p:sp>
          <p:nvSpPr>
            <p:cNvPr id="26634" name="Text Box 4">
              <a:extLst>
                <a:ext uri="{FF2B5EF4-FFF2-40B4-BE49-F238E27FC236}">
                  <a16:creationId xmlns:a16="http://schemas.microsoft.com/office/drawing/2014/main" id="{8388A443-C151-5243-9351-1701538D85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2" y="888"/>
              <a:ext cx="802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Female</a:t>
              </a:r>
            </a:p>
          </p:txBody>
        </p:sp>
        <p:sp>
          <p:nvSpPr>
            <p:cNvPr id="26635" name="Text Box 5">
              <a:extLst>
                <a:ext uri="{FF2B5EF4-FFF2-40B4-BE49-F238E27FC236}">
                  <a16:creationId xmlns:a16="http://schemas.microsoft.com/office/drawing/2014/main" id="{55B7DC2B-B96D-604F-A731-99F3206A96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7" y="888"/>
              <a:ext cx="672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Ewe</a:t>
              </a:r>
            </a:p>
          </p:txBody>
        </p:sp>
        <p:sp>
          <p:nvSpPr>
            <p:cNvPr id="26636" name="AutoShape 6">
              <a:extLst>
                <a:ext uri="{FF2B5EF4-FFF2-40B4-BE49-F238E27FC236}">
                  <a16:creationId xmlns:a16="http://schemas.microsoft.com/office/drawing/2014/main" id="{8C7F1C9D-789B-4340-BB74-4B38B589C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3" y="1030"/>
              <a:ext cx="576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28" name="Group 7">
            <a:extLst>
              <a:ext uri="{FF2B5EF4-FFF2-40B4-BE49-F238E27FC236}">
                <a16:creationId xmlns:a16="http://schemas.microsoft.com/office/drawing/2014/main" id="{AB83EA89-8AF3-BE4A-9756-791C57921C67}"/>
              </a:ext>
            </a:extLst>
          </p:cNvPr>
          <p:cNvGrpSpPr>
            <a:grpSpLocks/>
          </p:cNvGrpSpPr>
          <p:nvPr/>
        </p:nvGrpSpPr>
        <p:grpSpPr bwMode="auto">
          <a:xfrm>
            <a:off x="898525" y="768350"/>
            <a:ext cx="3459163" cy="461963"/>
            <a:chOff x="384" y="864"/>
            <a:chExt cx="2109" cy="388"/>
          </a:xfrm>
        </p:grpSpPr>
        <p:sp>
          <p:nvSpPr>
            <p:cNvPr id="26631" name="Text Box 8">
              <a:extLst>
                <a:ext uri="{FF2B5EF4-FFF2-40B4-BE49-F238E27FC236}">
                  <a16:creationId xmlns:a16="http://schemas.microsoft.com/office/drawing/2014/main" id="{49FEA0A8-010C-D240-A972-096AC844B1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864"/>
              <a:ext cx="730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Male</a:t>
              </a:r>
            </a:p>
          </p:txBody>
        </p:sp>
        <p:sp>
          <p:nvSpPr>
            <p:cNvPr id="26632" name="Text Box 9">
              <a:extLst>
                <a:ext uri="{FF2B5EF4-FFF2-40B4-BE49-F238E27FC236}">
                  <a16:creationId xmlns:a16="http://schemas.microsoft.com/office/drawing/2014/main" id="{854B89D7-9D4C-404C-9AAC-EA85819C09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864"/>
              <a:ext cx="717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Ram</a:t>
              </a:r>
            </a:p>
          </p:txBody>
        </p:sp>
        <p:sp>
          <p:nvSpPr>
            <p:cNvPr id="26633" name="AutoShape 10">
              <a:extLst>
                <a:ext uri="{FF2B5EF4-FFF2-40B4-BE49-F238E27FC236}">
                  <a16:creationId xmlns:a16="http://schemas.microsoft.com/office/drawing/2014/main" id="{596AF21A-975E-B047-BFD3-E900E730D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984"/>
              <a:ext cx="576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6629" name="Picture 11">
            <a:extLst>
              <a:ext uri="{FF2B5EF4-FFF2-40B4-BE49-F238E27FC236}">
                <a16:creationId xmlns:a16="http://schemas.microsoft.com/office/drawing/2014/main" id="{70A655F2-E53D-6E4E-A134-5060B8B6B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200150"/>
            <a:ext cx="2886075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12">
            <a:extLst>
              <a:ext uri="{FF2B5EF4-FFF2-40B4-BE49-F238E27FC236}">
                <a16:creationId xmlns:a16="http://schemas.microsoft.com/office/drawing/2014/main" id="{2E6508F6-FA75-3242-9E84-6B04A4B4C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00150"/>
            <a:ext cx="4046538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2">
            <a:extLst>
              <a:ext uri="{FF2B5EF4-FFF2-40B4-BE49-F238E27FC236}">
                <a16:creationId xmlns:a16="http://schemas.microsoft.com/office/drawing/2014/main" id="{397EB4CB-CB0E-6D44-B5DE-80C605503CA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3A12EAA6-A6A6-1646-89CF-FDB9C9DA4BDB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603101B-8601-3041-99C0-8973E3457C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Porcine - Swine - Pig</a:t>
            </a:r>
          </a:p>
        </p:txBody>
      </p:sp>
      <p:grpSp>
        <p:nvGrpSpPr>
          <p:cNvPr id="28675" name="Group 3">
            <a:extLst>
              <a:ext uri="{FF2B5EF4-FFF2-40B4-BE49-F238E27FC236}">
                <a16:creationId xmlns:a16="http://schemas.microsoft.com/office/drawing/2014/main" id="{B763B969-E9A9-444C-B267-56E175F763A0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1039813"/>
            <a:ext cx="3511550" cy="830262"/>
            <a:chOff x="3362" y="888"/>
            <a:chExt cx="2224" cy="698"/>
          </a:xfrm>
        </p:grpSpPr>
        <p:sp>
          <p:nvSpPr>
            <p:cNvPr id="28682" name="Text Box 4">
              <a:extLst>
                <a:ext uri="{FF2B5EF4-FFF2-40B4-BE49-F238E27FC236}">
                  <a16:creationId xmlns:a16="http://schemas.microsoft.com/office/drawing/2014/main" id="{2318A5F3-364F-FE49-8AB4-172F07F844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2" y="888"/>
              <a:ext cx="802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Female</a:t>
              </a:r>
            </a:p>
          </p:txBody>
        </p:sp>
        <p:sp>
          <p:nvSpPr>
            <p:cNvPr id="28683" name="Text Box 5">
              <a:extLst>
                <a:ext uri="{FF2B5EF4-FFF2-40B4-BE49-F238E27FC236}">
                  <a16:creationId xmlns:a16="http://schemas.microsoft.com/office/drawing/2014/main" id="{C5A0A776-3FC0-2049-AAB0-BAFB984376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7" y="888"/>
              <a:ext cx="629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Sow</a:t>
              </a:r>
            </a:p>
          </p:txBody>
        </p:sp>
        <p:sp>
          <p:nvSpPr>
            <p:cNvPr id="28684" name="AutoShape 6">
              <a:extLst>
                <a:ext uri="{FF2B5EF4-FFF2-40B4-BE49-F238E27FC236}">
                  <a16:creationId xmlns:a16="http://schemas.microsoft.com/office/drawing/2014/main" id="{71C67DD8-DCCB-E84C-A415-2D268D2BC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008"/>
              <a:ext cx="576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676" name="Group 7">
            <a:extLst>
              <a:ext uri="{FF2B5EF4-FFF2-40B4-BE49-F238E27FC236}">
                <a16:creationId xmlns:a16="http://schemas.microsoft.com/office/drawing/2014/main" id="{5CEFDBDC-3CBE-B744-BF14-371957E21BF8}"/>
              </a:ext>
            </a:extLst>
          </p:cNvPr>
          <p:cNvGrpSpPr>
            <a:grpSpLocks/>
          </p:cNvGrpSpPr>
          <p:nvPr/>
        </p:nvGrpSpPr>
        <p:grpSpPr bwMode="auto">
          <a:xfrm>
            <a:off x="987425" y="1039813"/>
            <a:ext cx="3097213" cy="461962"/>
            <a:chOff x="384" y="864"/>
            <a:chExt cx="2137" cy="388"/>
          </a:xfrm>
        </p:grpSpPr>
        <p:sp>
          <p:nvSpPr>
            <p:cNvPr id="28679" name="Text Box 8">
              <a:extLst>
                <a:ext uri="{FF2B5EF4-FFF2-40B4-BE49-F238E27FC236}">
                  <a16:creationId xmlns:a16="http://schemas.microsoft.com/office/drawing/2014/main" id="{145593C6-FDAD-E845-BE10-01D1D0389F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864"/>
              <a:ext cx="730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Male</a:t>
              </a:r>
            </a:p>
          </p:txBody>
        </p:sp>
        <p:sp>
          <p:nvSpPr>
            <p:cNvPr id="28680" name="Text Box 9">
              <a:extLst>
                <a:ext uri="{FF2B5EF4-FFF2-40B4-BE49-F238E27FC236}">
                  <a16:creationId xmlns:a16="http://schemas.microsoft.com/office/drawing/2014/main" id="{41507714-D215-F44A-AE55-3F89DF713B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864"/>
              <a:ext cx="745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Boar</a:t>
              </a:r>
            </a:p>
          </p:txBody>
        </p:sp>
        <p:sp>
          <p:nvSpPr>
            <p:cNvPr id="28681" name="AutoShape 10">
              <a:extLst>
                <a:ext uri="{FF2B5EF4-FFF2-40B4-BE49-F238E27FC236}">
                  <a16:creationId xmlns:a16="http://schemas.microsoft.com/office/drawing/2014/main" id="{5549F08A-7B5A-9F44-990F-550F467B8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4" y="986"/>
              <a:ext cx="576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8677" name="Picture 11">
            <a:extLst>
              <a:ext uri="{FF2B5EF4-FFF2-40B4-BE49-F238E27FC236}">
                <a16:creationId xmlns:a16="http://schemas.microsoft.com/office/drawing/2014/main" id="{A39FC0F2-CC7B-A34B-82AC-372A4B23C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1657350"/>
            <a:ext cx="365918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12">
            <a:extLst>
              <a:ext uri="{FF2B5EF4-FFF2-40B4-BE49-F238E27FC236}">
                <a16:creationId xmlns:a16="http://schemas.microsoft.com/office/drawing/2014/main" id="{B430F12E-0DB7-5F44-BD3C-8AF48BEEF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57350"/>
            <a:ext cx="39655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2">
            <a:extLst>
              <a:ext uri="{FF2B5EF4-FFF2-40B4-BE49-F238E27FC236}">
                <a16:creationId xmlns:a16="http://schemas.microsoft.com/office/drawing/2014/main" id="{584B7936-9B29-2442-8735-AE15FA3F592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383C0FFE-54D9-0B47-95F6-1B3E6B9509D9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105F6EA-1141-EC4D-962E-AA6E868746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11113"/>
            <a:ext cx="8610600" cy="506412"/>
          </a:xfrm>
        </p:spPr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Avian - Chicken</a:t>
            </a:r>
          </a:p>
        </p:txBody>
      </p:sp>
      <p:grpSp>
        <p:nvGrpSpPr>
          <p:cNvPr id="30723" name="Group 3">
            <a:extLst>
              <a:ext uri="{FF2B5EF4-FFF2-40B4-BE49-F238E27FC236}">
                <a16:creationId xmlns:a16="http://schemas.microsoft.com/office/drawing/2014/main" id="{1B04E3E4-A1DC-044B-994D-EB20AFBDC3F0}"/>
              </a:ext>
            </a:extLst>
          </p:cNvPr>
          <p:cNvGrpSpPr>
            <a:grpSpLocks/>
          </p:cNvGrpSpPr>
          <p:nvPr/>
        </p:nvGrpSpPr>
        <p:grpSpPr bwMode="auto">
          <a:xfrm>
            <a:off x="4951413" y="473075"/>
            <a:ext cx="3581400" cy="830263"/>
            <a:chOff x="3362" y="888"/>
            <a:chExt cx="2141" cy="698"/>
          </a:xfrm>
        </p:grpSpPr>
        <p:sp>
          <p:nvSpPr>
            <p:cNvPr id="30730" name="Text Box 4">
              <a:extLst>
                <a:ext uri="{FF2B5EF4-FFF2-40B4-BE49-F238E27FC236}">
                  <a16:creationId xmlns:a16="http://schemas.microsoft.com/office/drawing/2014/main" id="{74F0C0AD-3E6F-9A41-90D8-20B77A72E7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2" y="888"/>
              <a:ext cx="802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Female</a:t>
              </a:r>
            </a:p>
          </p:txBody>
        </p:sp>
        <p:sp>
          <p:nvSpPr>
            <p:cNvPr id="30731" name="Text Box 5">
              <a:extLst>
                <a:ext uri="{FF2B5EF4-FFF2-40B4-BE49-F238E27FC236}">
                  <a16:creationId xmlns:a16="http://schemas.microsoft.com/office/drawing/2014/main" id="{20B3BC73-E121-1748-87A5-1057CD515E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7" y="888"/>
              <a:ext cx="54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dirty="0"/>
                <a:t>Hen</a:t>
              </a:r>
            </a:p>
          </p:txBody>
        </p:sp>
        <p:sp>
          <p:nvSpPr>
            <p:cNvPr id="30732" name="AutoShape 6">
              <a:extLst>
                <a:ext uri="{FF2B5EF4-FFF2-40B4-BE49-F238E27FC236}">
                  <a16:creationId xmlns:a16="http://schemas.microsoft.com/office/drawing/2014/main" id="{64FDBB03-C164-1342-A684-394842125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0" y="1038"/>
              <a:ext cx="576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24" name="Group 7">
            <a:extLst>
              <a:ext uri="{FF2B5EF4-FFF2-40B4-BE49-F238E27FC236}">
                <a16:creationId xmlns:a16="http://schemas.microsoft.com/office/drawing/2014/main" id="{AC96A73F-4D99-E949-99BD-2BDB9474AC64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73075"/>
            <a:ext cx="3581400" cy="461963"/>
            <a:chOff x="384" y="864"/>
            <a:chExt cx="2525" cy="388"/>
          </a:xfrm>
        </p:grpSpPr>
        <p:sp>
          <p:nvSpPr>
            <p:cNvPr id="30727" name="Text Box 8">
              <a:extLst>
                <a:ext uri="{FF2B5EF4-FFF2-40B4-BE49-F238E27FC236}">
                  <a16:creationId xmlns:a16="http://schemas.microsoft.com/office/drawing/2014/main" id="{11DF1729-ED21-E547-81B4-4EA79C0B5F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864"/>
              <a:ext cx="730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dirty="0"/>
                <a:t>Male</a:t>
              </a:r>
            </a:p>
          </p:txBody>
        </p:sp>
        <p:sp>
          <p:nvSpPr>
            <p:cNvPr id="30728" name="Text Box 9">
              <a:extLst>
                <a:ext uri="{FF2B5EF4-FFF2-40B4-BE49-F238E27FC236}">
                  <a16:creationId xmlns:a16="http://schemas.microsoft.com/office/drawing/2014/main" id="{271E3029-61A1-7B47-B278-62104D5362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864"/>
              <a:ext cx="1133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Rooster</a:t>
              </a:r>
            </a:p>
          </p:txBody>
        </p:sp>
        <p:sp>
          <p:nvSpPr>
            <p:cNvPr id="30729" name="AutoShape 10">
              <a:extLst>
                <a:ext uri="{FF2B5EF4-FFF2-40B4-BE49-F238E27FC236}">
                  <a16:creationId xmlns:a16="http://schemas.microsoft.com/office/drawing/2014/main" id="{F789FCDF-0FAC-5542-97B6-853CA1BBD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" y="1011"/>
              <a:ext cx="576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0725" name="Picture 11">
            <a:extLst>
              <a:ext uri="{FF2B5EF4-FFF2-40B4-BE49-F238E27FC236}">
                <a16:creationId xmlns:a16="http://schemas.microsoft.com/office/drawing/2014/main" id="{87AB0303-24DA-914C-9D0A-87B961662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992188"/>
            <a:ext cx="3789363" cy="408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12">
            <a:extLst>
              <a:ext uri="{FF2B5EF4-FFF2-40B4-BE49-F238E27FC236}">
                <a16:creationId xmlns:a16="http://schemas.microsoft.com/office/drawing/2014/main" id="{1EA22575-A1F3-3244-B9F9-EF35188D1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1001713"/>
            <a:ext cx="3848100" cy="407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3E09B5FE-BB1D-7D4A-9A64-0FEDD0E166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Canine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286BEF-CB66-784B-8641-54FA7F3171C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x-none"/>
              <a:t>Updated:</a:t>
            </a:r>
            <a:fld id="{44C48133-6E88-1344-83EF-BAAE58A8B80B}" type="datetime1">
              <a:rPr lang="en-US" altLang="x-none" smtClean="0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grpSp>
        <p:nvGrpSpPr>
          <p:cNvPr id="32771" name="Group 3">
            <a:extLst>
              <a:ext uri="{FF2B5EF4-FFF2-40B4-BE49-F238E27FC236}">
                <a16:creationId xmlns:a16="http://schemas.microsoft.com/office/drawing/2014/main" id="{C07CAF7E-ECA2-FF40-9CF0-482B1E6836C9}"/>
              </a:ext>
            </a:extLst>
          </p:cNvPr>
          <p:cNvGrpSpPr>
            <a:grpSpLocks/>
          </p:cNvGrpSpPr>
          <p:nvPr/>
        </p:nvGrpSpPr>
        <p:grpSpPr bwMode="auto">
          <a:xfrm>
            <a:off x="1022350" y="666750"/>
            <a:ext cx="3471863" cy="1150938"/>
            <a:chOff x="3362" y="888"/>
            <a:chExt cx="2199" cy="698"/>
          </a:xfrm>
        </p:grpSpPr>
        <p:sp>
          <p:nvSpPr>
            <p:cNvPr id="32777" name="Text Box 4">
              <a:extLst>
                <a:ext uri="{FF2B5EF4-FFF2-40B4-BE49-F238E27FC236}">
                  <a16:creationId xmlns:a16="http://schemas.microsoft.com/office/drawing/2014/main" id="{BC96A7A2-4571-7E40-B554-9DB55F0B0B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2" y="888"/>
              <a:ext cx="802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Female</a:t>
              </a:r>
            </a:p>
          </p:txBody>
        </p:sp>
        <p:sp>
          <p:nvSpPr>
            <p:cNvPr id="32778" name="Text Box 5">
              <a:extLst>
                <a:ext uri="{FF2B5EF4-FFF2-40B4-BE49-F238E27FC236}">
                  <a16:creationId xmlns:a16="http://schemas.microsoft.com/office/drawing/2014/main" id="{FB4CC7C8-5A40-EE41-B490-20EFE2B15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7" y="888"/>
              <a:ext cx="604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Bitch</a:t>
              </a:r>
            </a:p>
          </p:txBody>
        </p:sp>
        <p:sp>
          <p:nvSpPr>
            <p:cNvPr id="32779" name="AutoShape 6">
              <a:extLst>
                <a:ext uri="{FF2B5EF4-FFF2-40B4-BE49-F238E27FC236}">
                  <a16:creationId xmlns:a16="http://schemas.microsoft.com/office/drawing/2014/main" id="{F7B901D7-F222-0B4E-8EF6-45F9353D5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963"/>
              <a:ext cx="569" cy="11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772" name="Group 7">
            <a:extLst>
              <a:ext uri="{FF2B5EF4-FFF2-40B4-BE49-F238E27FC236}">
                <a16:creationId xmlns:a16="http://schemas.microsoft.com/office/drawing/2014/main" id="{68F81936-3B61-3E46-9C29-2C01F60A3811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666750"/>
            <a:ext cx="2800350" cy="461963"/>
            <a:chOff x="384" y="864"/>
            <a:chExt cx="1932" cy="388"/>
          </a:xfrm>
        </p:grpSpPr>
        <p:sp>
          <p:nvSpPr>
            <p:cNvPr id="32774" name="Text Box 8">
              <a:extLst>
                <a:ext uri="{FF2B5EF4-FFF2-40B4-BE49-F238E27FC236}">
                  <a16:creationId xmlns:a16="http://schemas.microsoft.com/office/drawing/2014/main" id="{112200EF-E79A-6245-A848-6A353A855F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864"/>
              <a:ext cx="730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Male</a:t>
              </a:r>
            </a:p>
          </p:txBody>
        </p:sp>
        <p:sp>
          <p:nvSpPr>
            <p:cNvPr id="32775" name="Text Box 9">
              <a:extLst>
                <a:ext uri="{FF2B5EF4-FFF2-40B4-BE49-F238E27FC236}">
                  <a16:creationId xmlns:a16="http://schemas.microsoft.com/office/drawing/2014/main" id="{D1F7E0C4-6676-714F-83D9-E20873BD0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864"/>
              <a:ext cx="540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Dog</a:t>
              </a:r>
            </a:p>
          </p:txBody>
        </p:sp>
        <p:sp>
          <p:nvSpPr>
            <p:cNvPr id="32776" name="AutoShape 10">
              <a:extLst>
                <a:ext uri="{FF2B5EF4-FFF2-40B4-BE49-F238E27FC236}">
                  <a16:creationId xmlns:a16="http://schemas.microsoft.com/office/drawing/2014/main" id="{B15312A6-B937-BF40-90CB-346157709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4" y="968"/>
              <a:ext cx="572" cy="1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2773" name="Picture 12">
            <a:extLst>
              <a:ext uri="{FF2B5EF4-FFF2-40B4-BE49-F238E27FC236}">
                <a16:creationId xmlns:a16="http://schemas.microsoft.com/office/drawing/2014/main" id="{6DDDCF5C-4E50-4445-842B-9DA7D43BA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76338"/>
            <a:ext cx="7315200" cy="385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18B14A-6692-F14C-B9A6-052E0166EE3F}"/>
              </a:ext>
            </a:extLst>
          </p:cNvPr>
          <p:cNvSpPr txBox="1"/>
          <p:nvPr/>
        </p:nvSpPr>
        <p:spPr>
          <a:xfrm>
            <a:off x="6172200" y="4095750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Buddy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51A63F-F8CB-6E4B-8A57-378EFB53CDEE}"/>
              </a:ext>
            </a:extLst>
          </p:cNvPr>
          <p:cNvSpPr txBox="1"/>
          <p:nvPr/>
        </p:nvSpPr>
        <p:spPr>
          <a:xfrm>
            <a:off x="3368502" y="4475229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Kalli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719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99867EE2-011F-DD4D-A7D4-76AE966869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Feline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445D92-1B18-2B41-9D08-4C137487AD8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x-none"/>
              <a:t>Updated:</a:t>
            </a:r>
            <a:fld id="{44C48133-6E88-1344-83EF-BAAE58A8B80B}" type="datetime1">
              <a:rPr lang="en-US" altLang="x-none" smtClean="0"/>
              <a:pPr>
                <a:defRPr/>
              </a:pPr>
              <a:t>8/28/19</a:t>
            </a:fld>
            <a:endParaRPr lang="en-US" altLang="x-none" sz="1050" b="0">
              <a:latin typeface="Times" charset="0"/>
            </a:endParaRPr>
          </a:p>
        </p:txBody>
      </p:sp>
      <p:sp>
        <p:nvSpPr>
          <p:cNvPr id="33800" name="Text Box 4">
            <a:extLst>
              <a:ext uri="{FF2B5EF4-FFF2-40B4-BE49-F238E27FC236}">
                <a16:creationId xmlns:a16="http://schemas.microsoft.com/office/drawing/2014/main" id="{C09EDC64-6B03-804F-ACE5-FB82EEE39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35012"/>
            <a:ext cx="126603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Female</a:t>
            </a:r>
          </a:p>
        </p:txBody>
      </p:sp>
      <p:sp>
        <p:nvSpPr>
          <p:cNvPr id="33801" name="Text Box 5">
            <a:extLst>
              <a:ext uri="{FF2B5EF4-FFF2-40B4-BE49-F238E27FC236}">
                <a16:creationId xmlns:a16="http://schemas.microsoft.com/office/drawing/2014/main" id="{FB508629-E45F-D647-A1CD-41C8AA8FF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7461" y="735012"/>
            <a:ext cx="1141326" cy="461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Queen</a:t>
            </a:r>
          </a:p>
        </p:txBody>
      </p:sp>
      <p:sp>
        <p:nvSpPr>
          <p:cNvPr id="33797" name="Text Box 8">
            <a:extLst>
              <a:ext uri="{FF2B5EF4-FFF2-40B4-BE49-F238E27FC236}">
                <a16:creationId xmlns:a16="http://schemas.microsoft.com/office/drawing/2014/main" id="{82EDF199-1AC4-5646-B3AD-B3138B02D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0452" y="738187"/>
            <a:ext cx="105794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Male</a:t>
            </a:r>
          </a:p>
        </p:txBody>
      </p:sp>
      <p:sp>
        <p:nvSpPr>
          <p:cNvPr id="33798" name="Text Box 9">
            <a:extLst>
              <a:ext uri="{FF2B5EF4-FFF2-40B4-BE49-F238E27FC236}">
                <a16:creationId xmlns:a16="http://schemas.microsoft.com/office/drawing/2014/main" id="{82FD6B5C-B17E-1E4E-8CF8-A52059A42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423" y="735012"/>
            <a:ext cx="81157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Tom</a:t>
            </a:r>
          </a:p>
        </p:txBody>
      </p:sp>
      <p:sp>
        <p:nvSpPr>
          <p:cNvPr id="33799" name="AutoShape 10">
            <a:extLst>
              <a:ext uri="{FF2B5EF4-FFF2-40B4-BE49-F238E27FC236}">
                <a16:creationId xmlns:a16="http://schemas.microsoft.com/office/drawing/2014/main" id="{3D40A0E8-C6FC-9B47-9874-A0FE9A7D3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9179" y="876300"/>
            <a:ext cx="834765" cy="17145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utoShape 10">
            <a:extLst>
              <a:ext uri="{FF2B5EF4-FFF2-40B4-BE49-F238E27FC236}">
                <a16:creationId xmlns:a16="http://schemas.microsoft.com/office/drawing/2014/main" id="{FD7B1125-9996-4042-803F-9728BF30A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650" y="884103"/>
            <a:ext cx="834765" cy="17145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2BB664-0A1B-D84E-9AE7-CFD7AC5EB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59" y="1637530"/>
            <a:ext cx="3686175" cy="2457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00EC15-86BF-0F49-8778-2D97DFE3C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331" y="1420891"/>
            <a:ext cx="4316613" cy="289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83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3">
            <a:extLst>
              <a:ext uri="{FF2B5EF4-FFF2-40B4-BE49-F238E27FC236}">
                <a16:creationId xmlns:a16="http://schemas.microsoft.com/office/drawing/2014/main" id="{E5DC8546-E3D3-6246-A357-70DD367B165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A9FF2BA0-DEE9-6E42-B999-452C059A2E44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34">
            <a:extLst>
              <a:ext uri="{FF2B5EF4-FFF2-40B4-BE49-F238E27FC236}">
                <a16:creationId xmlns:a16="http://schemas.microsoft.com/office/drawing/2014/main" id="{EBA22049-E03D-0D42-96BC-A3E47AA48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0" y="204788"/>
            <a:ext cx="4144963" cy="455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1" name="Group 37">
            <a:extLst>
              <a:ext uri="{FF2B5EF4-FFF2-40B4-BE49-F238E27FC236}">
                <a16:creationId xmlns:a16="http://schemas.microsoft.com/office/drawing/2014/main" id="{B1CCD0B2-DC4D-9F46-A54A-AA8933B2D866}"/>
              </a:ext>
            </a:extLst>
          </p:cNvPr>
          <p:cNvGrpSpPr>
            <a:grpSpLocks/>
          </p:cNvGrpSpPr>
          <p:nvPr/>
        </p:nvGrpSpPr>
        <p:grpSpPr bwMode="auto">
          <a:xfrm>
            <a:off x="5043488" y="4090988"/>
            <a:ext cx="1509712" cy="461962"/>
            <a:chOff x="3303" y="3695"/>
            <a:chExt cx="1269" cy="388"/>
          </a:xfrm>
        </p:grpSpPr>
        <p:sp>
          <p:nvSpPr>
            <p:cNvPr id="32810" name="Text Box 4">
              <a:extLst>
                <a:ext uri="{FF2B5EF4-FFF2-40B4-BE49-F238E27FC236}">
                  <a16:creationId xmlns:a16="http://schemas.microsoft.com/office/drawing/2014/main" id="{977F17DC-1B51-CF45-8964-47032D2172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7" y="3695"/>
              <a:ext cx="835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Vulva</a:t>
              </a:r>
            </a:p>
          </p:txBody>
        </p:sp>
        <p:sp>
          <p:nvSpPr>
            <p:cNvPr id="32811" name="Line 8">
              <a:extLst>
                <a:ext uri="{FF2B5EF4-FFF2-40B4-BE49-F238E27FC236}">
                  <a16:creationId xmlns:a16="http://schemas.microsoft.com/office/drawing/2014/main" id="{22273755-E8E5-364D-AEBE-499ACD681B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03" y="3880"/>
              <a:ext cx="441" cy="8"/>
            </a:xfrm>
            <a:prstGeom prst="line">
              <a:avLst/>
            </a:prstGeom>
            <a:noFill/>
            <a:ln w="38100">
              <a:solidFill>
                <a:srgbClr val="0C00FE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772" name="Group 48">
            <a:extLst>
              <a:ext uri="{FF2B5EF4-FFF2-40B4-BE49-F238E27FC236}">
                <a16:creationId xmlns:a16="http://schemas.microsoft.com/office/drawing/2014/main" id="{36F035C4-8224-654D-8370-CC550821D392}"/>
              </a:ext>
            </a:extLst>
          </p:cNvPr>
          <p:cNvGrpSpPr>
            <a:grpSpLocks/>
          </p:cNvGrpSpPr>
          <p:nvPr/>
        </p:nvGrpSpPr>
        <p:grpSpPr bwMode="auto">
          <a:xfrm>
            <a:off x="4686300" y="2914650"/>
            <a:ext cx="2508250" cy="603250"/>
            <a:chOff x="2976" y="2448"/>
            <a:chExt cx="2107" cy="507"/>
          </a:xfrm>
        </p:grpSpPr>
        <p:sp>
          <p:nvSpPr>
            <p:cNvPr id="32808" name="Text Box 16">
              <a:extLst>
                <a:ext uri="{FF2B5EF4-FFF2-40B4-BE49-F238E27FC236}">
                  <a16:creationId xmlns:a16="http://schemas.microsoft.com/office/drawing/2014/main" id="{445CF0E8-2EEC-F646-9016-AE94E1A603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5" y="2567"/>
              <a:ext cx="988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Vagina</a:t>
              </a:r>
            </a:p>
          </p:txBody>
        </p:sp>
        <p:sp>
          <p:nvSpPr>
            <p:cNvPr id="32809" name="Line 17">
              <a:extLst>
                <a:ext uri="{FF2B5EF4-FFF2-40B4-BE49-F238E27FC236}">
                  <a16:creationId xmlns:a16="http://schemas.microsoft.com/office/drawing/2014/main" id="{719E19E5-C2EA-F54E-86C8-A210FF47B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76" y="2448"/>
              <a:ext cx="1152" cy="288"/>
            </a:xfrm>
            <a:prstGeom prst="line">
              <a:avLst/>
            </a:prstGeom>
            <a:noFill/>
            <a:ln w="38100">
              <a:solidFill>
                <a:srgbClr val="0C00FE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773" name="Group 47">
            <a:extLst>
              <a:ext uri="{FF2B5EF4-FFF2-40B4-BE49-F238E27FC236}">
                <a16:creationId xmlns:a16="http://schemas.microsoft.com/office/drawing/2014/main" id="{D1B4C4EB-0F49-6D42-AB4B-185552595CFD}"/>
              </a:ext>
            </a:extLst>
          </p:cNvPr>
          <p:cNvGrpSpPr>
            <a:grpSpLocks/>
          </p:cNvGrpSpPr>
          <p:nvPr/>
        </p:nvGrpSpPr>
        <p:grpSpPr bwMode="auto">
          <a:xfrm>
            <a:off x="4795838" y="1738313"/>
            <a:ext cx="2325687" cy="865187"/>
            <a:chOff x="3068" y="1460"/>
            <a:chExt cx="1953" cy="727"/>
          </a:xfrm>
        </p:grpSpPr>
        <p:sp>
          <p:nvSpPr>
            <p:cNvPr id="32806" name="Text Box 13">
              <a:extLst>
                <a:ext uri="{FF2B5EF4-FFF2-40B4-BE49-F238E27FC236}">
                  <a16:creationId xmlns:a16="http://schemas.microsoft.com/office/drawing/2014/main" id="{6A6E37BF-BCC3-3C4E-9331-D309C7BA2D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4" y="1799"/>
              <a:ext cx="947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Cervix</a:t>
              </a:r>
            </a:p>
          </p:txBody>
        </p:sp>
        <p:sp>
          <p:nvSpPr>
            <p:cNvPr id="32807" name="Line 19">
              <a:extLst>
                <a:ext uri="{FF2B5EF4-FFF2-40B4-BE49-F238E27FC236}">
                  <a16:creationId xmlns:a16="http://schemas.microsoft.com/office/drawing/2014/main" id="{73FFC4DC-53E7-BE43-A566-5952287284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068" y="1460"/>
              <a:ext cx="1032" cy="460"/>
            </a:xfrm>
            <a:prstGeom prst="line">
              <a:avLst/>
            </a:prstGeom>
            <a:noFill/>
            <a:ln w="38100">
              <a:solidFill>
                <a:srgbClr val="0C00FE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774" name="Group 44">
            <a:extLst>
              <a:ext uri="{FF2B5EF4-FFF2-40B4-BE49-F238E27FC236}">
                <a16:creationId xmlns:a16="http://schemas.microsoft.com/office/drawing/2014/main" id="{05C79226-E61A-CA4D-A714-D0E301F48DEE}"/>
              </a:ext>
            </a:extLst>
          </p:cNvPr>
          <p:cNvGrpSpPr>
            <a:grpSpLocks/>
          </p:cNvGrpSpPr>
          <p:nvPr/>
        </p:nvGrpSpPr>
        <p:grpSpPr bwMode="auto">
          <a:xfrm>
            <a:off x="3563938" y="-41275"/>
            <a:ext cx="2101850" cy="1160463"/>
            <a:chOff x="2080" y="-30"/>
            <a:chExt cx="1764" cy="974"/>
          </a:xfrm>
        </p:grpSpPr>
        <p:sp>
          <p:nvSpPr>
            <p:cNvPr id="32803" name="Text Box 11">
              <a:extLst>
                <a:ext uri="{FF2B5EF4-FFF2-40B4-BE49-F238E27FC236}">
                  <a16:creationId xmlns:a16="http://schemas.microsoft.com/office/drawing/2014/main" id="{59E2C37B-89E8-E54F-83C1-D7CC3A949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0" y="-30"/>
              <a:ext cx="1764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r>
                <a:rPr lang="en-US" altLang="x-none" dirty="0">
                  <a:solidFill>
                    <a:schemeClr val="tx1"/>
                  </a:solidFill>
                </a:rPr>
                <a:t>Uterine Body</a:t>
              </a:r>
            </a:p>
          </p:txBody>
        </p:sp>
        <p:sp>
          <p:nvSpPr>
            <p:cNvPr id="32805" name="Line 21">
              <a:extLst>
                <a:ext uri="{FF2B5EF4-FFF2-40B4-BE49-F238E27FC236}">
                  <a16:creationId xmlns:a16="http://schemas.microsoft.com/office/drawing/2014/main" id="{C237D2A8-7F83-6F40-9EAD-45DB7FCE29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88"/>
              <a:ext cx="64" cy="656"/>
            </a:xfrm>
            <a:prstGeom prst="line">
              <a:avLst/>
            </a:prstGeom>
            <a:noFill/>
            <a:ln w="38100">
              <a:solidFill>
                <a:srgbClr val="0C00FE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775" name="Group 38">
            <a:extLst>
              <a:ext uri="{FF2B5EF4-FFF2-40B4-BE49-F238E27FC236}">
                <a16:creationId xmlns:a16="http://schemas.microsoft.com/office/drawing/2014/main" id="{CC711B9D-4476-B844-BEB9-9F1FE06A9147}"/>
              </a:ext>
            </a:extLst>
          </p:cNvPr>
          <p:cNvGrpSpPr>
            <a:grpSpLocks/>
          </p:cNvGrpSpPr>
          <p:nvPr/>
        </p:nvGrpSpPr>
        <p:grpSpPr bwMode="auto">
          <a:xfrm>
            <a:off x="1820863" y="4102100"/>
            <a:ext cx="2695575" cy="671513"/>
            <a:chOff x="569" y="3434"/>
            <a:chExt cx="2265" cy="564"/>
          </a:xfrm>
        </p:grpSpPr>
        <p:sp>
          <p:nvSpPr>
            <p:cNvPr id="32800" name="Text Box 24">
              <a:extLst>
                <a:ext uri="{FF2B5EF4-FFF2-40B4-BE49-F238E27FC236}">
                  <a16:creationId xmlns:a16="http://schemas.microsoft.com/office/drawing/2014/main" id="{A77D448D-7FD2-9846-BD05-903F228B88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" y="3610"/>
              <a:ext cx="1045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Clitoris</a:t>
              </a:r>
            </a:p>
          </p:txBody>
        </p:sp>
        <p:sp>
          <p:nvSpPr>
            <p:cNvPr id="32801" name="Line 25">
              <a:extLst>
                <a:ext uri="{FF2B5EF4-FFF2-40B4-BE49-F238E27FC236}">
                  <a16:creationId xmlns:a16="http://schemas.microsoft.com/office/drawing/2014/main" id="{6FB23E27-1BE3-FC4E-8577-7061D44E67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36" y="3434"/>
              <a:ext cx="1298" cy="370"/>
            </a:xfrm>
            <a:prstGeom prst="line">
              <a:avLst/>
            </a:prstGeom>
            <a:noFill/>
            <a:ln w="38100">
              <a:solidFill>
                <a:srgbClr val="0C00FE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776" name="Group 39">
            <a:extLst>
              <a:ext uri="{FF2B5EF4-FFF2-40B4-BE49-F238E27FC236}">
                <a16:creationId xmlns:a16="http://schemas.microsoft.com/office/drawing/2014/main" id="{FF9D06E8-EEF5-8449-8CBF-E10B8902B062}"/>
              </a:ext>
            </a:extLst>
          </p:cNvPr>
          <p:cNvGrpSpPr>
            <a:grpSpLocks/>
          </p:cNvGrpSpPr>
          <p:nvPr/>
        </p:nvGrpSpPr>
        <p:grpSpPr bwMode="auto">
          <a:xfrm>
            <a:off x="1884363" y="3690938"/>
            <a:ext cx="2668587" cy="461962"/>
            <a:chOff x="622" y="3100"/>
            <a:chExt cx="2242" cy="388"/>
          </a:xfrm>
        </p:grpSpPr>
        <p:sp>
          <p:nvSpPr>
            <p:cNvPr id="32798" name="Text Box 26">
              <a:extLst>
                <a:ext uri="{FF2B5EF4-FFF2-40B4-BE49-F238E27FC236}">
                  <a16:creationId xmlns:a16="http://schemas.microsoft.com/office/drawing/2014/main" id="{BF3297E2-D781-EB47-BF69-1499506ECB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2" y="3100"/>
              <a:ext cx="107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Urethra</a:t>
              </a:r>
            </a:p>
          </p:txBody>
        </p:sp>
        <p:sp>
          <p:nvSpPr>
            <p:cNvPr id="32799" name="Line 27">
              <a:extLst>
                <a:ext uri="{FF2B5EF4-FFF2-40B4-BE49-F238E27FC236}">
                  <a16:creationId xmlns:a16="http://schemas.microsoft.com/office/drawing/2014/main" id="{80C27942-D857-CA4F-B17B-1D7BB9D6FC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3158"/>
              <a:ext cx="1184" cy="154"/>
            </a:xfrm>
            <a:prstGeom prst="line">
              <a:avLst/>
            </a:prstGeom>
            <a:noFill/>
            <a:ln w="38100">
              <a:solidFill>
                <a:srgbClr val="0C00FE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777" name="Group 40">
            <a:extLst>
              <a:ext uri="{FF2B5EF4-FFF2-40B4-BE49-F238E27FC236}">
                <a16:creationId xmlns:a16="http://schemas.microsoft.com/office/drawing/2014/main" id="{822DE864-5340-1C4B-9229-8CB49C9927A8}"/>
              </a:ext>
            </a:extLst>
          </p:cNvPr>
          <p:cNvGrpSpPr>
            <a:grpSpLocks/>
          </p:cNvGrpSpPr>
          <p:nvPr/>
        </p:nvGrpSpPr>
        <p:grpSpPr bwMode="auto">
          <a:xfrm>
            <a:off x="1238250" y="2547938"/>
            <a:ext cx="2114550" cy="461962"/>
            <a:chOff x="80" y="2140"/>
            <a:chExt cx="1776" cy="388"/>
          </a:xfrm>
        </p:grpSpPr>
        <p:sp>
          <p:nvSpPr>
            <p:cNvPr id="32796" name="Text Box 28">
              <a:extLst>
                <a:ext uri="{FF2B5EF4-FFF2-40B4-BE49-F238E27FC236}">
                  <a16:creationId xmlns:a16="http://schemas.microsoft.com/office/drawing/2014/main" id="{A75B0855-BA90-8C4A-912A-07812A0FE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" y="2140"/>
              <a:ext cx="1118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Bladder</a:t>
              </a:r>
            </a:p>
          </p:txBody>
        </p:sp>
        <p:sp>
          <p:nvSpPr>
            <p:cNvPr id="32797" name="Line 29">
              <a:extLst>
                <a:ext uri="{FF2B5EF4-FFF2-40B4-BE49-F238E27FC236}">
                  <a16:creationId xmlns:a16="http://schemas.microsoft.com/office/drawing/2014/main" id="{3F0B630C-34C7-AE48-A01A-5ED5BBF9C6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60" y="2218"/>
              <a:ext cx="696" cy="126"/>
            </a:xfrm>
            <a:prstGeom prst="line">
              <a:avLst/>
            </a:prstGeom>
            <a:noFill/>
            <a:ln w="38100">
              <a:solidFill>
                <a:srgbClr val="0C00FE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778" name="Group 49">
            <a:extLst>
              <a:ext uri="{FF2B5EF4-FFF2-40B4-BE49-F238E27FC236}">
                <a16:creationId xmlns:a16="http://schemas.microsoft.com/office/drawing/2014/main" id="{0A2127ED-02C9-A34B-8902-D96C72D2A990}"/>
              </a:ext>
            </a:extLst>
          </p:cNvPr>
          <p:cNvGrpSpPr>
            <a:grpSpLocks/>
          </p:cNvGrpSpPr>
          <p:nvPr/>
        </p:nvGrpSpPr>
        <p:grpSpPr bwMode="auto">
          <a:xfrm>
            <a:off x="530225" y="103188"/>
            <a:ext cx="8140700" cy="547687"/>
            <a:chOff x="-515" y="87"/>
            <a:chExt cx="6838" cy="459"/>
          </a:xfrm>
        </p:grpSpPr>
        <p:grpSp>
          <p:nvGrpSpPr>
            <p:cNvPr id="32790" name="Group 43">
              <a:extLst>
                <a:ext uri="{FF2B5EF4-FFF2-40B4-BE49-F238E27FC236}">
                  <a16:creationId xmlns:a16="http://schemas.microsoft.com/office/drawing/2014/main" id="{80F6550F-A4A6-054E-929F-2F6A4AECA4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515" y="158"/>
              <a:ext cx="2039" cy="388"/>
              <a:chOff x="-515" y="158"/>
              <a:chExt cx="2039" cy="388"/>
            </a:xfrm>
          </p:grpSpPr>
          <p:sp>
            <p:nvSpPr>
              <p:cNvPr id="32794" name="Text Box 32">
                <a:extLst>
                  <a:ext uri="{FF2B5EF4-FFF2-40B4-BE49-F238E27FC236}">
                    <a16:creationId xmlns:a16="http://schemas.microsoft.com/office/drawing/2014/main" id="{5CB4DF42-E230-5147-A9ED-F7043C10C4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515" y="158"/>
                <a:ext cx="1721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chemeClr val="tx1"/>
                    </a:solidFill>
                  </a:rPr>
                  <a:t>Uterine Horn</a:t>
                </a:r>
              </a:p>
            </p:txBody>
          </p:sp>
          <p:sp>
            <p:nvSpPr>
              <p:cNvPr id="32795" name="Line 33">
                <a:extLst>
                  <a:ext uri="{FF2B5EF4-FFF2-40B4-BE49-F238E27FC236}">
                    <a16:creationId xmlns:a16="http://schemas.microsoft.com/office/drawing/2014/main" id="{BE160D8C-8A44-394C-BB55-BFC4A98816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2" y="384"/>
                <a:ext cx="372" cy="91"/>
              </a:xfrm>
              <a:prstGeom prst="line">
                <a:avLst/>
              </a:prstGeom>
              <a:noFill/>
              <a:ln w="38100">
                <a:solidFill>
                  <a:srgbClr val="0C00FE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2791" name="Group 45">
              <a:extLst>
                <a:ext uri="{FF2B5EF4-FFF2-40B4-BE49-F238E27FC236}">
                  <a16:creationId xmlns:a16="http://schemas.microsoft.com/office/drawing/2014/main" id="{774C5ACE-4D4C-5248-9CBF-9BD001E374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87"/>
              <a:ext cx="2195" cy="450"/>
              <a:chOff x="4128" y="87"/>
              <a:chExt cx="2195" cy="450"/>
            </a:xfrm>
          </p:grpSpPr>
          <p:sp>
            <p:nvSpPr>
              <p:cNvPr id="32792" name="Text Box 35">
                <a:extLst>
                  <a:ext uri="{FF2B5EF4-FFF2-40B4-BE49-F238E27FC236}">
                    <a16:creationId xmlns:a16="http://schemas.microsoft.com/office/drawing/2014/main" id="{34BA44AC-84ED-8349-8151-32D93376F3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2" y="87"/>
                <a:ext cx="1721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chemeClr val="tx1"/>
                    </a:solidFill>
                  </a:rPr>
                  <a:t>Uterine Horn</a:t>
                </a:r>
              </a:p>
            </p:txBody>
          </p:sp>
          <p:sp>
            <p:nvSpPr>
              <p:cNvPr id="32793" name="Line 36">
                <a:extLst>
                  <a:ext uri="{FF2B5EF4-FFF2-40B4-BE49-F238E27FC236}">
                    <a16:creationId xmlns:a16="http://schemas.microsoft.com/office/drawing/2014/main" id="{033112B5-919A-0243-9868-3AEADD53D2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28" y="288"/>
                <a:ext cx="480" cy="249"/>
              </a:xfrm>
              <a:prstGeom prst="line">
                <a:avLst/>
              </a:prstGeom>
              <a:noFill/>
              <a:ln w="38100">
                <a:solidFill>
                  <a:srgbClr val="0C00FE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2779" name="Group 56">
            <a:extLst>
              <a:ext uri="{FF2B5EF4-FFF2-40B4-BE49-F238E27FC236}">
                <a16:creationId xmlns:a16="http://schemas.microsoft.com/office/drawing/2014/main" id="{98F2EEC2-B405-C749-B444-43EB1D20808F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657225"/>
            <a:ext cx="6700838" cy="733425"/>
            <a:chOff x="53" y="552"/>
            <a:chExt cx="5628" cy="616"/>
          </a:xfrm>
        </p:grpSpPr>
        <p:grpSp>
          <p:nvGrpSpPr>
            <p:cNvPr id="32785" name="Group 46">
              <a:extLst>
                <a:ext uri="{FF2B5EF4-FFF2-40B4-BE49-F238E27FC236}">
                  <a16:creationId xmlns:a16="http://schemas.microsoft.com/office/drawing/2014/main" id="{2F2FC790-98DC-4C4B-A47F-4BF62645D8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6" y="552"/>
              <a:ext cx="1845" cy="465"/>
              <a:chOff x="3836" y="552"/>
              <a:chExt cx="1845" cy="465"/>
            </a:xfrm>
          </p:grpSpPr>
          <p:sp>
            <p:nvSpPr>
              <p:cNvPr id="32788" name="Text Box 12">
                <a:extLst>
                  <a:ext uri="{FF2B5EF4-FFF2-40B4-BE49-F238E27FC236}">
                    <a16:creationId xmlns:a16="http://schemas.microsoft.com/office/drawing/2014/main" id="{37B53B9F-72BB-344A-8B31-0491A41BE3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92" y="552"/>
                <a:ext cx="889" cy="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2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chemeClr val="tx1"/>
                    </a:solidFill>
                  </a:rPr>
                  <a:t>Ovary</a:t>
                </a:r>
              </a:p>
            </p:txBody>
          </p:sp>
          <p:sp>
            <p:nvSpPr>
              <p:cNvPr id="32789" name="Line 20">
                <a:extLst>
                  <a:ext uri="{FF2B5EF4-FFF2-40B4-BE49-F238E27FC236}">
                    <a16:creationId xmlns:a16="http://schemas.microsoft.com/office/drawing/2014/main" id="{316E973D-3680-6048-9A86-7DD4B08ED3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36" y="768"/>
                <a:ext cx="964" cy="249"/>
              </a:xfrm>
              <a:prstGeom prst="line">
                <a:avLst/>
              </a:prstGeom>
              <a:noFill/>
              <a:ln w="38100">
                <a:solidFill>
                  <a:srgbClr val="0C00FE"/>
                </a:solidFill>
                <a:round/>
                <a:headEnd type="stealth" w="med" len="lg"/>
                <a:tailEnd type="non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2786" name="Text Box 51">
              <a:extLst>
                <a:ext uri="{FF2B5EF4-FFF2-40B4-BE49-F238E27FC236}">
                  <a16:creationId xmlns:a16="http://schemas.microsoft.com/office/drawing/2014/main" id="{202A2971-FB9F-BC4C-8EB6-3E943C7E34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" y="647"/>
              <a:ext cx="889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Ovary</a:t>
              </a:r>
            </a:p>
          </p:txBody>
        </p:sp>
        <p:sp>
          <p:nvSpPr>
            <p:cNvPr id="32787" name="Line 52">
              <a:extLst>
                <a:ext uri="{FF2B5EF4-FFF2-40B4-BE49-F238E27FC236}">
                  <a16:creationId xmlns:a16="http://schemas.microsoft.com/office/drawing/2014/main" id="{31852593-8542-5C4F-B0A9-A402D3DEB3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12" y="864"/>
              <a:ext cx="1340" cy="304"/>
            </a:xfrm>
            <a:prstGeom prst="line">
              <a:avLst/>
            </a:prstGeom>
            <a:noFill/>
            <a:ln w="38100">
              <a:solidFill>
                <a:srgbClr val="0C00FE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780" name="Group 55">
            <a:extLst>
              <a:ext uri="{FF2B5EF4-FFF2-40B4-BE49-F238E27FC236}">
                <a16:creationId xmlns:a16="http://schemas.microsoft.com/office/drawing/2014/main" id="{F6317BA8-E42B-5E4A-9E4C-0D121ED97BDB}"/>
              </a:ext>
            </a:extLst>
          </p:cNvPr>
          <p:cNvGrpSpPr>
            <a:grpSpLocks/>
          </p:cNvGrpSpPr>
          <p:nvPr/>
        </p:nvGrpSpPr>
        <p:grpSpPr bwMode="auto">
          <a:xfrm>
            <a:off x="1628775" y="1295400"/>
            <a:ext cx="6524625" cy="1155700"/>
            <a:chOff x="408" y="1088"/>
            <a:chExt cx="5480" cy="970"/>
          </a:xfrm>
        </p:grpSpPr>
        <p:sp>
          <p:nvSpPr>
            <p:cNvPr id="32781" name="Text Box 30">
              <a:extLst>
                <a:ext uri="{FF2B5EF4-FFF2-40B4-BE49-F238E27FC236}">
                  <a16:creationId xmlns:a16="http://schemas.microsoft.com/office/drawing/2014/main" id="{C2D1F916-D898-F148-BB73-F2F635A392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" y="1670"/>
              <a:ext cx="111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Oviduct</a:t>
              </a:r>
            </a:p>
          </p:txBody>
        </p:sp>
        <p:sp>
          <p:nvSpPr>
            <p:cNvPr id="32782" name="Line 31">
              <a:extLst>
                <a:ext uri="{FF2B5EF4-FFF2-40B4-BE49-F238E27FC236}">
                  <a16:creationId xmlns:a16="http://schemas.microsoft.com/office/drawing/2014/main" id="{243CFA5A-6570-234F-81E4-32B1D9470A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36" y="1568"/>
              <a:ext cx="513" cy="31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83" name="Text Box 53">
              <a:extLst>
                <a:ext uri="{FF2B5EF4-FFF2-40B4-BE49-F238E27FC236}">
                  <a16:creationId xmlns:a16="http://schemas.microsoft.com/office/drawing/2014/main" id="{92EF9F78-DFD1-6347-8868-DEF80B0B26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2" y="1088"/>
              <a:ext cx="111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Oviduct</a:t>
              </a:r>
            </a:p>
          </p:txBody>
        </p:sp>
        <p:sp>
          <p:nvSpPr>
            <p:cNvPr id="32784" name="Line 54">
              <a:extLst>
                <a:ext uri="{FF2B5EF4-FFF2-40B4-BE49-F238E27FC236}">
                  <a16:creationId xmlns:a16="http://schemas.microsoft.com/office/drawing/2014/main" id="{E5613852-4548-3A4C-9F5B-D0D268472D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37" y="1296"/>
              <a:ext cx="1063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1">
            <a:extLst>
              <a:ext uri="{FF2B5EF4-FFF2-40B4-BE49-F238E27FC236}">
                <a16:creationId xmlns:a16="http://schemas.microsoft.com/office/drawing/2014/main" id="{BC5BD54D-8637-7445-87B1-2B631D3C411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620FDA1C-2129-B346-8A61-C7D5B5BD16F1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AB0A79CE-F8F2-A141-BE81-9115FAEBC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174625"/>
            <a:ext cx="481965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8">
            <a:extLst>
              <a:ext uri="{FF2B5EF4-FFF2-40B4-BE49-F238E27FC236}">
                <a16:creationId xmlns:a16="http://schemas.microsoft.com/office/drawing/2014/main" id="{800CB62A-30CA-6F4D-ADA5-FF759DAA5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1143000"/>
            <a:ext cx="7953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Uterus</a:t>
            </a:r>
          </a:p>
        </p:txBody>
      </p:sp>
      <p:sp>
        <p:nvSpPr>
          <p:cNvPr id="34820" name="Line 9">
            <a:extLst>
              <a:ext uri="{FF2B5EF4-FFF2-40B4-BE49-F238E27FC236}">
                <a16:creationId xmlns:a16="http://schemas.microsoft.com/office/drawing/2014/main" id="{28B58DDB-69E2-8847-BBDE-98A12AB9C9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29300" y="1371600"/>
            <a:ext cx="1143000" cy="51435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Text Box 10">
            <a:extLst>
              <a:ext uri="{FF2B5EF4-FFF2-40B4-BE49-F238E27FC236}">
                <a16:creationId xmlns:a16="http://schemas.microsoft.com/office/drawing/2014/main" id="{1A8EB00C-D3A8-9D40-89DC-AAA64D826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900" y="2095500"/>
            <a:ext cx="7318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Ovary</a:t>
            </a:r>
          </a:p>
        </p:txBody>
      </p:sp>
      <p:sp>
        <p:nvSpPr>
          <p:cNvPr id="34822" name="Text Box 11">
            <a:extLst>
              <a:ext uri="{FF2B5EF4-FFF2-40B4-BE49-F238E27FC236}">
                <a16:creationId xmlns:a16="http://schemas.microsoft.com/office/drawing/2014/main" id="{7720806A-40A5-6645-86E3-5C016CD16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9450" y="3143250"/>
            <a:ext cx="9001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Oviduct</a:t>
            </a:r>
          </a:p>
        </p:txBody>
      </p:sp>
      <p:sp>
        <p:nvSpPr>
          <p:cNvPr id="34823" name="Text Box 12">
            <a:extLst>
              <a:ext uri="{FF2B5EF4-FFF2-40B4-BE49-F238E27FC236}">
                <a16:creationId xmlns:a16="http://schemas.microsoft.com/office/drawing/2014/main" id="{320D13F8-571C-F64B-B0F0-41530192F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3650" y="4000500"/>
            <a:ext cx="10287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500">
                <a:solidFill>
                  <a:schemeClr val="tx1"/>
                </a:solidFill>
              </a:rPr>
              <a:t>Broad Ligament</a:t>
            </a:r>
          </a:p>
        </p:txBody>
      </p:sp>
      <p:sp>
        <p:nvSpPr>
          <p:cNvPr id="34824" name="Text Box 13">
            <a:extLst>
              <a:ext uri="{FF2B5EF4-FFF2-40B4-BE49-F238E27FC236}">
                <a16:creationId xmlns:a16="http://schemas.microsoft.com/office/drawing/2014/main" id="{AE625D6A-2DE9-5D41-B781-F07FBB9B6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9150" y="3143250"/>
            <a:ext cx="7747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Cervix</a:t>
            </a:r>
          </a:p>
        </p:txBody>
      </p:sp>
      <p:sp>
        <p:nvSpPr>
          <p:cNvPr id="34825" name="Text Box 14">
            <a:extLst>
              <a:ext uri="{FF2B5EF4-FFF2-40B4-BE49-F238E27FC236}">
                <a16:creationId xmlns:a16="http://schemas.microsoft.com/office/drawing/2014/main" id="{AD847DA6-7197-6040-87C6-3AD585B8F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213" y="3141663"/>
            <a:ext cx="90011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Bladder</a:t>
            </a:r>
          </a:p>
        </p:txBody>
      </p:sp>
      <p:sp>
        <p:nvSpPr>
          <p:cNvPr id="34826" name="Text Box 15">
            <a:extLst>
              <a:ext uri="{FF2B5EF4-FFF2-40B4-BE49-F238E27FC236}">
                <a16:creationId xmlns:a16="http://schemas.microsoft.com/office/drawing/2014/main" id="{BA881584-3912-7349-81D5-FE3E99FBD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667000"/>
            <a:ext cx="7413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Pelvis</a:t>
            </a:r>
          </a:p>
        </p:txBody>
      </p:sp>
      <p:sp>
        <p:nvSpPr>
          <p:cNvPr id="34827" name="Text Box 16">
            <a:extLst>
              <a:ext uri="{FF2B5EF4-FFF2-40B4-BE49-F238E27FC236}">
                <a16:creationId xmlns:a16="http://schemas.microsoft.com/office/drawing/2014/main" id="{7E81B07C-07FF-E640-ADEF-E93863A01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050" y="2571750"/>
            <a:ext cx="8048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Vagina</a:t>
            </a:r>
          </a:p>
        </p:txBody>
      </p:sp>
      <p:sp>
        <p:nvSpPr>
          <p:cNvPr id="34828" name="Text Box 17">
            <a:extLst>
              <a:ext uri="{FF2B5EF4-FFF2-40B4-BE49-F238E27FC236}">
                <a16:creationId xmlns:a16="http://schemas.microsoft.com/office/drawing/2014/main" id="{48D0E01E-780F-EB43-9364-D8247D671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663" y="1960563"/>
            <a:ext cx="69056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Vulva</a:t>
            </a:r>
          </a:p>
        </p:txBody>
      </p:sp>
      <p:sp>
        <p:nvSpPr>
          <p:cNvPr id="34829" name="Text Box 18">
            <a:extLst>
              <a:ext uri="{FF2B5EF4-FFF2-40B4-BE49-F238E27FC236}">
                <a16:creationId xmlns:a16="http://schemas.microsoft.com/office/drawing/2014/main" id="{4E8F982D-7CB3-B64F-A8BB-B3E6CC1EC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238" y="246063"/>
            <a:ext cx="8905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Rectum</a:t>
            </a:r>
          </a:p>
        </p:txBody>
      </p:sp>
      <p:sp>
        <p:nvSpPr>
          <p:cNvPr id="34830" name="Line 19">
            <a:extLst>
              <a:ext uri="{FF2B5EF4-FFF2-40B4-BE49-F238E27FC236}">
                <a16:creationId xmlns:a16="http://schemas.microsoft.com/office/drawing/2014/main" id="{BEC1C781-E3D9-EF45-A555-ADB5F926F1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19475" y="2371725"/>
            <a:ext cx="171450" cy="342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1" name="Line 20">
            <a:extLst>
              <a:ext uri="{FF2B5EF4-FFF2-40B4-BE49-F238E27FC236}">
                <a16:creationId xmlns:a16="http://schemas.microsoft.com/office/drawing/2014/main" id="{1F3E7158-64AC-B245-A4AB-8960379A81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14550" y="1771650"/>
            <a:ext cx="1543050" cy="800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2" name="Line 21">
            <a:extLst>
              <a:ext uri="{FF2B5EF4-FFF2-40B4-BE49-F238E27FC236}">
                <a16:creationId xmlns:a16="http://schemas.microsoft.com/office/drawing/2014/main" id="{8FBB447A-E758-5B4A-87A2-5C3A6405D1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85950" y="1885950"/>
            <a:ext cx="9144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3" name="Line 22">
            <a:extLst>
              <a:ext uri="{FF2B5EF4-FFF2-40B4-BE49-F238E27FC236}">
                <a16:creationId xmlns:a16="http://schemas.microsoft.com/office/drawing/2014/main" id="{4BF48810-9E5D-8E47-BB7A-A7A3EDED52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7450" y="457200"/>
            <a:ext cx="6858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4" name="Line 23">
            <a:extLst>
              <a:ext uri="{FF2B5EF4-FFF2-40B4-BE49-F238E27FC236}">
                <a16:creationId xmlns:a16="http://schemas.microsoft.com/office/drawing/2014/main" id="{9ADB9A2A-8C80-EA4C-8667-56204872132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57950" y="2057400"/>
            <a:ext cx="742950" cy="1714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5" name="Line 24">
            <a:extLst>
              <a:ext uri="{FF2B5EF4-FFF2-40B4-BE49-F238E27FC236}">
                <a16:creationId xmlns:a16="http://schemas.microsoft.com/office/drawing/2014/main" id="{D1B5562C-B779-B14D-A0F8-6B6384305C5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57900" y="2133600"/>
            <a:ext cx="1000125" cy="1047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6" name="Line 25">
            <a:extLst>
              <a:ext uri="{FF2B5EF4-FFF2-40B4-BE49-F238E27FC236}">
                <a16:creationId xmlns:a16="http://schemas.microsoft.com/office/drawing/2014/main" id="{DDCA7E6C-E06F-0C49-8190-4AB827A5850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86350" y="2228850"/>
            <a:ext cx="1485900" cy="20002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7" name="Line 26">
            <a:extLst>
              <a:ext uri="{FF2B5EF4-FFF2-40B4-BE49-F238E27FC236}">
                <a16:creationId xmlns:a16="http://schemas.microsoft.com/office/drawing/2014/main" id="{C2759A15-4604-5444-8B34-935257E0445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14850" y="2000250"/>
            <a:ext cx="457200" cy="12001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8" name="Line 27">
            <a:extLst>
              <a:ext uri="{FF2B5EF4-FFF2-40B4-BE49-F238E27FC236}">
                <a16:creationId xmlns:a16="http://schemas.microsoft.com/office/drawing/2014/main" id="{249BF6D5-237D-CC40-8A9A-9AC21D153E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57650" y="2628900"/>
            <a:ext cx="400050" cy="5143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4">
            <a:extLst>
              <a:ext uri="{FF2B5EF4-FFF2-40B4-BE49-F238E27FC236}">
                <a16:creationId xmlns:a16="http://schemas.microsoft.com/office/drawing/2014/main" id="{BCBBB3ED-ECDB-5249-A58D-7ED3A604F3B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EB112FDB-B8CE-9441-92F1-95ED5C55E52A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096B293-88F0-3A44-B2D0-5AD81DAFF1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00650" y="228600"/>
            <a:ext cx="2106613" cy="1028700"/>
          </a:xfrm>
          <a:noFill/>
        </p:spPr>
        <p:txBody>
          <a:bodyPr lIns="67865" tIns="33338" rIns="67865" bIns="33338" anchor="t"/>
          <a:lstStyle/>
          <a:p>
            <a:r>
              <a:rPr lang="en-US" altLang="en-US">
                <a:ea typeface="ＭＳ Ｐゴシック" panose="020B0600070205080204" pitchFamily="34" charset="-128"/>
              </a:rPr>
              <a:t>Broad Ligament</a:t>
            </a:r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D723B7FF-1181-604B-A03D-E4EAE016EB2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40576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Rectangle 4">
            <a:extLst>
              <a:ext uri="{FF2B5EF4-FFF2-40B4-BE49-F238E27FC236}">
                <a16:creationId xmlns:a16="http://schemas.microsoft.com/office/drawing/2014/main" id="{059F13C2-FE26-0642-BC08-9D16B6BBF2A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233988" y="1644650"/>
            <a:ext cx="2649537" cy="2106613"/>
          </a:xfrm>
          <a:noFill/>
        </p:spPr>
        <p:txBody>
          <a:bodyPr lIns="67865" tIns="33338" rIns="67865" bIns="33338"/>
          <a:lstStyle/>
          <a:p>
            <a:r>
              <a:rPr lang="en-US" altLang="en-US" sz="2100">
                <a:ea typeface="ＭＳ Ｐゴシック" panose="020B0600070205080204" pitchFamily="34" charset="-128"/>
              </a:rPr>
              <a:t>connective tissue sheet which supports and suspends the reproductive tract</a:t>
            </a:r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38DB0D79-0360-C94B-ADC0-5C9FB41AE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2100" y="3714750"/>
            <a:ext cx="2451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BL - </a:t>
            </a:r>
            <a:r>
              <a:rPr lang="en-US" altLang="en-US" sz="1800" i="1"/>
              <a:t>Broad Ligament</a:t>
            </a:r>
            <a:endParaRPr lang="en-US" altLang="en-US" sz="1800"/>
          </a:p>
          <a:p>
            <a:r>
              <a:rPr lang="en-US" altLang="en-US" sz="1800"/>
              <a:t>UH - </a:t>
            </a:r>
            <a:r>
              <a:rPr lang="en-US" altLang="en-US" sz="1800" i="1"/>
              <a:t>Uterine Horn</a:t>
            </a:r>
            <a:endParaRPr lang="en-US" altLang="en-US" sz="1800"/>
          </a:p>
          <a:p>
            <a:r>
              <a:rPr lang="en-US" altLang="en-US" sz="1800"/>
              <a:t>O - </a:t>
            </a:r>
            <a:r>
              <a:rPr lang="en-US" altLang="en-US" sz="1800" i="1"/>
              <a:t>Ovary</a:t>
            </a:r>
            <a:endParaRPr lang="en-US" altLang="en-US" sz="1800"/>
          </a:p>
          <a:p>
            <a:r>
              <a:rPr lang="en-US" altLang="en-US" sz="1800"/>
              <a:t>OD - </a:t>
            </a:r>
            <a:r>
              <a:rPr lang="en-US" altLang="en-US" sz="1800" i="1"/>
              <a:t>Oviduct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id="{875808EE-75EA-E04A-B38F-CB9B7EA45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450" y="114300"/>
            <a:ext cx="6457950" cy="5715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Broad Ligament</a:t>
            </a:r>
          </a:p>
        </p:txBody>
      </p:sp>
      <p:pic>
        <p:nvPicPr>
          <p:cNvPr id="38914" name="Picture 3" descr="cow_tract_750_broadligament.jpg">
            <a:extLst>
              <a:ext uri="{FF2B5EF4-FFF2-40B4-BE49-F238E27FC236}">
                <a16:creationId xmlns:a16="http://schemas.microsoft.com/office/drawing/2014/main" id="{701CC806-3943-164C-AC4B-50859BA9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742950"/>
            <a:ext cx="2908300" cy="4286250"/>
          </a:xfrm>
          <a:prstGeom prst="rect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5" name="TextBox 4">
            <a:extLst>
              <a:ext uri="{FF2B5EF4-FFF2-40B4-BE49-F238E27FC236}">
                <a16:creationId xmlns:a16="http://schemas.microsoft.com/office/drawing/2014/main" id="{1EA2C42D-1BAD-7C44-9EAB-683725DC9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6300" y="971550"/>
            <a:ext cx="30861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3363" indent="-233363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690563" indent="-233363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1800"/>
              <a:t>Mesometrium</a:t>
            </a:r>
          </a:p>
          <a:p>
            <a:pPr lvl="1">
              <a:buFont typeface="Lucida Grande" panose="020B0600040502020204" pitchFamily="34" charset="0"/>
              <a:buChar char="»"/>
            </a:pPr>
            <a:r>
              <a:rPr lang="en-US" altLang="en-US" sz="1800"/>
              <a:t>Supports Uterus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800"/>
              <a:t>Mesosalpinx</a:t>
            </a:r>
          </a:p>
          <a:p>
            <a:pPr lvl="1">
              <a:buFont typeface="Lucida Grande" panose="020B0600040502020204" pitchFamily="34" charset="0"/>
              <a:buChar char="»"/>
            </a:pPr>
            <a:r>
              <a:rPr lang="en-US" altLang="en-US" sz="1800"/>
              <a:t>Supports Oviduct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800"/>
              <a:t>Mesovarium</a:t>
            </a:r>
          </a:p>
          <a:p>
            <a:pPr lvl="1">
              <a:buFont typeface="Lucida Grande" panose="020B0600040502020204" pitchFamily="34" charset="0"/>
              <a:buChar char="»"/>
            </a:pPr>
            <a:r>
              <a:rPr lang="en-US" altLang="en-US" sz="1800"/>
              <a:t> Supports Ovary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>
            <a:extLst>
              <a:ext uri="{FF2B5EF4-FFF2-40B4-BE49-F238E27FC236}">
                <a16:creationId xmlns:a16="http://schemas.microsoft.com/office/drawing/2014/main" id="{9BF749B5-4AF8-A246-A690-D9D6C7D47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Ovary - Primary Sex Organ</a:t>
            </a:r>
          </a:p>
        </p:txBody>
      </p:sp>
      <p:sp>
        <p:nvSpPr>
          <p:cNvPr id="39939" name="Date Placeholder 2">
            <a:extLst>
              <a:ext uri="{FF2B5EF4-FFF2-40B4-BE49-F238E27FC236}">
                <a16:creationId xmlns:a16="http://schemas.microsoft.com/office/drawing/2014/main" id="{7BEB153C-BEA1-5147-BB35-565D564610E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E91EB396-BC9C-E449-97A3-C9421CA826F5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3" descr="cow_tract_750_ovary.jpg">
            <a:extLst>
              <a:ext uri="{FF2B5EF4-FFF2-40B4-BE49-F238E27FC236}">
                <a16:creationId xmlns:a16="http://schemas.microsoft.com/office/drawing/2014/main" id="{E6B95634-CB49-5E4F-B168-63C8117E0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857250"/>
            <a:ext cx="3408363" cy="3571875"/>
          </a:xfrm>
          <a:prstGeom prst="rect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02BB36-C0B4-2A4F-BBC3-6B9460CDE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857250"/>
            <a:ext cx="280035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57175" indent="-257175">
              <a:spcBef>
                <a:spcPct val="20000"/>
              </a:spcBef>
              <a:buSzPct val="125000"/>
              <a:buFontTx/>
              <a:buChar char="•"/>
              <a:defRPr/>
            </a:pPr>
            <a:r>
              <a:rPr lang="en-US" kern="0">
                <a:solidFill>
                  <a:schemeClr val="tx1"/>
                </a:solidFill>
                <a:latin typeface="+mn-lt"/>
                <a:ea typeface="+mn-ea"/>
              </a:rPr>
              <a:t>Functions</a:t>
            </a:r>
          </a:p>
          <a:p>
            <a:pPr marL="557213" lvl="1" indent="-214313">
              <a:spcBef>
                <a:spcPct val="20000"/>
              </a:spcBef>
              <a:buSzPct val="125000"/>
              <a:buFontTx/>
              <a:buChar char="»"/>
              <a:defRPr/>
            </a:pPr>
            <a:r>
              <a:rPr lang="en-US" sz="2100" kern="0">
                <a:solidFill>
                  <a:schemeClr val="tx1"/>
                </a:solidFill>
                <a:latin typeface="+mn-lt"/>
                <a:ea typeface="ＭＳ Ｐゴシック" charset="-128"/>
              </a:rPr>
              <a:t>Hormonal</a:t>
            </a:r>
          </a:p>
          <a:p>
            <a:pPr marL="857250" lvl="2" indent="-171450">
              <a:spcBef>
                <a:spcPct val="20000"/>
              </a:spcBef>
              <a:buFontTx/>
              <a:buChar char="•"/>
              <a:defRPr/>
            </a:pPr>
            <a:r>
              <a:rPr lang="en-US" sz="1800" kern="0">
                <a:solidFill>
                  <a:schemeClr val="tx1"/>
                </a:solidFill>
                <a:latin typeface="+mn-lt"/>
                <a:ea typeface="ＭＳ Ｐゴシック" charset="-128"/>
              </a:rPr>
              <a:t>Estrogen</a:t>
            </a:r>
          </a:p>
          <a:p>
            <a:pPr marL="857250" lvl="2" indent="-171450">
              <a:spcBef>
                <a:spcPct val="20000"/>
              </a:spcBef>
              <a:buFontTx/>
              <a:buChar char="•"/>
              <a:defRPr/>
            </a:pPr>
            <a:r>
              <a:rPr lang="en-US" sz="1800" kern="0">
                <a:solidFill>
                  <a:schemeClr val="tx1"/>
                </a:solidFill>
                <a:latin typeface="+mn-lt"/>
                <a:ea typeface="ＭＳ Ｐゴシック" charset="-128"/>
              </a:rPr>
              <a:t>Progesterone</a:t>
            </a:r>
          </a:p>
          <a:p>
            <a:pPr marL="557213" lvl="1" indent="-214313">
              <a:spcBef>
                <a:spcPct val="20000"/>
              </a:spcBef>
              <a:buSzPct val="125000"/>
              <a:buFontTx/>
              <a:buChar char="»"/>
              <a:defRPr/>
            </a:pPr>
            <a:r>
              <a:rPr lang="en-US" sz="2100" kern="0">
                <a:solidFill>
                  <a:schemeClr val="tx1"/>
                </a:solidFill>
                <a:latin typeface="+mn-lt"/>
                <a:ea typeface="ＭＳ Ｐゴシック" charset="-128"/>
              </a:rPr>
              <a:t>Female gamete</a:t>
            </a:r>
          </a:p>
          <a:p>
            <a:pPr marL="857250" lvl="2" indent="-171450">
              <a:spcBef>
                <a:spcPct val="20000"/>
              </a:spcBef>
              <a:buFontTx/>
              <a:buChar char="•"/>
              <a:defRPr/>
            </a:pPr>
            <a:r>
              <a:rPr lang="en-US" sz="1800" kern="0">
                <a:solidFill>
                  <a:schemeClr val="tx1"/>
                </a:solidFill>
                <a:latin typeface="+mn-lt"/>
                <a:ea typeface="ＭＳ Ｐゴシック" charset="-128"/>
              </a:rPr>
              <a:t>Oocyte</a:t>
            </a:r>
            <a:endParaRPr lang="en-US" sz="1800" kern="0" dirty="0">
              <a:solidFill>
                <a:schemeClr val="tx1"/>
              </a:solidFill>
              <a:latin typeface="+mn-lt"/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2">
            <a:extLst>
              <a:ext uri="{FF2B5EF4-FFF2-40B4-BE49-F238E27FC236}">
                <a16:creationId xmlns:a16="http://schemas.microsoft.com/office/drawing/2014/main" id="{D0F1609B-E0A8-324D-92CD-96750A332D3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8B376EF4-6DBF-B241-B8F5-0880764648AD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E6CEB52-7BAD-BB44-BAA0-8D3218635C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2400" y="12700"/>
            <a:ext cx="1738313" cy="609600"/>
          </a:xfrm>
          <a:noFill/>
        </p:spPr>
        <p:txBody>
          <a:bodyPr lIns="67865" tIns="33338" rIns="67865" bIns="33338" anchor="t"/>
          <a:lstStyle/>
          <a:p>
            <a:pPr algn="l"/>
            <a:r>
              <a:rPr lang="en-US" altLang="en-US">
                <a:ea typeface="ＭＳ Ｐゴシック" panose="020B0600070205080204" pitchFamily="34" charset="-128"/>
              </a:rPr>
              <a:t>Ovary</a:t>
            </a:r>
          </a:p>
        </p:txBody>
      </p:sp>
      <p:pic>
        <p:nvPicPr>
          <p:cNvPr id="40963" name="Picture 3">
            <a:extLst>
              <a:ext uri="{FF2B5EF4-FFF2-40B4-BE49-F238E27FC236}">
                <a16:creationId xmlns:a16="http://schemas.microsoft.com/office/drawing/2014/main" id="{DBEC378E-BDD5-C847-9086-DF6C0049A284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63" y="642938"/>
            <a:ext cx="3049587" cy="210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>
            <a:extLst>
              <a:ext uri="{FF2B5EF4-FFF2-40B4-BE49-F238E27FC236}">
                <a16:creationId xmlns:a16="http://schemas.microsoft.com/office/drawing/2014/main" id="{9FB60200-1509-A947-9AEA-5F1D68347316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916238"/>
            <a:ext cx="3074988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>
            <a:extLst>
              <a:ext uri="{FF2B5EF4-FFF2-40B4-BE49-F238E27FC236}">
                <a16:creationId xmlns:a16="http://schemas.microsoft.com/office/drawing/2014/main" id="{E85C70E8-654D-2342-B8AD-81759B74E468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3" y="665163"/>
            <a:ext cx="28098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66" name="Group 15">
            <a:extLst>
              <a:ext uri="{FF2B5EF4-FFF2-40B4-BE49-F238E27FC236}">
                <a16:creationId xmlns:a16="http://schemas.microsoft.com/office/drawing/2014/main" id="{7495D796-A606-0D40-9A96-40B3A6FE65D4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657350"/>
            <a:ext cx="1843088" cy="1766888"/>
            <a:chOff x="86" y="1371"/>
            <a:chExt cx="1548" cy="1484"/>
          </a:xfrm>
        </p:grpSpPr>
        <p:sp>
          <p:nvSpPr>
            <p:cNvPr id="40978" name="Rectangle 6">
              <a:extLst>
                <a:ext uri="{FF2B5EF4-FFF2-40B4-BE49-F238E27FC236}">
                  <a16:creationId xmlns:a16="http://schemas.microsoft.com/office/drawing/2014/main" id="{840357FD-78BA-804F-88B2-78092C547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" y="2566"/>
              <a:ext cx="1548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Corpus Luteum</a:t>
              </a:r>
            </a:p>
          </p:txBody>
        </p:sp>
        <p:sp>
          <p:nvSpPr>
            <p:cNvPr id="40979" name="Line 9">
              <a:extLst>
                <a:ext uri="{FF2B5EF4-FFF2-40B4-BE49-F238E27FC236}">
                  <a16:creationId xmlns:a16="http://schemas.microsoft.com/office/drawing/2014/main" id="{FCECD6E6-5E99-0B45-8E7C-8E57384D8C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7" y="1371"/>
              <a:ext cx="251" cy="122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967" name="Line 10">
            <a:extLst>
              <a:ext uri="{FF2B5EF4-FFF2-40B4-BE49-F238E27FC236}">
                <a16:creationId xmlns:a16="http://schemas.microsoft.com/office/drawing/2014/main" id="{643D383A-B06A-FB4E-8A49-F42E3FC990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7450" y="3429000"/>
            <a:ext cx="1543050" cy="9715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968" name="Group 14">
            <a:extLst>
              <a:ext uri="{FF2B5EF4-FFF2-40B4-BE49-F238E27FC236}">
                <a16:creationId xmlns:a16="http://schemas.microsoft.com/office/drawing/2014/main" id="{85494F1E-77CA-524E-A722-AFAE48D77E76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1477963"/>
            <a:ext cx="1852613" cy="1874837"/>
            <a:chOff x="4211" y="1242"/>
            <a:chExt cx="1555" cy="1574"/>
          </a:xfrm>
        </p:grpSpPr>
        <p:sp>
          <p:nvSpPr>
            <p:cNvPr id="40976" name="Rectangle 8">
              <a:extLst>
                <a:ext uri="{FF2B5EF4-FFF2-40B4-BE49-F238E27FC236}">
                  <a16:creationId xmlns:a16="http://schemas.microsoft.com/office/drawing/2014/main" id="{2BB3AF03-F0CC-C943-A5AC-B4EF05B7E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2527"/>
              <a:ext cx="1548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Corpus Luteum</a:t>
              </a:r>
            </a:p>
          </p:txBody>
        </p:sp>
        <p:sp>
          <p:nvSpPr>
            <p:cNvPr id="40977" name="Line 11">
              <a:extLst>
                <a:ext uri="{FF2B5EF4-FFF2-40B4-BE49-F238E27FC236}">
                  <a16:creationId xmlns:a16="http://schemas.microsoft.com/office/drawing/2014/main" id="{7B74E3A2-995F-9E4B-B5C1-DCDE3AC6EB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11" y="1242"/>
              <a:ext cx="533" cy="1323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9" name="Group 13">
            <a:extLst>
              <a:ext uri="{FF2B5EF4-FFF2-40B4-BE49-F238E27FC236}">
                <a16:creationId xmlns:a16="http://schemas.microsoft.com/office/drawing/2014/main" id="{37A9699D-1D56-B04C-8BB2-68B8B2AA15BD}"/>
              </a:ext>
            </a:extLst>
          </p:cNvPr>
          <p:cNvGrpSpPr>
            <a:grpSpLocks/>
          </p:cNvGrpSpPr>
          <p:nvPr/>
        </p:nvGrpSpPr>
        <p:grpSpPr bwMode="auto">
          <a:xfrm>
            <a:off x="3690938" y="312738"/>
            <a:ext cx="1298575" cy="847725"/>
            <a:chOff x="2140" y="263"/>
            <a:chExt cx="1091" cy="711"/>
          </a:xfrm>
        </p:grpSpPr>
        <p:sp>
          <p:nvSpPr>
            <p:cNvPr id="40974" name="Rectangle 7">
              <a:extLst>
                <a:ext uri="{FF2B5EF4-FFF2-40B4-BE49-F238E27FC236}">
                  <a16:creationId xmlns:a16="http://schemas.microsoft.com/office/drawing/2014/main" id="{C94A9519-03F5-3E44-8977-205999FEA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63"/>
              <a:ext cx="78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Follicle</a:t>
              </a:r>
            </a:p>
          </p:txBody>
        </p:sp>
        <p:sp>
          <p:nvSpPr>
            <p:cNvPr id="40975" name="Line 12">
              <a:extLst>
                <a:ext uri="{FF2B5EF4-FFF2-40B4-BE49-F238E27FC236}">
                  <a16:creationId xmlns:a16="http://schemas.microsoft.com/office/drawing/2014/main" id="{BFD2C7DD-E854-FF41-BAE7-A824BC196C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0" y="510"/>
              <a:ext cx="542" cy="464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970" name="Text Box 16">
            <a:extLst>
              <a:ext uri="{FF2B5EF4-FFF2-40B4-BE49-F238E27FC236}">
                <a16:creationId xmlns:a16="http://schemas.microsoft.com/office/drawing/2014/main" id="{2300EF7C-0D87-1C4A-AF25-7B1025B8C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1575" y="314325"/>
            <a:ext cx="2236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- </a:t>
            </a:r>
            <a:r>
              <a:rPr lang="en-US" altLang="en-US" sz="1800">
                <a:solidFill>
                  <a:srgbClr val="0900C2"/>
                </a:solidFill>
              </a:rPr>
              <a:t>Estrogen, Oocyte</a:t>
            </a:r>
            <a:endParaRPr lang="en-US" altLang="en-US" sz="1800"/>
          </a:p>
        </p:txBody>
      </p:sp>
      <p:grpSp>
        <p:nvGrpSpPr>
          <p:cNvPr id="40971" name="Group 19">
            <a:extLst>
              <a:ext uri="{FF2B5EF4-FFF2-40B4-BE49-F238E27FC236}">
                <a16:creationId xmlns:a16="http://schemas.microsoft.com/office/drawing/2014/main" id="{94ED833F-D141-7E40-B1C1-383FCDB545CB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3429000"/>
            <a:ext cx="6683375" cy="341313"/>
            <a:chOff x="0" y="2880"/>
            <a:chExt cx="5613" cy="287"/>
          </a:xfrm>
        </p:grpSpPr>
        <p:sp>
          <p:nvSpPr>
            <p:cNvPr id="40972" name="Text Box 17">
              <a:extLst>
                <a:ext uri="{FF2B5EF4-FFF2-40B4-BE49-F238E27FC236}">
                  <a16:creationId xmlns:a16="http://schemas.microsoft.com/office/drawing/2014/main" id="{CD5C4431-5A45-9B4B-8CB8-89CAD9C406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880"/>
              <a:ext cx="11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500">
                  <a:solidFill>
                    <a:srgbClr val="0900C2"/>
                  </a:solidFill>
                </a:rPr>
                <a:t>Progesterone</a:t>
              </a:r>
            </a:p>
          </p:txBody>
        </p:sp>
        <p:sp>
          <p:nvSpPr>
            <p:cNvPr id="40973" name="Text Box 18">
              <a:extLst>
                <a:ext uri="{FF2B5EF4-FFF2-40B4-BE49-F238E27FC236}">
                  <a16:creationId xmlns:a16="http://schemas.microsoft.com/office/drawing/2014/main" id="{77F48BC5-9E2C-8947-9B36-92F989BDDD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896"/>
              <a:ext cx="11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500">
                  <a:solidFill>
                    <a:srgbClr val="0900C2"/>
                  </a:solidFill>
                </a:rPr>
                <a:t>Progesterone</a:t>
              </a:r>
            </a:p>
          </p:txBody>
        </p:sp>
      </p:grp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1">
            <a:extLst>
              <a:ext uri="{FF2B5EF4-FFF2-40B4-BE49-F238E27FC236}">
                <a16:creationId xmlns:a16="http://schemas.microsoft.com/office/drawing/2014/main" id="{F6CD3316-CF88-FD42-B46E-6ADFB99841E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F7B0311B-50FC-074F-8EA0-7262A7286A1D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719B2A2-08DF-5748-9D90-8260E3811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912813"/>
            <a:ext cx="4413250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011" name="Group 19">
            <a:extLst>
              <a:ext uri="{FF2B5EF4-FFF2-40B4-BE49-F238E27FC236}">
                <a16:creationId xmlns:a16="http://schemas.microsoft.com/office/drawing/2014/main" id="{3D6B4C2F-37D9-2546-BD05-BE8ACEF25D51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598863"/>
            <a:ext cx="2743200" cy="819150"/>
            <a:chOff x="192" y="2784"/>
            <a:chExt cx="2304" cy="687"/>
          </a:xfrm>
        </p:grpSpPr>
        <p:sp>
          <p:nvSpPr>
            <p:cNvPr id="43030" name="Text Box 12">
              <a:extLst>
                <a:ext uri="{FF2B5EF4-FFF2-40B4-BE49-F238E27FC236}">
                  <a16:creationId xmlns:a16="http://schemas.microsoft.com/office/drawing/2014/main" id="{C6C3BC31-30BC-AF46-BCDE-90EBC5CDED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2928"/>
              <a:ext cx="2062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Blood and lymphatic</a:t>
              </a:r>
            </a:p>
            <a:p>
              <a:r>
                <a:rPr lang="en-US" altLang="en-US" sz="1800">
                  <a:solidFill>
                    <a:srgbClr val="0900C2"/>
                  </a:solidFill>
                </a:rPr>
                <a:t>Vessels &amp; nerves</a:t>
              </a:r>
              <a:endParaRPr lang="en-US" altLang="en-US" sz="1800"/>
            </a:p>
          </p:txBody>
        </p:sp>
        <p:sp>
          <p:nvSpPr>
            <p:cNvPr id="43031" name="Line 13">
              <a:extLst>
                <a:ext uri="{FF2B5EF4-FFF2-40B4-BE49-F238E27FC236}">
                  <a16:creationId xmlns:a16="http://schemas.microsoft.com/office/drawing/2014/main" id="{2A71A209-2815-EC43-B566-2926C35CA4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0" y="2784"/>
              <a:ext cx="336" cy="240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12" name="Group 18">
            <a:extLst>
              <a:ext uri="{FF2B5EF4-FFF2-40B4-BE49-F238E27FC236}">
                <a16:creationId xmlns:a16="http://schemas.microsoft.com/office/drawing/2014/main" id="{A432B45D-5535-C74D-A60E-9EE3F77928B2}"/>
              </a:ext>
            </a:extLst>
          </p:cNvPr>
          <p:cNvGrpSpPr>
            <a:grpSpLocks/>
          </p:cNvGrpSpPr>
          <p:nvPr/>
        </p:nvGrpSpPr>
        <p:grpSpPr bwMode="auto">
          <a:xfrm>
            <a:off x="5086350" y="3827463"/>
            <a:ext cx="1092200" cy="923925"/>
            <a:chOff x="3312" y="2976"/>
            <a:chExt cx="917" cy="775"/>
          </a:xfrm>
        </p:grpSpPr>
        <p:sp>
          <p:nvSpPr>
            <p:cNvPr id="43028" name="Text Box 11">
              <a:extLst>
                <a:ext uri="{FF2B5EF4-FFF2-40B4-BE49-F238E27FC236}">
                  <a16:creationId xmlns:a16="http://schemas.microsoft.com/office/drawing/2014/main" id="{AD9C840F-A83B-DC47-97B8-44DD4E8EE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3216"/>
              <a:ext cx="62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Hilus</a:t>
              </a:r>
              <a:endParaRPr lang="en-US" altLang="en-US" sz="1800"/>
            </a:p>
          </p:txBody>
        </p:sp>
        <p:sp>
          <p:nvSpPr>
            <p:cNvPr id="43029" name="Text Box 14">
              <a:extLst>
                <a:ext uri="{FF2B5EF4-FFF2-40B4-BE49-F238E27FC236}">
                  <a16:creationId xmlns:a16="http://schemas.microsoft.com/office/drawing/2014/main" id="{3EE4443E-2F3B-EA45-9ABC-762F389E2C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976"/>
              <a:ext cx="349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5400" b="0">
                  <a:solidFill>
                    <a:srgbClr val="0900C2"/>
                  </a:solidFill>
                </a:rPr>
                <a:t>}</a:t>
              </a:r>
              <a:endParaRPr lang="en-US" altLang="en-US" sz="5400" b="0"/>
            </a:p>
          </p:txBody>
        </p:sp>
      </p:grpSp>
      <p:sp>
        <p:nvSpPr>
          <p:cNvPr id="43013" name="Text Box 22">
            <a:extLst>
              <a:ext uri="{FF2B5EF4-FFF2-40B4-BE49-F238E27FC236}">
                <a16:creationId xmlns:a16="http://schemas.microsoft.com/office/drawing/2014/main" id="{E04419F1-F2CC-FD49-B22D-67BE7B4DE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163" y="95250"/>
            <a:ext cx="11652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700"/>
              <a:t>Ovary</a:t>
            </a:r>
          </a:p>
        </p:txBody>
      </p:sp>
      <p:grpSp>
        <p:nvGrpSpPr>
          <p:cNvPr id="43014" name="Group 37">
            <a:extLst>
              <a:ext uri="{FF2B5EF4-FFF2-40B4-BE49-F238E27FC236}">
                <a16:creationId xmlns:a16="http://schemas.microsoft.com/office/drawing/2014/main" id="{C5AEEA35-E601-B541-85F5-C0D16751F52B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514350"/>
            <a:ext cx="1735138" cy="742950"/>
            <a:chOff x="4224" y="432"/>
            <a:chExt cx="1458" cy="624"/>
          </a:xfrm>
        </p:grpSpPr>
        <p:sp>
          <p:nvSpPr>
            <p:cNvPr id="43026" name="Text Box 32">
              <a:extLst>
                <a:ext uri="{FF2B5EF4-FFF2-40B4-BE49-F238E27FC236}">
                  <a16:creationId xmlns:a16="http://schemas.microsoft.com/office/drawing/2014/main" id="{FE7C8596-164E-EB44-8F59-7E37D762EE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6" y="432"/>
              <a:ext cx="1146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Germinal</a:t>
              </a:r>
            </a:p>
            <a:p>
              <a:pPr algn="ctr"/>
              <a:r>
                <a:rPr lang="en-US" altLang="en-US" sz="1800"/>
                <a:t>Epithelium</a:t>
              </a:r>
            </a:p>
          </p:txBody>
        </p:sp>
        <p:sp>
          <p:nvSpPr>
            <p:cNvPr id="43027" name="Line 33">
              <a:extLst>
                <a:ext uri="{FF2B5EF4-FFF2-40B4-BE49-F238E27FC236}">
                  <a16:creationId xmlns:a16="http://schemas.microsoft.com/office/drawing/2014/main" id="{2F5A5900-4F9E-A14E-BC49-0305A99245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816"/>
              <a:ext cx="33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015" name="Freeform 28">
            <a:extLst>
              <a:ext uri="{FF2B5EF4-FFF2-40B4-BE49-F238E27FC236}">
                <a16:creationId xmlns:a16="http://schemas.microsoft.com/office/drawing/2014/main" id="{17107330-F778-4A4C-BF87-2C83C4F99207}"/>
              </a:ext>
            </a:extLst>
          </p:cNvPr>
          <p:cNvSpPr>
            <a:spLocks/>
          </p:cNvSpPr>
          <p:nvPr/>
        </p:nvSpPr>
        <p:spPr bwMode="auto">
          <a:xfrm>
            <a:off x="2403475" y="942975"/>
            <a:ext cx="4125913" cy="2660650"/>
          </a:xfrm>
          <a:custGeom>
            <a:avLst/>
            <a:gdLst>
              <a:gd name="T0" fmla="*/ 2147483646 w 3466"/>
              <a:gd name="T1" fmla="*/ 2147483646 h 2234"/>
              <a:gd name="T2" fmla="*/ 2147483646 w 3466"/>
              <a:gd name="T3" fmla="*/ 2147483646 h 2234"/>
              <a:gd name="T4" fmla="*/ 2147483646 w 3466"/>
              <a:gd name="T5" fmla="*/ 2147483646 h 2234"/>
              <a:gd name="T6" fmla="*/ 2147483646 w 3466"/>
              <a:gd name="T7" fmla="*/ 2147483646 h 2234"/>
              <a:gd name="T8" fmla="*/ 2147483646 w 3466"/>
              <a:gd name="T9" fmla="*/ 2147483646 h 2234"/>
              <a:gd name="T10" fmla="*/ 2147483646 w 3466"/>
              <a:gd name="T11" fmla="*/ 2147483646 h 2234"/>
              <a:gd name="T12" fmla="*/ 2147483646 w 3466"/>
              <a:gd name="T13" fmla="*/ 2147483646 h 2234"/>
              <a:gd name="T14" fmla="*/ 2147483646 w 3466"/>
              <a:gd name="T15" fmla="*/ 2147483646 h 2234"/>
              <a:gd name="T16" fmla="*/ 2147483646 w 3466"/>
              <a:gd name="T17" fmla="*/ 2147483646 h 2234"/>
              <a:gd name="T18" fmla="*/ 2147483646 w 3466"/>
              <a:gd name="T19" fmla="*/ 2147483646 h 2234"/>
              <a:gd name="T20" fmla="*/ 2147483646 w 3466"/>
              <a:gd name="T21" fmla="*/ 2147483646 h 2234"/>
              <a:gd name="T22" fmla="*/ 2147483646 w 3466"/>
              <a:gd name="T23" fmla="*/ 2147483646 h 2234"/>
              <a:gd name="T24" fmla="*/ 2147483646 w 3466"/>
              <a:gd name="T25" fmla="*/ 2147483646 h 2234"/>
              <a:gd name="T26" fmla="*/ 2147483646 w 3466"/>
              <a:gd name="T27" fmla="*/ 2147483646 h 2234"/>
              <a:gd name="T28" fmla="*/ 2147483646 w 3466"/>
              <a:gd name="T29" fmla="*/ 2147483646 h 2234"/>
              <a:gd name="T30" fmla="*/ 2147483646 w 3466"/>
              <a:gd name="T31" fmla="*/ 2147483646 h 2234"/>
              <a:gd name="T32" fmla="*/ 2147483646 w 3466"/>
              <a:gd name="T33" fmla="*/ 2147483646 h 2234"/>
              <a:gd name="T34" fmla="*/ 2147483646 w 3466"/>
              <a:gd name="T35" fmla="*/ 2147483646 h 2234"/>
              <a:gd name="T36" fmla="*/ 2147483646 w 3466"/>
              <a:gd name="T37" fmla="*/ 2147483646 h 223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466"/>
              <a:gd name="T58" fmla="*/ 0 h 2234"/>
              <a:gd name="T59" fmla="*/ 3466 w 3466"/>
              <a:gd name="T60" fmla="*/ 2234 h 223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466" h="2234">
                <a:moveTo>
                  <a:pt x="766" y="168"/>
                </a:moveTo>
                <a:cubicBezTo>
                  <a:pt x="910" y="107"/>
                  <a:pt x="1054" y="47"/>
                  <a:pt x="1246" y="24"/>
                </a:cubicBezTo>
                <a:cubicBezTo>
                  <a:pt x="1437" y="0"/>
                  <a:pt x="1692" y="13"/>
                  <a:pt x="1918" y="24"/>
                </a:cubicBezTo>
                <a:cubicBezTo>
                  <a:pt x="2143" y="34"/>
                  <a:pt x="2414" y="48"/>
                  <a:pt x="2598" y="88"/>
                </a:cubicBezTo>
                <a:cubicBezTo>
                  <a:pt x="2781" y="127"/>
                  <a:pt x="2903" y="190"/>
                  <a:pt x="3022" y="264"/>
                </a:cubicBezTo>
                <a:cubicBezTo>
                  <a:pt x="3140" y="337"/>
                  <a:pt x="3236" y="400"/>
                  <a:pt x="3310" y="528"/>
                </a:cubicBezTo>
                <a:cubicBezTo>
                  <a:pt x="3383" y="656"/>
                  <a:pt x="3458" y="860"/>
                  <a:pt x="3462" y="1032"/>
                </a:cubicBezTo>
                <a:cubicBezTo>
                  <a:pt x="3466" y="1204"/>
                  <a:pt x="3388" y="1414"/>
                  <a:pt x="3334" y="1560"/>
                </a:cubicBezTo>
                <a:cubicBezTo>
                  <a:pt x="3279" y="1705"/>
                  <a:pt x="3227" y="1813"/>
                  <a:pt x="3134" y="1904"/>
                </a:cubicBezTo>
                <a:cubicBezTo>
                  <a:pt x="3040" y="1994"/>
                  <a:pt x="2911" y="2050"/>
                  <a:pt x="2774" y="2104"/>
                </a:cubicBezTo>
                <a:cubicBezTo>
                  <a:pt x="2636" y="2157"/>
                  <a:pt x="2564" y="2213"/>
                  <a:pt x="2310" y="2224"/>
                </a:cubicBezTo>
                <a:cubicBezTo>
                  <a:pt x="2055" y="2234"/>
                  <a:pt x="1488" y="2189"/>
                  <a:pt x="1246" y="2168"/>
                </a:cubicBezTo>
                <a:cubicBezTo>
                  <a:pt x="1003" y="2146"/>
                  <a:pt x="956" y="2119"/>
                  <a:pt x="854" y="2096"/>
                </a:cubicBezTo>
                <a:cubicBezTo>
                  <a:pt x="751" y="2072"/>
                  <a:pt x="746" y="2088"/>
                  <a:pt x="630" y="2024"/>
                </a:cubicBezTo>
                <a:cubicBezTo>
                  <a:pt x="514" y="1960"/>
                  <a:pt x="261" y="1875"/>
                  <a:pt x="158" y="1712"/>
                </a:cubicBezTo>
                <a:cubicBezTo>
                  <a:pt x="54" y="1548"/>
                  <a:pt x="0" y="1222"/>
                  <a:pt x="6" y="1040"/>
                </a:cubicBezTo>
                <a:cubicBezTo>
                  <a:pt x="11" y="857"/>
                  <a:pt x="104" y="736"/>
                  <a:pt x="190" y="616"/>
                </a:cubicBezTo>
                <a:cubicBezTo>
                  <a:pt x="275" y="496"/>
                  <a:pt x="412" y="397"/>
                  <a:pt x="518" y="320"/>
                </a:cubicBezTo>
                <a:cubicBezTo>
                  <a:pt x="623" y="242"/>
                  <a:pt x="722" y="197"/>
                  <a:pt x="822" y="152"/>
                </a:cubicBezTo>
              </a:path>
            </a:pathLst>
          </a:custGeom>
          <a:noFill/>
          <a:ln w="381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Text Box 34">
            <a:extLst>
              <a:ext uri="{FF2B5EF4-FFF2-40B4-BE49-F238E27FC236}">
                <a16:creationId xmlns:a16="http://schemas.microsoft.com/office/drawing/2014/main" id="{68BA31B2-F702-2F46-96DD-BF38896B3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6675" y="3184525"/>
            <a:ext cx="1301750" cy="6461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solidFill>
                  <a:srgbClr val="FF0066"/>
                </a:solidFill>
              </a:rPr>
              <a:t>Tunica</a:t>
            </a:r>
          </a:p>
          <a:p>
            <a:pPr algn="ctr"/>
            <a:r>
              <a:rPr lang="en-US" altLang="en-US" sz="1800">
                <a:solidFill>
                  <a:srgbClr val="FF0066"/>
                </a:solidFill>
              </a:rPr>
              <a:t>Albuginea</a:t>
            </a:r>
            <a:endParaRPr lang="en-US" altLang="en-US" sz="1800"/>
          </a:p>
        </p:txBody>
      </p:sp>
      <p:sp>
        <p:nvSpPr>
          <p:cNvPr id="43017" name="Line 35">
            <a:extLst>
              <a:ext uri="{FF2B5EF4-FFF2-40B4-BE49-F238E27FC236}">
                <a16:creationId xmlns:a16="http://schemas.microsoft.com/office/drawing/2014/main" id="{6F9BE822-31E3-F244-B748-2191DCD91A1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29350" y="3143250"/>
            <a:ext cx="400050" cy="2286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12" name="Text Box 40">
            <a:extLst>
              <a:ext uri="{FF2B5EF4-FFF2-40B4-BE49-F238E27FC236}">
                <a16:creationId xmlns:a16="http://schemas.microsoft.com/office/drawing/2014/main" id="{56F30181-DBF2-E84D-992E-D05679327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1177925"/>
            <a:ext cx="1627187" cy="5540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500">
                <a:solidFill>
                  <a:srgbClr val="A50021"/>
                </a:solidFill>
                <a:latin typeface="Helvetica" charset="0"/>
                <a:ea typeface="+mn-ea"/>
              </a:rPr>
              <a:t>85% of Ovarian </a:t>
            </a:r>
          </a:p>
          <a:p>
            <a:pPr algn="ctr">
              <a:defRPr/>
            </a:pPr>
            <a:r>
              <a:rPr lang="en-US" sz="1500">
                <a:solidFill>
                  <a:srgbClr val="A50021"/>
                </a:solidFill>
                <a:latin typeface="Helvetica" charset="0"/>
                <a:ea typeface="+mn-ea"/>
              </a:rPr>
              <a:t>Cancers</a:t>
            </a:r>
          </a:p>
        </p:txBody>
      </p:sp>
      <p:grpSp>
        <p:nvGrpSpPr>
          <p:cNvPr id="43019" name="Group 20">
            <a:extLst>
              <a:ext uri="{FF2B5EF4-FFF2-40B4-BE49-F238E27FC236}">
                <a16:creationId xmlns:a16="http://schemas.microsoft.com/office/drawing/2014/main" id="{C21BA7AD-313B-1341-87C1-2D1FC04DCA8E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1141413"/>
            <a:ext cx="2114550" cy="1085850"/>
            <a:chOff x="432" y="720"/>
            <a:chExt cx="1776" cy="912"/>
          </a:xfrm>
        </p:grpSpPr>
        <p:sp>
          <p:nvSpPr>
            <p:cNvPr id="43023" name="Text Box 10">
              <a:extLst>
                <a:ext uri="{FF2B5EF4-FFF2-40B4-BE49-F238E27FC236}">
                  <a16:creationId xmlns:a16="http://schemas.microsoft.com/office/drawing/2014/main" id="{82575B12-74F5-E341-AD6B-7FEED82ACC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720"/>
              <a:ext cx="76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Cortex</a:t>
              </a:r>
              <a:endParaRPr lang="en-US" altLang="en-US" sz="1800"/>
            </a:p>
          </p:txBody>
        </p:sp>
        <p:sp>
          <p:nvSpPr>
            <p:cNvPr id="43024" name="Line 16">
              <a:extLst>
                <a:ext uri="{FF2B5EF4-FFF2-40B4-BE49-F238E27FC236}">
                  <a16:creationId xmlns:a16="http://schemas.microsoft.com/office/drawing/2014/main" id="{9B4829F3-E3A0-1B42-97FA-95348D429A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960"/>
              <a:ext cx="288" cy="672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5" name="Line 17">
              <a:extLst>
                <a:ext uri="{FF2B5EF4-FFF2-40B4-BE49-F238E27FC236}">
                  <a16:creationId xmlns:a16="http://schemas.microsoft.com/office/drawing/2014/main" id="{98755BF9-C057-344A-8A08-7879CB39BF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2" y="816"/>
              <a:ext cx="1056" cy="4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20" name="Group 21">
            <a:extLst>
              <a:ext uri="{FF2B5EF4-FFF2-40B4-BE49-F238E27FC236}">
                <a16:creationId xmlns:a16="http://schemas.microsoft.com/office/drawing/2014/main" id="{5CAA718C-CB0C-B740-A33E-9DC0A57C44FC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2341563"/>
            <a:ext cx="2416175" cy="369887"/>
            <a:chOff x="3600" y="1728"/>
            <a:chExt cx="2029" cy="310"/>
          </a:xfrm>
        </p:grpSpPr>
        <p:sp>
          <p:nvSpPr>
            <p:cNvPr id="43021" name="Text Box 9">
              <a:extLst>
                <a:ext uri="{FF2B5EF4-FFF2-40B4-BE49-F238E27FC236}">
                  <a16:creationId xmlns:a16="http://schemas.microsoft.com/office/drawing/2014/main" id="{5369D200-68A2-0E44-81F1-5AB345F3E4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2" y="1728"/>
              <a:ext cx="87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Medulla</a:t>
              </a:r>
            </a:p>
          </p:txBody>
        </p:sp>
        <p:sp>
          <p:nvSpPr>
            <p:cNvPr id="43022" name="Line 15">
              <a:extLst>
                <a:ext uri="{FF2B5EF4-FFF2-40B4-BE49-F238E27FC236}">
                  <a16:creationId xmlns:a16="http://schemas.microsoft.com/office/drawing/2014/main" id="{AF68DFBA-0D39-494E-B1D8-F1D5300EFF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0" y="1872"/>
              <a:ext cx="1104" cy="0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1">
            <a:extLst>
              <a:ext uri="{FF2B5EF4-FFF2-40B4-BE49-F238E27FC236}">
                <a16:creationId xmlns:a16="http://schemas.microsoft.com/office/drawing/2014/main" id="{452C080E-2FA9-F741-82A2-57E46C4FF4A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F0804A59-D383-CC46-BFA9-D3547E7E6B7E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42AB2747-D982-F04B-A10B-B3E90FBD1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4857750"/>
            <a:ext cx="102870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6">
            <a:extLst>
              <a:ext uri="{FF2B5EF4-FFF2-40B4-BE49-F238E27FC236}">
                <a16:creationId xmlns:a16="http://schemas.microsoft.com/office/drawing/2014/main" id="{39F8A568-A3D7-7547-9155-A3E242DD9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4857750"/>
            <a:ext cx="58578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7">
            <a:extLst>
              <a:ext uri="{FF2B5EF4-FFF2-40B4-BE49-F238E27FC236}">
                <a16:creationId xmlns:a16="http://schemas.microsoft.com/office/drawing/2014/main" id="{760952A6-9828-CE40-BE5E-DD5C16691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00050"/>
            <a:ext cx="5526088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61" name="Group 74">
            <a:extLst>
              <a:ext uri="{FF2B5EF4-FFF2-40B4-BE49-F238E27FC236}">
                <a16:creationId xmlns:a16="http://schemas.microsoft.com/office/drawing/2014/main" id="{BF31294C-CC6C-CA4D-8B76-2192112C5FE1}"/>
              </a:ext>
            </a:extLst>
          </p:cNvPr>
          <p:cNvGrpSpPr>
            <a:grpSpLocks/>
          </p:cNvGrpSpPr>
          <p:nvPr/>
        </p:nvGrpSpPr>
        <p:grpSpPr bwMode="auto">
          <a:xfrm>
            <a:off x="4029075" y="0"/>
            <a:ext cx="1762125" cy="514350"/>
            <a:chOff x="2448" y="0"/>
            <a:chExt cx="1480" cy="432"/>
          </a:xfrm>
        </p:grpSpPr>
        <p:sp>
          <p:nvSpPr>
            <p:cNvPr id="45090" name="Rectangle 47">
              <a:extLst>
                <a:ext uri="{FF2B5EF4-FFF2-40B4-BE49-F238E27FC236}">
                  <a16:creationId xmlns:a16="http://schemas.microsoft.com/office/drawing/2014/main" id="{94ECB748-1341-2B46-9261-E6AE29ED51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0"/>
              <a:ext cx="148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Tertiary follicle</a:t>
              </a:r>
            </a:p>
          </p:txBody>
        </p:sp>
        <p:sp>
          <p:nvSpPr>
            <p:cNvPr id="45091" name="Line 52">
              <a:extLst>
                <a:ext uri="{FF2B5EF4-FFF2-40B4-BE49-F238E27FC236}">
                  <a16:creationId xmlns:a16="http://schemas.microsoft.com/office/drawing/2014/main" id="{5DFA2EA4-D5CE-2D4A-9406-E4CA1E714C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4" y="240"/>
              <a:ext cx="480" cy="192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062" name="Group 75">
            <a:extLst>
              <a:ext uri="{FF2B5EF4-FFF2-40B4-BE49-F238E27FC236}">
                <a16:creationId xmlns:a16="http://schemas.microsoft.com/office/drawing/2014/main" id="{59B80C39-87A0-914D-8E5E-124EFF61EBEE}"/>
              </a:ext>
            </a:extLst>
          </p:cNvPr>
          <p:cNvGrpSpPr>
            <a:grpSpLocks/>
          </p:cNvGrpSpPr>
          <p:nvPr/>
        </p:nvGrpSpPr>
        <p:grpSpPr bwMode="auto">
          <a:xfrm>
            <a:off x="5829300" y="171450"/>
            <a:ext cx="2020888" cy="800100"/>
            <a:chOff x="3936" y="144"/>
            <a:chExt cx="1697" cy="672"/>
          </a:xfrm>
        </p:grpSpPr>
        <p:sp>
          <p:nvSpPr>
            <p:cNvPr id="45088" name="Rectangle 49">
              <a:extLst>
                <a:ext uri="{FF2B5EF4-FFF2-40B4-BE49-F238E27FC236}">
                  <a16:creationId xmlns:a16="http://schemas.microsoft.com/office/drawing/2014/main" id="{918ABCE9-9949-F24E-9FAE-8BCA8A872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44"/>
              <a:ext cx="1505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Primary follicle</a:t>
              </a:r>
            </a:p>
          </p:txBody>
        </p:sp>
        <p:sp>
          <p:nvSpPr>
            <p:cNvPr id="45089" name="Line 63">
              <a:extLst>
                <a:ext uri="{FF2B5EF4-FFF2-40B4-BE49-F238E27FC236}">
                  <a16:creationId xmlns:a16="http://schemas.microsoft.com/office/drawing/2014/main" id="{04801CE9-026A-D949-BBA4-9CBC79E78A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36" y="432"/>
              <a:ext cx="432" cy="38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063" name="Group 77">
            <a:extLst>
              <a:ext uri="{FF2B5EF4-FFF2-40B4-BE49-F238E27FC236}">
                <a16:creationId xmlns:a16="http://schemas.microsoft.com/office/drawing/2014/main" id="{B7C6547D-173A-DB4A-96AC-D1739A8D7076}"/>
              </a:ext>
            </a:extLst>
          </p:cNvPr>
          <p:cNvGrpSpPr>
            <a:grpSpLocks/>
          </p:cNvGrpSpPr>
          <p:nvPr/>
        </p:nvGrpSpPr>
        <p:grpSpPr bwMode="auto">
          <a:xfrm>
            <a:off x="6286500" y="1257300"/>
            <a:ext cx="1538288" cy="628650"/>
            <a:chOff x="4320" y="1056"/>
            <a:chExt cx="1292" cy="528"/>
          </a:xfrm>
        </p:grpSpPr>
        <p:sp>
          <p:nvSpPr>
            <p:cNvPr id="45086" name="Rectangle 38">
              <a:extLst>
                <a:ext uri="{FF2B5EF4-FFF2-40B4-BE49-F238E27FC236}">
                  <a16:creationId xmlns:a16="http://schemas.microsoft.com/office/drawing/2014/main" id="{03555E0B-5AFA-2B41-8EF9-4ADD67670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056"/>
              <a:ext cx="812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Tertiary</a:t>
              </a:r>
            </a:p>
            <a:p>
              <a:r>
                <a:rPr lang="en-US" altLang="en-US" sz="1800">
                  <a:solidFill>
                    <a:srgbClr val="0900C2"/>
                  </a:solidFill>
                </a:rPr>
                <a:t>follicle</a:t>
              </a:r>
            </a:p>
          </p:txBody>
        </p:sp>
        <p:sp>
          <p:nvSpPr>
            <p:cNvPr id="45087" name="Line 64">
              <a:extLst>
                <a:ext uri="{FF2B5EF4-FFF2-40B4-BE49-F238E27FC236}">
                  <a16:creationId xmlns:a16="http://schemas.microsoft.com/office/drawing/2014/main" id="{14A775DB-C056-6042-8BDE-E88C4C5DE7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0" y="1440"/>
              <a:ext cx="480" cy="14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064" name="Group 76">
            <a:extLst>
              <a:ext uri="{FF2B5EF4-FFF2-40B4-BE49-F238E27FC236}">
                <a16:creationId xmlns:a16="http://schemas.microsoft.com/office/drawing/2014/main" id="{FBEB4F4F-30CA-5046-BE8D-ABB047586298}"/>
              </a:ext>
            </a:extLst>
          </p:cNvPr>
          <p:cNvGrpSpPr>
            <a:grpSpLocks/>
          </p:cNvGrpSpPr>
          <p:nvPr/>
        </p:nvGrpSpPr>
        <p:grpSpPr bwMode="auto">
          <a:xfrm>
            <a:off x="4657725" y="571500"/>
            <a:ext cx="3027363" cy="1076325"/>
            <a:chOff x="2952" y="480"/>
            <a:chExt cx="2542" cy="904"/>
          </a:xfrm>
        </p:grpSpPr>
        <p:sp>
          <p:nvSpPr>
            <p:cNvPr id="45083" name="Rectangle 48">
              <a:extLst>
                <a:ext uri="{FF2B5EF4-FFF2-40B4-BE49-F238E27FC236}">
                  <a16:creationId xmlns:a16="http://schemas.microsoft.com/office/drawing/2014/main" id="{F98D34AE-FC17-4F47-823F-B6D42A0922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480"/>
              <a:ext cx="934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 u="sng">
                  <a:solidFill>
                    <a:srgbClr val="A50021"/>
                  </a:solidFill>
                </a:rPr>
                <a:t>Egg nest</a:t>
              </a:r>
            </a:p>
          </p:txBody>
        </p:sp>
        <p:sp>
          <p:nvSpPr>
            <p:cNvPr id="45084" name="Freeform 65">
              <a:extLst>
                <a:ext uri="{FF2B5EF4-FFF2-40B4-BE49-F238E27FC236}">
                  <a16:creationId xmlns:a16="http://schemas.microsoft.com/office/drawing/2014/main" id="{E275CB19-0A75-6843-AE76-9EF9FA3358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" y="590"/>
              <a:ext cx="1368" cy="794"/>
            </a:xfrm>
            <a:custGeom>
              <a:avLst/>
              <a:gdLst>
                <a:gd name="T0" fmla="*/ 608 w 1273"/>
                <a:gd name="T1" fmla="*/ 50 h 794"/>
                <a:gd name="T2" fmla="*/ 344 w 1273"/>
                <a:gd name="T3" fmla="*/ 26 h 794"/>
                <a:gd name="T4" fmla="*/ 46 w 1273"/>
                <a:gd name="T5" fmla="*/ 58 h 794"/>
                <a:gd name="T6" fmla="*/ 184 w 1273"/>
                <a:gd name="T7" fmla="*/ 490 h 794"/>
                <a:gd name="T8" fmla="*/ 309 w 1273"/>
                <a:gd name="T9" fmla="*/ 570 h 794"/>
                <a:gd name="T10" fmla="*/ 356 w 1273"/>
                <a:gd name="T11" fmla="*/ 602 h 794"/>
                <a:gd name="T12" fmla="*/ 551 w 1273"/>
                <a:gd name="T13" fmla="*/ 698 h 794"/>
                <a:gd name="T14" fmla="*/ 861 w 1273"/>
                <a:gd name="T15" fmla="*/ 794 h 794"/>
                <a:gd name="T16" fmla="*/ 1215 w 1273"/>
                <a:gd name="T17" fmla="*/ 770 h 794"/>
                <a:gd name="T18" fmla="*/ 1410 w 1273"/>
                <a:gd name="T19" fmla="*/ 706 h 794"/>
                <a:gd name="T20" fmla="*/ 1514 w 1273"/>
                <a:gd name="T21" fmla="*/ 650 h 794"/>
                <a:gd name="T22" fmla="*/ 1674 w 1273"/>
                <a:gd name="T23" fmla="*/ 570 h 794"/>
                <a:gd name="T24" fmla="*/ 1744 w 1273"/>
                <a:gd name="T25" fmla="*/ 554 h 794"/>
                <a:gd name="T26" fmla="*/ 1824 w 1273"/>
                <a:gd name="T27" fmla="*/ 506 h 794"/>
                <a:gd name="T28" fmla="*/ 1800 w 1273"/>
                <a:gd name="T29" fmla="*/ 474 h 794"/>
                <a:gd name="T30" fmla="*/ 1789 w 1273"/>
                <a:gd name="T31" fmla="*/ 442 h 794"/>
                <a:gd name="T32" fmla="*/ 1674 w 1273"/>
                <a:gd name="T33" fmla="*/ 386 h 794"/>
                <a:gd name="T34" fmla="*/ 1594 w 1273"/>
                <a:gd name="T35" fmla="*/ 322 h 794"/>
                <a:gd name="T36" fmla="*/ 1549 w 1273"/>
                <a:gd name="T37" fmla="*/ 282 h 794"/>
                <a:gd name="T38" fmla="*/ 1480 w 1273"/>
                <a:gd name="T39" fmla="*/ 250 h 794"/>
                <a:gd name="T40" fmla="*/ 1423 w 1273"/>
                <a:gd name="T41" fmla="*/ 210 h 794"/>
                <a:gd name="T42" fmla="*/ 1352 w 1273"/>
                <a:gd name="T43" fmla="*/ 194 h 794"/>
                <a:gd name="T44" fmla="*/ 1158 w 1273"/>
                <a:gd name="T45" fmla="*/ 122 h 794"/>
                <a:gd name="T46" fmla="*/ 825 w 1273"/>
                <a:gd name="T47" fmla="*/ 58 h 794"/>
                <a:gd name="T48" fmla="*/ 494 w 1273"/>
                <a:gd name="T49" fmla="*/ 34 h 79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73"/>
                <a:gd name="T76" fmla="*/ 0 h 794"/>
                <a:gd name="T77" fmla="*/ 1273 w 1273"/>
                <a:gd name="T78" fmla="*/ 794 h 79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73" h="794">
                  <a:moveTo>
                    <a:pt x="424" y="50"/>
                  </a:moveTo>
                  <a:cubicBezTo>
                    <a:pt x="363" y="37"/>
                    <a:pt x="301" y="32"/>
                    <a:pt x="240" y="26"/>
                  </a:cubicBezTo>
                  <a:cubicBezTo>
                    <a:pt x="163" y="0"/>
                    <a:pt x="95" y="19"/>
                    <a:pt x="32" y="58"/>
                  </a:cubicBezTo>
                  <a:cubicBezTo>
                    <a:pt x="0" y="215"/>
                    <a:pt x="30" y="364"/>
                    <a:pt x="128" y="490"/>
                  </a:cubicBezTo>
                  <a:cubicBezTo>
                    <a:pt x="166" y="538"/>
                    <a:pt x="161" y="542"/>
                    <a:pt x="216" y="570"/>
                  </a:cubicBezTo>
                  <a:cubicBezTo>
                    <a:pt x="231" y="615"/>
                    <a:pt x="211" y="577"/>
                    <a:pt x="248" y="602"/>
                  </a:cubicBezTo>
                  <a:cubicBezTo>
                    <a:pt x="294" y="633"/>
                    <a:pt x="328" y="679"/>
                    <a:pt x="384" y="698"/>
                  </a:cubicBezTo>
                  <a:cubicBezTo>
                    <a:pt x="444" y="758"/>
                    <a:pt x="518" y="780"/>
                    <a:pt x="600" y="794"/>
                  </a:cubicBezTo>
                  <a:cubicBezTo>
                    <a:pt x="712" y="788"/>
                    <a:pt x="756" y="788"/>
                    <a:pt x="848" y="770"/>
                  </a:cubicBezTo>
                  <a:cubicBezTo>
                    <a:pt x="891" y="748"/>
                    <a:pt x="938" y="721"/>
                    <a:pt x="984" y="706"/>
                  </a:cubicBezTo>
                  <a:cubicBezTo>
                    <a:pt x="1037" y="652"/>
                    <a:pt x="1010" y="665"/>
                    <a:pt x="1056" y="650"/>
                  </a:cubicBezTo>
                  <a:cubicBezTo>
                    <a:pt x="1081" y="611"/>
                    <a:pt x="1126" y="588"/>
                    <a:pt x="1168" y="570"/>
                  </a:cubicBezTo>
                  <a:cubicBezTo>
                    <a:pt x="1183" y="563"/>
                    <a:pt x="1216" y="554"/>
                    <a:pt x="1216" y="554"/>
                  </a:cubicBezTo>
                  <a:cubicBezTo>
                    <a:pt x="1219" y="551"/>
                    <a:pt x="1270" y="515"/>
                    <a:pt x="1272" y="506"/>
                  </a:cubicBezTo>
                  <a:cubicBezTo>
                    <a:pt x="1273" y="494"/>
                    <a:pt x="1260" y="485"/>
                    <a:pt x="1256" y="474"/>
                  </a:cubicBezTo>
                  <a:cubicBezTo>
                    <a:pt x="1252" y="463"/>
                    <a:pt x="1254" y="451"/>
                    <a:pt x="1248" y="442"/>
                  </a:cubicBezTo>
                  <a:cubicBezTo>
                    <a:pt x="1237" y="425"/>
                    <a:pt x="1185" y="394"/>
                    <a:pt x="1168" y="386"/>
                  </a:cubicBezTo>
                  <a:cubicBezTo>
                    <a:pt x="1148" y="357"/>
                    <a:pt x="1146" y="333"/>
                    <a:pt x="1112" y="322"/>
                  </a:cubicBezTo>
                  <a:cubicBezTo>
                    <a:pt x="1096" y="275"/>
                    <a:pt x="1116" y="318"/>
                    <a:pt x="1080" y="282"/>
                  </a:cubicBezTo>
                  <a:cubicBezTo>
                    <a:pt x="1043" y="245"/>
                    <a:pt x="1090" y="264"/>
                    <a:pt x="1032" y="250"/>
                  </a:cubicBezTo>
                  <a:cubicBezTo>
                    <a:pt x="1017" y="228"/>
                    <a:pt x="1017" y="221"/>
                    <a:pt x="992" y="210"/>
                  </a:cubicBezTo>
                  <a:cubicBezTo>
                    <a:pt x="976" y="203"/>
                    <a:pt x="944" y="194"/>
                    <a:pt x="944" y="194"/>
                  </a:cubicBezTo>
                  <a:cubicBezTo>
                    <a:pt x="916" y="152"/>
                    <a:pt x="857" y="134"/>
                    <a:pt x="808" y="122"/>
                  </a:cubicBezTo>
                  <a:cubicBezTo>
                    <a:pt x="741" y="77"/>
                    <a:pt x="653" y="67"/>
                    <a:pt x="576" y="58"/>
                  </a:cubicBezTo>
                  <a:cubicBezTo>
                    <a:pt x="363" y="31"/>
                    <a:pt x="464" y="34"/>
                    <a:pt x="344" y="34"/>
                  </a:cubicBezTo>
                </a:path>
              </a:pathLst>
            </a:custGeom>
            <a:noFill/>
            <a:ln w="38100">
              <a:solidFill>
                <a:srgbClr val="A500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5" name="Line 66">
              <a:extLst>
                <a:ext uri="{FF2B5EF4-FFF2-40B4-BE49-F238E27FC236}">
                  <a16:creationId xmlns:a16="http://schemas.microsoft.com/office/drawing/2014/main" id="{DDFC42C1-EB99-6B4F-9D2F-8A51CB02DA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4" y="720"/>
              <a:ext cx="336" cy="240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065" name="Group 78">
            <a:extLst>
              <a:ext uri="{FF2B5EF4-FFF2-40B4-BE49-F238E27FC236}">
                <a16:creationId xmlns:a16="http://schemas.microsoft.com/office/drawing/2014/main" id="{526812E5-9E12-2C46-899D-8ADF3C358367}"/>
              </a:ext>
            </a:extLst>
          </p:cNvPr>
          <p:cNvGrpSpPr>
            <a:grpSpLocks/>
          </p:cNvGrpSpPr>
          <p:nvPr/>
        </p:nvGrpSpPr>
        <p:grpSpPr bwMode="auto">
          <a:xfrm>
            <a:off x="6057900" y="2743200"/>
            <a:ext cx="1943100" cy="793750"/>
            <a:chOff x="4128" y="2304"/>
            <a:chExt cx="1632" cy="666"/>
          </a:xfrm>
        </p:grpSpPr>
        <p:sp>
          <p:nvSpPr>
            <p:cNvPr id="45081" name="Rectangle 46">
              <a:extLst>
                <a:ext uri="{FF2B5EF4-FFF2-40B4-BE49-F238E27FC236}">
                  <a16:creationId xmlns:a16="http://schemas.microsoft.com/office/drawing/2014/main" id="{EDDBCCF6-7CBF-4642-A6AF-42709F3DC0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1" y="2448"/>
              <a:ext cx="1099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Secondary follicle</a:t>
              </a:r>
            </a:p>
          </p:txBody>
        </p:sp>
        <p:sp>
          <p:nvSpPr>
            <p:cNvPr id="45082" name="Line 67">
              <a:extLst>
                <a:ext uri="{FF2B5EF4-FFF2-40B4-BE49-F238E27FC236}">
                  <a16:creationId xmlns:a16="http://schemas.microsoft.com/office/drawing/2014/main" id="{215B724A-B92D-DB4D-A7FE-A73B58B3E7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28" y="2304"/>
              <a:ext cx="576" cy="28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066" name="Rectangle 45">
            <a:extLst>
              <a:ext uri="{FF2B5EF4-FFF2-40B4-BE49-F238E27FC236}">
                <a16:creationId xmlns:a16="http://schemas.microsoft.com/office/drawing/2014/main" id="{1B94EB44-669B-0C45-9A66-88548FC11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225" y="2724150"/>
            <a:ext cx="14081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rgbClr val="0900C2"/>
                </a:solidFill>
              </a:rPr>
              <a:t>Atretic follicle</a:t>
            </a:r>
          </a:p>
        </p:txBody>
      </p:sp>
      <p:grpSp>
        <p:nvGrpSpPr>
          <p:cNvPr id="45067" name="Group 80">
            <a:extLst>
              <a:ext uri="{FF2B5EF4-FFF2-40B4-BE49-F238E27FC236}">
                <a16:creationId xmlns:a16="http://schemas.microsoft.com/office/drawing/2014/main" id="{A273B31B-8B9D-664D-91DA-6BCB6B33F67C}"/>
              </a:ext>
            </a:extLst>
          </p:cNvPr>
          <p:cNvGrpSpPr>
            <a:grpSpLocks/>
          </p:cNvGrpSpPr>
          <p:nvPr/>
        </p:nvGrpSpPr>
        <p:grpSpPr bwMode="auto">
          <a:xfrm>
            <a:off x="4972050" y="3429000"/>
            <a:ext cx="2503488" cy="1258888"/>
            <a:chOff x="3216" y="2880"/>
            <a:chExt cx="2103" cy="1057"/>
          </a:xfrm>
        </p:grpSpPr>
        <p:sp>
          <p:nvSpPr>
            <p:cNvPr id="45079" name="Rectangle 44">
              <a:extLst>
                <a:ext uri="{FF2B5EF4-FFF2-40B4-BE49-F238E27FC236}">
                  <a16:creationId xmlns:a16="http://schemas.microsoft.com/office/drawing/2014/main" id="{F9437B2D-70F1-D547-9A5D-7325C17FF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48"/>
              <a:ext cx="162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Corpus albicans</a:t>
              </a:r>
            </a:p>
          </p:txBody>
        </p:sp>
        <p:sp>
          <p:nvSpPr>
            <p:cNvPr id="45080" name="Line 69">
              <a:extLst>
                <a:ext uri="{FF2B5EF4-FFF2-40B4-BE49-F238E27FC236}">
                  <a16:creationId xmlns:a16="http://schemas.microsoft.com/office/drawing/2014/main" id="{EFA7EC58-701E-E347-850F-919CE0D50A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6" y="2880"/>
              <a:ext cx="624" cy="76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068" name="Group 81">
            <a:extLst>
              <a:ext uri="{FF2B5EF4-FFF2-40B4-BE49-F238E27FC236}">
                <a16:creationId xmlns:a16="http://schemas.microsoft.com/office/drawing/2014/main" id="{43B64040-9961-3340-A37E-1B3C299D6A74}"/>
              </a:ext>
            </a:extLst>
          </p:cNvPr>
          <p:cNvGrpSpPr>
            <a:grpSpLocks/>
          </p:cNvGrpSpPr>
          <p:nvPr/>
        </p:nvGrpSpPr>
        <p:grpSpPr bwMode="auto">
          <a:xfrm>
            <a:off x="3257550" y="4057650"/>
            <a:ext cx="1765300" cy="744538"/>
            <a:chOff x="1776" y="3408"/>
            <a:chExt cx="1483" cy="625"/>
          </a:xfrm>
        </p:grpSpPr>
        <p:sp>
          <p:nvSpPr>
            <p:cNvPr id="45077" name="Rectangle 42">
              <a:extLst>
                <a:ext uri="{FF2B5EF4-FFF2-40B4-BE49-F238E27FC236}">
                  <a16:creationId xmlns:a16="http://schemas.microsoft.com/office/drawing/2014/main" id="{602C9392-21F0-B84C-8559-C694CFC10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3744"/>
              <a:ext cx="148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Corpus luteum</a:t>
              </a:r>
            </a:p>
          </p:txBody>
        </p:sp>
        <p:sp>
          <p:nvSpPr>
            <p:cNvPr id="45078" name="Line 70">
              <a:extLst>
                <a:ext uri="{FF2B5EF4-FFF2-40B4-BE49-F238E27FC236}">
                  <a16:creationId xmlns:a16="http://schemas.microsoft.com/office/drawing/2014/main" id="{49B017F4-E19C-A240-BCE9-786201AA51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60" y="3408"/>
              <a:ext cx="336" cy="38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069" name="Group 82">
            <a:extLst>
              <a:ext uri="{FF2B5EF4-FFF2-40B4-BE49-F238E27FC236}">
                <a16:creationId xmlns:a16="http://schemas.microsoft.com/office/drawing/2014/main" id="{7BFFFFB7-FA61-E148-9000-645E7AB6E9B9}"/>
              </a:ext>
            </a:extLst>
          </p:cNvPr>
          <p:cNvGrpSpPr>
            <a:grpSpLocks/>
          </p:cNvGrpSpPr>
          <p:nvPr/>
        </p:nvGrpSpPr>
        <p:grpSpPr bwMode="auto">
          <a:xfrm>
            <a:off x="1135063" y="3429000"/>
            <a:ext cx="1881187" cy="1536700"/>
            <a:chOff x="-7" y="2880"/>
            <a:chExt cx="1580" cy="1290"/>
          </a:xfrm>
        </p:grpSpPr>
        <p:sp>
          <p:nvSpPr>
            <p:cNvPr id="45075" name="Rectangle 43">
              <a:extLst>
                <a:ext uri="{FF2B5EF4-FFF2-40B4-BE49-F238E27FC236}">
                  <a16:creationId xmlns:a16="http://schemas.microsoft.com/office/drawing/2014/main" id="{DB34BF8C-65C7-2443-9AC0-1DF55D34D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" y="3648"/>
              <a:ext cx="1580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Corpus</a:t>
              </a:r>
            </a:p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hemorrhagicum</a:t>
              </a:r>
            </a:p>
          </p:txBody>
        </p:sp>
        <p:sp>
          <p:nvSpPr>
            <p:cNvPr id="45076" name="Line 71">
              <a:extLst>
                <a:ext uri="{FF2B5EF4-FFF2-40B4-BE49-F238E27FC236}">
                  <a16:creationId xmlns:a16="http://schemas.microsoft.com/office/drawing/2014/main" id="{DDAA7626-BFA1-B54E-91D3-BA6916F83B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8" y="2880"/>
              <a:ext cx="240" cy="76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070" name="Group 73">
            <a:extLst>
              <a:ext uri="{FF2B5EF4-FFF2-40B4-BE49-F238E27FC236}">
                <a16:creationId xmlns:a16="http://schemas.microsoft.com/office/drawing/2014/main" id="{691F92C5-7253-BE43-9CE4-F640CF2763C6}"/>
              </a:ext>
            </a:extLst>
          </p:cNvPr>
          <p:cNvGrpSpPr>
            <a:grpSpLocks/>
          </p:cNvGrpSpPr>
          <p:nvPr/>
        </p:nvGrpSpPr>
        <p:grpSpPr bwMode="auto">
          <a:xfrm>
            <a:off x="1824038" y="0"/>
            <a:ext cx="1958975" cy="857250"/>
            <a:chOff x="572" y="0"/>
            <a:chExt cx="1645" cy="720"/>
          </a:xfrm>
        </p:grpSpPr>
        <p:sp>
          <p:nvSpPr>
            <p:cNvPr id="45073" name="Rectangle 39">
              <a:extLst>
                <a:ext uri="{FF2B5EF4-FFF2-40B4-BE49-F238E27FC236}">
                  <a16:creationId xmlns:a16="http://schemas.microsoft.com/office/drawing/2014/main" id="{5294A040-7D28-AC43-8AF5-24B50014D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" y="0"/>
              <a:ext cx="1645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Ruptured follicle</a:t>
              </a:r>
            </a:p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(ovulation)</a:t>
              </a:r>
            </a:p>
          </p:txBody>
        </p:sp>
        <p:sp>
          <p:nvSpPr>
            <p:cNvPr id="45074" name="Line 72">
              <a:extLst>
                <a:ext uri="{FF2B5EF4-FFF2-40B4-BE49-F238E27FC236}">
                  <a16:creationId xmlns:a16="http://schemas.microsoft.com/office/drawing/2014/main" id="{CD971C81-7C77-ED47-8D90-29E6FCA4BF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" y="480"/>
              <a:ext cx="96" cy="240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071" name="Freeform 84">
            <a:extLst>
              <a:ext uri="{FF2B5EF4-FFF2-40B4-BE49-F238E27FC236}">
                <a16:creationId xmlns:a16="http://schemas.microsoft.com/office/drawing/2014/main" id="{63C3B691-5057-D642-AEAE-068698E1B70C}"/>
              </a:ext>
            </a:extLst>
          </p:cNvPr>
          <p:cNvSpPr>
            <a:spLocks/>
          </p:cNvSpPr>
          <p:nvPr/>
        </p:nvSpPr>
        <p:spPr bwMode="auto">
          <a:xfrm>
            <a:off x="4743450" y="1257300"/>
            <a:ext cx="800100" cy="1143000"/>
          </a:xfrm>
          <a:custGeom>
            <a:avLst/>
            <a:gdLst>
              <a:gd name="T0" fmla="*/ 2147483646 w 672"/>
              <a:gd name="T1" fmla="*/ 0 h 960"/>
              <a:gd name="T2" fmla="*/ 2147483646 w 672"/>
              <a:gd name="T3" fmla="*/ 2147483646 h 960"/>
              <a:gd name="T4" fmla="*/ 2147483646 w 672"/>
              <a:gd name="T5" fmla="*/ 2147483646 h 960"/>
              <a:gd name="T6" fmla="*/ 0 60000 65536"/>
              <a:gd name="T7" fmla="*/ 0 60000 65536"/>
              <a:gd name="T8" fmla="*/ 0 60000 65536"/>
              <a:gd name="T9" fmla="*/ 0 w 672"/>
              <a:gd name="T10" fmla="*/ 0 h 960"/>
              <a:gd name="T11" fmla="*/ 672 w 672"/>
              <a:gd name="T12" fmla="*/ 960 h 9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72" h="960">
                <a:moveTo>
                  <a:pt x="384" y="0"/>
                </a:moveTo>
                <a:cubicBezTo>
                  <a:pt x="192" y="184"/>
                  <a:pt x="0" y="368"/>
                  <a:pt x="48" y="528"/>
                </a:cubicBezTo>
                <a:cubicBezTo>
                  <a:pt x="95" y="687"/>
                  <a:pt x="568" y="888"/>
                  <a:pt x="672" y="960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72" name="Freeform 85">
            <a:extLst>
              <a:ext uri="{FF2B5EF4-FFF2-40B4-BE49-F238E27FC236}">
                <a16:creationId xmlns:a16="http://schemas.microsoft.com/office/drawing/2014/main" id="{2616EB60-4B20-D449-8BC0-72C589C3FADB}"/>
              </a:ext>
            </a:extLst>
          </p:cNvPr>
          <p:cNvSpPr>
            <a:spLocks/>
          </p:cNvSpPr>
          <p:nvPr/>
        </p:nvSpPr>
        <p:spPr bwMode="auto">
          <a:xfrm>
            <a:off x="5314950" y="1943100"/>
            <a:ext cx="285750" cy="457200"/>
          </a:xfrm>
          <a:custGeom>
            <a:avLst/>
            <a:gdLst>
              <a:gd name="T0" fmla="*/ 2147483646 w 240"/>
              <a:gd name="T1" fmla="*/ 2147483646 h 384"/>
              <a:gd name="T2" fmla="*/ 0 w 240"/>
              <a:gd name="T3" fmla="*/ 2147483646 h 384"/>
              <a:gd name="T4" fmla="*/ 2147483646 w 240"/>
              <a:gd name="T5" fmla="*/ 0 h 384"/>
              <a:gd name="T6" fmla="*/ 0 60000 65536"/>
              <a:gd name="T7" fmla="*/ 0 60000 65536"/>
              <a:gd name="T8" fmla="*/ 0 60000 65536"/>
              <a:gd name="T9" fmla="*/ 0 w 240"/>
              <a:gd name="T10" fmla="*/ 0 h 384"/>
              <a:gd name="T11" fmla="*/ 240 w 240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84">
                <a:moveTo>
                  <a:pt x="240" y="384"/>
                </a:moveTo>
                <a:cubicBezTo>
                  <a:pt x="120" y="296"/>
                  <a:pt x="0" y="208"/>
                  <a:pt x="0" y="144"/>
                </a:cubicBezTo>
                <a:cubicBezTo>
                  <a:pt x="0" y="80"/>
                  <a:pt x="200" y="23"/>
                  <a:pt x="240" y="0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1">
            <a:extLst>
              <a:ext uri="{FF2B5EF4-FFF2-40B4-BE49-F238E27FC236}">
                <a16:creationId xmlns:a16="http://schemas.microsoft.com/office/drawing/2014/main" id="{C4DABBE2-4735-4D4C-87B2-D38A2ACABBE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F1C26C59-D793-484B-A786-69CE60EDC464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68A6AC8-9219-6441-836B-DC546B656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4857750"/>
            <a:ext cx="102870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3">
            <a:extLst>
              <a:ext uri="{FF2B5EF4-FFF2-40B4-BE49-F238E27FC236}">
                <a16:creationId xmlns:a16="http://schemas.microsoft.com/office/drawing/2014/main" id="{7D6C70C0-7AF4-7843-988B-555949D00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4857750"/>
            <a:ext cx="58578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>
            <a:extLst>
              <a:ext uri="{FF2B5EF4-FFF2-40B4-BE49-F238E27FC236}">
                <a16:creationId xmlns:a16="http://schemas.microsoft.com/office/drawing/2014/main" id="{974BDC3E-8660-944C-82DD-033EEB8E6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00050"/>
            <a:ext cx="5526088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109" name="Group 5">
            <a:extLst>
              <a:ext uri="{FF2B5EF4-FFF2-40B4-BE49-F238E27FC236}">
                <a16:creationId xmlns:a16="http://schemas.microsoft.com/office/drawing/2014/main" id="{5285CCC5-954E-E147-85F3-FEE5EE082466}"/>
              </a:ext>
            </a:extLst>
          </p:cNvPr>
          <p:cNvGrpSpPr>
            <a:grpSpLocks/>
          </p:cNvGrpSpPr>
          <p:nvPr/>
        </p:nvGrpSpPr>
        <p:grpSpPr bwMode="auto">
          <a:xfrm>
            <a:off x="4029075" y="0"/>
            <a:ext cx="1762125" cy="514350"/>
            <a:chOff x="2448" y="0"/>
            <a:chExt cx="1480" cy="432"/>
          </a:xfrm>
        </p:grpSpPr>
        <p:sp>
          <p:nvSpPr>
            <p:cNvPr id="47133" name="Rectangle 6">
              <a:extLst>
                <a:ext uri="{FF2B5EF4-FFF2-40B4-BE49-F238E27FC236}">
                  <a16:creationId xmlns:a16="http://schemas.microsoft.com/office/drawing/2014/main" id="{86012DF2-39A4-1B40-A96E-984AA6BB4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0"/>
              <a:ext cx="148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Tertiary follicle</a:t>
              </a:r>
            </a:p>
          </p:txBody>
        </p:sp>
        <p:sp>
          <p:nvSpPr>
            <p:cNvPr id="47134" name="Line 7">
              <a:extLst>
                <a:ext uri="{FF2B5EF4-FFF2-40B4-BE49-F238E27FC236}">
                  <a16:creationId xmlns:a16="http://schemas.microsoft.com/office/drawing/2014/main" id="{8F9EF62D-F665-1F44-9F8C-66FF7E638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4" y="240"/>
              <a:ext cx="480" cy="192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110" name="Group 8">
            <a:extLst>
              <a:ext uri="{FF2B5EF4-FFF2-40B4-BE49-F238E27FC236}">
                <a16:creationId xmlns:a16="http://schemas.microsoft.com/office/drawing/2014/main" id="{BF2D2C7A-88B3-484E-8355-01BEE0B9D6A9}"/>
              </a:ext>
            </a:extLst>
          </p:cNvPr>
          <p:cNvGrpSpPr>
            <a:grpSpLocks/>
          </p:cNvGrpSpPr>
          <p:nvPr/>
        </p:nvGrpSpPr>
        <p:grpSpPr bwMode="auto">
          <a:xfrm>
            <a:off x="5829300" y="171450"/>
            <a:ext cx="2020888" cy="800100"/>
            <a:chOff x="3936" y="144"/>
            <a:chExt cx="1697" cy="672"/>
          </a:xfrm>
        </p:grpSpPr>
        <p:sp>
          <p:nvSpPr>
            <p:cNvPr id="47131" name="Rectangle 9">
              <a:extLst>
                <a:ext uri="{FF2B5EF4-FFF2-40B4-BE49-F238E27FC236}">
                  <a16:creationId xmlns:a16="http://schemas.microsoft.com/office/drawing/2014/main" id="{B988980E-13B6-4541-A9A8-74FCB6E2F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44"/>
              <a:ext cx="1505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Primary follicle</a:t>
              </a:r>
            </a:p>
          </p:txBody>
        </p:sp>
        <p:sp>
          <p:nvSpPr>
            <p:cNvPr id="47132" name="Line 10">
              <a:extLst>
                <a:ext uri="{FF2B5EF4-FFF2-40B4-BE49-F238E27FC236}">
                  <a16:creationId xmlns:a16="http://schemas.microsoft.com/office/drawing/2014/main" id="{5CE51737-04C4-A047-A2A3-0F9158A92F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36" y="432"/>
              <a:ext cx="432" cy="38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111" name="Group 11">
            <a:extLst>
              <a:ext uri="{FF2B5EF4-FFF2-40B4-BE49-F238E27FC236}">
                <a16:creationId xmlns:a16="http://schemas.microsoft.com/office/drawing/2014/main" id="{8D166F32-A6A3-784A-A8C5-3E61DB648449}"/>
              </a:ext>
            </a:extLst>
          </p:cNvPr>
          <p:cNvGrpSpPr>
            <a:grpSpLocks/>
          </p:cNvGrpSpPr>
          <p:nvPr/>
        </p:nvGrpSpPr>
        <p:grpSpPr bwMode="auto">
          <a:xfrm>
            <a:off x="6286500" y="1257300"/>
            <a:ext cx="1538288" cy="628650"/>
            <a:chOff x="4320" y="1056"/>
            <a:chExt cx="1292" cy="528"/>
          </a:xfrm>
        </p:grpSpPr>
        <p:sp>
          <p:nvSpPr>
            <p:cNvPr id="47129" name="Rectangle 12">
              <a:extLst>
                <a:ext uri="{FF2B5EF4-FFF2-40B4-BE49-F238E27FC236}">
                  <a16:creationId xmlns:a16="http://schemas.microsoft.com/office/drawing/2014/main" id="{6384DC5E-4738-AD4F-8301-4256D2F25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056"/>
              <a:ext cx="812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Tertiary</a:t>
              </a:r>
            </a:p>
            <a:p>
              <a:r>
                <a:rPr lang="en-US" altLang="en-US" sz="1800">
                  <a:solidFill>
                    <a:srgbClr val="0900C2"/>
                  </a:solidFill>
                </a:rPr>
                <a:t>follicle</a:t>
              </a:r>
            </a:p>
          </p:txBody>
        </p:sp>
        <p:sp>
          <p:nvSpPr>
            <p:cNvPr id="47130" name="Line 13">
              <a:extLst>
                <a:ext uri="{FF2B5EF4-FFF2-40B4-BE49-F238E27FC236}">
                  <a16:creationId xmlns:a16="http://schemas.microsoft.com/office/drawing/2014/main" id="{A41BFA8E-1781-1748-BF49-4DF0036C9C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0" y="1440"/>
              <a:ext cx="480" cy="14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112" name="Group 18">
            <a:extLst>
              <a:ext uri="{FF2B5EF4-FFF2-40B4-BE49-F238E27FC236}">
                <a16:creationId xmlns:a16="http://schemas.microsoft.com/office/drawing/2014/main" id="{9283335F-66EB-1947-A828-7B25CD9AEA2D}"/>
              </a:ext>
            </a:extLst>
          </p:cNvPr>
          <p:cNvGrpSpPr>
            <a:grpSpLocks/>
          </p:cNvGrpSpPr>
          <p:nvPr/>
        </p:nvGrpSpPr>
        <p:grpSpPr bwMode="auto">
          <a:xfrm>
            <a:off x="6057900" y="2743200"/>
            <a:ext cx="1943100" cy="793750"/>
            <a:chOff x="4128" y="2304"/>
            <a:chExt cx="1632" cy="666"/>
          </a:xfrm>
        </p:grpSpPr>
        <p:sp>
          <p:nvSpPr>
            <p:cNvPr id="47127" name="Rectangle 19">
              <a:extLst>
                <a:ext uri="{FF2B5EF4-FFF2-40B4-BE49-F238E27FC236}">
                  <a16:creationId xmlns:a16="http://schemas.microsoft.com/office/drawing/2014/main" id="{0B7FDA8D-46AD-0E4D-9FA4-A8DA56CA9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1" y="2448"/>
              <a:ext cx="1099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Secondary follicle</a:t>
              </a:r>
            </a:p>
          </p:txBody>
        </p:sp>
        <p:sp>
          <p:nvSpPr>
            <p:cNvPr id="47128" name="Line 20">
              <a:extLst>
                <a:ext uri="{FF2B5EF4-FFF2-40B4-BE49-F238E27FC236}">
                  <a16:creationId xmlns:a16="http://schemas.microsoft.com/office/drawing/2014/main" id="{F0688AE0-2BB9-0B41-A22C-EB175BCD4B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28" y="2304"/>
              <a:ext cx="576" cy="28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113" name="Rectangle 21">
            <a:extLst>
              <a:ext uri="{FF2B5EF4-FFF2-40B4-BE49-F238E27FC236}">
                <a16:creationId xmlns:a16="http://schemas.microsoft.com/office/drawing/2014/main" id="{FC99FE93-5BA9-FA4C-89C0-DD1CAAFF4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225" y="2724150"/>
            <a:ext cx="14081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rgbClr val="0900C2"/>
                </a:solidFill>
              </a:rPr>
              <a:t>Atretic follicle</a:t>
            </a:r>
          </a:p>
        </p:txBody>
      </p:sp>
      <p:grpSp>
        <p:nvGrpSpPr>
          <p:cNvPr id="47114" name="Group 22">
            <a:extLst>
              <a:ext uri="{FF2B5EF4-FFF2-40B4-BE49-F238E27FC236}">
                <a16:creationId xmlns:a16="http://schemas.microsoft.com/office/drawing/2014/main" id="{7AFF1FED-5B60-4645-A460-BA8F4D2E696F}"/>
              </a:ext>
            </a:extLst>
          </p:cNvPr>
          <p:cNvGrpSpPr>
            <a:grpSpLocks/>
          </p:cNvGrpSpPr>
          <p:nvPr/>
        </p:nvGrpSpPr>
        <p:grpSpPr bwMode="auto">
          <a:xfrm>
            <a:off x="4972050" y="3429000"/>
            <a:ext cx="2503488" cy="1258888"/>
            <a:chOff x="3216" y="2880"/>
            <a:chExt cx="2103" cy="1057"/>
          </a:xfrm>
        </p:grpSpPr>
        <p:sp>
          <p:nvSpPr>
            <p:cNvPr id="47125" name="Rectangle 23">
              <a:extLst>
                <a:ext uri="{FF2B5EF4-FFF2-40B4-BE49-F238E27FC236}">
                  <a16:creationId xmlns:a16="http://schemas.microsoft.com/office/drawing/2014/main" id="{CD821253-843E-7743-AEB8-6F6E4A057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48"/>
              <a:ext cx="162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Corpus albicans</a:t>
              </a:r>
            </a:p>
          </p:txBody>
        </p:sp>
        <p:sp>
          <p:nvSpPr>
            <p:cNvPr id="47126" name="Line 24">
              <a:extLst>
                <a:ext uri="{FF2B5EF4-FFF2-40B4-BE49-F238E27FC236}">
                  <a16:creationId xmlns:a16="http://schemas.microsoft.com/office/drawing/2014/main" id="{CF7322D2-3336-6442-AC99-CF81017CB2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6" y="2880"/>
              <a:ext cx="624" cy="76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115" name="Group 25">
            <a:extLst>
              <a:ext uri="{FF2B5EF4-FFF2-40B4-BE49-F238E27FC236}">
                <a16:creationId xmlns:a16="http://schemas.microsoft.com/office/drawing/2014/main" id="{4FD342BB-6EB8-FC45-88F7-FE8327CB7BA0}"/>
              </a:ext>
            </a:extLst>
          </p:cNvPr>
          <p:cNvGrpSpPr>
            <a:grpSpLocks/>
          </p:cNvGrpSpPr>
          <p:nvPr/>
        </p:nvGrpSpPr>
        <p:grpSpPr bwMode="auto">
          <a:xfrm>
            <a:off x="3257550" y="4057650"/>
            <a:ext cx="1765300" cy="744538"/>
            <a:chOff x="1776" y="3408"/>
            <a:chExt cx="1483" cy="625"/>
          </a:xfrm>
        </p:grpSpPr>
        <p:sp>
          <p:nvSpPr>
            <p:cNvPr id="47123" name="Rectangle 26">
              <a:extLst>
                <a:ext uri="{FF2B5EF4-FFF2-40B4-BE49-F238E27FC236}">
                  <a16:creationId xmlns:a16="http://schemas.microsoft.com/office/drawing/2014/main" id="{3EC3B3C9-E7D9-BA4C-95C4-0B7E40EAE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3744"/>
              <a:ext cx="148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Corpus luteum</a:t>
              </a:r>
            </a:p>
          </p:txBody>
        </p:sp>
        <p:sp>
          <p:nvSpPr>
            <p:cNvPr id="47124" name="Line 27">
              <a:extLst>
                <a:ext uri="{FF2B5EF4-FFF2-40B4-BE49-F238E27FC236}">
                  <a16:creationId xmlns:a16="http://schemas.microsoft.com/office/drawing/2014/main" id="{F18B6146-776C-0941-8422-38B7795D47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60" y="3408"/>
              <a:ext cx="336" cy="38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116" name="Group 28">
            <a:extLst>
              <a:ext uri="{FF2B5EF4-FFF2-40B4-BE49-F238E27FC236}">
                <a16:creationId xmlns:a16="http://schemas.microsoft.com/office/drawing/2014/main" id="{1B1040AD-1C6C-2E4C-8B0E-D59DB3428DFF}"/>
              </a:ext>
            </a:extLst>
          </p:cNvPr>
          <p:cNvGrpSpPr>
            <a:grpSpLocks/>
          </p:cNvGrpSpPr>
          <p:nvPr/>
        </p:nvGrpSpPr>
        <p:grpSpPr bwMode="auto">
          <a:xfrm>
            <a:off x="1135063" y="3429000"/>
            <a:ext cx="1881187" cy="1536700"/>
            <a:chOff x="-7" y="2880"/>
            <a:chExt cx="1580" cy="1290"/>
          </a:xfrm>
        </p:grpSpPr>
        <p:sp>
          <p:nvSpPr>
            <p:cNvPr id="47121" name="Rectangle 29">
              <a:extLst>
                <a:ext uri="{FF2B5EF4-FFF2-40B4-BE49-F238E27FC236}">
                  <a16:creationId xmlns:a16="http://schemas.microsoft.com/office/drawing/2014/main" id="{220DC277-EC68-3849-B248-D88070654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" y="3648"/>
              <a:ext cx="1580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Corpus</a:t>
              </a:r>
            </a:p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hemorrhagicum</a:t>
              </a:r>
            </a:p>
          </p:txBody>
        </p:sp>
        <p:sp>
          <p:nvSpPr>
            <p:cNvPr id="47122" name="Line 30">
              <a:extLst>
                <a:ext uri="{FF2B5EF4-FFF2-40B4-BE49-F238E27FC236}">
                  <a16:creationId xmlns:a16="http://schemas.microsoft.com/office/drawing/2014/main" id="{5BC131C6-4DC7-1F4B-8BCE-EAB70A9215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8" y="2880"/>
              <a:ext cx="240" cy="76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117" name="Group 31">
            <a:extLst>
              <a:ext uri="{FF2B5EF4-FFF2-40B4-BE49-F238E27FC236}">
                <a16:creationId xmlns:a16="http://schemas.microsoft.com/office/drawing/2014/main" id="{070EFC7B-5CD7-A148-A147-5AD9763CC919}"/>
              </a:ext>
            </a:extLst>
          </p:cNvPr>
          <p:cNvGrpSpPr>
            <a:grpSpLocks/>
          </p:cNvGrpSpPr>
          <p:nvPr/>
        </p:nvGrpSpPr>
        <p:grpSpPr bwMode="auto">
          <a:xfrm>
            <a:off x="1824038" y="0"/>
            <a:ext cx="1958975" cy="857250"/>
            <a:chOff x="572" y="0"/>
            <a:chExt cx="1645" cy="720"/>
          </a:xfrm>
        </p:grpSpPr>
        <p:sp>
          <p:nvSpPr>
            <p:cNvPr id="47119" name="Rectangle 32">
              <a:extLst>
                <a:ext uri="{FF2B5EF4-FFF2-40B4-BE49-F238E27FC236}">
                  <a16:creationId xmlns:a16="http://schemas.microsoft.com/office/drawing/2014/main" id="{BA5A323E-3E2E-4A44-98BE-68CF0BD69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" y="0"/>
              <a:ext cx="1645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Ruptured follicle</a:t>
              </a:r>
            </a:p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(ovulation)</a:t>
              </a:r>
            </a:p>
          </p:txBody>
        </p:sp>
        <p:sp>
          <p:nvSpPr>
            <p:cNvPr id="47120" name="Line 33">
              <a:extLst>
                <a:ext uri="{FF2B5EF4-FFF2-40B4-BE49-F238E27FC236}">
                  <a16:creationId xmlns:a16="http://schemas.microsoft.com/office/drawing/2014/main" id="{93381586-0E51-AD40-9362-EE7CED6DDE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" y="480"/>
              <a:ext cx="96" cy="240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118" name="Freeform 36">
            <a:extLst>
              <a:ext uri="{FF2B5EF4-FFF2-40B4-BE49-F238E27FC236}">
                <a16:creationId xmlns:a16="http://schemas.microsoft.com/office/drawing/2014/main" id="{08B11C0E-7D03-FD45-BD1E-FC9E2E1E9B8E}"/>
              </a:ext>
            </a:extLst>
          </p:cNvPr>
          <p:cNvSpPr>
            <a:spLocks/>
          </p:cNvSpPr>
          <p:nvPr/>
        </p:nvSpPr>
        <p:spPr bwMode="auto">
          <a:xfrm>
            <a:off x="3886200" y="1714500"/>
            <a:ext cx="1714500" cy="246063"/>
          </a:xfrm>
          <a:custGeom>
            <a:avLst/>
            <a:gdLst>
              <a:gd name="T0" fmla="*/ 2147483646 w 1440"/>
              <a:gd name="T1" fmla="*/ 2147483646 h 207"/>
              <a:gd name="T2" fmla="*/ 2147483646 w 1440"/>
              <a:gd name="T3" fmla="*/ 2147483646 h 207"/>
              <a:gd name="T4" fmla="*/ 0 w 1440"/>
              <a:gd name="T5" fmla="*/ 0 h 207"/>
              <a:gd name="T6" fmla="*/ 0 60000 65536"/>
              <a:gd name="T7" fmla="*/ 0 60000 65536"/>
              <a:gd name="T8" fmla="*/ 0 60000 65536"/>
              <a:gd name="T9" fmla="*/ 0 w 1440"/>
              <a:gd name="T10" fmla="*/ 0 h 207"/>
              <a:gd name="T11" fmla="*/ 1440 w 1440"/>
              <a:gd name="T12" fmla="*/ 207 h 2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207">
                <a:moveTo>
                  <a:pt x="1440" y="96"/>
                </a:moveTo>
                <a:cubicBezTo>
                  <a:pt x="1031" y="151"/>
                  <a:pt x="623" y="207"/>
                  <a:pt x="384" y="192"/>
                </a:cubicBezTo>
                <a:cubicBezTo>
                  <a:pt x="144" y="176"/>
                  <a:pt x="63" y="31"/>
                  <a:pt x="0" y="0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1">
            <a:extLst>
              <a:ext uri="{FF2B5EF4-FFF2-40B4-BE49-F238E27FC236}">
                <a16:creationId xmlns:a16="http://schemas.microsoft.com/office/drawing/2014/main" id="{B67F8A0E-6350-FF46-8594-68C665EB114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D91ABADD-A1AB-404F-ABAA-70407B434BEF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6A17EBD-116E-2C46-9E70-6740885E7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4857750"/>
            <a:ext cx="102870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>
            <a:extLst>
              <a:ext uri="{FF2B5EF4-FFF2-40B4-BE49-F238E27FC236}">
                <a16:creationId xmlns:a16="http://schemas.microsoft.com/office/drawing/2014/main" id="{8170E7A3-2C0D-7E44-8AEB-D23B405FA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4857750"/>
            <a:ext cx="58578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4">
            <a:extLst>
              <a:ext uri="{FF2B5EF4-FFF2-40B4-BE49-F238E27FC236}">
                <a16:creationId xmlns:a16="http://schemas.microsoft.com/office/drawing/2014/main" id="{FCC5D4D5-9BC6-624C-AF84-D362B3A11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00050"/>
            <a:ext cx="5526088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157" name="Group 5">
            <a:extLst>
              <a:ext uri="{FF2B5EF4-FFF2-40B4-BE49-F238E27FC236}">
                <a16:creationId xmlns:a16="http://schemas.microsoft.com/office/drawing/2014/main" id="{1C1E37AD-4BBF-BF49-9C7E-FA87CA180E1C}"/>
              </a:ext>
            </a:extLst>
          </p:cNvPr>
          <p:cNvGrpSpPr>
            <a:grpSpLocks/>
          </p:cNvGrpSpPr>
          <p:nvPr/>
        </p:nvGrpSpPr>
        <p:grpSpPr bwMode="auto">
          <a:xfrm>
            <a:off x="4029075" y="0"/>
            <a:ext cx="1762125" cy="514350"/>
            <a:chOff x="2448" y="0"/>
            <a:chExt cx="1480" cy="432"/>
          </a:xfrm>
        </p:grpSpPr>
        <p:sp>
          <p:nvSpPr>
            <p:cNvPr id="49185" name="Rectangle 6">
              <a:extLst>
                <a:ext uri="{FF2B5EF4-FFF2-40B4-BE49-F238E27FC236}">
                  <a16:creationId xmlns:a16="http://schemas.microsoft.com/office/drawing/2014/main" id="{DB72D983-37BF-8440-875D-3C788C542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0"/>
              <a:ext cx="148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Tertiary follicle</a:t>
              </a:r>
            </a:p>
          </p:txBody>
        </p:sp>
        <p:sp>
          <p:nvSpPr>
            <p:cNvPr id="49186" name="Line 7">
              <a:extLst>
                <a:ext uri="{FF2B5EF4-FFF2-40B4-BE49-F238E27FC236}">
                  <a16:creationId xmlns:a16="http://schemas.microsoft.com/office/drawing/2014/main" id="{0846DC98-39A2-704F-8E55-B40251C35E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4" y="240"/>
              <a:ext cx="480" cy="192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158" name="Group 8">
            <a:extLst>
              <a:ext uri="{FF2B5EF4-FFF2-40B4-BE49-F238E27FC236}">
                <a16:creationId xmlns:a16="http://schemas.microsoft.com/office/drawing/2014/main" id="{F9265611-431C-4446-8D28-85D768A8E302}"/>
              </a:ext>
            </a:extLst>
          </p:cNvPr>
          <p:cNvGrpSpPr>
            <a:grpSpLocks/>
          </p:cNvGrpSpPr>
          <p:nvPr/>
        </p:nvGrpSpPr>
        <p:grpSpPr bwMode="auto">
          <a:xfrm>
            <a:off x="5829300" y="171450"/>
            <a:ext cx="2020888" cy="800100"/>
            <a:chOff x="3936" y="144"/>
            <a:chExt cx="1697" cy="672"/>
          </a:xfrm>
        </p:grpSpPr>
        <p:sp>
          <p:nvSpPr>
            <p:cNvPr id="49183" name="Rectangle 9">
              <a:extLst>
                <a:ext uri="{FF2B5EF4-FFF2-40B4-BE49-F238E27FC236}">
                  <a16:creationId xmlns:a16="http://schemas.microsoft.com/office/drawing/2014/main" id="{7DF6401B-DC28-AA47-A904-27E0C6958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44"/>
              <a:ext cx="1505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Primary follicle</a:t>
              </a:r>
            </a:p>
          </p:txBody>
        </p:sp>
        <p:sp>
          <p:nvSpPr>
            <p:cNvPr id="49184" name="Line 10">
              <a:extLst>
                <a:ext uri="{FF2B5EF4-FFF2-40B4-BE49-F238E27FC236}">
                  <a16:creationId xmlns:a16="http://schemas.microsoft.com/office/drawing/2014/main" id="{1D08A1BB-50C0-4A4E-8137-211025AE7D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36" y="432"/>
              <a:ext cx="432" cy="38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159" name="Group 11">
            <a:extLst>
              <a:ext uri="{FF2B5EF4-FFF2-40B4-BE49-F238E27FC236}">
                <a16:creationId xmlns:a16="http://schemas.microsoft.com/office/drawing/2014/main" id="{EC090480-0690-FF4E-8A2F-368559F67B9E}"/>
              </a:ext>
            </a:extLst>
          </p:cNvPr>
          <p:cNvGrpSpPr>
            <a:grpSpLocks/>
          </p:cNvGrpSpPr>
          <p:nvPr/>
        </p:nvGrpSpPr>
        <p:grpSpPr bwMode="auto">
          <a:xfrm>
            <a:off x="6286500" y="1257300"/>
            <a:ext cx="1538288" cy="628650"/>
            <a:chOff x="4320" y="1056"/>
            <a:chExt cx="1292" cy="528"/>
          </a:xfrm>
        </p:grpSpPr>
        <p:sp>
          <p:nvSpPr>
            <p:cNvPr id="49181" name="Rectangle 12">
              <a:extLst>
                <a:ext uri="{FF2B5EF4-FFF2-40B4-BE49-F238E27FC236}">
                  <a16:creationId xmlns:a16="http://schemas.microsoft.com/office/drawing/2014/main" id="{A542D03F-5703-1B46-80AD-F1EBD9405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056"/>
              <a:ext cx="812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Tertiary</a:t>
              </a:r>
            </a:p>
            <a:p>
              <a:r>
                <a:rPr lang="en-US" altLang="en-US" sz="1800">
                  <a:solidFill>
                    <a:srgbClr val="0900C2"/>
                  </a:solidFill>
                </a:rPr>
                <a:t>follicle</a:t>
              </a:r>
            </a:p>
          </p:txBody>
        </p:sp>
        <p:sp>
          <p:nvSpPr>
            <p:cNvPr id="49182" name="Line 13">
              <a:extLst>
                <a:ext uri="{FF2B5EF4-FFF2-40B4-BE49-F238E27FC236}">
                  <a16:creationId xmlns:a16="http://schemas.microsoft.com/office/drawing/2014/main" id="{212B355C-384D-3B40-9B55-FDFB6F054C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0" y="1440"/>
              <a:ext cx="480" cy="14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160" name="Group 18">
            <a:extLst>
              <a:ext uri="{FF2B5EF4-FFF2-40B4-BE49-F238E27FC236}">
                <a16:creationId xmlns:a16="http://schemas.microsoft.com/office/drawing/2014/main" id="{DB6151A9-49FC-564D-AA2E-7D63A97F14AB}"/>
              </a:ext>
            </a:extLst>
          </p:cNvPr>
          <p:cNvGrpSpPr>
            <a:grpSpLocks/>
          </p:cNvGrpSpPr>
          <p:nvPr/>
        </p:nvGrpSpPr>
        <p:grpSpPr bwMode="auto">
          <a:xfrm>
            <a:off x="6057900" y="2743200"/>
            <a:ext cx="1943100" cy="793750"/>
            <a:chOff x="4128" y="2304"/>
            <a:chExt cx="1632" cy="666"/>
          </a:xfrm>
        </p:grpSpPr>
        <p:sp>
          <p:nvSpPr>
            <p:cNvPr id="49179" name="Rectangle 19">
              <a:extLst>
                <a:ext uri="{FF2B5EF4-FFF2-40B4-BE49-F238E27FC236}">
                  <a16:creationId xmlns:a16="http://schemas.microsoft.com/office/drawing/2014/main" id="{467F3D82-F3E7-D54B-B473-744201A63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1" y="2448"/>
              <a:ext cx="1099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Secondary follicle</a:t>
              </a:r>
            </a:p>
          </p:txBody>
        </p:sp>
        <p:sp>
          <p:nvSpPr>
            <p:cNvPr id="49180" name="Line 20">
              <a:extLst>
                <a:ext uri="{FF2B5EF4-FFF2-40B4-BE49-F238E27FC236}">
                  <a16:creationId xmlns:a16="http://schemas.microsoft.com/office/drawing/2014/main" id="{36D892D6-AC49-A240-AC9E-0760479985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28" y="2304"/>
              <a:ext cx="576" cy="28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161" name="Rectangle 21">
            <a:extLst>
              <a:ext uri="{FF2B5EF4-FFF2-40B4-BE49-F238E27FC236}">
                <a16:creationId xmlns:a16="http://schemas.microsoft.com/office/drawing/2014/main" id="{8166FDD7-8C7E-E24F-B2E9-FDD8C3673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225" y="2724150"/>
            <a:ext cx="14081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rgbClr val="0900C2"/>
                </a:solidFill>
              </a:rPr>
              <a:t>Atretic follicle</a:t>
            </a:r>
          </a:p>
        </p:txBody>
      </p:sp>
      <p:grpSp>
        <p:nvGrpSpPr>
          <p:cNvPr id="49162" name="Group 22">
            <a:extLst>
              <a:ext uri="{FF2B5EF4-FFF2-40B4-BE49-F238E27FC236}">
                <a16:creationId xmlns:a16="http://schemas.microsoft.com/office/drawing/2014/main" id="{D345B0DE-FDC4-5849-A0F9-D1DFAC6613C4}"/>
              </a:ext>
            </a:extLst>
          </p:cNvPr>
          <p:cNvGrpSpPr>
            <a:grpSpLocks/>
          </p:cNvGrpSpPr>
          <p:nvPr/>
        </p:nvGrpSpPr>
        <p:grpSpPr bwMode="auto">
          <a:xfrm>
            <a:off x="4972050" y="3429000"/>
            <a:ext cx="2503488" cy="1258888"/>
            <a:chOff x="3216" y="2880"/>
            <a:chExt cx="2103" cy="1057"/>
          </a:xfrm>
        </p:grpSpPr>
        <p:sp>
          <p:nvSpPr>
            <p:cNvPr id="49177" name="Rectangle 23">
              <a:extLst>
                <a:ext uri="{FF2B5EF4-FFF2-40B4-BE49-F238E27FC236}">
                  <a16:creationId xmlns:a16="http://schemas.microsoft.com/office/drawing/2014/main" id="{142D4C86-1F56-AA4B-8810-00C3B453B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48"/>
              <a:ext cx="162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Corpus albicans</a:t>
              </a:r>
            </a:p>
          </p:txBody>
        </p:sp>
        <p:sp>
          <p:nvSpPr>
            <p:cNvPr id="49178" name="Line 24">
              <a:extLst>
                <a:ext uri="{FF2B5EF4-FFF2-40B4-BE49-F238E27FC236}">
                  <a16:creationId xmlns:a16="http://schemas.microsoft.com/office/drawing/2014/main" id="{67A7BF0F-1FF7-FF4F-ABFD-E94305516F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6" y="2880"/>
              <a:ext cx="624" cy="76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163" name="Group 25">
            <a:extLst>
              <a:ext uri="{FF2B5EF4-FFF2-40B4-BE49-F238E27FC236}">
                <a16:creationId xmlns:a16="http://schemas.microsoft.com/office/drawing/2014/main" id="{0D7D4D49-C4FF-6743-B04B-B2169DB7FE2A}"/>
              </a:ext>
            </a:extLst>
          </p:cNvPr>
          <p:cNvGrpSpPr>
            <a:grpSpLocks/>
          </p:cNvGrpSpPr>
          <p:nvPr/>
        </p:nvGrpSpPr>
        <p:grpSpPr bwMode="auto">
          <a:xfrm>
            <a:off x="3257550" y="4057650"/>
            <a:ext cx="1765300" cy="744538"/>
            <a:chOff x="1776" y="3408"/>
            <a:chExt cx="1483" cy="625"/>
          </a:xfrm>
        </p:grpSpPr>
        <p:sp>
          <p:nvSpPr>
            <p:cNvPr id="49175" name="Rectangle 26">
              <a:extLst>
                <a:ext uri="{FF2B5EF4-FFF2-40B4-BE49-F238E27FC236}">
                  <a16:creationId xmlns:a16="http://schemas.microsoft.com/office/drawing/2014/main" id="{5EF6F59A-4727-F845-8044-DD66890284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3744"/>
              <a:ext cx="148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Corpus luteum</a:t>
              </a:r>
            </a:p>
          </p:txBody>
        </p:sp>
        <p:sp>
          <p:nvSpPr>
            <p:cNvPr id="49176" name="Line 27">
              <a:extLst>
                <a:ext uri="{FF2B5EF4-FFF2-40B4-BE49-F238E27FC236}">
                  <a16:creationId xmlns:a16="http://schemas.microsoft.com/office/drawing/2014/main" id="{A4128111-DBDA-4349-A9D5-393DC4A708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60" y="3408"/>
              <a:ext cx="336" cy="38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164" name="Group 28">
            <a:extLst>
              <a:ext uri="{FF2B5EF4-FFF2-40B4-BE49-F238E27FC236}">
                <a16:creationId xmlns:a16="http://schemas.microsoft.com/office/drawing/2014/main" id="{F21F5D05-4D65-DC45-AD58-F49D3129E80C}"/>
              </a:ext>
            </a:extLst>
          </p:cNvPr>
          <p:cNvGrpSpPr>
            <a:grpSpLocks/>
          </p:cNvGrpSpPr>
          <p:nvPr/>
        </p:nvGrpSpPr>
        <p:grpSpPr bwMode="auto">
          <a:xfrm>
            <a:off x="1135063" y="3429000"/>
            <a:ext cx="1881187" cy="1536700"/>
            <a:chOff x="-7" y="2880"/>
            <a:chExt cx="1580" cy="1290"/>
          </a:xfrm>
        </p:grpSpPr>
        <p:sp>
          <p:nvSpPr>
            <p:cNvPr id="49173" name="Rectangle 29">
              <a:extLst>
                <a:ext uri="{FF2B5EF4-FFF2-40B4-BE49-F238E27FC236}">
                  <a16:creationId xmlns:a16="http://schemas.microsoft.com/office/drawing/2014/main" id="{5E03294E-9718-934A-B87E-2AF2B1A47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" y="3648"/>
              <a:ext cx="1580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Corpus</a:t>
              </a:r>
            </a:p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hemorrhagicum</a:t>
              </a:r>
            </a:p>
          </p:txBody>
        </p:sp>
        <p:sp>
          <p:nvSpPr>
            <p:cNvPr id="49174" name="Line 30">
              <a:extLst>
                <a:ext uri="{FF2B5EF4-FFF2-40B4-BE49-F238E27FC236}">
                  <a16:creationId xmlns:a16="http://schemas.microsoft.com/office/drawing/2014/main" id="{ADD508FA-84DF-0A4F-81AC-6B5AE38077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8" y="2880"/>
              <a:ext cx="240" cy="76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165" name="Group 31">
            <a:extLst>
              <a:ext uri="{FF2B5EF4-FFF2-40B4-BE49-F238E27FC236}">
                <a16:creationId xmlns:a16="http://schemas.microsoft.com/office/drawing/2014/main" id="{1293CB85-88C0-3A45-A27D-5A435773028C}"/>
              </a:ext>
            </a:extLst>
          </p:cNvPr>
          <p:cNvGrpSpPr>
            <a:grpSpLocks/>
          </p:cNvGrpSpPr>
          <p:nvPr/>
        </p:nvGrpSpPr>
        <p:grpSpPr bwMode="auto">
          <a:xfrm>
            <a:off x="1824038" y="0"/>
            <a:ext cx="1958975" cy="857250"/>
            <a:chOff x="572" y="0"/>
            <a:chExt cx="1645" cy="720"/>
          </a:xfrm>
        </p:grpSpPr>
        <p:sp>
          <p:nvSpPr>
            <p:cNvPr id="49171" name="Rectangle 32">
              <a:extLst>
                <a:ext uri="{FF2B5EF4-FFF2-40B4-BE49-F238E27FC236}">
                  <a16:creationId xmlns:a16="http://schemas.microsoft.com/office/drawing/2014/main" id="{0F528DFA-770F-0B4D-9718-FF1030EF5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" y="0"/>
              <a:ext cx="1645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Ruptured follicle</a:t>
              </a:r>
            </a:p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(ovulation)</a:t>
              </a:r>
            </a:p>
          </p:txBody>
        </p:sp>
        <p:sp>
          <p:nvSpPr>
            <p:cNvPr id="49172" name="Line 33">
              <a:extLst>
                <a:ext uri="{FF2B5EF4-FFF2-40B4-BE49-F238E27FC236}">
                  <a16:creationId xmlns:a16="http://schemas.microsoft.com/office/drawing/2014/main" id="{75CE972F-FF8A-E543-9856-DD67703D7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" y="480"/>
              <a:ext cx="96" cy="240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166" name="Group 41">
            <a:extLst>
              <a:ext uri="{FF2B5EF4-FFF2-40B4-BE49-F238E27FC236}">
                <a16:creationId xmlns:a16="http://schemas.microsoft.com/office/drawing/2014/main" id="{F9D6A3D4-47F6-5448-84D4-96CAF4445D1C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600200"/>
            <a:ext cx="1543050" cy="914400"/>
            <a:chOff x="2496" y="1344"/>
            <a:chExt cx="1296" cy="768"/>
          </a:xfrm>
        </p:grpSpPr>
        <p:sp>
          <p:nvSpPr>
            <p:cNvPr id="49167" name="Line 42">
              <a:extLst>
                <a:ext uri="{FF2B5EF4-FFF2-40B4-BE49-F238E27FC236}">
                  <a16:creationId xmlns:a16="http://schemas.microsoft.com/office/drawing/2014/main" id="{8AF71809-C0AC-4A42-8BF3-85B3A5866B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2112"/>
              <a:ext cx="384" cy="0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8" name="Line 43">
              <a:extLst>
                <a:ext uri="{FF2B5EF4-FFF2-40B4-BE49-F238E27FC236}">
                  <a16:creationId xmlns:a16="http://schemas.microsoft.com/office/drawing/2014/main" id="{3E820417-45ED-C84E-8EAF-F9ECA52526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16" y="1632"/>
              <a:ext cx="576" cy="288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9" name="Line 44">
              <a:extLst>
                <a:ext uri="{FF2B5EF4-FFF2-40B4-BE49-F238E27FC236}">
                  <a16:creationId xmlns:a16="http://schemas.microsoft.com/office/drawing/2014/main" id="{FBA2D5C2-14D6-BB41-9D0A-AD3F1D49EB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72" y="1344"/>
              <a:ext cx="240" cy="432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70" name="Line 45">
              <a:extLst>
                <a:ext uri="{FF2B5EF4-FFF2-40B4-BE49-F238E27FC236}">
                  <a16:creationId xmlns:a16="http://schemas.microsoft.com/office/drawing/2014/main" id="{9B5F4FFD-E04B-AA49-B29C-3D10C1C43A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1392"/>
              <a:ext cx="288" cy="432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ate Placeholder 1">
            <a:extLst>
              <a:ext uri="{FF2B5EF4-FFF2-40B4-BE49-F238E27FC236}">
                <a16:creationId xmlns:a16="http://schemas.microsoft.com/office/drawing/2014/main" id="{8325ED35-3864-6B4F-88C4-A65C48054F6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03C4203D-D7B9-E748-A83B-30269B14E0E1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60517B1-6208-C740-9D3C-0C8FC302C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4857750"/>
            <a:ext cx="102870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3">
            <a:extLst>
              <a:ext uri="{FF2B5EF4-FFF2-40B4-BE49-F238E27FC236}">
                <a16:creationId xmlns:a16="http://schemas.microsoft.com/office/drawing/2014/main" id="{383FE292-1B66-304B-8D49-F0B97ED29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4857750"/>
            <a:ext cx="58578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4">
            <a:extLst>
              <a:ext uri="{FF2B5EF4-FFF2-40B4-BE49-F238E27FC236}">
                <a16:creationId xmlns:a16="http://schemas.microsoft.com/office/drawing/2014/main" id="{A8FE8A00-EF54-0F4F-B37D-B7C6B6713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00050"/>
            <a:ext cx="5526088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05" name="Group 5">
            <a:extLst>
              <a:ext uri="{FF2B5EF4-FFF2-40B4-BE49-F238E27FC236}">
                <a16:creationId xmlns:a16="http://schemas.microsoft.com/office/drawing/2014/main" id="{05E386B3-E9D5-DE45-B733-E1F0B1AC6CDC}"/>
              </a:ext>
            </a:extLst>
          </p:cNvPr>
          <p:cNvGrpSpPr>
            <a:grpSpLocks/>
          </p:cNvGrpSpPr>
          <p:nvPr/>
        </p:nvGrpSpPr>
        <p:grpSpPr bwMode="auto">
          <a:xfrm>
            <a:off x="4029075" y="0"/>
            <a:ext cx="1762125" cy="514350"/>
            <a:chOff x="2448" y="0"/>
            <a:chExt cx="1480" cy="432"/>
          </a:xfrm>
        </p:grpSpPr>
        <p:sp>
          <p:nvSpPr>
            <p:cNvPr id="51232" name="Rectangle 6">
              <a:extLst>
                <a:ext uri="{FF2B5EF4-FFF2-40B4-BE49-F238E27FC236}">
                  <a16:creationId xmlns:a16="http://schemas.microsoft.com/office/drawing/2014/main" id="{D2FE51A8-6502-BB47-8207-5BB587E5A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0"/>
              <a:ext cx="148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Tertiary follicle</a:t>
              </a:r>
            </a:p>
          </p:txBody>
        </p:sp>
        <p:sp>
          <p:nvSpPr>
            <p:cNvPr id="51233" name="Line 7">
              <a:extLst>
                <a:ext uri="{FF2B5EF4-FFF2-40B4-BE49-F238E27FC236}">
                  <a16:creationId xmlns:a16="http://schemas.microsoft.com/office/drawing/2014/main" id="{469C084D-CC94-1846-9853-3BA606EC54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4" y="240"/>
              <a:ext cx="480" cy="192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06" name="Group 8">
            <a:extLst>
              <a:ext uri="{FF2B5EF4-FFF2-40B4-BE49-F238E27FC236}">
                <a16:creationId xmlns:a16="http://schemas.microsoft.com/office/drawing/2014/main" id="{61E8F6DE-882B-604C-AE23-2AFED2C296E5}"/>
              </a:ext>
            </a:extLst>
          </p:cNvPr>
          <p:cNvGrpSpPr>
            <a:grpSpLocks/>
          </p:cNvGrpSpPr>
          <p:nvPr/>
        </p:nvGrpSpPr>
        <p:grpSpPr bwMode="auto">
          <a:xfrm>
            <a:off x="5829300" y="171450"/>
            <a:ext cx="2020888" cy="800100"/>
            <a:chOff x="3936" y="144"/>
            <a:chExt cx="1697" cy="672"/>
          </a:xfrm>
        </p:grpSpPr>
        <p:sp>
          <p:nvSpPr>
            <p:cNvPr id="51230" name="Rectangle 9">
              <a:extLst>
                <a:ext uri="{FF2B5EF4-FFF2-40B4-BE49-F238E27FC236}">
                  <a16:creationId xmlns:a16="http://schemas.microsoft.com/office/drawing/2014/main" id="{F7BA186D-61F5-E047-B2F5-696E44F23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44"/>
              <a:ext cx="1505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Primary follicle</a:t>
              </a:r>
            </a:p>
          </p:txBody>
        </p:sp>
        <p:sp>
          <p:nvSpPr>
            <p:cNvPr id="51231" name="Line 10">
              <a:extLst>
                <a:ext uri="{FF2B5EF4-FFF2-40B4-BE49-F238E27FC236}">
                  <a16:creationId xmlns:a16="http://schemas.microsoft.com/office/drawing/2014/main" id="{797906C8-1733-3A44-B878-BAB583B328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36" y="432"/>
              <a:ext cx="432" cy="38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07" name="Group 11">
            <a:extLst>
              <a:ext uri="{FF2B5EF4-FFF2-40B4-BE49-F238E27FC236}">
                <a16:creationId xmlns:a16="http://schemas.microsoft.com/office/drawing/2014/main" id="{70F9B050-DF3F-4F45-9910-EA26D1EF052E}"/>
              </a:ext>
            </a:extLst>
          </p:cNvPr>
          <p:cNvGrpSpPr>
            <a:grpSpLocks/>
          </p:cNvGrpSpPr>
          <p:nvPr/>
        </p:nvGrpSpPr>
        <p:grpSpPr bwMode="auto">
          <a:xfrm>
            <a:off x="6286500" y="1257300"/>
            <a:ext cx="1538288" cy="628650"/>
            <a:chOff x="4320" y="1056"/>
            <a:chExt cx="1292" cy="528"/>
          </a:xfrm>
        </p:grpSpPr>
        <p:sp>
          <p:nvSpPr>
            <p:cNvPr id="51228" name="Rectangle 12">
              <a:extLst>
                <a:ext uri="{FF2B5EF4-FFF2-40B4-BE49-F238E27FC236}">
                  <a16:creationId xmlns:a16="http://schemas.microsoft.com/office/drawing/2014/main" id="{3A976928-C1AC-674F-87E7-71B7740D3B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056"/>
              <a:ext cx="812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Tertiary</a:t>
              </a:r>
            </a:p>
            <a:p>
              <a:r>
                <a:rPr lang="en-US" altLang="en-US" sz="1800">
                  <a:solidFill>
                    <a:srgbClr val="0900C2"/>
                  </a:solidFill>
                </a:rPr>
                <a:t>follicle</a:t>
              </a:r>
            </a:p>
          </p:txBody>
        </p:sp>
        <p:sp>
          <p:nvSpPr>
            <p:cNvPr id="51229" name="Line 13">
              <a:extLst>
                <a:ext uri="{FF2B5EF4-FFF2-40B4-BE49-F238E27FC236}">
                  <a16:creationId xmlns:a16="http://schemas.microsoft.com/office/drawing/2014/main" id="{83EC6372-DB15-1049-93B2-9848465487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0" y="1440"/>
              <a:ext cx="480" cy="14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08" name="Group 18">
            <a:extLst>
              <a:ext uri="{FF2B5EF4-FFF2-40B4-BE49-F238E27FC236}">
                <a16:creationId xmlns:a16="http://schemas.microsoft.com/office/drawing/2014/main" id="{75C046C0-5D9D-A141-96D8-2A50C8321A1F}"/>
              </a:ext>
            </a:extLst>
          </p:cNvPr>
          <p:cNvGrpSpPr>
            <a:grpSpLocks/>
          </p:cNvGrpSpPr>
          <p:nvPr/>
        </p:nvGrpSpPr>
        <p:grpSpPr bwMode="auto">
          <a:xfrm>
            <a:off x="6057900" y="2743200"/>
            <a:ext cx="1943100" cy="793750"/>
            <a:chOff x="4128" y="2304"/>
            <a:chExt cx="1632" cy="666"/>
          </a:xfrm>
        </p:grpSpPr>
        <p:sp>
          <p:nvSpPr>
            <p:cNvPr id="51226" name="Rectangle 19">
              <a:extLst>
                <a:ext uri="{FF2B5EF4-FFF2-40B4-BE49-F238E27FC236}">
                  <a16:creationId xmlns:a16="http://schemas.microsoft.com/office/drawing/2014/main" id="{D53F6857-605D-EB4D-B211-95B6DD314F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1" y="2448"/>
              <a:ext cx="1099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Secondary follicle</a:t>
              </a:r>
            </a:p>
          </p:txBody>
        </p:sp>
        <p:sp>
          <p:nvSpPr>
            <p:cNvPr id="51227" name="Line 20">
              <a:extLst>
                <a:ext uri="{FF2B5EF4-FFF2-40B4-BE49-F238E27FC236}">
                  <a16:creationId xmlns:a16="http://schemas.microsoft.com/office/drawing/2014/main" id="{24734926-12F8-9249-B87C-0E1EE3A607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28" y="2304"/>
              <a:ext cx="576" cy="28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09" name="Rectangle 21">
            <a:extLst>
              <a:ext uri="{FF2B5EF4-FFF2-40B4-BE49-F238E27FC236}">
                <a16:creationId xmlns:a16="http://schemas.microsoft.com/office/drawing/2014/main" id="{3382714E-9D5F-F642-B89F-38879A76E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225" y="2724150"/>
            <a:ext cx="14081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rgbClr val="0900C2"/>
                </a:solidFill>
              </a:rPr>
              <a:t>Atretic follicle</a:t>
            </a:r>
          </a:p>
        </p:txBody>
      </p:sp>
      <p:grpSp>
        <p:nvGrpSpPr>
          <p:cNvPr id="51210" name="Group 22">
            <a:extLst>
              <a:ext uri="{FF2B5EF4-FFF2-40B4-BE49-F238E27FC236}">
                <a16:creationId xmlns:a16="http://schemas.microsoft.com/office/drawing/2014/main" id="{FA998A91-95FA-164D-99F7-5F800A464978}"/>
              </a:ext>
            </a:extLst>
          </p:cNvPr>
          <p:cNvGrpSpPr>
            <a:grpSpLocks/>
          </p:cNvGrpSpPr>
          <p:nvPr/>
        </p:nvGrpSpPr>
        <p:grpSpPr bwMode="auto">
          <a:xfrm>
            <a:off x="4972050" y="3429000"/>
            <a:ext cx="2503488" cy="1258888"/>
            <a:chOff x="3216" y="2880"/>
            <a:chExt cx="2103" cy="1057"/>
          </a:xfrm>
        </p:grpSpPr>
        <p:sp>
          <p:nvSpPr>
            <p:cNvPr id="51224" name="Rectangle 23">
              <a:extLst>
                <a:ext uri="{FF2B5EF4-FFF2-40B4-BE49-F238E27FC236}">
                  <a16:creationId xmlns:a16="http://schemas.microsoft.com/office/drawing/2014/main" id="{42AEDA78-2646-E246-AA43-FA51383DF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48"/>
              <a:ext cx="162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Corpus albicans</a:t>
              </a:r>
            </a:p>
          </p:txBody>
        </p:sp>
        <p:sp>
          <p:nvSpPr>
            <p:cNvPr id="51225" name="Line 24">
              <a:extLst>
                <a:ext uri="{FF2B5EF4-FFF2-40B4-BE49-F238E27FC236}">
                  <a16:creationId xmlns:a16="http://schemas.microsoft.com/office/drawing/2014/main" id="{E461299E-06B1-314F-A7B6-A443DF716F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6" y="2880"/>
              <a:ext cx="624" cy="76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11" name="Group 25">
            <a:extLst>
              <a:ext uri="{FF2B5EF4-FFF2-40B4-BE49-F238E27FC236}">
                <a16:creationId xmlns:a16="http://schemas.microsoft.com/office/drawing/2014/main" id="{0EE455E0-C69C-E344-9D37-33C638B966FD}"/>
              </a:ext>
            </a:extLst>
          </p:cNvPr>
          <p:cNvGrpSpPr>
            <a:grpSpLocks/>
          </p:cNvGrpSpPr>
          <p:nvPr/>
        </p:nvGrpSpPr>
        <p:grpSpPr bwMode="auto">
          <a:xfrm>
            <a:off x="3257550" y="4057650"/>
            <a:ext cx="1765300" cy="744538"/>
            <a:chOff x="1776" y="3408"/>
            <a:chExt cx="1483" cy="625"/>
          </a:xfrm>
        </p:grpSpPr>
        <p:sp>
          <p:nvSpPr>
            <p:cNvPr id="51222" name="Rectangle 26">
              <a:extLst>
                <a:ext uri="{FF2B5EF4-FFF2-40B4-BE49-F238E27FC236}">
                  <a16:creationId xmlns:a16="http://schemas.microsoft.com/office/drawing/2014/main" id="{41A7590B-621D-2245-9400-A4F4C8F09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3744"/>
              <a:ext cx="1483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900C2"/>
                  </a:solidFill>
                </a:rPr>
                <a:t>Corpus luteum</a:t>
              </a:r>
            </a:p>
          </p:txBody>
        </p:sp>
        <p:sp>
          <p:nvSpPr>
            <p:cNvPr id="51223" name="Line 27">
              <a:extLst>
                <a:ext uri="{FF2B5EF4-FFF2-40B4-BE49-F238E27FC236}">
                  <a16:creationId xmlns:a16="http://schemas.microsoft.com/office/drawing/2014/main" id="{494B8842-3AF9-8540-AA0B-EA045E7BF8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60" y="3408"/>
              <a:ext cx="336" cy="384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12" name="Group 28">
            <a:extLst>
              <a:ext uri="{FF2B5EF4-FFF2-40B4-BE49-F238E27FC236}">
                <a16:creationId xmlns:a16="http://schemas.microsoft.com/office/drawing/2014/main" id="{145F7A9E-443E-F446-A5FE-0C4688B41546}"/>
              </a:ext>
            </a:extLst>
          </p:cNvPr>
          <p:cNvGrpSpPr>
            <a:grpSpLocks/>
          </p:cNvGrpSpPr>
          <p:nvPr/>
        </p:nvGrpSpPr>
        <p:grpSpPr bwMode="auto">
          <a:xfrm>
            <a:off x="1135063" y="3429000"/>
            <a:ext cx="1881187" cy="1536700"/>
            <a:chOff x="-7" y="2880"/>
            <a:chExt cx="1580" cy="1290"/>
          </a:xfrm>
        </p:grpSpPr>
        <p:sp>
          <p:nvSpPr>
            <p:cNvPr id="51220" name="Rectangle 29">
              <a:extLst>
                <a:ext uri="{FF2B5EF4-FFF2-40B4-BE49-F238E27FC236}">
                  <a16:creationId xmlns:a16="http://schemas.microsoft.com/office/drawing/2014/main" id="{EA307E78-3F3F-C041-8632-13A95FD0B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" y="3648"/>
              <a:ext cx="1580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Corpus</a:t>
              </a:r>
            </a:p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hemorrhagicum</a:t>
              </a:r>
            </a:p>
          </p:txBody>
        </p:sp>
        <p:sp>
          <p:nvSpPr>
            <p:cNvPr id="51221" name="Line 30">
              <a:extLst>
                <a:ext uri="{FF2B5EF4-FFF2-40B4-BE49-F238E27FC236}">
                  <a16:creationId xmlns:a16="http://schemas.microsoft.com/office/drawing/2014/main" id="{DFA49022-E4DA-2D42-921B-2177E2102E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8" y="2880"/>
              <a:ext cx="240" cy="76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13" name="Group 31">
            <a:extLst>
              <a:ext uri="{FF2B5EF4-FFF2-40B4-BE49-F238E27FC236}">
                <a16:creationId xmlns:a16="http://schemas.microsoft.com/office/drawing/2014/main" id="{C11ADC05-1CAA-FB41-834B-1ACF12832A7B}"/>
              </a:ext>
            </a:extLst>
          </p:cNvPr>
          <p:cNvGrpSpPr>
            <a:grpSpLocks/>
          </p:cNvGrpSpPr>
          <p:nvPr/>
        </p:nvGrpSpPr>
        <p:grpSpPr bwMode="auto">
          <a:xfrm>
            <a:off x="1824038" y="0"/>
            <a:ext cx="1958975" cy="857250"/>
            <a:chOff x="572" y="0"/>
            <a:chExt cx="1645" cy="720"/>
          </a:xfrm>
        </p:grpSpPr>
        <p:sp>
          <p:nvSpPr>
            <p:cNvPr id="51218" name="Rectangle 32">
              <a:extLst>
                <a:ext uri="{FF2B5EF4-FFF2-40B4-BE49-F238E27FC236}">
                  <a16:creationId xmlns:a16="http://schemas.microsoft.com/office/drawing/2014/main" id="{5D8D90DC-5369-A841-9B43-C89C07A0E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" y="0"/>
              <a:ext cx="1645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Ruptured follicle</a:t>
              </a:r>
            </a:p>
            <a:p>
              <a:pPr algn="ctr"/>
              <a:r>
                <a:rPr lang="en-US" altLang="en-US" sz="1800">
                  <a:solidFill>
                    <a:srgbClr val="0900C2"/>
                  </a:solidFill>
                </a:rPr>
                <a:t>(ovulation)</a:t>
              </a:r>
            </a:p>
          </p:txBody>
        </p:sp>
        <p:sp>
          <p:nvSpPr>
            <p:cNvPr id="51219" name="Line 33">
              <a:extLst>
                <a:ext uri="{FF2B5EF4-FFF2-40B4-BE49-F238E27FC236}">
                  <a16:creationId xmlns:a16="http://schemas.microsoft.com/office/drawing/2014/main" id="{95E98E75-186A-9742-8E4F-EB28126ECB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" y="480"/>
              <a:ext cx="96" cy="240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14" name="Freeform 37">
            <a:extLst>
              <a:ext uri="{FF2B5EF4-FFF2-40B4-BE49-F238E27FC236}">
                <a16:creationId xmlns:a16="http://schemas.microsoft.com/office/drawing/2014/main" id="{FDDCBA09-C861-B245-9366-EC3DA839CA03}"/>
              </a:ext>
            </a:extLst>
          </p:cNvPr>
          <p:cNvSpPr>
            <a:spLocks/>
          </p:cNvSpPr>
          <p:nvPr/>
        </p:nvSpPr>
        <p:spPr bwMode="auto">
          <a:xfrm>
            <a:off x="2914650" y="1657350"/>
            <a:ext cx="571500" cy="180975"/>
          </a:xfrm>
          <a:custGeom>
            <a:avLst/>
            <a:gdLst>
              <a:gd name="T0" fmla="*/ 2147483646 w 480"/>
              <a:gd name="T1" fmla="*/ 0 h 152"/>
              <a:gd name="T2" fmla="*/ 2147483646 w 480"/>
              <a:gd name="T3" fmla="*/ 2147483646 h 152"/>
              <a:gd name="T4" fmla="*/ 0 w 480"/>
              <a:gd name="T5" fmla="*/ 2147483646 h 152"/>
              <a:gd name="T6" fmla="*/ 0 60000 65536"/>
              <a:gd name="T7" fmla="*/ 0 60000 65536"/>
              <a:gd name="T8" fmla="*/ 0 60000 65536"/>
              <a:gd name="T9" fmla="*/ 0 w 480"/>
              <a:gd name="T10" fmla="*/ 0 h 152"/>
              <a:gd name="T11" fmla="*/ 480 w 480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0" h="152">
                <a:moveTo>
                  <a:pt x="480" y="0"/>
                </a:moveTo>
                <a:cubicBezTo>
                  <a:pt x="376" y="68"/>
                  <a:pt x="272" y="136"/>
                  <a:pt x="192" y="144"/>
                </a:cubicBezTo>
                <a:cubicBezTo>
                  <a:pt x="112" y="152"/>
                  <a:pt x="56" y="100"/>
                  <a:pt x="0" y="48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5" name="Line 38">
            <a:extLst>
              <a:ext uri="{FF2B5EF4-FFF2-40B4-BE49-F238E27FC236}">
                <a16:creationId xmlns:a16="http://schemas.microsoft.com/office/drawing/2014/main" id="{E95FF6E6-8EF1-EF43-8724-544DBA77E9C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57400" y="1714500"/>
            <a:ext cx="342900" cy="8572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6" name="Freeform 39">
            <a:extLst>
              <a:ext uri="{FF2B5EF4-FFF2-40B4-BE49-F238E27FC236}">
                <a16:creationId xmlns:a16="http://schemas.microsoft.com/office/drawing/2014/main" id="{CB391690-B858-2440-9AA2-1236D30DA851}"/>
              </a:ext>
            </a:extLst>
          </p:cNvPr>
          <p:cNvSpPr>
            <a:spLocks/>
          </p:cNvSpPr>
          <p:nvPr/>
        </p:nvSpPr>
        <p:spPr bwMode="auto">
          <a:xfrm>
            <a:off x="2343150" y="2390775"/>
            <a:ext cx="514350" cy="180975"/>
          </a:xfrm>
          <a:custGeom>
            <a:avLst/>
            <a:gdLst>
              <a:gd name="T0" fmla="*/ 0 w 432"/>
              <a:gd name="T1" fmla="*/ 2147483646 h 152"/>
              <a:gd name="T2" fmla="*/ 2147483646 w 432"/>
              <a:gd name="T3" fmla="*/ 2147483646 h 152"/>
              <a:gd name="T4" fmla="*/ 2147483646 w 432"/>
              <a:gd name="T5" fmla="*/ 2147483646 h 152"/>
              <a:gd name="T6" fmla="*/ 0 60000 65536"/>
              <a:gd name="T7" fmla="*/ 0 60000 65536"/>
              <a:gd name="T8" fmla="*/ 0 60000 65536"/>
              <a:gd name="T9" fmla="*/ 0 w 432"/>
              <a:gd name="T10" fmla="*/ 0 h 152"/>
              <a:gd name="T11" fmla="*/ 432 w 432"/>
              <a:gd name="T12" fmla="*/ 152 h 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" h="152">
                <a:moveTo>
                  <a:pt x="0" y="152"/>
                </a:moveTo>
                <a:cubicBezTo>
                  <a:pt x="36" y="84"/>
                  <a:pt x="72" y="16"/>
                  <a:pt x="144" y="8"/>
                </a:cubicBezTo>
                <a:cubicBezTo>
                  <a:pt x="216" y="0"/>
                  <a:pt x="384" y="88"/>
                  <a:pt x="432" y="104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7" name="Freeform 40">
            <a:extLst>
              <a:ext uri="{FF2B5EF4-FFF2-40B4-BE49-F238E27FC236}">
                <a16:creationId xmlns:a16="http://schemas.microsoft.com/office/drawing/2014/main" id="{E9A16AC9-35BF-7E4E-8EE9-05CA6B00F7FC}"/>
              </a:ext>
            </a:extLst>
          </p:cNvPr>
          <p:cNvSpPr>
            <a:spLocks/>
          </p:cNvSpPr>
          <p:nvPr/>
        </p:nvSpPr>
        <p:spPr bwMode="auto">
          <a:xfrm>
            <a:off x="4000500" y="2828925"/>
            <a:ext cx="571500" cy="200025"/>
          </a:xfrm>
          <a:custGeom>
            <a:avLst/>
            <a:gdLst>
              <a:gd name="T0" fmla="*/ 0 w 480"/>
              <a:gd name="T1" fmla="*/ 2147483646 h 168"/>
              <a:gd name="T2" fmla="*/ 2147483646 w 480"/>
              <a:gd name="T3" fmla="*/ 2147483646 h 168"/>
              <a:gd name="T4" fmla="*/ 2147483646 w 480"/>
              <a:gd name="T5" fmla="*/ 2147483646 h 168"/>
              <a:gd name="T6" fmla="*/ 0 60000 65536"/>
              <a:gd name="T7" fmla="*/ 0 60000 65536"/>
              <a:gd name="T8" fmla="*/ 0 60000 65536"/>
              <a:gd name="T9" fmla="*/ 0 w 480"/>
              <a:gd name="T10" fmla="*/ 0 h 168"/>
              <a:gd name="T11" fmla="*/ 480 w 480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0" h="168">
                <a:moveTo>
                  <a:pt x="0" y="24"/>
                </a:moveTo>
                <a:cubicBezTo>
                  <a:pt x="80" y="12"/>
                  <a:pt x="160" y="0"/>
                  <a:pt x="240" y="24"/>
                </a:cubicBezTo>
                <a:cubicBezTo>
                  <a:pt x="319" y="47"/>
                  <a:pt x="440" y="144"/>
                  <a:pt x="480" y="168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934ADD7A-6A8C-9141-9B32-0087B4FD9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0"/>
            <a:ext cx="746760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b="0">
                <a:solidFill>
                  <a:schemeClr val="tx1"/>
                </a:solidFill>
              </a:rPr>
              <a:t> </a:t>
            </a:r>
            <a:endParaRPr lang="en-US" altLang="en-US" sz="2800">
              <a:solidFill>
                <a:schemeClr val="tx1"/>
              </a:solidFill>
            </a:endParaRPr>
          </a:p>
          <a:p>
            <a:r>
              <a:rPr lang="en-US" altLang="en-US" sz="1800">
                <a:solidFill>
                  <a:schemeClr val="tx1"/>
                </a:solidFill>
              </a:rPr>
              <a:t> </a:t>
            </a:r>
          </a:p>
          <a:p>
            <a:endParaRPr lang="en-US" altLang="en-US" sz="1800">
              <a:solidFill>
                <a:schemeClr val="tx1"/>
              </a:solidFill>
            </a:endParaRPr>
          </a:p>
          <a:p>
            <a:r>
              <a:rPr lang="en-US" altLang="en-US" sz="1800">
                <a:solidFill>
                  <a:schemeClr val="tx1"/>
                </a:solidFill>
              </a:rPr>
              <a:t> </a:t>
            </a:r>
            <a:br>
              <a:rPr lang="en-US" altLang="en-US" sz="1800">
                <a:solidFill>
                  <a:schemeClr val="tx1"/>
                </a:solidFill>
              </a:rPr>
            </a:br>
            <a:br>
              <a:rPr lang="en-US" altLang="en-US" sz="1800">
                <a:solidFill>
                  <a:schemeClr val="tx1"/>
                </a:solidFill>
              </a:rPr>
            </a:br>
            <a:br>
              <a:rPr lang="en-US" altLang="en-US" sz="1800">
                <a:solidFill>
                  <a:schemeClr val="tx1"/>
                </a:solidFill>
              </a:rPr>
            </a:br>
            <a:endParaRPr lang="en-US" altLang="en-US" sz="2800">
              <a:solidFill>
                <a:schemeClr val="tx1"/>
              </a:solidFill>
            </a:endParaRPr>
          </a:p>
          <a:p>
            <a:endParaRPr lang="en-US" altLang="en-US" sz="1800">
              <a:solidFill>
                <a:schemeClr val="tx1"/>
              </a:solidFill>
            </a:endParaRPr>
          </a:p>
          <a:p>
            <a:r>
              <a:rPr lang="en-US" altLang="en-US" sz="1800">
                <a:solidFill>
                  <a:schemeClr val="tx1"/>
                </a:solidFill>
              </a:rPr>
              <a:t> </a:t>
            </a:r>
          </a:p>
          <a:p>
            <a:endParaRPr lang="en-US" altLang="en-US" sz="1800">
              <a:solidFill>
                <a:schemeClr val="tx1"/>
              </a:solidFill>
            </a:endParaRPr>
          </a:p>
          <a:p>
            <a:r>
              <a:rPr lang="en-US" altLang="en-US" sz="2800">
                <a:solidFill>
                  <a:schemeClr val="tx1"/>
                </a:solidFill>
              </a:rPr>
              <a:t> </a:t>
            </a:r>
            <a:r>
              <a:rPr lang="en-US" altLang="en-US" sz="1800">
                <a:solidFill>
                  <a:schemeClr val="tx1"/>
                </a:solidFill>
              </a:rPr>
              <a:t> </a:t>
            </a:r>
          </a:p>
          <a:p>
            <a:endParaRPr lang="en-US" altLang="en-US" sz="1800">
              <a:solidFill>
                <a:schemeClr val="tx1"/>
              </a:solidFill>
            </a:endParaRPr>
          </a:p>
          <a:p>
            <a:endParaRPr lang="en-US" altLang="en-US" sz="1800">
              <a:solidFill>
                <a:schemeClr val="tx1"/>
              </a:solidFill>
            </a:endParaRPr>
          </a:p>
          <a:p>
            <a:r>
              <a:rPr lang="en-US" altLang="en-US" sz="1800">
                <a:solidFill>
                  <a:schemeClr val="tx1"/>
                </a:solidFill>
              </a:rPr>
              <a:t> </a:t>
            </a:r>
            <a:endParaRPr lang="en-US" altLang="en-US" sz="2800">
              <a:solidFill>
                <a:schemeClr val="tx1"/>
              </a:solidFill>
            </a:endParaRPr>
          </a:p>
          <a:p>
            <a:endParaRPr lang="en-US" altLang="en-US" sz="1800" b="0">
              <a:solidFill>
                <a:schemeClr val="tx1"/>
              </a:solidFill>
            </a:endParaRPr>
          </a:p>
          <a:p>
            <a:r>
              <a:rPr lang="en-US" altLang="en-US" sz="1800" b="0">
                <a:solidFill>
                  <a:schemeClr val="tx1"/>
                </a:solidFill>
              </a:rPr>
              <a:t>     </a:t>
            </a:r>
          </a:p>
        </p:txBody>
      </p:sp>
      <p:sp>
        <p:nvSpPr>
          <p:cNvPr id="53251" name="Text Box 24">
            <a:extLst>
              <a:ext uri="{FF2B5EF4-FFF2-40B4-BE49-F238E27FC236}">
                <a16:creationId xmlns:a16="http://schemas.microsoft.com/office/drawing/2014/main" id="{28F20A03-A6EA-0040-9613-4F27018A7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1750"/>
            <a:ext cx="1441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1800"/>
              <a:t>Follicle</a:t>
            </a:r>
            <a:r>
              <a:rPr lang="en-US" altLang="x-none" sz="1350"/>
              <a:t> Cells</a:t>
            </a:r>
          </a:p>
        </p:txBody>
      </p:sp>
      <p:grpSp>
        <p:nvGrpSpPr>
          <p:cNvPr id="2" name="Group 56">
            <a:extLst>
              <a:ext uri="{FF2B5EF4-FFF2-40B4-BE49-F238E27FC236}">
                <a16:creationId xmlns:a16="http://schemas.microsoft.com/office/drawing/2014/main" id="{116FB6F3-0608-E747-BC2F-E3479725899F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0"/>
            <a:ext cx="5454650" cy="1544638"/>
            <a:chOff x="-640" y="0"/>
            <a:chExt cx="4581" cy="1297"/>
          </a:xfrm>
        </p:grpSpPr>
        <p:sp>
          <p:nvSpPr>
            <p:cNvPr id="53288" name="Text Box 16">
              <a:extLst>
                <a:ext uri="{FF2B5EF4-FFF2-40B4-BE49-F238E27FC236}">
                  <a16:creationId xmlns:a16="http://schemas.microsoft.com/office/drawing/2014/main" id="{ADB64642-E1A0-BE4F-81CD-02A9103F01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640" y="375"/>
              <a:ext cx="2963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SzPct val="125000"/>
                <a:buFontTx/>
                <a:buChar char="•"/>
              </a:pPr>
              <a:r>
                <a:rPr lang="en-US" altLang="en-US" sz="2000">
                  <a:solidFill>
                    <a:schemeClr val="accent2"/>
                  </a:solidFill>
                </a:rPr>
                <a:t>Flattened cells </a:t>
              </a:r>
              <a:br>
                <a:rPr lang="en-US" altLang="en-US" sz="2000">
                  <a:solidFill>
                    <a:schemeClr val="accent2"/>
                  </a:solidFill>
                </a:rPr>
              </a:br>
              <a:r>
                <a:rPr lang="en-US" altLang="en-US" sz="2000">
                  <a:solidFill>
                    <a:schemeClr val="accent2"/>
                  </a:solidFill>
                </a:rPr>
                <a:t>surround oocyte</a:t>
              </a:r>
            </a:p>
          </p:txBody>
        </p:sp>
        <p:pic>
          <p:nvPicPr>
            <p:cNvPr id="53289" name="Picture 42">
              <a:extLst>
                <a:ext uri="{FF2B5EF4-FFF2-40B4-BE49-F238E27FC236}">
                  <a16:creationId xmlns:a16="http://schemas.microsoft.com/office/drawing/2014/main" id="{CF579C59-80DA-3040-8646-B96187BB64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652"/>
            <a:stretch>
              <a:fillRect/>
            </a:stretch>
          </p:blipFill>
          <p:spPr bwMode="auto">
            <a:xfrm>
              <a:off x="2208" y="0"/>
              <a:ext cx="1733" cy="1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52" name="Group 58">
            <a:extLst>
              <a:ext uri="{FF2B5EF4-FFF2-40B4-BE49-F238E27FC236}">
                <a16:creationId xmlns:a16="http://schemas.microsoft.com/office/drawing/2014/main" id="{ED438390-EE48-2E40-B975-1AAAA327768A}"/>
              </a:ext>
            </a:extLst>
          </p:cNvPr>
          <p:cNvGrpSpPr>
            <a:grpSpLocks/>
          </p:cNvGrpSpPr>
          <p:nvPr/>
        </p:nvGrpSpPr>
        <p:grpSpPr bwMode="auto">
          <a:xfrm>
            <a:off x="376238" y="857250"/>
            <a:ext cx="7531100" cy="1946275"/>
            <a:chOff x="-644" y="720"/>
            <a:chExt cx="6325" cy="1634"/>
          </a:xfrm>
        </p:grpSpPr>
        <p:sp>
          <p:nvSpPr>
            <p:cNvPr id="53286" name="Text Box 8">
              <a:extLst>
                <a:ext uri="{FF2B5EF4-FFF2-40B4-BE49-F238E27FC236}">
                  <a16:creationId xmlns:a16="http://schemas.microsoft.com/office/drawing/2014/main" id="{27DAED92-A9E7-7D4B-AB81-D94800DBFD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644" y="1582"/>
              <a:ext cx="4080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SzPct val="125000"/>
                <a:buFontTx/>
                <a:buChar char="•"/>
              </a:pPr>
              <a:r>
                <a:rPr lang="en-US" altLang="en-US" sz="2000">
                  <a:solidFill>
                    <a:schemeClr val="accent2"/>
                  </a:solidFill>
                </a:rPr>
                <a:t>Increase in size of oocyte and</a:t>
              </a:r>
              <a:br>
                <a:rPr lang="en-US" altLang="en-US" sz="2000">
                  <a:solidFill>
                    <a:schemeClr val="accent2"/>
                  </a:solidFill>
                </a:rPr>
              </a:br>
              <a:r>
                <a:rPr lang="en-US" altLang="en-US" sz="2000">
                  <a:solidFill>
                    <a:schemeClr val="accent2"/>
                  </a:solidFill>
                </a:rPr>
                <a:t>height of follicular cells</a:t>
              </a:r>
            </a:p>
          </p:txBody>
        </p:sp>
        <p:pic>
          <p:nvPicPr>
            <p:cNvPr id="53287" name="Picture 43">
              <a:extLst>
                <a:ext uri="{FF2B5EF4-FFF2-40B4-BE49-F238E27FC236}">
                  <a16:creationId xmlns:a16="http://schemas.microsoft.com/office/drawing/2014/main" id="{1839CE91-A34A-3C41-B207-4E6615EB8F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" y="720"/>
              <a:ext cx="1457" cy="1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53" name="Group 60">
            <a:extLst>
              <a:ext uri="{FF2B5EF4-FFF2-40B4-BE49-F238E27FC236}">
                <a16:creationId xmlns:a16="http://schemas.microsoft.com/office/drawing/2014/main" id="{D678AF51-9A98-7B43-863E-873E6F44367A}"/>
              </a:ext>
            </a:extLst>
          </p:cNvPr>
          <p:cNvGrpSpPr>
            <a:grpSpLocks/>
          </p:cNvGrpSpPr>
          <p:nvPr/>
        </p:nvGrpSpPr>
        <p:grpSpPr bwMode="auto">
          <a:xfrm>
            <a:off x="376238" y="2286000"/>
            <a:ext cx="5395912" cy="2057400"/>
            <a:chOff x="-644" y="1920"/>
            <a:chExt cx="4532" cy="1728"/>
          </a:xfrm>
        </p:grpSpPr>
        <p:sp>
          <p:nvSpPr>
            <p:cNvPr id="53284" name="Text Box 5">
              <a:extLst>
                <a:ext uri="{FF2B5EF4-FFF2-40B4-BE49-F238E27FC236}">
                  <a16:creationId xmlns:a16="http://schemas.microsoft.com/office/drawing/2014/main" id="{46B392DE-E53D-8848-A3EF-6A2DDDA357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644" y="2513"/>
              <a:ext cx="2682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177800" indent="-1778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SzPct val="125000"/>
                <a:buFontTx/>
                <a:buChar char="•"/>
              </a:pPr>
              <a:r>
                <a:rPr lang="en-US" altLang="en-US" sz="2000">
                  <a:solidFill>
                    <a:schemeClr val="accent2"/>
                  </a:solidFill>
                </a:rPr>
                <a:t>Surrounded by several</a:t>
              </a:r>
              <a:br>
                <a:rPr lang="en-US" altLang="en-US" sz="2000">
                  <a:solidFill>
                    <a:schemeClr val="accent2"/>
                  </a:solidFill>
                </a:rPr>
              </a:br>
              <a:r>
                <a:rPr lang="en-US" altLang="en-US" sz="2000">
                  <a:solidFill>
                    <a:schemeClr val="accent2"/>
                  </a:solidFill>
                </a:rPr>
                <a:t>layers of follicular cells</a:t>
              </a:r>
            </a:p>
          </p:txBody>
        </p:sp>
        <p:pic>
          <p:nvPicPr>
            <p:cNvPr id="53285" name="Picture 44">
              <a:extLst>
                <a:ext uri="{FF2B5EF4-FFF2-40B4-BE49-F238E27FC236}">
                  <a16:creationId xmlns:a16="http://schemas.microsoft.com/office/drawing/2014/main" id="{DA725324-E8CA-5941-9CB3-212634F584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5" y="1920"/>
              <a:ext cx="1843" cy="1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54" name="Group 59">
            <a:extLst>
              <a:ext uri="{FF2B5EF4-FFF2-40B4-BE49-F238E27FC236}">
                <a16:creationId xmlns:a16="http://schemas.microsoft.com/office/drawing/2014/main" id="{3A30AA76-DE78-0C46-B3BA-C7D1660F1357}"/>
              </a:ext>
            </a:extLst>
          </p:cNvPr>
          <p:cNvGrpSpPr>
            <a:grpSpLocks/>
          </p:cNvGrpSpPr>
          <p:nvPr/>
        </p:nvGrpSpPr>
        <p:grpSpPr bwMode="auto">
          <a:xfrm>
            <a:off x="6881813" y="320675"/>
            <a:ext cx="1082675" cy="1393825"/>
            <a:chOff x="4820" y="269"/>
            <a:chExt cx="909" cy="1171"/>
          </a:xfrm>
        </p:grpSpPr>
        <p:sp>
          <p:nvSpPr>
            <p:cNvPr id="53282" name="Text Box 18">
              <a:extLst>
                <a:ext uri="{FF2B5EF4-FFF2-40B4-BE49-F238E27FC236}">
                  <a16:creationId xmlns:a16="http://schemas.microsoft.com/office/drawing/2014/main" id="{DE9E71D7-BA36-8C43-9263-8F760F2DF4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0" y="269"/>
              <a:ext cx="90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Nucleus</a:t>
              </a:r>
            </a:p>
          </p:txBody>
        </p:sp>
        <p:sp>
          <p:nvSpPr>
            <p:cNvPr id="53283" name="Line 9">
              <a:extLst>
                <a:ext uri="{FF2B5EF4-FFF2-40B4-BE49-F238E27FC236}">
                  <a16:creationId xmlns:a16="http://schemas.microsoft.com/office/drawing/2014/main" id="{F061C958-17BA-B345-BE77-B0AE047FDB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40" y="528"/>
              <a:ext cx="240" cy="91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3255" name="Line 10">
            <a:extLst>
              <a:ext uri="{FF2B5EF4-FFF2-40B4-BE49-F238E27FC236}">
                <a16:creationId xmlns:a16="http://schemas.microsoft.com/office/drawing/2014/main" id="{149C489C-4BAF-7740-9CFC-1A1A39C6C9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6400" y="1714500"/>
            <a:ext cx="1257300" cy="1333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Line 13">
            <a:extLst>
              <a:ext uri="{FF2B5EF4-FFF2-40B4-BE49-F238E27FC236}">
                <a16:creationId xmlns:a16="http://schemas.microsoft.com/office/drawing/2014/main" id="{903CB92B-818A-324B-9D73-6D168B8F7C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228600"/>
            <a:ext cx="180975" cy="1028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3257" name="Group 57">
            <a:extLst>
              <a:ext uri="{FF2B5EF4-FFF2-40B4-BE49-F238E27FC236}">
                <a16:creationId xmlns:a16="http://schemas.microsoft.com/office/drawing/2014/main" id="{3A43B521-E79F-194A-AEF5-367939A113AD}"/>
              </a:ext>
            </a:extLst>
          </p:cNvPr>
          <p:cNvGrpSpPr>
            <a:grpSpLocks/>
          </p:cNvGrpSpPr>
          <p:nvPr/>
        </p:nvGrpSpPr>
        <p:grpSpPr bwMode="auto">
          <a:xfrm>
            <a:off x="4198938" y="985838"/>
            <a:ext cx="1300162" cy="1062037"/>
            <a:chOff x="2566" y="828"/>
            <a:chExt cx="1092" cy="892"/>
          </a:xfrm>
        </p:grpSpPr>
        <p:sp>
          <p:nvSpPr>
            <p:cNvPr id="53280" name="Text Box 21">
              <a:extLst>
                <a:ext uri="{FF2B5EF4-FFF2-40B4-BE49-F238E27FC236}">
                  <a16:creationId xmlns:a16="http://schemas.microsoft.com/office/drawing/2014/main" id="{381AD411-FF11-E84D-B671-48880442EB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6" y="1410"/>
              <a:ext cx="1092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Ooplasma</a:t>
              </a:r>
            </a:p>
          </p:txBody>
        </p:sp>
        <p:sp>
          <p:nvSpPr>
            <p:cNvPr id="53281" name="Line 27">
              <a:extLst>
                <a:ext uri="{FF2B5EF4-FFF2-40B4-BE49-F238E27FC236}">
                  <a16:creationId xmlns:a16="http://schemas.microsoft.com/office/drawing/2014/main" id="{7C32C408-AE36-D24A-A171-99B77842CF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80" y="828"/>
              <a:ext cx="288" cy="66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3258" name="Group 48">
            <a:extLst>
              <a:ext uri="{FF2B5EF4-FFF2-40B4-BE49-F238E27FC236}">
                <a16:creationId xmlns:a16="http://schemas.microsoft.com/office/drawing/2014/main" id="{3E63038F-AB05-A742-9E29-D24CB00A082C}"/>
              </a:ext>
            </a:extLst>
          </p:cNvPr>
          <p:cNvGrpSpPr>
            <a:grpSpLocks/>
          </p:cNvGrpSpPr>
          <p:nvPr/>
        </p:nvGrpSpPr>
        <p:grpSpPr bwMode="auto">
          <a:xfrm>
            <a:off x="4743450" y="114300"/>
            <a:ext cx="1885950" cy="741363"/>
            <a:chOff x="3024" y="96"/>
            <a:chExt cx="1584" cy="623"/>
          </a:xfrm>
        </p:grpSpPr>
        <p:sp>
          <p:nvSpPr>
            <p:cNvPr id="53276" name="Line 19">
              <a:extLst>
                <a:ext uri="{FF2B5EF4-FFF2-40B4-BE49-F238E27FC236}">
                  <a16:creationId xmlns:a16="http://schemas.microsoft.com/office/drawing/2014/main" id="{79D6DE53-7E58-B845-B9FC-C017CB3977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4" y="624"/>
              <a:ext cx="1008" cy="9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7" name="Line 25">
              <a:extLst>
                <a:ext uri="{FF2B5EF4-FFF2-40B4-BE49-F238E27FC236}">
                  <a16:creationId xmlns:a16="http://schemas.microsoft.com/office/drawing/2014/main" id="{55A9BB86-84C4-2E48-8558-D4E9B2DEFC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12" y="96"/>
              <a:ext cx="720" cy="1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8" name="Line 45">
              <a:extLst>
                <a:ext uri="{FF2B5EF4-FFF2-40B4-BE49-F238E27FC236}">
                  <a16:creationId xmlns:a16="http://schemas.microsoft.com/office/drawing/2014/main" id="{35D2ED7E-C135-8549-9A39-D4BE6094CB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2" y="192"/>
              <a:ext cx="576" cy="4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9" name="Line 46">
              <a:extLst>
                <a:ext uri="{FF2B5EF4-FFF2-40B4-BE49-F238E27FC236}">
                  <a16:creationId xmlns:a16="http://schemas.microsoft.com/office/drawing/2014/main" id="{0E2EF541-E521-3445-A578-7B48F1E445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96"/>
              <a:ext cx="576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3259" name="Group 61">
            <a:extLst>
              <a:ext uri="{FF2B5EF4-FFF2-40B4-BE49-F238E27FC236}">
                <a16:creationId xmlns:a16="http://schemas.microsoft.com/office/drawing/2014/main" id="{4B90B770-57CA-024E-8C1A-B0168B0B1799}"/>
              </a:ext>
            </a:extLst>
          </p:cNvPr>
          <p:cNvGrpSpPr>
            <a:grpSpLocks/>
          </p:cNvGrpSpPr>
          <p:nvPr/>
        </p:nvGrpSpPr>
        <p:grpSpPr bwMode="auto">
          <a:xfrm>
            <a:off x="4283075" y="2032000"/>
            <a:ext cx="1825625" cy="882650"/>
            <a:chOff x="2637" y="1706"/>
            <a:chExt cx="1534" cy="742"/>
          </a:xfrm>
        </p:grpSpPr>
        <p:sp>
          <p:nvSpPr>
            <p:cNvPr id="53274" name="Text Box 12">
              <a:extLst>
                <a:ext uri="{FF2B5EF4-FFF2-40B4-BE49-F238E27FC236}">
                  <a16:creationId xmlns:a16="http://schemas.microsoft.com/office/drawing/2014/main" id="{CB1ED3A8-013A-6843-95D5-CC04E3A61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7" y="1706"/>
              <a:ext cx="153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Follicular Cells</a:t>
              </a:r>
            </a:p>
          </p:txBody>
        </p:sp>
        <p:sp>
          <p:nvSpPr>
            <p:cNvPr id="53275" name="Line 51">
              <a:extLst>
                <a:ext uri="{FF2B5EF4-FFF2-40B4-BE49-F238E27FC236}">
                  <a16:creationId xmlns:a16="http://schemas.microsoft.com/office/drawing/2014/main" id="{D0703400-0421-E642-828C-FBF064EB5C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4" y="1984"/>
              <a:ext cx="192" cy="46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3260" name="Group 64">
            <a:extLst>
              <a:ext uri="{FF2B5EF4-FFF2-40B4-BE49-F238E27FC236}">
                <a16:creationId xmlns:a16="http://schemas.microsoft.com/office/drawing/2014/main" id="{7943D6B9-BB4C-8F4A-AE1F-5FE6AC67893D}"/>
              </a:ext>
            </a:extLst>
          </p:cNvPr>
          <p:cNvGrpSpPr>
            <a:grpSpLocks/>
          </p:cNvGrpSpPr>
          <p:nvPr/>
        </p:nvGrpSpPr>
        <p:grpSpPr bwMode="auto">
          <a:xfrm>
            <a:off x="376238" y="3205163"/>
            <a:ext cx="7567612" cy="1925637"/>
            <a:chOff x="-644" y="2692"/>
            <a:chExt cx="6356" cy="1617"/>
          </a:xfrm>
        </p:grpSpPr>
        <p:sp>
          <p:nvSpPr>
            <p:cNvPr id="53272" name="Text Box 54">
              <a:extLst>
                <a:ext uri="{FF2B5EF4-FFF2-40B4-BE49-F238E27FC236}">
                  <a16:creationId xmlns:a16="http://schemas.microsoft.com/office/drawing/2014/main" id="{C0888D96-8402-1141-939D-5C21B6D255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644" y="3456"/>
              <a:ext cx="4271" cy="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SzPct val="125000"/>
                <a:buFontTx/>
                <a:buChar char="•"/>
              </a:pPr>
              <a:r>
                <a:rPr lang="en-US" altLang="en-US" sz="2000">
                  <a:solidFill>
                    <a:schemeClr val="accent2"/>
                  </a:solidFill>
                </a:rPr>
                <a:t>Fluid filled cavity</a:t>
              </a:r>
            </a:p>
            <a:p>
              <a:pPr>
                <a:buSzPct val="125000"/>
                <a:buFontTx/>
                <a:buChar char="•"/>
              </a:pPr>
              <a:r>
                <a:rPr lang="en-US" altLang="en-US" sz="2000">
                  <a:solidFill>
                    <a:schemeClr val="accent2"/>
                  </a:solidFill>
                </a:rPr>
                <a:t>Differentiation of cell layers</a:t>
              </a:r>
              <a:br>
                <a:rPr lang="en-US" altLang="en-US" sz="2000">
                  <a:solidFill>
                    <a:schemeClr val="accent2"/>
                  </a:solidFill>
                </a:rPr>
              </a:br>
              <a:r>
                <a:rPr lang="en-US" altLang="en-US" sz="2000">
                  <a:solidFill>
                    <a:schemeClr val="accent2"/>
                  </a:solidFill>
                </a:rPr>
                <a:t>in the follicle wall</a:t>
              </a:r>
            </a:p>
          </p:txBody>
        </p:sp>
        <p:pic>
          <p:nvPicPr>
            <p:cNvPr id="53273" name="Picture 55">
              <a:extLst>
                <a:ext uri="{FF2B5EF4-FFF2-40B4-BE49-F238E27FC236}">
                  <a16:creationId xmlns:a16="http://schemas.microsoft.com/office/drawing/2014/main" id="{A77A8C0B-C4A3-214D-AEB3-790805A8B0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2" y="2692"/>
              <a:ext cx="1440" cy="1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61" name="Group 63">
            <a:extLst>
              <a:ext uri="{FF2B5EF4-FFF2-40B4-BE49-F238E27FC236}">
                <a16:creationId xmlns:a16="http://schemas.microsoft.com/office/drawing/2014/main" id="{9BF69BF6-89E7-744D-B08E-5743F9E97CFD}"/>
              </a:ext>
            </a:extLst>
          </p:cNvPr>
          <p:cNvGrpSpPr>
            <a:grpSpLocks/>
          </p:cNvGrpSpPr>
          <p:nvPr/>
        </p:nvGrpSpPr>
        <p:grpSpPr bwMode="auto">
          <a:xfrm>
            <a:off x="4914900" y="2862263"/>
            <a:ext cx="2678113" cy="452437"/>
            <a:chOff x="3168" y="2404"/>
            <a:chExt cx="2249" cy="380"/>
          </a:xfrm>
        </p:grpSpPr>
        <p:sp>
          <p:nvSpPr>
            <p:cNvPr id="53270" name="Line 33">
              <a:extLst>
                <a:ext uri="{FF2B5EF4-FFF2-40B4-BE49-F238E27FC236}">
                  <a16:creationId xmlns:a16="http://schemas.microsoft.com/office/drawing/2014/main" id="{99D44527-D069-E14C-B60B-11A56138D4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8" y="2592"/>
              <a:ext cx="1440" cy="1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1" name="Text Box 32">
              <a:extLst>
                <a:ext uri="{FF2B5EF4-FFF2-40B4-BE49-F238E27FC236}">
                  <a16:creationId xmlns:a16="http://schemas.microsoft.com/office/drawing/2014/main" id="{E162E99A-D511-5245-AF1A-911ECD2DFF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5" y="2404"/>
              <a:ext cx="812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Oocyte</a:t>
              </a:r>
            </a:p>
          </p:txBody>
        </p:sp>
      </p:grpSp>
      <p:sp>
        <p:nvSpPr>
          <p:cNvPr id="53262" name="Line 34">
            <a:extLst>
              <a:ext uri="{FF2B5EF4-FFF2-40B4-BE49-F238E27FC236}">
                <a16:creationId xmlns:a16="http://schemas.microsoft.com/office/drawing/2014/main" id="{739DF678-B55C-D049-8CFE-50AFFD00CA4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72300" y="3200400"/>
            <a:ext cx="57150" cy="800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3263" name="Group 65">
            <a:extLst>
              <a:ext uri="{FF2B5EF4-FFF2-40B4-BE49-F238E27FC236}">
                <a16:creationId xmlns:a16="http://schemas.microsoft.com/office/drawing/2014/main" id="{331AEA98-53E6-5D4E-BFC4-9E26F90DBE54}"/>
              </a:ext>
            </a:extLst>
          </p:cNvPr>
          <p:cNvGrpSpPr>
            <a:grpSpLocks/>
          </p:cNvGrpSpPr>
          <p:nvPr/>
        </p:nvGrpSpPr>
        <p:grpSpPr bwMode="auto">
          <a:xfrm>
            <a:off x="4654550" y="4514850"/>
            <a:ext cx="2489200" cy="423863"/>
            <a:chOff x="2949" y="3792"/>
            <a:chExt cx="2091" cy="356"/>
          </a:xfrm>
        </p:grpSpPr>
        <p:sp>
          <p:nvSpPr>
            <p:cNvPr id="53268" name="Line 37">
              <a:extLst>
                <a:ext uri="{FF2B5EF4-FFF2-40B4-BE49-F238E27FC236}">
                  <a16:creationId xmlns:a16="http://schemas.microsoft.com/office/drawing/2014/main" id="{6CF74863-DBFB-DD48-9A64-CEB62E68B5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60" y="3792"/>
              <a:ext cx="1280" cy="21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9" name="Text Box 39">
              <a:extLst>
                <a:ext uri="{FF2B5EF4-FFF2-40B4-BE49-F238E27FC236}">
                  <a16:creationId xmlns:a16="http://schemas.microsoft.com/office/drawing/2014/main" id="{9757CA24-C6AF-0D40-B920-ACE63850EF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9" y="3838"/>
              <a:ext cx="84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Antrum</a:t>
              </a:r>
            </a:p>
          </p:txBody>
        </p:sp>
      </p:grpSp>
      <p:sp>
        <p:nvSpPr>
          <p:cNvPr id="53264" name="Rectangle 1">
            <a:extLst>
              <a:ext uri="{FF2B5EF4-FFF2-40B4-BE49-F238E27FC236}">
                <a16:creationId xmlns:a16="http://schemas.microsoft.com/office/drawing/2014/main" id="{926CAE24-93ED-F44A-8FAE-6E9D906CB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3" y="1482725"/>
            <a:ext cx="2957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>
                <a:solidFill>
                  <a:schemeClr val="tx1"/>
                </a:solidFill>
              </a:rPr>
              <a:t>Primary Follicle </a:t>
            </a:r>
            <a:endParaRPr lang="en-US" altLang="en-US" sz="2800"/>
          </a:p>
        </p:txBody>
      </p:sp>
      <p:sp>
        <p:nvSpPr>
          <p:cNvPr id="53265" name="Rectangle 2">
            <a:extLst>
              <a:ext uri="{FF2B5EF4-FFF2-40B4-BE49-F238E27FC236}">
                <a16:creationId xmlns:a16="http://schemas.microsoft.com/office/drawing/2014/main" id="{4979E956-4B81-644D-9C0F-A29742BEA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3" y="2620963"/>
            <a:ext cx="3260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chemeClr val="tx1"/>
                </a:solidFill>
              </a:rPr>
              <a:t>Secondary follicle</a:t>
            </a:r>
          </a:p>
        </p:txBody>
      </p:sp>
      <p:sp>
        <p:nvSpPr>
          <p:cNvPr id="53266" name="Rectangle 3">
            <a:extLst>
              <a:ext uri="{FF2B5EF4-FFF2-40B4-BE49-F238E27FC236}">
                <a16:creationId xmlns:a16="http://schemas.microsoft.com/office/drawing/2014/main" id="{2540B52F-96E4-DD43-8096-0B1FC9AAA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73025"/>
            <a:ext cx="3295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>
                <a:solidFill>
                  <a:schemeClr val="tx1"/>
                </a:solidFill>
              </a:rPr>
              <a:t>Primordial Follicle</a:t>
            </a:r>
            <a:endParaRPr lang="en-US" altLang="en-US" sz="2800"/>
          </a:p>
        </p:txBody>
      </p:sp>
      <p:sp>
        <p:nvSpPr>
          <p:cNvPr id="53267" name="Rectangle 4">
            <a:extLst>
              <a:ext uri="{FF2B5EF4-FFF2-40B4-BE49-F238E27FC236}">
                <a16:creationId xmlns:a16="http://schemas.microsoft.com/office/drawing/2014/main" id="{590E0796-0972-4648-BD09-272022DE8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3627438"/>
            <a:ext cx="2814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>
                <a:solidFill>
                  <a:schemeClr val="tx1"/>
                </a:solidFill>
              </a:rPr>
              <a:t>Tertiary follicle </a:t>
            </a:r>
            <a:endParaRPr lang="en-US" altLang="en-US" sz="2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Date Placeholder 1">
            <a:extLst>
              <a:ext uri="{FF2B5EF4-FFF2-40B4-BE49-F238E27FC236}">
                <a16:creationId xmlns:a16="http://schemas.microsoft.com/office/drawing/2014/main" id="{47DECFBF-4CB6-3E46-8535-CD30EEB4200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CD502118-6AFC-0B4D-BC57-E55160C39A00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BC8D1CB-BE27-B64F-8043-793D83FAD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571500"/>
            <a:ext cx="361950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Rectangle 9">
            <a:extLst>
              <a:ext uri="{FF2B5EF4-FFF2-40B4-BE49-F238E27FC236}">
                <a16:creationId xmlns:a16="http://schemas.microsoft.com/office/drawing/2014/main" id="{D555115E-6377-1D4A-95C7-D61C0881D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9450" y="1724025"/>
            <a:ext cx="1655763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Antrum</a:t>
            </a:r>
          </a:p>
        </p:txBody>
      </p:sp>
      <p:grpSp>
        <p:nvGrpSpPr>
          <p:cNvPr id="55300" name="Group 16">
            <a:extLst>
              <a:ext uri="{FF2B5EF4-FFF2-40B4-BE49-F238E27FC236}">
                <a16:creationId xmlns:a16="http://schemas.microsoft.com/office/drawing/2014/main" id="{B291AD80-4389-A844-AB10-A46429781F61}"/>
              </a:ext>
            </a:extLst>
          </p:cNvPr>
          <p:cNvGrpSpPr>
            <a:grpSpLocks/>
          </p:cNvGrpSpPr>
          <p:nvPr/>
        </p:nvGrpSpPr>
        <p:grpSpPr bwMode="auto">
          <a:xfrm>
            <a:off x="5143500" y="857250"/>
            <a:ext cx="2457450" cy="344488"/>
            <a:chOff x="3408" y="288"/>
            <a:chExt cx="2064" cy="289"/>
          </a:xfrm>
        </p:grpSpPr>
        <p:sp>
          <p:nvSpPr>
            <p:cNvPr id="55318" name="Rectangle 5">
              <a:extLst>
                <a:ext uri="{FF2B5EF4-FFF2-40B4-BE49-F238E27FC236}">
                  <a16:creationId xmlns:a16="http://schemas.microsoft.com/office/drawing/2014/main" id="{C0DC682A-AABB-974E-8676-DAC56B9E8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288"/>
              <a:ext cx="144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Theca Externa</a:t>
              </a:r>
            </a:p>
          </p:txBody>
        </p:sp>
        <p:sp>
          <p:nvSpPr>
            <p:cNvPr id="55319" name="Line 10">
              <a:extLst>
                <a:ext uri="{FF2B5EF4-FFF2-40B4-BE49-F238E27FC236}">
                  <a16:creationId xmlns:a16="http://schemas.microsoft.com/office/drawing/2014/main" id="{800EA5AB-C73E-5E4E-B189-08B0E4633F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" y="432"/>
              <a:ext cx="624" cy="14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5301" name="Group 17">
            <a:extLst>
              <a:ext uri="{FF2B5EF4-FFF2-40B4-BE49-F238E27FC236}">
                <a16:creationId xmlns:a16="http://schemas.microsoft.com/office/drawing/2014/main" id="{AF1A482D-B8B7-F745-A88B-681BF3035A2A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2057400"/>
            <a:ext cx="2265363" cy="344488"/>
            <a:chOff x="3744" y="1584"/>
            <a:chExt cx="1903" cy="289"/>
          </a:xfrm>
        </p:grpSpPr>
        <p:sp>
          <p:nvSpPr>
            <p:cNvPr id="55316" name="Rectangle 6">
              <a:extLst>
                <a:ext uri="{FF2B5EF4-FFF2-40B4-BE49-F238E27FC236}">
                  <a16:creationId xmlns:a16="http://schemas.microsoft.com/office/drawing/2014/main" id="{7B2A7135-181D-C449-BDA5-06CA148A7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584"/>
              <a:ext cx="1375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Theca Interna</a:t>
              </a:r>
            </a:p>
          </p:txBody>
        </p:sp>
        <p:sp>
          <p:nvSpPr>
            <p:cNvPr id="55317" name="Line 11">
              <a:extLst>
                <a:ext uri="{FF2B5EF4-FFF2-40B4-BE49-F238E27FC236}">
                  <a16:creationId xmlns:a16="http://schemas.microsoft.com/office/drawing/2014/main" id="{1D055CAC-DF0A-F14F-AC17-839FF023FB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4" y="1728"/>
              <a:ext cx="528" cy="4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5302" name="Group 18">
            <a:extLst>
              <a:ext uri="{FF2B5EF4-FFF2-40B4-BE49-F238E27FC236}">
                <a16:creationId xmlns:a16="http://schemas.microsoft.com/office/drawing/2014/main" id="{18173903-3439-104A-BC4F-EA0919B59C1B}"/>
              </a:ext>
            </a:extLst>
          </p:cNvPr>
          <p:cNvGrpSpPr>
            <a:grpSpLocks/>
          </p:cNvGrpSpPr>
          <p:nvPr/>
        </p:nvGrpSpPr>
        <p:grpSpPr bwMode="auto">
          <a:xfrm>
            <a:off x="4857750" y="3200400"/>
            <a:ext cx="2593975" cy="687388"/>
            <a:chOff x="3360" y="2544"/>
            <a:chExt cx="2178" cy="577"/>
          </a:xfrm>
        </p:grpSpPr>
        <p:sp>
          <p:nvSpPr>
            <p:cNvPr id="55314" name="Rectangle 7">
              <a:extLst>
                <a:ext uri="{FF2B5EF4-FFF2-40B4-BE49-F238E27FC236}">
                  <a16:creationId xmlns:a16="http://schemas.microsoft.com/office/drawing/2014/main" id="{B3A1BB54-405A-E046-8B21-4D8822BA1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832"/>
              <a:ext cx="1074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Granulosa</a:t>
              </a:r>
            </a:p>
          </p:txBody>
        </p:sp>
        <p:sp>
          <p:nvSpPr>
            <p:cNvPr id="55315" name="Line 12">
              <a:extLst>
                <a:ext uri="{FF2B5EF4-FFF2-40B4-BE49-F238E27FC236}">
                  <a16:creationId xmlns:a16="http://schemas.microsoft.com/office/drawing/2014/main" id="{8C041D88-A93A-AA4E-999C-6DF55103E1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60" y="2544"/>
              <a:ext cx="1056" cy="43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5303" name="Group 19">
            <a:extLst>
              <a:ext uri="{FF2B5EF4-FFF2-40B4-BE49-F238E27FC236}">
                <a16:creationId xmlns:a16="http://schemas.microsoft.com/office/drawing/2014/main" id="{D7611B19-04AB-0741-B289-D4DDA28FA1B6}"/>
              </a:ext>
            </a:extLst>
          </p:cNvPr>
          <p:cNvGrpSpPr>
            <a:grpSpLocks/>
          </p:cNvGrpSpPr>
          <p:nvPr/>
        </p:nvGrpSpPr>
        <p:grpSpPr bwMode="auto">
          <a:xfrm>
            <a:off x="3486150" y="3314700"/>
            <a:ext cx="3530600" cy="1806575"/>
            <a:chOff x="1920" y="2640"/>
            <a:chExt cx="2901" cy="1542"/>
          </a:xfrm>
        </p:grpSpPr>
        <p:sp>
          <p:nvSpPr>
            <p:cNvPr id="55312" name="Rectangle 8">
              <a:extLst>
                <a:ext uri="{FF2B5EF4-FFF2-40B4-BE49-F238E27FC236}">
                  <a16:creationId xmlns:a16="http://schemas.microsoft.com/office/drawing/2014/main" id="{C39C0409-23D6-CC41-9C70-301566C2B8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3888"/>
              <a:ext cx="1883" cy="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>
                  <a:solidFill>
                    <a:schemeClr val="tx1"/>
                  </a:solidFill>
                </a:rPr>
                <a:t>Cumulus Oophorus</a:t>
              </a:r>
            </a:p>
          </p:txBody>
        </p:sp>
        <p:sp>
          <p:nvSpPr>
            <p:cNvPr id="55313" name="Line 13">
              <a:extLst>
                <a:ext uri="{FF2B5EF4-FFF2-40B4-BE49-F238E27FC236}">
                  <a16:creationId xmlns:a16="http://schemas.microsoft.com/office/drawing/2014/main" id="{087485C1-F921-7342-AF87-330B41F0C5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20" y="2640"/>
              <a:ext cx="1008" cy="134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5304" name="Group 20">
            <a:extLst>
              <a:ext uri="{FF2B5EF4-FFF2-40B4-BE49-F238E27FC236}">
                <a16:creationId xmlns:a16="http://schemas.microsoft.com/office/drawing/2014/main" id="{1C7F0B7F-750D-BA4E-839B-1C8138435FB6}"/>
              </a:ext>
            </a:extLst>
          </p:cNvPr>
          <p:cNvGrpSpPr>
            <a:grpSpLocks/>
          </p:cNvGrpSpPr>
          <p:nvPr/>
        </p:nvGrpSpPr>
        <p:grpSpPr bwMode="auto">
          <a:xfrm>
            <a:off x="1390650" y="2857500"/>
            <a:ext cx="2152650" cy="1681163"/>
            <a:chOff x="96" y="2400"/>
            <a:chExt cx="1872" cy="1292"/>
          </a:xfrm>
        </p:grpSpPr>
        <p:sp>
          <p:nvSpPr>
            <p:cNvPr id="55310" name="Text Box 14">
              <a:extLst>
                <a:ext uri="{FF2B5EF4-FFF2-40B4-BE49-F238E27FC236}">
                  <a16:creationId xmlns:a16="http://schemas.microsoft.com/office/drawing/2014/main" id="{36DC3081-9F91-3E46-AD84-55F0B24C43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3408"/>
              <a:ext cx="841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/>
                <a:t>Oocyte</a:t>
              </a:r>
            </a:p>
          </p:txBody>
        </p:sp>
        <p:sp>
          <p:nvSpPr>
            <p:cNvPr id="55311" name="Line 15">
              <a:extLst>
                <a:ext uri="{FF2B5EF4-FFF2-40B4-BE49-F238E27FC236}">
                  <a16:creationId xmlns:a16="http://schemas.microsoft.com/office/drawing/2014/main" id="{5F041B1C-0783-E744-8D77-8B56A5CAD0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" y="2400"/>
              <a:ext cx="1536" cy="1008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5305" name="Rectangle 21">
            <a:extLst>
              <a:ext uri="{FF2B5EF4-FFF2-40B4-BE49-F238E27FC236}">
                <a16:creationId xmlns:a16="http://schemas.microsoft.com/office/drawing/2014/main" id="{55EEA4A8-CEDE-8D47-A967-668D8013C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3725" y="2095500"/>
            <a:ext cx="1979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(Follicular Fluid)</a:t>
            </a:r>
          </a:p>
        </p:txBody>
      </p:sp>
      <p:sp>
        <p:nvSpPr>
          <p:cNvPr id="55306" name="Text Box 22">
            <a:extLst>
              <a:ext uri="{FF2B5EF4-FFF2-40B4-BE49-F238E27FC236}">
                <a16:creationId xmlns:a16="http://schemas.microsoft.com/office/drawing/2014/main" id="{CF99ED66-5991-0A4D-AEEA-D73941131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114300"/>
            <a:ext cx="27178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700"/>
              <a:t>Tertiary Follicle</a:t>
            </a:r>
          </a:p>
        </p:txBody>
      </p:sp>
      <p:grpSp>
        <p:nvGrpSpPr>
          <p:cNvPr id="55307" name="Group 25">
            <a:extLst>
              <a:ext uri="{FF2B5EF4-FFF2-40B4-BE49-F238E27FC236}">
                <a16:creationId xmlns:a16="http://schemas.microsoft.com/office/drawing/2014/main" id="{83DEF2CC-683E-9D4A-9335-A7D877564BF0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571750"/>
            <a:ext cx="2128838" cy="646113"/>
            <a:chOff x="3728" y="2160"/>
            <a:chExt cx="1788" cy="543"/>
          </a:xfrm>
        </p:grpSpPr>
        <p:sp>
          <p:nvSpPr>
            <p:cNvPr id="55308" name="Text Box 23">
              <a:extLst>
                <a:ext uri="{FF2B5EF4-FFF2-40B4-BE49-F238E27FC236}">
                  <a16:creationId xmlns:a16="http://schemas.microsoft.com/office/drawing/2014/main" id="{6C253A60-608D-CB49-B36B-24AA1BCC49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92" y="2160"/>
              <a:ext cx="1124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800"/>
                <a:t>Basement</a:t>
              </a:r>
            </a:p>
            <a:p>
              <a:pPr algn="ctr"/>
              <a:r>
                <a:rPr lang="en-US" altLang="en-US" sz="1800"/>
                <a:t>Membrane</a:t>
              </a:r>
            </a:p>
          </p:txBody>
        </p:sp>
        <p:sp>
          <p:nvSpPr>
            <p:cNvPr id="55309" name="Line 24">
              <a:extLst>
                <a:ext uri="{FF2B5EF4-FFF2-40B4-BE49-F238E27FC236}">
                  <a16:creationId xmlns:a16="http://schemas.microsoft.com/office/drawing/2014/main" id="{5188C85A-6C87-6840-8934-C7182F5CD7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28" y="2304"/>
              <a:ext cx="720" cy="9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Date Placeholder 2">
            <a:extLst>
              <a:ext uri="{FF2B5EF4-FFF2-40B4-BE49-F238E27FC236}">
                <a16:creationId xmlns:a16="http://schemas.microsoft.com/office/drawing/2014/main" id="{454EE76E-C539-FD48-844A-DF7012A2D09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7E4439C2-8507-634D-9A03-BC9DADC98B5E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E98B5C1-909E-B249-813E-B7EB20F152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Tertiary Follicle</a:t>
            </a:r>
          </a:p>
        </p:txBody>
      </p:sp>
      <p:pic>
        <p:nvPicPr>
          <p:cNvPr id="57347" name="Picture 3">
            <a:extLst>
              <a:ext uri="{FF2B5EF4-FFF2-40B4-BE49-F238E27FC236}">
                <a16:creationId xmlns:a16="http://schemas.microsoft.com/office/drawing/2014/main" id="{E2AE353F-84FB-014A-8786-330203E0E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1028700"/>
            <a:ext cx="3429000" cy="3762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48" name="Rectangle 4">
            <a:extLst>
              <a:ext uri="{FF2B5EF4-FFF2-40B4-BE49-F238E27FC236}">
                <a16:creationId xmlns:a16="http://schemas.microsoft.com/office/drawing/2014/main" id="{4936BA5A-9EE7-B74D-8954-D00DA917B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4613" y="2114550"/>
            <a:ext cx="127793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Granulosa</a:t>
            </a:r>
          </a:p>
        </p:txBody>
      </p:sp>
      <p:sp>
        <p:nvSpPr>
          <p:cNvPr id="57349" name="Rectangle 5">
            <a:extLst>
              <a:ext uri="{FF2B5EF4-FFF2-40B4-BE49-F238E27FC236}">
                <a16:creationId xmlns:a16="http://schemas.microsoft.com/office/drawing/2014/main" id="{86429D3F-FBCF-6747-8099-C1E1BB095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268413"/>
            <a:ext cx="1636713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Theca Interna</a:t>
            </a:r>
          </a:p>
        </p:txBody>
      </p:sp>
      <p:sp>
        <p:nvSpPr>
          <p:cNvPr id="57350" name="Rectangle 6">
            <a:extLst>
              <a:ext uri="{FF2B5EF4-FFF2-40B4-BE49-F238E27FC236}">
                <a16:creationId xmlns:a16="http://schemas.microsoft.com/office/drawing/2014/main" id="{D50C8F46-35FC-D54D-84F9-AFBF33A34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1450" y="3200400"/>
            <a:ext cx="123983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Cumulus</a:t>
            </a:r>
          </a:p>
          <a:p>
            <a:r>
              <a:rPr lang="en-US" altLang="en-US" sz="1800"/>
              <a:t>Oophorus</a:t>
            </a:r>
          </a:p>
        </p:txBody>
      </p:sp>
      <p:sp>
        <p:nvSpPr>
          <p:cNvPr id="57351" name="Rectangle 7">
            <a:extLst>
              <a:ext uri="{FF2B5EF4-FFF2-40B4-BE49-F238E27FC236}">
                <a16:creationId xmlns:a16="http://schemas.microsoft.com/office/drawing/2014/main" id="{8597C531-5426-F642-97EB-566F622BD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8588" y="4114800"/>
            <a:ext cx="957262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Antrum</a:t>
            </a:r>
          </a:p>
        </p:txBody>
      </p:sp>
      <p:sp>
        <p:nvSpPr>
          <p:cNvPr id="57352" name="Rectangle 8">
            <a:extLst>
              <a:ext uri="{FF2B5EF4-FFF2-40B4-BE49-F238E27FC236}">
                <a16:creationId xmlns:a16="http://schemas.microsoft.com/office/drawing/2014/main" id="{1C578A0A-3F05-0144-93B4-E08E721A3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143250"/>
            <a:ext cx="919163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Oocyte</a:t>
            </a:r>
          </a:p>
        </p:txBody>
      </p:sp>
      <p:sp>
        <p:nvSpPr>
          <p:cNvPr id="57353" name="Line 11">
            <a:extLst>
              <a:ext uri="{FF2B5EF4-FFF2-40B4-BE49-F238E27FC236}">
                <a16:creationId xmlns:a16="http://schemas.microsoft.com/office/drawing/2014/main" id="{6A051010-0431-604F-B54D-E719C3EB10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6050" y="3028950"/>
            <a:ext cx="1485900" cy="2857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4" name="Line 14">
            <a:extLst>
              <a:ext uri="{FF2B5EF4-FFF2-40B4-BE49-F238E27FC236}">
                <a16:creationId xmlns:a16="http://schemas.microsoft.com/office/drawing/2014/main" id="{61FD2F7B-8CC9-9F43-977C-7E3AB9637BB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86350" y="1485900"/>
            <a:ext cx="1371600" cy="22701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5" name="Line 15">
            <a:extLst>
              <a:ext uri="{FF2B5EF4-FFF2-40B4-BE49-F238E27FC236}">
                <a16:creationId xmlns:a16="http://schemas.microsoft.com/office/drawing/2014/main" id="{2E2EC114-70A1-5346-A9B5-0AB0EED49D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2286000"/>
            <a:ext cx="971550" cy="1143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6" name="Line 16">
            <a:extLst>
              <a:ext uri="{FF2B5EF4-FFF2-40B4-BE49-F238E27FC236}">
                <a16:creationId xmlns:a16="http://schemas.microsoft.com/office/drawing/2014/main" id="{E46F0948-B94C-1444-B6B2-0CE8D727ED1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14900" y="3028950"/>
            <a:ext cx="1600200" cy="4000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7" name="Line 17">
            <a:extLst>
              <a:ext uri="{FF2B5EF4-FFF2-40B4-BE49-F238E27FC236}">
                <a16:creationId xmlns:a16="http://schemas.microsoft.com/office/drawing/2014/main" id="{E0ECF028-2286-E744-9854-0DF285999F6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86325" y="3557588"/>
            <a:ext cx="1628775" cy="67151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Date Placeholder 2">
            <a:extLst>
              <a:ext uri="{FF2B5EF4-FFF2-40B4-BE49-F238E27FC236}">
                <a16:creationId xmlns:a16="http://schemas.microsoft.com/office/drawing/2014/main" id="{5ED71DB4-404B-6E4F-898F-0CCFAC267B0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8245981E-C507-394D-8448-66E01508012B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12B9DAB-C070-D645-BB1D-92BD86025A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4450" y="114300"/>
            <a:ext cx="6457950" cy="457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Follicular Blood Supply</a:t>
            </a:r>
          </a:p>
        </p:txBody>
      </p:sp>
      <p:pic>
        <p:nvPicPr>
          <p:cNvPr id="59395" name="Picture 4">
            <a:extLst>
              <a:ext uri="{FF2B5EF4-FFF2-40B4-BE49-F238E27FC236}">
                <a16:creationId xmlns:a16="http://schemas.microsoft.com/office/drawing/2014/main" id="{F712BD76-4DF8-E340-B49E-927BEFB6C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688" y="574675"/>
            <a:ext cx="3983037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Rectangle 5">
            <a:extLst>
              <a:ext uri="{FF2B5EF4-FFF2-40B4-BE49-F238E27FC236}">
                <a16:creationId xmlns:a16="http://schemas.microsoft.com/office/drawing/2014/main" id="{8AA3B761-F474-0145-924C-C94F24A26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50" y="614363"/>
            <a:ext cx="2360613" cy="3444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Theca  interna cells</a:t>
            </a:r>
          </a:p>
        </p:txBody>
      </p:sp>
      <p:sp>
        <p:nvSpPr>
          <p:cNvPr id="59397" name="Rectangle 6">
            <a:extLst>
              <a:ext uri="{FF2B5EF4-FFF2-40B4-BE49-F238E27FC236}">
                <a16:creationId xmlns:a16="http://schemas.microsoft.com/office/drawing/2014/main" id="{25AE9CB5-ABB8-0C45-ACCF-26FB395B0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1371600"/>
            <a:ext cx="2036763" cy="3444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Granulosa cells</a:t>
            </a:r>
          </a:p>
        </p:txBody>
      </p:sp>
      <p:sp>
        <p:nvSpPr>
          <p:cNvPr id="59398" name="Rectangle 7">
            <a:extLst>
              <a:ext uri="{FF2B5EF4-FFF2-40B4-BE49-F238E27FC236}">
                <a16:creationId xmlns:a16="http://schemas.microsoft.com/office/drawing/2014/main" id="{1D1CE547-F3CC-374D-B463-1745298F2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313" y="2228850"/>
            <a:ext cx="1163637" cy="620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Follicular</a:t>
            </a:r>
          </a:p>
          <a:p>
            <a:pPr algn="ctr"/>
            <a:r>
              <a:rPr lang="en-US" altLang="en-US" sz="1800">
                <a:solidFill>
                  <a:schemeClr val="tx1"/>
                </a:solidFill>
              </a:rPr>
              <a:t>fluid</a:t>
            </a:r>
          </a:p>
        </p:txBody>
      </p:sp>
      <p:sp>
        <p:nvSpPr>
          <p:cNvPr id="59399" name="Rectangle 8">
            <a:extLst>
              <a:ext uri="{FF2B5EF4-FFF2-40B4-BE49-F238E27FC236}">
                <a16:creationId xmlns:a16="http://schemas.microsoft.com/office/drawing/2014/main" id="{A82C9F09-C220-1C43-87E2-FACFA023E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9788" y="2228850"/>
            <a:ext cx="1111250" cy="620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Capillary</a:t>
            </a:r>
          </a:p>
          <a:p>
            <a:pPr algn="ctr"/>
            <a:r>
              <a:rPr lang="en-US" altLang="en-US" sz="1800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59400" name="Line 9">
            <a:extLst>
              <a:ext uri="{FF2B5EF4-FFF2-40B4-BE49-F238E27FC236}">
                <a16:creationId xmlns:a16="http://schemas.microsoft.com/office/drawing/2014/main" id="{ACF270CA-F41C-EF4B-8FD6-4527E180687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49575" y="3876675"/>
            <a:ext cx="306388" cy="73501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9401" name="Group 12">
            <a:extLst>
              <a:ext uri="{FF2B5EF4-FFF2-40B4-BE49-F238E27FC236}">
                <a16:creationId xmlns:a16="http://schemas.microsoft.com/office/drawing/2014/main" id="{C4A26FCA-6624-9840-820A-3416B3EE0FC9}"/>
              </a:ext>
            </a:extLst>
          </p:cNvPr>
          <p:cNvGrpSpPr>
            <a:grpSpLocks/>
          </p:cNvGrpSpPr>
          <p:nvPr/>
        </p:nvGrpSpPr>
        <p:grpSpPr bwMode="auto">
          <a:xfrm>
            <a:off x="2947988" y="1231900"/>
            <a:ext cx="492125" cy="1001713"/>
            <a:chOff x="1516" y="1035"/>
            <a:chExt cx="413" cy="841"/>
          </a:xfrm>
        </p:grpSpPr>
        <p:sp>
          <p:nvSpPr>
            <p:cNvPr id="59403" name="Line 10">
              <a:extLst>
                <a:ext uri="{FF2B5EF4-FFF2-40B4-BE49-F238E27FC236}">
                  <a16:creationId xmlns:a16="http://schemas.microsoft.com/office/drawing/2014/main" id="{C744D1A2-D843-6F43-993B-27C5D82D54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9" y="1644"/>
              <a:ext cx="0" cy="23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4" name="Arc 11">
              <a:extLst>
                <a:ext uri="{FF2B5EF4-FFF2-40B4-BE49-F238E27FC236}">
                  <a16:creationId xmlns:a16="http://schemas.microsoft.com/office/drawing/2014/main" id="{45EDD576-2B46-BE40-82AA-2A2C77B5F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6" y="1035"/>
              <a:ext cx="404" cy="600"/>
            </a:xfrm>
            <a:custGeom>
              <a:avLst/>
              <a:gdLst>
                <a:gd name="T0" fmla="*/ 0 w 21599"/>
                <a:gd name="T1" fmla="*/ 0 h 21600"/>
                <a:gd name="T2" fmla="*/ 0 w 21599"/>
                <a:gd name="T3" fmla="*/ 0 h 21600"/>
                <a:gd name="T4" fmla="*/ 0 w 21599"/>
                <a:gd name="T5" fmla="*/ 0 h 21600"/>
                <a:gd name="T6" fmla="*/ 0 60000 65536"/>
                <a:gd name="T7" fmla="*/ 0 60000 65536"/>
                <a:gd name="T8" fmla="*/ 0 60000 65536"/>
                <a:gd name="T9" fmla="*/ 0 w 21599"/>
                <a:gd name="T10" fmla="*/ 0 h 21600"/>
                <a:gd name="T11" fmla="*/ 21599 w 2159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99" h="21600" fill="none" extrusionOk="0">
                  <a:moveTo>
                    <a:pt x="0" y="-1"/>
                  </a:moveTo>
                  <a:cubicBezTo>
                    <a:pt x="11915" y="-1"/>
                    <a:pt x="21580" y="9648"/>
                    <a:pt x="21599" y="21563"/>
                  </a:cubicBezTo>
                </a:path>
                <a:path w="21599" h="21600" stroke="0" extrusionOk="0">
                  <a:moveTo>
                    <a:pt x="0" y="-1"/>
                  </a:moveTo>
                  <a:cubicBezTo>
                    <a:pt x="11915" y="-1"/>
                    <a:pt x="21580" y="9648"/>
                    <a:pt x="21599" y="21563"/>
                  </a:cubicBezTo>
                  <a:lnTo>
                    <a:pt x="0" y="21600"/>
                  </a:lnTo>
                  <a:lnTo>
                    <a:pt x="0" y="-1"/>
                  </a:lnTo>
                  <a:close/>
                </a:path>
              </a:pathLst>
            </a:custGeom>
            <a:solidFill>
              <a:schemeClr val="bg1"/>
            </a:solidFill>
            <a:ln w="50800" cap="rnd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402" name="Text Box 13">
            <a:extLst>
              <a:ext uri="{FF2B5EF4-FFF2-40B4-BE49-F238E27FC236}">
                <a16:creationId xmlns:a16="http://schemas.microsoft.com/office/drawing/2014/main" id="{98E82568-FB7C-FF46-999F-AC44CD833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188" y="798513"/>
            <a:ext cx="21224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rgbClr val="0900C2"/>
                </a:solidFill>
              </a:rPr>
              <a:t>Basement Membrane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Date Placeholder 2">
            <a:extLst>
              <a:ext uri="{FF2B5EF4-FFF2-40B4-BE49-F238E27FC236}">
                <a16:creationId xmlns:a16="http://schemas.microsoft.com/office/drawing/2014/main" id="{A7DFB1E2-58CA-494F-9EEB-5211D5785D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80CED265-ABCA-F64B-8264-6AAFA0D426B1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61443" name="Picture 3">
            <a:extLst>
              <a:ext uri="{FF2B5EF4-FFF2-40B4-BE49-F238E27FC236}">
                <a16:creationId xmlns:a16="http://schemas.microsoft.com/office/drawing/2014/main" id="{17CCE08A-7BB1-9E41-97CE-669300F2130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703263"/>
            <a:ext cx="4391025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4">
            <a:extLst>
              <a:ext uri="{FF2B5EF4-FFF2-40B4-BE49-F238E27FC236}">
                <a16:creationId xmlns:a16="http://schemas.microsoft.com/office/drawing/2014/main" id="{0AD4B502-9CBD-FD43-B22A-C403004EF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7350" y="3876675"/>
            <a:ext cx="1906588" cy="620713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FFFF"/>
                </a:solidFill>
                <a:latin typeface="Helvetica" charset="0"/>
                <a:ea typeface="+mn-ea"/>
              </a:rPr>
              <a:t>Circular smooth</a:t>
            </a:r>
          </a:p>
          <a:p>
            <a:pPr>
              <a:defRPr/>
            </a:pPr>
            <a:r>
              <a:rPr lang="en-US" sz="1800">
                <a:solidFill>
                  <a:srgbClr val="FFFFFF"/>
                </a:solidFill>
                <a:latin typeface="Helvetica" charset="0"/>
                <a:ea typeface="+mn-ea"/>
              </a:rPr>
              <a:t>muscle layer</a:t>
            </a:r>
          </a:p>
        </p:txBody>
      </p:sp>
      <p:sp>
        <p:nvSpPr>
          <p:cNvPr id="61445" name="Line 5">
            <a:extLst>
              <a:ext uri="{FF2B5EF4-FFF2-40B4-BE49-F238E27FC236}">
                <a16:creationId xmlns:a16="http://schemas.microsoft.com/office/drawing/2014/main" id="{31F990D4-E0D0-5F40-9EBF-6CDB2FEB160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27563" y="3414713"/>
            <a:ext cx="98425" cy="56991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DD8757F4-7B2B-FB4B-A99B-45DD55F43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763" y="3240088"/>
            <a:ext cx="2419350" cy="620712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FFFF"/>
                </a:solidFill>
                <a:latin typeface="Helvetica" charset="0"/>
                <a:ea typeface="+mn-ea"/>
              </a:rPr>
              <a:t>Longitudinal smooth</a:t>
            </a:r>
          </a:p>
          <a:p>
            <a:pPr>
              <a:defRPr/>
            </a:pPr>
            <a:r>
              <a:rPr lang="en-US" sz="1800">
                <a:solidFill>
                  <a:srgbClr val="FFFFFF"/>
                </a:solidFill>
                <a:latin typeface="Helvetica" charset="0"/>
                <a:ea typeface="+mn-ea"/>
              </a:rPr>
              <a:t>muscle layer</a:t>
            </a:r>
          </a:p>
        </p:txBody>
      </p:sp>
      <p:sp>
        <p:nvSpPr>
          <p:cNvPr id="61447" name="Line 7">
            <a:extLst>
              <a:ext uri="{FF2B5EF4-FFF2-40B4-BE49-F238E27FC236}">
                <a16:creationId xmlns:a16="http://schemas.microsoft.com/office/drawing/2014/main" id="{7984560C-BB03-EF43-B526-3B67EBFF57D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99038" y="3251200"/>
            <a:ext cx="415925" cy="2841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8" name="Line 8">
            <a:extLst>
              <a:ext uri="{FF2B5EF4-FFF2-40B4-BE49-F238E27FC236}">
                <a16:creationId xmlns:a16="http://schemas.microsoft.com/office/drawing/2014/main" id="{4FD3DB7F-5C9E-C346-A743-7B4D6C5BC5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871913"/>
            <a:ext cx="0" cy="50958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9" name="Line 9">
            <a:extLst>
              <a:ext uri="{FF2B5EF4-FFF2-40B4-BE49-F238E27FC236}">
                <a16:creationId xmlns:a16="http://schemas.microsoft.com/office/drawing/2014/main" id="{86C465AC-94FC-D944-A854-5727639203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99125" y="4400550"/>
            <a:ext cx="701675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10">
            <a:extLst>
              <a:ext uri="{FF2B5EF4-FFF2-40B4-BE49-F238E27FC236}">
                <a16:creationId xmlns:a16="http://schemas.microsoft.com/office/drawing/2014/main" id="{BBBEE049-4E54-A54F-AED1-A086072CB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8275" y="4225925"/>
            <a:ext cx="1343025" cy="34448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FFFF"/>
                </a:solidFill>
                <a:latin typeface="Helvetica" charset="0"/>
                <a:ea typeface="+mn-ea"/>
              </a:rPr>
              <a:t>Muscularis</a:t>
            </a:r>
          </a:p>
        </p:txBody>
      </p:sp>
      <p:sp>
        <p:nvSpPr>
          <p:cNvPr id="7179" name="Rectangle 11">
            <a:extLst>
              <a:ext uri="{FF2B5EF4-FFF2-40B4-BE49-F238E27FC236}">
                <a16:creationId xmlns:a16="http://schemas.microsoft.com/office/drawing/2014/main" id="{C51E6F45-227F-9143-AE44-4E31B642B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4225" y="1412875"/>
            <a:ext cx="906463" cy="34448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FFFF"/>
                </a:solidFill>
                <a:latin typeface="Helvetica" charset="0"/>
                <a:ea typeface="+mn-ea"/>
              </a:rPr>
              <a:t>Serosa</a:t>
            </a:r>
          </a:p>
        </p:txBody>
      </p:sp>
      <p:sp>
        <p:nvSpPr>
          <p:cNvPr id="61452" name="Line 12">
            <a:extLst>
              <a:ext uri="{FF2B5EF4-FFF2-40B4-BE49-F238E27FC236}">
                <a16:creationId xmlns:a16="http://schemas.microsoft.com/office/drawing/2014/main" id="{066FA6B2-64F1-AC4A-BC69-C47C5E3290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56088" y="1649413"/>
            <a:ext cx="931862" cy="1968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Rectangle 13">
            <a:extLst>
              <a:ext uri="{FF2B5EF4-FFF2-40B4-BE49-F238E27FC236}">
                <a16:creationId xmlns:a16="http://schemas.microsoft.com/office/drawing/2014/main" id="{31E1240F-ED16-3249-81D2-C02957007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2590800"/>
            <a:ext cx="1444625" cy="34448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FFFF"/>
                </a:solidFill>
                <a:latin typeface="Helvetica" charset="0"/>
                <a:ea typeface="+mn-ea"/>
              </a:rPr>
              <a:t>Submucosa</a:t>
            </a:r>
          </a:p>
        </p:txBody>
      </p:sp>
      <p:sp>
        <p:nvSpPr>
          <p:cNvPr id="7182" name="Rectangle 14">
            <a:extLst>
              <a:ext uri="{FF2B5EF4-FFF2-40B4-BE49-F238E27FC236}">
                <a16:creationId xmlns:a16="http://schemas.microsoft.com/office/drawing/2014/main" id="{6BCF3C08-EBD9-F44A-ADA8-F61BEA397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4388" y="3308350"/>
            <a:ext cx="893762" cy="3429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FFFF"/>
                </a:solidFill>
                <a:latin typeface="Helvetica" charset="0"/>
                <a:ea typeface="+mn-ea"/>
              </a:rPr>
              <a:t>Lumen</a:t>
            </a:r>
          </a:p>
        </p:txBody>
      </p:sp>
      <p:sp>
        <p:nvSpPr>
          <p:cNvPr id="7183" name="Rectangle 15">
            <a:extLst>
              <a:ext uri="{FF2B5EF4-FFF2-40B4-BE49-F238E27FC236}">
                <a16:creationId xmlns:a16="http://schemas.microsoft.com/office/drawing/2014/main" id="{2CBC07D2-39FA-3745-BAD6-4A74C3A80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713" y="4013200"/>
            <a:ext cx="995362" cy="34448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FFFF"/>
                </a:solidFill>
                <a:latin typeface="Helvetica" charset="0"/>
                <a:ea typeface="+mn-ea"/>
              </a:rPr>
              <a:t>Mucosa</a:t>
            </a:r>
          </a:p>
        </p:txBody>
      </p:sp>
      <p:sp>
        <p:nvSpPr>
          <p:cNvPr id="61456" name="Line 16">
            <a:extLst>
              <a:ext uri="{FF2B5EF4-FFF2-40B4-BE49-F238E27FC236}">
                <a16:creationId xmlns:a16="http://schemas.microsoft.com/office/drawing/2014/main" id="{7B0D772C-900A-F145-9FD6-B0E55633E5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00375" y="3389313"/>
            <a:ext cx="588963" cy="11271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7" name="Line 17">
            <a:extLst>
              <a:ext uri="{FF2B5EF4-FFF2-40B4-BE49-F238E27FC236}">
                <a16:creationId xmlns:a16="http://schemas.microsoft.com/office/drawing/2014/main" id="{CCE6A1F9-DA1C-FA45-BD73-380D59EC73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14713" y="3625850"/>
            <a:ext cx="84137" cy="34607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8" name="Line 18">
            <a:extLst>
              <a:ext uri="{FF2B5EF4-FFF2-40B4-BE49-F238E27FC236}">
                <a16:creationId xmlns:a16="http://schemas.microsoft.com/office/drawing/2014/main" id="{D289C802-D580-FA45-8910-2486E1249F8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9263" y="2882900"/>
            <a:ext cx="398462" cy="21907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5E28A5FF-3282-584A-B06E-3B2116CFBC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</p:spPr>
        <p:txBody>
          <a:bodyPr lIns="67865" tIns="33338" rIns="67865" bIns="33338" anchor="t"/>
          <a:lstStyle/>
          <a:p>
            <a:r>
              <a:rPr lang="en-US" altLang="en-US">
                <a:solidFill>
                  <a:srgbClr val="FAFD00"/>
                </a:solidFill>
                <a:ea typeface="ＭＳ Ｐゴシック" panose="020B0600070205080204" pitchFamily="34" charset="-128"/>
              </a:rPr>
              <a:t>Secondary Sex Organ: </a:t>
            </a:r>
            <a:r>
              <a:rPr lang="en-US" altLang="en-US" sz="1800">
                <a:solidFill>
                  <a:srgbClr val="FAFD00"/>
                </a:solidFill>
                <a:ea typeface="ＭＳ Ｐゴシック" panose="020B0600070205080204" pitchFamily="34" charset="-128"/>
              </a:rPr>
              <a:t>A Series of Tubes to Convey the Oocyte/Embryo/Fetus to the Outside</a:t>
            </a:r>
            <a:endParaRPr lang="en-US" altLang="en-US">
              <a:solidFill>
                <a:srgbClr val="FAFD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Date Placeholder 3">
            <a:extLst>
              <a:ext uri="{FF2B5EF4-FFF2-40B4-BE49-F238E27FC236}">
                <a16:creationId xmlns:a16="http://schemas.microsoft.com/office/drawing/2014/main" id="{EC2B237B-E994-8F42-8E90-C7B4B68DC20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803539B2-EAFB-4944-AF37-69B934CD7163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8FB447D-3C2C-664F-A101-056B56E604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Functions of Oviduct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557884D6-BB18-C14C-BC32-B0B719E217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857250"/>
            <a:ext cx="3600450" cy="37719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Gamete Transport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Sperm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Oocyte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Supports early embryo development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Transport of embryo to uterus</a:t>
            </a:r>
          </a:p>
        </p:txBody>
      </p:sp>
      <p:pic>
        <p:nvPicPr>
          <p:cNvPr id="63492" name="Picture 4">
            <a:extLst>
              <a:ext uri="{FF2B5EF4-FFF2-40B4-BE49-F238E27FC236}">
                <a16:creationId xmlns:a16="http://schemas.microsoft.com/office/drawing/2014/main" id="{CBB01ACB-016D-094E-BFA2-0CD21DA35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971550"/>
            <a:ext cx="2743200" cy="18161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Date Placeholder 1">
            <a:extLst>
              <a:ext uri="{FF2B5EF4-FFF2-40B4-BE49-F238E27FC236}">
                <a16:creationId xmlns:a16="http://schemas.microsoft.com/office/drawing/2014/main" id="{214CF60F-E958-3346-8D28-14EA964A84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0490722D-D392-5B4F-BF4E-665DA9416568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3DA36381-2C95-5640-9650-1C6FBCBC0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63" y="-4763"/>
            <a:ext cx="3095625" cy="515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 Box 4">
            <a:extLst>
              <a:ext uri="{FF2B5EF4-FFF2-40B4-BE49-F238E27FC236}">
                <a16:creationId xmlns:a16="http://schemas.microsoft.com/office/drawing/2014/main" id="{E6158A90-661C-6F46-A7EB-C3E626EE8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314450"/>
            <a:ext cx="14732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700">
                <a:solidFill>
                  <a:schemeClr val="tx1"/>
                </a:solidFill>
              </a:rPr>
              <a:t>Oviduct</a:t>
            </a:r>
          </a:p>
        </p:txBody>
      </p:sp>
      <p:sp>
        <p:nvSpPr>
          <p:cNvPr id="65540" name="Text Box 5">
            <a:extLst>
              <a:ext uri="{FF2B5EF4-FFF2-40B4-BE49-F238E27FC236}">
                <a16:creationId xmlns:a16="http://schemas.microsoft.com/office/drawing/2014/main" id="{757D751C-33AF-5442-8C82-F8BD7705D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0025" y="9525"/>
            <a:ext cx="13493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Uterine Horn</a:t>
            </a:r>
          </a:p>
        </p:txBody>
      </p:sp>
      <p:sp>
        <p:nvSpPr>
          <p:cNvPr id="65541" name="Line 15">
            <a:extLst>
              <a:ext uri="{FF2B5EF4-FFF2-40B4-BE49-F238E27FC236}">
                <a16:creationId xmlns:a16="http://schemas.microsoft.com/office/drawing/2014/main" id="{11D7002E-1E6D-C343-9AA5-49CAEC5D76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52825" y="171450"/>
            <a:ext cx="457200" cy="57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5542" name="Group 32">
            <a:extLst>
              <a:ext uri="{FF2B5EF4-FFF2-40B4-BE49-F238E27FC236}">
                <a16:creationId xmlns:a16="http://schemas.microsoft.com/office/drawing/2014/main" id="{25B8773F-62E3-534E-A669-5D7DE3A2F9AF}"/>
              </a:ext>
            </a:extLst>
          </p:cNvPr>
          <p:cNvGrpSpPr>
            <a:grpSpLocks/>
          </p:cNvGrpSpPr>
          <p:nvPr/>
        </p:nvGrpSpPr>
        <p:grpSpPr bwMode="auto">
          <a:xfrm>
            <a:off x="1323975" y="514350"/>
            <a:ext cx="2171700" cy="665163"/>
            <a:chOff x="288" y="432"/>
            <a:chExt cx="1824" cy="559"/>
          </a:xfrm>
        </p:grpSpPr>
        <p:sp>
          <p:nvSpPr>
            <p:cNvPr id="65570" name="Text Box 7">
              <a:extLst>
                <a:ext uri="{FF2B5EF4-FFF2-40B4-BE49-F238E27FC236}">
                  <a16:creationId xmlns:a16="http://schemas.microsoft.com/office/drawing/2014/main" id="{EA25788B-776C-0A43-B4C3-067B848B88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720"/>
              <a:ext cx="176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500">
                  <a:solidFill>
                    <a:srgbClr val="0900C2"/>
                  </a:solidFill>
                </a:rPr>
                <a:t>Utero-Tubal Junction</a:t>
              </a:r>
            </a:p>
          </p:txBody>
        </p:sp>
        <p:sp>
          <p:nvSpPr>
            <p:cNvPr id="65571" name="Line 16">
              <a:extLst>
                <a:ext uri="{FF2B5EF4-FFF2-40B4-BE49-F238E27FC236}">
                  <a16:creationId xmlns:a16="http://schemas.microsoft.com/office/drawing/2014/main" id="{970C3F0C-864A-AA4F-9DC2-C2EFC45222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20" y="432"/>
              <a:ext cx="192" cy="28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543" name="Group 33">
            <a:extLst>
              <a:ext uri="{FF2B5EF4-FFF2-40B4-BE49-F238E27FC236}">
                <a16:creationId xmlns:a16="http://schemas.microsoft.com/office/drawing/2014/main" id="{58DECA7D-8B90-8140-8F97-FF2D5EE6376B}"/>
              </a:ext>
            </a:extLst>
          </p:cNvPr>
          <p:cNvGrpSpPr>
            <a:grpSpLocks/>
          </p:cNvGrpSpPr>
          <p:nvPr/>
        </p:nvGrpSpPr>
        <p:grpSpPr bwMode="auto">
          <a:xfrm>
            <a:off x="2206625" y="1428750"/>
            <a:ext cx="2260600" cy="1068388"/>
            <a:chOff x="981" y="960"/>
            <a:chExt cx="1899" cy="897"/>
          </a:xfrm>
        </p:grpSpPr>
        <p:sp>
          <p:nvSpPr>
            <p:cNvPr id="65568" name="Text Box 8">
              <a:extLst>
                <a:ext uri="{FF2B5EF4-FFF2-40B4-BE49-F238E27FC236}">
                  <a16:creationId xmlns:a16="http://schemas.microsoft.com/office/drawing/2014/main" id="{4B6AB0C3-E8BB-2340-895E-B89477FE1F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1" y="1392"/>
              <a:ext cx="1565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500">
                  <a:solidFill>
                    <a:srgbClr val="0900C2"/>
                  </a:solidFill>
                </a:rPr>
                <a:t>Ampullary-Isthmic</a:t>
              </a:r>
            </a:p>
            <a:p>
              <a:pPr algn="ctr"/>
              <a:r>
                <a:rPr lang="en-US" altLang="en-US" sz="1500">
                  <a:solidFill>
                    <a:srgbClr val="0900C2"/>
                  </a:solidFill>
                </a:rPr>
                <a:t>Junction</a:t>
              </a:r>
            </a:p>
          </p:txBody>
        </p:sp>
        <p:sp>
          <p:nvSpPr>
            <p:cNvPr id="65569" name="Line 18">
              <a:extLst>
                <a:ext uri="{FF2B5EF4-FFF2-40B4-BE49-F238E27FC236}">
                  <a16:creationId xmlns:a16="http://schemas.microsoft.com/office/drawing/2014/main" id="{CD325701-5715-8641-912B-C8E9FFC125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6" y="960"/>
              <a:ext cx="384" cy="480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544" name="Group 31">
            <a:extLst>
              <a:ext uri="{FF2B5EF4-FFF2-40B4-BE49-F238E27FC236}">
                <a16:creationId xmlns:a16="http://schemas.microsoft.com/office/drawing/2014/main" id="{40C89D8B-A918-9243-AEC9-919A4B963AF1}"/>
              </a:ext>
            </a:extLst>
          </p:cNvPr>
          <p:cNvGrpSpPr>
            <a:grpSpLocks/>
          </p:cNvGrpSpPr>
          <p:nvPr/>
        </p:nvGrpSpPr>
        <p:grpSpPr bwMode="auto">
          <a:xfrm>
            <a:off x="3895725" y="342900"/>
            <a:ext cx="1608138" cy="400050"/>
            <a:chOff x="2448" y="288"/>
            <a:chExt cx="1350" cy="336"/>
          </a:xfrm>
        </p:grpSpPr>
        <p:sp>
          <p:nvSpPr>
            <p:cNvPr id="65565" name="Text Box 6">
              <a:extLst>
                <a:ext uri="{FF2B5EF4-FFF2-40B4-BE49-F238E27FC236}">
                  <a16:creationId xmlns:a16="http://schemas.microsoft.com/office/drawing/2014/main" id="{3977EA1B-E486-A14B-B8DA-EE4D69F36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288"/>
              <a:ext cx="774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500">
                  <a:solidFill>
                    <a:srgbClr val="0900C2"/>
                  </a:solidFill>
                </a:rPr>
                <a:t>Isthmus</a:t>
              </a:r>
            </a:p>
          </p:txBody>
        </p:sp>
        <p:sp>
          <p:nvSpPr>
            <p:cNvPr id="65566" name="Line 19">
              <a:extLst>
                <a:ext uri="{FF2B5EF4-FFF2-40B4-BE49-F238E27FC236}">
                  <a16:creationId xmlns:a16="http://schemas.microsoft.com/office/drawing/2014/main" id="{E737BECC-3B1A-484A-AEDF-F6253B9B65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84" y="384"/>
              <a:ext cx="240" cy="240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67" name="Line 20">
              <a:extLst>
                <a:ext uri="{FF2B5EF4-FFF2-40B4-BE49-F238E27FC236}">
                  <a16:creationId xmlns:a16="http://schemas.microsoft.com/office/drawing/2014/main" id="{CB35A105-A801-8C4C-B4CE-855FEBF77A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48" y="384"/>
              <a:ext cx="576" cy="4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545" name="Group 34">
            <a:extLst>
              <a:ext uri="{FF2B5EF4-FFF2-40B4-BE49-F238E27FC236}">
                <a16:creationId xmlns:a16="http://schemas.microsoft.com/office/drawing/2014/main" id="{E2F6F90A-C51C-5746-A9D2-118238485D5B}"/>
              </a:ext>
            </a:extLst>
          </p:cNvPr>
          <p:cNvGrpSpPr>
            <a:grpSpLocks/>
          </p:cNvGrpSpPr>
          <p:nvPr/>
        </p:nvGrpSpPr>
        <p:grpSpPr bwMode="auto">
          <a:xfrm>
            <a:off x="5267325" y="1885950"/>
            <a:ext cx="2028825" cy="914400"/>
            <a:chOff x="3600" y="1584"/>
            <a:chExt cx="1704" cy="768"/>
          </a:xfrm>
        </p:grpSpPr>
        <p:sp>
          <p:nvSpPr>
            <p:cNvPr id="65562" name="Text Box 9">
              <a:extLst>
                <a:ext uri="{FF2B5EF4-FFF2-40B4-BE49-F238E27FC236}">
                  <a16:creationId xmlns:a16="http://schemas.microsoft.com/office/drawing/2014/main" id="{4886A8F0-81F5-EB40-94DB-83B99ED9EC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2" y="1920"/>
              <a:ext cx="79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500">
                  <a:solidFill>
                    <a:srgbClr val="0900C2"/>
                  </a:solidFill>
                </a:rPr>
                <a:t>Ampulla</a:t>
              </a:r>
            </a:p>
          </p:txBody>
        </p:sp>
        <p:sp>
          <p:nvSpPr>
            <p:cNvPr id="65563" name="Line 21">
              <a:extLst>
                <a:ext uri="{FF2B5EF4-FFF2-40B4-BE49-F238E27FC236}">
                  <a16:creationId xmlns:a16="http://schemas.microsoft.com/office/drawing/2014/main" id="{FD34DF64-55F4-2340-A206-3308B296E0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0" y="1584"/>
              <a:ext cx="912" cy="432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64" name="Line 22">
              <a:extLst>
                <a:ext uri="{FF2B5EF4-FFF2-40B4-BE49-F238E27FC236}">
                  <a16:creationId xmlns:a16="http://schemas.microsoft.com/office/drawing/2014/main" id="{D8DC1F99-9494-1340-9226-788EB05EC7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6" y="2016"/>
              <a:ext cx="816" cy="336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546" name="Group 44">
            <a:extLst>
              <a:ext uri="{FF2B5EF4-FFF2-40B4-BE49-F238E27FC236}">
                <a16:creationId xmlns:a16="http://schemas.microsoft.com/office/drawing/2014/main" id="{5D53CB4D-5DE6-AC4B-956B-B11ADA537DA1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2571750"/>
            <a:ext cx="1600200" cy="742950"/>
            <a:chOff x="1344" y="2160"/>
            <a:chExt cx="1344" cy="624"/>
          </a:xfrm>
        </p:grpSpPr>
        <p:sp>
          <p:nvSpPr>
            <p:cNvPr id="65560" name="Text Box 10">
              <a:extLst>
                <a:ext uri="{FF2B5EF4-FFF2-40B4-BE49-F238E27FC236}">
                  <a16:creationId xmlns:a16="http://schemas.microsoft.com/office/drawing/2014/main" id="{83B9B00F-023E-9B47-A0B3-C3B3F21C9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160"/>
              <a:ext cx="1174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500">
                  <a:solidFill>
                    <a:srgbClr val="0900C2"/>
                  </a:solidFill>
                </a:rPr>
                <a:t>Infundibulum</a:t>
              </a:r>
            </a:p>
            <a:p>
              <a:r>
                <a:rPr lang="en-US" altLang="en-US" sz="1500">
                  <a:solidFill>
                    <a:srgbClr val="FF0000"/>
                  </a:solidFill>
                </a:rPr>
                <a:t>(20 - 30 cm</a:t>
              </a:r>
              <a:r>
                <a:rPr lang="en-US" altLang="en-US" sz="1500" baseline="30000">
                  <a:solidFill>
                    <a:srgbClr val="FF0000"/>
                  </a:solidFill>
                </a:rPr>
                <a:t>2</a:t>
              </a:r>
              <a:r>
                <a:rPr lang="en-US" altLang="en-US" sz="1500">
                  <a:solidFill>
                    <a:srgbClr val="FF0000"/>
                  </a:solidFill>
                </a:rPr>
                <a:t>)</a:t>
              </a:r>
              <a:endParaRPr lang="en-US" altLang="en-US" sz="1500">
                <a:solidFill>
                  <a:srgbClr val="0900C2"/>
                </a:solidFill>
              </a:endParaRPr>
            </a:p>
          </p:txBody>
        </p:sp>
        <p:sp>
          <p:nvSpPr>
            <p:cNvPr id="65561" name="Line 23">
              <a:extLst>
                <a:ext uri="{FF2B5EF4-FFF2-40B4-BE49-F238E27FC236}">
                  <a16:creationId xmlns:a16="http://schemas.microsoft.com/office/drawing/2014/main" id="{FDB307CE-EC3D-A849-B1EB-4EB2D0C67E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2592"/>
              <a:ext cx="288" cy="192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547" name="Group 36">
            <a:extLst>
              <a:ext uri="{FF2B5EF4-FFF2-40B4-BE49-F238E27FC236}">
                <a16:creationId xmlns:a16="http://schemas.microsoft.com/office/drawing/2014/main" id="{68A6DD28-EBAC-9349-B75F-02BBB5BFC222}"/>
              </a:ext>
            </a:extLst>
          </p:cNvPr>
          <p:cNvGrpSpPr>
            <a:grpSpLocks/>
          </p:cNvGrpSpPr>
          <p:nvPr/>
        </p:nvGrpSpPr>
        <p:grpSpPr bwMode="auto">
          <a:xfrm>
            <a:off x="4467225" y="3771900"/>
            <a:ext cx="1336675" cy="514350"/>
            <a:chOff x="2928" y="3168"/>
            <a:chExt cx="1122" cy="432"/>
          </a:xfrm>
        </p:grpSpPr>
        <p:sp>
          <p:nvSpPr>
            <p:cNvPr id="65558" name="Text Box 11">
              <a:extLst>
                <a:ext uri="{FF2B5EF4-FFF2-40B4-BE49-F238E27FC236}">
                  <a16:creationId xmlns:a16="http://schemas.microsoft.com/office/drawing/2014/main" id="{718BFE9F-60A9-D64D-A553-CFAFD5480F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3168"/>
              <a:ext cx="73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500">
                  <a:solidFill>
                    <a:srgbClr val="0900C2"/>
                  </a:solidFill>
                </a:rPr>
                <a:t>Fimbria</a:t>
              </a:r>
            </a:p>
          </p:txBody>
        </p:sp>
        <p:sp>
          <p:nvSpPr>
            <p:cNvPr id="65559" name="Line 24">
              <a:extLst>
                <a:ext uri="{FF2B5EF4-FFF2-40B4-BE49-F238E27FC236}">
                  <a16:creationId xmlns:a16="http://schemas.microsoft.com/office/drawing/2014/main" id="{5BEAD905-AE99-0043-8CF9-D31797BC72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3312"/>
              <a:ext cx="432" cy="288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548" name="Group 37">
            <a:extLst>
              <a:ext uri="{FF2B5EF4-FFF2-40B4-BE49-F238E27FC236}">
                <a16:creationId xmlns:a16="http://schemas.microsoft.com/office/drawing/2014/main" id="{439766A9-F156-5F4D-B3A9-14B8A3CAF6DC}"/>
              </a:ext>
            </a:extLst>
          </p:cNvPr>
          <p:cNvGrpSpPr>
            <a:grpSpLocks/>
          </p:cNvGrpSpPr>
          <p:nvPr/>
        </p:nvGrpSpPr>
        <p:grpSpPr bwMode="auto">
          <a:xfrm>
            <a:off x="1895475" y="2971800"/>
            <a:ext cx="2343150" cy="742950"/>
            <a:chOff x="768" y="2496"/>
            <a:chExt cx="1968" cy="624"/>
          </a:xfrm>
        </p:grpSpPr>
        <p:sp>
          <p:nvSpPr>
            <p:cNvPr id="65556" name="Text Box 14">
              <a:extLst>
                <a:ext uri="{FF2B5EF4-FFF2-40B4-BE49-F238E27FC236}">
                  <a16:creationId xmlns:a16="http://schemas.microsoft.com/office/drawing/2014/main" id="{56B7CA4F-F5BF-B74D-9EEA-0BBAF78A14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2496"/>
              <a:ext cx="71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500">
                  <a:solidFill>
                    <a:srgbClr val="0900C2"/>
                  </a:solidFill>
                </a:rPr>
                <a:t>Ostium</a:t>
              </a:r>
            </a:p>
          </p:txBody>
        </p:sp>
        <p:sp>
          <p:nvSpPr>
            <p:cNvPr id="65557" name="Line 25">
              <a:extLst>
                <a:ext uri="{FF2B5EF4-FFF2-40B4-BE49-F238E27FC236}">
                  <a16:creationId xmlns:a16="http://schemas.microsoft.com/office/drawing/2014/main" id="{3443E7F6-3EB0-CC45-99B0-9B275FA17B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688"/>
              <a:ext cx="1344" cy="432"/>
            </a:xfrm>
            <a:prstGeom prst="line">
              <a:avLst/>
            </a:prstGeom>
            <a:noFill/>
            <a:ln w="3810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5549" name="Text Box 13">
            <a:extLst>
              <a:ext uri="{FF2B5EF4-FFF2-40B4-BE49-F238E27FC236}">
                <a16:creationId xmlns:a16="http://schemas.microsoft.com/office/drawing/2014/main" id="{81A8BEA7-5B4A-904E-8CB3-A84D0EB4F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2925" y="4686300"/>
            <a:ext cx="8445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Follicle</a:t>
            </a:r>
          </a:p>
        </p:txBody>
      </p:sp>
      <p:sp>
        <p:nvSpPr>
          <p:cNvPr id="65550" name="Line 26">
            <a:extLst>
              <a:ext uri="{FF2B5EF4-FFF2-40B4-BE49-F238E27FC236}">
                <a16:creationId xmlns:a16="http://schemas.microsoft.com/office/drawing/2014/main" id="{F610F348-C289-1041-9B74-B52844A4BE2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10025" y="4400550"/>
            <a:ext cx="400050" cy="342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1" name="Text Box 12">
            <a:extLst>
              <a:ext uri="{FF2B5EF4-FFF2-40B4-BE49-F238E27FC236}">
                <a16:creationId xmlns:a16="http://schemas.microsoft.com/office/drawing/2014/main" id="{C06A7235-E8F2-CD4F-B114-0508F73D6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325" y="4286250"/>
            <a:ext cx="11652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700">
                <a:solidFill>
                  <a:schemeClr val="tx1"/>
                </a:solidFill>
              </a:rPr>
              <a:t>Ovary</a:t>
            </a:r>
            <a:endParaRPr lang="en-US" altLang="en-US" sz="1500">
              <a:solidFill>
                <a:srgbClr val="0900C2"/>
              </a:solidFill>
            </a:endParaRPr>
          </a:p>
        </p:txBody>
      </p:sp>
      <p:sp>
        <p:nvSpPr>
          <p:cNvPr id="65552" name="Text Box 28">
            <a:extLst>
              <a:ext uri="{FF2B5EF4-FFF2-40B4-BE49-F238E27FC236}">
                <a16:creationId xmlns:a16="http://schemas.microsoft.com/office/drawing/2014/main" id="{0630B27F-2CAB-6546-BF2A-18E6871C5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950" y="3486150"/>
            <a:ext cx="1976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500">
                <a:solidFill>
                  <a:schemeClr val="tx1"/>
                </a:solidFill>
              </a:rPr>
              <a:t>Cumulus Oophorus</a:t>
            </a:r>
          </a:p>
          <a:p>
            <a:pPr algn="ctr"/>
            <a:r>
              <a:rPr lang="en-US" altLang="en-US" sz="1500">
                <a:solidFill>
                  <a:schemeClr val="tx1"/>
                </a:solidFill>
              </a:rPr>
              <a:t>and Oocyte</a:t>
            </a:r>
          </a:p>
        </p:txBody>
      </p:sp>
      <p:sp>
        <p:nvSpPr>
          <p:cNvPr id="65553" name="Line 29">
            <a:extLst>
              <a:ext uri="{FF2B5EF4-FFF2-40B4-BE49-F238E27FC236}">
                <a16:creationId xmlns:a16="http://schemas.microsoft.com/office/drawing/2014/main" id="{90A5C854-511A-554E-9093-079D98E4A6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095625" y="3657600"/>
            <a:ext cx="857250" cy="285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5554" name="Picture 41">
            <a:extLst>
              <a:ext uri="{FF2B5EF4-FFF2-40B4-BE49-F238E27FC236}">
                <a16:creationId xmlns:a16="http://schemas.microsoft.com/office/drawing/2014/main" id="{E737D377-2002-6B47-9D22-463D02C6D5B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2743200"/>
            <a:ext cx="13398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5" name="Picture 43">
            <a:extLst>
              <a:ext uri="{FF2B5EF4-FFF2-40B4-BE49-F238E27FC236}">
                <a16:creationId xmlns:a16="http://schemas.microsoft.com/office/drawing/2014/main" id="{A9A06A54-0594-014A-BCCF-22B2EDC4C3E7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28600"/>
            <a:ext cx="12731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4" descr="oviduct_3_600.psd">
            <a:extLst>
              <a:ext uri="{FF2B5EF4-FFF2-40B4-BE49-F238E27FC236}">
                <a16:creationId xmlns:a16="http://schemas.microsoft.com/office/drawing/2014/main" id="{6BCE738B-2DCB-634B-B44D-82F942BA6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0"/>
            <a:ext cx="526573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E0842CA-9D5D-D24E-9C2F-3EC01B9682D9}"/>
              </a:ext>
            </a:extLst>
          </p:cNvPr>
          <p:cNvSpPr txBox="1">
            <a:spLocks/>
          </p:cNvSpPr>
          <p:nvPr/>
        </p:nvSpPr>
        <p:spPr bwMode="auto">
          <a:xfrm>
            <a:off x="1143000" y="171450"/>
            <a:ext cx="14859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700" ker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Oviduct</a:t>
            </a:r>
            <a:endParaRPr lang="en-US" sz="2700" kern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090377F8-4471-5D43-B29C-9C70584AB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1450"/>
            <a:ext cx="1485900" cy="914400"/>
          </a:xfrm>
        </p:spPr>
        <p:txBody>
          <a:bodyPr/>
          <a:lstStyle/>
          <a:p>
            <a:r>
              <a:rPr lang="en-US" altLang="en-US" sz="2700">
                <a:ea typeface="ＭＳ Ｐゴシック" panose="020B0600070205080204" pitchFamily="34" charset="-128"/>
              </a:rPr>
              <a:t>Oviduct</a:t>
            </a:r>
          </a:p>
        </p:txBody>
      </p:sp>
      <p:pic>
        <p:nvPicPr>
          <p:cNvPr id="68610" name="Picture 3" descr="oviduct_2_600.jpg">
            <a:extLst>
              <a:ext uri="{FF2B5EF4-FFF2-40B4-BE49-F238E27FC236}">
                <a16:creationId xmlns:a16="http://schemas.microsoft.com/office/drawing/2014/main" id="{1BE529DD-40C7-0346-90F8-073557DA4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100" y="0"/>
            <a:ext cx="54229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Date Placeholder 2">
            <a:extLst>
              <a:ext uri="{FF2B5EF4-FFF2-40B4-BE49-F238E27FC236}">
                <a16:creationId xmlns:a16="http://schemas.microsoft.com/office/drawing/2014/main" id="{139E375B-B1A2-BB40-ACD2-FFB3103FD20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053D773A-681F-8242-A9EF-393FFEEB44FA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11C6A56-9ADF-4A4A-8029-EA47ADC8B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4450" y="57150"/>
            <a:ext cx="6457950" cy="571500"/>
          </a:xfrm>
          <a:noFill/>
        </p:spPr>
        <p:txBody>
          <a:bodyPr lIns="67865" tIns="33338" rIns="67865" bIns="33338" anchor="t"/>
          <a:lstStyle/>
          <a:p>
            <a:r>
              <a:rPr lang="en-US" altLang="en-US">
                <a:ea typeface="ＭＳ Ｐゴシック" panose="020B0600070205080204" pitchFamily="34" charset="-128"/>
              </a:rPr>
              <a:t>Oviduct Histology</a:t>
            </a:r>
          </a:p>
        </p:txBody>
      </p:sp>
      <p:pic>
        <p:nvPicPr>
          <p:cNvPr id="69635" name="Picture 3">
            <a:extLst>
              <a:ext uri="{FF2B5EF4-FFF2-40B4-BE49-F238E27FC236}">
                <a16:creationId xmlns:a16="http://schemas.microsoft.com/office/drawing/2014/main" id="{04028E7D-FEF2-FB47-84B4-F7E756CC7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2114550"/>
            <a:ext cx="2879725" cy="22828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6" name="Picture 4">
            <a:extLst>
              <a:ext uri="{FF2B5EF4-FFF2-40B4-BE49-F238E27FC236}">
                <a16:creationId xmlns:a16="http://schemas.microsoft.com/office/drawing/2014/main" id="{C6639B37-B96B-934A-914C-BF265D19A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857250"/>
            <a:ext cx="2282825" cy="24828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7" name="Rectangle 5">
            <a:extLst>
              <a:ext uri="{FF2B5EF4-FFF2-40B4-BE49-F238E27FC236}">
                <a16:creationId xmlns:a16="http://schemas.microsoft.com/office/drawing/2014/main" id="{18FD8D3F-889B-B147-85F7-A168AA924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1738" y="1263650"/>
            <a:ext cx="219233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1800">
                <a:solidFill>
                  <a:schemeClr val="tx1"/>
                </a:solidFill>
              </a:rPr>
              <a:t>Ciliated Columnar</a:t>
            </a:r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6D7276B6-950D-2148-B050-F0116FF2A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850" y="1592263"/>
            <a:ext cx="2603500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1800">
                <a:solidFill>
                  <a:schemeClr val="tx1"/>
                </a:solidFill>
              </a:rPr>
              <a:t>Nonciliated Columnar</a:t>
            </a:r>
          </a:p>
        </p:txBody>
      </p:sp>
      <p:sp>
        <p:nvSpPr>
          <p:cNvPr id="69639" name="Rectangle 7">
            <a:extLst>
              <a:ext uri="{FF2B5EF4-FFF2-40B4-BE49-F238E27FC236}">
                <a16:creationId xmlns:a16="http://schemas.microsoft.com/office/drawing/2014/main" id="{4346B958-01C0-064B-9BC4-6DAD8B748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8350" y="968375"/>
            <a:ext cx="995363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Mucosa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Date Placeholder 3">
            <a:extLst>
              <a:ext uri="{FF2B5EF4-FFF2-40B4-BE49-F238E27FC236}">
                <a16:creationId xmlns:a16="http://schemas.microsoft.com/office/drawing/2014/main" id="{7AD443EB-D649-6842-A568-ED10AC2C4BE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5A10DE06-5475-3843-AD93-2F58BE120A7E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628E668-3778-3C48-91E4-0570878385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4450" y="57150"/>
            <a:ext cx="6457950" cy="5715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Functions of the Uterus</a:t>
            </a:r>
          </a:p>
        </p:txBody>
      </p:sp>
      <p:sp>
        <p:nvSpPr>
          <p:cNvPr id="71683" name="Rectangle 4">
            <a:extLst>
              <a:ext uri="{FF2B5EF4-FFF2-40B4-BE49-F238E27FC236}">
                <a16:creationId xmlns:a16="http://schemas.microsoft.com/office/drawing/2014/main" id="{AE940FA7-740F-BF43-A1D3-8573956727F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1371600" y="685800"/>
            <a:ext cx="6457950" cy="3771900"/>
          </a:xfrm>
          <a:noFill/>
        </p:spPr>
        <p:txBody>
          <a:bodyPr/>
          <a:lstStyle/>
          <a:p>
            <a:r>
              <a:rPr lang="en-US" altLang="en-US" sz="2100">
                <a:ea typeface="ＭＳ Ｐゴシック" panose="020B0600070205080204" pitchFamily="34" charset="-128"/>
              </a:rPr>
              <a:t>Muscle contractions 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Transport sperm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Expel fetus and placenta</a:t>
            </a:r>
          </a:p>
          <a:p>
            <a:r>
              <a:rPr lang="en-US" altLang="en-US" sz="2100">
                <a:ea typeface="ＭＳ Ｐゴシック" panose="020B0600070205080204" pitchFamily="34" charset="-128"/>
              </a:rPr>
              <a:t>Absorption and phagocytosis</a:t>
            </a:r>
          </a:p>
          <a:p>
            <a:r>
              <a:rPr lang="en-US" altLang="en-US" sz="2100">
                <a:ea typeface="ＭＳ Ｐゴシック" panose="020B0600070205080204" pitchFamily="34" charset="-128"/>
              </a:rPr>
              <a:t>Partially prepares sperm for fertilization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capacitation</a:t>
            </a:r>
          </a:p>
          <a:p>
            <a:r>
              <a:rPr lang="en-US" altLang="en-US" sz="2100">
                <a:ea typeface="ＭＳ Ｐゴシック" panose="020B0600070205080204" pitchFamily="34" charset="-128"/>
              </a:rPr>
              <a:t>Provides environment for embryo and fetal growth</a:t>
            </a:r>
          </a:p>
          <a:p>
            <a:r>
              <a:rPr lang="en-US" altLang="en-US" sz="2100">
                <a:ea typeface="ＭＳ Ｐゴシック" panose="020B0600070205080204" pitchFamily="34" charset="-128"/>
              </a:rPr>
              <a:t>Hormone production</a:t>
            </a:r>
          </a:p>
          <a:p>
            <a:pPr lvl="1"/>
            <a:r>
              <a:rPr lang="en-US" altLang="en-US" sz="1800">
                <a:ea typeface="ＭＳ Ｐゴシック" panose="020B0600070205080204" pitchFamily="34" charset="-128"/>
              </a:rPr>
              <a:t>Prostaglandin F2</a:t>
            </a:r>
            <a:r>
              <a:rPr lang="en-US" altLang="en-US" sz="1800">
                <a:latin typeface="Symbol" pitchFamily="2" charset="2"/>
                <a:ea typeface="ＭＳ Ｐゴシック" panose="020B0600070205080204" pitchFamily="34" charset="-128"/>
              </a:rPr>
              <a:t>a</a:t>
            </a:r>
            <a:r>
              <a:rPr lang="en-US" altLang="en-US" sz="1800">
                <a:ea typeface="ＭＳ Ｐゴシック" panose="020B0600070205080204" pitchFamily="34" charset="-128"/>
              </a:rPr>
              <a:t> production</a:t>
            </a:r>
            <a:endParaRPr lang="en-US" altLang="en-US" sz="1800" b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Date Placeholder 2">
            <a:extLst>
              <a:ext uri="{FF2B5EF4-FFF2-40B4-BE49-F238E27FC236}">
                <a16:creationId xmlns:a16="http://schemas.microsoft.com/office/drawing/2014/main" id="{80D400EA-9400-9A43-9EFE-21EDB8F39A6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D206F851-82AA-3845-A7D2-6A78E4135E1E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E2CD313-CDD6-9142-B453-6F57F90C7D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4450" y="171450"/>
            <a:ext cx="3314700" cy="5715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Uterus (bovine)</a:t>
            </a:r>
          </a:p>
        </p:txBody>
      </p:sp>
      <p:pic>
        <p:nvPicPr>
          <p:cNvPr id="73731" name="Picture 4">
            <a:extLst>
              <a:ext uri="{FF2B5EF4-FFF2-40B4-BE49-F238E27FC236}">
                <a16:creationId xmlns:a16="http://schemas.microsoft.com/office/drawing/2014/main" id="{E7A90297-E29E-6B41-93D3-EC565941F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400050"/>
            <a:ext cx="250190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2" name="Rectangle 5">
            <a:extLst>
              <a:ext uri="{FF2B5EF4-FFF2-40B4-BE49-F238E27FC236}">
                <a16:creationId xmlns:a16="http://schemas.microsoft.com/office/drawing/2014/main" id="{6BB2AB3B-B36F-814E-8773-1AAA4A086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350" y="1885950"/>
            <a:ext cx="3260725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/>
          <a:lstStyle>
            <a:lvl1pPr marL="342900" indent="-3429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SzPct val="125000"/>
              <a:buFontTx/>
              <a:buChar char="•"/>
            </a:pPr>
            <a:r>
              <a:rPr lang="en-US" altLang="en-US" sz="2700">
                <a:solidFill>
                  <a:schemeClr val="tx1"/>
                </a:solidFill>
                <a:latin typeface="Comic Sans MS" panose="030F0902030302020204" pitchFamily="66" charset="0"/>
              </a:rPr>
              <a:t>Bicornuate</a:t>
            </a:r>
            <a:endParaRPr lang="en-US" altLang="en-US">
              <a:solidFill>
                <a:schemeClr val="tx1"/>
              </a:solidFill>
              <a:latin typeface="Comic Sans MS" panose="030F0902030302020204" pitchFamily="66" charset="0"/>
            </a:endParaRPr>
          </a:p>
          <a:p>
            <a:pPr lvl="1">
              <a:spcBef>
                <a:spcPct val="20000"/>
              </a:spcBef>
              <a:buSzPct val="125000"/>
              <a:buFontTx/>
              <a:buChar char="»"/>
            </a:pPr>
            <a:r>
              <a:rPr lang="en-US" altLang="en-US" sz="1800">
                <a:solidFill>
                  <a:schemeClr val="tx1"/>
                </a:solidFill>
                <a:latin typeface="Comic Sans MS" panose="030F0902030302020204" pitchFamily="66" charset="0"/>
              </a:rPr>
              <a:t>poorly to moderately developed uterine horns</a:t>
            </a:r>
          </a:p>
          <a:p>
            <a:pPr lvl="1">
              <a:spcBef>
                <a:spcPct val="20000"/>
              </a:spcBef>
              <a:buSzPct val="125000"/>
              <a:buFontTx/>
              <a:buChar char="»"/>
            </a:pPr>
            <a:r>
              <a:rPr lang="en-US" altLang="en-US" sz="1800">
                <a:solidFill>
                  <a:schemeClr val="tx1"/>
                </a:solidFill>
                <a:latin typeface="Comic Sans MS" panose="030F0902030302020204" pitchFamily="66" charset="0"/>
              </a:rPr>
              <a:t>uterine body</a:t>
            </a:r>
          </a:p>
          <a:p>
            <a:pPr lvl="1">
              <a:spcBef>
                <a:spcPct val="20000"/>
              </a:spcBef>
              <a:buSzPct val="125000"/>
              <a:buFontTx/>
              <a:buChar char="»"/>
            </a:pPr>
            <a:r>
              <a:rPr lang="en-US" altLang="en-US" sz="1800">
                <a:solidFill>
                  <a:schemeClr val="tx1"/>
                </a:solidFill>
                <a:latin typeface="Comic Sans MS" panose="030F0902030302020204" pitchFamily="66" charset="0"/>
              </a:rPr>
              <a:t>one cervix</a:t>
            </a:r>
          </a:p>
        </p:txBody>
      </p:sp>
      <p:sp>
        <p:nvSpPr>
          <p:cNvPr id="73733" name="Text Box 6">
            <a:extLst>
              <a:ext uri="{FF2B5EF4-FFF2-40B4-BE49-F238E27FC236}">
                <a16:creationId xmlns:a16="http://schemas.microsoft.com/office/drawing/2014/main" id="{EE72CF4D-48CF-B24C-A447-A70775061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6300" y="2914650"/>
            <a:ext cx="850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900C2"/>
                </a:solidFill>
              </a:rPr>
              <a:t>cervix</a:t>
            </a:r>
          </a:p>
        </p:txBody>
      </p:sp>
      <p:sp>
        <p:nvSpPr>
          <p:cNvPr id="73734" name="Text Box 7">
            <a:extLst>
              <a:ext uri="{FF2B5EF4-FFF2-40B4-BE49-F238E27FC236}">
                <a16:creationId xmlns:a16="http://schemas.microsoft.com/office/drawing/2014/main" id="{DCB56450-3C53-8245-B9C1-2C066E415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0" y="1828800"/>
            <a:ext cx="73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900C2"/>
                </a:solidFill>
              </a:rPr>
              <a:t>body</a:t>
            </a:r>
          </a:p>
        </p:txBody>
      </p:sp>
      <p:sp>
        <p:nvSpPr>
          <p:cNvPr id="73735" name="Text Box 8">
            <a:extLst>
              <a:ext uri="{FF2B5EF4-FFF2-40B4-BE49-F238E27FC236}">
                <a16:creationId xmlns:a16="http://schemas.microsoft.com/office/drawing/2014/main" id="{2F07AE90-2B8F-EA4D-AA20-A4083E8D7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900" y="114300"/>
            <a:ext cx="696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900C2"/>
                </a:solidFill>
              </a:rPr>
              <a:t>horn</a:t>
            </a:r>
          </a:p>
        </p:txBody>
      </p:sp>
      <p:sp>
        <p:nvSpPr>
          <p:cNvPr id="73736" name="Line 9">
            <a:extLst>
              <a:ext uri="{FF2B5EF4-FFF2-40B4-BE49-F238E27FC236}">
                <a16:creationId xmlns:a16="http://schemas.microsoft.com/office/drawing/2014/main" id="{E0950755-64E4-4E4D-91AD-824CED0CAB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7850" y="285750"/>
            <a:ext cx="400050" cy="342900"/>
          </a:xfrm>
          <a:prstGeom prst="line">
            <a:avLst/>
          </a:prstGeom>
          <a:noFill/>
          <a:ln w="38100">
            <a:solidFill>
              <a:srgbClr val="0900C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7" name="Line 10">
            <a:extLst>
              <a:ext uri="{FF2B5EF4-FFF2-40B4-BE49-F238E27FC236}">
                <a16:creationId xmlns:a16="http://schemas.microsoft.com/office/drawing/2014/main" id="{BE19A581-6AE9-7442-B3BC-937B999EF1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00700" y="1600200"/>
            <a:ext cx="742950" cy="400050"/>
          </a:xfrm>
          <a:prstGeom prst="line">
            <a:avLst/>
          </a:prstGeom>
          <a:noFill/>
          <a:ln w="38100">
            <a:solidFill>
              <a:srgbClr val="0900C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8" name="Line 11">
            <a:extLst>
              <a:ext uri="{FF2B5EF4-FFF2-40B4-BE49-F238E27FC236}">
                <a16:creationId xmlns:a16="http://schemas.microsoft.com/office/drawing/2014/main" id="{B90AB38D-27A9-844A-93FC-2D928B6F4C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14950" y="2057400"/>
            <a:ext cx="800100" cy="857250"/>
          </a:xfrm>
          <a:prstGeom prst="line">
            <a:avLst/>
          </a:prstGeom>
          <a:noFill/>
          <a:ln w="38100">
            <a:solidFill>
              <a:srgbClr val="0900C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9" name="Line 12">
            <a:extLst>
              <a:ext uri="{FF2B5EF4-FFF2-40B4-BE49-F238E27FC236}">
                <a16:creationId xmlns:a16="http://schemas.microsoft.com/office/drawing/2014/main" id="{1535EAC2-27D7-564E-AE3D-FA10D11EB38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3" y="298450"/>
            <a:ext cx="334962" cy="277813"/>
          </a:xfrm>
          <a:prstGeom prst="line">
            <a:avLst/>
          </a:prstGeom>
          <a:noFill/>
          <a:ln w="38100">
            <a:solidFill>
              <a:srgbClr val="0900C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3">
            <a:extLst>
              <a:ext uri="{FF2B5EF4-FFF2-40B4-BE49-F238E27FC236}">
                <a16:creationId xmlns:a16="http://schemas.microsoft.com/office/drawing/2014/main" id="{D95F0D73-B224-964E-BDB4-3EBD80960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450" y="171450"/>
            <a:ext cx="2914650" cy="5715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Uterus</a:t>
            </a:r>
          </a:p>
        </p:txBody>
      </p:sp>
      <p:pic>
        <p:nvPicPr>
          <p:cNvPr id="75778" name="Picture 2" descr="cow_tract_750_uterus_cut_label.jpg">
            <a:extLst>
              <a:ext uri="{FF2B5EF4-FFF2-40B4-BE49-F238E27FC236}">
                <a16:creationId xmlns:a16="http://schemas.microsoft.com/office/drawing/2014/main" id="{C1E7CFA9-98D4-AF44-AF12-A9CDBB28E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88" y="0"/>
            <a:ext cx="37449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Date Placeholder 2">
            <a:extLst>
              <a:ext uri="{FF2B5EF4-FFF2-40B4-BE49-F238E27FC236}">
                <a16:creationId xmlns:a16="http://schemas.microsoft.com/office/drawing/2014/main" id="{A029E52D-5C88-834D-AFC7-D1F01B770FC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2B91DC0B-FB60-1A43-BA68-9A4DC3B50B50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78F5C48-7788-514A-87DD-55555E71DD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67865" tIns="33338" rIns="67865" bIns="33338" anchor="t"/>
          <a:lstStyle/>
          <a:p>
            <a:r>
              <a:rPr lang="en-US" altLang="en-US">
                <a:ea typeface="ＭＳ Ｐゴシック" panose="020B0600070205080204" pitchFamily="34" charset="-128"/>
              </a:rPr>
              <a:t>Uterine Histology</a:t>
            </a:r>
          </a:p>
        </p:txBody>
      </p:sp>
      <p:pic>
        <p:nvPicPr>
          <p:cNvPr id="76803" name="Picture 3">
            <a:extLst>
              <a:ext uri="{FF2B5EF4-FFF2-40B4-BE49-F238E27FC236}">
                <a16:creationId xmlns:a16="http://schemas.microsoft.com/office/drawing/2014/main" id="{0B1FEE52-6162-7143-B80B-1FD472087DB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1174750"/>
            <a:ext cx="2570162" cy="300513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4" name="Picture 4">
            <a:extLst>
              <a:ext uri="{FF2B5EF4-FFF2-40B4-BE49-F238E27FC236}">
                <a16:creationId xmlns:a16="http://schemas.microsoft.com/office/drawing/2014/main" id="{722C1C5C-DE64-2A47-9E5A-12427CC68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200150"/>
            <a:ext cx="3071813" cy="271780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5" name="Rectangle 5">
            <a:extLst>
              <a:ext uri="{FF2B5EF4-FFF2-40B4-BE49-F238E27FC236}">
                <a16:creationId xmlns:a16="http://schemas.microsoft.com/office/drawing/2014/main" id="{93BFFC93-9D11-C942-8F81-3A38E2085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2788" y="4697413"/>
            <a:ext cx="1484312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Perimetrium</a:t>
            </a:r>
          </a:p>
        </p:txBody>
      </p:sp>
      <p:sp>
        <p:nvSpPr>
          <p:cNvPr id="76806" name="Rectangle 6">
            <a:extLst>
              <a:ext uri="{FF2B5EF4-FFF2-40B4-BE49-F238E27FC236}">
                <a16:creationId xmlns:a16="http://schemas.microsoft.com/office/drawing/2014/main" id="{B88954A7-9311-4B42-AC8F-ED854D588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652463"/>
            <a:ext cx="1624013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Endometrium</a:t>
            </a:r>
          </a:p>
        </p:txBody>
      </p:sp>
      <p:sp>
        <p:nvSpPr>
          <p:cNvPr id="76807" name="Rectangle 7">
            <a:extLst>
              <a:ext uri="{FF2B5EF4-FFF2-40B4-BE49-F238E27FC236}">
                <a16:creationId xmlns:a16="http://schemas.microsoft.com/office/drawing/2014/main" id="{73A9B4E2-E127-204F-B359-5A8FAB30E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7663" y="4697413"/>
            <a:ext cx="1509712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Myometrium</a:t>
            </a:r>
          </a:p>
        </p:txBody>
      </p:sp>
      <p:sp>
        <p:nvSpPr>
          <p:cNvPr id="76808" name="Line 8">
            <a:extLst>
              <a:ext uri="{FF2B5EF4-FFF2-40B4-BE49-F238E27FC236}">
                <a16:creationId xmlns:a16="http://schemas.microsoft.com/office/drawing/2014/main" id="{3477CBCB-A626-AE48-A65F-E5709DF38A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11600" y="965200"/>
            <a:ext cx="1668463" cy="1117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9" name="Line 9">
            <a:extLst>
              <a:ext uri="{FF2B5EF4-FFF2-40B4-BE49-F238E27FC236}">
                <a16:creationId xmlns:a16="http://schemas.microsoft.com/office/drawing/2014/main" id="{42AA29D4-9121-1E49-9537-F2596281A26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14800" y="3257550"/>
            <a:ext cx="658813" cy="145573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0" name="Line 10">
            <a:extLst>
              <a:ext uri="{FF2B5EF4-FFF2-40B4-BE49-F238E27FC236}">
                <a16:creationId xmlns:a16="http://schemas.microsoft.com/office/drawing/2014/main" id="{34C4E5C2-A0B4-944F-89C1-8EC6933E6E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14600" y="3771900"/>
            <a:ext cx="96838" cy="9842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1" name="Rectangle 11">
            <a:extLst>
              <a:ext uri="{FF2B5EF4-FFF2-40B4-BE49-F238E27FC236}">
                <a16:creationId xmlns:a16="http://schemas.microsoft.com/office/drawing/2014/main" id="{D80C0B1E-5EA6-1D4F-9020-7FCAE70B5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3475" y="4494213"/>
            <a:ext cx="147002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Endometrial</a:t>
            </a:r>
          </a:p>
          <a:p>
            <a:pPr algn="ctr"/>
            <a:r>
              <a:rPr lang="en-US" altLang="en-US" sz="1800">
                <a:solidFill>
                  <a:schemeClr val="tx1"/>
                </a:solidFill>
              </a:rPr>
              <a:t>Glands</a:t>
            </a:r>
          </a:p>
        </p:txBody>
      </p:sp>
      <p:sp>
        <p:nvSpPr>
          <p:cNvPr id="76812" name="Line 12">
            <a:extLst>
              <a:ext uri="{FF2B5EF4-FFF2-40B4-BE49-F238E27FC236}">
                <a16:creationId xmlns:a16="http://schemas.microsoft.com/office/drawing/2014/main" id="{55C3C59C-423E-4547-832F-82F737941D9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76988" y="4051300"/>
            <a:ext cx="179387" cy="41433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3" name="Line 13">
            <a:extLst>
              <a:ext uri="{FF2B5EF4-FFF2-40B4-BE49-F238E27FC236}">
                <a16:creationId xmlns:a16="http://schemas.microsoft.com/office/drawing/2014/main" id="{4CEB1AD5-3368-AE48-AF8D-C202B4413E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70763" y="3265488"/>
            <a:ext cx="174625" cy="12573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Date Placeholder 2">
            <a:extLst>
              <a:ext uri="{FF2B5EF4-FFF2-40B4-BE49-F238E27FC236}">
                <a16:creationId xmlns:a16="http://schemas.microsoft.com/office/drawing/2014/main" id="{B5259754-11FF-6B4A-BD09-63A52FBE485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367354B0-0CE7-F54D-90DB-21C632EAB6CB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E05F076F-76C7-C641-AF6C-DAC56F09A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8" y="588963"/>
            <a:ext cx="4211637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1" name="Line 14">
            <a:extLst>
              <a:ext uri="{FF2B5EF4-FFF2-40B4-BE49-F238E27FC236}">
                <a16:creationId xmlns:a16="http://schemas.microsoft.com/office/drawing/2014/main" id="{3071499D-CE8A-F84E-B1AC-EEC7A46C1C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257300"/>
            <a:ext cx="0" cy="22288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stealth" w="med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2" name="Rectangle 6">
            <a:extLst>
              <a:ext uri="{FF2B5EF4-FFF2-40B4-BE49-F238E27FC236}">
                <a16:creationId xmlns:a16="http://schemas.microsoft.com/office/drawing/2014/main" id="{BBC9EB7A-8514-0749-89AD-6ACDB05F4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457200"/>
            <a:ext cx="102235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Mucosa</a:t>
            </a:r>
          </a:p>
        </p:txBody>
      </p:sp>
      <p:sp>
        <p:nvSpPr>
          <p:cNvPr id="78854" name="Rectangle 7">
            <a:extLst>
              <a:ext uri="{FF2B5EF4-FFF2-40B4-BE49-F238E27FC236}">
                <a16:creationId xmlns:a16="http://schemas.microsoft.com/office/drawing/2014/main" id="{98B04CD9-165A-524D-870B-1572FC2B1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2152650"/>
            <a:ext cx="1076325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1350" b="0"/>
              <a:t>Submucosa</a:t>
            </a: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5D6A96C3-6F22-DD40-99F6-7ACF60ADD3A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86450" y="2000250"/>
            <a:ext cx="8572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5" name="Rectangle 9">
            <a:extLst>
              <a:ext uri="{FF2B5EF4-FFF2-40B4-BE49-F238E27FC236}">
                <a16:creationId xmlns:a16="http://schemas.microsoft.com/office/drawing/2014/main" id="{6BFDF3FB-035B-7446-9AF1-BFCB1482A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771900"/>
            <a:ext cx="16891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Myometrium</a:t>
            </a:r>
          </a:p>
        </p:txBody>
      </p:sp>
      <p:sp>
        <p:nvSpPr>
          <p:cNvPr id="78856" name="Rectangle 10">
            <a:extLst>
              <a:ext uri="{FF2B5EF4-FFF2-40B4-BE49-F238E27FC236}">
                <a16:creationId xmlns:a16="http://schemas.microsoft.com/office/drawing/2014/main" id="{B03D3787-00F6-5C43-B1B2-570886961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828800"/>
            <a:ext cx="1903413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Endometrium</a:t>
            </a:r>
          </a:p>
        </p:txBody>
      </p:sp>
      <p:sp>
        <p:nvSpPr>
          <p:cNvPr id="78857" name="Rectangle 11">
            <a:extLst>
              <a:ext uri="{FF2B5EF4-FFF2-40B4-BE49-F238E27FC236}">
                <a16:creationId xmlns:a16="http://schemas.microsoft.com/office/drawing/2014/main" id="{E99B367A-1F3F-BA4B-B162-AC089F0A0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875" y="1636713"/>
            <a:ext cx="1497013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Endometrial</a:t>
            </a:r>
          </a:p>
          <a:p>
            <a:pPr algn="ctr"/>
            <a:r>
              <a:rPr lang="en-US" altLang="en-US" sz="180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78858" name="Rectangle 12">
            <a:extLst>
              <a:ext uri="{FF2B5EF4-FFF2-40B4-BE49-F238E27FC236}">
                <a16:creationId xmlns:a16="http://schemas.microsoft.com/office/drawing/2014/main" id="{185E2B08-B8B4-3244-9341-6F08E628B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500" y="4457700"/>
            <a:ext cx="1484313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Perimetrium</a:t>
            </a:r>
          </a:p>
        </p:txBody>
      </p:sp>
      <p:sp>
        <p:nvSpPr>
          <p:cNvPr id="78859" name="Rectangle 13">
            <a:extLst>
              <a:ext uri="{FF2B5EF4-FFF2-40B4-BE49-F238E27FC236}">
                <a16:creationId xmlns:a16="http://schemas.microsoft.com/office/drawing/2014/main" id="{485CFB75-F352-1D4B-A2B4-797FF2E1E8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4450" y="57150"/>
            <a:ext cx="6457950" cy="3429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Uterine Histology</a:t>
            </a:r>
          </a:p>
        </p:txBody>
      </p:sp>
      <p:sp>
        <p:nvSpPr>
          <p:cNvPr id="78860" name="Line 15">
            <a:extLst>
              <a:ext uri="{FF2B5EF4-FFF2-40B4-BE49-F238E27FC236}">
                <a16:creationId xmlns:a16="http://schemas.microsoft.com/office/drawing/2014/main" id="{F716F8B9-1DE3-5143-B59A-77BAADF2DB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57650" y="742950"/>
            <a:ext cx="342900" cy="285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1" name="Line 16">
            <a:extLst>
              <a:ext uri="{FF2B5EF4-FFF2-40B4-BE49-F238E27FC236}">
                <a16:creationId xmlns:a16="http://schemas.microsoft.com/office/drawing/2014/main" id="{4D9AED1C-0A12-D74C-A33A-3C949115FF0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9150" y="742950"/>
            <a:ext cx="285750" cy="285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Date Placeholder 3">
            <a:extLst>
              <a:ext uri="{FF2B5EF4-FFF2-40B4-BE49-F238E27FC236}">
                <a16:creationId xmlns:a16="http://schemas.microsoft.com/office/drawing/2014/main" id="{542DD52B-5E84-2D47-BA3C-42482F5B4F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6B25F668-0F17-8441-B253-18D7ECD6B56A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08D0129-57D9-A14D-84B4-B22A6383D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Functions of the Cervix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C80D13DA-2AF9-4B4E-8423-C486F40303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Transport of sperm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Barrier to sperm (species dependent)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Reservoir for sperm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Blocking bacterial invasion during pregnancy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Birth canal</a:t>
            </a:r>
            <a:r>
              <a:rPr lang="en-US" altLang="en-US" b="0"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Date Placeholder 1">
            <a:extLst>
              <a:ext uri="{FF2B5EF4-FFF2-40B4-BE49-F238E27FC236}">
                <a16:creationId xmlns:a16="http://schemas.microsoft.com/office/drawing/2014/main" id="{63A32607-A372-E842-AB94-B1538229EDC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53717911-AB66-BF49-85F8-77A6B4E41F82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5895AF0-CAA2-FA47-9760-477129F6B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31750"/>
            <a:ext cx="346075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Text Box 3">
            <a:extLst>
              <a:ext uri="{FF2B5EF4-FFF2-40B4-BE49-F238E27FC236}">
                <a16:creationId xmlns:a16="http://schemas.microsoft.com/office/drawing/2014/main" id="{CFF32387-DB67-BE49-91A0-0902DEE12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828800"/>
            <a:ext cx="12573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700">
                <a:solidFill>
                  <a:schemeClr val="tx1"/>
                </a:solidFill>
              </a:rPr>
              <a:t>Cervix</a:t>
            </a:r>
          </a:p>
        </p:txBody>
      </p:sp>
      <p:sp>
        <p:nvSpPr>
          <p:cNvPr id="82948" name="Text Box 4">
            <a:extLst>
              <a:ext uri="{FF2B5EF4-FFF2-40B4-BE49-F238E27FC236}">
                <a16:creationId xmlns:a16="http://schemas.microsoft.com/office/drawing/2014/main" id="{12C90533-FEF8-2848-9964-499BEB983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300" y="685800"/>
            <a:ext cx="24574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SzPct val="125000"/>
              <a:buFontTx/>
              <a:buChar char="•"/>
            </a:pPr>
            <a:r>
              <a:rPr lang="en-US" altLang="en-US" sz="1800">
                <a:solidFill>
                  <a:srgbClr val="0900C2"/>
                </a:solidFill>
              </a:rPr>
              <a:t>Cervix is composed of thick connective tissue</a:t>
            </a:r>
          </a:p>
        </p:txBody>
      </p:sp>
      <p:sp>
        <p:nvSpPr>
          <p:cNvPr id="82949" name="Text Box 5">
            <a:extLst>
              <a:ext uri="{FF2B5EF4-FFF2-40B4-BE49-F238E27FC236}">
                <a16:creationId xmlns:a16="http://schemas.microsoft.com/office/drawing/2014/main" id="{AC497AD6-FF10-EB4A-B7CA-238FD1CA7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4688" y="28575"/>
            <a:ext cx="10302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700">
                <a:solidFill>
                  <a:schemeClr val="tx1"/>
                </a:solidFill>
              </a:rPr>
              <a:t>COW</a:t>
            </a:r>
          </a:p>
        </p:txBody>
      </p:sp>
      <p:sp>
        <p:nvSpPr>
          <p:cNvPr id="82950" name="Text Box 6">
            <a:extLst>
              <a:ext uri="{FF2B5EF4-FFF2-40B4-BE49-F238E27FC236}">
                <a16:creationId xmlns:a16="http://schemas.microsoft.com/office/drawing/2014/main" id="{97FFB55C-378E-8E46-B05D-1F49BED71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8825" y="2400300"/>
            <a:ext cx="14017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900C2"/>
                </a:solidFill>
              </a:rPr>
              <a:t>Cow has 4-5</a:t>
            </a:r>
          </a:p>
          <a:p>
            <a:pPr algn="ctr"/>
            <a:r>
              <a:rPr lang="en-US" altLang="en-US" sz="1500">
                <a:solidFill>
                  <a:srgbClr val="0900C2"/>
                </a:solidFill>
              </a:rPr>
              <a:t>annular rings</a:t>
            </a:r>
          </a:p>
        </p:txBody>
      </p:sp>
      <p:sp>
        <p:nvSpPr>
          <p:cNvPr id="82951" name="Text Box 8">
            <a:extLst>
              <a:ext uri="{FF2B5EF4-FFF2-40B4-BE49-F238E27FC236}">
                <a16:creationId xmlns:a16="http://schemas.microsoft.com/office/drawing/2014/main" id="{D2A0FBA0-29C6-1444-B060-9ACCB1C9C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0" y="228600"/>
            <a:ext cx="13827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Uterine Body</a:t>
            </a:r>
          </a:p>
        </p:txBody>
      </p:sp>
      <p:sp>
        <p:nvSpPr>
          <p:cNvPr id="82952" name="Text Box 11">
            <a:extLst>
              <a:ext uri="{FF2B5EF4-FFF2-40B4-BE49-F238E27FC236}">
                <a16:creationId xmlns:a16="http://schemas.microsoft.com/office/drawing/2014/main" id="{9199405A-7CFD-C442-B4DC-03BC48CA6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752975"/>
            <a:ext cx="8048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Vagina</a:t>
            </a:r>
          </a:p>
        </p:txBody>
      </p:sp>
      <p:grpSp>
        <p:nvGrpSpPr>
          <p:cNvPr id="82953" name="Group 25">
            <a:extLst>
              <a:ext uri="{FF2B5EF4-FFF2-40B4-BE49-F238E27FC236}">
                <a16:creationId xmlns:a16="http://schemas.microsoft.com/office/drawing/2014/main" id="{B065BBF8-90E5-2444-A8E8-261D4DEBF24F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4000500"/>
            <a:ext cx="3200400" cy="514350"/>
            <a:chOff x="192" y="3360"/>
            <a:chExt cx="2688" cy="432"/>
          </a:xfrm>
        </p:grpSpPr>
        <p:sp>
          <p:nvSpPr>
            <p:cNvPr id="82962" name="Text Box 10">
              <a:extLst>
                <a:ext uri="{FF2B5EF4-FFF2-40B4-BE49-F238E27FC236}">
                  <a16:creationId xmlns:a16="http://schemas.microsoft.com/office/drawing/2014/main" id="{C76A32E0-567F-7149-B1D7-5F32DAB81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3360"/>
              <a:ext cx="172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500">
                  <a:solidFill>
                    <a:srgbClr val="0900C2"/>
                  </a:solidFill>
                </a:rPr>
                <a:t>External Cervical Os</a:t>
              </a:r>
            </a:p>
          </p:txBody>
        </p:sp>
        <p:sp>
          <p:nvSpPr>
            <p:cNvPr id="82963" name="Line 14">
              <a:extLst>
                <a:ext uri="{FF2B5EF4-FFF2-40B4-BE49-F238E27FC236}">
                  <a16:creationId xmlns:a16="http://schemas.microsoft.com/office/drawing/2014/main" id="{3841182D-BCD8-D44E-AEFD-1F8B25118F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3504"/>
              <a:ext cx="1008" cy="288"/>
            </a:xfrm>
            <a:prstGeom prst="line">
              <a:avLst/>
            </a:prstGeom>
            <a:noFill/>
            <a:ln w="5715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954" name="Line 16">
            <a:extLst>
              <a:ext uri="{FF2B5EF4-FFF2-40B4-BE49-F238E27FC236}">
                <a16:creationId xmlns:a16="http://schemas.microsoft.com/office/drawing/2014/main" id="{6392575B-D816-B34F-80BE-24A0603049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71850" y="1428750"/>
            <a:ext cx="1200150" cy="1143000"/>
          </a:xfrm>
          <a:prstGeom prst="line">
            <a:avLst/>
          </a:prstGeom>
          <a:noFill/>
          <a:ln w="57150">
            <a:solidFill>
              <a:srgbClr val="0900C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5" name="Line 17">
            <a:extLst>
              <a:ext uri="{FF2B5EF4-FFF2-40B4-BE49-F238E27FC236}">
                <a16:creationId xmlns:a16="http://schemas.microsoft.com/office/drawing/2014/main" id="{1A21D560-7967-F046-BAC6-8677B9E97A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9000" y="2343150"/>
            <a:ext cx="1257300" cy="285750"/>
          </a:xfrm>
          <a:prstGeom prst="line">
            <a:avLst/>
          </a:prstGeom>
          <a:noFill/>
          <a:ln w="57150">
            <a:solidFill>
              <a:srgbClr val="0900C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6" name="Line 18">
            <a:extLst>
              <a:ext uri="{FF2B5EF4-FFF2-40B4-BE49-F238E27FC236}">
                <a16:creationId xmlns:a16="http://schemas.microsoft.com/office/drawing/2014/main" id="{39BAB2A3-0B89-614B-B50C-2660977360C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800350"/>
            <a:ext cx="971550" cy="228600"/>
          </a:xfrm>
          <a:prstGeom prst="line">
            <a:avLst/>
          </a:prstGeom>
          <a:noFill/>
          <a:ln w="57150">
            <a:solidFill>
              <a:srgbClr val="0900C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7" name="Line 19">
            <a:extLst>
              <a:ext uri="{FF2B5EF4-FFF2-40B4-BE49-F238E27FC236}">
                <a16:creationId xmlns:a16="http://schemas.microsoft.com/office/drawing/2014/main" id="{43EE8FDA-F811-414F-8765-169438E5DEF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14650"/>
            <a:ext cx="971550" cy="971550"/>
          </a:xfrm>
          <a:prstGeom prst="line">
            <a:avLst/>
          </a:prstGeom>
          <a:noFill/>
          <a:ln w="57150">
            <a:solidFill>
              <a:srgbClr val="0900C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2958" name="Group 23">
            <a:extLst>
              <a:ext uri="{FF2B5EF4-FFF2-40B4-BE49-F238E27FC236}">
                <a16:creationId xmlns:a16="http://schemas.microsoft.com/office/drawing/2014/main" id="{26432094-0BF5-5449-B572-9CD4E418046A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628650"/>
            <a:ext cx="2733675" cy="322263"/>
            <a:chOff x="3072" y="528"/>
            <a:chExt cx="2296" cy="271"/>
          </a:xfrm>
        </p:grpSpPr>
        <p:sp>
          <p:nvSpPr>
            <p:cNvPr id="82960" name="Text Box 21">
              <a:extLst>
                <a:ext uri="{FF2B5EF4-FFF2-40B4-BE49-F238E27FC236}">
                  <a16:creationId xmlns:a16="http://schemas.microsoft.com/office/drawing/2014/main" id="{4A945E68-88F0-044E-A79B-79E4FE3EBE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528"/>
              <a:ext cx="167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500">
                  <a:solidFill>
                    <a:srgbClr val="0900C2"/>
                  </a:solidFill>
                </a:rPr>
                <a:t>Internal Cervical Os</a:t>
              </a:r>
            </a:p>
          </p:txBody>
        </p:sp>
        <p:sp>
          <p:nvSpPr>
            <p:cNvPr id="82961" name="Line 22">
              <a:extLst>
                <a:ext uri="{FF2B5EF4-FFF2-40B4-BE49-F238E27FC236}">
                  <a16:creationId xmlns:a16="http://schemas.microsoft.com/office/drawing/2014/main" id="{908E6FA1-C7E3-0A4B-AF10-791DED79D6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072" y="576"/>
              <a:ext cx="624" cy="48"/>
            </a:xfrm>
            <a:prstGeom prst="line">
              <a:avLst/>
            </a:prstGeom>
            <a:noFill/>
            <a:ln w="57150">
              <a:solidFill>
                <a:srgbClr val="0900C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959" name="Text Box 26">
            <a:extLst>
              <a:ext uri="{FF2B5EF4-FFF2-40B4-BE49-F238E27FC236}">
                <a16:creationId xmlns:a16="http://schemas.microsoft.com/office/drawing/2014/main" id="{EB97FF68-79EA-374D-AE2E-05D4F38BD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485900"/>
            <a:ext cx="2514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1800">
                <a:solidFill>
                  <a:srgbClr val="0900C2"/>
                </a:solidFill>
              </a:rPr>
              <a:t>Mucus is secreted  near the time of breeding and ovulation.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3" descr="cow_tract_750_cut_label.jpg">
            <a:extLst>
              <a:ext uri="{FF2B5EF4-FFF2-40B4-BE49-F238E27FC236}">
                <a16:creationId xmlns:a16="http://schemas.microsoft.com/office/drawing/2014/main" id="{F38A0A86-C723-0843-B4CA-2874C2E22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0"/>
            <a:ext cx="3786188" cy="51435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5" name="Picture 4" descr="cow_tract_750.jpg">
            <a:extLst>
              <a:ext uri="{FF2B5EF4-FFF2-40B4-BE49-F238E27FC236}">
                <a16:creationId xmlns:a16="http://schemas.microsoft.com/office/drawing/2014/main" id="{B2B60A15-0EC8-4149-8061-E21E22663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5750"/>
            <a:ext cx="3054350" cy="45005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394FDC77-65CC-8A47-AD87-7242DCCAA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14450"/>
            <a:ext cx="1428750" cy="1485900"/>
          </a:xfrm>
        </p:spPr>
        <p:txBody>
          <a:bodyPr/>
          <a:lstStyle/>
          <a:p>
            <a:r>
              <a:rPr lang="en-US" altLang="en-US" sz="2400">
                <a:solidFill>
                  <a:schemeClr val="bg1"/>
                </a:solidFill>
                <a:ea typeface="ＭＳ Ｐゴシック" panose="020B0600070205080204" pitchFamily="34" charset="-128"/>
              </a:rPr>
              <a:t>External Cervical Os</a:t>
            </a:r>
          </a:p>
        </p:txBody>
      </p:sp>
      <p:pic>
        <p:nvPicPr>
          <p:cNvPr id="86019" name="Picture 3" descr="cow_tract_750_excervicalos_label.jpg">
            <a:extLst>
              <a:ext uri="{FF2B5EF4-FFF2-40B4-BE49-F238E27FC236}">
                <a16:creationId xmlns:a16="http://schemas.microsoft.com/office/drawing/2014/main" id="{A0C67662-D665-2242-A1B0-6B559386D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263" y="171450"/>
            <a:ext cx="5392737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Date Placeholder 3">
            <a:extLst>
              <a:ext uri="{FF2B5EF4-FFF2-40B4-BE49-F238E27FC236}">
                <a16:creationId xmlns:a16="http://schemas.microsoft.com/office/drawing/2014/main" id="{7118A2D9-1013-CB45-8373-462D3C6E7BA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232EAD3F-DC04-EA48-8AD5-BF202C6F815D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2F50D5A-0F66-3A48-A3DE-16F98B2690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Functions of the Vagina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A9021168-236F-3C45-A0AB-72944E252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Copulatory organ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Glands secrete lubrication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Birth canal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Glands secrete pheromones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Date Placeholder 2">
            <a:extLst>
              <a:ext uri="{FF2B5EF4-FFF2-40B4-BE49-F238E27FC236}">
                <a16:creationId xmlns:a16="http://schemas.microsoft.com/office/drawing/2014/main" id="{4491E3CC-0916-B145-A8B5-79995F02D65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E363ACB8-71C0-D74F-B18B-9934CB5A77CF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9F1B55C-506C-5C4A-B776-15B930745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509588"/>
            <a:ext cx="5842000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1" name="Rectangle 3">
            <a:extLst>
              <a:ext uri="{FF2B5EF4-FFF2-40B4-BE49-F238E27FC236}">
                <a16:creationId xmlns:a16="http://schemas.microsoft.com/office/drawing/2014/main" id="{180E2488-825D-5841-BC87-90DE7EB720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57150"/>
            <a:ext cx="1485900" cy="457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Vagina</a:t>
            </a:r>
          </a:p>
        </p:txBody>
      </p:sp>
      <p:sp>
        <p:nvSpPr>
          <p:cNvPr id="89092" name="Rectangle 4">
            <a:extLst>
              <a:ext uri="{FF2B5EF4-FFF2-40B4-BE49-F238E27FC236}">
                <a16:creationId xmlns:a16="http://schemas.microsoft.com/office/drawing/2014/main" id="{BF3469EF-757C-8246-9929-CE1CD66CC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150" y="188913"/>
            <a:ext cx="1557338" cy="2524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1500"/>
              <a:t>Anterior Vagina</a:t>
            </a:r>
          </a:p>
        </p:txBody>
      </p:sp>
      <p:grpSp>
        <p:nvGrpSpPr>
          <p:cNvPr id="89093" name="Group 5">
            <a:extLst>
              <a:ext uri="{FF2B5EF4-FFF2-40B4-BE49-F238E27FC236}">
                <a16:creationId xmlns:a16="http://schemas.microsoft.com/office/drawing/2014/main" id="{BAAA4357-71AE-FC47-A3AE-F37C163D0008}"/>
              </a:ext>
            </a:extLst>
          </p:cNvPr>
          <p:cNvGrpSpPr>
            <a:grpSpLocks/>
          </p:cNvGrpSpPr>
          <p:nvPr/>
        </p:nvGrpSpPr>
        <p:grpSpPr bwMode="auto">
          <a:xfrm>
            <a:off x="4970463" y="180975"/>
            <a:ext cx="2678112" cy="269875"/>
            <a:chOff x="2864" y="409"/>
            <a:chExt cx="2250" cy="434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05CB4556-E5B6-044D-975D-FF02E15FF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" y="409"/>
              <a:ext cx="734" cy="3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1800"/>
            </a:p>
          </p:txBody>
        </p:sp>
        <p:sp>
          <p:nvSpPr>
            <p:cNvPr id="89120" name="Rectangle 7">
              <a:extLst>
                <a:ext uri="{FF2B5EF4-FFF2-40B4-BE49-F238E27FC236}">
                  <a16:creationId xmlns:a16="http://schemas.microsoft.com/office/drawing/2014/main" id="{C7E65299-5F4F-BA40-A567-EEC6BE49F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438"/>
              <a:ext cx="2250" cy="4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en-US" sz="1500">
                  <a:solidFill>
                    <a:schemeClr val="tx1"/>
                  </a:solidFill>
                </a:rPr>
                <a:t>Posterior Vagina </a:t>
              </a:r>
              <a:r>
                <a:rPr lang="en-US" altLang="en-US" sz="1500"/>
                <a:t>(Vestibule)</a:t>
              </a:r>
              <a:endParaRPr lang="en-US" altLang="en-US" sz="1800"/>
            </a:p>
          </p:txBody>
        </p:sp>
      </p:grpSp>
      <p:sp>
        <p:nvSpPr>
          <p:cNvPr id="89094" name="Line 8">
            <a:extLst>
              <a:ext uri="{FF2B5EF4-FFF2-40B4-BE49-F238E27FC236}">
                <a16:creationId xmlns:a16="http://schemas.microsoft.com/office/drawing/2014/main" id="{C955CD2C-8E06-734B-978A-2FD591C6F7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86150" y="514350"/>
            <a:ext cx="0" cy="171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5" name="Line 9">
            <a:extLst>
              <a:ext uri="{FF2B5EF4-FFF2-40B4-BE49-F238E27FC236}">
                <a16:creationId xmlns:a16="http://schemas.microsoft.com/office/drawing/2014/main" id="{96B3FA71-ABE3-1042-B571-4F70D96DE7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6150" y="514350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6" name="Line 10">
            <a:extLst>
              <a:ext uri="{FF2B5EF4-FFF2-40B4-BE49-F238E27FC236}">
                <a16:creationId xmlns:a16="http://schemas.microsoft.com/office/drawing/2014/main" id="{A06B3FCE-0300-4142-86D4-8AED2F9D35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7750" y="514350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7" name="Line 11">
            <a:extLst>
              <a:ext uri="{FF2B5EF4-FFF2-40B4-BE49-F238E27FC236}">
                <a16:creationId xmlns:a16="http://schemas.microsoft.com/office/drawing/2014/main" id="{D85FF575-5149-774C-929C-122FDF2DEC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14900" y="514350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8" name="Line 12">
            <a:extLst>
              <a:ext uri="{FF2B5EF4-FFF2-40B4-BE49-F238E27FC236}">
                <a16:creationId xmlns:a16="http://schemas.microsoft.com/office/drawing/2014/main" id="{1FC8B16F-E06A-194B-B706-642E8868C3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4900" y="514350"/>
            <a:ext cx="18859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9" name="Line 13">
            <a:extLst>
              <a:ext uri="{FF2B5EF4-FFF2-40B4-BE49-F238E27FC236}">
                <a16:creationId xmlns:a16="http://schemas.microsoft.com/office/drawing/2014/main" id="{28BA985D-DA06-D044-A6F0-B3300E541B0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0850" y="514350"/>
            <a:ext cx="0" cy="114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00" name="Rectangle 15">
            <a:extLst>
              <a:ext uri="{FF2B5EF4-FFF2-40B4-BE49-F238E27FC236}">
                <a16:creationId xmlns:a16="http://schemas.microsoft.com/office/drawing/2014/main" id="{9B3880C8-E5B1-DE4B-B8C6-03B42ADA8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2263" y="2343150"/>
            <a:ext cx="1119187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1500">
                <a:solidFill>
                  <a:schemeClr val="tx1"/>
                </a:solidFill>
              </a:rPr>
              <a:t>Columnar</a:t>
            </a:r>
          </a:p>
          <a:p>
            <a:pPr algn="ctr">
              <a:lnSpc>
                <a:spcPct val="80000"/>
              </a:lnSpc>
            </a:pPr>
            <a:r>
              <a:rPr lang="en-US" altLang="en-US" sz="1500">
                <a:solidFill>
                  <a:schemeClr val="tx1"/>
                </a:solidFill>
              </a:rPr>
              <a:t>Epithelium</a:t>
            </a:r>
          </a:p>
        </p:txBody>
      </p:sp>
      <p:sp>
        <p:nvSpPr>
          <p:cNvPr id="89101" name="Rectangle 16">
            <a:extLst>
              <a:ext uri="{FF2B5EF4-FFF2-40B4-BE49-F238E27FC236}">
                <a16:creationId xmlns:a16="http://schemas.microsoft.com/office/drawing/2014/main" id="{39FFAEB4-54AB-F642-8C49-16950FACA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2563" y="2228850"/>
            <a:ext cx="1119187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1500"/>
              <a:t>Stratified</a:t>
            </a:r>
          </a:p>
          <a:p>
            <a:pPr algn="ctr">
              <a:lnSpc>
                <a:spcPct val="80000"/>
              </a:lnSpc>
            </a:pPr>
            <a:r>
              <a:rPr lang="en-US" altLang="en-US" sz="1500"/>
              <a:t>Squamous</a:t>
            </a:r>
          </a:p>
          <a:p>
            <a:pPr algn="ctr">
              <a:lnSpc>
                <a:spcPct val="80000"/>
              </a:lnSpc>
            </a:pPr>
            <a:r>
              <a:rPr lang="en-US" altLang="en-US" sz="1500"/>
              <a:t>Epithelium</a:t>
            </a:r>
          </a:p>
        </p:txBody>
      </p:sp>
      <p:sp>
        <p:nvSpPr>
          <p:cNvPr id="89103" name="Rectangle 17">
            <a:extLst>
              <a:ext uri="{FF2B5EF4-FFF2-40B4-BE49-F238E27FC236}">
                <a16:creationId xmlns:a16="http://schemas.microsoft.com/office/drawing/2014/main" id="{8904D043-3C41-4643-A675-B3ACC1E6A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8575" y="4341813"/>
            <a:ext cx="1117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1350">
                <a:solidFill>
                  <a:schemeClr val="tx1"/>
                </a:solidFill>
              </a:rPr>
              <a:t>Submucosa</a:t>
            </a: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BF71CEE7-E38E-C449-A634-21B376BDC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100" y="2514600"/>
            <a:ext cx="8239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>
                <a:solidFill>
                  <a:schemeClr val="tx1"/>
                </a:solidFill>
              </a:rPr>
              <a:t>Urethra</a:t>
            </a:r>
          </a:p>
        </p:txBody>
      </p:sp>
      <p:sp>
        <p:nvSpPr>
          <p:cNvPr id="89105" name="Rectangle 19">
            <a:extLst>
              <a:ext uri="{FF2B5EF4-FFF2-40B4-BE49-F238E27FC236}">
                <a16:creationId xmlns:a16="http://schemas.microsoft.com/office/drawing/2014/main" id="{ED839BB6-3BC0-C84F-8488-16E1D0A0A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75" y="4311650"/>
            <a:ext cx="12350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1350">
                <a:solidFill>
                  <a:schemeClr val="tx1"/>
                </a:solidFill>
              </a:rPr>
              <a:t>Submucosa</a:t>
            </a:r>
          </a:p>
        </p:txBody>
      </p:sp>
      <p:grpSp>
        <p:nvGrpSpPr>
          <p:cNvPr id="5" name="Group 20">
            <a:extLst>
              <a:ext uri="{FF2B5EF4-FFF2-40B4-BE49-F238E27FC236}">
                <a16:creationId xmlns:a16="http://schemas.microsoft.com/office/drawing/2014/main" id="{76E4AD6C-6181-844B-9DBB-6E09D615F105}"/>
              </a:ext>
            </a:extLst>
          </p:cNvPr>
          <p:cNvGrpSpPr>
            <a:grpSpLocks/>
          </p:cNvGrpSpPr>
          <p:nvPr/>
        </p:nvGrpSpPr>
        <p:grpSpPr bwMode="auto">
          <a:xfrm>
            <a:off x="4173538" y="3697288"/>
            <a:ext cx="817562" cy="274637"/>
            <a:chOff x="2520" y="3479"/>
            <a:chExt cx="687" cy="231"/>
          </a:xfrm>
        </p:grpSpPr>
        <p:sp>
          <p:nvSpPr>
            <p:cNvPr id="89117" name="Rectangle 21">
              <a:extLst>
                <a:ext uri="{FF2B5EF4-FFF2-40B4-BE49-F238E27FC236}">
                  <a16:creationId xmlns:a16="http://schemas.microsoft.com/office/drawing/2014/main" id="{3DB7F9BE-F3D9-E343-A4E7-A2D756FB2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8" y="3487"/>
              <a:ext cx="58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1800"/>
            </a:p>
          </p:txBody>
        </p:sp>
        <p:sp>
          <p:nvSpPr>
            <p:cNvPr id="89119" name="Rectangle 22">
              <a:extLst>
                <a:ext uri="{FF2B5EF4-FFF2-40B4-BE49-F238E27FC236}">
                  <a16:creationId xmlns:a16="http://schemas.microsoft.com/office/drawing/2014/main" id="{DB8C380C-A1C3-4B48-9FA7-8F57F75FF5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0" y="3479"/>
              <a:ext cx="68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865" tIns="33338" rIns="67865" bIns="33338">
              <a:spAutoFit/>
            </a:bodyPr>
            <a:lstStyle>
              <a:lvl1pPr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>
                <a:defRPr/>
              </a:pPr>
              <a:r>
                <a:rPr lang="en-US" altLang="x-none" sz="1350">
                  <a:solidFill>
                    <a:schemeClr val="tx1"/>
                  </a:solidFill>
                </a:rPr>
                <a:t>Mucosa</a:t>
              </a:r>
            </a:p>
          </p:txBody>
        </p:sp>
      </p:grpSp>
      <p:sp>
        <p:nvSpPr>
          <p:cNvPr id="89106" name="Line 23">
            <a:extLst>
              <a:ext uri="{FF2B5EF4-FFF2-40B4-BE49-F238E27FC236}">
                <a16:creationId xmlns:a16="http://schemas.microsoft.com/office/drawing/2014/main" id="{9FDD6AC7-FC71-994D-BC9F-EA8911BACD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29150" y="2228850"/>
            <a:ext cx="114300" cy="285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9107" name="Group 31">
            <a:extLst>
              <a:ext uri="{FF2B5EF4-FFF2-40B4-BE49-F238E27FC236}">
                <a16:creationId xmlns:a16="http://schemas.microsoft.com/office/drawing/2014/main" id="{1C895E46-3820-4A4E-871E-192A8DD30144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914400"/>
            <a:ext cx="1174750" cy="800100"/>
            <a:chOff x="1920" y="768"/>
            <a:chExt cx="987" cy="672"/>
          </a:xfrm>
        </p:grpSpPr>
        <p:sp>
          <p:nvSpPr>
            <p:cNvPr id="94232" name="Text Box 24">
              <a:extLst>
                <a:ext uri="{FF2B5EF4-FFF2-40B4-BE49-F238E27FC236}">
                  <a16:creationId xmlns:a16="http://schemas.microsoft.com/office/drawing/2014/main" id="{488398D6-47E4-A94B-BEB9-01ECC0A39A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912"/>
              <a:ext cx="747" cy="311"/>
            </a:xfrm>
            <a:prstGeom prst="rect">
              <a:avLst/>
            </a:prstGeom>
            <a:noFill/>
            <a:ln>
              <a:noFill/>
            </a:ln>
            <a:effectLst>
              <a:outerShdw blurRad="63500" dist="38099" dir="2700000" algn="ctr" rotWithShape="0">
                <a:schemeClr val="tx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solidFill>
                    <a:srgbClr val="FFFF00"/>
                  </a:solidFill>
                  <a:latin typeface="Helvetica" charset="0"/>
                  <a:ea typeface="+mn-ea"/>
                </a:rPr>
                <a:t>Fornix</a:t>
              </a:r>
            </a:p>
          </p:txBody>
        </p:sp>
        <p:sp>
          <p:nvSpPr>
            <p:cNvPr id="89115" name="Line 25">
              <a:extLst>
                <a:ext uri="{FF2B5EF4-FFF2-40B4-BE49-F238E27FC236}">
                  <a16:creationId xmlns:a16="http://schemas.microsoft.com/office/drawing/2014/main" id="{F1ACEF69-1190-484E-8172-44436BD3F2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68" y="768"/>
              <a:ext cx="192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6" name="Line 26">
              <a:extLst>
                <a:ext uri="{FF2B5EF4-FFF2-40B4-BE49-F238E27FC236}">
                  <a16:creationId xmlns:a16="http://schemas.microsoft.com/office/drawing/2014/main" id="{514D53D1-8A8F-B441-A4E0-0B06C5CE59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0" y="1104"/>
              <a:ext cx="240" cy="336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9108" name="Group 33">
            <a:extLst>
              <a:ext uri="{FF2B5EF4-FFF2-40B4-BE49-F238E27FC236}">
                <a16:creationId xmlns:a16="http://schemas.microsoft.com/office/drawing/2014/main" id="{C0CC5DC0-6E39-FA47-A685-13155D5A8FDC}"/>
              </a:ext>
            </a:extLst>
          </p:cNvPr>
          <p:cNvGrpSpPr>
            <a:grpSpLocks/>
          </p:cNvGrpSpPr>
          <p:nvPr/>
        </p:nvGrpSpPr>
        <p:grpSpPr bwMode="auto">
          <a:xfrm>
            <a:off x="4791075" y="742950"/>
            <a:ext cx="3371850" cy="1641475"/>
            <a:chOff x="2928" y="624"/>
            <a:chExt cx="2832" cy="1379"/>
          </a:xfrm>
        </p:grpSpPr>
        <p:sp>
          <p:nvSpPr>
            <p:cNvPr id="89110" name="Line 28">
              <a:extLst>
                <a:ext uri="{FF2B5EF4-FFF2-40B4-BE49-F238E27FC236}">
                  <a16:creationId xmlns:a16="http://schemas.microsoft.com/office/drawing/2014/main" id="{24E52E5E-9657-D94B-A45A-769BBF96FB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816"/>
            </a:xfrm>
            <a:prstGeom prst="line">
              <a:avLst/>
            </a:prstGeom>
            <a:noFill/>
            <a:ln w="57150">
              <a:solidFill>
                <a:srgbClr val="00FE0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9111" name="Group 32">
              <a:extLst>
                <a:ext uri="{FF2B5EF4-FFF2-40B4-BE49-F238E27FC236}">
                  <a16:creationId xmlns:a16="http://schemas.microsoft.com/office/drawing/2014/main" id="{04906E49-9B58-5D45-B76A-30F92A964D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4" y="1248"/>
              <a:ext cx="2736" cy="755"/>
              <a:chOff x="3024" y="1248"/>
              <a:chExt cx="2736" cy="755"/>
            </a:xfrm>
          </p:grpSpPr>
          <p:sp>
            <p:nvSpPr>
              <p:cNvPr id="94237" name="Text Box 29">
                <a:extLst>
                  <a:ext uri="{FF2B5EF4-FFF2-40B4-BE49-F238E27FC236}">
                    <a16:creationId xmlns:a16="http://schemas.microsoft.com/office/drawing/2014/main" id="{D972C3AE-9B37-A549-B89A-078892E3FF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00" y="1344"/>
                <a:ext cx="960" cy="65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chemeClr val="tx2">
                    <a:alpha val="74997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500">
                    <a:solidFill>
                      <a:srgbClr val="00FE0C"/>
                    </a:solidFill>
                    <a:latin typeface="Helvetica" charset="0"/>
                    <a:ea typeface="+mn-ea"/>
                  </a:rPr>
                  <a:t>Vulva-Vaginal Sphincter</a:t>
                </a:r>
              </a:p>
            </p:txBody>
          </p:sp>
          <p:sp>
            <p:nvSpPr>
              <p:cNvPr id="89113" name="Line 30">
                <a:extLst>
                  <a:ext uri="{FF2B5EF4-FFF2-40B4-BE49-F238E27FC236}">
                    <a16:creationId xmlns:a16="http://schemas.microsoft.com/office/drawing/2014/main" id="{5441DDAB-80E7-174F-A60E-E59493E7B8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24" y="1248"/>
                <a:ext cx="1680" cy="432"/>
              </a:xfrm>
              <a:prstGeom prst="line">
                <a:avLst/>
              </a:prstGeom>
              <a:noFill/>
              <a:ln w="38100">
                <a:solidFill>
                  <a:srgbClr val="00FE0C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9109" name="Text Box 34">
            <a:extLst>
              <a:ext uri="{FF2B5EF4-FFF2-40B4-BE49-F238E27FC236}">
                <a16:creationId xmlns:a16="http://schemas.microsoft.com/office/drawing/2014/main" id="{E7405565-5C73-104F-90F2-83525E1F8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0" y="742950"/>
            <a:ext cx="7747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500"/>
              <a:t>Cervix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Date Placeholder 2">
            <a:extLst>
              <a:ext uri="{FF2B5EF4-FFF2-40B4-BE49-F238E27FC236}">
                <a16:creationId xmlns:a16="http://schemas.microsoft.com/office/drawing/2014/main" id="{AD224096-47AB-E847-B94F-2F70FE76192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EAD9AD62-08E1-9441-8617-6D1E334051B9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B18288A-F2F5-1D41-BCE4-FB5DDA321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67865" tIns="33338" rIns="67865" bIns="33338" anchor="t"/>
          <a:lstStyle/>
          <a:p>
            <a:r>
              <a:rPr lang="en-US" altLang="en-US">
                <a:ea typeface="ＭＳ Ｐゴシック" panose="020B0600070205080204" pitchFamily="34" charset="-128"/>
              </a:rPr>
              <a:t>Posterior Vaginal Histology</a:t>
            </a:r>
          </a:p>
        </p:txBody>
      </p:sp>
      <p:pic>
        <p:nvPicPr>
          <p:cNvPr id="91139" name="Picture 3">
            <a:extLst>
              <a:ext uri="{FF2B5EF4-FFF2-40B4-BE49-F238E27FC236}">
                <a16:creationId xmlns:a16="http://schemas.microsoft.com/office/drawing/2014/main" id="{5151CC7F-3225-8E42-AA71-EA12D1A5F25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3" y="2874963"/>
            <a:ext cx="3352800" cy="220345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0" name="Picture 4">
            <a:extLst>
              <a:ext uri="{FF2B5EF4-FFF2-40B4-BE49-F238E27FC236}">
                <a16:creationId xmlns:a16="http://schemas.microsoft.com/office/drawing/2014/main" id="{F930999F-0FAC-6743-9314-40E6E15DF30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8" y="649288"/>
            <a:ext cx="3605212" cy="2366962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141" name="Rectangle 5">
            <a:extLst>
              <a:ext uri="{FF2B5EF4-FFF2-40B4-BE49-F238E27FC236}">
                <a16:creationId xmlns:a16="http://schemas.microsoft.com/office/drawing/2014/main" id="{47402D38-7BE1-3547-A52D-7FFD4C6C8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7088" y="857250"/>
            <a:ext cx="703262" cy="650875"/>
          </a:xfrm>
          <a:prstGeom prst="rect">
            <a:avLst/>
          </a:prstGeom>
          <a:noFill/>
          <a:ln w="508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1800"/>
          </a:p>
        </p:txBody>
      </p:sp>
      <p:sp>
        <p:nvSpPr>
          <p:cNvPr id="91142" name="Rectangle 6">
            <a:extLst>
              <a:ext uri="{FF2B5EF4-FFF2-40B4-BE49-F238E27FC236}">
                <a16:creationId xmlns:a16="http://schemas.microsoft.com/office/drawing/2014/main" id="{62F62CAD-D6DE-8549-9C19-C1D2AC256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0763" y="1477963"/>
            <a:ext cx="3128962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Stratified Squamous</a:t>
            </a:r>
          </a:p>
          <a:p>
            <a:pPr algn="ctr"/>
            <a:r>
              <a:rPr lang="en-US" altLang="en-US"/>
              <a:t>Epithelium</a:t>
            </a:r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00466ED6-4400-E64F-A293-4EAB5DB63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25" y="3417888"/>
            <a:ext cx="1284288" cy="436562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latin typeface="Helvetica" charset="0"/>
                <a:ea typeface="+mn-ea"/>
              </a:rPr>
              <a:t>Mucosa</a:t>
            </a:r>
          </a:p>
        </p:txBody>
      </p:sp>
      <p:sp>
        <p:nvSpPr>
          <p:cNvPr id="30728" name="Rectangle 8">
            <a:extLst>
              <a:ext uri="{FF2B5EF4-FFF2-40B4-BE49-F238E27FC236}">
                <a16:creationId xmlns:a16="http://schemas.microsoft.com/office/drawing/2014/main" id="{6861DC39-18A2-1241-8A64-138F06621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4586288"/>
            <a:ext cx="1971675" cy="436562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>
            <a:spAutoFit/>
          </a:bodyPr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latin typeface="Helvetica" charset="0"/>
                <a:ea typeface="+mn-ea"/>
              </a:rPr>
              <a:t>Submucosa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Date Placeholder 3">
            <a:extLst>
              <a:ext uri="{FF2B5EF4-FFF2-40B4-BE49-F238E27FC236}">
                <a16:creationId xmlns:a16="http://schemas.microsoft.com/office/drawing/2014/main" id="{583E1AD0-672A-FD40-BB08-F28E864495E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BB486C66-9A54-4641-9E92-B06046F6CC6A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F32F167-51AD-784C-A6B8-75A0C7038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Function of External Genitalia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1A624D2E-C8C1-3F40-81BD-674D0E72E3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Labia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Closes entrance to vagina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Clitoris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Female sensory organ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Date Placeholder 2">
            <a:extLst>
              <a:ext uri="{FF2B5EF4-FFF2-40B4-BE49-F238E27FC236}">
                <a16:creationId xmlns:a16="http://schemas.microsoft.com/office/drawing/2014/main" id="{D23C972D-A136-AB48-89BA-1DC5CE8C247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636C3261-31B3-674E-9972-C64DE576E3E1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F11B573-B62C-F04A-9AEC-EA1E3E786F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67865" tIns="33338" rIns="67865" bIns="33338" anchor="t"/>
          <a:lstStyle/>
          <a:p>
            <a:r>
              <a:rPr lang="en-US" altLang="en-US">
                <a:ea typeface="ＭＳ Ｐゴシック" panose="020B0600070205080204" pitchFamily="34" charset="-128"/>
              </a:rPr>
              <a:t>External Genitalia of the Cow</a:t>
            </a:r>
          </a:p>
        </p:txBody>
      </p:sp>
      <p:pic>
        <p:nvPicPr>
          <p:cNvPr id="95235" name="Picture 3">
            <a:extLst>
              <a:ext uri="{FF2B5EF4-FFF2-40B4-BE49-F238E27FC236}">
                <a16:creationId xmlns:a16="http://schemas.microsoft.com/office/drawing/2014/main" id="{D989B863-A834-C94B-B851-7CDCF9EA3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771650"/>
            <a:ext cx="1735138" cy="2151063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36" name="Picture 4">
            <a:extLst>
              <a:ext uri="{FF2B5EF4-FFF2-40B4-BE49-F238E27FC236}">
                <a16:creationId xmlns:a16="http://schemas.microsoft.com/office/drawing/2014/main" id="{0A12612F-0823-1444-A69B-F524AEB2E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857250"/>
            <a:ext cx="1770063" cy="3179763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7" name="Rectangle 5">
            <a:extLst>
              <a:ext uri="{FF2B5EF4-FFF2-40B4-BE49-F238E27FC236}">
                <a16:creationId xmlns:a16="http://schemas.microsoft.com/office/drawing/2014/main" id="{0169D501-BF07-A540-8D51-A000179F5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675" y="1044575"/>
            <a:ext cx="7143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Anus</a:t>
            </a:r>
          </a:p>
        </p:txBody>
      </p:sp>
      <p:sp>
        <p:nvSpPr>
          <p:cNvPr id="95238" name="Rectangle 6">
            <a:extLst>
              <a:ext uri="{FF2B5EF4-FFF2-40B4-BE49-F238E27FC236}">
                <a16:creationId xmlns:a16="http://schemas.microsoft.com/office/drawing/2014/main" id="{51A821F1-798D-F143-92C9-6126082DC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8788" y="3441700"/>
            <a:ext cx="7397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Labia</a:t>
            </a:r>
          </a:p>
        </p:txBody>
      </p:sp>
      <p:sp>
        <p:nvSpPr>
          <p:cNvPr id="95239" name="Line 7">
            <a:extLst>
              <a:ext uri="{FF2B5EF4-FFF2-40B4-BE49-F238E27FC236}">
                <a16:creationId xmlns:a16="http://schemas.microsoft.com/office/drawing/2014/main" id="{8E8E758D-EFA2-1E45-BC53-E04B24D59C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70225" y="3267075"/>
            <a:ext cx="1209675" cy="3238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Line 8">
            <a:extLst>
              <a:ext uri="{FF2B5EF4-FFF2-40B4-BE49-F238E27FC236}">
                <a16:creationId xmlns:a16="http://schemas.microsoft.com/office/drawing/2014/main" id="{2CAFC952-4741-324F-9955-14915D77DD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3200" y="1257300"/>
            <a:ext cx="1389063" cy="1317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1" name="Rectangle 9">
            <a:extLst>
              <a:ext uri="{FF2B5EF4-FFF2-40B4-BE49-F238E27FC236}">
                <a16:creationId xmlns:a16="http://schemas.microsoft.com/office/drawing/2014/main" id="{CE0BBEDF-EEBE-FB4F-BA49-EE7F80D67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100" y="2857500"/>
            <a:ext cx="931863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Clitoris</a:t>
            </a:r>
          </a:p>
        </p:txBody>
      </p:sp>
      <p:sp>
        <p:nvSpPr>
          <p:cNvPr id="95242" name="Line 10">
            <a:extLst>
              <a:ext uri="{FF2B5EF4-FFF2-40B4-BE49-F238E27FC236}">
                <a16:creationId xmlns:a16="http://schemas.microsoft.com/office/drawing/2014/main" id="{9D355F04-6009-DF46-857B-36E283DA379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0650" y="3028950"/>
            <a:ext cx="1143000" cy="1143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3" name="Rectangle 11">
            <a:extLst>
              <a:ext uri="{FF2B5EF4-FFF2-40B4-BE49-F238E27FC236}">
                <a16:creationId xmlns:a16="http://schemas.microsoft.com/office/drawing/2014/main" id="{7EF321B7-3780-0042-8765-898344C9E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828800"/>
            <a:ext cx="7397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Labia</a:t>
            </a:r>
          </a:p>
        </p:txBody>
      </p:sp>
      <p:sp>
        <p:nvSpPr>
          <p:cNvPr id="95244" name="Line 12">
            <a:extLst>
              <a:ext uri="{FF2B5EF4-FFF2-40B4-BE49-F238E27FC236}">
                <a16:creationId xmlns:a16="http://schemas.microsoft.com/office/drawing/2014/main" id="{648ABB8C-7754-154B-A87C-CEF418CAA2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0950" y="2052638"/>
            <a:ext cx="1206500" cy="65722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5" name="Rectangle 13">
            <a:extLst>
              <a:ext uri="{FF2B5EF4-FFF2-40B4-BE49-F238E27FC236}">
                <a16:creationId xmlns:a16="http://schemas.microsoft.com/office/drawing/2014/main" id="{693B56F2-A8FC-CE4F-8A45-3B66A0E43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1314450"/>
            <a:ext cx="744538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>
            <a:lvl1pPr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Vulva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Date Placeholder 3">
            <a:extLst>
              <a:ext uri="{FF2B5EF4-FFF2-40B4-BE49-F238E27FC236}">
                <a16:creationId xmlns:a16="http://schemas.microsoft.com/office/drawing/2014/main" id="{47A7AF0C-1B03-3E45-BB89-C8D787C7526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1pPr>
            <a:lvl2pPr marL="28448794" indent="-28105894"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2pPr>
            <a:lvl3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3pPr>
            <a:lvl4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4pPr>
            <a:lvl5pPr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5pPr>
            <a:lvl6pPr marL="3429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6pPr>
            <a:lvl7pPr marL="6858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7pPr>
            <a:lvl8pPr marL="10287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8pPr>
            <a:lvl9pPr marL="1371600" eaLnBrk="0" fontAlgn="base" hangingPunct="0">
              <a:spcBef>
                <a:spcPct val="0"/>
              </a:spcBef>
              <a:spcAft>
                <a:spcPct val="0"/>
              </a:spcAft>
              <a:defRPr sz="1800" b="1">
                <a:solidFill>
                  <a:schemeClr val="tx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750">
                <a:solidFill>
                  <a:schemeClr val="tx1"/>
                </a:solidFill>
              </a:rPr>
              <a:t>Updated:</a:t>
            </a:r>
            <a:fld id="{F33FD049-E85F-1C43-938B-8D20844B00C6}" type="datetime1">
              <a:rPr lang="en-US" altLang="x-none" sz="750" smtClean="0">
                <a:solidFill>
                  <a:schemeClr val="tx1"/>
                </a:solidFill>
              </a:rPr>
              <a:pPr>
                <a:defRPr/>
              </a:pPr>
              <a:t>8/28/19</a:t>
            </a:fld>
            <a:endParaRPr lang="en-US" altLang="x-none" sz="1050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8337B07-08CB-C74C-A016-BB4C799A7D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67865" tIns="33338" rIns="67865" bIns="33338" anchor="t"/>
          <a:lstStyle/>
          <a:p>
            <a:r>
              <a:rPr lang="en-US" altLang="en-US">
                <a:ea typeface="ＭＳ Ｐゴシック" panose="020B0600070205080204" pitchFamily="34" charset="-128"/>
              </a:rPr>
              <a:t>Phenomena For Fertility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0D480C7D-D4AD-7044-8CB3-912B8196FA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38275" y="603250"/>
            <a:ext cx="6294438" cy="3136900"/>
          </a:xfrm>
          <a:noFill/>
        </p:spPr>
        <p:txBody>
          <a:bodyPr lIns="67865" tIns="33338" rIns="67865" bIns="33338"/>
          <a:lstStyle/>
          <a:p>
            <a:r>
              <a:rPr lang="en-US" altLang="en-US" sz="2100">
                <a:ea typeface="ＭＳ Ｐゴシック" panose="020B0600070205080204" pitchFamily="34" charset="-128"/>
              </a:rPr>
              <a:t>vagina dentata - a vagina with teeth</a:t>
            </a:r>
          </a:p>
          <a:p>
            <a:r>
              <a:rPr lang="en-US" altLang="en-US" sz="2100">
                <a:ea typeface="ＭＳ Ｐゴシック" panose="020B0600070205080204" pitchFamily="34" charset="-128"/>
              </a:rPr>
              <a:t>female bedbug - no vagina</a:t>
            </a:r>
          </a:p>
          <a:p>
            <a:r>
              <a:rPr lang="en-US" altLang="en-US" sz="2100">
                <a:ea typeface="ＭＳ Ｐゴシック" panose="020B0600070205080204" pitchFamily="34" charset="-128"/>
              </a:rPr>
              <a:t>hysterectomy - if woman went to long without becoming pregnant then uterus would wonder in body causing hysteria and other distresses</a:t>
            </a:r>
          </a:p>
          <a:p>
            <a:r>
              <a:rPr lang="en-US" altLang="en-US" sz="2100">
                <a:ea typeface="ＭＳ Ｐゴシック" panose="020B0600070205080204" pitchFamily="34" charset="-128"/>
              </a:rPr>
              <a:t>hyena - clitoris is very large and looks like the male penis; female also has a false scrotum (labia); female is the dominate sex and produces more testosterone than male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John-white background">
  <a:themeElements>
    <a:clrScheme name="John-white backgroun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John-white background">
      <a:majorFont>
        <a:latin typeface="Helvetica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John-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-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-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-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-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-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-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98:Templates:Presentation Designs:John-white background</Template>
  <TotalTime>4073</TotalTime>
  <Pages>33</Pages>
  <Words>810</Words>
  <Application>Microsoft Macintosh PowerPoint</Application>
  <PresentationFormat>On-screen Show (16:9)</PresentationFormat>
  <Paragraphs>376</Paragraphs>
  <Slides>46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Helvetica</vt:lpstr>
      <vt:lpstr>ＭＳ Ｐゴシック</vt:lpstr>
      <vt:lpstr>Arial</vt:lpstr>
      <vt:lpstr>Comic Sans MS</vt:lpstr>
      <vt:lpstr>Book Antiqua</vt:lpstr>
      <vt:lpstr>Times</vt:lpstr>
      <vt:lpstr>Lucida Grande</vt:lpstr>
      <vt:lpstr>Symbol</vt:lpstr>
      <vt:lpstr>John-white background</vt:lpstr>
      <vt:lpstr>Animal Science/Dairy Science 434</vt:lpstr>
      <vt:lpstr>Female Reproductive Tract Anatomy</vt:lpstr>
      <vt:lpstr>Learning Objectives</vt:lpstr>
      <vt:lpstr>Equine - Horse</vt:lpstr>
      <vt:lpstr>Bovine - Cattle</vt:lpstr>
      <vt:lpstr>Ovine - Sheep</vt:lpstr>
      <vt:lpstr>Porcine - Swine - Pig</vt:lpstr>
      <vt:lpstr>Avian - Chicken</vt:lpstr>
      <vt:lpstr>Canine</vt:lpstr>
      <vt:lpstr>Feline</vt:lpstr>
      <vt:lpstr>PowerPoint Presentation</vt:lpstr>
      <vt:lpstr>PowerPoint Presentation</vt:lpstr>
      <vt:lpstr>Broad Ligament</vt:lpstr>
      <vt:lpstr>Broad Ligament</vt:lpstr>
      <vt:lpstr>Ovary - Primary Sex Organ</vt:lpstr>
      <vt:lpstr>Ovary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Tertiary Follicle</vt:lpstr>
      <vt:lpstr>Follicular Blood Supply</vt:lpstr>
      <vt:lpstr>Secondary Sex Organ: A Series of Tubes to Convey the Oocyte/Embryo/Fetus to the Outside</vt:lpstr>
      <vt:lpstr>Functions of Oviduct</vt:lpstr>
      <vt:lpstr>PowerPoint Presentation</vt:lpstr>
      <vt:lpstr>PowerPoint Presentation</vt:lpstr>
      <vt:lpstr>Oviduct</vt:lpstr>
      <vt:lpstr>Oviduct Histology</vt:lpstr>
      <vt:lpstr>Functions of the Uterus</vt:lpstr>
      <vt:lpstr>Uterus (bovine)</vt:lpstr>
      <vt:lpstr>Uterus</vt:lpstr>
      <vt:lpstr>Uterine Histology</vt:lpstr>
      <vt:lpstr>Uterine Histology</vt:lpstr>
      <vt:lpstr>Functions of the Cervix</vt:lpstr>
      <vt:lpstr>PowerPoint Presentation</vt:lpstr>
      <vt:lpstr>PowerPoint Presentation</vt:lpstr>
      <vt:lpstr>External Cervical Os</vt:lpstr>
      <vt:lpstr>Functions of the Vagina</vt:lpstr>
      <vt:lpstr>Vagina</vt:lpstr>
      <vt:lpstr>Posterior Vaginal Histology</vt:lpstr>
      <vt:lpstr>Function of External Genitalia</vt:lpstr>
      <vt:lpstr>External Genitalia of the Cow</vt:lpstr>
      <vt:lpstr>Phenomena For Fertility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Female anatomy</dc:title>
  <dc:subject/>
  <dc:creator>John Parrish</dc:creator>
  <cp:keywords/>
  <dc:description/>
  <cp:lastModifiedBy>John Parrish</cp:lastModifiedBy>
  <cp:revision>164</cp:revision>
  <cp:lastPrinted>2013-09-02T20:10:36Z</cp:lastPrinted>
  <dcterms:created xsi:type="dcterms:W3CDTF">2012-08-30T20:39:45Z</dcterms:created>
  <dcterms:modified xsi:type="dcterms:W3CDTF">2019-08-28T15:29:17Z</dcterms:modified>
</cp:coreProperties>
</file>