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Lst>
  <p:notesMasterIdLst>
    <p:notesMasterId r:id="rId46"/>
  </p:notesMasterIdLst>
  <p:handoutMasterIdLst>
    <p:handoutMasterId r:id="rId47"/>
  </p:handoutMasterIdLst>
  <p:sldIdLst>
    <p:sldId id="290" r:id="rId2"/>
    <p:sldId id="385" r:id="rId3"/>
    <p:sldId id="339" r:id="rId4"/>
    <p:sldId id="338" r:id="rId5"/>
    <p:sldId id="340" r:id="rId6"/>
    <p:sldId id="341" r:id="rId7"/>
    <p:sldId id="342" r:id="rId8"/>
    <p:sldId id="383" r:id="rId9"/>
    <p:sldId id="384" r:id="rId10"/>
    <p:sldId id="386" r:id="rId11"/>
    <p:sldId id="389" r:id="rId12"/>
    <p:sldId id="256" r:id="rId13"/>
    <p:sldId id="305" r:id="rId14"/>
    <p:sldId id="308" r:id="rId15"/>
    <p:sldId id="261" r:id="rId16"/>
    <p:sldId id="353" r:id="rId17"/>
    <p:sldId id="354" r:id="rId18"/>
    <p:sldId id="263" r:id="rId19"/>
    <p:sldId id="315" r:id="rId20"/>
    <p:sldId id="317" r:id="rId21"/>
    <p:sldId id="348" r:id="rId22"/>
    <p:sldId id="349" r:id="rId23"/>
    <p:sldId id="350" r:id="rId24"/>
    <p:sldId id="343" r:id="rId25"/>
    <p:sldId id="318" r:id="rId26"/>
    <p:sldId id="324" r:id="rId27"/>
    <p:sldId id="387" r:id="rId28"/>
    <p:sldId id="390" r:id="rId29"/>
    <p:sldId id="259" r:id="rId30"/>
    <p:sldId id="319" r:id="rId31"/>
    <p:sldId id="357" r:id="rId32"/>
    <p:sldId id="360" r:id="rId33"/>
    <p:sldId id="336" r:id="rId34"/>
    <p:sldId id="358" r:id="rId35"/>
    <p:sldId id="278" r:id="rId36"/>
    <p:sldId id="326" r:id="rId37"/>
    <p:sldId id="323" r:id="rId38"/>
    <p:sldId id="361" r:id="rId39"/>
    <p:sldId id="362" r:id="rId40"/>
    <p:sldId id="325" r:id="rId41"/>
    <p:sldId id="283" r:id="rId42"/>
    <p:sldId id="388" r:id="rId43"/>
    <p:sldId id="391" r:id="rId44"/>
    <p:sldId id="288" r:id="rId45"/>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5pPr>
    <a:lvl6pPr marL="22860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6pPr>
    <a:lvl7pPr marL="27432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7pPr>
    <a:lvl8pPr marL="32004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8pPr>
    <a:lvl9pPr marL="36576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11A9A"/>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26"/>
    <p:restoredTop sz="88027"/>
  </p:normalViewPr>
  <p:slideViewPr>
    <p:cSldViewPr>
      <p:cViewPr varScale="1">
        <p:scale>
          <a:sx n="143" d="100"/>
          <a:sy n="143" d="100"/>
        </p:scale>
        <p:origin x="1152" y="19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7" d="100"/>
          <a:sy n="77" d="100"/>
        </p:scale>
        <p:origin x="-1584"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3B51BEE7-4F1D-3F47-AD91-7299C490B509}"/>
              </a:ext>
            </a:extLst>
          </p:cNvPr>
          <p:cNvSpPr>
            <a:spLocks noGrp="1" noChangeArrowheads="1"/>
          </p:cNvSpPr>
          <p:nvPr>
            <p:ph type="body" sz="quarter" idx="3"/>
          </p:nvPr>
        </p:nvSpPr>
        <p:spPr bwMode="auto">
          <a:xfrm>
            <a:off x="330200" y="3759200"/>
            <a:ext cx="6235700" cy="49784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39" name="Rectangle 3">
            <a:extLst>
              <a:ext uri="{FF2B5EF4-FFF2-40B4-BE49-F238E27FC236}">
                <a16:creationId xmlns:a16="http://schemas.microsoft.com/office/drawing/2014/main" id="{4ED4849E-D0CB-2940-8902-B74B25E65A54}"/>
              </a:ext>
            </a:extLst>
          </p:cNvPr>
          <p:cNvSpPr>
            <a:spLocks noGrp="1" noRot="1" noChangeAspect="1" noChangeArrowheads="1" noTextEdit="1"/>
          </p:cNvSpPr>
          <p:nvPr>
            <p:ph type="sldImg" idx="2"/>
          </p:nvPr>
        </p:nvSpPr>
        <p:spPr bwMode="auto">
          <a:xfrm>
            <a:off x="406400" y="184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Book Antiqua"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Book Antiqua"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Book Antiqua"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Book Antiqua"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Book Antiqua"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1DECAF2A-1A46-BA45-B629-81791840E6B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
        <p:nvSpPr>
          <p:cNvPr id="17410" name="Rectangle 3">
            <a:extLst>
              <a:ext uri="{FF2B5EF4-FFF2-40B4-BE49-F238E27FC236}">
                <a16:creationId xmlns:a16="http://schemas.microsoft.com/office/drawing/2014/main" id="{B4A23A0C-646B-0140-9653-CEA554ACB6DC}"/>
              </a:ext>
            </a:extLst>
          </p:cNvPr>
          <p:cNvSpPr>
            <a:spLocks noGrp="1" noRot="1" noChangeAspect="1" noChangeArrowheads="1" noTextEdit="1"/>
          </p:cNvSpPr>
          <p:nvPr>
            <p:ph type="sldImg"/>
          </p:nvPr>
        </p:nvSpPr>
        <p:spPr>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these different species and think about why do they have different number of young born?  Cattle the norm is 1 calf, Goats the norm is 2 – 3 kids, pigs the norm is now 14 – 18 piglets, horses the norm is 1 foal, primates certainly vary but in general the norm is 1 young born as in this orangutang and this human mother.  We will try to answer why this is the case over the next 2 lecture topics.</a:t>
            </a:r>
          </a:p>
        </p:txBody>
      </p:sp>
    </p:spTree>
    <p:extLst>
      <p:ext uri="{BB962C8B-B14F-4D97-AF65-F5344CB8AC3E}">
        <p14:creationId xmlns:p14="http://schemas.microsoft.com/office/powerpoint/2010/main" val="898218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26">
            <a:extLst>
              <a:ext uri="{FF2B5EF4-FFF2-40B4-BE49-F238E27FC236}">
                <a16:creationId xmlns:a16="http://schemas.microsoft.com/office/drawing/2014/main" id="{072602D9-AD4E-0C44-A402-1FC3F56403DD}"/>
              </a:ext>
            </a:extLst>
          </p:cNvPr>
          <p:cNvSpPr>
            <a:spLocks noGrp="1" noRot="1" noChangeAspect="1" noChangeArrowheads="1" noTextEdit="1"/>
          </p:cNvSpPr>
          <p:nvPr>
            <p:ph type="sldImg"/>
          </p:nvPr>
        </p:nvSpPr>
        <p:spPr>
          <a:ln/>
        </p:spPr>
      </p:sp>
      <p:sp>
        <p:nvSpPr>
          <p:cNvPr id="25602" name="Rectangle 1027">
            <a:extLst>
              <a:ext uri="{FF2B5EF4-FFF2-40B4-BE49-F238E27FC236}">
                <a16:creationId xmlns:a16="http://schemas.microsoft.com/office/drawing/2014/main" id="{8A40DD6E-54C9-CF47-9C43-13934A25388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Book Antiqua" panose="02040602050305030304" pitchFamily="18" charset="0"/>
                <a:ea typeface="ＭＳ Ｐゴシック" panose="020B0600070205080204" pitchFamily="34" charset="-128"/>
              </a:rPr>
              <a:t>Many of you will not be familiar with livestock terms so let me go over a few of the species and names of the sexes.</a:t>
            </a:r>
          </a:p>
          <a:p>
            <a:endParaRPr lang="en-US" altLang="en-US" dirty="0">
              <a:latin typeface="Book Antiqua" panose="02040602050305030304" pitchFamily="18" charset="0"/>
              <a:ea typeface="ＭＳ Ｐゴシック" panose="020B0600070205080204" pitchFamily="34" charset="-128"/>
            </a:endParaRPr>
          </a:p>
          <a:p>
            <a:r>
              <a:rPr lang="en-US" altLang="en-US" dirty="0">
                <a:latin typeface="Book Antiqua" panose="02040602050305030304" pitchFamily="18" charset="0"/>
                <a:ea typeface="ＭＳ Ｐゴシック" panose="020B0600070205080204" pitchFamily="34" charset="-128"/>
              </a:rPr>
              <a:t>In the bovine or cattle, the male is the bull and female is the cow.</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a:extLst>
              <a:ext uri="{FF2B5EF4-FFF2-40B4-BE49-F238E27FC236}">
                <a16:creationId xmlns:a16="http://schemas.microsoft.com/office/drawing/2014/main" id="{A08B408C-53A8-4F4B-B0A6-05CF141D9564}"/>
              </a:ext>
            </a:extLst>
          </p:cNvPr>
          <p:cNvSpPr>
            <a:spLocks noGrp="1" noRot="1" noChangeAspect="1" noChangeArrowheads="1" noTextEdit="1"/>
          </p:cNvSpPr>
          <p:nvPr>
            <p:ph type="sldImg"/>
          </p:nvPr>
        </p:nvSpPr>
        <p:spPr>
          <a:ln/>
        </p:spPr>
      </p:sp>
      <p:sp>
        <p:nvSpPr>
          <p:cNvPr id="23554" name="Rectangle 1027">
            <a:extLst>
              <a:ext uri="{FF2B5EF4-FFF2-40B4-BE49-F238E27FC236}">
                <a16:creationId xmlns:a16="http://schemas.microsoft.com/office/drawing/2014/main" id="{DDF3CFC7-45F3-8947-ACBC-6E2AE0A0195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026">
            <a:extLst>
              <a:ext uri="{FF2B5EF4-FFF2-40B4-BE49-F238E27FC236}">
                <a16:creationId xmlns:a16="http://schemas.microsoft.com/office/drawing/2014/main" id="{0772C712-824B-CA4A-A465-3A6ED7B592CE}"/>
              </a:ext>
            </a:extLst>
          </p:cNvPr>
          <p:cNvSpPr>
            <a:spLocks noGrp="1" noRot="1" noChangeAspect="1" noChangeArrowheads="1" noTextEdit="1"/>
          </p:cNvSpPr>
          <p:nvPr>
            <p:ph type="sldImg"/>
          </p:nvPr>
        </p:nvSpPr>
        <p:spPr>
          <a:ln/>
        </p:spPr>
      </p:sp>
      <p:sp>
        <p:nvSpPr>
          <p:cNvPr id="27650" name="Rectangle 1027">
            <a:extLst>
              <a:ext uri="{FF2B5EF4-FFF2-40B4-BE49-F238E27FC236}">
                <a16:creationId xmlns:a16="http://schemas.microsoft.com/office/drawing/2014/main" id="{A6050F68-9076-F645-8B69-3D030AC9D65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026">
            <a:extLst>
              <a:ext uri="{FF2B5EF4-FFF2-40B4-BE49-F238E27FC236}">
                <a16:creationId xmlns:a16="http://schemas.microsoft.com/office/drawing/2014/main" id="{291472AB-47DF-E444-B4E5-927601A64A7F}"/>
              </a:ext>
            </a:extLst>
          </p:cNvPr>
          <p:cNvSpPr>
            <a:spLocks noGrp="1" noRot="1" noChangeAspect="1" noChangeArrowheads="1" noTextEdit="1"/>
          </p:cNvSpPr>
          <p:nvPr>
            <p:ph type="sldImg"/>
          </p:nvPr>
        </p:nvSpPr>
        <p:spPr>
          <a:ln/>
        </p:spPr>
      </p:sp>
      <p:sp>
        <p:nvSpPr>
          <p:cNvPr id="29698" name="Rectangle 1027">
            <a:extLst>
              <a:ext uri="{FF2B5EF4-FFF2-40B4-BE49-F238E27FC236}">
                <a16:creationId xmlns:a16="http://schemas.microsoft.com/office/drawing/2014/main" id="{46767978-34DC-4B4C-B455-4342BEC02BE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026">
            <a:extLst>
              <a:ext uri="{FF2B5EF4-FFF2-40B4-BE49-F238E27FC236}">
                <a16:creationId xmlns:a16="http://schemas.microsoft.com/office/drawing/2014/main" id="{FA3A4C9D-7E10-1149-88C1-CF0024BBF98F}"/>
              </a:ext>
            </a:extLst>
          </p:cNvPr>
          <p:cNvSpPr>
            <a:spLocks noGrp="1" noRot="1" noChangeAspect="1" noChangeArrowheads="1" noTextEdit="1"/>
          </p:cNvSpPr>
          <p:nvPr>
            <p:ph type="sldImg"/>
          </p:nvPr>
        </p:nvSpPr>
        <p:spPr>
          <a:ln/>
        </p:spPr>
      </p:sp>
      <p:sp>
        <p:nvSpPr>
          <p:cNvPr id="31746" name="Rectangle 1027">
            <a:extLst>
              <a:ext uri="{FF2B5EF4-FFF2-40B4-BE49-F238E27FC236}">
                <a16:creationId xmlns:a16="http://schemas.microsoft.com/office/drawing/2014/main" id="{513061E0-9543-DC4C-A4CD-60B0D98559F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terminology for the sexes in the canine is the female is the bitch and the male is the dog. We will use correct terminology in this class.</a:t>
            </a:r>
          </a:p>
        </p:txBody>
      </p:sp>
    </p:spTree>
    <p:extLst>
      <p:ext uri="{BB962C8B-B14F-4D97-AF65-F5344CB8AC3E}">
        <p14:creationId xmlns:p14="http://schemas.microsoft.com/office/powerpoint/2010/main" val="1889592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19213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54377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70967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026">
            <a:extLst>
              <a:ext uri="{FF2B5EF4-FFF2-40B4-BE49-F238E27FC236}">
                <a16:creationId xmlns:a16="http://schemas.microsoft.com/office/drawing/2014/main" id="{0DEE7C43-D023-A54D-AA4C-3A22E3B080EA}"/>
              </a:ext>
            </a:extLst>
          </p:cNvPr>
          <p:cNvSpPr>
            <a:spLocks noGrp="1" noRot="1" noChangeAspect="1" noChangeArrowheads="1" noTextEdit="1"/>
          </p:cNvSpPr>
          <p:nvPr>
            <p:ph type="sldImg"/>
          </p:nvPr>
        </p:nvSpPr>
        <p:spPr>
          <a:ln/>
        </p:spPr>
      </p:sp>
      <p:sp>
        <p:nvSpPr>
          <p:cNvPr id="19458" name="Rectangle 1027">
            <a:extLst>
              <a:ext uri="{FF2B5EF4-FFF2-40B4-BE49-F238E27FC236}">
                <a16:creationId xmlns:a16="http://schemas.microsoft.com/office/drawing/2014/main" id="{5BC474FB-2650-224E-90D3-AAE9767C5FE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dirty="0">
                <a:latin typeface="Book Antiqua" panose="02040602050305030304" pitchFamily="18" charset="0"/>
                <a:ea typeface="ＭＳ Ｐゴシック" panose="020B0600070205080204" pitchFamily="34" charset="-128"/>
              </a:rPr>
              <a:t>Let's come back now to our question of why the number of young born differs among species.  The key lies in the reproductive tract anatomy and physiology. Let's examine the bovine or cow first.  Please note that you should be reading the required chapters in your textbook prior to the lecture for deeper understanding and test taking.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026">
            <a:extLst>
              <a:ext uri="{FF2B5EF4-FFF2-40B4-BE49-F238E27FC236}">
                <a16:creationId xmlns:a16="http://schemas.microsoft.com/office/drawing/2014/main" id="{11424882-F5C1-D947-9802-5567F6D26498}"/>
              </a:ext>
            </a:extLst>
          </p:cNvPr>
          <p:cNvSpPr>
            <a:spLocks noGrp="1" noRot="1" noChangeAspect="1" noChangeArrowheads="1" noTextEdit="1"/>
          </p:cNvSpPr>
          <p:nvPr>
            <p:ph type="sldImg"/>
          </p:nvPr>
        </p:nvSpPr>
        <p:spPr>
          <a:ln/>
        </p:spPr>
      </p:sp>
      <p:sp>
        <p:nvSpPr>
          <p:cNvPr id="33794" name="Rectangle 1027">
            <a:extLst>
              <a:ext uri="{FF2B5EF4-FFF2-40B4-BE49-F238E27FC236}">
                <a16:creationId xmlns:a16="http://schemas.microsoft.com/office/drawing/2014/main" id="{C50DA627-E37C-A547-AFCD-D9A1CCA9CC5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026">
            <a:extLst>
              <a:ext uri="{FF2B5EF4-FFF2-40B4-BE49-F238E27FC236}">
                <a16:creationId xmlns:a16="http://schemas.microsoft.com/office/drawing/2014/main" id="{0A2897D9-F732-4C42-B8C9-9E6DBAAFBE5C}"/>
              </a:ext>
            </a:extLst>
          </p:cNvPr>
          <p:cNvSpPr>
            <a:spLocks noGrp="1" noRot="1" noChangeAspect="1" noChangeArrowheads="1" noTextEdit="1"/>
          </p:cNvSpPr>
          <p:nvPr>
            <p:ph type="sldImg"/>
          </p:nvPr>
        </p:nvSpPr>
        <p:spPr>
          <a:ln/>
        </p:spPr>
      </p:sp>
      <p:sp>
        <p:nvSpPr>
          <p:cNvPr id="35842" name="Rectangle 1027">
            <a:extLst>
              <a:ext uri="{FF2B5EF4-FFF2-40B4-BE49-F238E27FC236}">
                <a16:creationId xmlns:a16="http://schemas.microsoft.com/office/drawing/2014/main" id="{0B8C325B-F72F-0949-B5B0-B98CE32E3E7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026">
            <a:extLst>
              <a:ext uri="{FF2B5EF4-FFF2-40B4-BE49-F238E27FC236}">
                <a16:creationId xmlns:a16="http://schemas.microsoft.com/office/drawing/2014/main" id="{7C662E66-5C03-E24F-BA04-1D5820C5B280}"/>
              </a:ext>
            </a:extLst>
          </p:cNvPr>
          <p:cNvSpPr>
            <a:spLocks noGrp="1" noRot="1" noChangeAspect="1" noChangeArrowheads="1" noTextEdit="1"/>
          </p:cNvSpPr>
          <p:nvPr>
            <p:ph type="sldImg"/>
          </p:nvPr>
        </p:nvSpPr>
        <p:spPr>
          <a:ln/>
        </p:spPr>
      </p:sp>
      <p:sp>
        <p:nvSpPr>
          <p:cNvPr id="37890" name="Rectangle 1027">
            <a:extLst>
              <a:ext uri="{FF2B5EF4-FFF2-40B4-BE49-F238E27FC236}">
                <a16:creationId xmlns:a16="http://schemas.microsoft.com/office/drawing/2014/main" id="{0AC6F256-0181-4B4C-AAD3-4A0CBAD214F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Book Antiqua" panose="02040602050305030304" pitchFamily="18" charset="0"/>
                <a:ea typeface="ＭＳ Ｐゴシック" panose="020B0600070205080204" pitchFamily="34" charset="-128"/>
              </a:rPr>
              <a:t>The reason the reproductive tract does not just flop down in the pelvic cavity is that it is surrounded and supported by the broad ligament that is sheet of connective tissue.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Mesometrium</a:t>
            </a:r>
            <a:r>
              <a:rPr lang="en-US" dirty="0"/>
              <a:t> supports the uterus, mesosalpinx supports the oviduct and mesovarium supports the ovary.</a:t>
            </a:r>
          </a:p>
        </p:txBody>
      </p:sp>
    </p:spTree>
    <p:extLst>
      <p:ext uri="{BB962C8B-B14F-4D97-AF65-F5344CB8AC3E}">
        <p14:creationId xmlns:p14="http://schemas.microsoft.com/office/powerpoint/2010/main" val="3385838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ovary is known as the primary sex organ.  The functions of the ovary are to produce two major hormones, estrogen and progesterone.  It also produces the oocyte or the female gamete.</a:t>
            </a:r>
          </a:p>
        </p:txBody>
      </p:sp>
    </p:spTree>
    <p:extLst>
      <p:ext uri="{BB962C8B-B14F-4D97-AF65-F5344CB8AC3E}">
        <p14:creationId xmlns:p14="http://schemas.microsoft.com/office/powerpoint/2010/main" val="4186894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026">
            <a:extLst>
              <a:ext uri="{FF2B5EF4-FFF2-40B4-BE49-F238E27FC236}">
                <a16:creationId xmlns:a16="http://schemas.microsoft.com/office/drawing/2014/main" id="{280E609C-4520-E744-B9DF-51D8CF61C4B9}"/>
              </a:ext>
            </a:extLst>
          </p:cNvPr>
          <p:cNvSpPr>
            <a:spLocks noGrp="1" noRot="1" noChangeAspect="1" noChangeArrowheads="1" noTextEdit="1"/>
          </p:cNvSpPr>
          <p:nvPr>
            <p:ph type="sldImg"/>
          </p:nvPr>
        </p:nvSpPr>
        <p:spPr>
          <a:ln/>
        </p:spPr>
      </p:sp>
      <p:sp>
        <p:nvSpPr>
          <p:cNvPr id="41986" name="Rectangle 1027">
            <a:extLst>
              <a:ext uri="{FF2B5EF4-FFF2-40B4-BE49-F238E27FC236}">
                <a16:creationId xmlns:a16="http://schemas.microsoft.com/office/drawing/2014/main" id="{15A4074A-A5C2-A149-97C4-A92589331CD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Book Antiqua" panose="02040602050305030304" pitchFamily="18" charset="0"/>
                <a:ea typeface="ＭＳ Ｐゴシック" panose="020B0600070205080204" pitchFamily="34" charset="-128"/>
              </a:rPr>
              <a:t>In the bovine it is easy to see the 2 major structures on the ovary, the follicle and the Corpus Luteum (CL).  The follicle contains the oocyte and releases the hormone estrogen.  The corpus luteum releases the hormone progesterone.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026">
            <a:extLst>
              <a:ext uri="{FF2B5EF4-FFF2-40B4-BE49-F238E27FC236}">
                <a16:creationId xmlns:a16="http://schemas.microsoft.com/office/drawing/2014/main" id="{37BC7D2C-C32D-DF4D-BF7D-D724FB2CD196}"/>
              </a:ext>
            </a:extLst>
          </p:cNvPr>
          <p:cNvSpPr>
            <a:spLocks noGrp="1" noRot="1" noChangeAspect="1" noChangeArrowheads="1" noTextEdit="1"/>
          </p:cNvSpPr>
          <p:nvPr>
            <p:ph type="sldImg"/>
          </p:nvPr>
        </p:nvSpPr>
        <p:spPr>
          <a:ln/>
        </p:spPr>
      </p:sp>
      <p:sp>
        <p:nvSpPr>
          <p:cNvPr id="44034" name="Rectangle 1027">
            <a:extLst>
              <a:ext uri="{FF2B5EF4-FFF2-40B4-BE49-F238E27FC236}">
                <a16:creationId xmlns:a16="http://schemas.microsoft.com/office/drawing/2014/main" id="{3DF27193-1C13-1D4F-BAF9-2EA26A7D55A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026">
            <a:extLst>
              <a:ext uri="{FF2B5EF4-FFF2-40B4-BE49-F238E27FC236}">
                <a16:creationId xmlns:a16="http://schemas.microsoft.com/office/drawing/2014/main" id="{D306605F-DFA0-8340-A683-1299C2983AEF}"/>
              </a:ext>
            </a:extLst>
          </p:cNvPr>
          <p:cNvSpPr>
            <a:spLocks noGrp="1" noRot="1" noChangeAspect="1" noChangeArrowheads="1" noTextEdit="1"/>
          </p:cNvSpPr>
          <p:nvPr>
            <p:ph type="sldImg"/>
          </p:nvPr>
        </p:nvSpPr>
        <p:spPr>
          <a:ln/>
        </p:spPr>
      </p:sp>
      <p:sp>
        <p:nvSpPr>
          <p:cNvPr id="46082" name="Rectangle 1027">
            <a:extLst>
              <a:ext uri="{FF2B5EF4-FFF2-40B4-BE49-F238E27FC236}">
                <a16:creationId xmlns:a16="http://schemas.microsoft.com/office/drawing/2014/main" id="{C5A83170-EA7D-6A4B-B965-CB4DC53B559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026">
            <a:extLst>
              <a:ext uri="{FF2B5EF4-FFF2-40B4-BE49-F238E27FC236}">
                <a16:creationId xmlns:a16="http://schemas.microsoft.com/office/drawing/2014/main" id="{B12C1749-194A-794F-AD78-7DDDCA7602D1}"/>
              </a:ext>
            </a:extLst>
          </p:cNvPr>
          <p:cNvSpPr>
            <a:spLocks noGrp="1" noRot="1" noChangeAspect="1" noChangeArrowheads="1" noTextEdit="1"/>
          </p:cNvSpPr>
          <p:nvPr>
            <p:ph type="sldImg"/>
          </p:nvPr>
        </p:nvSpPr>
        <p:spPr>
          <a:ln/>
        </p:spPr>
      </p:sp>
      <p:sp>
        <p:nvSpPr>
          <p:cNvPr id="48130" name="Rectangle 1027">
            <a:extLst>
              <a:ext uri="{FF2B5EF4-FFF2-40B4-BE49-F238E27FC236}">
                <a16:creationId xmlns:a16="http://schemas.microsoft.com/office/drawing/2014/main" id="{576DE85E-8AD4-4B4C-875D-25D073F459C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026">
            <a:extLst>
              <a:ext uri="{FF2B5EF4-FFF2-40B4-BE49-F238E27FC236}">
                <a16:creationId xmlns:a16="http://schemas.microsoft.com/office/drawing/2014/main" id="{4B4FB501-754A-FE45-A8E7-5BFA3D02ECBC}"/>
              </a:ext>
            </a:extLst>
          </p:cNvPr>
          <p:cNvSpPr>
            <a:spLocks noGrp="1" noRot="1" noChangeAspect="1" noChangeArrowheads="1" noTextEdit="1"/>
          </p:cNvSpPr>
          <p:nvPr>
            <p:ph type="sldImg"/>
          </p:nvPr>
        </p:nvSpPr>
        <p:spPr>
          <a:ln/>
        </p:spPr>
      </p:sp>
      <p:sp>
        <p:nvSpPr>
          <p:cNvPr id="50178" name="Rectangle 1027">
            <a:extLst>
              <a:ext uri="{FF2B5EF4-FFF2-40B4-BE49-F238E27FC236}">
                <a16:creationId xmlns:a16="http://schemas.microsoft.com/office/drawing/2014/main" id="{A073B25D-64F0-3745-9066-F52E69816E0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026">
            <a:extLst>
              <a:ext uri="{FF2B5EF4-FFF2-40B4-BE49-F238E27FC236}">
                <a16:creationId xmlns:a16="http://schemas.microsoft.com/office/drawing/2014/main" id="{1283A528-86B6-EA41-88FF-EA6D5DA1C27D}"/>
              </a:ext>
            </a:extLst>
          </p:cNvPr>
          <p:cNvSpPr>
            <a:spLocks noGrp="1" noRot="1" noChangeAspect="1" noChangeArrowheads="1" noTextEdit="1"/>
          </p:cNvSpPr>
          <p:nvPr>
            <p:ph type="sldImg"/>
          </p:nvPr>
        </p:nvSpPr>
        <p:spPr>
          <a:ln/>
        </p:spPr>
      </p:sp>
      <p:sp>
        <p:nvSpPr>
          <p:cNvPr id="52226" name="Rectangle 1027">
            <a:extLst>
              <a:ext uri="{FF2B5EF4-FFF2-40B4-BE49-F238E27FC236}">
                <a16:creationId xmlns:a16="http://schemas.microsoft.com/office/drawing/2014/main" id="{B1C4F1A6-DBEE-CD44-B732-254B22AAAD5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026">
            <a:extLst>
              <a:ext uri="{FF2B5EF4-FFF2-40B4-BE49-F238E27FC236}">
                <a16:creationId xmlns:a16="http://schemas.microsoft.com/office/drawing/2014/main" id="{291870DB-4A4F-CB44-94A1-94CB24893FCF}"/>
              </a:ext>
            </a:extLst>
          </p:cNvPr>
          <p:cNvSpPr>
            <a:spLocks noGrp="1" noRot="1" noChangeAspect="1" noChangeArrowheads="1" noTextEdit="1"/>
          </p:cNvSpPr>
          <p:nvPr>
            <p:ph type="sldImg"/>
          </p:nvPr>
        </p:nvSpPr>
        <p:spPr>
          <a:ln/>
        </p:spPr>
      </p:sp>
      <p:sp>
        <p:nvSpPr>
          <p:cNvPr id="54274" name="Rectangle 1027">
            <a:extLst>
              <a:ext uri="{FF2B5EF4-FFF2-40B4-BE49-F238E27FC236}">
                <a16:creationId xmlns:a16="http://schemas.microsoft.com/office/drawing/2014/main" id="{85954F1F-F13D-E341-9282-971A8046AC9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Book Antiqua" panose="02040602050305030304" pitchFamily="18" charset="0"/>
                <a:ea typeface="ＭＳ Ｐゴシック" panose="020B0600070205080204" pitchFamily="34" charset="-128"/>
              </a:rPr>
              <a:t>Primordial Follicle – flattened follicle cells but 1 layer.</a:t>
            </a:r>
          </a:p>
          <a:p>
            <a:r>
              <a:rPr lang="en-US" altLang="en-US" dirty="0">
                <a:latin typeface="Book Antiqua" panose="02040602050305030304" pitchFamily="18" charset="0"/>
                <a:ea typeface="ＭＳ Ｐゴシック" panose="020B0600070205080204" pitchFamily="34" charset="-128"/>
              </a:rPr>
              <a:t>Primary Follicle – follicle cells still 1 layer but now are more cuboidal (square).</a:t>
            </a:r>
          </a:p>
          <a:p>
            <a:r>
              <a:rPr lang="en-US" altLang="en-US" dirty="0">
                <a:latin typeface="Book Antiqua" panose="02040602050305030304" pitchFamily="18" charset="0"/>
                <a:ea typeface="ＭＳ Ｐゴシック" panose="020B0600070205080204" pitchFamily="34" charset="-128"/>
              </a:rPr>
              <a:t>Secondary Follicle – multiple layers of follicle cells.</a:t>
            </a:r>
          </a:p>
          <a:p>
            <a:r>
              <a:rPr lang="en-US" altLang="en-US" dirty="0">
                <a:latin typeface="Book Antiqua" panose="02040602050305030304" pitchFamily="18" charset="0"/>
                <a:ea typeface="ＭＳ Ｐゴシック" panose="020B0600070205080204" pitchFamily="34" charset="-128"/>
              </a:rPr>
              <a:t>Tertiary Follicle – Fluid filled with multiple well differentiated layers of follicle cells.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026">
            <a:extLst>
              <a:ext uri="{FF2B5EF4-FFF2-40B4-BE49-F238E27FC236}">
                <a16:creationId xmlns:a16="http://schemas.microsoft.com/office/drawing/2014/main" id="{A76D109D-8C2E-864A-8889-4098D379DA92}"/>
              </a:ext>
            </a:extLst>
          </p:cNvPr>
          <p:cNvSpPr>
            <a:spLocks noGrp="1" noRot="1" noChangeAspect="1" noChangeArrowheads="1" noTextEdit="1"/>
          </p:cNvSpPr>
          <p:nvPr>
            <p:ph type="sldImg"/>
          </p:nvPr>
        </p:nvSpPr>
        <p:spPr>
          <a:ln/>
        </p:spPr>
      </p:sp>
      <p:sp>
        <p:nvSpPr>
          <p:cNvPr id="56322" name="Rectangle 1027">
            <a:extLst>
              <a:ext uri="{FF2B5EF4-FFF2-40B4-BE49-F238E27FC236}">
                <a16:creationId xmlns:a16="http://schemas.microsoft.com/office/drawing/2014/main" id="{75FFF94A-4870-754D-AA1D-DA7F9A9FC10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13502DD0-45DA-5C44-AF93-6B9906B8EDA4}"/>
              </a:ext>
            </a:extLst>
          </p:cNvPr>
          <p:cNvSpPr>
            <a:spLocks noGrp="1" noRot="1" noChangeAspect="1" noChangeArrowheads="1" noTextEdit="1"/>
          </p:cNvSpPr>
          <p:nvPr>
            <p:ph type="sldImg"/>
          </p:nvPr>
        </p:nvSpPr>
        <p:spPr>
          <a:ln/>
        </p:spPr>
      </p:sp>
      <p:sp>
        <p:nvSpPr>
          <p:cNvPr id="60418" name="Rectangle 3">
            <a:extLst>
              <a:ext uri="{FF2B5EF4-FFF2-40B4-BE49-F238E27FC236}">
                <a16:creationId xmlns:a16="http://schemas.microsoft.com/office/drawing/2014/main" id="{A664859E-2FBC-4F47-B0ED-54B80F9E407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Book Antiqua" panose="02040602050305030304" pitchFamily="18" charset="0"/>
                <a:ea typeface="ＭＳ Ｐゴシック" panose="020B0600070205080204" pitchFamily="34" charset="-128"/>
              </a:rPr>
              <a:t>Blood supply does not pass the basement membrane in the tertiary follicle. Hormones in the follicular fluid from </a:t>
            </a:r>
            <a:r>
              <a:rPr lang="en-US" altLang="en-US" dirty="0" err="1">
                <a:latin typeface="Book Antiqua" panose="02040602050305030304" pitchFamily="18" charset="0"/>
                <a:ea typeface="ＭＳ Ｐゴシック" panose="020B0600070205080204" pitchFamily="34" charset="-128"/>
              </a:rPr>
              <a:t>ganulosa</a:t>
            </a:r>
            <a:r>
              <a:rPr lang="en-US" altLang="en-US" dirty="0">
                <a:latin typeface="Book Antiqua" panose="02040602050305030304" pitchFamily="18" charset="0"/>
                <a:ea typeface="ＭＳ Ｐゴシック" panose="020B0600070205080204" pitchFamily="34" charset="-128"/>
              </a:rPr>
              <a:t> cells must diffuse out and then be picked up by blood the flows through capillary network around the theca cells.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548877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No that was just the diagram I used to explain the different structures. They really occur in place.  The sequence described however is correct.</a:t>
            </a:r>
          </a:p>
        </p:txBody>
      </p:sp>
    </p:spTree>
    <p:extLst>
      <p:ext uri="{BB962C8B-B14F-4D97-AF65-F5344CB8AC3E}">
        <p14:creationId xmlns:p14="http://schemas.microsoft.com/office/powerpoint/2010/main" val="335974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C24371A1-F284-0647-B06A-0F16401E42A4}"/>
              </a:ext>
            </a:extLst>
          </p:cNvPr>
          <p:cNvSpPr>
            <a:spLocks noGrp="1" noRot="1" noChangeAspect="1" noChangeArrowheads="1" noTextEdit="1"/>
          </p:cNvSpPr>
          <p:nvPr>
            <p:ph type="sldImg"/>
          </p:nvPr>
        </p:nvSpPr>
        <p:spPr>
          <a:ln/>
        </p:spPr>
      </p:sp>
      <p:sp>
        <p:nvSpPr>
          <p:cNvPr id="62466" name="Rectangle 3">
            <a:extLst>
              <a:ext uri="{FF2B5EF4-FFF2-40B4-BE49-F238E27FC236}">
                <a16:creationId xmlns:a16="http://schemas.microsoft.com/office/drawing/2014/main" id="{627BAC3D-6773-134D-B1CA-FEE8EAEFE52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D3031808-8B8C-9E4E-B539-1641F1535BD3}"/>
              </a:ext>
            </a:extLst>
          </p:cNvPr>
          <p:cNvSpPr>
            <a:spLocks noGrp="1" noRot="1" noChangeAspect="1" noChangeArrowheads="1" noTextEdit="1"/>
          </p:cNvSpPr>
          <p:nvPr>
            <p:ph type="sldImg"/>
          </p:nvPr>
        </p:nvSpPr>
        <p:spPr>
          <a:ln/>
        </p:spPr>
      </p:sp>
      <p:sp>
        <p:nvSpPr>
          <p:cNvPr id="66562" name="Rectangle 3">
            <a:extLst>
              <a:ext uri="{FF2B5EF4-FFF2-40B4-BE49-F238E27FC236}">
                <a16:creationId xmlns:a16="http://schemas.microsoft.com/office/drawing/2014/main" id="{DBBBD0A8-DFAC-C64D-962B-4EAF9204F15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171745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028118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22A377C8-9549-9E46-89F4-C6FBE36713A9}"/>
              </a:ext>
            </a:extLst>
          </p:cNvPr>
          <p:cNvSpPr>
            <a:spLocks noGrp="1" noRot="1" noChangeAspect="1" noChangeArrowheads="1" noTextEdit="1"/>
          </p:cNvSpPr>
          <p:nvPr>
            <p:ph type="sldImg"/>
          </p:nvPr>
        </p:nvSpPr>
        <p:spPr>
          <a:ln/>
        </p:spPr>
      </p:sp>
      <p:sp>
        <p:nvSpPr>
          <p:cNvPr id="74754" name="Rectangle 3">
            <a:extLst>
              <a:ext uri="{FF2B5EF4-FFF2-40B4-BE49-F238E27FC236}">
                <a16:creationId xmlns:a16="http://schemas.microsoft.com/office/drawing/2014/main" id="{17D201E9-6D5B-2D46-A189-0EA82AFACF1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Book Antiqua" panose="02040602050305030304" pitchFamily="18" charset="0"/>
                <a:ea typeface="ＭＳ Ｐゴシック" panose="020B0600070205080204" pitchFamily="34" charset="-128"/>
              </a:rPr>
              <a:t>Bicornuate type uterus with 2 uterine horns, 1 uterine body and one cervix.</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363682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a:extLst>
              <a:ext uri="{FF2B5EF4-FFF2-40B4-BE49-F238E27FC236}">
                <a16:creationId xmlns:a16="http://schemas.microsoft.com/office/drawing/2014/main" id="{236EA9CE-2441-704F-8F6D-31F6D21F023E}"/>
              </a:ext>
            </a:extLst>
          </p:cNvPr>
          <p:cNvSpPr>
            <a:spLocks noGrp="1" noRot="1" noChangeAspect="1" noChangeArrowheads="1" noTextEdit="1"/>
          </p:cNvSpPr>
          <p:nvPr>
            <p:ph type="sldImg"/>
          </p:nvPr>
        </p:nvSpPr>
        <p:spPr>
          <a:ln/>
        </p:spPr>
      </p:sp>
      <p:sp>
        <p:nvSpPr>
          <p:cNvPr id="77826" name="Rectangle 3">
            <a:extLst>
              <a:ext uri="{FF2B5EF4-FFF2-40B4-BE49-F238E27FC236}">
                <a16:creationId xmlns:a16="http://schemas.microsoft.com/office/drawing/2014/main" id="{1F967B06-6D26-AB4B-B63A-771B7CA55A1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4EB5F2FC-099F-5F49-9C50-906C45D8B2FA}"/>
              </a:ext>
            </a:extLst>
          </p:cNvPr>
          <p:cNvSpPr>
            <a:spLocks noGrp="1" noRot="1" noChangeAspect="1" noChangeArrowheads="1" noTextEdit="1"/>
          </p:cNvSpPr>
          <p:nvPr>
            <p:ph type="sldImg"/>
          </p:nvPr>
        </p:nvSpPr>
        <p:spPr>
          <a:ln/>
        </p:spPr>
      </p:sp>
      <p:sp>
        <p:nvSpPr>
          <p:cNvPr id="79874" name="Rectangle 3">
            <a:extLst>
              <a:ext uri="{FF2B5EF4-FFF2-40B4-BE49-F238E27FC236}">
                <a16:creationId xmlns:a16="http://schemas.microsoft.com/office/drawing/2014/main" id="{189ED05F-0591-A648-90E8-5BF842F4DC8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CC24B65A-76F8-1F49-97AB-EF1EC3BC171C}"/>
              </a:ext>
            </a:extLst>
          </p:cNvPr>
          <p:cNvSpPr>
            <a:spLocks noGrp="1" noRot="1" noChangeAspect="1" noChangeArrowheads="1" noTextEdit="1"/>
          </p:cNvSpPr>
          <p:nvPr>
            <p:ph type="sldImg"/>
          </p:nvPr>
        </p:nvSpPr>
        <p:spPr>
          <a:ln/>
        </p:spPr>
      </p:sp>
      <p:sp>
        <p:nvSpPr>
          <p:cNvPr id="83970" name="Rectangle 3">
            <a:extLst>
              <a:ext uri="{FF2B5EF4-FFF2-40B4-BE49-F238E27FC236}">
                <a16:creationId xmlns:a16="http://schemas.microsoft.com/office/drawing/2014/main" id="{E553CDF6-467B-7B40-A393-7F204821A8B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721931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855534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DED46A60-2605-F144-9280-BDCD11EA24F7}"/>
              </a:ext>
            </a:extLst>
          </p:cNvPr>
          <p:cNvSpPr>
            <a:spLocks noGrp="1" noRot="1" noChangeAspect="1" noChangeArrowheads="1" noTextEdit="1"/>
          </p:cNvSpPr>
          <p:nvPr>
            <p:ph type="sldImg"/>
          </p:nvPr>
        </p:nvSpPr>
        <p:spPr>
          <a:ln/>
        </p:spPr>
      </p:sp>
      <p:sp>
        <p:nvSpPr>
          <p:cNvPr id="90114" name="Rectangle 3">
            <a:extLst>
              <a:ext uri="{FF2B5EF4-FFF2-40B4-BE49-F238E27FC236}">
                <a16:creationId xmlns:a16="http://schemas.microsoft.com/office/drawing/2014/main" id="{1B0DD8E3-ACAD-934F-99F8-FE220EF8B88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120BFAE3-E9D5-8A49-A9D5-C704F2C5F0D3}"/>
              </a:ext>
            </a:extLst>
          </p:cNvPr>
          <p:cNvSpPr>
            <a:spLocks noGrp="1" noRot="1" noChangeAspect="1" noChangeArrowheads="1" noTextEdit="1"/>
          </p:cNvSpPr>
          <p:nvPr>
            <p:ph type="sldImg"/>
          </p:nvPr>
        </p:nvSpPr>
        <p:spPr>
          <a:ln/>
        </p:spPr>
      </p:sp>
      <p:sp>
        <p:nvSpPr>
          <p:cNvPr id="96258" name="Rectangle 3">
            <a:extLst>
              <a:ext uri="{FF2B5EF4-FFF2-40B4-BE49-F238E27FC236}">
                <a16:creationId xmlns:a16="http://schemas.microsoft.com/office/drawing/2014/main" id="{246411AB-2DE6-794E-944E-7477B9FA436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065788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386662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549172B3-175A-B644-9FEF-BB0916EDD389}"/>
              </a:ext>
            </a:extLst>
          </p:cNvPr>
          <p:cNvSpPr>
            <a:spLocks noGrp="1" noRot="1" noChangeAspect="1" noChangeArrowheads="1" noTextEdit="1"/>
          </p:cNvSpPr>
          <p:nvPr>
            <p:ph type="sldImg"/>
          </p:nvPr>
        </p:nvSpPr>
        <p:spPr>
          <a:ln/>
        </p:spPr>
      </p:sp>
      <p:sp>
        <p:nvSpPr>
          <p:cNvPr id="98306" name="Rectangle 3">
            <a:extLst>
              <a:ext uri="{FF2B5EF4-FFF2-40B4-BE49-F238E27FC236}">
                <a16:creationId xmlns:a16="http://schemas.microsoft.com/office/drawing/2014/main" id="{2C1298E8-C358-8646-AA6B-9462F2C5994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5" name="Rectangle 5">
            <a:extLst>
              <a:ext uri="{FF2B5EF4-FFF2-40B4-BE49-F238E27FC236}">
                <a16:creationId xmlns:a16="http://schemas.microsoft.com/office/drawing/2014/main" id="{716183AF-F865-5643-A098-0398ED10E3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DCDDEA9-23AA-AA40-884B-09DE6CF38BB9}"/>
              </a:ext>
            </a:extLst>
          </p:cNvPr>
          <p:cNvSpPr>
            <a:spLocks noGrp="1" noChangeArrowheads="1"/>
          </p:cNvSpPr>
          <p:nvPr>
            <p:ph type="sldNum" sz="quarter" idx="12"/>
          </p:nvPr>
        </p:nvSpPr>
        <p:spPr>
          <a:ln/>
        </p:spPr>
        <p:txBody>
          <a:bodyPr/>
          <a:lstStyle>
            <a:lvl1pPr>
              <a:defRPr/>
            </a:lvl1pPr>
          </a:lstStyle>
          <a:p>
            <a:pPr>
              <a:defRPr/>
            </a:pPr>
            <a:fld id="{2C9017B4-7AFC-E449-A585-1790B1710AF8}" type="slidenum">
              <a:rPr lang="en-US" altLang="x-none"/>
              <a:pPr>
                <a:defRPr/>
              </a:pPr>
              <a:t>‹#›</a:t>
            </a:fld>
            <a:endParaRPr lang="en-US" altLang="x-none"/>
          </a:p>
        </p:txBody>
      </p:sp>
    </p:spTree>
    <p:extLst>
      <p:ext uri="{BB962C8B-B14F-4D97-AF65-F5344CB8AC3E}">
        <p14:creationId xmlns:p14="http://schemas.microsoft.com/office/powerpoint/2010/main" val="1605635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8D5DB19-8C49-2A4F-B761-C2D96F2FF8A5}"/>
              </a:ext>
            </a:extLst>
          </p:cNvPr>
          <p:cNvSpPr>
            <a:spLocks noGrp="1" noChangeArrowheads="1"/>
          </p:cNvSpPr>
          <p:nvPr>
            <p:ph type="dt" sz="half" idx="10"/>
          </p:nvPr>
        </p:nvSpPr>
        <p:spPr>
          <a:ln/>
        </p:spPr>
        <p:txBody>
          <a:bodyPr/>
          <a:lstStyle>
            <a:lvl1pPr>
              <a:defRPr/>
            </a:lvl1pPr>
          </a:lstStyle>
          <a:p>
            <a:pPr>
              <a:defRPr/>
            </a:pPr>
            <a:r>
              <a:rPr lang="en-US" altLang="x-none"/>
              <a:t>Updated:</a:t>
            </a:r>
            <a:fld id="{09CF3FB6-3535-4F4C-8E62-D95D0AA7BF12}" type="datetime1">
              <a:rPr lang="en-US" altLang="x-none"/>
              <a:pPr>
                <a:defRPr/>
              </a:pPr>
              <a:t>9/8/21</a:t>
            </a:fld>
            <a:endParaRPr lang="en-US" altLang="x-none" sz="1050" b="0">
              <a:latin typeface="Times" charset="0"/>
            </a:endParaRPr>
          </a:p>
        </p:txBody>
      </p:sp>
      <p:sp>
        <p:nvSpPr>
          <p:cNvPr id="5" name="Rectangle 5">
            <a:extLst>
              <a:ext uri="{FF2B5EF4-FFF2-40B4-BE49-F238E27FC236}">
                <a16:creationId xmlns:a16="http://schemas.microsoft.com/office/drawing/2014/main" id="{EB017ECD-3EC4-6A41-8D53-32AC50F325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EA8B7D8-0D8D-D442-A7E2-F88EF0843E6A}"/>
              </a:ext>
            </a:extLst>
          </p:cNvPr>
          <p:cNvSpPr>
            <a:spLocks noGrp="1" noChangeArrowheads="1"/>
          </p:cNvSpPr>
          <p:nvPr>
            <p:ph type="sldNum" sz="quarter" idx="12"/>
          </p:nvPr>
        </p:nvSpPr>
        <p:spPr>
          <a:ln/>
        </p:spPr>
        <p:txBody>
          <a:bodyPr/>
          <a:lstStyle>
            <a:lvl1pPr>
              <a:defRPr/>
            </a:lvl1pPr>
          </a:lstStyle>
          <a:p>
            <a:pPr>
              <a:defRPr/>
            </a:pPr>
            <a:fld id="{488E54D4-2B4B-AE4A-827F-EFB18CF8CB1C}" type="slidenum">
              <a:rPr lang="en-US" altLang="x-none"/>
              <a:pPr>
                <a:defRPr/>
              </a:pPr>
              <a:t>‹#›</a:t>
            </a:fld>
            <a:endParaRPr lang="en-US" altLang="x-none"/>
          </a:p>
        </p:txBody>
      </p:sp>
    </p:spTree>
    <p:extLst>
      <p:ext uri="{BB962C8B-B14F-4D97-AF65-F5344CB8AC3E}">
        <p14:creationId xmlns:p14="http://schemas.microsoft.com/office/powerpoint/2010/main" val="2474407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a:extLst>
              <a:ext uri="{FF2B5EF4-FFF2-40B4-BE49-F238E27FC236}">
                <a16:creationId xmlns:a16="http://schemas.microsoft.com/office/drawing/2014/main" id="{F9E56FD0-0A36-F547-8B52-92F17BCF53DA}"/>
              </a:ext>
            </a:extLst>
          </p:cNvPr>
          <p:cNvSpPr>
            <a:spLocks noGrp="1" noChangeArrowheads="1"/>
          </p:cNvSpPr>
          <p:nvPr>
            <p:ph type="dt" sz="half" idx="10"/>
          </p:nvPr>
        </p:nvSpPr>
        <p:spPr>
          <a:ln/>
        </p:spPr>
        <p:txBody>
          <a:bodyPr/>
          <a:lstStyle>
            <a:lvl1pPr>
              <a:defRPr/>
            </a:lvl1pPr>
          </a:lstStyle>
          <a:p>
            <a:pPr>
              <a:defRPr/>
            </a:pPr>
            <a:r>
              <a:rPr lang="en-US" altLang="x-none"/>
              <a:t>Updated:</a:t>
            </a:r>
            <a:fld id="{4C07DD72-8E58-184E-83E3-7DA00DEE2B9B}" type="datetime1">
              <a:rPr lang="en-US" altLang="x-none"/>
              <a:pPr>
                <a:defRPr/>
              </a:pPr>
              <a:t>9/8/21</a:t>
            </a:fld>
            <a:endParaRPr lang="en-US" altLang="x-none" sz="1050" b="0">
              <a:latin typeface="Times" charset="0"/>
            </a:endParaRPr>
          </a:p>
        </p:txBody>
      </p:sp>
      <p:sp>
        <p:nvSpPr>
          <p:cNvPr id="5" name="Rectangle 5">
            <a:extLst>
              <a:ext uri="{FF2B5EF4-FFF2-40B4-BE49-F238E27FC236}">
                <a16:creationId xmlns:a16="http://schemas.microsoft.com/office/drawing/2014/main" id="{B652F9D1-4B84-AC4C-826E-56599EE46EF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02CEECB-08C8-7047-8221-E7F7947B6004}"/>
              </a:ext>
            </a:extLst>
          </p:cNvPr>
          <p:cNvSpPr>
            <a:spLocks noGrp="1" noChangeArrowheads="1"/>
          </p:cNvSpPr>
          <p:nvPr>
            <p:ph type="sldNum" sz="quarter" idx="12"/>
          </p:nvPr>
        </p:nvSpPr>
        <p:spPr>
          <a:ln/>
        </p:spPr>
        <p:txBody>
          <a:bodyPr/>
          <a:lstStyle>
            <a:lvl1pPr>
              <a:defRPr/>
            </a:lvl1pPr>
          </a:lstStyle>
          <a:p>
            <a:pPr>
              <a:defRPr/>
            </a:pPr>
            <a:fld id="{1C38A82A-5036-E64E-AD73-AC97D7055E88}" type="slidenum">
              <a:rPr lang="en-US" altLang="x-none"/>
              <a:pPr>
                <a:defRPr/>
              </a:pPr>
              <a:t>‹#›</a:t>
            </a:fld>
            <a:endParaRPr lang="en-US" altLang="x-none"/>
          </a:p>
        </p:txBody>
      </p:sp>
    </p:spTree>
    <p:extLst>
      <p:ext uri="{BB962C8B-B14F-4D97-AF65-F5344CB8AC3E}">
        <p14:creationId xmlns:p14="http://schemas.microsoft.com/office/powerpoint/2010/main" val="2008127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857250"/>
            <a:ext cx="4229100" cy="37719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857250"/>
            <a:ext cx="4229100" cy="37719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2A64B1C-AB0E-0C42-BC60-84ECA6E02561}"/>
              </a:ext>
            </a:extLst>
          </p:cNvPr>
          <p:cNvSpPr>
            <a:spLocks noGrp="1" noChangeArrowheads="1"/>
          </p:cNvSpPr>
          <p:nvPr>
            <p:ph type="dt" sz="half" idx="10"/>
          </p:nvPr>
        </p:nvSpPr>
        <p:spPr>
          <a:ln/>
        </p:spPr>
        <p:txBody>
          <a:bodyPr/>
          <a:lstStyle>
            <a:lvl1pPr>
              <a:defRPr/>
            </a:lvl1pPr>
          </a:lstStyle>
          <a:p>
            <a:pPr>
              <a:defRPr/>
            </a:pPr>
            <a:r>
              <a:rPr lang="en-US" altLang="x-none"/>
              <a:t>Updated:</a:t>
            </a:r>
            <a:fld id="{DE9B3808-5572-CE47-ACD6-1B2267F8B34C}" type="datetime1">
              <a:rPr lang="en-US" altLang="x-none"/>
              <a:pPr>
                <a:defRPr/>
              </a:pPr>
              <a:t>9/8/21</a:t>
            </a:fld>
            <a:endParaRPr lang="en-US" altLang="x-none" sz="1050" b="0">
              <a:latin typeface="Times" charset="0"/>
            </a:endParaRPr>
          </a:p>
        </p:txBody>
      </p:sp>
      <p:sp>
        <p:nvSpPr>
          <p:cNvPr id="6" name="Rectangle 5">
            <a:extLst>
              <a:ext uri="{FF2B5EF4-FFF2-40B4-BE49-F238E27FC236}">
                <a16:creationId xmlns:a16="http://schemas.microsoft.com/office/drawing/2014/main" id="{DB50F506-9F95-AB46-B58B-FB9088E17F1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E3221EA-9AC5-CD44-AB37-C7EF600BD291}"/>
              </a:ext>
            </a:extLst>
          </p:cNvPr>
          <p:cNvSpPr>
            <a:spLocks noGrp="1" noChangeArrowheads="1"/>
          </p:cNvSpPr>
          <p:nvPr>
            <p:ph type="sldNum" sz="quarter" idx="12"/>
          </p:nvPr>
        </p:nvSpPr>
        <p:spPr>
          <a:ln/>
        </p:spPr>
        <p:txBody>
          <a:bodyPr/>
          <a:lstStyle>
            <a:lvl1pPr>
              <a:defRPr/>
            </a:lvl1pPr>
          </a:lstStyle>
          <a:p>
            <a:pPr>
              <a:defRPr/>
            </a:pPr>
            <a:fld id="{0BF9E810-C432-DA4F-83ED-E79664660ACC}" type="slidenum">
              <a:rPr lang="en-US" altLang="x-none"/>
              <a:pPr>
                <a:defRPr/>
              </a:pPr>
              <a:t>‹#›</a:t>
            </a:fld>
            <a:endParaRPr lang="en-US" altLang="x-none"/>
          </a:p>
        </p:txBody>
      </p:sp>
    </p:spTree>
    <p:extLst>
      <p:ext uri="{BB962C8B-B14F-4D97-AF65-F5344CB8AC3E}">
        <p14:creationId xmlns:p14="http://schemas.microsoft.com/office/powerpoint/2010/main" val="2873766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BE338CC-482D-2A49-A18D-A9DD0966A2F2}"/>
              </a:ext>
            </a:extLst>
          </p:cNvPr>
          <p:cNvSpPr>
            <a:spLocks noGrp="1" noChangeArrowheads="1"/>
          </p:cNvSpPr>
          <p:nvPr>
            <p:ph type="dt" sz="half" idx="10"/>
          </p:nvPr>
        </p:nvSpPr>
        <p:spPr>
          <a:ln/>
        </p:spPr>
        <p:txBody>
          <a:bodyPr/>
          <a:lstStyle>
            <a:lvl1pPr>
              <a:defRPr/>
            </a:lvl1pPr>
          </a:lstStyle>
          <a:p>
            <a:pPr>
              <a:defRPr/>
            </a:pPr>
            <a:r>
              <a:rPr lang="en-US" altLang="x-none"/>
              <a:t>Updated:</a:t>
            </a:r>
            <a:fld id="{6EE026C8-9CEF-3B48-894E-6F7FC48E2C6B}" type="datetime1">
              <a:rPr lang="en-US" altLang="x-none"/>
              <a:pPr>
                <a:defRPr/>
              </a:pPr>
              <a:t>9/8/21</a:t>
            </a:fld>
            <a:endParaRPr lang="en-US" altLang="x-none" sz="1050" b="0">
              <a:latin typeface="Times" charset="0"/>
            </a:endParaRPr>
          </a:p>
        </p:txBody>
      </p:sp>
      <p:sp>
        <p:nvSpPr>
          <p:cNvPr id="8" name="Rectangle 5">
            <a:extLst>
              <a:ext uri="{FF2B5EF4-FFF2-40B4-BE49-F238E27FC236}">
                <a16:creationId xmlns:a16="http://schemas.microsoft.com/office/drawing/2014/main" id="{B48FBC53-27C5-EE43-9D05-063AA5CB67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938DD8D4-5FC7-2F4C-8207-DAFCAD1A7E34}"/>
              </a:ext>
            </a:extLst>
          </p:cNvPr>
          <p:cNvSpPr>
            <a:spLocks noGrp="1" noChangeArrowheads="1"/>
          </p:cNvSpPr>
          <p:nvPr>
            <p:ph type="sldNum" sz="quarter" idx="12"/>
          </p:nvPr>
        </p:nvSpPr>
        <p:spPr>
          <a:ln/>
        </p:spPr>
        <p:txBody>
          <a:bodyPr/>
          <a:lstStyle>
            <a:lvl1pPr>
              <a:defRPr/>
            </a:lvl1pPr>
          </a:lstStyle>
          <a:p>
            <a:pPr>
              <a:defRPr/>
            </a:pPr>
            <a:fld id="{576182D5-E7D2-6347-8ED5-BF33C30E945C}" type="slidenum">
              <a:rPr lang="en-US" altLang="x-none"/>
              <a:pPr>
                <a:defRPr/>
              </a:pPr>
              <a:t>‹#›</a:t>
            </a:fld>
            <a:endParaRPr lang="en-US" altLang="x-none"/>
          </a:p>
        </p:txBody>
      </p:sp>
    </p:spTree>
    <p:extLst>
      <p:ext uri="{BB962C8B-B14F-4D97-AF65-F5344CB8AC3E}">
        <p14:creationId xmlns:p14="http://schemas.microsoft.com/office/powerpoint/2010/main" val="3695829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F61EA5F3-1282-314E-A9D9-3353D2271327}"/>
              </a:ext>
            </a:extLst>
          </p:cNvPr>
          <p:cNvSpPr>
            <a:spLocks noGrp="1" noChangeArrowheads="1"/>
          </p:cNvSpPr>
          <p:nvPr>
            <p:ph type="dt" sz="half" idx="10"/>
          </p:nvPr>
        </p:nvSpPr>
        <p:spPr>
          <a:ln/>
        </p:spPr>
        <p:txBody>
          <a:bodyPr/>
          <a:lstStyle>
            <a:lvl1pPr>
              <a:defRPr/>
            </a:lvl1pPr>
          </a:lstStyle>
          <a:p>
            <a:pPr>
              <a:defRPr/>
            </a:pPr>
            <a:r>
              <a:rPr lang="en-US" altLang="x-none"/>
              <a:t>Updated:</a:t>
            </a:r>
            <a:fld id="{30C12831-399C-7D40-96E4-9EFCB3EE2B58}" type="datetime1">
              <a:rPr lang="en-US" altLang="x-none"/>
              <a:pPr>
                <a:defRPr/>
              </a:pPr>
              <a:t>9/8/21</a:t>
            </a:fld>
            <a:endParaRPr lang="en-US" altLang="x-none" sz="1050" b="0">
              <a:latin typeface="Times" charset="0"/>
            </a:endParaRPr>
          </a:p>
        </p:txBody>
      </p:sp>
      <p:sp>
        <p:nvSpPr>
          <p:cNvPr id="4" name="Rectangle 5">
            <a:extLst>
              <a:ext uri="{FF2B5EF4-FFF2-40B4-BE49-F238E27FC236}">
                <a16:creationId xmlns:a16="http://schemas.microsoft.com/office/drawing/2014/main" id="{DEFF49A1-CA9E-F241-BCCE-064BC9C456B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F82F3145-21D2-684A-94A2-138127749145}"/>
              </a:ext>
            </a:extLst>
          </p:cNvPr>
          <p:cNvSpPr>
            <a:spLocks noGrp="1" noChangeArrowheads="1"/>
          </p:cNvSpPr>
          <p:nvPr>
            <p:ph type="sldNum" sz="quarter" idx="12"/>
          </p:nvPr>
        </p:nvSpPr>
        <p:spPr>
          <a:ln/>
        </p:spPr>
        <p:txBody>
          <a:bodyPr/>
          <a:lstStyle>
            <a:lvl1pPr>
              <a:defRPr/>
            </a:lvl1pPr>
          </a:lstStyle>
          <a:p>
            <a:pPr>
              <a:defRPr/>
            </a:pPr>
            <a:fld id="{29EF3BF0-ADDA-C14C-96BF-13957F40E534}" type="slidenum">
              <a:rPr lang="en-US" altLang="x-none"/>
              <a:pPr>
                <a:defRPr/>
              </a:pPr>
              <a:t>‹#›</a:t>
            </a:fld>
            <a:endParaRPr lang="en-US" altLang="x-none"/>
          </a:p>
        </p:txBody>
      </p:sp>
    </p:spTree>
    <p:extLst>
      <p:ext uri="{BB962C8B-B14F-4D97-AF65-F5344CB8AC3E}">
        <p14:creationId xmlns:p14="http://schemas.microsoft.com/office/powerpoint/2010/main" val="2903947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D1AEE9AC-E9B0-3444-ADF1-540326329A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4C654597-4C5B-6949-8F33-6CF60BDEFAA0}"/>
              </a:ext>
            </a:extLst>
          </p:cNvPr>
          <p:cNvSpPr>
            <a:spLocks noGrp="1" noChangeArrowheads="1"/>
          </p:cNvSpPr>
          <p:nvPr>
            <p:ph type="sldNum" sz="quarter" idx="12"/>
          </p:nvPr>
        </p:nvSpPr>
        <p:spPr>
          <a:ln/>
        </p:spPr>
        <p:txBody>
          <a:bodyPr/>
          <a:lstStyle>
            <a:lvl1pPr>
              <a:defRPr/>
            </a:lvl1pPr>
          </a:lstStyle>
          <a:p>
            <a:pPr>
              <a:defRPr/>
            </a:pPr>
            <a:fld id="{673548E2-E915-654B-8887-0654F8B77BAC}" type="slidenum">
              <a:rPr lang="en-US" altLang="x-none"/>
              <a:pPr>
                <a:defRPr/>
              </a:pPr>
              <a:t>‹#›</a:t>
            </a:fld>
            <a:endParaRPr lang="en-US" altLang="x-none"/>
          </a:p>
        </p:txBody>
      </p:sp>
    </p:spTree>
    <p:extLst>
      <p:ext uri="{BB962C8B-B14F-4D97-AF65-F5344CB8AC3E}">
        <p14:creationId xmlns:p14="http://schemas.microsoft.com/office/powerpoint/2010/main" val="780346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77DDBC41-DB6D-3141-8086-0F1D845F4CA0}"/>
              </a:ext>
            </a:extLst>
          </p:cNvPr>
          <p:cNvSpPr>
            <a:spLocks noGrp="1" noChangeArrowheads="1"/>
          </p:cNvSpPr>
          <p:nvPr>
            <p:ph type="dt" sz="half" idx="10"/>
          </p:nvPr>
        </p:nvSpPr>
        <p:spPr>
          <a:ln/>
        </p:spPr>
        <p:txBody>
          <a:bodyPr/>
          <a:lstStyle>
            <a:lvl1pPr>
              <a:defRPr/>
            </a:lvl1pPr>
          </a:lstStyle>
          <a:p>
            <a:pPr>
              <a:defRPr/>
            </a:pPr>
            <a:r>
              <a:rPr lang="en-US" altLang="x-none"/>
              <a:t>Updated:</a:t>
            </a:r>
            <a:fld id="{6B7B83C0-1FF8-AB4B-A59A-FCBBC84EFB11}" type="datetime1">
              <a:rPr lang="en-US" altLang="x-none"/>
              <a:pPr>
                <a:defRPr/>
              </a:pPr>
              <a:t>9/8/21</a:t>
            </a:fld>
            <a:endParaRPr lang="en-US" altLang="x-none" sz="1050" b="0">
              <a:latin typeface="Times" charset="0"/>
            </a:endParaRPr>
          </a:p>
        </p:txBody>
      </p:sp>
      <p:sp>
        <p:nvSpPr>
          <p:cNvPr id="6" name="Rectangle 5">
            <a:extLst>
              <a:ext uri="{FF2B5EF4-FFF2-40B4-BE49-F238E27FC236}">
                <a16:creationId xmlns:a16="http://schemas.microsoft.com/office/drawing/2014/main" id="{C69BFAF9-D62B-C946-9C70-4A74FC3BE4B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31EDF2B-28EC-5646-966A-6C824EB14640}"/>
              </a:ext>
            </a:extLst>
          </p:cNvPr>
          <p:cNvSpPr>
            <a:spLocks noGrp="1" noChangeArrowheads="1"/>
          </p:cNvSpPr>
          <p:nvPr>
            <p:ph type="sldNum" sz="quarter" idx="12"/>
          </p:nvPr>
        </p:nvSpPr>
        <p:spPr>
          <a:ln/>
        </p:spPr>
        <p:txBody>
          <a:bodyPr/>
          <a:lstStyle>
            <a:lvl1pPr>
              <a:defRPr/>
            </a:lvl1pPr>
          </a:lstStyle>
          <a:p>
            <a:pPr>
              <a:defRPr/>
            </a:pPr>
            <a:fld id="{EC15A929-8B09-DA4E-A038-599960907CE6}" type="slidenum">
              <a:rPr lang="en-US" altLang="x-none"/>
              <a:pPr>
                <a:defRPr/>
              </a:pPr>
              <a:t>‹#›</a:t>
            </a:fld>
            <a:endParaRPr lang="en-US" altLang="x-none"/>
          </a:p>
        </p:txBody>
      </p:sp>
    </p:spTree>
    <p:extLst>
      <p:ext uri="{BB962C8B-B14F-4D97-AF65-F5344CB8AC3E}">
        <p14:creationId xmlns:p14="http://schemas.microsoft.com/office/powerpoint/2010/main" val="339699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E6A72CB6-AE89-BF41-AA64-35B54BB85F91}"/>
              </a:ext>
            </a:extLst>
          </p:cNvPr>
          <p:cNvSpPr>
            <a:spLocks noGrp="1" noChangeArrowheads="1"/>
          </p:cNvSpPr>
          <p:nvPr>
            <p:ph type="dt" sz="half" idx="10"/>
          </p:nvPr>
        </p:nvSpPr>
        <p:spPr>
          <a:ln/>
        </p:spPr>
        <p:txBody>
          <a:bodyPr/>
          <a:lstStyle>
            <a:lvl1pPr>
              <a:defRPr/>
            </a:lvl1pPr>
          </a:lstStyle>
          <a:p>
            <a:pPr>
              <a:defRPr/>
            </a:pPr>
            <a:r>
              <a:rPr lang="en-US" altLang="x-none"/>
              <a:t>Updated:</a:t>
            </a:r>
            <a:fld id="{9129917F-41A8-0246-934F-F125CF27DCBB}" type="datetime1">
              <a:rPr lang="en-US" altLang="x-none"/>
              <a:pPr>
                <a:defRPr/>
              </a:pPr>
              <a:t>9/8/21</a:t>
            </a:fld>
            <a:endParaRPr lang="en-US" altLang="x-none" sz="1050" b="0">
              <a:latin typeface="Times" charset="0"/>
            </a:endParaRPr>
          </a:p>
        </p:txBody>
      </p:sp>
      <p:sp>
        <p:nvSpPr>
          <p:cNvPr id="6" name="Rectangle 5">
            <a:extLst>
              <a:ext uri="{FF2B5EF4-FFF2-40B4-BE49-F238E27FC236}">
                <a16:creationId xmlns:a16="http://schemas.microsoft.com/office/drawing/2014/main" id="{B9F3C609-21AD-FA4B-ACA1-433D410A50E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120224E-6938-0F42-ACF3-4013EF8A3C8E}"/>
              </a:ext>
            </a:extLst>
          </p:cNvPr>
          <p:cNvSpPr>
            <a:spLocks noGrp="1" noChangeArrowheads="1"/>
          </p:cNvSpPr>
          <p:nvPr>
            <p:ph type="sldNum" sz="quarter" idx="12"/>
          </p:nvPr>
        </p:nvSpPr>
        <p:spPr>
          <a:ln/>
        </p:spPr>
        <p:txBody>
          <a:bodyPr/>
          <a:lstStyle>
            <a:lvl1pPr>
              <a:defRPr/>
            </a:lvl1pPr>
          </a:lstStyle>
          <a:p>
            <a:pPr>
              <a:defRPr/>
            </a:pPr>
            <a:fld id="{A3C24974-8A93-EB44-BE74-D45C30BFC4B5}" type="slidenum">
              <a:rPr lang="en-US" altLang="x-none"/>
              <a:pPr>
                <a:defRPr/>
              </a:pPr>
              <a:t>‹#›</a:t>
            </a:fld>
            <a:endParaRPr lang="en-US" altLang="x-none"/>
          </a:p>
        </p:txBody>
      </p:sp>
    </p:spTree>
    <p:extLst>
      <p:ext uri="{BB962C8B-B14F-4D97-AF65-F5344CB8AC3E}">
        <p14:creationId xmlns:p14="http://schemas.microsoft.com/office/powerpoint/2010/main" val="3023419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0E3D32B-8BCD-3240-8B5D-370C7FF1DF83}"/>
              </a:ext>
            </a:extLst>
          </p:cNvPr>
          <p:cNvSpPr>
            <a:spLocks noGrp="1" noChangeArrowheads="1"/>
          </p:cNvSpPr>
          <p:nvPr>
            <p:ph type="dt" sz="half" idx="10"/>
          </p:nvPr>
        </p:nvSpPr>
        <p:spPr>
          <a:ln/>
        </p:spPr>
        <p:txBody>
          <a:bodyPr/>
          <a:lstStyle>
            <a:lvl1pPr>
              <a:defRPr/>
            </a:lvl1pPr>
          </a:lstStyle>
          <a:p>
            <a:pPr>
              <a:defRPr/>
            </a:pPr>
            <a:r>
              <a:rPr lang="en-US" altLang="x-none"/>
              <a:t>Updated:</a:t>
            </a:r>
            <a:fld id="{7C1E43E2-2D50-5345-AAD0-0CF04B45CDEF}" type="datetime1">
              <a:rPr lang="en-US" altLang="x-none"/>
              <a:pPr>
                <a:defRPr/>
              </a:pPr>
              <a:t>9/8/21</a:t>
            </a:fld>
            <a:endParaRPr lang="en-US" altLang="x-none" sz="1050" b="0">
              <a:latin typeface="Times" charset="0"/>
            </a:endParaRPr>
          </a:p>
        </p:txBody>
      </p:sp>
      <p:sp>
        <p:nvSpPr>
          <p:cNvPr id="5" name="Rectangle 5">
            <a:extLst>
              <a:ext uri="{FF2B5EF4-FFF2-40B4-BE49-F238E27FC236}">
                <a16:creationId xmlns:a16="http://schemas.microsoft.com/office/drawing/2014/main" id="{CCE27EC0-3818-7047-A2E6-A9EBC8D3A21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CAD58DD-059E-8146-B720-EB3FEC0470F5}"/>
              </a:ext>
            </a:extLst>
          </p:cNvPr>
          <p:cNvSpPr>
            <a:spLocks noGrp="1" noChangeArrowheads="1"/>
          </p:cNvSpPr>
          <p:nvPr>
            <p:ph type="sldNum" sz="quarter" idx="12"/>
          </p:nvPr>
        </p:nvSpPr>
        <p:spPr>
          <a:ln/>
        </p:spPr>
        <p:txBody>
          <a:bodyPr/>
          <a:lstStyle>
            <a:lvl1pPr>
              <a:defRPr/>
            </a:lvl1pPr>
          </a:lstStyle>
          <a:p>
            <a:pPr>
              <a:defRPr/>
            </a:pPr>
            <a:fld id="{FC80B20D-7343-084F-8BE4-C8A94BA9A193}" type="slidenum">
              <a:rPr lang="en-US" altLang="x-none"/>
              <a:pPr>
                <a:defRPr/>
              </a:pPr>
              <a:t>‹#›</a:t>
            </a:fld>
            <a:endParaRPr lang="en-US" altLang="x-none"/>
          </a:p>
        </p:txBody>
      </p:sp>
    </p:spTree>
    <p:extLst>
      <p:ext uri="{BB962C8B-B14F-4D97-AF65-F5344CB8AC3E}">
        <p14:creationId xmlns:p14="http://schemas.microsoft.com/office/powerpoint/2010/main" val="1828986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171450"/>
            <a:ext cx="2171700" cy="445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71450"/>
            <a:ext cx="6362700" cy="445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89C4729-5839-6C41-A91C-C6E402168244}"/>
              </a:ext>
            </a:extLst>
          </p:cNvPr>
          <p:cNvSpPr>
            <a:spLocks noGrp="1" noChangeArrowheads="1"/>
          </p:cNvSpPr>
          <p:nvPr>
            <p:ph type="dt" sz="half" idx="10"/>
          </p:nvPr>
        </p:nvSpPr>
        <p:spPr>
          <a:ln/>
        </p:spPr>
        <p:txBody>
          <a:bodyPr/>
          <a:lstStyle>
            <a:lvl1pPr>
              <a:defRPr/>
            </a:lvl1pPr>
          </a:lstStyle>
          <a:p>
            <a:pPr>
              <a:defRPr/>
            </a:pPr>
            <a:r>
              <a:rPr lang="en-US" altLang="x-none"/>
              <a:t>Updated:</a:t>
            </a:r>
            <a:fld id="{3908AB3E-3FDB-2E47-AC8C-D5239E5F2D3F}" type="datetime1">
              <a:rPr lang="en-US" altLang="x-none"/>
              <a:pPr>
                <a:defRPr/>
              </a:pPr>
              <a:t>9/8/21</a:t>
            </a:fld>
            <a:endParaRPr lang="en-US" altLang="x-none" sz="1050" b="0">
              <a:latin typeface="Times" charset="0"/>
            </a:endParaRPr>
          </a:p>
        </p:txBody>
      </p:sp>
      <p:sp>
        <p:nvSpPr>
          <p:cNvPr id="5" name="Rectangle 5">
            <a:extLst>
              <a:ext uri="{FF2B5EF4-FFF2-40B4-BE49-F238E27FC236}">
                <a16:creationId xmlns:a16="http://schemas.microsoft.com/office/drawing/2014/main" id="{9021DBB3-C06B-A243-B045-7E35E63B172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6A27A6F-759F-104C-8D45-D5DB21BA840E}"/>
              </a:ext>
            </a:extLst>
          </p:cNvPr>
          <p:cNvSpPr>
            <a:spLocks noGrp="1" noChangeArrowheads="1"/>
          </p:cNvSpPr>
          <p:nvPr>
            <p:ph type="sldNum" sz="quarter" idx="12"/>
          </p:nvPr>
        </p:nvSpPr>
        <p:spPr>
          <a:ln/>
        </p:spPr>
        <p:txBody>
          <a:bodyPr/>
          <a:lstStyle>
            <a:lvl1pPr>
              <a:defRPr/>
            </a:lvl1pPr>
          </a:lstStyle>
          <a:p>
            <a:pPr>
              <a:defRPr/>
            </a:pPr>
            <a:fld id="{1C8D386D-4C4B-1048-92AF-F427E6FDA210}" type="slidenum">
              <a:rPr lang="en-US" altLang="x-none"/>
              <a:pPr>
                <a:defRPr/>
              </a:pPr>
              <a:t>‹#›</a:t>
            </a:fld>
            <a:endParaRPr lang="en-US" altLang="x-none"/>
          </a:p>
        </p:txBody>
      </p:sp>
    </p:spTree>
    <p:extLst>
      <p:ext uri="{BB962C8B-B14F-4D97-AF65-F5344CB8AC3E}">
        <p14:creationId xmlns:p14="http://schemas.microsoft.com/office/powerpoint/2010/main" val="2549274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71450"/>
            <a:ext cx="8610600" cy="571500"/>
          </a:xfrm>
        </p:spPr>
        <p:txBody>
          <a:bodyPr/>
          <a:lstStyle/>
          <a:p>
            <a:r>
              <a:rPr lang="en-US"/>
              <a:t>Click to edit Master title style</a:t>
            </a:r>
          </a:p>
        </p:txBody>
      </p:sp>
      <p:sp>
        <p:nvSpPr>
          <p:cNvPr id="3" name="Content Placeholder 2"/>
          <p:cNvSpPr>
            <a:spLocks noGrp="1"/>
          </p:cNvSpPr>
          <p:nvPr>
            <p:ph sz="half" idx="1"/>
          </p:nvPr>
        </p:nvSpPr>
        <p:spPr>
          <a:xfrm>
            <a:off x="304800" y="857250"/>
            <a:ext cx="4229100" cy="3771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86300" y="857250"/>
            <a:ext cx="4229100" cy="3771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4C60F36-87B9-FA43-B958-781C57925CF6}"/>
              </a:ext>
            </a:extLst>
          </p:cNvPr>
          <p:cNvSpPr>
            <a:spLocks noGrp="1" noChangeArrowheads="1"/>
          </p:cNvSpPr>
          <p:nvPr>
            <p:ph type="dt" sz="half" idx="10"/>
          </p:nvPr>
        </p:nvSpPr>
        <p:spPr>
          <a:ln/>
        </p:spPr>
        <p:txBody>
          <a:bodyPr/>
          <a:lstStyle>
            <a:lvl1pPr>
              <a:defRPr/>
            </a:lvl1pPr>
          </a:lstStyle>
          <a:p>
            <a:pPr>
              <a:defRPr/>
            </a:pPr>
            <a:r>
              <a:rPr lang="en-US" altLang="x-none"/>
              <a:t>Updated:</a:t>
            </a:r>
            <a:fld id="{5ACC5677-E601-1843-B4B9-6A85D719EB91}" type="datetime1">
              <a:rPr lang="en-US" altLang="x-none"/>
              <a:pPr>
                <a:defRPr/>
              </a:pPr>
              <a:t>9/8/21</a:t>
            </a:fld>
            <a:endParaRPr lang="en-US" altLang="x-none" sz="1050" b="0">
              <a:latin typeface="Times" charset="0"/>
            </a:endParaRPr>
          </a:p>
        </p:txBody>
      </p:sp>
      <p:sp>
        <p:nvSpPr>
          <p:cNvPr id="6" name="Rectangle 5">
            <a:extLst>
              <a:ext uri="{FF2B5EF4-FFF2-40B4-BE49-F238E27FC236}">
                <a16:creationId xmlns:a16="http://schemas.microsoft.com/office/drawing/2014/main" id="{B06409B0-E6B7-B94F-AACF-B7ABAB1D9B2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0A4AF48-D81D-9449-B0C6-DD83149F3170}"/>
              </a:ext>
            </a:extLst>
          </p:cNvPr>
          <p:cNvSpPr>
            <a:spLocks noGrp="1" noChangeArrowheads="1"/>
          </p:cNvSpPr>
          <p:nvPr>
            <p:ph type="sldNum" sz="quarter" idx="12"/>
          </p:nvPr>
        </p:nvSpPr>
        <p:spPr>
          <a:ln/>
        </p:spPr>
        <p:txBody>
          <a:bodyPr/>
          <a:lstStyle>
            <a:lvl1pPr>
              <a:defRPr/>
            </a:lvl1pPr>
          </a:lstStyle>
          <a:p>
            <a:pPr>
              <a:defRPr/>
            </a:pPr>
            <a:fld id="{4BA4F5D1-EA3C-0D45-8537-A8141FD9E9F7}" type="slidenum">
              <a:rPr lang="en-US" altLang="x-none"/>
              <a:pPr>
                <a:defRPr/>
              </a:pPr>
              <a:t>‹#›</a:t>
            </a:fld>
            <a:endParaRPr lang="en-US" altLang="x-none"/>
          </a:p>
        </p:txBody>
      </p:sp>
    </p:spTree>
    <p:extLst>
      <p:ext uri="{BB962C8B-B14F-4D97-AF65-F5344CB8AC3E}">
        <p14:creationId xmlns:p14="http://schemas.microsoft.com/office/powerpoint/2010/main" val="287401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218125D-D13E-634F-AFBE-6495736904FD}"/>
              </a:ext>
            </a:extLst>
          </p:cNvPr>
          <p:cNvSpPr>
            <a:spLocks noGrp="1" noChangeArrowheads="1"/>
          </p:cNvSpPr>
          <p:nvPr>
            <p:ph type="title"/>
          </p:nvPr>
        </p:nvSpPr>
        <p:spPr bwMode="auto">
          <a:xfrm>
            <a:off x="228600" y="171450"/>
            <a:ext cx="8610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64C6A241-D674-A242-A6D9-847370467F80}"/>
              </a:ext>
            </a:extLst>
          </p:cNvPr>
          <p:cNvSpPr>
            <a:spLocks noGrp="1" noChangeArrowheads="1"/>
          </p:cNvSpPr>
          <p:nvPr>
            <p:ph type="body" idx="1"/>
          </p:nvPr>
        </p:nvSpPr>
        <p:spPr bwMode="auto">
          <a:xfrm>
            <a:off x="304800" y="857250"/>
            <a:ext cx="86106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0420" name="Rectangle 4">
            <a:extLst>
              <a:ext uri="{FF2B5EF4-FFF2-40B4-BE49-F238E27FC236}">
                <a16:creationId xmlns:a16="http://schemas.microsoft.com/office/drawing/2014/main" id="{488F4F7E-CB90-254C-BCDB-B6477CE76CC5}"/>
              </a:ext>
            </a:extLst>
          </p:cNvPr>
          <p:cNvSpPr>
            <a:spLocks noGrp="1" noChangeArrowheads="1"/>
          </p:cNvSpPr>
          <p:nvPr>
            <p:ph type="dt" sz="half" idx="2"/>
          </p:nvPr>
        </p:nvSpPr>
        <p:spPr bwMode="auto">
          <a:xfrm>
            <a:off x="0" y="4857750"/>
            <a:ext cx="1905000" cy="1714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750">
                <a:solidFill>
                  <a:schemeClr val="tx1"/>
                </a:solidFill>
                <a:latin typeface="Helvetica" charset="0"/>
                <a:ea typeface="ＭＳ Ｐゴシック" charset="-128"/>
              </a:defRPr>
            </a:lvl1pPr>
          </a:lstStyle>
          <a:p>
            <a:pPr>
              <a:defRPr/>
            </a:pPr>
            <a:r>
              <a:rPr lang="en-US" altLang="x-none"/>
              <a:t>Updated:</a:t>
            </a:r>
            <a:fld id="{A49CF577-813F-724F-A70F-B21CFEE11534}" type="datetime1">
              <a:rPr lang="en-US" altLang="x-none"/>
              <a:pPr>
                <a:defRPr/>
              </a:pPr>
              <a:t>9/8/21</a:t>
            </a:fld>
            <a:endParaRPr lang="en-US" altLang="x-none" sz="1050" b="0">
              <a:latin typeface="Times" charset="0"/>
            </a:endParaRPr>
          </a:p>
        </p:txBody>
      </p:sp>
      <p:sp>
        <p:nvSpPr>
          <p:cNvPr id="60421" name="Rectangle 5">
            <a:extLst>
              <a:ext uri="{FF2B5EF4-FFF2-40B4-BE49-F238E27FC236}">
                <a16:creationId xmlns:a16="http://schemas.microsoft.com/office/drawing/2014/main" id="{F8E54EA2-EB4B-CD4D-95D2-1AF2EE66524A}"/>
              </a:ext>
            </a:extLst>
          </p:cNvPr>
          <p:cNvSpPr>
            <a:spLocks noGrp="1" noChangeArrowheads="1"/>
          </p:cNvSpPr>
          <p:nvPr>
            <p:ph type="ftr" sz="quarter" idx="3"/>
          </p:nvPr>
        </p:nvSpPr>
        <p:spPr bwMode="auto">
          <a:xfrm>
            <a:off x="3124200" y="4686300"/>
            <a:ext cx="2895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b="0">
                <a:solidFill>
                  <a:schemeClr val="tx1"/>
                </a:solidFill>
                <a:latin typeface="Times" charset="0"/>
                <a:ea typeface="+mn-ea"/>
              </a:defRPr>
            </a:lvl1pPr>
          </a:lstStyle>
          <a:p>
            <a:pPr>
              <a:defRPr/>
            </a:pPr>
            <a:endParaRPr lang="en-US"/>
          </a:p>
        </p:txBody>
      </p:sp>
      <p:sp>
        <p:nvSpPr>
          <p:cNvPr id="60422" name="Rectangle 6">
            <a:extLst>
              <a:ext uri="{FF2B5EF4-FFF2-40B4-BE49-F238E27FC236}">
                <a16:creationId xmlns:a16="http://schemas.microsoft.com/office/drawing/2014/main" id="{1BBA6050-4700-1640-B22E-1CEE908F4FA1}"/>
              </a:ext>
            </a:extLst>
          </p:cNvPr>
          <p:cNvSpPr>
            <a:spLocks noGrp="1" noChangeArrowheads="1"/>
          </p:cNvSpPr>
          <p:nvPr>
            <p:ph type="sldNum" sz="quarter" idx="4"/>
          </p:nvPr>
        </p:nvSpPr>
        <p:spPr bwMode="auto">
          <a:xfrm>
            <a:off x="6553200" y="4686300"/>
            <a:ext cx="19050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b="0">
                <a:solidFill>
                  <a:schemeClr val="tx1"/>
                </a:solidFill>
                <a:latin typeface="Times" charset="0"/>
                <a:ea typeface="ＭＳ Ｐゴシック" charset="-128"/>
              </a:defRPr>
            </a:lvl1pPr>
          </a:lstStyle>
          <a:p>
            <a:pPr>
              <a:defRPr/>
            </a:pPr>
            <a:fld id="{D394D53D-E148-D049-BEFA-72819C5A57AC}" type="slidenum">
              <a:rPr lang="en-US" altLang="x-none"/>
              <a:pPr>
                <a:defRPr/>
              </a:pPr>
              <a:t>‹#›</a:t>
            </a:fld>
            <a:endParaRPr lang="en-US" altLang="x-none"/>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sldNum="0" hdr="0" ftr="0"/>
  <p:txStyles>
    <p:titleStyle>
      <a:lvl1pPr algn="ctr" rtl="0" eaLnBrk="0" fontAlgn="base" hangingPunct="0">
        <a:spcBef>
          <a:spcPct val="0"/>
        </a:spcBef>
        <a:spcAft>
          <a:spcPct val="0"/>
        </a:spcAft>
        <a:defRPr sz="3000" b="1">
          <a:solidFill>
            <a:schemeClr val="tx1"/>
          </a:solidFill>
          <a:latin typeface="+mj-lt"/>
          <a:ea typeface="ＭＳ Ｐゴシック" charset="-128"/>
          <a:cs typeface="ＭＳ Ｐゴシック" charset="-128"/>
        </a:defRPr>
      </a:lvl1pPr>
      <a:lvl2pPr algn="ctr" rtl="0" eaLnBrk="0" fontAlgn="base" hangingPunct="0">
        <a:spcBef>
          <a:spcPct val="0"/>
        </a:spcBef>
        <a:spcAft>
          <a:spcPct val="0"/>
        </a:spcAft>
        <a:defRPr sz="3000" b="1">
          <a:solidFill>
            <a:schemeClr val="tx1"/>
          </a:solidFill>
          <a:latin typeface="Helvetica" charset="0"/>
          <a:ea typeface="ＭＳ Ｐゴシック" charset="-128"/>
          <a:cs typeface="ＭＳ Ｐゴシック" charset="-128"/>
        </a:defRPr>
      </a:lvl2pPr>
      <a:lvl3pPr algn="ctr" rtl="0" eaLnBrk="0" fontAlgn="base" hangingPunct="0">
        <a:spcBef>
          <a:spcPct val="0"/>
        </a:spcBef>
        <a:spcAft>
          <a:spcPct val="0"/>
        </a:spcAft>
        <a:defRPr sz="3000" b="1">
          <a:solidFill>
            <a:schemeClr val="tx1"/>
          </a:solidFill>
          <a:latin typeface="Helvetica" charset="0"/>
          <a:ea typeface="ＭＳ Ｐゴシック" charset="-128"/>
          <a:cs typeface="ＭＳ Ｐゴシック" charset="-128"/>
        </a:defRPr>
      </a:lvl3pPr>
      <a:lvl4pPr algn="ctr" rtl="0" eaLnBrk="0" fontAlgn="base" hangingPunct="0">
        <a:spcBef>
          <a:spcPct val="0"/>
        </a:spcBef>
        <a:spcAft>
          <a:spcPct val="0"/>
        </a:spcAft>
        <a:defRPr sz="3000" b="1">
          <a:solidFill>
            <a:schemeClr val="tx1"/>
          </a:solidFill>
          <a:latin typeface="Helvetica" charset="0"/>
          <a:ea typeface="ＭＳ Ｐゴシック" charset="-128"/>
          <a:cs typeface="ＭＳ Ｐゴシック" charset="-128"/>
        </a:defRPr>
      </a:lvl4pPr>
      <a:lvl5pPr algn="ctr" rtl="0" eaLnBrk="0" fontAlgn="base" hangingPunct="0">
        <a:spcBef>
          <a:spcPct val="0"/>
        </a:spcBef>
        <a:spcAft>
          <a:spcPct val="0"/>
        </a:spcAft>
        <a:defRPr sz="3000" b="1">
          <a:solidFill>
            <a:schemeClr val="tx1"/>
          </a:solidFill>
          <a:latin typeface="Helvetica" charset="0"/>
          <a:ea typeface="ＭＳ Ｐゴシック" charset="-128"/>
          <a:cs typeface="ＭＳ Ｐゴシック" charset="-128"/>
        </a:defRPr>
      </a:lvl5pPr>
      <a:lvl6pPr marL="342900" algn="ctr" rtl="0" eaLnBrk="0" fontAlgn="base" hangingPunct="0">
        <a:spcBef>
          <a:spcPct val="0"/>
        </a:spcBef>
        <a:spcAft>
          <a:spcPct val="0"/>
        </a:spcAft>
        <a:defRPr sz="3000" b="1">
          <a:solidFill>
            <a:schemeClr val="tx1"/>
          </a:solidFill>
          <a:latin typeface="Helvetica" charset="0"/>
        </a:defRPr>
      </a:lvl6pPr>
      <a:lvl7pPr marL="685800" algn="ctr" rtl="0" eaLnBrk="0" fontAlgn="base" hangingPunct="0">
        <a:spcBef>
          <a:spcPct val="0"/>
        </a:spcBef>
        <a:spcAft>
          <a:spcPct val="0"/>
        </a:spcAft>
        <a:defRPr sz="3000" b="1">
          <a:solidFill>
            <a:schemeClr val="tx1"/>
          </a:solidFill>
          <a:latin typeface="Helvetica" charset="0"/>
        </a:defRPr>
      </a:lvl7pPr>
      <a:lvl8pPr marL="1028700" algn="ctr" rtl="0" eaLnBrk="0" fontAlgn="base" hangingPunct="0">
        <a:spcBef>
          <a:spcPct val="0"/>
        </a:spcBef>
        <a:spcAft>
          <a:spcPct val="0"/>
        </a:spcAft>
        <a:defRPr sz="3000" b="1">
          <a:solidFill>
            <a:schemeClr val="tx1"/>
          </a:solidFill>
          <a:latin typeface="Helvetica" charset="0"/>
        </a:defRPr>
      </a:lvl8pPr>
      <a:lvl9pPr marL="1371600" algn="ctr" rtl="0" eaLnBrk="0" fontAlgn="base" hangingPunct="0">
        <a:spcBef>
          <a:spcPct val="0"/>
        </a:spcBef>
        <a:spcAft>
          <a:spcPct val="0"/>
        </a:spcAft>
        <a:defRPr sz="3000" b="1">
          <a:solidFill>
            <a:schemeClr val="tx1"/>
          </a:solidFill>
          <a:latin typeface="Helvetica" charset="0"/>
        </a:defRPr>
      </a:lvl9pPr>
    </p:titleStyle>
    <p:bodyStyle>
      <a:lvl1pPr marL="257175" indent="-257175" algn="l" rtl="0" eaLnBrk="0" fontAlgn="base" hangingPunct="0">
        <a:spcBef>
          <a:spcPct val="20000"/>
        </a:spcBef>
        <a:spcAft>
          <a:spcPct val="0"/>
        </a:spcAft>
        <a:buSzPct val="125000"/>
        <a:buChar char="•"/>
        <a:defRPr sz="2400" b="1">
          <a:solidFill>
            <a:schemeClr val="tx1"/>
          </a:solidFill>
          <a:latin typeface="+mn-lt"/>
          <a:ea typeface="ＭＳ Ｐゴシック" charset="-128"/>
          <a:cs typeface="ＭＳ Ｐゴシック" charset="-128"/>
        </a:defRPr>
      </a:lvl1pPr>
      <a:lvl2pPr marL="557213" indent="-214313" algn="l" rtl="0" eaLnBrk="0" fontAlgn="base" hangingPunct="0">
        <a:spcBef>
          <a:spcPct val="20000"/>
        </a:spcBef>
        <a:spcAft>
          <a:spcPct val="0"/>
        </a:spcAft>
        <a:buSzPct val="125000"/>
        <a:buChar char="»"/>
        <a:defRPr sz="2100" b="1">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b="1">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b="1">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b="1">
          <a:solidFill>
            <a:schemeClr val="tx1"/>
          </a:solidFill>
          <a:latin typeface="+mn-lt"/>
          <a:ea typeface="ＭＳ Ｐゴシック" charset="-128"/>
        </a:defRPr>
      </a:lvl5pPr>
      <a:lvl6pPr marL="1885950" indent="-171450" algn="l" rtl="0" eaLnBrk="0" fontAlgn="base" hangingPunct="0">
        <a:spcBef>
          <a:spcPct val="20000"/>
        </a:spcBef>
        <a:spcAft>
          <a:spcPct val="0"/>
        </a:spcAft>
        <a:buChar char="»"/>
        <a:defRPr sz="1500" b="1">
          <a:solidFill>
            <a:schemeClr val="tx1"/>
          </a:solidFill>
          <a:latin typeface="+mn-lt"/>
          <a:ea typeface="ＭＳ Ｐゴシック" charset="-128"/>
        </a:defRPr>
      </a:lvl6pPr>
      <a:lvl7pPr marL="2228850" indent="-171450" algn="l" rtl="0" eaLnBrk="0" fontAlgn="base" hangingPunct="0">
        <a:spcBef>
          <a:spcPct val="20000"/>
        </a:spcBef>
        <a:spcAft>
          <a:spcPct val="0"/>
        </a:spcAft>
        <a:buChar char="»"/>
        <a:defRPr sz="1500" b="1">
          <a:solidFill>
            <a:schemeClr val="tx1"/>
          </a:solidFill>
          <a:latin typeface="+mn-lt"/>
          <a:ea typeface="ＭＳ Ｐゴシック" charset="-128"/>
        </a:defRPr>
      </a:lvl7pPr>
      <a:lvl8pPr marL="2571750" indent="-171450" algn="l" rtl="0" eaLnBrk="0" fontAlgn="base" hangingPunct="0">
        <a:spcBef>
          <a:spcPct val="20000"/>
        </a:spcBef>
        <a:spcAft>
          <a:spcPct val="0"/>
        </a:spcAft>
        <a:buChar char="»"/>
        <a:defRPr sz="1500" b="1">
          <a:solidFill>
            <a:schemeClr val="tx1"/>
          </a:solidFill>
          <a:latin typeface="+mn-lt"/>
          <a:ea typeface="ＭＳ Ｐゴシック" charset="-128"/>
        </a:defRPr>
      </a:lvl8pPr>
      <a:lvl9pPr marL="2914650" indent="-171450" algn="l" rtl="0" eaLnBrk="0" fontAlgn="base" hangingPunct="0">
        <a:spcBef>
          <a:spcPct val="20000"/>
        </a:spcBef>
        <a:spcAft>
          <a:spcPct val="0"/>
        </a:spcAft>
        <a:buChar char="»"/>
        <a:defRPr sz="1500" b="1">
          <a:solidFill>
            <a:schemeClr val="tx1"/>
          </a:solidFill>
          <a:latin typeface="+mn-lt"/>
          <a:ea typeface="ＭＳ Ｐゴシック" charset="-128"/>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0.tiff"/></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56.jpeg"/></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D2F392DA-99E0-934F-AB28-FEE0B09DDAF8}"/>
              </a:ext>
            </a:extLst>
          </p:cNvPr>
          <p:cNvSpPr>
            <a:spLocks noGrp="1" noChangeArrowheads="1"/>
          </p:cNvSpPr>
          <p:nvPr>
            <p:ph type="ctrTitle"/>
          </p:nvPr>
        </p:nvSpPr>
        <p:spPr>
          <a:xfrm>
            <a:off x="0" y="285750"/>
            <a:ext cx="9144000" cy="857250"/>
          </a:xfrm>
          <a:noFill/>
        </p:spPr>
        <p:txBody>
          <a:bodyPr lIns="67865" tIns="33338" rIns="67865" bIns="33338"/>
          <a:lstStyle/>
          <a:p>
            <a:r>
              <a:rPr lang="en-US" altLang="en-US" sz="4000">
                <a:solidFill>
                  <a:srgbClr val="000000"/>
                </a:solidFill>
                <a:ea typeface="ＭＳ Ｐゴシック" panose="020B0600070205080204" pitchFamily="34" charset="-128"/>
              </a:rPr>
              <a:t>Animal Science/Dairy Science 434</a:t>
            </a:r>
          </a:p>
        </p:txBody>
      </p:sp>
      <p:sp>
        <p:nvSpPr>
          <p:cNvPr id="16386" name="Rectangle 3">
            <a:extLst>
              <a:ext uri="{FF2B5EF4-FFF2-40B4-BE49-F238E27FC236}">
                <a16:creationId xmlns:a16="http://schemas.microsoft.com/office/drawing/2014/main" id="{CBE81D97-4649-594C-8703-DED696E89A2E}"/>
              </a:ext>
            </a:extLst>
          </p:cNvPr>
          <p:cNvSpPr>
            <a:spLocks noGrp="1" noChangeArrowheads="1"/>
          </p:cNvSpPr>
          <p:nvPr>
            <p:ph type="subTitle" idx="1"/>
          </p:nvPr>
        </p:nvSpPr>
        <p:spPr>
          <a:xfrm>
            <a:off x="685800" y="1885950"/>
            <a:ext cx="7772400" cy="1379538"/>
          </a:xfrm>
          <a:noFill/>
        </p:spPr>
        <p:txBody>
          <a:bodyPr lIns="67865" tIns="33338" rIns="67865" bIns="33338"/>
          <a:lstStyle/>
          <a:p>
            <a:pPr marL="257175" indent="-257175"/>
            <a:r>
              <a:rPr lang="en-US" altLang="en-US" sz="3600">
                <a:ea typeface="ＭＳ Ｐゴシック" panose="020B0600070205080204" pitchFamily="34" charset="-128"/>
              </a:rPr>
              <a:t>Reproductive Physiology</a:t>
            </a:r>
          </a:p>
          <a:p>
            <a:pPr marL="257175" indent="-257175"/>
            <a:r>
              <a:rPr lang="en-US" altLang="en-US" sz="3200">
                <a:ea typeface="ＭＳ Ｐゴシック" panose="020B0600070205080204" pitchFamily="34" charset="-128"/>
              </a:rPr>
              <a:t>Female Anatomy</a:t>
            </a:r>
          </a:p>
          <a:p>
            <a:pPr marL="257175" indent="-257175"/>
            <a:endParaRPr lang="en-US" altLang="en-US" sz="2100" b="0">
              <a:ea typeface="ＭＳ Ｐゴシック" panose="020B0600070205080204" pitchFamily="34" charset="-128"/>
            </a:endParaRPr>
          </a:p>
          <a:p>
            <a:pPr marL="257175" indent="-257175"/>
            <a:r>
              <a:rPr lang="en-US" altLang="en-US" sz="3200">
                <a:ea typeface="ＭＳ Ｐゴシック" panose="020B0600070205080204" pitchFamily="34" charset="-128"/>
              </a:rPr>
              <a:t>John Parrish, Professor, UW-Madison</a:t>
            </a:r>
          </a:p>
        </p:txBody>
      </p:sp>
      <p:pic>
        <p:nvPicPr>
          <p:cNvPr id="3" name="Picture 2" descr="A picture containing toy, doll&#10;&#10;Description automatically generated">
            <a:extLst>
              <a:ext uri="{FF2B5EF4-FFF2-40B4-BE49-F238E27FC236}">
                <a16:creationId xmlns:a16="http://schemas.microsoft.com/office/drawing/2014/main" id="{A3C1FCB1-8846-6C4E-9375-AAC43C693CA4}"/>
              </a:ext>
            </a:extLst>
          </p:cNvPr>
          <p:cNvPicPr>
            <a:picLocks noChangeAspect="1"/>
          </p:cNvPicPr>
          <p:nvPr/>
        </p:nvPicPr>
        <p:blipFill>
          <a:blip r:embed="rId3"/>
          <a:stretch>
            <a:fillRect/>
          </a:stretch>
        </p:blipFill>
        <p:spPr>
          <a:xfrm>
            <a:off x="0" y="1208088"/>
            <a:ext cx="2057400" cy="205740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rown cow standing on top of a grass covered field&#10;&#10;Description automatically generated">
            <a:extLst>
              <a:ext uri="{FF2B5EF4-FFF2-40B4-BE49-F238E27FC236}">
                <a16:creationId xmlns:a16="http://schemas.microsoft.com/office/drawing/2014/main" id="{C0BC54DD-2231-D346-B1C5-F2A345814C49}"/>
              </a:ext>
            </a:extLst>
          </p:cNvPr>
          <p:cNvPicPr>
            <a:picLocks noChangeAspect="1"/>
          </p:cNvPicPr>
          <p:nvPr/>
        </p:nvPicPr>
        <p:blipFill>
          <a:blip r:embed="rId3"/>
          <a:stretch>
            <a:fillRect/>
          </a:stretch>
        </p:blipFill>
        <p:spPr>
          <a:xfrm>
            <a:off x="226674" y="194422"/>
            <a:ext cx="3187276" cy="2124168"/>
          </a:xfrm>
          <a:prstGeom prst="rect">
            <a:avLst/>
          </a:prstGeom>
        </p:spPr>
      </p:pic>
      <p:pic>
        <p:nvPicPr>
          <p:cNvPr id="8" name="Picture 7" descr="A goat walking in the grass&#10;&#10;Description automatically generated">
            <a:extLst>
              <a:ext uri="{FF2B5EF4-FFF2-40B4-BE49-F238E27FC236}">
                <a16:creationId xmlns:a16="http://schemas.microsoft.com/office/drawing/2014/main" id="{B37AC683-CB45-C448-A941-DB04F36B3D3D}"/>
              </a:ext>
            </a:extLst>
          </p:cNvPr>
          <p:cNvPicPr>
            <a:picLocks noChangeAspect="1"/>
          </p:cNvPicPr>
          <p:nvPr/>
        </p:nvPicPr>
        <p:blipFill>
          <a:blip r:embed="rId4"/>
          <a:stretch>
            <a:fillRect/>
          </a:stretch>
        </p:blipFill>
        <p:spPr>
          <a:xfrm>
            <a:off x="3457984" y="422643"/>
            <a:ext cx="2513332" cy="1667725"/>
          </a:xfrm>
          <a:prstGeom prst="rect">
            <a:avLst/>
          </a:prstGeom>
        </p:spPr>
      </p:pic>
      <p:pic>
        <p:nvPicPr>
          <p:cNvPr id="12" name="Picture 11" descr="A person holding a baby&#10;&#10;Description automatically generated">
            <a:extLst>
              <a:ext uri="{FF2B5EF4-FFF2-40B4-BE49-F238E27FC236}">
                <a16:creationId xmlns:a16="http://schemas.microsoft.com/office/drawing/2014/main" id="{93F6B097-EC64-EB4C-A2D7-8404AE773E10}"/>
              </a:ext>
            </a:extLst>
          </p:cNvPr>
          <p:cNvPicPr>
            <a:picLocks noChangeAspect="1"/>
          </p:cNvPicPr>
          <p:nvPr/>
        </p:nvPicPr>
        <p:blipFill>
          <a:blip r:embed="rId5"/>
          <a:stretch>
            <a:fillRect/>
          </a:stretch>
        </p:blipFill>
        <p:spPr>
          <a:xfrm>
            <a:off x="7086600" y="2463459"/>
            <a:ext cx="1797900" cy="2696850"/>
          </a:xfrm>
          <a:prstGeom prst="rect">
            <a:avLst/>
          </a:prstGeom>
        </p:spPr>
      </p:pic>
      <p:pic>
        <p:nvPicPr>
          <p:cNvPr id="14" name="Picture 13" descr="A picture containing indoor, laying, swine, dog&#10;&#10;Description automatically generated">
            <a:extLst>
              <a:ext uri="{FF2B5EF4-FFF2-40B4-BE49-F238E27FC236}">
                <a16:creationId xmlns:a16="http://schemas.microsoft.com/office/drawing/2014/main" id="{644B45C4-774A-754B-89D1-7E990A1BBCA0}"/>
              </a:ext>
            </a:extLst>
          </p:cNvPr>
          <p:cNvPicPr>
            <a:picLocks noChangeAspect="1"/>
          </p:cNvPicPr>
          <p:nvPr/>
        </p:nvPicPr>
        <p:blipFill>
          <a:blip r:embed="rId6"/>
          <a:stretch>
            <a:fillRect/>
          </a:stretch>
        </p:blipFill>
        <p:spPr>
          <a:xfrm>
            <a:off x="5993728" y="125786"/>
            <a:ext cx="3019500" cy="2261440"/>
          </a:xfrm>
          <a:prstGeom prst="rect">
            <a:avLst/>
          </a:prstGeom>
        </p:spPr>
      </p:pic>
      <p:pic>
        <p:nvPicPr>
          <p:cNvPr id="16" name="Picture 15" descr="A close up&#10;&#10;Description automatically generated">
            <a:extLst>
              <a:ext uri="{FF2B5EF4-FFF2-40B4-BE49-F238E27FC236}">
                <a16:creationId xmlns:a16="http://schemas.microsoft.com/office/drawing/2014/main" id="{A6F56520-A660-7946-B1F0-4887BF895D08}"/>
              </a:ext>
            </a:extLst>
          </p:cNvPr>
          <p:cNvPicPr>
            <a:picLocks noChangeAspect="1"/>
          </p:cNvPicPr>
          <p:nvPr/>
        </p:nvPicPr>
        <p:blipFill>
          <a:blip r:embed="rId7"/>
          <a:stretch>
            <a:fillRect/>
          </a:stretch>
        </p:blipFill>
        <p:spPr>
          <a:xfrm>
            <a:off x="3413950" y="2500229"/>
            <a:ext cx="3298671" cy="2470524"/>
          </a:xfrm>
          <a:prstGeom prst="rect">
            <a:avLst/>
          </a:prstGeom>
        </p:spPr>
      </p:pic>
      <p:pic>
        <p:nvPicPr>
          <p:cNvPr id="3" name="Picture 2" descr="A brown horse standing next to a fence&#10;&#10;Description automatically generated">
            <a:extLst>
              <a:ext uri="{FF2B5EF4-FFF2-40B4-BE49-F238E27FC236}">
                <a16:creationId xmlns:a16="http://schemas.microsoft.com/office/drawing/2014/main" id="{5AE1A6B1-C010-4F44-89B1-145E2B1396DD}"/>
              </a:ext>
            </a:extLst>
          </p:cNvPr>
          <p:cNvPicPr>
            <a:picLocks noChangeAspect="1"/>
          </p:cNvPicPr>
          <p:nvPr/>
        </p:nvPicPr>
        <p:blipFill>
          <a:blip r:embed="rId8"/>
          <a:stretch>
            <a:fillRect/>
          </a:stretch>
        </p:blipFill>
        <p:spPr>
          <a:xfrm>
            <a:off x="271787" y="2500229"/>
            <a:ext cx="2955173" cy="2470524"/>
          </a:xfrm>
          <a:prstGeom prst="rect">
            <a:avLst/>
          </a:prstGeom>
        </p:spPr>
      </p:pic>
    </p:spTree>
    <p:extLst>
      <p:ext uri="{BB962C8B-B14F-4D97-AF65-F5344CB8AC3E}">
        <p14:creationId xmlns:p14="http://schemas.microsoft.com/office/powerpoint/2010/main" val="2133585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246AAFF-37AE-A941-ADF0-9B7C9000FC04}"/>
              </a:ext>
            </a:extLst>
          </p:cNvPr>
          <p:cNvSpPr>
            <a:spLocks noGrp="1" noChangeArrowheads="1"/>
          </p:cNvSpPr>
          <p:nvPr>
            <p:ph type="title"/>
          </p:nvPr>
        </p:nvSpPr>
        <p:spPr>
          <a:xfrm>
            <a:off x="1314450" y="57150"/>
            <a:ext cx="6457950" cy="571500"/>
          </a:xfrm>
        </p:spPr>
        <p:txBody>
          <a:bodyPr/>
          <a:lstStyle/>
          <a:p>
            <a:r>
              <a:rPr lang="en-US" altLang="en-US" sz="4000">
                <a:ea typeface="ＭＳ Ｐゴシック" panose="020B0600070205080204" pitchFamily="34" charset="-128"/>
              </a:rPr>
              <a:t>Bovine - Cattle</a:t>
            </a:r>
          </a:p>
        </p:txBody>
      </p:sp>
      <p:pic>
        <p:nvPicPr>
          <p:cNvPr id="24579" name="Picture 3">
            <a:extLst>
              <a:ext uri="{FF2B5EF4-FFF2-40B4-BE49-F238E27FC236}">
                <a16:creationId xmlns:a16="http://schemas.microsoft.com/office/drawing/2014/main" id="{5FE7E654-ACE2-0444-AB0A-655B54FFD0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688" y="1200150"/>
            <a:ext cx="3452812"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0" name="Group 5">
            <a:extLst>
              <a:ext uri="{FF2B5EF4-FFF2-40B4-BE49-F238E27FC236}">
                <a16:creationId xmlns:a16="http://schemas.microsoft.com/office/drawing/2014/main" id="{E5865825-18BD-C145-85B8-2CAC722A1248}"/>
              </a:ext>
            </a:extLst>
          </p:cNvPr>
          <p:cNvGrpSpPr>
            <a:grpSpLocks/>
          </p:cNvGrpSpPr>
          <p:nvPr/>
        </p:nvGrpSpPr>
        <p:grpSpPr bwMode="auto">
          <a:xfrm>
            <a:off x="4891088" y="749300"/>
            <a:ext cx="3616325" cy="830263"/>
            <a:chOff x="3362" y="888"/>
            <a:chExt cx="2295" cy="698"/>
          </a:xfrm>
        </p:grpSpPr>
        <p:sp>
          <p:nvSpPr>
            <p:cNvPr id="24586" name="Text Box 6">
              <a:extLst>
                <a:ext uri="{FF2B5EF4-FFF2-40B4-BE49-F238E27FC236}">
                  <a16:creationId xmlns:a16="http://schemas.microsoft.com/office/drawing/2014/main" id="{3A9F2316-B343-ED45-BD37-36F8142D5526}"/>
                </a:ext>
              </a:extLst>
            </p:cNvPr>
            <p:cNvSpPr txBox="1">
              <a:spLocks noChangeArrowheads="1"/>
            </p:cNvSpPr>
            <p:nvPr/>
          </p:nvSpPr>
          <p:spPr bwMode="auto">
            <a:xfrm>
              <a:off x="3362" y="888"/>
              <a:ext cx="802"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spcBef>
                  <a:spcPct val="50000"/>
                </a:spcBef>
              </a:pPr>
              <a:r>
                <a:rPr lang="en-US" altLang="en-US"/>
                <a:t>Female</a:t>
              </a:r>
            </a:p>
          </p:txBody>
        </p:sp>
        <p:sp>
          <p:nvSpPr>
            <p:cNvPr id="24587" name="Text Box 7">
              <a:extLst>
                <a:ext uri="{FF2B5EF4-FFF2-40B4-BE49-F238E27FC236}">
                  <a16:creationId xmlns:a16="http://schemas.microsoft.com/office/drawing/2014/main" id="{2209FAAA-57CE-F745-9138-3734E0E00E8C}"/>
                </a:ext>
              </a:extLst>
            </p:cNvPr>
            <p:cNvSpPr txBox="1">
              <a:spLocks noChangeArrowheads="1"/>
            </p:cNvSpPr>
            <p:nvPr/>
          </p:nvSpPr>
          <p:spPr bwMode="auto">
            <a:xfrm>
              <a:off x="4957" y="888"/>
              <a:ext cx="700"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t>Cow</a:t>
              </a:r>
            </a:p>
          </p:txBody>
        </p:sp>
        <p:sp>
          <p:nvSpPr>
            <p:cNvPr id="24588" name="AutoShape 8">
              <a:extLst>
                <a:ext uri="{FF2B5EF4-FFF2-40B4-BE49-F238E27FC236}">
                  <a16:creationId xmlns:a16="http://schemas.microsoft.com/office/drawing/2014/main" id="{2B8C814A-5328-924E-8475-A5E657570A22}"/>
                </a:ext>
              </a:extLst>
            </p:cNvPr>
            <p:cNvSpPr>
              <a:spLocks noChangeArrowheads="1"/>
            </p:cNvSpPr>
            <p:nvPr/>
          </p:nvSpPr>
          <p:spPr bwMode="auto">
            <a:xfrm>
              <a:off x="4265" y="1029"/>
              <a:ext cx="576"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grpSp>
      <p:grpSp>
        <p:nvGrpSpPr>
          <p:cNvPr id="24581" name="Group 1">
            <a:extLst>
              <a:ext uri="{FF2B5EF4-FFF2-40B4-BE49-F238E27FC236}">
                <a16:creationId xmlns:a16="http://schemas.microsoft.com/office/drawing/2014/main" id="{701CBF43-AF2D-CB4E-AA0B-B9821D383840}"/>
              </a:ext>
            </a:extLst>
          </p:cNvPr>
          <p:cNvGrpSpPr>
            <a:grpSpLocks/>
          </p:cNvGrpSpPr>
          <p:nvPr/>
        </p:nvGrpSpPr>
        <p:grpSpPr bwMode="auto">
          <a:xfrm>
            <a:off x="1198563" y="749300"/>
            <a:ext cx="2420937" cy="461963"/>
            <a:chOff x="1197931" y="749227"/>
            <a:chExt cx="2422303" cy="461665"/>
          </a:xfrm>
        </p:grpSpPr>
        <p:sp>
          <p:nvSpPr>
            <p:cNvPr id="24583" name="Text Box 10">
              <a:extLst>
                <a:ext uri="{FF2B5EF4-FFF2-40B4-BE49-F238E27FC236}">
                  <a16:creationId xmlns:a16="http://schemas.microsoft.com/office/drawing/2014/main" id="{41CC6BFA-AF13-C44C-BCB4-AC6BECF69D17}"/>
                </a:ext>
              </a:extLst>
            </p:cNvPr>
            <p:cNvSpPr txBox="1">
              <a:spLocks noChangeArrowheads="1"/>
            </p:cNvSpPr>
            <p:nvPr/>
          </p:nvSpPr>
          <p:spPr bwMode="auto">
            <a:xfrm>
              <a:off x="1197931" y="749227"/>
              <a:ext cx="8691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t>Male</a:t>
              </a:r>
            </a:p>
          </p:txBody>
        </p:sp>
        <p:sp>
          <p:nvSpPr>
            <p:cNvPr id="24584" name="Text Box 11">
              <a:extLst>
                <a:ext uri="{FF2B5EF4-FFF2-40B4-BE49-F238E27FC236}">
                  <a16:creationId xmlns:a16="http://schemas.microsoft.com/office/drawing/2014/main" id="{B8601BC7-1F07-894B-83EF-91ED89856867}"/>
                </a:ext>
              </a:extLst>
            </p:cNvPr>
            <p:cNvSpPr txBox="1">
              <a:spLocks noChangeArrowheads="1"/>
            </p:cNvSpPr>
            <p:nvPr/>
          </p:nvSpPr>
          <p:spPr bwMode="auto">
            <a:xfrm>
              <a:off x="2855281" y="749227"/>
              <a:ext cx="7649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t>Bull</a:t>
              </a:r>
            </a:p>
          </p:txBody>
        </p:sp>
        <p:sp>
          <p:nvSpPr>
            <p:cNvPr id="24585" name="AutoShape 12">
              <a:extLst>
                <a:ext uri="{FF2B5EF4-FFF2-40B4-BE49-F238E27FC236}">
                  <a16:creationId xmlns:a16="http://schemas.microsoft.com/office/drawing/2014/main" id="{928AB1DA-1211-3345-A644-C4B409EA453C}"/>
                </a:ext>
              </a:extLst>
            </p:cNvPr>
            <p:cNvSpPr>
              <a:spLocks noChangeArrowheads="1"/>
            </p:cNvSpPr>
            <p:nvPr/>
          </p:nvSpPr>
          <p:spPr bwMode="auto">
            <a:xfrm>
              <a:off x="2085763" y="917627"/>
              <a:ext cx="685800" cy="1714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grpSp>
      <p:pic>
        <p:nvPicPr>
          <p:cNvPr id="24582" name="Picture 2">
            <a:extLst>
              <a:ext uri="{FF2B5EF4-FFF2-40B4-BE49-F238E27FC236}">
                <a16:creationId xmlns:a16="http://schemas.microsoft.com/office/drawing/2014/main" id="{9607AF87-8CB6-D744-A6F8-FFA5AE03CE7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91013" y="1219200"/>
            <a:ext cx="4776787" cy="373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6">
            <a:extLst>
              <a:ext uri="{FF2B5EF4-FFF2-40B4-BE49-F238E27FC236}">
                <a16:creationId xmlns:a16="http://schemas.microsoft.com/office/drawing/2014/main" id="{108D37B0-15B6-004D-A205-0651168296C9}"/>
              </a:ext>
            </a:extLst>
          </p:cNvPr>
          <p:cNvSpPr>
            <a:spLocks noGrp="1" noChangeArrowheads="1"/>
          </p:cNvSpPr>
          <p:nvPr>
            <p:ph type="title"/>
          </p:nvPr>
        </p:nvSpPr>
        <p:spPr>
          <a:xfrm>
            <a:off x="1981200" y="285750"/>
            <a:ext cx="4495800" cy="342900"/>
          </a:xfrm>
        </p:spPr>
        <p:txBody>
          <a:bodyPr/>
          <a:lstStyle/>
          <a:p>
            <a:r>
              <a:rPr lang="en-US" altLang="en-US" sz="4000">
                <a:ea typeface="ＭＳ Ｐゴシック" panose="020B0600070205080204" pitchFamily="34" charset="-128"/>
              </a:rPr>
              <a:t>Equine - Horse</a:t>
            </a:r>
          </a:p>
        </p:txBody>
      </p:sp>
      <p:pic>
        <p:nvPicPr>
          <p:cNvPr id="22531" name="Picture 1030">
            <a:extLst>
              <a:ext uri="{FF2B5EF4-FFF2-40B4-BE49-F238E27FC236}">
                <a16:creationId xmlns:a16="http://schemas.microsoft.com/office/drawing/2014/main" id="{26FE7AA4-3910-4D47-A905-D80A8D5E82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6625" y="1714500"/>
            <a:ext cx="4168775"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1031">
            <a:extLst>
              <a:ext uri="{FF2B5EF4-FFF2-40B4-BE49-F238E27FC236}">
                <a16:creationId xmlns:a16="http://schemas.microsoft.com/office/drawing/2014/main" id="{98E771B9-EC0B-7B4E-8F2B-9B97849594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665288"/>
            <a:ext cx="4178300" cy="313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Rectangle 1033">
            <a:extLst>
              <a:ext uri="{FF2B5EF4-FFF2-40B4-BE49-F238E27FC236}">
                <a16:creationId xmlns:a16="http://schemas.microsoft.com/office/drawing/2014/main" id="{EB20FF3A-5918-AB4B-B836-AD34B5FEEB2F}"/>
              </a:ext>
            </a:extLst>
          </p:cNvPr>
          <p:cNvSpPr>
            <a:spLocks noChangeArrowheads="1"/>
          </p:cNvSpPr>
          <p:nvPr/>
        </p:nvSpPr>
        <p:spPr bwMode="auto">
          <a:xfrm>
            <a:off x="2357438" y="155416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endParaRPr lang="en-US" altLang="en-US" sz="1800"/>
          </a:p>
        </p:txBody>
      </p:sp>
      <p:grpSp>
        <p:nvGrpSpPr>
          <p:cNvPr id="22534" name="Group 1042">
            <a:extLst>
              <a:ext uri="{FF2B5EF4-FFF2-40B4-BE49-F238E27FC236}">
                <a16:creationId xmlns:a16="http://schemas.microsoft.com/office/drawing/2014/main" id="{050658E6-EED8-5847-AF93-0B2087A0D8E0}"/>
              </a:ext>
            </a:extLst>
          </p:cNvPr>
          <p:cNvGrpSpPr>
            <a:grpSpLocks/>
          </p:cNvGrpSpPr>
          <p:nvPr/>
        </p:nvGrpSpPr>
        <p:grpSpPr bwMode="auto">
          <a:xfrm>
            <a:off x="4786313" y="1077913"/>
            <a:ext cx="4129087" cy="954087"/>
            <a:chOff x="3362" y="888"/>
            <a:chExt cx="2311" cy="631"/>
          </a:xfrm>
        </p:grpSpPr>
        <p:sp>
          <p:nvSpPr>
            <p:cNvPr id="22539" name="Text Box 1035">
              <a:extLst>
                <a:ext uri="{FF2B5EF4-FFF2-40B4-BE49-F238E27FC236}">
                  <a16:creationId xmlns:a16="http://schemas.microsoft.com/office/drawing/2014/main" id="{62AFE57D-9607-AE48-B9CE-E70670EB8306}"/>
                </a:ext>
              </a:extLst>
            </p:cNvPr>
            <p:cNvSpPr txBox="1">
              <a:spLocks noChangeArrowheads="1"/>
            </p:cNvSpPr>
            <p:nvPr/>
          </p:nvSpPr>
          <p:spPr bwMode="auto">
            <a:xfrm>
              <a:off x="3362" y="888"/>
              <a:ext cx="802" cy="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spcBef>
                  <a:spcPct val="50000"/>
                </a:spcBef>
              </a:pPr>
              <a:r>
                <a:rPr lang="en-US" altLang="en-US" sz="2800"/>
                <a:t>Female</a:t>
              </a:r>
            </a:p>
          </p:txBody>
        </p:sp>
        <p:sp>
          <p:nvSpPr>
            <p:cNvPr id="22540" name="Text Box 1038">
              <a:extLst>
                <a:ext uri="{FF2B5EF4-FFF2-40B4-BE49-F238E27FC236}">
                  <a16:creationId xmlns:a16="http://schemas.microsoft.com/office/drawing/2014/main" id="{37EA6349-0060-0A47-A018-32B80D28761B}"/>
                </a:ext>
              </a:extLst>
            </p:cNvPr>
            <p:cNvSpPr txBox="1">
              <a:spLocks noChangeArrowheads="1"/>
            </p:cNvSpPr>
            <p:nvPr/>
          </p:nvSpPr>
          <p:spPr bwMode="auto">
            <a:xfrm>
              <a:off x="4957" y="888"/>
              <a:ext cx="716"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2800"/>
                <a:t>Mare</a:t>
              </a:r>
            </a:p>
          </p:txBody>
        </p:sp>
        <p:sp>
          <p:nvSpPr>
            <p:cNvPr id="22541" name="AutoShape 1039">
              <a:extLst>
                <a:ext uri="{FF2B5EF4-FFF2-40B4-BE49-F238E27FC236}">
                  <a16:creationId xmlns:a16="http://schemas.microsoft.com/office/drawing/2014/main" id="{2D37D511-841B-C443-8C40-AC6B80A62916}"/>
                </a:ext>
              </a:extLst>
            </p:cNvPr>
            <p:cNvSpPr>
              <a:spLocks noChangeArrowheads="1"/>
            </p:cNvSpPr>
            <p:nvPr/>
          </p:nvSpPr>
          <p:spPr bwMode="auto">
            <a:xfrm>
              <a:off x="4272" y="960"/>
              <a:ext cx="576"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grpSp>
      <p:grpSp>
        <p:nvGrpSpPr>
          <p:cNvPr id="22535" name="Group 1041">
            <a:extLst>
              <a:ext uri="{FF2B5EF4-FFF2-40B4-BE49-F238E27FC236}">
                <a16:creationId xmlns:a16="http://schemas.microsoft.com/office/drawing/2014/main" id="{86E9C506-0768-2644-9BDE-5A7946E66BCD}"/>
              </a:ext>
            </a:extLst>
          </p:cNvPr>
          <p:cNvGrpSpPr>
            <a:grpSpLocks/>
          </p:cNvGrpSpPr>
          <p:nvPr/>
        </p:nvGrpSpPr>
        <p:grpSpPr bwMode="auto">
          <a:xfrm>
            <a:off x="304800" y="1077913"/>
            <a:ext cx="3740150" cy="523875"/>
            <a:chOff x="384" y="864"/>
            <a:chExt cx="2427" cy="346"/>
          </a:xfrm>
        </p:grpSpPr>
        <p:sp>
          <p:nvSpPr>
            <p:cNvPr id="22536" name="Text Box 1032">
              <a:extLst>
                <a:ext uri="{FF2B5EF4-FFF2-40B4-BE49-F238E27FC236}">
                  <a16:creationId xmlns:a16="http://schemas.microsoft.com/office/drawing/2014/main" id="{C7DF3FF3-915A-BD4E-9554-B4FBAE51728A}"/>
                </a:ext>
              </a:extLst>
            </p:cNvPr>
            <p:cNvSpPr txBox="1">
              <a:spLocks noChangeArrowheads="1"/>
            </p:cNvSpPr>
            <p:nvPr/>
          </p:nvSpPr>
          <p:spPr bwMode="auto">
            <a:xfrm>
              <a:off x="384" y="864"/>
              <a:ext cx="688"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2800"/>
                <a:t>Male</a:t>
              </a:r>
            </a:p>
          </p:txBody>
        </p:sp>
        <p:sp>
          <p:nvSpPr>
            <p:cNvPr id="22537" name="Text Box 1034">
              <a:extLst>
                <a:ext uri="{FF2B5EF4-FFF2-40B4-BE49-F238E27FC236}">
                  <a16:creationId xmlns:a16="http://schemas.microsoft.com/office/drawing/2014/main" id="{5AEC31D2-C228-B54B-ADBB-BBE2CD5C0932}"/>
                </a:ext>
              </a:extLst>
            </p:cNvPr>
            <p:cNvSpPr txBox="1">
              <a:spLocks noChangeArrowheads="1"/>
            </p:cNvSpPr>
            <p:nvPr/>
          </p:nvSpPr>
          <p:spPr bwMode="auto">
            <a:xfrm>
              <a:off x="1776" y="864"/>
              <a:ext cx="1035"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2800"/>
                <a:t>Stallion</a:t>
              </a:r>
            </a:p>
          </p:txBody>
        </p:sp>
        <p:sp>
          <p:nvSpPr>
            <p:cNvPr id="22538" name="AutoShape 1040">
              <a:extLst>
                <a:ext uri="{FF2B5EF4-FFF2-40B4-BE49-F238E27FC236}">
                  <a16:creationId xmlns:a16="http://schemas.microsoft.com/office/drawing/2014/main" id="{6BA6D2CB-A455-4041-B814-6D94AC0E3093}"/>
                </a:ext>
              </a:extLst>
            </p:cNvPr>
            <p:cNvSpPr>
              <a:spLocks noChangeArrowheads="1"/>
            </p:cNvSpPr>
            <p:nvPr/>
          </p:nvSpPr>
          <p:spPr bwMode="auto">
            <a:xfrm>
              <a:off x="1063" y="936"/>
              <a:ext cx="576"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B270629-199A-8141-A44C-59FB5F51CFAA}"/>
              </a:ext>
            </a:extLst>
          </p:cNvPr>
          <p:cNvSpPr>
            <a:spLocks noGrp="1" noChangeArrowheads="1"/>
          </p:cNvSpPr>
          <p:nvPr>
            <p:ph type="title"/>
          </p:nvPr>
        </p:nvSpPr>
        <p:spPr/>
        <p:txBody>
          <a:bodyPr/>
          <a:lstStyle/>
          <a:p>
            <a:r>
              <a:rPr lang="en-US" altLang="en-US" sz="4000">
                <a:ea typeface="ＭＳ Ｐゴシック" panose="020B0600070205080204" pitchFamily="34" charset="-128"/>
              </a:rPr>
              <a:t>Ovine - Sheep</a:t>
            </a:r>
          </a:p>
        </p:txBody>
      </p:sp>
      <p:grpSp>
        <p:nvGrpSpPr>
          <p:cNvPr id="26627" name="Group 3">
            <a:extLst>
              <a:ext uri="{FF2B5EF4-FFF2-40B4-BE49-F238E27FC236}">
                <a16:creationId xmlns:a16="http://schemas.microsoft.com/office/drawing/2014/main" id="{8D12FE0E-7215-CC4C-B4E4-404B498F9083}"/>
              </a:ext>
            </a:extLst>
          </p:cNvPr>
          <p:cNvGrpSpPr>
            <a:grpSpLocks/>
          </p:cNvGrpSpPr>
          <p:nvPr/>
        </p:nvGrpSpPr>
        <p:grpSpPr bwMode="auto">
          <a:xfrm>
            <a:off x="4800600" y="742950"/>
            <a:ext cx="3505200" cy="831850"/>
            <a:chOff x="3362" y="888"/>
            <a:chExt cx="2267" cy="698"/>
          </a:xfrm>
        </p:grpSpPr>
        <p:sp>
          <p:nvSpPr>
            <p:cNvPr id="26634" name="Text Box 4">
              <a:extLst>
                <a:ext uri="{FF2B5EF4-FFF2-40B4-BE49-F238E27FC236}">
                  <a16:creationId xmlns:a16="http://schemas.microsoft.com/office/drawing/2014/main" id="{8388A443-C151-5243-9351-1701538D855A}"/>
                </a:ext>
              </a:extLst>
            </p:cNvPr>
            <p:cNvSpPr txBox="1">
              <a:spLocks noChangeArrowheads="1"/>
            </p:cNvSpPr>
            <p:nvPr/>
          </p:nvSpPr>
          <p:spPr bwMode="auto">
            <a:xfrm>
              <a:off x="3362" y="888"/>
              <a:ext cx="802"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spcBef>
                  <a:spcPct val="50000"/>
                </a:spcBef>
              </a:pPr>
              <a:r>
                <a:rPr lang="en-US" altLang="en-US"/>
                <a:t>Female</a:t>
              </a:r>
            </a:p>
          </p:txBody>
        </p:sp>
        <p:sp>
          <p:nvSpPr>
            <p:cNvPr id="26635" name="Text Box 5">
              <a:extLst>
                <a:ext uri="{FF2B5EF4-FFF2-40B4-BE49-F238E27FC236}">
                  <a16:creationId xmlns:a16="http://schemas.microsoft.com/office/drawing/2014/main" id="{55B7DC2B-B96D-604F-A731-99F3206A960F}"/>
                </a:ext>
              </a:extLst>
            </p:cNvPr>
            <p:cNvSpPr txBox="1">
              <a:spLocks noChangeArrowheads="1"/>
            </p:cNvSpPr>
            <p:nvPr/>
          </p:nvSpPr>
          <p:spPr bwMode="auto">
            <a:xfrm>
              <a:off x="4957" y="888"/>
              <a:ext cx="672"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t>Ewe</a:t>
              </a:r>
            </a:p>
          </p:txBody>
        </p:sp>
        <p:sp>
          <p:nvSpPr>
            <p:cNvPr id="26636" name="AutoShape 6">
              <a:extLst>
                <a:ext uri="{FF2B5EF4-FFF2-40B4-BE49-F238E27FC236}">
                  <a16:creationId xmlns:a16="http://schemas.microsoft.com/office/drawing/2014/main" id="{8C7F1C9D-789B-4340-BB74-4B38B589CC9E}"/>
                </a:ext>
              </a:extLst>
            </p:cNvPr>
            <p:cNvSpPr>
              <a:spLocks noChangeArrowheads="1"/>
            </p:cNvSpPr>
            <p:nvPr/>
          </p:nvSpPr>
          <p:spPr bwMode="auto">
            <a:xfrm>
              <a:off x="4273" y="1030"/>
              <a:ext cx="576"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grpSp>
      <p:grpSp>
        <p:nvGrpSpPr>
          <p:cNvPr id="26628" name="Group 7">
            <a:extLst>
              <a:ext uri="{FF2B5EF4-FFF2-40B4-BE49-F238E27FC236}">
                <a16:creationId xmlns:a16="http://schemas.microsoft.com/office/drawing/2014/main" id="{AB83EA89-8AF3-BE4A-9756-791C57921C67}"/>
              </a:ext>
            </a:extLst>
          </p:cNvPr>
          <p:cNvGrpSpPr>
            <a:grpSpLocks/>
          </p:cNvGrpSpPr>
          <p:nvPr/>
        </p:nvGrpSpPr>
        <p:grpSpPr bwMode="auto">
          <a:xfrm>
            <a:off x="898525" y="768350"/>
            <a:ext cx="3459163" cy="461963"/>
            <a:chOff x="384" y="864"/>
            <a:chExt cx="2109" cy="388"/>
          </a:xfrm>
        </p:grpSpPr>
        <p:sp>
          <p:nvSpPr>
            <p:cNvPr id="26631" name="Text Box 8">
              <a:extLst>
                <a:ext uri="{FF2B5EF4-FFF2-40B4-BE49-F238E27FC236}">
                  <a16:creationId xmlns:a16="http://schemas.microsoft.com/office/drawing/2014/main" id="{49FEA0A8-010C-D240-A972-096AC844B1DA}"/>
                </a:ext>
              </a:extLst>
            </p:cNvPr>
            <p:cNvSpPr txBox="1">
              <a:spLocks noChangeArrowheads="1"/>
            </p:cNvSpPr>
            <p:nvPr/>
          </p:nvSpPr>
          <p:spPr bwMode="auto">
            <a:xfrm>
              <a:off x="384" y="864"/>
              <a:ext cx="730"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t>Male</a:t>
              </a:r>
            </a:p>
          </p:txBody>
        </p:sp>
        <p:sp>
          <p:nvSpPr>
            <p:cNvPr id="26632" name="Text Box 9">
              <a:extLst>
                <a:ext uri="{FF2B5EF4-FFF2-40B4-BE49-F238E27FC236}">
                  <a16:creationId xmlns:a16="http://schemas.microsoft.com/office/drawing/2014/main" id="{854B89D7-9D4C-404C-9AAC-EA85819C097E}"/>
                </a:ext>
              </a:extLst>
            </p:cNvPr>
            <p:cNvSpPr txBox="1">
              <a:spLocks noChangeArrowheads="1"/>
            </p:cNvSpPr>
            <p:nvPr/>
          </p:nvSpPr>
          <p:spPr bwMode="auto">
            <a:xfrm>
              <a:off x="1776" y="864"/>
              <a:ext cx="717"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t>Ram</a:t>
              </a:r>
            </a:p>
          </p:txBody>
        </p:sp>
        <p:sp>
          <p:nvSpPr>
            <p:cNvPr id="26633" name="AutoShape 10">
              <a:extLst>
                <a:ext uri="{FF2B5EF4-FFF2-40B4-BE49-F238E27FC236}">
                  <a16:creationId xmlns:a16="http://schemas.microsoft.com/office/drawing/2014/main" id="{596AF21A-975E-B047-BFD3-E900E730D5E0}"/>
                </a:ext>
              </a:extLst>
            </p:cNvPr>
            <p:cNvSpPr>
              <a:spLocks noChangeArrowheads="1"/>
            </p:cNvSpPr>
            <p:nvPr/>
          </p:nvSpPr>
          <p:spPr bwMode="auto">
            <a:xfrm>
              <a:off x="1065" y="984"/>
              <a:ext cx="576"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grpSp>
      <p:pic>
        <p:nvPicPr>
          <p:cNvPr id="26629" name="Picture 11">
            <a:extLst>
              <a:ext uri="{FF2B5EF4-FFF2-40B4-BE49-F238E27FC236}">
                <a16:creationId xmlns:a16="http://schemas.microsoft.com/office/drawing/2014/main" id="{70A655F2-E53D-6E4E-A134-5060B8B6B9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113" y="1200150"/>
            <a:ext cx="2886075" cy="379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12">
            <a:extLst>
              <a:ext uri="{FF2B5EF4-FFF2-40B4-BE49-F238E27FC236}">
                <a16:creationId xmlns:a16="http://schemas.microsoft.com/office/drawing/2014/main" id="{2E6508F6-FA75-3242-9E84-6B04A4B4C0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1200150"/>
            <a:ext cx="4046538" cy="379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603101B-8601-3041-99C0-8973E3457C48}"/>
              </a:ext>
            </a:extLst>
          </p:cNvPr>
          <p:cNvSpPr>
            <a:spLocks noGrp="1" noChangeArrowheads="1"/>
          </p:cNvSpPr>
          <p:nvPr>
            <p:ph type="title"/>
          </p:nvPr>
        </p:nvSpPr>
        <p:spPr/>
        <p:txBody>
          <a:bodyPr/>
          <a:lstStyle/>
          <a:p>
            <a:r>
              <a:rPr lang="en-US" altLang="en-US" sz="4000">
                <a:ea typeface="ＭＳ Ｐゴシック" panose="020B0600070205080204" pitchFamily="34" charset="-128"/>
              </a:rPr>
              <a:t>Porcine - Swine - Pig</a:t>
            </a:r>
          </a:p>
        </p:txBody>
      </p:sp>
      <p:grpSp>
        <p:nvGrpSpPr>
          <p:cNvPr id="28675" name="Group 3">
            <a:extLst>
              <a:ext uri="{FF2B5EF4-FFF2-40B4-BE49-F238E27FC236}">
                <a16:creationId xmlns:a16="http://schemas.microsoft.com/office/drawing/2014/main" id="{B763B969-E9A9-444C-B267-56E175F763A0}"/>
              </a:ext>
            </a:extLst>
          </p:cNvPr>
          <p:cNvGrpSpPr>
            <a:grpSpLocks/>
          </p:cNvGrpSpPr>
          <p:nvPr/>
        </p:nvGrpSpPr>
        <p:grpSpPr bwMode="auto">
          <a:xfrm>
            <a:off x="4876800" y="1039813"/>
            <a:ext cx="3511550" cy="830262"/>
            <a:chOff x="3362" y="888"/>
            <a:chExt cx="2224" cy="698"/>
          </a:xfrm>
        </p:grpSpPr>
        <p:sp>
          <p:nvSpPr>
            <p:cNvPr id="28682" name="Text Box 4">
              <a:extLst>
                <a:ext uri="{FF2B5EF4-FFF2-40B4-BE49-F238E27FC236}">
                  <a16:creationId xmlns:a16="http://schemas.microsoft.com/office/drawing/2014/main" id="{2318A5F3-364F-FE49-8AB4-172F07F84448}"/>
                </a:ext>
              </a:extLst>
            </p:cNvPr>
            <p:cNvSpPr txBox="1">
              <a:spLocks noChangeArrowheads="1"/>
            </p:cNvSpPr>
            <p:nvPr/>
          </p:nvSpPr>
          <p:spPr bwMode="auto">
            <a:xfrm>
              <a:off x="3362" y="888"/>
              <a:ext cx="802"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spcBef>
                  <a:spcPct val="50000"/>
                </a:spcBef>
              </a:pPr>
              <a:r>
                <a:rPr lang="en-US" altLang="en-US"/>
                <a:t>Female</a:t>
              </a:r>
            </a:p>
          </p:txBody>
        </p:sp>
        <p:sp>
          <p:nvSpPr>
            <p:cNvPr id="28683" name="Text Box 5">
              <a:extLst>
                <a:ext uri="{FF2B5EF4-FFF2-40B4-BE49-F238E27FC236}">
                  <a16:creationId xmlns:a16="http://schemas.microsoft.com/office/drawing/2014/main" id="{C5A0A776-3FC0-2049-AAB0-BAFB984376EF}"/>
                </a:ext>
              </a:extLst>
            </p:cNvPr>
            <p:cNvSpPr txBox="1">
              <a:spLocks noChangeArrowheads="1"/>
            </p:cNvSpPr>
            <p:nvPr/>
          </p:nvSpPr>
          <p:spPr bwMode="auto">
            <a:xfrm>
              <a:off x="4957" y="888"/>
              <a:ext cx="629"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t>Sow</a:t>
              </a:r>
            </a:p>
          </p:txBody>
        </p:sp>
        <p:sp>
          <p:nvSpPr>
            <p:cNvPr id="28684" name="AutoShape 6">
              <a:extLst>
                <a:ext uri="{FF2B5EF4-FFF2-40B4-BE49-F238E27FC236}">
                  <a16:creationId xmlns:a16="http://schemas.microsoft.com/office/drawing/2014/main" id="{71C67DD8-DCCB-E84C-A415-2D268D2BC4C6}"/>
                </a:ext>
              </a:extLst>
            </p:cNvPr>
            <p:cNvSpPr>
              <a:spLocks noChangeArrowheads="1"/>
            </p:cNvSpPr>
            <p:nvPr/>
          </p:nvSpPr>
          <p:spPr bwMode="auto">
            <a:xfrm>
              <a:off x="4272" y="1008"/>
              <a:ext cx="576"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grpSp>
      <p:grpSp>
        <p:nvGrpSpPr>
          <p:cNvPr id="28676" name="Group 7">
            <a:extLst>
              <a:ext uri="{FF2B5EF4-FFF2-40B4-BE49-F238E27FC236}">
                <a16:creationId xmlns:a16="http://schemas.microsoft.com/office/drawing/2014/main" id="{5CEFDBDC-3CBE-B744-BF14-371957E21BF8}"/>
              </a:ext>
            </a:extLst>
          </p:cNvPr>
          <p:cNvGrpSpPr>
            <a:grpSpLocks/>
          </p:cNvGrpSpPr>
          <p:nvPr/>
        </p:nvGrpSpPr>
        <p:grpSpPr bwMode="auto">
          <a:xfrm>
            <a:off x="987425" y="1039813"/>
            <a:ext cx="3097213" cy="461962"/>
            <a:chOff x="384" y="864"/>
            <a:chExt cx="2137" cy="388"/>
          </a:xfrm>
        </p:grpSpPr>
        <p:sp>
          <p:nvSpPr>
            <p:cNvPr id="28679" name="Text Box 8">
              <a:extLst>
                <a:ext uri="{FF2B5EF4-FFF2-40B4-BE49-F238E27FC236}">
                  <a16:creationId xmlns:a16="http://schemas.microsoft.com/office/drawing/2014/main" id="{145593C6-FDAD-E845-BE10-01D1D0389F77}"/>
                </a:ext>
              </a:extLst>
            </p:cNvPr>
            <p:cNvSpPr txBox="1">
              <a:spLocks noChangeArrowheads="1"/>
            </p:cNvSpPr>
            <p:nvPr/>
          </p:nvSpPr>
          <p:spPr bwMode="auto">
            <a:xfrm>
              <a:off x="384" y="864"/>
              <a:ext cx="730"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t>Male</a:t>
              </a:r>
            </a:p>
          </p:txBody>
        </p:sp>
        <p:sp>
          <p:nvSpPr>
            <p:cNvPr id="28680" name="Text Box 9">
              <a:extLst>
                <a:ext uri="{FF2B5EF4-FFF2-40B4-BE49-F238E27FC236}">
                  <a16:creationId xmlns:a16="http://schemas.microsoft.com/office/drawing/2014/main" id="{41507714-D215-F44A-AE55-3F89DF713B06}"/>
                </a:ext>
              </a:extLst>
            </p:cNvPr>
            <p:cNvSpPr txBox="1">
              <a:spLocks noChangeArrowheads="1"/>
            </p:cNvSpPr>
            <p:nvPr/>
          </p:nvSpPr>
          <p:spPr bwMode="auto">
            <a:xfrm>
              <a:off x="1776" y="864"/>
              <a:ext cx="745"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t>Boar</a:t>
              </a:r>
            </a:p>
          </p:txBody>
        </p:sp>
        <p:sp>
          <p:nvSpPr>
            <p:cNvPr id="28681" name="AutoShape 10">
              <a:extLst>
                <a:ext uri="{FF2B5EF4-FFF2-40B4-BE49-F238E27FC236}">
                  <a16:creationId xmlns:a16="http://schemas.microsoft.com/office/drawing/2014/main" id="{5549F08A-7B5A-9F44-990F-550F467B8C0E}"/>
                </a:ext>
              </a:extLst>
            </p:cNvPr>
            <p:cNvSpPr>
              <a:spLocks noChangeArrowheads="1"/>
            </p:cNvSpPr>
            <p:nvPr/>
          </p:nvSpPr>
          <p:spPr bwMode="auto">
            <a:xfrm>
              <a:off x="1074" y="986"/>
              <a:ext cx="576"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grpSp>
      <p:pic>
        <p:nvPicPr>
          <p:cNvPr id="28677" name="Picture 11">
            <a:extLst>
              <a:ext uri="{FF2B5EF4-FFF2-40B4-BE49-F238E27FC236}">
                <a16:creationId xmlns:a16="http://schemas.microsoft.com/office/drawing/2014/main" id="{A39FC0F2-CC7B-A34B-82AC-372A4B23CF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438" y="1657350"/>
            <a:ext cx="365918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12">
            <a:extLst>
              <a:ext uri="{FF2B5EF4-FFF2-40B4-BE49-F238E27FC236}">
                <a16:creationId xmlns:a16="http://schemas.microsoft.com/office/drawing/2014/main" id="{B430F12E-0DB7-5F44-BD3C-8AF48BEEF3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657350"/>
            <a:ext cx="396557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105F6EA-1141-EC4D-962E-AA6E86874603}"/>
              </a:ext>
            </a:extLst>
          </p:cNvPr>
          <p:cNvSpPr>
            <a:spLocks noGrp="1" noChangeArrowheads="1"/>
          </p:cNvSpPr>
          <p:nvPr>
            <p:ph type="title"/>
          </p:nvPr>
        </p:nvSpPr>
        <p:spPr>
          <a:xfrm>
            <a:off x="190500" y="11113"/>
            <a:ext cx="8610600" cy="506412"/>
          </a:xfrm>
        </p:spPr>
        <p:txBody>
          <a:bodyPr/>
          <a:lstStyle/>
          <a:p>
            <a:r>
              <a:rPr lang="en-US" altLang="en-US" sz="4000">
                <a:ea typeface="ＭＳ Ｐゴシック" panose="020B0600070205080204" pitchFamily="34" charset="-128"/>
              </a:rPr>
              <a:t>Avian - Chicken</a:t>
            </a:r>
          </a:p>
        </p:txBody>
      </p:sp>
      <p:grpSp>
        <p:nvGrpSpPr>
          <p:cNvPr id="30723" name="Group 3">
            <a:extLst>
              <a:ext uri="{FF2B5EF4-FFF2-40B4-BE49-F238E27FC236}">
                <a16:creationId xmlns:a16="http://schemas.microsoft.com/office/drawing/2014/main" id="{1B04E3E4-A1DC-044B-994D-EB20AFBDC3F0}"/>
              </a:ext>
            </a:extLst>
          </p:cNvPr>
          <p:cNvGrpSpPr>
            <a:grpSpLocks/>
          </p:cNvGrpSpPr>
          <p:nvPr/>
        </p:nvGrpSpPr>
        <p:grpSpPr bwMode="auto">
          <a:xfrm>
            <a:off x="4951413" y="473075"/>
            <a:ext cx="3581400" cy="830263"/>
            <a:chOff x="3362" y="888"/>
            <a:chExt cx="2141" cy="698"/>
          </a:xfrm>
        </p:grpSpPr>
        <p:sp>
          <p:nvSpPr>
            <p:cNvPr id="30730" name="Text Box 4">
              <a:extLst>
                <a:ext uri="{FF2B5EF4-FFF2-40B4-BE49-F238E27FC236}">
                  <a16:creationId xmlns:a16="http://schemas.microsoft.com/office/drawing/2014/main" id="{74F0C0AD-3E6F-9A41-90D8-20B77A72E7AE}"/>
                </a:ext>
              </a:extLst>
            </p:cNvPr>
            <p:cNvSpPr txBox="1">
              <a:spLocks noChangeArrowheads="1"/>
            </p:cNvSpPr>
            <p:nvPr/>
          </p:nvSpPr>
          <p:spPr bwMode="auto">
            <a:xfrm>
              <a:off x="3362" y="888"/>
              <a:ext cx="802"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spcBef>
                  <a:spcPct val="50000"/>
                </a:spcBef>
              </a:pPr>
              <a:r>
                <a:rPr lang="en-US" altLang="en-US"/>
                <a:t>Female</a:t>
              </a:r>
            </a:p>
          </p:txBody>
        </p:sp>
        <p:sp>
          <p:nvSpPr>
            <p:cNvPr id="30731" name="Text Box 5">
              <a:extLst>
                <a:ext uri="{FF2B5EF4-FFF2-40B4-BE49-F238E27FC236}">
                  <a16:creationId xmlns:a16="http://schemas.microsoft.com/office/drawing/2014/main" id="{20B3BC73-E121-1748-87A5-1057CD515E87}"/>
                </a:ext>
              </a:extLst>
            </p:cNvPr>
            <p:cNvSpPr txBox="1">
              <a:spLocks noChangeArrowheads="1"/>
            </p:cNvSpPr>
            <p:nvPr/>
          </p:nvSpPr>
          <p:spPr bwMode="auto">
            <a:xfrm>
              <a:off x="4957" y="888"/>
              <a:ext cx="546"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dirty="0"/>
                <a:t>Hen</a:t>
              </a:r>
            </a:p>
          </p:txBody>
        </p:sp>
        <p:sp>
          <p:nvSpPr>
            <p:cNvPr id="30732" name="AutoShape 6">
              <a:extLst>
                <a:ext uri="{FF2B5EF4-FFF2-40B4-BE49-F238E27FC236}">
                  <a16:creationId xmlns:a16="http://schemas.microsoft.com/office/drawing/2014/main" id="{64FDBB03-C164-1342-A684-39484212575E}"/>
                </a:ext>
              </a:extLst>
            </p:cNvPr>
            <p:cNvSpPr>
              <a:spLocks noChangeArrowheads="1"/>
            </p:cNvSpPr>
            <p:nvPr/>
          </p:nvSpPr>
          <p:spPr bwMode="auto">
            <a:xfrm>
              <a:off x="4280" y="1038"/>
              <a:ext cx="576"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grpSp>
      <p:grpSp>
        <p:nvGrpSpPr>
          <p:cNvPr id="30724" name="Group 7">
            <a:extLst>
              <a:ext uri="{FF2B5EF4-FFF2-40B4-BE49-F238E27FC236}">
                <a16:creationId xmlns:a16="http://schemas.microsoft.com/office/drawing/2014/main" id="{AC96A73F-4D99-E949-99BD-2BDB9474AC64}"/>
              </a:ext>
            </a:extLst>
          </p:cNvPr>
          <p:cNvGrpSpPr>
            <a:grpSpLocks/>
          </p:cNvGrpSpPr>
          <p:nvPr/>
        </p:nvGrpSpPr>
        <p:grpSpPr bwMode="auto">
          <a:xfrm>
            <a:off x="914400" y="473075"/>
            <a:ext cx="3581400" cy="461963"/>
            <a:chOff x="384" y="864"/>
            <a:chExt cx="2525" cy="388"/>
          </a:xfrm>
        </p:grpSpPr>
        <p:sp>
          <p:nvSpPr>
            <p:cNvPr id="30727" name="Text Box 8">
              <a:extLst>
                <a:ext uri="{FF2B5EF4-FFF2-40B4-BE49-F238E27FC236}">
                  <a16:creationId xmlns:a16="http://schemas.microsoft.com/office/drawing/2014/main" id="{11DF1729-ED21-E547-81B4-4EA79C0B5F41}"/>
                </a:ext>
              </a:extLst>
            </p:cNvPr>
            <p:cNvSpPr txBox="1">
              <a:spLocks noChangeArrowheads="1"/>
            </p:cNvSpPr>
            <p:nvPr/>
          </p:nvSpPr>
          <p:spPr bwMode="auto">
            <a:xfrm>
              <a:off x="384" y="864"/>
              <a:ext cx="730"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dirty="0"/>
                <a:t>Male</a:t>
              </a:r>
            </a:p>
          </p:txBody>
        </p:sp>
        <p:sp>
          <p:nvSpPr>
            <p:cNvPr id="30728" name="Text Box 9">
              <a:extLst>
                <a:ext uri="{FF2B5EF4-FFF2-40B4-BE49-F238E27FC236}">
                  <a16:creationId xmlns:a16="http://schemas.microsoft.com/office/drawing/2014/main" id="{271E3029-61A1-7B47-B278-62104D53621A}"/>
                </a:ext>
              </a:extLst>
            </p:cNvPr>
            <p:cNvSpPr txBox="1">
              <a:spLocks noChangeArrowheads="1"/>
            </p:cNvSpPr>
            <p:nvPr/>
          </p:nvSpPr>
          <p:spPr bwMode="auto">
            <a:xfrm>
              <a:off x="1776" y="864"/>
              <a:ext cx="1133"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t>Rooster</a:t>
              </a:r>
            </a:p>
          </p:txBody>
        </p:sp>
        <p:sp>
          <p:nvSpPr>
            <p:cNvPr id="30729" name="AutoShape 10">
              <a:extLst>
                <a:ext uri="{FF2B5EF4-FFF2-40B4-BE49-F238E27FC236}">
                  <a16:creationId xmlns:a16="http://schemas.microsoft.com/office/drawing/2014/main" id="{F789FCDF-0FAC-5542-97B6-853CA1BBDAB4}"/>
                </a:ext>
              </a:extLst>
            </p:cNvPr>
            <p:cNvSpPr>
              <a:spLocks noChangeArrowheads="1"/>
            </p:cNvSpPr>
            <p:nvPr/>
          </p:nvSpPr>
          <p:spPr bwMode="auto">
            <a:xfrm>
              <a:off x="1110" y="1011"/>
              <a:ext cx="576"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grpSp>
      <p:pic>
        <p:nvPicPr>
          <p:cNvPr id="30725" name="Picture 11">
            <a:extLst>
              <a:ext uri="{FF2B5EF4-FFF2-40B4-BE49-F238E27FC236}">
                <a16:creationId xmlns:a16="http://schemas.microsoft.com/office/drawing/2014/main" id="{87AB0303-24DA-914C-9D0A-87B961662A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992188"/>
            <a:ext cx="3789363" cy="408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12">
            <a:extLst>
              <a:ext uri="{FF2B5EF4-FFF2-40B4-BE49-F238E27FC236}">
                <a16:creationId xmlns:a16="http://schemas.microsoft.com/office/drawing/2014/main" id="{1EA22575-A1F3-3244-B9F9-EF35188D1E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8700" y="1001713"/>
            <a:ext cx="3848100" cy="407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3E09B5FE-BB1D-7D4A-9A64-0FEDD0E16684}"/>
              </a:ext>
            </a:extLst>
          </p:cNvPr>
          <p:cNvSpPr>
            <a:spLocks noGrp="1" noChangeArrowheads="1"/>
          </p:cNvSpPr>
          <p:nvPr>
            <p:ph type="title"/>
          </p:nvPr>
        </p:nvSpPr>
        <p:spPr/>
        <p:txBody>
          <a:bodyPr/>
          <a:lstStyle/>
          <a:p>
            <a:r>
              <a:rPr lang="en-US" altLang="en-US">
                <a:ea typeface="ＭＳ Ｐゴシック" panose="020B0600070205080204" pitchFamily="34" charset="-128"/>
              </a:rPr>
              <a:t>Canine</a:t>
            </a:r>
          </a:p>
        </p:txBody>
      </p:sp>
      <p:grpSp>
        <p:nvGrpSpPr>
          <p:cNvPr id="32771" name="Group 3">
            <a:extLst>
              <a:ext uri="{FF2B5EF4-FFF2-40B4-BE49-F238E27FC236}">
                <a16:creationId xmlns:a16="http://schemas.microsoft.com/office/drawing/2014/main" id="{C07CAF7E-ECA2-FF40-9CF0-482B1E6836C9}"/>
              </a:ext>
            </a:extLst>
          </p:cNvPr>
          <p:cNvGrpSpPr>
            <a:grpSpLocks/>
          </p:cNvGrpSpPr>
          <p:nvPr/>
        </p:nvGrpSpPr>
        <p:grpSpPr bwMode="auto">
          <a:xfrm>
            <a:off x="1022350" y="666750"/>
            <a:ext cx="3471863" cy="1150938"/>
            <a:chOff x="3362" y="888"/>
            <a:chExt cx="2199" cy="698"/>
          </a:xfrm>
        </p:grpSpPr>
        <p:sp>
          <p:nvSpPr>
            <p:cNvPr id="32777" name="Text Box 4">
              <a:extLst>
                <a:ext uri="{FF2B5EF4-FFF2-40B4-BE49-F238E27FC236}">
                  <a16:creationId xmlns:a16="http://schemas.microsoft.com/office/drawing/2014/main" id="{BC96A7A2-4571-7E40-B554-9DB55F0B0B39}"/>
                </a:ext>
              </a:extLst>
            </p:cNvPr>
            <p:cNvSpPr txBox="1">
              <a:spLocks noChangeArrowheads="1"/>
            </p:cNvSpPr>
            <p:nvPr/>
          </p:nvSpPr>
          <p:spPr bwMode="auto">
            <a:xfrm>
              <a:off x="3362" y="888"/>
              <a:ext cx="802"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spcBef>
                  <a:spcPct val="50000"/>
                </a:spcBef>
              </a:pPr>
              <a:r>
                <a:rPr lang="en-US" altLang="en-US"/>
                <a:t>Female</a:t>
              </a:r>
            </a:p>
          </p:txBody>
        </p:sp>
        <p:sp>
          <p:nvSpPr>
            <p:cNvPr id="32778" name="Text Box 5">
              <a:extLst>
                <a:ext uri="{FF2B5EF4-FFF2-40B4-BE49-F238E27FC236}">
                  <a16:creationId xmlns:a16="http://schemas.microsoft.com/office/drawing/2014/main" id="{FB4CC7C8-5A40-EE41-B490-20EFE2B1589D}"/>
                </a:ext>
              </a:extLst>
            </p:cNvPr>
            <p:cNvSpPr txBox="1">
              <a:spLocks noChangeArrowheads="1"/>
            </p:cNvSpPr>
            <p:nvPr/>
          </p:nvSpPr>
          <p:spPr bwMode="auto">
            <a:xfrm>
              <a:off x="4957" y="888"/>
              <a:ext cx="604"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t>Bitch</a:t>
              </a:r>
            </a:p>
          </p:txBody>
        </p:sp>
        <p:sp>
          <p:nvSpPr>
            <p:cNvPr id="32779" name="AutoShape 6">
              <a:extLst>
                <a:ext uri="{FF2B5EF4-FFF2-40B4-BE49-F238E27FC236}">
                  <a16:creationId xmlns:a16="http://schemas.microsoft.com/office/drawing/2014/main" id="{F7B901D7-F222-0B4E-8EF6-45F9353D5F96}"/>
                </a:ext>
              </a:extLst>
            </p:cNvPr>
            <p:cNvSpPr>
              <a:spLocks noChangeArrowheads="1"/>
            </p:cNvSpPr>
            <p:nvPr/>
          </p:nvSpPr>
          <p:spPr bwMode="auto">
            <a:xfrm>
              <a:off x="4272" y="963"/>
              <a:ext cx="569" cy="11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grpSp>
      <p:grpSp>
        <p:nvGrpSpPr>
          <p:cNvPr id="32772" name="Group 7">
            <a:extLst>
              <a:ext uri="{FF2B5EF4-FFF2-40B4-BE49-F238E27FC236}">
                <a16:creationId xmlns:a16="http://schemas.microsoft.com/office/drawing/2014/main" id="{68F81936-3B61-3E46-9C29-2C01F60A3811}"/>
              </a:ext>
            </a:extLst>
          </p:cNvPr>
          <p:cNvGrpSpPr>
            <a:grpSpLocks/>
          </p:cNvGrpSpPr>
          <p:nvPr/>
        </p:nvGrpSpPr>
        <p:grpSpPr bwMode="auto">
          <a:xfrm>
            <a:off x="5029200" y="666750"/>
            <a:ext cx="2800350" cy="461963"/>
            <a:chOff x="384" y="864"/>
            <a:chExt cx="1932" cy="388"/>
          </a:xfrm>
        </p:grpSpPr>
        <p:sp>
          <p:nvSpPr>
            <p:cNvPr id="32774" name="Text Box 8">
              <a:extLst>
                <a:ext uri="{FF2B5EF4-FFF2-40B4-BE49-F238E27FC236}">
                  <a16:creationId xmlns:a16="http://schemas.microsoft.com/office/drawing/2014/main" id="{112200EF-E79A-6245-A848-6A353A855F30}"/>
                </a:ext>
              </a:extLst>
            </p:cNvPr>
            <p:cNvSpPr txBox="1">
              <a:spLocks noChangeArrowheads="1"/>
            </p:cNvSpPr>
            <p:nvPr/>
          </p:nvSpPr>
          <p:spPr bwMode="auto">
            <a:xfrm>
              <a:off x="384" y="864"/>
              <a:ext cx="730"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t>Male</a:t>
              </a:r>
            </a:p>
          </p:txBody>
        </p:sp>
        <p:sp>
          <p:nvSpPr>
            <p:cNvPr id="32775" name="Text Box 9">
              <a:extLst>
                <a:ext uri="{FF2B5EF4-FFF2-40B4-BE49-F238E27FC236}">
                  <a16:creationId xmlns:a16="http://schemas.microsoft.com/office/drawing/2014/main" id="{D1F7E0C4-6676-714F-83D9-E20873BD01A8}"/>
                </a:ext>
              </a:extLst>
            </p:cNvPr>
            <p:cNvSpPr txBox="1">
              <a:spLocks noChangeArrowheads="1"/>
            </p:cNvSpPr>
            <p:nvPr/>
          </p:nvSpPr>
          <p:spPr bwMode="auto">
            <a:xfrm>
              <a:off x="1776" y="864"/>
              <a:ext cx="540"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t>Dog</a:t>
              </a:r>
            </a:p>
          </p:txBody>
        </p:sp>
        <p:sp>
          <p:nvSpPr>
            <p:cNvPr id="32776" name="AutoShape 10">
              <a:extLst>
                <a:ext uri="{FF2B5EF4-FFF2-40B4-BE49-F238E27FC236}">
                  <a16:creationId xmlns:a16="http://schemas.microsoft.com/office/drawing/2014/main" id="{B15312A6-B937-BF40-90CB-3461577093E3}"/>
                </a:ext>
              </a:extLst>
            </p:cNvPr>
            <p:cNvSpPr>
              <a:spLocks noChangeArrowheads="1"/>
            </p:cNvSpPr>
            <p:nvPr/>
          </p:nvSpPr>
          <p:spPr bwMode="auto">
            <a:xfrm>
              <a:off x="1074" y="968"/>
              <a:ext cx="572" cy="15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grpSp>
      <p:pic>
        <p:nvPicPr>
          <p:cNvPr id="32773" name="Picture 12">
            <a:extLst>
              <a:ext uri="{FF2B5EF4-FFF2-40B4-BE49-F238E27FC236}">
                <a16:creationId xmlns:a16="http://schemas.microsoft.com/office/drawing/2014/main" id="{6DDDCF5C-4E50-4445-842B-9DA7D43BA0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176338"/>
            <a:ext cx="7315200" cy="385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818B14A-6692-F14C-B9A6-052E0166EE3F}"/>
              </a:ext>
            </a:extLst>
          </p:cNvPr>
          <p:cNvSpPr txBox="1"/>
          <p:nvPr/>
        </p:nvSpPr>
        <p:spPr>
          <a:xfrm>
            <a:off x="6172200" y="4095750"/>
            <a:ext cx="1141659" cy="461665"/>
          </a:xfrm>
          <a:prstGeom prst="rect">
            <a:avLst/>
          </a:prstGeom>
          <a:noFill/>
        </p:spPr>
        <p:txBody>
          <a:bodyPr wrap="none" rtlCol="0">
            <a:spAutoFit/>
          </a:bodyPr>
          <a:lstStyle/>
          <a:p>
            <a:r>
              <a:rPr lang="en-US" dirty="0">
                <a:solidFill>
                  <a:srgbClr val="FFFF00"/>
                </a:solidFill>
              </a:rPr>
              <a:t>Buddy</a:t>
            </a:r>
          </a:p>
        </p:txBody>
      </p:sp>
      <p:sp>
        <p:nvSpPr>
          <p:cNvPr id="4" name="TextBox 3">
            <a:extLst>
              <a:ext uri="{FF2B5EF4-FFF2-40B4-BE49-F238E27FC236}">
                <a16:creationId xmlns:a16="http://schemas.microsoft.com/office/drawing/2014/main" id="{A051A63F-F8CB-6E4B-8A57-378EFB53CDEE}"/>
              </a:ext>
            </a:extLst>
          </p:cNvPr>
          <p:cNvSpPr txBox="1"/>
          <p:nvPr/>
        </p:nvSpPr>
        <p:spPr>
          <a:xfrm>
            <a:off x="3368502" y="4475229"/>
            <a:ext cx="833883" cy="461665"/>
          </a:xfrm>
          <a:prstGeom prst="rect">
            <a:avLst/>
          </a:prstGeom>
          <a:noFill/>
        </p:spPr>
        <p:txBody>
          <a:bodyPr wrap="none" rtlCol="0">
            <a:spAutoFit/>
          </a:bodyPr>
          <a:lstStyle/>
          <a:p>
            <a:r>
              <a:rPr lang="en-US" dirty="0" err="1">
                <a:solidFill>
                  <a:srgbClr val="FFFF00"/>
                </a:solidFill>
              </a:rPr>
              <a:t>Kalli</a:t>
            </a:r>
            <a:endParaRPr lang="en-US" dirty="0">
              <a:solidFill>
                <a:srgbClr val="FFFF00"/>
              </a:solidFill>
            </a:endParaRPr>
          </a:p>
        </p:txBody>
      </p:sp>
    </p:spTree>
    <p:extLst>
      <p:ext uri="{BB962C8B-B14F-4D97-AF65-F5344CB8AC3E}">
        <p14:creationId xmlns:p14="http://schemas.microsoft.com/office/powerpoint/2010/main" val="3443719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99867EE2-011F-DD4D-A7D4-76AE96686943}"/>
              </a:ext>
            </a:extLst>
          </p:cNvPr>
          <p:cNvSpPr>
            <a:spLocks noGrp="1" noChangeArrowheads="1"/>
          </p:cNvSpPr>
          <p:nvPr>
            <p:ph type="title"/>
          </p:nvPr>
        </p:nvSpPr>
        <p:spPr/>
        <p:txBody>
          <a:bodyPr/>
          <a:lstStyle/>
          <a:p>
            <a:r>
              <a:rPr lang="en-US" altLang="en-US">
                <a:ea typeface="ＭＳ Ｐゴシック" panose="020B0600070205080204" pitchFamily="34" charset="-128"/>
              </a:rPr>
              <a:t>Feline</a:t>
            </a:r>
          </a:p>
        </p:txBody>
      </p:sp>
      <p:sp>
        <p:nvSpPr>
          <p:cNvPr id="33800" name="Text Box 4">
            <a:extLst>
              <a:ext uri="{FF2B5EF4-FFF2-40B4-BE49-F238E27FC236}">
                <a16:creationId xmlns:a16="http://schemas.microsoft.com/office/drawing/2014/main" id="{C09EDC64-6B03-804F-ACE5-FB82EEE3959B}"/>
              </a:ext>
            </a:extLst>
          </p:cNvPr>
          <p:cNvSpPr txBox="1">
            <a:spLocks noChangeArrowheads="1"/>
          </p:cNvSpPr>
          <p:nvPr/>
        </p:nvSpPr>
        <p:spPr bwMode="auto">
          <a:xfrm>
            <a:off x="762000" y="735012"/>
            <a:ext cx="1266035"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spcBef>
                <a:spcPct val="50000"/>
              </a:spcBef>
            </a:pPr>
            <a:r>
              <a:rPr lang="en-US" altLang="en-US" dirty="0"/>
              <a:t>Female</a:t>
            </a:r>
          </a:p>
        </p:txBody>
      </p:sp>
      <p:sp>
        <p:nvSpPr>
          <p:cNvPr id="33801" name="Text Box 5">
            <a:extLst>
              <a:ext uri="{FF2B5EF4-FFF2-40B4-BE49-F238E27FC236}">
                <a16:creationId xmlns:a16="http://schemas.microsoft.com/office/drawing/2014/main" id="{FB508629-E45F-D647-A1CD-41C8AA8FF750}"/>
              </a:ext>
            </a:extLst>
          </p:cNvPr>
          <p:cNvSpPr txBox="1">
            <a:spLocks noChangeArrowheads="1"/>
          </p:cNvSpPr>
          <p:nvPr/>
        </p:nvSpPr>
        <p:spPr bwMode="auto">
          <a:xfrm>
            <a:off x="2907461" y="735012"/>
            <a:ext cx="1141326" cy="46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dirty="0"/>
              <a:t>Queen</a:t>
            </a:r>
          </a:p>
        </p:txBody>
      </p:sp>
      <p:sp>
        <p:nvSpPr>
          <p:cNvPr id="33797" name="Text Box 8">
            <a:extLst>
              <a:ext uri="{FF2B5EF4-FFF2-40B4-BE49-F238E27FC236}">
                <a16:creationId xmlns:a16="http://schemas.microsoft.com/office/drawing/2014/main" id="{82EDF199-1AC4-5646-B3AD-B3138B02D341}"/>
              </a:ext>
            </a:extLst>
          </p:cNvPr>
          <p:cNvSpPr txBox="1">
            <a:spLocks noChangeArrowheads="1"/>
          </p:cNvSpPr>
          <p:nvPr/>
        </p:nvSpPr>
        <p:spPr bwMode="auto">
          <a:xfrm>
            <a:off x="5190452" y="738187"/>
            <a:ext cx="105794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dirty="0"/>
              <a:t>Male</a:t>
            </a:r>
          </a:p>
        </p:txBody>
      </p:sp>
      <p:sp>
        <p:nvSpPr>
          <p:cNvPr id="33798" name="Text Box 9">
            <a:extLst>
              <a:ext uri="{FF2B5EF4-FFF2-40B4-BE49-F238E27FC236}">
                <a16:creationId xmlns:a16="http://schemas.microsoft.com/office/drawing/2014/main" id="{82FD6B5C-B17E-1E4E-8CF8-A52059A42656}"/>
              </a:ext>
            </a:extLst>
          </p:cNvPr>
          <p:cNvSpPr txBox="1">
            <a:spLocks noChangeArrowheads="1"/>
          </p:cNvSpPr>
          <p:nvPr/>
        </p:nvSpPr>
        <p:spPr bwMode="auto">
          <a:xfrm>
            <a:off x="6808423" y="735012"/>
            <a:ext cx="81157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dirty="0"/>
              <a:t>Tom</a:t>
            </a:r>
          </a:p>
        </p:txBody>
      </p:sp>
      <p:sp>
        <p:nvSpPr>
          <p:cNvPr id="33799" name="AutoShape 10">
            <a:extLst>
              <a:ext uri="{FF2B5EF4-FFF2-40B4-BE49-F238E27FC236}">
                <a16:creationId xmlns:a16="http://schemas.microsoft.com/office/drawing/2014/main" id="{3D40A0E8-C6FC-9B47-9874-A0FE9A7D3E96}"/>
              </a:ext>
            </a:extLst>
          </p:cNvPr>
          <p:cNvSpPr>
            <a:spLocks noChangeArrowheads="1"/>
          </p:cNvSpPr>
          <p:nvPr/>
        </p:nvSpPr>
        <p:spPr bwMode="auto">
          <a:xfrm>
            <a:off x="6029179" y="876300"/>
            <a:ext cx="834765" cy="17145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sp>
        <p:nvSpPr>
          <p:cNvPr id="12" name="AutoShape 10">
            <a:extLst>
              <a:ext uri="{FF2B5EF4-FFF2-40B4-BE49-F238E27FC236}">
                <a16:creationId xmlns:a16="http://schemas.microsoft.com/office/drawing/2014/main" id="{FD7B1125-9996-4042-803F-9728BF30A14F}"/>
              </a:ext>
            </a:extLst>
          </p:cNvPr>
          <p:cNvSpPr>
            <a:spLocks noChangeArrowheads="1"/>
          </p:cNvSpPr>
          <p:nvPr/>
        </p:nvSpPr>
        <p:spPr bwMode="auto">
          <a:xfrm>
            <a:off x="2025650" y="884103"/>
            <a:ext cx="834765" cy="17145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12700">
            <a:solidFill>
              <a:schemeClr val="tx1"/>
            </a:solidFill>
            <a:miter lim="800000"/>
            <a:headEnd/>
            <a:tailEnd/>
          </a:ln>
        </p:spPr>
        <p:txBody>
          <a:bodyPr wrap="none" anchor="ctr"/>
          <a:lstStyle/>
          <a:p>
            <a:endParaRPr lang="en-US"/>
          </a:p>
        </p:txBody>
      </p:sp>
      <p:pic>
        <p:nvPicPr>
          <p:cNvPr id="2" name="Picture 1">
            <a:extLst>
              <a:ext uri="{FF2B5EF4-FFF2-40B4-BE49-F238E27FC236}">
                <a16:creationId xmlns:a16="http://schemas.microsoft.com/office/drawing/2014/main" id="{602BB664-0A1B-D84E-9AE7-CFD7AC5EB4E6}"/>
              </a:ext>
            </a:extLst>
          </p:cNvPr>
          <p:cNvPicPr>
            <a:picLocks noChangeAspect="1"/>
          </p:cNvPicPr>
          <p:nvPr/>
        </p:nvPicPr>
        <p:blipFill>
          <a:blip r:embed="rId3"/>
          <a:stretch>
            <a:fillRect/>
          </a:stretch>
        </p:blipFill>
        <p:spPr>
          <a:xfrm>
            <a:off x="563159" y="1637530"/>
            <a:ext cx="3686175" cy="2457450"/>
          </a:xfrm>
          <a:prstGeom prst="rect">
            <a:avLst/>
          </a:prstGeom>
        </p:spPr>
      </p:pic>
      <p:pic>
        <p:nvPicPr>
          <p:cNvPr id="6" name="Picture 5">
            <a:extLst>
              <a:ext uri="{FF2B5EF4-FFF2-40B4-BE49-F238E27FC236}">
                <a16:creationId xmlns:a16="http://schemas.microsoft.com/office/drawing/2014/main" id="{3E00EC15-86BF-0F49-8778-2D97DFE3CF5C}"/>
              </a:ext>
            </a:extLst>
          </p:cNvPr>
          <p:cNvPicPr>
            <a:picLocks noChangeAspect="1"/>
          </p:cNvPicPr>
          <p:nvPr/>
        </p:nvPicPr>
        <p:blipFill>
          <a:blip r:embed="rId4"/>
          <a:stretch>
            <a:fillRect/>
          </a:stretch>
        </p:blipFill>
        <p:spPr>
          <a:xfrm>
            <a:off x="4473331" y="1420891"/>
            <a:ext cx="4316613" cy="2890728"/>
          </a:xfrm>
          <a:prstGeom prst="rect">
            <a:avLst/>
          </a:prstGeom>
        </p:spPr>
      </p:pic>
    </p:spTree>
    <p:extLst>
      <p:ext uri="{BB962C8B-B14F-4D97-AF65-F5344CB8AC3E}">
        <p14:creationId xmlns:p14="http://schemas.microsoft.com/office/powerpoint/2010/main" val="968683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85BFE-F392-574E-AA33-8ACD33CEC8B0}"/>
              </a:ext>
            </a:extLst>
          </p:cNvPr>
          <p:cNvSpPr>
            <a:spLocks noGrp="1"/>
          </p:cNvSpPr>
          <p:nvPr>
            <p:ph type="title"/>
          </p:nvPr>
        </p:nvSpPr>
        <p:spPr/>
        <p:txBody>
          <a:bodyPr/>
          <a:lstStyle/>
          <a:p>
            <a:r>
              <a:rPr lang="en-US" dirty="0"/>
              <a:t>Quiz 1a</a:t>
            </a:r>
          </a:p>
        </p:txBody>
      </p:sp>
      <p:sp>
        <p:nvSpPr>
          <p:cNvPr id="4" name="Content Placeholder 3">
            <a:extLst>
              <a:ext uri="{FF2B5EF4-FFF2-40B4-BE49-F238E27FC236}">
                <a16:creationId xmlns:a16="http://schemas.microsoft.com/office/drawing/2014/main" id="{40D0CE4B-40D5-EE4C-8AC1-851B18EDA3F6}"/>
              </a:ext>
            </a:extLst>
          </p:cNvPr>
          <p:cNvSpPr>
            <a:spLocks noGrp="1"/>
          </p:cNvSpPr>
          <p:nvPr>
            <p:ph idx="1"/>
          </p:nvPr>
        </p:nvSpPr>
        <p:spPr>
          <a:xfrm>
            <a:off x="76200" y="857250"/>
            <a:ext cx="8991600" cy="3771900"/>
          </a:xfrm>
        </p:spPr>
        <p:txBody>
          <a:bodyPr/>
          <a:lstStyle/>
          <a:p>
            <a:pPr marL="0" indent="0">
              <a:buNone/>
            </a:pPr>
            <a:r>
              <a:rPr lang="en-US" dirty="0"/>
              <a:t>Pause this video and take the quiz below by writing you answers on your notes.</a:t>
            </a:r>
            <a:br>
              <a:rPr lang="en-US" dirty="0"/>
            </a:br>
            <a:endParaRPr lang="en-US" dirty="0"/>
          </a:p>
          <a:p>
            <a:pPr marL="0" indent="0">
              <a:buNone/>
            </a:pPr>
            <a:r>
              <a:rPr lang="en-US" dirty="0"/>
              <a:t>What is the name of the female for each of the following:</a:t>
            </a:r>
          </a:p>
          <a:p>
            <a:pPr marL="0" indent="0">
              <a:buNone/>
            </a:pPr>
            <a:endParaRPr lang="en-US" dirty="0"/>
          </a:p>
          <a:p>
            <a:pPr marL="0" indent="0">
              <a:buNone/>
            </a:pPr>
            <a:r>
              <a:rPr lang="en-US" dirty="0"/>
              <a:t>Bovine –</a:t>
            </a:r>
          </a:p>
          <a:p>
            <a:pPr marL="0" indent="0">
              <a:buNone/>
            </a:pPr>
            <a:r>
              <a:rPr lang="en-US" dirty="0"/>
              <a:t>Equine –</a:t>
            </a:r>
          </a:p>
          <a:p>
            <a:pPr marL="0" indent="0">
              <a:buNone/>
            </a:pPr>
            <a:r>
              <a:rPr lang="en-US" dirty="0"/>
              <a:t>Porcine – </a:t>
            </a:r>
          </a:p>
          <a:p>
            <a:pPr marL="0" indent="0">
              <a:buNone/>
            </a:pPr>
            <a:r>
              <a:rPr lang="en-US" dirty="0"/>
              <a:t>Canine -</a:t>
            </a:r>
          </a:p>
        </p:txBody>
      </p:sp>
      <p:pic>
        <p:nvPicPr>
          <p:cNvPr id="6" name="Picture 5" descr="A picture containing toy, doll, food&#10;&#10;Description automatically generated">
            <a:extLst>
              <a:ext uri="{FF2B5EF4-FFF2-40B4-BE49-F238E27FC236}">
                <a16:creationId xmlns:a16="http://schemas.microsoft.com/office/drawing/2014/main" id="{A8724AE4-7ABE-5340-A427-C73C3E73A0DF}"/>
              </a:ext>
            </a:extLst>
          </p:cNvPr>
          <p:cNvPicPr>
            <a:picLocks noChangeAspect="1"/>
          </p:cNvPicPr>
          <p:nvPr/>
        </p:nvPicPr>
        <p:blipFill>
          <a:blip r:embed="rId3"/>
          <a:stretch>
            <a:fillRect/>
          </a:stretch>
        </p:blipFill>
        <p:spPr>
          <a:xfrm>
            <a:off x="6477000" y="2515030"/>
            <a:ext cx="2228420" cy="2228420"/>
          </a:xfrm>
          <a:prstGeom prst="rect">
            <a:avLst/>
          </a:prstGeom>
        </p:spPr>
      </p:pic>
    </p:spTree>
    <p:extLst>
      <p:ext uri="{BB962C8B-B14F-4D97-AF65-F5344CB8AC3E}">
        <p14:creationId xmlns:p14="http://schemas.microsoft.com/office/powerpoint/2010/main" val="813726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85BFE-F392-574E-AA33-8ACD33CEC8B0}"/>
              </a:ext>
            </a:extLst>
          </p:cNvPr>
          <p:cNvSpPr>
            <a:spLocks noGrp="1"/>
          </p:cNvSpPr>
          <p:nvPr>
            <p:ph type="title"/>
          </p:nvPr>
        </p:nvSpPr>
        <p:spPr/>
        <p:txBody>
          <a:bodyPr/>
          <a:lstStyle/>
          <a:p>
            <a:r>
              <a:rPr lang="en-US" dirty="0"/>
              <a:t>Quiz 1a</a:t>
            </a:r>
          </a:p>
        </p:txBody>
      </p:sp>
      <p:sp>
        <p:nvSpPr>
          <p:cNvPr id="4" name="Content Placeholder 3">
            <a:extLst>
              <a:ext uri="{FF2B5EF4-FFF2-40B4-BE49-F238E27FC236}">
                <a16:creationId xmlns:a16="http://schemas.microsoft.com/office/drawing/2014/main" id="{40D0CE4B-40D5-EE4C-8AC1-851B18EDA3F6}"/>
              </a:ext>
            </a:extLst>
          </p:cNvPr>
          <p:cNvSpPr>
            <a:spLocks noGrp="1"/>
          </p:cNvSpPr>
          <p:nvPr>
            <p:ph idx="1"/>
          </p:nvPr>
        </p:nvSpPr>
        <p:spPr>
          <a:xfrm>
            <a:off x="76200" y="857250"/>
            <a:ext cx="8991600" cy="3771900"/>
          </a:xfrm>
        </p:spPr>
        <p:txBody>
          <a:bodyPr/>
          <a:lstStyle/>
          <a:p>
            <a:pPr marL="0" indent="0">
              <a:buNone/>
            </a:pPr>
            <a:r>
              <a:rPr lang="en-US" dirty="0"/>
              <a:t>Pause this video and take the quiz below by writing you answers on your notes.</a:t>
            </a:r>
            <a:br>
              <a:rPr lang="en-US" dirty="0"/>
            </a:br>
            <a:endParaRPr lang="en-US" dirty="0"/>
          </a:p>
          <a:p>
            <a:pPr marL="0" indent="0">
              <a:buNone/>
            </a:pPr>
            <a:r>
              <a:rPr lang="en-US" dirty="0"/>
              <a:t>What is the name of the female for each of the following:</a:t>
            </a:r>
          </a:p>
          <a:p>
            <a:pPr marL="0" indent="0">
              <a:buNone/>
            </a:pPr>
            <a:endParaRPr lang="en-US" dirty="0"/>
          </a:p>
          <a:p>
            <a:pPr marL="0" indent="0">
              <a:buNone/>
            </a:pPr>
            <a:r>
              <a:rPr lang="en-US" dirty="0"/>
              <a:t>Bovine – Cow or Heifer</a:t>
            </a:r>
          </a:p>
          <a:p>
            <a:pPr marL="0" indent="0">
              <a:buNone/>
            </a:pPr>
            <a:r>
              <a:rPr lang="en-US" dirty="0"/>
              <a:t>Equine – Mare or Filly</a:t>
            </a:r>
          </a:p>
          <a:p>
            <a:pPr marL="0" indent="0">
              <a:buNone/>
            </a:pPr>
            <a:r>
              <a:rPr lang="en-US" dirty="0"/>
              <a:t>Porcine – Sow or Gilt</a:t>
            </a:r>
          </a:p>
          <a:p>
            <a:pPr marL="0" indent="0">
              <a:buNone/>
            </a:pPr>
            <a:r>
              <a:rPr lang="en-US" dirty="0"/>
              <a:t>Canine - Bitch</a:t>
            </a:r>
          </a:p>
        </p:txBody>
      </p:sp>
      <p:pic>
        <p:nvPicPr>
          <p:cNvPr id="7" name="Picture 6" descr="A picture containing toy, sushi, doll, food&#10;&#10;Description automatically generated">
            <a:extLst>
              <a:ext uri="{FF2B5EF4-FFF2-40B4-BE49-F238E27FC236}">
                <a16:creationId xmlns:a16="http://schemas.microsoft.com/office/drawing/2014/main" id="{D4C2719E-4F51-A24D-9269-EFF272A07598}"/>
              </a:ext>
            </a:extLst>
          </p:cNvPr>
          <p:cNvPicPr>
            <a:picLocks noChangeAspect="1"/>
          </p:cNvPicPr>
          <p:nvPr/>
        </p:nvPicPr>
        <p:blipFill>
          <a:blip r:embed="rId3"/>
          <a:stretch>
            <a:fillRect/>
          </a:stretch>
        </p:blipFill>
        <p:spPr>
          <a:xfrm>
            <a:off x="5867400" y="2266950"/>
            <a:ext cx="2298700" cy="2298700"/>
          </a:xfrm>
          <a:prstGeom prst="rect">
            <a:avLst/>
          </a:prstGeom>
        </p:spPr>
      </p:pic>
    </p:spTree>
    <p:extLst>
      <p:ext uri="{BB962C8B-B14F-4D97-AF65-F5344CB8AC3E}">
        <p14:creationId xmlns:p14="http://schemas.microsoft.com/office/powerpoint/2010/main" val="347609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a:extLst>
              <a:ext uri="{FF2B5EF4-FFF2-40B4-BE49-F238E27FC236}">
                <a16:creationId xmlns:a16="http://schemas.microsoft.com/office/drawing/2014/main" id="{2A65E948-E6E9-6143-8D67-2148F51366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325" y="1047750"/>
            <a:ext cx="5975350" cy="392430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435" name="Title 6">
            <a:extLst>
              <a:ext uri="{FF2B5EF4-FFF2-40B4-BE49-F238E27FC236}">
                <a16:creationId xmlns:a16="http://schemas.microsoft.com/office/drawing/2014/main" id="{74427A99-9C08-034E-864C-DEAFCD76153A}"/>
              </a:ext>
            </a:extLst>
          </p:cNvPr>
          <p:cNvSpPr>
            <a:spLocks noGrp="1"/>
          </p:cNvSpPr>
          <p:nvPr>
            <p:ph type="title"/>
          </p:nvPr>
        </p:nvSpPr>
        <p:spPr>
          <a:xfrm>
            <a:off x="228600" y="171450"/>
            <a:ext cx="8686800" cy="742950"/>
          </a:xfrm>
        </p:spPr>
        <p:txBody>
          <a:bodyPr/>
          <a:lstStyle/>
          <a:p>
            <a:r>
              <a:rPr lang="en-US" altLang="en-US" sz="3600">
                <a:solidFill>
                  <a:srgbClr val="0C00FE"/>
                </a:solidFill>
                <a:ea typeface="ＭＳ Ｐゴシック" panose="020B0600070205080204" pitchFamily="34" charset="-128"/>
              </a:rPr>
              <a:t>Female Reproductive Tract Anatomy</a:t>
            </a:r>
            <a:endParaRPr lang="en-US" altLang="en-US" sz="3600">
              <a:ea typeface="ＭＳ Ｐゴシック" panose="020B0600070205080204" pitchFamily="34" charset="-128"/>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4">
            <a:extLst>
              <a:ext uri="{FF2B5EF4-FFF2-40B4-BE49-F238E27FC236}">
                <a16:creationId xmlns:a16="http://schemas.microsoft.com/office/drawing/2014/main" id="{EBA22049-E03D-0D42-96BC-A3E47AA48C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4750" y="204788"/>
            <a:ext cx="4144963" cy="455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1" name="Group 37">
            <a:extLst>
              <a:ext uri="{FF2B5EF4-FFF2-40B4-BE49-F238E27FC236}">
                <a16:creationId xmlns:a16="http://schemas.microsoft.com/office/drawing/2014/main" id="{B1CCD0B2-DC4D-9F46-A54A-AA8933B2D866}"/>
              </a:ext>
            </a:extLst>
          </p:cNvPr>
          <p:cNvGrpSpPr>
            <a:grpSpLocks/>
          </p:cNvGrpSpPr>
          <p:nvPr/>
        </p:nvGrpSpPr>
        <p:grpSpPr bwMode="auto">
          <a:xfrm>
            <a:off x="5043488" y="4090988"/>
            <a:ext cx="1509712" cy="461962"/>
            <a:chOff x="3303" y="3695"/>
            <a:chExt cx="1269" cy="388"/>
          </a:xfrm>
        </p:grpSpPr>
        <p:sp>
          <p:nvSpPr>
            <p:cNvPr id="32810" name="Text Box 4">
              <a:extLst>
                <a:ext uri="{FF2B5EF4-FFF2-40B4-BE49-F238E27FC236}">
                  <a16:creationId xmlns:a16="http://schemas.microsoft.com/office/drawing/2014/main" id="{977F17DC-1B51-CF45-8964-47032D2172D4}"/>
                </a:ext>
              </a:extLst>
            </p:cNvPr>
            <p:cNvSpPr txBox="1">
              <a:spLocks noChangeArrowheads="1"/>
            </p:cNvSpPr>
            <p:nvPr/>
          </p:nvSpPr>
          <p:spPr bwMode="auto">
            <a:xfrm>
              <a:off x="3737" y="3695"/>
              <a:ext cx="835"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Vulva</a:t>
              </a:r>
            </a:p>
          </p:txBody>
        </p:sp>
        <p:sp>
          <p:nvSpPr>
            <p:cNvPr id="32811" name="Line 8">
              <a:extLst>
                <a:ext uri="{FF2B5EF4-FFF2-40B4-BE49-F238E27FC236}">
                  <a16:creationId xmlns:a16="http://schemas.microsoft.com/office/drawing/2014/main" id="{22273755-E8E5-364D-AEBE-499ACD681BBD}"/>
                </a:ext>
              </a:extLst>
            </p:cNvPr>
            <p:cNvSpPr>
              <a:spLocks noChangeShapeType="1"/>
            </p:cNvSpPr>
            <p:nvPr/>
          </p:nvSpPr>
          <p:spPr bwMode="auto">
            <a:xfrm flipH="1" flipV="1">
              <a:off x="3303" y="3880"/>
              <a:ext cx="441" cy="8"/>
            </a:xfrm>
            <a:prstGeom prst="line">
              <a:avLst/>
            </a:prstGeom>
            <a:noFill/>
            <a:ln w="38100">
              <a:solidFill>
                <a:srgbClr val="0C00FE"/>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2772" name="Group 48">
            <a:extLst>
              <a:ext uri="{FF2B5EF4-FFF2-40B4-BE49-F238E27FC236}">
                <a16:creationId xmlns:a16="http://schemas.microsoft.com/office/drawing/2014/main" id="{36F035C4-8224-654D-8370-CC550821D392}"/>
              </a:ext>
            </a:extLst>
          </p:cNvPr>
          <p:cNvGrpSpPr>
            <a:grpSpLocks/>
          </p:cNvGrpSpPr>
          <p:nvPr/>
        </p:nvGrpSpPr>
        <p:grpSpPr bwMode="auto">
          <a:xfrm>
            <a:off x="4686300" y="2914650"/>
            <a:ext cx="2508250" cy="603250"/>
            <a:chOff x="2976" y="2448"/>
            <a:chExt cx="2107" cy="507"/>
          </a:xfrm>
        </p:grpSpPr>
        <p:sp>
          <p:nvSpPr>
            <p:cNvPr id="32808" name="Text Box 16">
              <a:extLst>
                <a:ext uri="{FF2B5EF4-FFF2-40B4-BE49-F238E27FC236}">
                  <a16:creationId xmlns:a16="http://schemas.microsoft.com/office/drawing/2014/main" id="{445CF0E8-2EEC-F646-9016-AE94E1A60379}"/>
                </a:ext>
              </a:extLst>
            </p:cNvPr>
            <p:cNvSpPr txBox="1">
              <a:spLocks noChangeArrowheads="1"/>
            </p:cNvSpPr>
            <p:nvPr/>
          </p:nvSpPr>
          <p:spPr bwMode="auto">
            <a:xfrm>
              <a:off x="4095" y="2567"/>
              <a:ext cx="98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Vagina</a:t>
              </a:r>
            </a:p>
          </p:txBody>
        </p:sp>
        <p:sp>
          <p:nvSpPr>
            <p:cNvPr id="32809" name="Line 17">
              <a:extLst>
                <a:ext uri="{FF2B5EF4-FFF2-40B4-BE49-F238E27FC236}">
                  <a16:creationId xmlns:a16="http://schemas.microsoft.com/office/drawing/2014/main" id="{719E19E5-C2EA-F54E-86C8-A210FF47B62C}"/>
                </a:ext>
              </a:extLst>
            </p:cNvPr>
            <p:cNvSpPr>
              <a:spLocks noChangeShapeType="1"/>
            </p:cNvSpPr>
            <p:nvPr/>
          </p:nvSpPr>
          <p:spPr bwMode="auto">
            <a:xfrm flipH="1" flipV="1">
              <a:off x="2976" y="2448"/>
              <a:ext cx="1152" cy="288"/>
            </a:xfrm>
            <a:prstGeom prst="line">
              <a:avLst/>
            </a:prstGeom>
            <a:noFill/>
            <a:ln w="38100">
              <a:solidFill>
                <a:srgbClr val="0C00FE"/>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2773" name="Group 47">
            <a:extLst>
              <a:ext uri="{FF2B5EF4-FFF2-40B4-BE49-F238E27FC236}">
                <a16:creationId xmlns:a16="http://schemas.microsoft.com/office/drawing/2014/main" id="{D1B4C4EB-0F49-6D42-AB4B-185552595CFD}"/>
              </a:ext>
            </a:extLst>
          </p:cNvPr>
          <p:cNvGrpSpPr>
            <a:grpSpLocks/>
          </p:cNvGrpSpPr>
          <p:nvPr/>
        </p:nvGrpSpPr>
        <p:grpSpPr bwMode="auto">
          <a:xfrm>
            <a:off x="4795838" y="1738313"/>
            <a:ext cx="2325687" cy="865187"/>
            <a:chOff x="3068" y="1460"/>
            <a:chExt cx="1953" cy="727"/>
          </a:xfrm>
        </p:grpSpPr>
        <p:sp>
          <p:nvSpPr>
            <p:cNvPr id="32806" name="Text Box 13">
              <a:extLst>
                <a:ext uri="{FF2B5EF4-FFF2-40B4-BE49-F238E27FC236}">
                  <a16:creationId xmlns:a16="http://schemas.microsoft.com/office/drawing/2014/main" id="{6A6E37BF-BCC3-3C4E-9331-D309C7BA2D80}"/>
                </a:ext>
              </a:extLst>
            </p:cNvPr>
            <p:cNvSpPr txBox="1">
              <a:spLocks noChangeArrowheads="1"/>
            </p:cNvSpPr>
            <p:nvPr/>
          </p:nvSpPr>
          <p:spPr bwMode="auto">
            <a:xfrm>
              <a:off x="4074" y="1799"/>
              <a:ext cx="947"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Cervix</a:t>
              </a:r>
            </a:p>
          </p:txBody>
        </p:sp>
        <p:sp>
          <p:nvSpPr>
            <p:cNvPr id="32807" name="Line 19">
              <a:extLst>
                <a:ext uri="{FF2B5EF4-FFF2-40B4-BE49-F238E27FC236}">
                  <a16:creationId xmlns:a16="http://schemas.microsoft.com/office/drawing/2014/main" id="{73FFC4DC-53E7-BE43-A566-59522872846F}"/>
                </a:ext>
              </a:extLst>
            </p:cNvPr>
            <p:cNvSpPr>
              <a:spLocks noChangeShapeType="1"/>
            </p:cNvSpPr>
            <p:nvPr/>
          </p:nvSpPr>
          <p:spPr bwMode="auto">
            <a:xfrm flipH="1" flipV="1">
              <a:off x="3068" y="1460"/>
              <a:ext cx="1032" cy="460"/>
            </a:xfrm>
            <a:prstGeom prst="line">
              <a:avLst/>
            </a:prstGeom>
            <a:noFill/>
            <a:ln w="38100">
              <a:solidFill>
                <a:srgbClr val="0C00FE"/>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2774" name="Group 44">
            <a:extLst>
              <a:ext uri="{FF2B5EF4-FFF2-40B4-BE49-F238E27FC236}">
                <a16:creationId xmlns:a16="http://schemas.microsoft.com/office/drawing/2014/main" id="{05C79226-E61A-CA4D-A714-D0E301F48DEE}"/>
              </a:ext>
            </a:extLst>
          </p:cNvPr>
          <p:cNvGrpSpPr>
            <a:grpSpLocks/>
          </p:cNvGrpSpPr>
          <p:nvPr/>
        </p:nvGrpSpPr>
        <p:grpSpPr bwMode="auto">
          <a:xfrm>
            <a:off x="3563938" y="-41275"/>
            <a:ext cx="2101850" cy="1160463"/>
            <a:chOff x="2080" y="-30"/>
            <a:chExt cx="1764" cy="974"/>
          </a:xfrm>
        </p:grpSpPr>
        <p:sp>
          <p:nvSpPr>
            <p:cNvPr id="32803" name="Text Box 11">
              <a:extLst>
                <a:ext uri="{FF2B5EF4-FFF2-40B4-BE49-F238E27FC236}">
                  <a16:creationId xmlns:a16="http://schemas.microsoft.com/office/drawing/2014/main" id="{59E2C37B-89E8-E54F-83C1-D7CC3A949FDF}"/>
                </a:ext>
              </a:extLst>
            </p:cNvPr>
            <p:cNvSpPr txBox="1">
              <a:spLocks noChangeArrowheads="1"/>
            </p:cNvSpPr>
            <p:nvPr/>
          </p:nvSpPr>
          <p:spPr bwMode="auto">
            <a:xfrm>
              <a:off x="2080" y="-30"/>
              <a:ext cx="1764" cy="388"/>
            </a:xfrm>
            <a:prstGeom prst="rect">
              <a:avLst/>
            </a:prstGeom>
            <a:noFill/>
            <a:ln w="9525">
              <a:noFill/>
              <a:miter lim="800000"/>
              <a:headEnd/>
              <a:tailEnd/>
            </a:ln>
            <a:effectLst>
              <a:glow>
                <a:schemeClr val="bg1"/>
              </a:glow>
            </a:effectLst>
            <a:extLst>
              <a:ext uri="{909E8E84-426E-40DD-AFC4-6F175D3DCCD1}">
                <a14:hiddenFill xmlns:a14="http://schemas.microsoft.com/office/drawing/2010/main">
                  <a:solidFill>
                    <a:srgbClr val="FFFFFF"/>
                  </a:solidFill>
                </a14:hiddenFill>
              </a:ext>
            </a:extLst>
          </p:spPr>
          <p:txBody>
            <a:bodyPr wrap="none">
              <a:spAutoFit/>
            </a:bodyPr>
            <a:lstStyle>
              <a:lvl1pPr>
                <a:defRPr sz="2400" b="1">
                  <a:solidFill>
                    <a:schemeClr val="tx2"/>
                  </a:solidFill>
                  <a:latin typeface="Helvetica" charset="0"/>
                  <a:ea typeface="ＭＳ Ｐゴシック" charset="-128"/>
                </a:defRPr>
              </a:lvl1pPr>
              <a:lvl2pPr marL="37931725" indent="-37474525">
                <a:defRPr sz="2400" b="1">
                  <a:solidFill>
                    <a:schemeClr val="tx2"/>
                  </a:solidFill>
                  <a:latin typeface="Helvetica" charset="0"/>
                  <a:ea typeface="ＭＳ Ｐゴシック" charset="-128"/>
                </a:defRPr>
              </a:lvl2pPr>
              <a:lvl3pPr>
                <a:defRPr sz="2400" b="1">
                  <a:solidFill>
                    <a:schemeClr val="tx2"/>
                  </a:solidFill>
                  <a:latin typeface="Helvetica" charset="0"/>
                  <a:ea typeface="ＭＳ Ｐゴシック" charset="-128"/>
                </a:defRPr>
              </a:lvl3pPr>
              <a:lvl4pPr>
                <a:defRPr sz="2400" b="1">
                  <a:solidFill>
                    <a:schemeClr val="tx2"/>
                  </a:solidFill>
                  <a:latin typeface="Helvetica" charset="0"/>
                  <a:ea typeface="ＭＳ Ｐゴシック" charset="-128"/>
                </a:defRPr>
              </a:lvl4pPr>
              <a:lvl5pPr>
                <a:defRPr sz="2400" b="1">
                  <a:solidFill>
                    <a:schemeClr val="tx2"/>
                  </a:solidFill>
                  <a:latin typeface="Helvetica" charset="0"/>
                  <a:ea typeface="ＭＳ Ｐゴシック" charset="-128"/>
                </a:defRPr>
              </a:lvl5pPr>
              <a:lvl6pPr marL="457200" eaLnBrk="0" fontAlgn="base" hangingPunct="0">
                <a:spcBef>
                  <a:spcPct val="0"/>
                </a:spcBef>
                <a:spcAft>
                  <a:spcPct val="0"/>
                </a:spcAft>
                <a:defRPr sz="2400" b="1">
                  <a:solidFill>
                    <a:schemeClr val="tx2"/>
                  </a:solidFill>
                  <a:latin typeface="Helvetica" charset="0"/>
                  <a:ea typeface="ＭＳ Ｐゴシック" charset="-128"/>
                </a:defRPr>
              </a:lvl6pPr>
              <a:lvl7pPr marL="914400" eaLnBrk="0" fontAlgn="base" hangingPunct="0">
                <a:spcBef>
                  <a:spcPct val="0"/>
                </a:spcBef>
                <a:spcAft>
                  <a:spcPct val="0"/>
                </a:spcAft>
                <a:defRPr sz="2400" b="1">
                  <a:solidFill>
                    <a:schemeClr val="tx2"/>
                  </a:solidFill>
                  <a:latin typeface="Helvetica" charset="0"/>
                  <a:ea typeface="ＭＳ Ｐゴシック" charset="-128"/>
                </a:defRPr>
              </a:lvl7pPr>
              <a:lvl8pPr marL="1371600" eaLnBrk="0" fontAlgn="base" hangingPunct="0">
                <a:spcBef>
                  <a:spcPct val="0"/>
                </a:spcBef>
                <a:spcAft>
                  <a:spcPct val="0"/>
                </a:spcAft>
                <a:defRPr sz="2400" b="1">
                  <a:solidFill>
                    <a:schemeClr val="tx2"/>
                  </a:solidFill>
                  <a:latin typeface="Helvetica" charset="0"/>
                  <a:ea typeface="ＭＳ Ｐゴシック" charset="-128"/>
                </a:defRPr>
              </a:lvl8pPr>
              <a:lvl9pPr marL="1828800" eaLnBrk="0" fontAlgn="base" hangingPunct="0">
                <a:spcBef>
                  <a:spcPct val="0"/>
                </a:spcBef>
                <a:spcAft>
                  <a:spcPct val="0"/>
                </a:spcAft>
                <a:defRPr sz="2400" b="1">
                  <a:solidFill>
                    <a:schemeClr val="tx2"/>
                  </a:solidFill>
                  <a:latin typeface="Helvetica" charset="0"/>
                  <a:ea typeface="ＭＳ Ｐゴシック" charset="-128"/>
                </a:defRPr>
              </a:lvl9pPr>
            </a:lstStyle>
            <a:p>
              <a:pPr>
                <a:defRPr/>
              </a:pPr>
              <a:r>
                <a:rPr lang="en-US" altLang="x-none" dirty="0">
                  <a:solidFill>
                    <a:schemeClr val="tx1"/>
                  </a:solidFill>
                </a:rPr>
                <a:t>Uterine Body</a:t>
              </a:r>
            </a:p>
          </p:txBody>
        </p:sp>
        <p:sp>
          <p:nvSpPr>
            <p:cNvPr id="32805" name="Line 21">
              <a:extLst>
                <a:ext uri="{FF2B5EF4-FFF2-40B4-BE49-F238E27FC236}">
                  <a16:creationId xmlns:a16="http://schemas.microsoft.com/office/drawing/2014/main" id="{C237D2A8-7F83-6F40-9EAD-45DB7FCE2969}"/>
                </a:ext>
              </a:extLst>
            </p:cNvPr>
            <p:cNvSpPr>
              <a:spLocks noChangeShapeType="1"/>
            </p:cNvSpPr>
            <p:nvPr/>
          </p:nvSpPr>
          <p:spPr bwMode="auto">
            <a:xfrm>
              <a:off x="2880" y="288"/>
              <a:ext cx="64" cy="656"/>
            </a:xfrm>
            <a:prstGeom prst="line">
              <a:avLst/>
            </a:prstGeom>
            <a:noFill/>
            <a:ln w="38100">
              <a:solidFill>
                <a:srgbClr val="0C00FE"/>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2775" name="Group 38">
            <a:extLst>
              <a:ext uri="{FF2B5EF4-FFF2-40B4-BE49-F238E27FC236}">
                <a16:creationId xmlns:a16="http://schemas.microsoft.com/office/drawing/2014/main" id="{CC711B9D-4476-B844-BEB9-9F1FE06A9147}"/>
              </a:ext>
            </a:extLst>
          </p:cNvPr>
          <p:cNvGrpSpPr>
            <a:grpSpLocks/>
          </p:cNvGrpSpPr>
          <p:nvPr/>
        </p:nvGrpSpPr>
        <p:grpSpPr bwMode="auto">
          <a:xfrm>
            <a:off x="1820863" y="4102100"/>
            <a:ext cx="2695575" cy="671513"/>
            <a:chOff x="569" y="3434"/>
            <a:chExt cx="2265" cy="564"/>
          </a:xfrm>
        </p:grpSpPr>
        <p:sp>
          <p:nvSpPr>
            <p:cNvPr id="32800" name="Text Box 24">
              <a:extLst>
                <a:ext uri="{FF2B5EF4-FFF2-40B4-BE49-F238E27FC236}">
                  <a16:creationId xmlns:a16="http://schemas.microsoft.com/office/drawing/2014/main" id="{A77D448D-7FD2-9846-BD05-903F228B8844}"/>
                </a:ext>
              </a:extLst>
            </p:cNvPr>
            <p:cNvSpPr txBox="1">
              <a:spLocks noChangeArrowheads="1"/>
            </p:cNvSpPr>
            <p:nvPr/>
          </p:nvSpPr>
          <p:spPr bwMode="auto">
            <a:xfrm>
              <a:off x="569" y="3610"/>
              <a:ext cx="1045"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Clitoris</a:t>
              </a:r>
            </a:p>
          </p:txBody>
        </p:sp>
        <p:sp>
          <p:nvSpPr>
            <p:cNvPr id="32801" name="Line 25">
              <a:extLst>
                <a:ext uri="{FF2B5EF4-FFF2-40B4-BE49-F238E27FC236}">
                  <a16:creationId xmlns:a16="http://schemas.microsoft.com/office/drawing/2014/main" id="{6FB23E27-1BE3-FC4E-8577-7061D44E6706}"/>
                </a:ext>
              </a:extLst>
            </p:cNvPr>
            <p:cNvSpPr>
              <a:spLocks noChangeShapeType="1"/>
            </p:cNvSpPr>
            <p:nvPr/>
          </p:nvSpPr>
          <p:spPr bwMode="auto">
            <a:xfrm flipV="1">
              <a:off x="1536" y="3434"/>
              <a:ext cx="1298" cy="370"/>
            </a:xfrm>
            <a:prstGeom prst="line">
              <a:avLst/>
            </a:prstGeom>
            <a:noFill/>
            <a:ln w="38100">
              <a:solidFill>
                <a:srgbClr val="0C00FE"/>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2776" name="Group 39">
            <a:extLst>
              <a:ext uri="{FF2B5EF4-FFF2-40B4-BE49-F238E27FC236}">
                <a16:creationId xmlns:a16="http://schemas.microsoft.com/office/drawing/2014/main" id="{FF9D06E8-EEF5-8449-8CBF-E10B8902B062}"/>
              </a:ext>
            </a:extLst>
          </p:cNvPr>
          <p:cNvGrpSpPr>
            <a:grpSpLocks/>
          </p:cNvGrpSpPr>
          <p:nvPr/>
        </p:nvGrpSpPr>
        <p:grpSpPr bwMode="auto">
          <a:xfrm>
            <a:off x="1884363" y="3690938"/>
            <a:ext cx="2668587" cy="461962"/>
            <a:chOff x="622" y="3100"/>
            <a:chExt cx="2242" cy="388"/>
          </a:xfrm>
        </p:grpSpPr>
        <p:sp>
          <p:nvSpPr>
            <p:cNvPr id="32798" name="Text Box 26">
              <a:extLst>
                <a:ext uri="{FF2B5EF4-FFF2-40B4-BE49-F238E27FC236}">
                  <a16:creationId xmlns:a16="http://schemas.microsoft.com/office/drawing/2014/main" id="{BF3297E2-D781-EB47-BF69-1499506ECB0B}"/>
                </a:ext>
              </a:extLst>
            </p:cNvPr>
            <p:cNvSpPr txBox="1">
              <a:spLocks noChangeArrowheads="1"/>
            </p:cNvSpPr>
            <p:nvPr/>
          </p:nvSpPr>
          <p:spPr bwMode="auto">
            <a:xfrm>
              <a:off x="622" y="3100"/>
              <a:ext cx="1076"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Urethra</a:t>
              </a:r>
            </a:p>
          </p:txBody>
        </p:sp>
        <p:sp>
          <p:nvSpPr>
            <p:cNvPr id="32799" name="Line 27">
              <a:extLst>
                <a:ext uri="{FF2B5EF4-FFF2-40B4-BE49-F238E27FC236}">
                  <a16:creationId xmlns:a16="http://schemas.microsoft.com/office/drawing/2014/main" id="{80C27942-D857-CA4F-B17B-1D7BB9D6FCDC}"/>
                </a:ext>
              </a:extLst>
            </p:cNvPr>
            <p:cNvSpPr>
              <a:spLocks noChangeShapeType="1"/>
            </p:cNvSpPr>
            <p:nvPr/>
          </p:nvSpPr>
          <p:spPr bwMode="auto">
            <a:xfrm flipV="1">
              <a:off x="1680" y="3158"/>
              <a:ext cx="1184" cy="154"/>
            </a:xfrm>
            <a:prstGeom prst="line">
              <a:avLst/>
            </a:prstGeom>
            <a:noFill/>
            <a:ln w="38100">
              <a:solidFill>
                <a:srgbClr val="0C00FE"/>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2777" name="Group 40">
            <a:extLst>
              <a:ext uri="{FF2B5EF4-FFF2-40B4-BE49-F238E27FC236}">
                <a16:creationId xmlns:a16="http://schemas.microsoft.com/office/drawing/2014/main" id="{822DE864-5340-1C4B-9229-8CB49C9927A8}"/>
              </a:ext>
            </a:extLst>
          </p:cNvPr>
          <p:cNvGrpSpPr>
            <a:grpSpLocks/>
          </p:cNvGrpSpPr>
          <p:nvPr/>
        </p:nvGrpSpPr>
        <p:grpSpPr bwMode="auto">
          <a:xfrm>
            <a:off x="1238250" y="2547938"/>
            <a:ext cx="2114550" cy="461962"/>
            <a:chOff x="80" y="2140"/>
            <a:chExt cx="1776" cy="388"/>
          </a:xfrm>
        </p:grpSpPr>
        <p:sp>
          <p:nvSpPr>
            <p:cNvPr id="32796" name="Text Box 28">
              <a:extLst>
                <a:ext uri="{FF2B5EF4-FFF2-40B4-BE49-F238E27FC236}">
                  <a16:creationId xmlns:a16="http://schemas.microsoft.com/office/drawing/2014/main" id="{A75B0855-BA90-8C4A-912A-07812A0FE66D}"/>
                </a:ext>
              </a:extLst>
            </p:cNvPr>
            <p:cNvSpPr txBox="1">
              <a:spLocks noChangeArrowheads="1"/>
            </p:cNvSpPr>
            <p:nvPr/>
          </p:nvSpPr>
          <p:spPr bwMode="auto">
            <a:xfrm>
              <a:off x="80" y="2140"/>
              <a:ext cx="111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Bladder</a:t>
              </a:r>
            </a:p>
          </p:txBody>
        </p:sp>
        <p:sp>
          <p:nvSpPr>
            <p:cNvPr id="32797" name="Line 29">
              <a:extLst>
                <a:ext uri="{FF2B5EF4-FFF2-40B4-BE49-F238E27FC236}">
                  <a16:creationId xmlns:a16="http://schemas.microsoft.com/office/drawing/2014/main" id="{3F0B630C-34C7-AE48-A01A-5ED5BBF9C631}"/>
                </a:ext>
              </a:extLst>
            </p:cNvPr>
            <p:cNvSpPr>
              <a:spLocks noChangeShapeType="1"/>
            </p:cNvSpPr>
            <p:nvPr/>
          </p:nvSpPr>
          <p:spPr bwMode="auto">
            <a:xfrm flipV="1">
              <a:off x="1160" y="2218"/>
              <a:ext cx="696" cy="126"/>
            </a:xfrm>
            <a:prstGeom prst="line">
              <a:avLst/>
            </a:prstGeom>
            <a:noFill/>
            <a:ln w="38100">
              <a:solidFill>
                <a:srgbClr val="0C00FE"/>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2778" name="Group 49">
            <a:extLst>
              <a:ext uri="{FF2B5EF4-FFF2-40B4-BE49-F238E27FC236}">
                <a16:creationId xmlns:a16="http://schemas.microsoft.com/office/drawing/2014/main" id="{0A2127ED-02C9-A34B-8902-D96C72D2A990}"/>
              </a:ext>
            </a:extLst>
          </p:cNvPr>
          <p:cNvGrpSpPr>
            <a:grpSpLocks/>
          </p:cNvGrpSpPr>
          <p:nvPr/>
        </p:nvGrpSpPr>
        <p:grpSpPr bwMode="auto">
          <a:xfrm>
            <a:off x="530225" y="103188"/>
            <a:ext cx="8140700" cy="547687"/>
            <a:chOff x="-515" y="87"/>
            <a:chExt cx="6838" cy="459"/>
          </a:xfrm>
        </p:grpSpPr>
        <p:grpSp>
          <p:nvGrpSpPr>
            <p:cNvPr id="32790" name="Group 43">
              <a:extLst>
                <a:ext uri="{FF2B5EF4-FFF2-40B4-BE49-F238E27FC236}">
                  <a16:creationId xmlns:a16="http://schemas.microsoft.com/office/drawing/2014/main" id="{80F6550F-A4A6-054E-929F-2F6A4AECA430}"/>
                </a:ext>
              </a:extLst>
            </p:cNvPr>
            <p:cNvGrpSpPr>
              <a:grpSpLocks/>
            </p:cNvGrpSpPr>
            <p:nvPr/>
          </p:nvGrpSpPr>
          <p:grpSpPr bwMode="auto">
            <a:xfrm>
              <a:off x="-515" y="158"/>
              <a:ext cx="2039" cy="388"/>
              <a:chOff x="-515" y="158"/>
              <a:chExt cx="2039" cy="388"/>
            </a:xfrm>
          </p:grpSpPr>
          <p:sp>
            <p:nvSpPr>
              <p:cNvPr id="32794" name="Text Box 32">
                <a:extLst>
                  <a:ext uri="{FF2B5EF4-FFF2-40B4-BE49-F238E27FC236}">
                    <a16:creationId xmlns:a16="http://schemas.microsoft.com/office/drawing/2014/main" id="{5CB4DF42-E230-5147-A9ED-F7043C10C4B8}"/>
                  </a:ext>
                </a:extLst>
              </p:cNvPr>
              <p:cNvSpPr txBox="1">
                <a:spLocks noChangeArrowheads="1"/>
              </p:cNvSpPr>
              <p:nvPr/>
            </p:nvSpPr>
            <p:spPr bwMode="auto">
              <a:xfrm>
                <a:off x="-515" y="158"/>
                <a:ext cx="1721"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Uterine Horn</a:t>
                </a:r>
              </a:p>
            </p:txBody>
          </p:sp>
          <p:sp>
            <p:nvSpPr>
              <p:cNvPr id="32795" name="Line 33">
                <a:extLst>
                  <a:ext uri="{FF2B5EF4-FFF2-40B4-BE49-F238E27FC236}">
                    <a16:creationId xmlns:a16="http://schemas.microsoft.com/office/drawing/2014/main" id="{BE160D8C-8A44-394C-BB55-BFC4A9881645}"/>
                  </a:ext>
                </a:extLst>
              </p:cNvPr>
              <p:cNvSpPr>
                <a:spLocks noChangeShapeType="1"/>
              </p:cNvSpPr>
              <p:nvPr/>
            </p:nvSpPr>
            <p:spPr bwMode="auto">
              <a:xfrm>
                <a:off x="1152" y="384"/>
                <a:ext cx="372" cy="91"/>
              </a:xfrm>
              <a:prstGeom prst="line">
                <a:avLst/>
              </a:prstGeom>
              <a:noFill/>
              <a:ln w="38100">
                <a:solidFill>
                  <a:srgbClr val="0C00FE"/>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2791" name="Group 45">
              <a:extLst>
                <a:ext uri="{FF2B5EF4-FFF2-40B4-BE49-F238E27FC236}">
                  <a16:creationId xmlns:a16="http://schemas.microsoft.com/office/drawing/2014/main" id="{774C5ACE-4D4C-5248-9CBF-9BD001E37493}"/>
                </a:ext>
              </a:extLst>
            </p:cNvPr>
            <p:cNvGrpSpPr>
              <a:grpSpLocks/>
            </p:cNvGrpSpPr>
            <p:nvPr/>
          </p:nvGrpSpPr>
          <p:grpSpPr bwMode="auto">
            <a:xfrm>
              <a:off x="4128" y="87"/>
              <a:ext cx="2195" cy="450"/>
              <a:chOff x="4128" y="87"/>
              <a:chExt cx="2195" cy="450"/>
            </a:xfrm>
          </p:grpSpPr>
          <p:sp>
            <p:nvSpPr>
              <p:cNvPr id="32792" name="Text Box 35">
                <a:extLst>
                  <a:ext uri="{FF2B5EF4-FFF2-40B4-BE49-F238E27FC236}">
                    <a16:creationId xmlns:a16="http://schemas.microsoft.com/office/drawing/2014/main" id="{34BA44AC-84ED-8349-8151-32D93376F335}"/>
                  </a:ext>
                </a:extLst>
              </p:cNvPr>
              <p:cNvSpPr txBox="1">
                <a:spLocks noChangeArrowheads="1"/>
              </p:cNvSpPr>
              <p:nvPr/>
            </p:nvSpPr>
            <p:spPr bwMode="auto">
              <a:xfrm>
                <a:off x="4602" y="87"/>
                <a:ext cx="1721"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Uterine Horn</a:t>
                </a:r>
              </a:p>
            </p:txBody>
          </p:sp>
          <p:sp>
            <p:nvSpPr>
              <p:cNvPr id="32793" name="Line 36">
                <a:extLst>
                  <a:ext uri="{FF2B5EF4-FFF2-40B4-BE49-F238E27FC236}">
                    <a16:creationId xmlns:a16="http://schemas.microsoft.com/office/drawing/2014/main" id="{033112B5-919A-0243-9868-3AEADD53D29E}"/>
                  </a:ext>
                </a:extLst>
              </p:cNvPr>
              <p:cNvSpPr>
                <a:spLocks noChangeShapeType="1"/>
              </p:cNvSpPr>
              <p:nvPr/>
            </p:nvSpPr>
            <p:spPr bwMode="auto">
              <a:xfrm flipH="1">
                <a:off x="4128" y="288"/>
                <a:ext cx="480" cy="249"/>
              </a:xfrm>
              <a:prstGeom prst="line">
                <a:avLst/>
              </a:prstGeom>
              <a:noFill/>
              <a:ln w="38100">
                <a:solidFill>
                  <a:srgbClr val="0C00FE"/>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32779" name="Group 56">
            <a:extLst>
              <a:ext uri="{FF2B5EF4-FFF2-40B4-BE49-F238E27FC236}">
                <a16:creationId xmlns:a16="http://schemas.microsoft.com/office/drawing/2014/main" id="{98F2EEC2-B405-C749-B444-43EB1D20808F}"/>
              </a:ext>
            </a:extLst>
          </p:cNvPr>
          <p:cNvGrpSpPr>
            <a:grpSpLocks/>
          </p:cNvGrpSpPr>
          <p:nvPr/>
        </p:nvGrpSpPr>
        <p:grpSpPr bwMode="auto">
          <a:xfrm>
            <a:off x="1206500" y="657225"/>
            <a:ext cx="6700838" cy="733425"/>
            <a:chOff x="53" y="552"/>
            <a:chExt cx="5628" cy="616"/>
          </a:xfrm>
        </p:grpSpPr>
        <p:grpSp>
          <p:nvGrpSpPr>
            <p:cNvPr id="32785" name="Group 46">
              <a:extLst>
                <a:ext uri="{FF2B5EF4-FFF2-40B4-BE49-F238E27FC236}">
                  <a16:creationId xmlns:a16="http://schemas.microsoft.com/office/drawing/2014/main" id="{2F2FC790-98DC-4C4B-A47F-4BF62645D887}"/>
                </a:ext>
              </a:extLst>
            </p:cNvPr>
            <p:cNvGrpSpPr>
              <a:grpSpLocks/>
            </p:cNvGrpSpPr>
            <p:nvPr/>
          </p:nvGrpSpPr>
          <p:grpSpPr bwMode="auto">
            <a:xfrm>
              <a:off x="3836" y="552"/>
              <a:ext cx="1845" cy="465"/>
              <a:chOff x="3836" y="552"/>
              <a:chExt cx="1845" cy="465"/>
            </a:xfrm>
          </p:grpSpPr>
          <p:sp>
            <p:nvSpPr>
              <p:cNvPr id="32788" name="Text Box 12">
                <a:extLst>
                  <a:ext uri="{FF2B5EF4-FFF2-40B4-BE49-F238E27FC236}">
                    <a16:creationId xmlns:a16="http://schemas.microsoft.com/office/drawing/2014/main" id="{37B53B9F-72BB-344A-8B31-0491A41BE352}"/>
                  </a:ext>
                </a:extLst>
              </p:cNvPr>
              <p:cNvSpPr txBox="1">
                <a:spLocks noChangeArrowheads="1"/>
              </p:cNvSpPr>
              <p:nvPr/>
            </p:nvSpPr>
            <p:spPr bwMode="auto">
              <a:xfrm>
                <a:off x="4792" y="552"/>
                <a:ext cx="889"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Ovary</a:t>
                </a:r>
              </a:p>
            </p:txBody>
          </p:sp>
          <p:sp>
            <p:nvSpPr>
              <p:cNvPr id="32789" name="Line 20">
                <a:extLst>
                  <a:ext uri="{FF2B5EF4-FFF2-40B4-BE49-F238E27FC236}">
                    <a16:creationId xmlns:a16="http://schemas.microsoft.com/office/drawing/2014/main" id="{316E973D-3680-6048-9A86-7DD4B08ED3DB}"/>
                  </a:ext>
                </a:extLst>
              </p:cNvPr>
              <p:cNvSpPr>
                <a:spLocks noChangeShapeType="1"/>
              </p:cNvSpPr>
              <p:nvPr/>
            </p:nvSpPr>
            <p:spPr bwMode="auto">
              <a:xfrm flipV="1">
                <a:off x="3836" y="768"/>
                <a:ext cx="964" cy="249"/>
              </a:xfrm>
              <a:prstGeom prst="line">
                <a:avLst/>
              </a:prstGeom>
              <a:noFill/>
              <a:ln w="38100">
                <a:solidFill>
                  <a:srgbClr val="0C00FE"/>
                </a:solidFill>
                <a:round/>
                <a:headEnd type="stealth" w="med" len="lg"/>
                <a:tailEnd type="none"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32786" name="Text Box 51">
              <a:extLst>
                <a:ext uri="{FF2B5EF4-FFF2-40B4-BE49-F238E27FC236}">
                  <a16:creationId xmlns:a16="http://schemas.microsoft.com/office/drawing/2014/main" id="{202A2971-FB9F-BC4C-8EB6-3E943C7E34BA}"/>
                </a:ext>
              </a:extLst>
            </p:cNvPr>
            <p:cNvSpPr txBox="1">
              <a:spLocks noChangeArrowheads="1"/>
            </p:cNvSpPr>
            <p:nvPr/>
          </p:nvSpPr>
          <p:spPr bwMode="auto">
            <a:xfrm>
              <a:off x="53" y="647"/>
              <a:ext cx="889"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Ovary</a:t>
              </a:r>
            </a:p>
          </p:txBody>
        </p:sp>
        <p:sp>
          <p:nvSpPr>
            <p:cNvPr id="32787" name="Line 52">
              <a:extLst>
                <a:ext uri="{FF2B5EF4-FFF2-40B4-BE49-F238E27FC236}">
                  <a16:creationId xmlns:a16="http://schemas.microsoft.com/office/drawing/2014/main" id="{31852593-8542-5C4F-B0A9-A402D3DEB313}"/>
                </a:ext>
              </a:extLst>
            </p:cNvPr>
            <p:cNvSpPr>
              <a:spLocks noChangeShapeType="1"/>
            </p:cNvSpPr>
            <p:nvPr/>
          </p:nvSpPr>
          <p:spPr bwMode="auto">
            <a:xfrm flipH="1" flipV="1">
              <a:off x="912" y="864"/>
              <a:ext cx="1340" cy="304"/>
            </a:xfrm>
            <a:prstGeom prst="line">
              <a:avLst/>
            </a:prstGeom>
            <a:noFill/>
            <a:ln w="38100">
              <a:solidFill>
                <a:srgbClr val="0C00FE"/>
              </a:solidFill>
              <a:round/>
              <a:headEnd type="stealth" w="med" len="lg"/>
              <a:tailEnd type="none"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2780" name="Group 55">
            <a:extLst>
              <a:ext uri="{FF2B5EF4-FFF2-40B4-BE49-F238E27FC236}">
                <a16:creationId xmlns:a16="http://schemas.microsoft.com/office/drawing/2014/main" id="{F6317BA8-E42B-5E4A-9E4C-0D121ED97BDB}"/>
              </a:ext>
            </a:extLst>
          </p:cNvPr>
          <p:cNvGrpSpPr>
            <a:grpSpLocks/>
          </p:cNvGrpSpPr>
          <p:nvPr/>
        </p:nvGrpSpPr>
        <p:grpSpPr bwMode="auto">
          <a:xfrm>
            <a:off x="1628775" y="1295400"/>
            <a:ext cx="6524625" cy="1155700"/>
            <a:chOff x="408" y="1088"/>
            <a:chExt cx="5480" cy="970"/>
          </a:xfrm>
        </p:grpSpPr>
        <p:sp>
          <p:nvSpPr>
            <p:cNvPr id="32781" name="Text Box 30">
              <a:extLst>
                <a:ext uri="{FF2B5EF4-FFF2-40B4-BE49-F238E27FC236}">
                  <a16:creationId xmlns:a16="http://schemas.microsoft.com/office/drawing/2014/main" id="{C2D1F916-D898-F148-BB73-F2F635A3920B}"/>
                </a:ext>
              </a:extLst>
            </p:cNvPr>
            <p:cNvSpPr txBox="1">
              <a:spLocks noChangeArrowheads="1"/>
            </p:cNvSpPr>
            <p:nvPr/>
          </p:nvSpPr>
          <p:spPr bwMode="auto">
            <a:xfrm>
              <a:off x="408" y="1670"/>
              <a:ext cx="1116"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Oviduct</a:t>
              </a:r>
            </a:p>
          </p:txBody>
        </p:sp>
        <p:sp>
          <p:nvSpPr>
            <p:cNvPr id="32782" name="Line 31">
              <a:extLst>
                <a:ext uri="{FF2B5EF4-FFF2-40B4-BE49-F238E27FC236}">
                  <a16:creationId xmlns:a16="http://schemas.microsoft.com/office/drawing/2014/main" id="{243CFA5A-6570-234F-81E4-32B1D9470A37}"/>
                </a:ext>
              </a:extLst>
            </p:cNvPr>
            <p:cNvSpPr>
              <a:spLocks noChangeShapeType="1"/>
            </p:cNvSpPr>
            <p:nvPr/>
          </p:nvSpPr>
          <p:spPr bwMode="auto">
            <a:xfrm flipV="1">
              <a:off x="1536" y="1568"/>
              <a:ext cx="513" cy="314"/>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2783" name="Text Box 53">
              <a:extLst>
                <a:ext uri="{FF2B5EF4-FFF2-40B4-BE49-F238E27FC236}">
                  <a16:creationId xmlns:a16="http://schemas.microsoft.com/office/drawing/2014/main" id="{92EF9F78-DFD1-6347-8868-DEF80B0B26C0}"/>
                </a:ext>
              </a:extLst>
            </p:cNvPr>
            <p:cNvSpPr txBox="1">
              <a:spLocks noChangeArrowheads="1"/>
            </p:cNvSpPr>
            <p:nvPr/>
          </p:nvSpPr>
          <p:spPr bwMode="auto">
            <a:xfrm>
              <a:off x="4772" y="1088"/>
              <a:ext cx="1116"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Oviduct</a:t>
              </a:r>
            </a:p>
          </p:txBody>
        </p:sp>
        <p:sp>
          <p:nvSpPr>
            <p:cNvPr id="32784" name="Line 54">
              <a:extLst>
                <a:ext uri="{FF2B5EF4-FFF2-40B4-BE49-F238E27FC236}">
                  <a16:creationId xmlns:a16="http://schemas.microsoft.com/office/drawing/2014/main" id="{E5613852-4548-3A4C-9F5B-D0D268472DEC}"/>
                </a:ext>
              </a:extLst>
            </p:cNvPr>
            <p:cNvSpPr>
              <a:spLocks noChangeShapeType="1"/>
            </p:cNvSpPr>
            <p:nvPr/>
          </p:nvSpPr>
          <p:spPr bwMode="auto">
            <a:xfrm flipH="1">
              <a:off x="3737" y="1296"/>
              <a:ext cx="1063" cy="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AB0A79CE-F8F2-A141-BE81-9115FAEBCB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8850" y="174625"/>
            <a:ext cx="481965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8">
            <a:extLst>
              <a:ext uri="{FF2B5EF4-FFF2-40B4-BE49-F238E27FC236}">
                <a16:creationId xmlns:a16="http://schemas.microsoft.com/office/drawing/2014/main" id="{800CB62A-30CA-6F4D-ADA5-FF759DAA53EC}"/>
              </a:ext>
            </a:extLst>
          </p:cNvPr>
          <p:cNvSpPr txBox="1">
            <a:spLocks noChangeArrowheads="1"/>
          </p:cNvSpPr>
          <p:nvPr/>
        </p:nvSpPr>
        <p:spPr bwMode="auto">
          <a:xfrm>
            <a:off x="7086600" y="1143000"/>
            <a:ext cx="7953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Uterus</a:t>
            </a:r>
          </a:p>
        </p:txBody>
      </p:sp>
      <p:sp>
        <p:nvSpPr>
          <p:cNvPr id="34820" name="Line 9">
            <a:extLst>
              <a:ext uri="{FF2B5EF4-FFF2-40B4-BE49-F238E27FC236}">
                <a16:creationId xmlns:a16="http://schemas.microsoft.com/office/drawing/2014/main" id="{28B58DDB-69E2-8847-BBDE-98A12AB9C92D}"/>
              </a:ext>
            </a:extLst>
          </p:cNvPr>
          <p:cNvSpPr>
            <a:spLocks noChangeShapeType="1"/>
          </p:cNvSpPr>
          <p:nvPr/>
        </p:nvSpPr>
        <p:spPr bwMode="auto">
          <a:xfrm flipH="1">
            <a:off x="5829300" y="1371600"/>
            <a:ext cx="1143000" cy="514350"/>
          </a:xfrm>
          <a:prstGeom prst="line">
            <a:avLst/>
          </a:prstGeom>
          <a:noFill/>
          <a:ln w="41275">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4821" name="Text Box 10">
            <a:extLst>
              <a:ext uri="{FF2B5EF4-FFF2-40B4-BE49-F238E27FC236}">
                <a16:creationId xmlns:a16="http://schemas.microsoft.com/office/drawing/2014/main" id="{1A8EB00C-D3A8-9D40-89DC-AAA64D826708}"/>
              </a:ext>
            </a:extLst>
          </p:cNvPr>
          <p:cNvSpPr txBox="1">
            <a:spLocks noChangeArrowheads="1"/>
          </p:cNvSpPr>
          <p:nvPr/>
        </p:nvSpPr>
        <p:spPr bwMode="auto">
          <a:xfrm>
            <a:off x="7200900" y="2095500"/>
            <a:ext cx="7318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Ovary</a:t>
            </a:r>
          </a:p>
        </p:txBody>
      </p:sp>
      <p:sp>
        <p:nvSpPr>
          <p:cNvPr id="34822" name="Text Box 11">
            <a:extLst>
              <a:ext uri="{FF2B5EF4-FFF2-40B4-BE49-F238E27FC236}">
                <a16:creationId xmlns:a16="http://schemas.microsoft.com/office/drawing/2014/main" id="{7720806A-40A5-6645-86E3-5C016CD16E9E}"/>
              </a:ext>
            </a:extLst>
          </p:cNvPr>
          <p:cNvSpPr txBox="1">
            <a:spLocks noChangeArrowheads="1"/>
          </p:cNvSpPr>
          <p:nvPr/>
        </p:nvSpPr>
        <p:spPr bwMode="auto">
          <a:xfrm>
            <a:off x="7029450" y="3143250"/>
            <a:ext cx="90011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Oviduct</a:t>
            </a:r>
          </a:p>
        </p:txBody>
      </p:sp>
      <p:sp>
        <p:nvSpPr>
          <p:cNvPr id="34823" name="Text Box 12">
            <a:extLst>
              <a:ext uri="{FF2B5EF4-FFF2-40B4-BE49-F238E27FC236}">
                <a16:creationId xmlns:a16="http://schemas.microsoft.com/office/drawing/2014/main" id="{320D13F8-571C-F64B-B0F0-41530192F6E5}"/>
              </a:ext>
            </a:extLst>
          </p:cNvPr>
          <p:cNvSpPr txBox="1">
            <a:spLocks noChangeArrowheads="1"/>
          </p:cNvSpPr>
          <p:nvPr/>
        </p:nvSpPr>
        <p:spPr bwMode="auto">
          <a:xfrm>
            <a:off x="6343650" y="4000501"/>
            <a:ext cx="12874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500" dirty="0">
                <a:solidFill>
                  <a:schemeClr val="tx1"/>
                </a:solidFill>
              </a:rPr>
              <a:t>Broad Ligament</a:t>
            </a:r>
          </a:p>
        </p:txBody>
      </p:sp>
      <p:sp>
        <p:nvSpPr>
          <p:cNvPr id="34824" name="Text Box 13">
            <a:extLst>
              <a:ext uri="{FF2B5EF4-FFF2-40B4-BE49-F238E27FC236}">
                <a16:creationId xmlns:a16="http://schemas.microsoft.com/office/drawing/2014/main" id="{AE625D6A-2DE9-5D41-B781-F07FBB9B6DF7}"/>
              </a:ext>
            </a:extLst>
          </p:cNvPr>
          <p:cNvSpPr txBox="1">
            <a:spLocks noChangeArrowheads="1"/>
          </p:cNvSpPr>
          <p:nvPr/>
        </p:nvSpPr>
        <p:spPr bwMode="auto">
          <a:xfrm>
            <a:off x="4629150" y="3143250"/>
            <a:ext cx="774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Cervix</a:t>
            </a:r>
          </a:p>
        </p:txBody>
      </p:sp>
      <p:sp>
        <p:nvSpPr>
          <p:cNvPr id="34825" name="Text Box 14">
            <a:extLst>
              <a:ext uri="{FF2B5EF4-FFF2-40B4-BE49-F238E27FC236}">
                <a16:creationId xmlns:a16="http://schemas.microsoft.com/office/drawing/2014/main" id="{AD847DA6-7197-6040-87C6-3AD585B8F4C5}"/>
              </a:ext>
            </a:extLst>
          </p:cNvPr>
          <p:cNvSpPr txBox="1">
            <a:spLocks noChangeArrowheads="1"/>
          </p:cNvSpPr>
          <p:nvPr/>
        </p:nvSpPr>
        <p:spPr bwMode="auto">
          <a:xfrm>
            <a:off x="3732213" y="3141663"/>
            <a:ext cx="9001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Bladder</a:t>
            </a:r>
          </a:p>
        </p:txBody>
      </p:sp>
      <p:sp>
        <p:nvSpPr>
          <p:cNvPr id="34826" name="Text Box 15">
            <a:extLst>
              <a:ext uri="{FF2B5EF4-FFF2-40B4-BE49-F238E27FC236}">
                <a16:creationId xmlns:a16="http://schemas.microsoft.com/office/drawing/2014/main" id="{BA881584-3912-7349-81D5-FE3E99FBDE28}"/>
              </a:ext>
            </a:extLst>
          </p:cNvPr>
          <p:cNvSpPr txBox="1">
            <a:spLocks noChangeArrowheads="1"/>
          </p:cNvSpPr>
          <p:nvPr/>
        </p:nvSpPr>
        <p:spPr bwMode="auto">
          <a:xfrm>
            <a:off x="3114675" y="2667000"/>
            <a:ext cx="7413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Pelvis</a:t>
            </a:r>
          </a:p>
        </p:txBody>
      </p:sp>
      <p:sp>
        <p:nvSpPr>
          <p:cNvPr id="34827" name="Text Box 16">
            <a:extLst>
              <a:ext uri="{FF2B5EF4-FFF2-40B4-BE49-F238E27FC236}">
                <a16:creationId xmlns:a16="http://schemas.microsoft.com/office/drawing/2014/main" id="{7E81B07C-07FF-E640-ADEF-E93863A019A3}"/>
              </a:ext>
            </a:extLst>
          </p:cNvPr>
          <p:cNvSpPr txBox="1">
            <a:spLocks noChangeArrowheads="1"/>
          </p:cNvSpPr>
          <p:nvPr/>
        </p:nvSpPr>
        <p:spPr bwMode="auto">
          <a:xfrm>
            <a:off x="1543050" y="2571750"/>
            <a:ext cx="8048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Vagina</a:t>
            </a:r>
          </a:p>
        </p:txBody>
      </p:sp>
      <p:sp>
        <p:nvSpPr>
          <p:cNvPr id="34828" name="Text Box 17">
            <a:extLst>
              <a:ext uri="{FF2B5EF4-FFF2-40B4-BE49-F238E27FC236}">
                <a16:creationId xmlns:a16="http://schemas.microsoft.com/office/drawing/2014/main" id="{48D0E01E-780F-EB43-9364-D8247D6715BA}"/>
              </a:ext>
            </a:extLst>
          </p:cNvPr>
          <p:cNvSpPr txBox="1">
            <a:spLocks noChangeArrowheads="1"/>
          </p:cNvSpPr>
          <p:nvPr/>
        </p:nvSpPr>
        <p:spPr bwMode="auto">
          <a:xfrm>
            <a:off x="1236663" y="1960563"/>
            <a:ext cx="6905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Vulva</a:t>
            </a:r>
          </a:p>
        </p:txBody>
      </p:sp>
      <p:sp>
        <p:nvSpPr>
          <p:cNvPr id="34829" name="Text Box 18">
            <a:extLst>
              <a:ext uri="{FF2B5EF4-FFF2-40B4-BE49-F238E27FC236}">
                <a16:creationId xmlns:a16="http://schemas.microsoft.com/office/drawing/2014/main" id="{4E8F982D-7CB3-B64F-A8BB-B3E6CC1ECD89}"/>
              </a:ext>
            </a:extLst>
          </p:cNvPr>
          <p:cNvSpPr txBox="1">
            <a:spLocks noChangeArrowheads="1"/>
          </p:cNvSpPr>
          <p:nvPr/>
        </p:nvSpPr>
        <p:spPr bwMode="auto">
          <a:xfrm>
            <a:off x="1646238" y="246063"/>
            <a:ext cx="8905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Rectum</a:t>
            </a:r>
          </a:p>
        </p:txBody>
      </p:sp>
      <p:sp>
        <p:nvSpPr>
          <p:cNvPr id="34830" name="Line 19">
            <a:extLst>
              <a:ext uri="{FF2B5EF4-FFF2-40B4-BE49-F238E27FC236}">
                <a16:creationId xmlns:a16="http://schemas.microsoft.com/office/drawing/2014/main" id="{BEC1C781-E3D9-EF45-A555-ADB5F926F12F}"/>
              </a:ext>
            </a:extLst>
          </p:cNvPr>
          <p:cNvSpPr>
            <a:spLocks noChangeShapeType="1"/>
          </p:cNvSpPr>
          <p:nvPr/>
        </p:nvSpPr>
        <p:spPr bwMode="auto">
          <a:xfrm flipV="1">
            <a:off x="3419475" y="2371725"/>
            <a:ext cx="171450" cy="34290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4831" name="Line 20">
            <a:extLst>
              <a:ext uri="{FF2B5EF4-FFF2-40B4-BE49-F238E27FC236}">
                <a16:creationId xmlns:a16="http://schemas.microsoft.com/office/drawing/2014/main" id="{1F3E7158-64AC-B245-A4AB-8960379A81D4}"/>
              </a:ext>
            </a:extLst>
          </p:cNvPr>
          <p:cNvSpPr>
            <a:spLocks noChangeShapeType="1"/>
          </p:cNvSpPr>
          <p:nvPr/>
        </p:nvSpPr>
        <p:spPr bwMode="auto">
          <a:xfrm flipV="1">
            <a:off x="2114550" y="1771650"/>
            <a:ext cx="1543050" cy="80010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4832" name="Line 21">
            <a:extLst>
              <a:ext uri="{FF2B5EF4-FFF2-40B4-BE49-F238E27FC236}">
                <a16:creationId xmlns:a16="http://schemas.microsoft.com/office/drawing/2014/main" id="{8FBB447A-E758-5B4A-87A2-5C3A6405D169}"/>
              </a:ext>
            </a:extLst>
          </p:cNvPr>
          <p:cNvSpPr>
            <a:spLocks noChangeShapeType="1"/>
          </p:cNvSpPr>
          <p:nvPr/>
        </p:nvSpPr>
        <p:spPr bwMode="auto">
          <a:xfrm flipV="1">
            <a:off x="1885950" y="1885950"/>
            <a:ext cx="914400" cy="22860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4833" name="Line 22">
            <a:extLst>
              <a:ext uri="{FF2B5EF4-FFF2-40B4-BE49-F238E27FC236}">
                <a16:creationId xmlns:a16="http://schemas.microsoft.com/office/drawing/2014/main" id="{4BF48810-9E5D-8E47-BB7A-A7A3EDED52FA}"/>
              </a:ext>
            </a:extLst>
          </p:cNvPr>
          <p:cNvSpPr>
            <a:spLocks noChangeShapeType="1"/>
          </p:cNvSpPr>
          <p:nvPr/>
        </p:nvSpPr>
        <p:spPr bwMode="auto">
          <a:xfrm>
            <a:off x="2457450" y="457200"/>
            <a:ext cx="685800" cy="45720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4834" name="Line 23">
            <a:extLst>
              <a:ext uri="{FF2B5EF4-FFF2-40B4-BE49-F238E27FC236}">
                <a16:creationId xmlns:a16="http://schemas.microsoft.com/office/drawing/2014/main" id="{9ADB9A2A-8C80-EA4C-8667-56204872132B}"/>
              </a:ext>
            </a:extLst>
          </p:cNvPr>
          <p:cNvSpPr>
            <a:spLocks noChangeShapeType="1"/>
          </p:cNvSpPr>
          <p:nvPr/>
        </p:nvSpPr>
        <p:spPr bwMode="auto">
          <a:xfrm flipH="1" flipV="1">
            <a:off x="6457950" y="2057400"/>
            <a:ext cx="742950" cy="17145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4835" name="Line 24">
            <a:extLst>
              <a:ext uri="{FF2B5EF4-FFF2-40B4-BE49-F238E27FC236}">
                <a16:creationId xmlns:a16="http://schemas.microsoft.com/office/drawing/2014/main" id="{D1B5562C-B779-B14D-A0F8-6B6384305C54}"/>
              </a:ext>
            </a:extLst>
          </p:cNvPr>
          <p:cNvSpPr>
            <a:spLocks noChangeShapeType="1"/>
          </p:cNvSpPr>
          <p:nvPr/>
        </p:nvSpPr>
        <p:spPr bwMode="auto">
          <a:xfrm flipH="1" flipV="1">
            <a:off x="6057900" y="2133600"/>
            <a:ext cx="1000125" cy="104775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4836" name="Line 25">
            <a:extLst>
              <a:ext uri="{FF2B5EF4-FFF2-40B4-BE49-F238E27FC236}">
                <a16:creationId xmlns:a16="http://schemas.microsoft.com/office/drawing/2014/main" id="{DDCA7E6C-E06F-0C49-8190-4AB827A58505}"/>
              </a:ext>
            </a:extLst>
          </p:cNvPr>
          <p:cNvSpPr>
            <a:spLocks noChangeShapeType="1"/>
          </p:cNvSpPr>
          <p:nvPr/>
        </p:nvSpPr>
        <p:spPr bwMode="auto">
          <a:xfrm flipH="1" flipV="1">
            <a:off x="5086350" y="2228850"/>
            <a:ext cx="1485900" cy="200025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4837" name="Line 26">
            <a:extLst>
              <a:ext uri="{FF2B5EF4-FFF2-40B4-BE49-F238E27FC236}">
                <a16:creationId xmlns:a16="http://schemas.microsoft.com/office/drawing/2014/main" id="{C2759A15-4604-5444-8B34-935257E0445E}"/>
              </a:ext>
            </a:extLst>
          </p:cNvPr>
          <p:cNvSpPr>
            <a:spLocks noChangeShapeType="1"/>
          </p:cNvSpPr>
          <p:nvPr/>
        </p:nvSpPr>
        <p:spPr bwMode="auto">
          <a:xfrm flipH="1" flipV="1">
            <a:off x="4514850" y="2000250"/>
            <a:ext cx="457200" cy="120015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4838" name="Line 27">
            <a:extLst>
              <a:ext uri="{FF2B5EF4-FFF2-40B4-BE49-F238E27FC236}">
                <a16:creationId xmlns:a16="http://schemas.microsoft.com/office/drawing/2014/main" id="{249BF6D5-237D-CC40-8A9A-9AC21D153ED6}"/>
              </a:ext>
            </a:extLst>
          </p:cNvPr>
          <p:cNvSpPr>
            <a:spLocks noChangeShapeType="1"/>
          </p:cNvSpPr>
          <p:nvPr/>
        </p:nvSpPr>
        <p:spPr bwMode="auto">
          <a:xfrm flipV="1">
            <a:off x="4057650" y="2628900"/>
            <a:ext cx="400050" cy="51435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096B293-88F0-3A44-B2D0-5AD81DAFF1EF}"/>
              </a:ext>
            </a:extLst>
          </p:cNvPr>
          <p:cNvSpPr>
            <a:spLocks noGrp="1" noChangeArrowheads="1"/>
          </p:cNvSpPr>
          <p:nvPr>
            <p:ph type="title"/>
          </p:nvPr>
        </p:nvSpPr>
        <p:spPr>
          <a:xfrm>
            <a:off x="5467350" y="971550"/>
            <a:ext cx="3181350" cy="1047750"/>
          </a:xfrm>
          <a:noFill/>
        </p:spPr>
        <p:txBody>
          <a:bodyPr lIns="67865" tIns="33338" rIns="67865" bIns="33338" anchor="t"/>
          <a:lstStyle/>
          <a:p>
            <a:r>
              <a:rPr lang="en-US" altLang="en-US" dirty="0">
                <a:ea typeface="ＭＳ Ｐゴシック" panose="020B0600070205080204" pitchFamily="34" charset="-128"/>
              </a:rPr>
              <a:t>Broad Ligament</a:t>
            </a:r>
          </a:p>
        </p:txBody>
      </p:sp>
      <p:pic>
        <p:nvPicPr>
          <p:cNvPr id="36867" name="Picture 3">
            <a:extLst>
              <a:ext uri="{FF2B5EF4-FFF2-40B4-BE49-F238E27FC236}">
                <a16:creationId xmlns:a16="http://schemas.microsoft.com/office/drawing/2014/main" id="{D723B7FF-1181-604B-A03D-E4EAE016EB2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0"/>
            <a:ext cx="40576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6869" name="Text Box 5">
            <a:extLst>
              <a:ext uri="{FF2B5EF4-FFF2-40B4-BE49-F238E27FC236}">
                <a16:creationId xmlns:a16="http://schemas.microsoft.com/office/drawing/2014/main" id="{38DB0D79-0360-C94B-ADC0-5C9FB41AEA5E}"/>
              </a:ext>
            </a:extLst>
          </p:cNvPr>
          <p:cNvSpPr txBox="1">
            <a:spLocks noChangeArrowheads="1"/>
          </p:cNvSpPr>
          <p:nvPr/>
        </p:nvSpPr>
        <p:spPr bwMode="auto">
          <a:xfrm>
            <a:off x="5832475" y="2266950"/>
            <a:ext cx="2451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dirty="0"/>
              <a:t>BL - </a:t>
            </a:r>
            <a:r>
              <a:rPr lang="en-US" altLang="en-US" sz="1800" i="1" dirty="0"/>
              <a:t>Broad Ligament</a:t>
            </a:r>
            <a:endParaRPr lang="en-US" altLang="en-US" sz="1800" dirty="0"/>
          </a:p>
          <a:p>
            <a:r>
              <a:rPr lang="en-US" altLang="en-US" sz="1800" dirty="0"/>
              <a:t>UH - </a:t>
            </a:r>
            <a:r>
              <a:rPr lang="en-US" altLang="en-US" sz="1800" i="1" dirty="0"/>
              <a:t>Uterine Horn</a:t>
            </a:r>
            <a:endParaRPr lang="en-US" altLang="en-US" sz="1800" dirty="0"/>
          </a:p>
          <a:p>
            <a:r>
              <a:rPr lang="en-US" altLang="en-US" sz="1800" dirty="0"/>
              <a:t>O - </a:t>
            </a:r>
            <a:r>
              <a:rPr lang="en-US" altLang="en-US" sz="1800" i="1" dirty="0"/>
              <a:t>Ovary</a:t>
            </a:r>
            <a:endParaRPr lang="en-US" altLang="en-US" sz="1800" dirty="0"/>
          </a:p>
          <a:p>
            <a:r>
              <a:rPr lang="en-US" altLang="en-US" sz="1800" dirty="0"/>
              <a:t>OD - </a:t>
            </a:r>
            <a:r>
              <a:rPr lang="en-US" altLang="en-US" sz="1800" i="1" dirty="0"/>
              <a:t>Oviduct</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a:extLst>
              <a:ext uri="{FF2B5EF4-FFF2-40B4-BE49-F238E27FC236}">
                <a16:creationId xmlns:a16="http://schemas.microsoft.com/office/drawing/2014/main" id="{875808EE-75EA-E04A-B38F-CB9B7EA45A93}"/>
              </a:ext>
            </a:extLst>
          </p:cNvPr>
          <p:cNvSpPr>
            <a:spLocks noGrp="1"/>
          </p:cNvSpPr>
          <p:nvPr>
            <p:ph type="title"/>
          </p:nvPr>
        </p:nvSpPr>
        <p:spPr>
          <a:xfrm>
            <a:off x="304800" y="2114550"/>
            <a:ext cx="3105150" cy="571500"/>
          </a:xfrm>
        </p:spPr>
        <p:txBody>
          <a:bodyPr/>
          <a:lstStyle/>
          <a:p>
            <a:r>
              <a:rPr lang="en-US" altLang="en-US" dirty="0">
                <a:ea typeface="ＭＳ Ｐゴシック" panose="020B0600070205080204" pitchFamily="34" charset="-128"/>
              </a:rPr>
              <a:t>Broad Ligament</a:t>
            </a:r>
          </a:p>
        </p:txBody>
      </p:sp>
      <p:pic>
        <p:nvPicPr>
          <p:cNvPr id="38914" name="Picture 3" descr="cow_tract_750_broadligament.jpg">
            <a:extLst>
              <a:ext uri="{FF2B5EF4-FFF2-40B4-BE49-F238E27FC236}">
                <a16:creationId xmlns:a16="http://schemas.microsoft.com/office/drawing/2014/main" id="{701CC806-3943-164C-AC4B-50859BA9E9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01073"/>
            <a:ext cx="3352800" cy="4941354"/>
          </a:xfrm>
          <a:prstGeom prst="rect">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9BF749B5-4AF8-A246-A690-D9D6C7D4791F}"/>
              </a:ext>
            </a:extLst>
          </p:cNvPr>
          <p:cNvSpPr>
            <a:spLocks noGrp="1"/>
          </p:cNvSpPr>
          <p:nvPr>
            <p:ph type="title"/>
          </p:nvPr>
        </p:nvSpPr>
        <p:spPr>
          <a:xfrm>
            <a:off x="457200" y="1733550"/>
            <a:ext cx="2286000" cy="571500"/>
          </a:xfrm>
        </p:spPr>
        <p:txBody>
          <a:bodyPr/>
          <a:lstStyle/>
          <a:p>
            <a:r>
              <a:rPr lang="en-US" altLang="en-US" dirty="0">
                <a:ea typeface="ＭＳ Ｐゴシック" panose="020B0600070205080204" pitchFamily="34" charset="-128"/>
              </a:rPr>
              <a:t>Ovary</a:t>
            </a:r>
          </a:p>
        </p:txBody>
      </p:sp>
      <p:pic>
        <p:nvPicPr>
          <p:cNvPr id="2" name="Picture 3" descr="cow_tract_750_ovary.jpg">
            <a:extLst>
              <a:ext uri="{FF2B5EF4-FFF2-40B4-BE49-F238E27FC236}">
                <a16:creationId xmlns:a16="http://schemas.microsoft.com/office/drawing/2014/main" id="{E6B95634-CB49-5E4F-B168-63C8117E0D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33350"/>
            <a:ext cx="4371182" cy="4580884"/>
          </a:xfrm>
          <a:prstGeom prst="rect">
            <a:avLst/>
          </a:pr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E6CEB52-7BAD-BB44-BAA0-8D3218635CB0}"/>
              </a:ext>
            </a:extLst>
          </p:cNvPr>
          <p:cNvSpPr>
            <a:spLocks noGrp="1" noChangeArrowheads="1"/>
          </p:cNvSpPr>
          <p:nvPr>
            <p:ph type="title"/>
          </p:nvPr>
        </p:nvSpPr>
        <p:spPr>
          <a:xfrm>
            <a:off x="1422400" y="12700"/>
            <a:ext cx="1738313" cy="609600"/>
          </a:xfrm>
          <a:noFill/>
        </p:spPr>
        <p:txBody>
          <a:bodyPr lIns="67865" tIns="33338" rIns="67865" bIns="33338" anchor="t"/>
          <a:lstStyle/>
          <a:p>
            <a:pPr algn="l"/>
            <a:r>
              <a:rPr lang="en-US" altLang="en-US">
                <a:ea typeface="ＭＳ Ｐゴシック" panose="020B0600070205080204" pitchFamily="34" charset="-128"/>
              </a:rPr>
              <a:t>Ovary</a:t>
            </a:r>
          </a:p>
        </p:txBody>
      </p:sp>
      <p:pic>
        <p:nvPicPr>
          <p:cNvPr id="40963" name="Picture 3">
            <a:extLst>
              <a:ext uri="{FF2B5EF4-FFF2-40B4-BE49-F238E27FC236}">
                <a16:creationId xmlns:a16="http://schemas.microsoft.com/office/drawing/2014/main" id="{DBEC378E-BDD5-C847-9086-DF6C0049A28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8863" y="642938"/>
            <a:ext cx="3049587"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0964" name="Picture 4">
            <a:extLst>
              <a:ext uri="{FF2B5EF4-FFF2-40B4-BE49-F238E27FC236}">
                <a16:creationId xmlns:a16="http://schemas.microsoft.com/office/drawing/2014/main" id="{9FB60200-1509-A947-9AEA-5F1D68347316}"/>
              </a:ext>
            </a:extLst>
          </p:cNvPr>
          <p:cNvPicPr>
            <a:picLocks noChangeArrowheads="1"/>
          </p:cNvPicPr>
          <p:nvPr/>
        </p:nvPicPr>
        <p:blipFill>
          <a:blip r:embed="rId4">
            <a:lum bright="-10000"/>
            <a:extLst>
              <a:ext uri="{28A0092B-C50C-407E-A947-70E740481C1C}">
                <a14:useLocalDpi xmlns:a14="http://schemas.microsoft.com/office/drawing/2010/main" val="0"/>
              </a:ext>
            </a:extLst>
          </a:blip>
          <a:srcRect/>
          <a:stretch>
            <a:fillRect/>
          </a:stretch>
        </p:blipFill>
        <p:spPr bwMode="auto">
          <a:xfrm>
            <a:off x="3060700" y="2916238"/>
            <a:ext cx="3074988" cy="218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0965" name="Picture 5">
            <a:extLst>
              <a:ext uri="{FF2B5EF4-FFF2-40B4-BE49-F238E27FC236}">
                <a16:creationId xmlns:a16="http://schemas.microsoft.com/office/drawing/2014/main" id="{E85C70E8-654D-2342-B8AD-81759B74E468}"/>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8913" y="665163"/>
            <a:ext cx="2809875"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nvGrpSpPr>
          <p:cNvPr id="40966" name="Group 15">
            <a:extLst>
              <a:ext uri="{FF2B5EF4-FFF2-40B4-BE49-F238E27FC236}">
                <a16:creationId xmlns:a16="http://schemas.microsoft.com/office/drawing/2014/main" id="{7495D796-A606-0D40-9A96-40B3A6FE65D4}"/>
              </a:ext>
            </a:extLst>
          </p:cNvPr>
          <p:cNvGrpSpPr>
            <a:grpSpLocks/>
          </p:cNvGrpSpPr>
          <p:nvPr/>
        </p:nvGrpSpPr>
        <p:grpSpPr bwMode="auto">
          <a:xfrm>
            <a:off x="1143000" y="1657350"/>
            <a:ext cx="1843088" cy="1766888"/>
            <a:chOff x="86" y="1371"/>
            <a:chExt cx="1548" cy="1484"/>
          </a:xfrm>
        </p:grpSpPr>
        <p:sp>
          <p:nvSpPr>
            <p:cNvPr id="40978" name="Rectangle 6">
              <a:extLst>
                <a:ext uri="{FF2B5EF4-FFF2-40B4-BE49-F238E27FC236}">
                  <a16:creationId xmlns:a16="http://schemas.microsoft.com/office/drawing/2014/main" id="{840357FD-78BA-804F-88B2-78092C54728A}"/>
                </a:ext>
              </a:extLst>
            </p:cNvPr>
            <p:cNvSpPr>
              <a:spLocks noChangeArrowheads="1"/>
            </p:cNvSpPr>
            <p:nvPr/>
          </p:nvSpPr>
          <p:spPr bwMode="auto">
            <a:xfrm>
              <a:off x="86" y="2566"/>
              <a:ext cx="1548"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Corpus Luteum</a:t>
              </a:r>
            </a:p>
          </p:txBody>
        </p:sp>
        <p:sp>
          <p:nvSpPr>
            <p:cNvPr id="40979" name="Line 9">
              <a:extLst>
                <a:ext uri="{FF2B5EF4-FFF2-40B4-BE49-F238E27FC236}">
                  <a16:creationId xmlns:a16="http://schemas.microsoft.com/office/drawing/2014/main" id="{FCECD6E6-5E99-0B45-8E7C-8E57384D8CD6}"/>
                </a:ext>
              </a:extLst>
            </p:cNvPr>
            <p:cNvSpPr>
              <a:spLocks noChangeShapeType="1"/>
            </p:cNvSpPr>
            <p:nvPr/>
          </p:nvSpPr>
          <p:spPr bwMode="auto">
            <a:xfrm flipV="1">
              <a:off x="637" y="1371"/>
              <a:ext cx="251" cy="1222"/>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40967" name="Line 10">
            <a:extLst>
              <a:ext uri="{FF2B5EF4-FFF2-40B4-BE49-F238E27FC236}">
                <a16:creationId xmlns:a16="http://schemas.microsoft.com/office/drawing/2014/main" id="{643D383A-B06A-FB4E-8A49-F42E3FC99023}"/>
              </a:ext>
            </a:extLst>
          </p:cNvPr>
          <p:cNvSpPr>
            <a:spLocks noChangeShapeType="1"/>
          </p:cNvSpPr>
          <p:nvPr/>
        </p:nvSpPr>
        <p:spPr bwMode="auto">
          <a:xfrm>
            <a:off x="2457450" y="3429000"/>
            <a:ext cx="1543050" cy="971550"/>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40968" name="Group 14">
            <a:extLst>
              <a:ext uri="{FF2B5EF4-FFF2-40B4-BE49-F238E27FC236}">
                <a16:creationId xmlns:a16="http://schemas.microsoft.com/office/drawing/2014/main" id="{85494F1E-77CA-524E-A722-AFAE48D77E76}"/>
              </a:ext>
            </a:extLst>
          </p:cNvPr>
          <p:cNvGrpSpPr>
            <a:grpSpLocks/>
          </p:cNvGrpSpPr>
          <p:nvPr/>
        </p:nvGrpSpPr>
        <p:grpSpPr bwMode="auto">
          <a:xfrm>
            <a:off x="6156325" y="1477963"/>
            <a:ext cx="1852613" cy="1874837"/>
            <a:chOff x="4211" y="1242"/>
            <a:chExt cx="1555" cy="1574"/>
          </a:xfrm>
        </p:grpSpPr>
        <p:sp>
          <p:nvSpPr>
            <p:cNvPr id="40976" name="Rectangle 8">
              <a:extLst>
                <a:ext uri="{FF2B5EF4-FFF2-40B4-BE49-F238E27FC236}">
                  <a16:creationId xmlns:a16="http://schemas.microsoft.com/office/drawing/2014/main" id="{2BB3AF03-F0CC-C943-A5AC-B4EF05B7E5CB}"/>
                </a:ext>
              </a:extLst>
            </p:cNvPr>
            <p:cNvSpPr>
              <a:spLocks noChangeArrowheads="1"/>
            </p:cNvSpPr>
            <p:nvPr/>
          </p:nvSpPr>
          <p:spPr bwMode="auto">
            <a:xfrm>
              <a:off x="4218" y="2527"/>
              <a:ext cx="1548"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Corpus Luteum</a:t>
              </a:r>
            </a:p>
          </p:txBody>
        </p:sp>
        <p:sp>
          <p:nvSpPr>
            <p:cNvPr id="40977" name="Line 11">
              <a:extLst>
                <a:ext uri="{FF2B5EF4-FFF2-40B4-BE49-F238E27FC236}">
                  <a16:creationId xmlns:a16="http://schemas.microsoft.com/office/drawing/2014/main" id="{7B74E3A2-995F-9E4B-B5C1-DCDE3AC6EB67}"/>
                </a:ext>
              </a:extLst>
            </p:cNvPr>
            <p:cNvSpPr>
              <a:spLocks noChangeShapeType="1"/>
            </p:cNvSpPr>
            <p:nvPr/>
          </p:nvSpPr>
          <p:spPr bwMode="auto">
            <a:xfrm flipH="1" flipV="1">
              <a:off x="4211" y="1242"/>
              <a:ext cx="533" cy="1323"/>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0969" name="Group 13">
            <a:extLst>
              <a:ext uri="{FF2B5EF4-FFF2-40B4-BE49-F238E27FC236}">
                <a16:creationId xmlns:a16="http://schemas.microsoft.com/office/drawing/2014/main" id="{37A9699D-1D56-B04C-8BB2-68B8B2AA15BD}"/>
              </a:ext>
            </a:extLst>
          </p:cNvPr>
          <p:cNvGrpSpPr>
            <a:grpSpLocks/>
          </p:cNvGrpSpPr>
          <p:nvPr/>
        </p:nvGrpSpPr>
        <p:grpSpPr bwMode="auto">
          <a:xfrm>
            <a:off x="3690938" y="312738"/>
            <a:ext cx="1298575" cy="847725"/>
            <a:chOff x="2140" y="263"/>
            <a:chExt cx="1091" cy="711"/>
          </a:xfrm>
        </p:grpSpPr>
        <p:sp>
          <p:nvSpPr>
            <p:cNvPr id="40974" name="Rectangle 7">
              <a:extLst>
                <a:ext uri="{FF2B5EF4-FFF2-40B4-BE49-F238E27FC236}">
                  <a16:creationId xmlns:a16="http://schemas.microsoft.com/office/drawing/2014/main" id="{C94A9519-03F5-3E44-8977-205999FEAE3E}"/>
                </a:ext>
              </a:extLst>
            </p:cNvPr>
            <p:cNvSpPr>
              <a:spLocks noChangeArrowheads="1"/>
            </p:cNvSpPr>
            <p:nvPr/>
          </p:nvSpPr>
          <p:spPr bwMode="auto">
            <a:xfrm>
              <a:off x="2448" y="263"/>
              <a:ext cx="783"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Follicle</a:t>
              </a:r>
            </a:p>
          </p:txBody>
        </p:sp>
        <p:sp>
          <p:nvSpPr>
            <p:cNvPr id="40975" name="Line 12">
              <a:extLst>
                <a:ext uri="{FF2B5EF4-FFF2-40B4-BE49-F238E27FC236}">
                  <a16:creationId xmlns:a16="http://schemas.microsoft.com/office/drawing/2014/main" id="{BFD2C7DD-E854-FF41-BAE7-A824BC196CE0}"/>
                </a:ext>
              </a:extLst>
            </p:cNvPr>
            <p:cNvSpPr>
              <a:spLocks noChangeShapeType="1"/>
            </p:cNvSpPr>
            <p:nvPr/>
          </p:nvSpPr>
          <p:spPr bwMode="auto">
            <a:xfrm flipH="1">
              <a:off x="2140" y="510"/>
              <a:ext cx="542" cy="464"/>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40970" name="Text Box 16">
            <a:extLst>
              <a:ext uri="{FF2B5EF4-FFF2-40B4-BE49-F238E27FC236}">
                <a16:creationId xmlns:a16="http://schemas.microsoft.com/office/drawing/2014/main" id="{2300EF7C-0D87-1C4A-AF25-7B1025B8CD4E}"/>
              </a:ext>
            </a:extLst>
          </p:cNvPr>
          <p:cNvSpPr txBox="1">
            <a:spLocks noChangeArrowheads="1"/>
          </p:cNvSpPr>
          <p:nvPr/>
        </p:nvSpPr>
        <p:spPr bwMode="auto">
          <a:xfrm>
            <a:off x="4981575" y="314325"/>
            <a:ext cx="2236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t>- </a:t>
            </a:r>
            <a:r>
              <a:rPr lang="en-US" altLang="en-US" sz="1800">
                <a:solidFill>
                  <a:srgbClr val="0900C2"/>
                </a:solidFill>
              </a:rPr>
              <a:t>Estrogen, Oocyte</a:t>
            </a:r>
            <a:endParaRPr lang="en-US" altLang="en-US" sz="1800"/>
          </a:p>
        </p:txBody>
      </p:sp>
      <p:grpSp>
        <p:nvGrpSpPr>
          <p:cNvPr id="40971" name="Group 19">
            <a:extLst>
              <a:ext uri="{FF2B5EF4-FFF2-40B4-BE49-F238E27FC236}">
                <a16:creationId xmlns:a16="http://schemas.microsoft.com/office/drawing/2014/main" id="{94ED833F-D141-7E40-B1C1-383FCDB545CB}"/>
              </a:ext>
            </a:extLst>
          </p:cNvPr>
          <p:cNvGrpSpPr>
            <a:grpSpLocks/>
          </p:cNvGrpSpPr>
          <p:nvPr/>
        </p:nvGrpSpPr>
        <p:grpSpPr bwMode="auto">
          <a:xfrm>
            <a:off x="1143000" y="3429000"/>
            <a:ext cx="6683375" cy="341313"/>
            <a:chOff x="0" y="2880"/>
            <a:chExt cx="5613" cy="287"/>
          </a:xfrm>
        </p:grpSpPr>
        <p:sp>
          <p:nvSpPr>
            <p:cNvPr id="40972" name="Text Box 17">
              <a:extLst>
                <a:ext uri="{FF2B5EF4-FFF2-40B4-BE49-F238E27FC236}">
                  <a16:creationId xmlns:a16="http://schemas.microsoft.com/office/drawing/2014/main" id="{CD5C4431-5A45-9B4B-8CB8-89CAD9C4069C}"/>
                </a:ext>
              </a:extLst>
            </p:cNvPr>
            <p:cNvSpPr txBox="1">
              <a:spLocks noChangeArrowheads="1"/>
            </p:cNvSpPr>
            <p:nvPr/>
          </p:nvSpPr>
          <p:spPr bwMode="auto">
            <a:xfrm>
              <a:off x="0" y="2880"/>
              <a:ext cx="11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Progesterone</a:t>
              </a:r>
            </a:p>
          </p:txBody>
        </p:sp>
        <p:sp>
          <p:nvSpPr>
            <p:cNvPr id="40973" name="Text Box 18">
              <a:extLst>
                <a:ext uri="{FF2B5EF4-FFF2-40B4-BE49-F238E27FC236}">
                  <a16:creationId xmlns:a16="http://schemas.microsoft.com/office/drawing/2014/main" id="{77F48BC5-9E2C-8947-9B36-92F989BDDD09}"/>
                </a:ext>
              </a:extLst>
            </p:cNvPr>
            <p:cNvSpPr txBox="1">
              <a:spLocks noChangeArrowheads="1"/>
            </p:cNvSpPr>
            <p:nvPr/>
          </p:nvSpPr>
          <p:spPr bwMode="auto">
            <a:xfrm>
              <a:off x="4416" y="2896"/>
              <a:ext cx="11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Progesterone</a:t>
              </a:r>
            </a:p>
          </p:txBody>
        </p:sp>
      </p:gr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719B2A2-08DF-5748-9D90-8260E38110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3150" y="912813"/>
            <a:ext cx="4413250"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011" name="Group 19">
            <a:extLst>
              <a:ext uri="{FF2B5EF4-FFF2-40B4-BE49-F238E27FC236}">
                <a16:creationId xmlns:a16="http://schemas.microsoft.com/office/drawing/2014/main" id="{3D6B4C2F-37D9-2546-BD05-BE8ACEF25D51}"/>
              </a:ext>
            </a:extLst>
          </p:cNvPr>
          <p:cNvGrpSpPr>
            <a:grpSpLocks/>
          </p:cNvGrpSpPr>
          <p:nvPr/>
        </p:nvGrpSpPr>
        <p:grpSpPr bwMode="auto">
          <a:xfrm>
            <a:off x="1371600" y="3598863"/>
            <a:ext cx="2743200" cy="819150"/>
            <a:chOff x="192" y="2784"/>
            <a:chExt cx="2304" cy="687"/>
          </a:xfrm>
        </p:grpSpPr>
        <p:sp>
          <p:nvSpPr>
            <p:cNvPr id="43030" name="Text Box 12">
              <a:extLst>
                <a:ext uri="{FF2B5EF4-FFF2-40B4-BE49-F238E27FC236}">
                  <a16:creationId xmlns:a16="http://schemas.microsoft.com/office/drawing/2014/main" id="{C6C3BC31-30BC-AF46-BCDE-90EBC5CDED94}"/>
                </a:ext>
              </a:extLst>
            </p:cNvPr>
            <p:cNvSpPr txBox="1">
              <a:spLocks noChangeArrowheads="1"/>
            </p:cNvSpPr>
            <p:nvPr/>
          </p:nvSpPr>
          <p:spPr bwMode="auto">
            <a:xfrm>
              <a:off x="192" y="2928"/>
              <a:ext cx="2062"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Blood and lymphatic</a:t>
              </a:r>
            </a:p>
            <a:p>
              <a:r>
                <a:rPr lang="en-US" altLang="en-US" sz="1800">
                  <a:solidFill>
                    <a:srgbClr val="0900C2"/>
                  </a:solidFill>
                </a:rPr>
                <a:t>Vessels &amp; nerves</a:t>
              </a:r>
              <a:endParaRPr lang="en-US" altLang="en-US" sz="1800"/>
            </a:p>
          </p:txBody>
        </p:sp>
        <p:sp>
          <p:nvSpPr>
            <p:cNvPr id="43031" name="Line 13">
              <a:extLst>
                <a:ext uri="{FF2B5EF4-FFF2-40B4-BE49-F238E27FC236}">
                  <a16:creationId xmlns:a16="http://schemas.microsoft.com/office/drawing/2014/main" id="{2A71A209-2815-EC43-B566-2926C35CA447}"/>
                </a:ext>
              </a:extLst>
            </p:cNvPr>
            <p:cNvSpPr>
              <a:spLocks noChangeShapeType="1"/>
            </p:cNvSpPr>
            <p:nvPr/>
          </p:nvSpPr>
          <p:spPr bwMode="auto">
            <a:xfrm flipV="1">
              <a:off x="2160" y="2784"/>
              <a:ext cx="336" cy="240"/>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3012" name="Group 18">
            <a:extLst>
              <a:ext uri="{FF2B5EF4-FFF2-40B4-BE49-F238E27FC236}">
                <a16:creationId xmlns:a16="http://schemas.microsoft.com/office/drawing/2014/main" id="{A432B45D-5535-C74D-A60E-9EE3F77928B2}"/>
              </a:ext>
            </a:extLst>
          </p:cNvPr>
          <p:cNvGrpSpPr>
            <a:grpSpLocks/>
          </p:cNvGrpSpPr>
          <p:nvPr/>
        </p:nvGrpSpPr>
        <p:grpSpPr bwMode="auto">
          <a:xfrm>
            <a:off x="5086350" y="3827463"/>
            <a:ext cx="1092200" cy="923925"/>
            <a:chOff x="3312" y="2976"/>
            <a:chExt cx="917" cy="775"/>
          </a:xfrm>
        </p:grpSpPr>
        <p:sp>
          <p:nvSpPr>
            <p:cNvPr id="43028" name="Text Box 11">
              <a:extLst>
                <a:ext uri="{FF2B5EF4-FFF2-40B4-BE49-F238E27FC236}">
                  <a16:creationId xmlns:a16="http://schemas.microsoft.com/office/drawing/2014/main" id="{AD9C840F-A83B-DC47-97B8-44DD4E8EE3F4}"/>
                </a:ext>
              </a:extLst>
            </p:cNvPr>
            <p:cNvSpPr txBox="1">
              <a:spLocks noChangeArrowheads="1"/>
            </p:cNvSpPr>
            <p:nvPr/>
          </p:nvSpPr>
          <p:spPr bwMode="auto">
            <a:xfrm>
              <a:off x="3600" y="3216"/>
              <a:ext cx="62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Hilus</a:t>
              </a:r>
              <a:endParaRPr lang="en-US" altLang="en-US" sz="1800"/>
            </a:p>
          </p:txBody>
        </p:sp>
        <p:sp>
          <p:nvSpPr>
            <p:cNvPr id="43029" name="Text Box 14">
              <a:extLst>
                <a:ext uri="{FF2B5EF4-FFF2-40B4-BE49-F238E27FC236}">
                  <a16:creationId xmlns:a16="http://schemas.microsoft.com/office/drawing/2014/main" id="{3EE4443E-2F3B-EA45-9ABC-762F389E2CA3}"/>
                </a:ext>
              </a:extLst>
            </p:cNvPr>
            <p:cNvSpPr txBox="1">
              <a:spLocks noChangeArrowheads="1"/>
            </p:cNvSpPr>
            <p:nvPr/>
          </p:nvSpPr>
          <p:spPr bwMode="auto">
            <a:xfrm>
              <a:off x="3312" y="2976"/>
              <a:ext cx="349" cy="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5400" b="0">
                  <a:solidFill>
                    <a:srgbClr val="0900C2"/>
                  </a:solidFill>
                </a:rPr>
                <a:t>}</a:t>
              </a:r>
              <a:endParaRPr lang="en-US" altLang="en-US" sz="5400" b="0"/>
            </a:p>
          </p:txBody>
        </p:sp>
      </p:grpSp>
      <p:sp>
        <p:nvSpPr>
          <p:cNvPr id="43013" name="Text Box 22">
            <a:extLst>
              <a:ext uri="{FF2B5EF4-FFF2-40B4-BE49-F238E27FC236}">
                <a16:creationId xmlns:a16="http://schemas.microsoft.com/office/drawing/2014/main" id="{E04419F1-F2CC-FD49-B22D-67BE7B4DE050}"/>
              </a:ext>
            </a:extLst>
          </p:cNvPr>
          <p:cNvSpPr txBox="1">
            <a:spLocks noChangeArrowheads="1"/>
          </p:cNvSpPr>
          <p:nvPr/>
        </p:nvSpPr>
        <p:spPr bwMode="auto">
          <a:xfrm>
            <a:off x="4094163" y="95250"/>
            <a:ext cx="11652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2700"/>
              <a:t>Ovary</a:t>
            </a:r>
          </a:p>
        </p:txBody>
      </p:sp>
      <p:grpSp>
        <p:nvGrpSpPr>
          <p:cNvPr id="43014" name="Group 37">
            <a:extLst>
              <a:ext uri="{FF2B5EF4-FFF2-40B4-BE49-F238E27FC236}">
                <a16:creationId xmlns:a16="http://schemas.microsoft.com/office/drawing/2014/main" id="{C5AEEA35-E601-B541-85F5-C0D16751F52B}"/>
              </a:ext>
            </a:extLst>
          </p:cNvPr>
          <p:cNvGrpSpPr>
            <a:grpSpLocks/>
          </p:cNvGrpSpPr>
          <p:nvPr/>
        </p:nvGrpSpPr>
        <p:grpSpPr bwMode="auto">
          <a:xfrm>
            <a:off x="6172200" y="514350"/>
            <a:ext cx="1735138" cy="742950"/>
            <a:chOff x="4224" y="432"/>
            <a:chExt cx="1458" cy="624"/>
          </a:xfrm>
        </p:grpSpPr>
        <p:sp>
          <p:nvSpPr>
            <p:cNvPr id="43026" name="Text Box 32">
              <a:extLst>
                <a:ext uri="{FF2B5EF4-FFF2-40B4-BE49-F238E27FC236}">
                  <a16:creationId xmlns:a16="http://schemas.microsoft.com/office/drawing/2014/main" id="{FE7C8596-164E-EB44-8F59-7E37D762EE02}"/>
                </a:ext>
              </a:extLst>
            </p:cNvPr>
            <p:cNvSpPr txBox="1">
              <a:spLocks noChangeArrowheads="1"/>
            </p:cNvSpPr>
            <p:nvPr/>
          </p:nvSpPr>
          <p:spPr bwMode="auto">
            <a:xfrm>
              <a:off x="4536" y="432"/>
              <a:ext cx="1146"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t>Germinal</a:t>
              </a:r>
            </a:p>
            <a:p>
              <a:pPr algn="ctr"/>
              <a:r>
                <a:rPr lang="en-US" altLang="en-US" sz="1800"/>
                <a:t>Epithelium</a:t>
              </a:r>
            </a:p>
          </p:txBody>
        </p:sp>
        <p:sp>
          <p:nvSpPr>
            <p:cNvPr id="43027" name="Line 33">
              <a:extLst>
                <a:ext uri="{FF2B5EF4-FFF2-40B4-BE49-F238E27FC236}">
                  <a16:creationId xmlns:a16="http://schemas.microsoft.com/office/drawing/2014/main" id="{2F5A5900-4F9E-A14E-BC49-0305A9924546}"/>
                </a:ext>
              </a:extLst>
            </p:cNvPr>
            <p:cNvSpPr>
              <a:spLocks noChangeShapeType="1"/>
            </p:cNvSpPr>
            <p:nvPr/>
          </p:nvSpPr>
          <p:spPr bwMode="auto">
            <a:xfrm flipH="1">
              <a:off x="4224" y="816"/>
              <a:ext cx="336" cy="24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43015" name="Freeform 28">
            <a:extLst>
              <a:ext uri="{FF2B5EF4-FFF2-40B4-BE49-F238E27FC236}">
                <a16:creationId xmlns:a16="http://schemas.microsoft.com/office/drawing/2014/main" id="{17107330-F778-4A4C-BF87-2C83C4F99207}"/>
              </a:ext>
            </a:extLst>
          </p:cNvPr>
          <p:cNvSpPr>
            <a:spLocks/>
          </p:cNvSpPr>
          <p:nvPr/>
        </p:nvSpPr>
        <p:spPr bwMode="auto">
          <a:xfrm>
            <a:off x="2403475" y="942975"/>
            <a:ext cx="4125913" cy="2660650"/>
          </a:xfrm>
          <a:custGeom>
            <a:avLst/>
            <a:gdLst>
              <a:gd name="T0" fmla="*/ 2147483646 w 3466"/>
              <a:gd name="T1" fmla="*/ 2147483646 h 2234"/>
              <a:gd name="T2" fmla="*/ 2147483646 w 3466"/>
              <a:gd name="T3" fmla="*/ 2147483646 h 2234"/>
              <a:gd name="T4" fmla="*/ 2147483646 w 3466"/>
              <a:gd name="T5" fmla="*/ 2147483646 h 2234"/>
              <a:gd name="T6" fmla="*/ 2147483646 w 3466"/>
              <a:gd name="T7" fmla="*/ 2147483646 h 2234"/>
              <a:gd name="T8" fmla="*/ 2147483646 w 3466"/>
              <a:gd name="T9" fmla="*/ 2147483646 h 2234"/>
              <a:gd name="T10" fmla="*/ 2147483646 w 3466"/>
              <a:gd name="T11" fmla="*/ 2147483646 h 2234"/>
              <a:gd name="T12" fmla="*/ 2147483646 w 3466"/>
              <a:gd name="T13" fmla="*/ 2147483646 h 2234"/>
              <a:gd name="T14" fmla="*/ 2147483646 w 3466"/>
              <a:gd name="T15" fmla="*/ 2147483646 h 2234"/>
              <a:gd name="T16" fmla="*/ 2147483646 w 3466"/>
              <a:gd name="T17" fmla="*/ 2147483646 h 2234"/>
              <a:gd name="T18" fmla="*/ 2147483646 w 3466"/>
              <a:gd name="T19" fmla="*/ 2147483646 h 2234"/>
              <a:gd name="T20" fmla="*/ 2147483646 w 3466"/>
              <a:gd name="T21" fmla="*/ 2147483646 h 2234"/>
              <a:gd name="T22" fmla="*/ 2147483646 w 3466"/>
              <a:gd name="T23" fmla="*/ 2147483646 h 2234"/>
              <a:gd name="T24" fmla="*/ 2147483646 w 3466"/>
              <a:gd name="T25" fmla="*/ 2147483646 h 2234"/>
              <a:gd name="T26" fmla="*/ 2147483646 w 3466"/>
              <a:gd name="T27" fmla="*/ 2147483646 h 2234"/>
              <a:gd name="T28" fmla="*/ 2147483646 w 3466"/>
              <a:gd name="T29" fmla="*/ 2147483646 h 2234"/>
              <a:gd name="T30" fmla="*/ 2147483646 w 3466"/>
              <a:gd name="T31" fmla="*/ 2147483646 h 2234"/>
              <a:gd name="T32" fmla="*/ 2147483646 w 3466"/>
              <a:gd name="T33" fmla="*/ 2147483646 h 2234"/>
              <a:gd name="T34" fmla="*/ 2147483646 w 3466"/>
              <a:gd name="T35" fmla="*/ 2147483646 h 2234"/>
              <a:gd name="T36" fmla="*/ 2147483646 w 3466"/>
              <a:gd name="T37" fmla="*/ 2147483646 h 22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66"/>
              <a:gd name="T58" fmla="*/ 0 h 2234"/>
              <a:gd name="T59" fmla="*/ 3466 w 3466"/>
              <a:gd name="T60" fmla="*/ 2234 h 22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66" h="2234">
                <a:moveTo>
                  <a:pt x="766" y="168"/>
                </a:moveTo>
                <a:cubicBezTo>
                  <a:pt x="910" y="107"/>
                  <a:pt x="1054" y="47"/>
                  <a:pt x="1246" y="24"/>
                </a:cubicBezTo>
                <a:cubicBezTo>
                  <a:pt x="1437" y="0"/>
                  <a:pt x="1692" y="13"/>
                  <a:pt x="1918" y="24"/>
                </a:cubicBezTo>
                <a:cubicBezTo>
                  <a:pt x="2143" y="34"/>
                  <a:pt x="2414" y="48"/>
                  <a:pt x="2598" y="88"/>
                </a:cubicBezTo>
                <a:cubicBezTo>
                  <a:pt x="2781" y="127"/>
                  <a:pt x="2903" y="190"/>
                  <a:pt x="3022" y="264"/>
                </a:cubicBezTo>
                <a:cubicBezTo>
                  <a:pt x="3140" y="337"/>
                  <a:pt x="3236" y="400"/>
                  <a:pt x="3310" y="528"/>
                </a:cubicBezTo>
                <a:cubicBezTo>
                  <a:pt x="3383" y="656"/>
                  <a:pt x="3458" y="860"/>
                  <a:pt x="3462" y="1032"/>
                </a:cubicBezTo>
                <a:cubicBezTo>
                  <a:pt x="3466" y="1204"/>
                  <a:pt x="3388" y="1414"/>
                  <a:pt x="3334" y="1560"/>
                </a:cubicBezTo>
                <a:cubicBezTo>
                  <a:pt x="3279" y="1705"/>
                  <a:pt x="3227" y="1813"/>
                  <a:pt x="3134" y="1904"/>
                </a:cubicBezTo>
                <a:cubicBezTo>
                  <a:pt x="3040" y="1994"/>
                  <a:pt x="2911" y="2050"/>
                  <a:pt x="2774" y="2104"/>
                </a:cubicBezTo>
                <a:cubicBezTo>
                  <a:pt x="2636" y="2157"/>
                  <a:pt x="2564" y="2213"/>
                  <a:pt x="2310" y="2224"/>
                </a:cubicBezTo>
                <a:cubicBezTo>
                  <a:pt x="2055" y="2234"/>
                  <a:pt x="1488" y="2189"/>
                  <a:pt x="1246" y="2168"/>
                </a:cubicBezTo>
                <a:cubicBezTo>
                  <a:pt x="1003" y="2146"/>
                  <a:pt x="956" y="2119"/>
                  <a:pt x="854" y="2096"/>
                </a:cubicBezTo>
                <a:cubicBezTo>
                  <a:pt x="751" y="2072"/>
                  <a:pt x="746" y="2088"/>
                  <a:pt x="630" y="2024"/>
                </a:cubicBezTo>
                <a:cubicBezTo>
                  <a:pt x="514" y="1960"/>
                  <a:pt x="261" y="1875"/>
                  <a:pt x="158" y="1712"/>
                </a:cubicBezTo>
                <a:cubicBezTo>
                  <a:pt x="54" y="1548"/>
                  <a:pt x="0" y="1222"/>
                  <a:pt x="6" y="1040"/>
                </a:cubicBezTo>
                <a:cubicBezTo>
                  <a:pt x="11" y="857"/>
                  <a:pt x="104" y="736"/>
                  <a:pt x="190" y="616"/>
                </a:cubicBezTo>
                <a:cubicBezTo>
                  <a:pt x="275" y="496"/>
                  <a:pt x="412" y="397"/>
                  <a:pt x="518" y="320"/>
                </a:cubicBezTo>
                <a:cubicBezTo>
                  <a:pt x="623" y="242"/>
                  <a:pt x="722" y="197"/>
                  <a:pt x="822" y="152"/>
                </a:cubicBezTo>
              </a:path>
            </a:pathLst>
          </a:cu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3016" name="Text Box 34">
            <a:extLst>
              <a:ext uri="{FF2B5EF4-FFF2-40B4-BE49-F238E27FC236}">
                <a16:creationId xmlns:a16="http://schemas.microsoft.com/office/drawing/2014/main" id="{68BA31B2-F702-2F46-96DD-BF38896B3C19}"/>
              </a:ext>
            </a:extLst>
          </p:cNvPr>
          <p:cNvSpPr txBox="1">
            <a:spLocks noChangeArrowheads="1"/>
          </p:cNvSpPr>
          <p:nvPr/>
        </p:nvSpPr>
        <p:spPr bwMode="auto">
          <a:xfrm>
            <a:off x="6416675" y="3184525"/>
            <a:ext cx="1301750" cy="646113"/>
          </a:xfrm>
          <a:prstGeom prst="rect">
            <a:avLst/>
          </a:prstGeom>
          <a:noFill/>
          <a:ln>
            <a:noFill/>
          </a:ln>
          <a:effectLst>
            <a:outerShdw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FF0066"/>
                </a:solidFill>
              </a:rPr>
              <a:t>Tunica</a:t>
            </a:r>
          </a:p>
          <a:p>
            <a:pPr algn="ctr"/>
            <a:r>
              <a:rPr lang="en-US" altLang="en-US" sz="1800">
                <a:solidFill>
                  <a:srgbClr val="FF0066"/>
                </a:solidFill>
              </a:rPr>
              <a:t>Albuginea</a:t>
            </a:r>
            <a:endParaRPr lang="en-US" altLang="en-US" sz="1800"/>
          </a:p>
        </p:txBody>
      </p:sp>
      <p:sp>
        <p:nvSpPr>
          <p:cNvPr id="43017" name="Line 35">
            <a:extLst>
              <a:ext uri="{FF2B5EF4-FFF2-40B4-BE49-F238E27FC236}">
                <a16:creationId xmlns:a16="http://schemas.microsoft.com/office/drawing/2014/main" id="{6F9BE822-31E3-F244-B748-2191DCD91A1B}"/>
              </a:ext>
            </a:extLst>
          </p:cNvPr>
          <p:cNvSpPr>
            <a:spLocks noChangeShapeType="1"/>
          </p:cNvSpPr>
          <p:nvPr/>
        </p:nvSpPr>
        <p:spPr bwMode="auto">
          <a:xfrm flipH="1" flipV="1">
            <a:off x="6229350" y="3143250"/>
            <a:ext cx="400050" cy="228600"/>
          </a:xfrm>
          <a:prstGeom prst="line">
            <a:avLst/>
          </a:prstGeom>
          <a:noFill/>
          <a:ln w="38100">
            <a:solidFill>
              <a:srgbClr val="FF0066"/>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9912" name="Text Box 40">
            <a:extLst>
              <a:ext uri="{FF2B5EF4-FFF2-40B4-BE49-F238E27FC236}">
                <a16:creationId xmlns:a16="http://schemas.microsoft.com/office/drawing/2014/main" id="{56F30181-DBF2-E84D-992E-D05679327E74}"/>
              </a:ext>
            </a:extLst>
          </p:cNvPr>
          <p:cNvSpPr txBox="1">
            <a:spLocks noChangeArrowheads="1"/>
          </p:cNvSpPr>
          <p:nvPr/>
        </p:nvSpPr>
        <p:spPr bwMode="auto">
          <a:xfrm>
            <a:off x="6456363" y="1177925"/>
            <a:ext cx="1627187" cy="554038"/>
          </a:xfrm>
          <a:prstGeom prst="rect">
            <a:avLst/>
          </a:prstGeom>
          <a:noFill/>
          <a:ln>
            <a:noFill/>
          </a:ln>
          <a:effectLst>
            <a:outerShdw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lgn="ctr">
              <a:defRPr/>
            </a:pPr>
            <a:r>
              <a:rPr lang="en-US" sz="1500">
                <a:solidFill>
                  <a:srgbClr val="A50021"/>
                </a:solidFill>
                <a:latin typeface="Helvetica" charset="0"/>
                <a:ea typeface="+mn-ea"/>
              </a:rPr>
              <a:t>85% of Ovarian </a:t>
            </a:r>
          </a:p>
          <a:p>
            <a:pPr algn="ctr">
              <a:defRPr/>
            </a:pPr>
            <a:r>
              <a:rPr lang="en-US" sz="1500">
                <a:solidFill>
                  <a:srgbClr val="A50021"/>
                </a:solidFill>
                <a:latin typeface="Helvetica" charset="0"/>
                <a:ea typeface="+mn-ea"/>
              </a:rPr>
              <a:t>Cancers</a:t>
            </a:r>
          </a:p>
        </p:txBody>
      </p:sp>
      <p:grpSp>
        <p:nvGrpSpPr>
          <p:cNvPr id="43019" name="Group 20">
            <a:extLst>
              <a:ext uri="{FF2B5EF4-FFF2-40B4-BE49-F238E27FC236}">
                <a16:creationId xmlns:a16="http://schemas.microsoft.com/office/drawing/2014/main" id="{C21BA7AD-313B-1341-87C1-2D1FC04DCA8E}"/>
              </a:ext>
            </a:extLst>
          </p:cNvPr>
          <p:cNvGrpSpPr>
            <a:grpSpLocks/>
          </p:cNvGrpSpPr>
          <p:nvPr/>
        </p:nvGrpSpPr>
        <p:grpSpPr bwMode="auto">
          <a:xfrm>
            <a:off x="1657350" y="1141413"/>
            <a:ext cx="2114550" cy="1085850"/>
            <a:chOff x="432" y="720"/>
            <a:chExt cx="1776" cy="912"/>
          </a:xfrm>
        </p:grpSpPr>
        <p:sp>
          <p:nvSpPr>
            <p:cNvPr id="43023" name="Text Box 10">
              <a:extLst>
                <a:ext uri="{FF2B5EF4-FFF2-40B4-BE49-F238E27FC236}">
                  <a16:creationId xmlns:a16="http://schemas.microsoft.com/office/drawing/2014/main" id="{82575B12-74F5-E341-AD6B-7FEED82ACC7B}"/>
                </a:ext>
              </a:extLst>
            </p:cNvPr>
            <p:cNvSpPr txBox="1">
              <a:spLocks noChangeArrowheads="1"/>
            </p:cNvSpPr>
            <p:nvPr/>
          </p:nvSpPr>
          <p:spPr bwMode="auto">
            <a:xfrm>
              <a:off x="432" y="720"/>
              <a:ext cx="76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Cortex</a:t>
              </a:r>
              <a:endParaRPr lang="en-US" altLang="en-US" sz="1800"/>
            </a:p>
          </p:txBody>
        </p:sp>
        <p:sp>
          <p:nvSpPr>
            <p:cNvPr id="43024" name="Line 16">
              <a:extLst>
                <a:ext uri="{FF2B5EF4-FFF2-40B4-BE49-F238E27FC236}">
                  <a16:creationId xmlns:a16="http://schemas.microsoft.com/office/drawing/2014/main" id="{9B4829F3-E3A0-1B42-97FA-95348D429A49}"/>
                </a:ext>
              </a:extLst>
            </p:cNvPr>
            <p:cNvSpPr>
              <a:spLocks noChangeShapeType="1"/>
            </p:cNvSpPr>
            <p:nvPr/>
          </p:nvSpPr>
          <p:spPr bwMode="auto">
            <a:xfrm>
              <a:off x="1104" y="960"/>
              <a:ext cx="288" cy="672"/>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43025" name="Line 17">
              <a:extLst>
                <a:ext uri="{FF2B5EF4-FFF2-40B4-BE49-F238E27FC236}">
                  <a16:creationId xmlns:a16="http://schemas.microsoft.com/office/drawing/2014/main" id="{98755BF9-C057-344A-8A08-7879CB39BF3D}"/>
                </a:ext>
              </a:extLst>
            </p:cNvPr>
            <p:cNvSpPr>
              <a:spLocks noChangeShapeType="1"/>
            </p:cNvSpPr>
            <p:nvPr/>
          </p:nvSpPr>
          <p:spPr bwMode="auto">
            <a:xfrm flipV="1">
              <a:off x="1152" y="816"/>
              <a:ext cx="1056" cy="4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3020" name="Group 21">
            <a:extLst>
              <a:ext uri="{FF2B5EF4-FFF2-40B4-BE49-F238E27FC236}">
                <a16:creationId xmlns:a16="http://schemas.microsoft.com/office/drawing/2014/main" id="{5CAA718C-CB0C-B740-A33E-9DC0A57C44FC}"/>
              </a:ext>
            </a:extLst>
          </p:cNvPr>
          <p:cNvGrpSpPr>
            <a:grpSpLocks/>
          </p:cNvGrpSpPr>
          <p:nvPr/>
        </p:nvGrpSpPr>
        <p:grpSpPr bwMode="auto">
          <a:xfrm>
            <a:off x="5429250" y="2341563"/>
            <a:ext cx="2416175" cy="369887"/>
            <a:chOff x="3600" y="1728"/>
            <a:chExt cx="2029" cy="310"/>
          </a:xfrm>
        </p:grpSpPr>
        <p:sp>
          <p:nvSpPr>
            <p:cNvPr id="43021" name="Text Box 9">
              <a:extLst>
                <a:ext uri="{FF2B5EF4-FFF2-40B4-BE49-F238E27FC236}">
                  <a16:creationId xmlns:a16="http://schemas.microsoft.com/office/drawing/2014/main" id="{5369D200-68A2-0E44-81F1-5AB345F3E459}"/>
                </a:ext>
              </a:extLst>
            </p:cNvPr>
            <p:cNvSpPr txBox="1">
              <a:spLocks noChangeArrowheads="1"/>
            </p:cNvSpPr>
            <p:nvPr/>
          </p:nvSpPr>
          <p:spPr bwMode="auto">
            <a:xfrm>
              <a:off x="4752" y="1728"/>
              <a:ext cx="877"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Medulla</a:t>
              </a:r>
            </a:p>
          </p:txBody>
        </p:sp>
        <p:sp>
          <p:nvSpPr>
            <p:cNvPr id="43022" name="Line 15">
              <a:extLst>
                <a:ext uri="{FF2B5EF4-FFF2-40B4-BE49-F238E27FC236}">
                  <a16:creationId xmlns:a16="http://schemas.microsoft.com/office/drawing/2014/main" id="{AF68DFBA-0D39-494E-B1D8-F1D5300EFF02}"/>
                </a:ext>
              </a:extLst>
            </p:cNvPr>
            <p:cNvSpPr>
              <a:spLocks noChangeShapeType="1"/>
            </p:cNvSpPr>
            <p:nvPr/>
          </p:nvSpPr>
          <p:spPr bwMode="auto">
            <a:xfrm flipH="1">
              <a:off x="3600" y="1872"/>
              <a:ext cx="1104" cy="0"/>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42AB2747-D982-F04B-A10B-B3E90FBD12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7700" y="4857750"/>
            <a:ext cx="1028700" cy="15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5059" name="Picture 6">
            <a:extLst>
              <a:ext uri="{FF2B5EF4-FFF2-40B4-BE49-F238E27FC236}">
                <a16:creationId xmlns:a16="http://schemas.microsoft.com/office/drawing/2014/main" id="{39F8A568-A3D7-7547-9155-A3E242DD95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0450" y="4857750"/>
            <a:ext cx="585788"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5060" name="Picture 7">
            <a:extLst>
              <a:ext uri="{FF2B5EF4-FFF2-40B4-BE49-F238E27FC236}">
                <a16:creationId xmlns:a16="http://schemas.microsoft.com/office/drawing/2014/main" id="{760952A6-9828-CE40-BE5E-DD5C166917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400050"/>
            <a:ext cx="5526088"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61" name="Group 74">
            <a:extLst>
              <a:ext uri="{FF2B5EF4-FFF2-40B4-BE49-F238E27FC236}">
                <a16:creationId xmlns:a16="http://schemas.microsoft.com/office/drawing/2014/main" id="{BF31294C-CC6C-CA4D-8B76-2192112C5FE1}"/>
              </a:ext>
            </a:extLst>
          </p:cNvPr>
          <p:cNvGrpSpPr>
            <a:grpSpLocks/>
          </p:cNvGrpSpPr>
          <p:nvPr/>
        </p:nvGrpSpPr>
        <p:grpSpPr bwMode="auto">
          <a:xfrm>
            <a:off x="4029075" y="0"/>
            <a:ext cx="1762125" cy="514350"/>
            <a:chOff x="2448" y="0"/>
            <a:chExt cx="1480" cy="432"/>
          </a:xfrm>
        </p:grpSpPr>
        <p:sp>
          <p:nvSpPr>
            <p:cNvPr id="45090" name="Rectangle 47">
              <a:extLst>
                <a:ext uri="{FF2B5EF4-FFF2-40B4-BE49-F238E27FC236}">
                  <a16:creationId xmlns:a16="http://schemas.microsoft.com/office/drawing/2014/main" id="{94ECB748-1341-2B46-9261-E6AE29ED51DF}"/>
                </a:ext>
              </a:extLst>
            </p:cNvPr>
            <p:cNvSpPr>
              <a:spLocks noChangeArrowheads="1"/>
            </p:cNvSpPr>
            <p:nvPr/>
          </p:nvSpPr>
          <p:spPr bwMode="auto">
            <a:xfrm>
              <a:off x="2448" y="0"/>
              <a:ext cx="1480"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Tertiary follicle</a:t>
              </a:r>
            </a:p>
          </p:txBody>
        </p:sp>
        <p:sp>
          <p:nvSpPr>
            <p:cNvPr id="45091" name="Line 52">
              <a:extLst>
                <a:ext uri="{FF2B5EF4-FFF2-40B4-BE49-F238E27FC236}">
                  <a16:creationId xmlns:a16="http://schemas.microsoft.com/office/drawing/2014/main" id="{5DFA2EA4-D5CE-2D4A-9406-E4CA1E714C52}"/>
                </a:ext>
              </a:extLst>
            </p:cNvPr>
            <p:cNvSpPr>
              <a:spLocks noChangeShapeType="1"/>
            </p:cNvSpPr>
            <p:nvPr/>
          </p:nvSpPr>
          <p:spPr bwMode="auto">
            <a:xfrm flipH="1">
              <a:off x="2544" y="240"/>
              <a:ext cx="480" cy="192"/>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062" name="Group 75">
            <a:extLst>
              <a:ext uri="{FF2B5EF4-FFF2-40B4-BE49-F238E27FC236}">
                <a16:creationId xmlns:a16="http://schemas.microsoft.com/office/drawing/2014/main" id="{59B80C39-87A0-914D-8E5E-124EFF61EBEE}"/>
              </a:ext>
            </a:extLst>
          </p:cNvPr>
          <p:cNvGrpSpPr>
            <a:grpSpLocks/>
          </p:cNvGrpSpPr>
          <p:nvPr/>
        </p:nvGrpSpPr>
        <p:grpSpPr bwMode="auto">
          <a:xfrm>
            <a:off x="5829300" y="171450"/>
            <a:ext cx="2020888" cy="800100"/>
            <a:chOff x="3936" y="144"/>
            <a:chExt cx="1697" cy="672"/>
          </a:xfrm>
        </p:grpSpPr>
        <p:sp>
          <p:nvSpPr>
            <p:cNvPr id="45088" name="Rectangle 49">
              <a:extLst>
                <a:ext uri="{FF2B5EF4-FFF2-40B4-BE49-F238E27FC236}">
                  <a16:creationId xmlns:a16="http://schemas.microsoft.com/office/drawing/2014/main" id="{918ABCE9-9949-F24E-9FAE-8BCA8A8721B8}"/>
                </a:ext>
              </a:extLst>
            </p:cNvPr>
            <p:cNvSpPr>
              <a:spLocks noChangeArrowheads="1"/>
            </p:cNvSpPr>
            <p:nvPr/>
          </p:nvSpPr>
          <p:spPr bwMode="auto">
            <a:xfrm>
              <a:off x="4128" y="144"/>
              <a:ext cx="1505"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Primary follicle</a:t>
              </a:r>
            </a:p>
          </p:txBody>
        </p:sp>
        <p:sp>
          <p:nvSpPr>
            <p:cNvPr id="45089" name="Line 63">
              <a:extLst>
                <a:ext uri="{FF2B5EF4-FFF2-40B4-BE49-F238E27FC236}">
                  <a16:creationId xmlns:a16="http://schemas.microsoft.com/office/drawing/2014/main" id="{04801CE9-026A-D949-BBA4-9CBC79E78A03}"/>
                </a:ext>
              </a:extLst>
            </p:cNvPr>
            <p:cNvSpPr>
              <a:spLocks noChangeShapeType="1"/>
            </p:cNvSpPr>
            <p:nvPr/>
          </p:nvSpPr>
          <p:spPr bwMode="auto">
            <a:xfrm flipH="1">
              <a:off x="3936" y="432"/>
              <a:ext cx="432" cy="384"/>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063" name="Group 77">
            <a:extLst>
              <a:ext uri="{FF2B5EF4-FFF2-40B4-BE49-F238E27FC236}">
                <a16:creationId xmlns:a16="http://schemas.microsoft.com/office/drawing/2014/main" id="{B7C6547D-173A-DB4A-96AC-D1739A8D7076}"/>
              </a:ext>
            </a:extLst>
          </p:cNvPr>
          <p:cNvGrpSpPr>
            <a:grpSpLocks/>
          </p:cNvGrpSpPr>
          <p:nvPr/>
        </p:nvGrpSpPr>
        <p:grpSpPr bwMode="auto">
          <a:xfrm>
            <a:off x="6286500" y="1257300"/>
            <a:ext cx="1538288" cy="628650"/>
            <a:chOff x="4320" y="1056"/>
            <a:chExt cx="1292" cy="528"/>
          </a:xfrm>
        </p:grpSpPr>
        <p:sp>
          <p:nvSpPr>
            <p:cNvPr id="45086" name="Rectangle 38">
              <a:extLst>
                <a:ext uri="{FF2B5EF4-FFF2-40B4-BE49-F238E27FC236}">
                  <a16:creationId xmlns:a16="http://schemas.microsoft.com/office/drawing/2014/main" id="{03555E0B-5AFA-2B41-8EF9-4ADD67670097}"/>
                </a:ext>
              </a:extLst>
            </p:cNvPr>
            <p:cNvSpPr>
              <a:spLocks noChangeArrowheads="1"/>
            </p:cNvSpPr>
            <p:nvPr/>
          </p:nvSpPr>
          <p:spPr bwMode="auto">
            <a:xfrm>
              <a:off x="4800" y="1056"/>
              <a:ext cx="812"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Tertiary</a:t>
              </a:r>
            </a:p>
            <a:p>
              <a:r>
                <a:rPr lang="en-US" altLang="en-US" sz="1800">
                  <a:solidFill>
                    <a:srgbClr val="0900C2"/>
                  </a:solidFill>
                </a:rPr>
                <a:t>follicle</a:t>
              </a:r>
            </a:p>
          </p:txBody>
        </p:sp>
        <p:sp>
          <p:nvSpPr>
            <p:cNvPr id="45087" name="Line 64">
              <a:extLst>
                <a:ext uri="{FF2B5EF4-FFF2-40B4-BE49-F238E27FC236}">
                  <a16:creationId xmlns:a16="http://schemas.microsoft.com/office/drawing/2014/main" id="{14A775DB-C056-6042-8BDE-E88C4C5DE745}"/>
                </a:ext>
              </a:extLst>
            </p:cNvPr>
            <p:cNvSpPr>
              <a:spLocks noChangeShapeType="1"/>
            </p:cNvSpPr>
            <p:nvPr/>
          </p:nvSpPr>
          <p:spPr bwMode="auto">
            <a:xfrm flipH="1">
              <a:off x="4320" y="1440"/>
              <a:ext cx="480" cy="144"/>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064" name="Group 76">
            <a:extLst>
              <a:ext uri="{FF2B5EF4-FFF2-40B4-BE49-F238E27FC236}">
                <a16:creationId xmlns:a16="http://schemas.microsoft.com/office/drawing/2014/main" id="{FBEB4F4F-30CA-5046-BE8D-ABB047586298}"/>
              </a:ext>
            </a:extLst>
          </p:cNvPr>
          <p:cNvGrpSpPr>
            <a:grpSpLocks/>
          </p:cNvGrpSpPr>
          <p:nvPr/>
        </p:nvGrpSpPr>
        <p:grpSpPr bwMode="auto">
          <a:xfrm>
            <a:off x="4657725" y="571500"/>
            <a:ext cx="3027363" cy="1076325"/>
            <a:chOff x="2952" y="480"/>
            <a:chExt cx="2542" cy="904"/>
          </a:xfrm>
        </p:grpSpPr>
        <p:sp>
          <p:nvSpPr>
            <p:cNvPr id="45083" name="Rectangle 48">
              <a:extLst>
                <a:ext uri="{FF2B5EF4-FFF2-40B4-BE49-F238E27FC236}">
                  <a16:creationId xmlns:a16="http://schemas.microsoft.com/office/drawing/2014/main" id="{F98D34AE-FC17-4F47-823F-B6D42A0922CC}"/>
                </a:ext>
              </a:extLst>
            </p:cNvPr>
            <p:cNvSpPr>
              <a:spLocks noChangeArrowheads="1"/>
            </p:cNvSpPr>
            <p:nvPr/>
          </p:nvSpPr>
          <p:spPr bwMode="auto">
            <a:xfrm>
              <a:off x="4560" y="480"/>
              <a:ext cx="934"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u="sng">
                  <a:solidFill>
                    <a:srgbClr val="A50021"/>
                  </a:solidFill>
                </a:rPr>
                <a:t>Egg nest</a:t>
              </a:r>
            </a:p>
          </p:txBody>
        </p:sp>
        <p:sp>
          <p:nvSpPr>
            <p:cNvPr id="45084" name="Freeform 65">
              <a:extLst>
                <a:ext uri="{FF2B5EF4-FFF2-40B4-BE49-F238E27FC236}">
                  <a16:creationId xmlns:a16="http://schemas.microsoft.com/office/drawing/2014/main" id="{E275CB19-0A75-6843-AE76-9EF9FA3358F4}"/>
                </a:ext>
              </a:extLst>
            </p:cNvPr>
            <p:cNvSpPr>
              <a:spLocks/>
            </p:cNvSpPr>
            <p:nvPr/>
          </p:nvSpPr>
          <p:spPr bwMode="auto">
            <a:xfrm>
              <a:off x="2952" y="590"/>
              <a:ext cx="1368" cy="794"/>
            </a:xfrm>
            <a:custGeom>
              <a:avLst/>
              <a:gdLst>
                <a:gd name="T0" fmla="*/ 608 w 1273"/>
                <a:gd name="T1" fmla="*/ 50 h 794"/>
                <a:gd name="T2" fmla="*/ 344 w 1273"/>
                <a:gd name="T3" fmla="*/ 26 h 794"/>
                <a:gd name="T4" fmla="*/ 46 w 1273"/>
                <a:gd name="T5" fmla="*/ 58 h 794"/>
                <a:gd name="T6" fmla="*/ 184 w 1273"/>
                <a:gd name="T7" fmla="*/ 490 h 794"/>
                <a:gd name="T8" fmla="*/ 309 w 1273"/>
                <a:gd name="T9" fmla="*/ 570 h 794"/>
                <a:gd name="T10" fmla="*/ 356 w 1273"/>
                <a:gd name="T11" fmla="*/ 602 h 794"/>
                <a:gd name="T12" fmla="*/ 551 w 1273"/>
                <a:gd name="T13" fmla="*/ 698 h 794"/>
                <a:gd name="T14" fmla="*/ 861 w 1273"/>
                <a:gd name="T15" fmla="*/ 794 h 794"/>
                <a:gd name="T16" fmla="*/ 1215 w 1273"/>
                <a:gd name="T17" fmla="*/ 770 h 794"/>
                <a:gd name="T18" fmla="*/ 1410 w 1273"/>
                <a:gd name="T19" fmla="*/ 706 h 794"/>
                <a:gd name="T20" fmla="*/ 1514 w 1273"/>
                <a:gd name="T21" fmla="*/ 650 h 794"/>
                <a:gd name="T22" fmla="*/ 1674 w 1273"/>
                <a:gd name="T23" fmla="*/ 570 h 794"/>
                <a:gd name="T24" fmla="*/ 1744 w 1273"/>
                <a:gd name="T25" fmla="*/ 554 h 794"/>
                <a:gd name="T26" fmla="*/ 1824 w 1273"/>
                <a:gd name="T27" fmla="*/ 506 h 794"/>
                <a:gd name="T28" fmla="*/ 1800 w 1273"/>
                <a:gd name="T29" fmla="*/ 474 h 794"/>
                <a:gd name="T30" fmla="*/ 1789 w 1273"/>
                <a:gd name="T31" fmla="*/ 442 h 794"/>
                <a:gd name="T32" fmla="*/ 1674 w 1273"/>
                <a:gd name="T33" fmla="*/ 386 h 794"/>
                <a:gd name="T34" fmla="*/ 1594 w 1273"/>
                <a:gd name="T35" fmla="*/ 322 h 794"/>
                <a:gd name="T36" fmla="*/ 1549 w 1273"/>
                <a:gd name="T37" fmla="*/ 282 h 794"/>
                <a:gd name="T38" fmla="*/ 1480 w 1273"/>
                <a:gd name="T39" fmla="*/ 250 h 794"/>
                <a:gd name="T40" fmla="*/ 1423 w 1273"/>
                <a:gd name="T41" fmla="*/ 210 h 794"/>
                <a:gd name="T42" fmla="*/ 1352 w 1273"/>
                <a:gd name="T43" fmla="*/ 194 h 794"/>
                <a:gd name="T44" fmla="*/ 1158 w 1273"/>
                <a:gd name="T45" fmla="*/ 122 h 794"/>
                <a:gd name="T46" fmla="*/ 825 w 1273"/>
                <a:gd name="T47" fmla="*/ 58 h 794"/>
                <a:gd name="T48" fmla="*/ 494 w 1273"/>
                <a:gd name="T49" fmla="*/ 34 h 79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73"/>
                <a:gd name="T76" fmla="*/ 0 h 794"/>
                <a:gd name="T77" fmla="*/ 1273 w 1273"/>
                <a:gd name="T78" fmla="*/ 794 h 79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73" h="794">
                  <a:moveTo>
                    <a:pt x="424" y="50"/>
                  </a:moveTo>
                  <a:cubicBezTo>
                    <a:pt x="363" y="37"/>
                    <a:pt x="301" y="32"/>
                    <a:pt x="240" y="26"/>
                  </a:cubicBezTo>
                  <a:cubicBezTo>
                    <a:pt x="163" y="0"/>
                    <a:pt x="95" y="19"/>
                    <a:pt x="32" y="58"/>
                  </a:cubicBezTo>
                  <a:cubicBezTo>
                    <a:pt x="0" y="215"/>
                    <a:pt x="30" y="364"/>
                    <a:pt x="128" y="490"/>
                  </a:cubicBezTo>
                  <a:cubicBezTo>
                    <a:pt x="166" y="538"/>
                    <a:pt x="161" y="542"/>
                    <a:pt x="216" y="570"/>
                  </a:cubicBezTo>
                  <a:cubicBezTo>
                    <a:pt x="231" y="615"/>
                    <a:pt x="211" y="577"/>
                    <a:pt x="248" y="602"/>
                  </a:cubicBezTo>
                  <a:cubicBezTo>
                    <a:pt x="294" y="633"/>
                    <a:pt x="328" y="679"/>
                    <a:pt x="384" y="698"/>
                  </a:cubicBezTo>
                  <a:cubicBezTo>
                    <a:pt x="444" y="758"/>
                    <a:pt x="518" y="780"/>
                    <a:pt x="600" y="794"/>
                  </a:cubicBezTo>
                  <a:cubicBezTo>
                    <a:pt x="712" y="788"/>
                    <a:pt x="756" y="788"/>
                    <a:pt x="848" y="770"/>
                  </a:cubicBezTo>
                  <a:cubicBezTo>
                    <a:pt x="891" y="748"/>
                    <a:pt x="938" y="721"/>
                    <a:pt x="984" y="706"/>
                  </a:cubicBezTo>
                  <a:cubicBezTo>
                    <a:pt x="1037" y="652"/>
                    <a:pt x="1010" y="665"/>
                    <a:pt x="1056" y="650"/>
                  </a:cubicBezTo>
                  <a:cubicBezTo>
                    <a:pt x="1081" y="611"/>
                    <a:pt x="1126" y="588"/>
                    <a:pt x="1168" y="570"/>
                  </a:cubicBezTo>
                  <a:cubicBezTo>
                    <a:pt x="1183" y="563"/>
                    <a:pt x="1216" y="554"/>
                    <a:pt x="1216" y="554"/>
                  </a:cubicBezTo>
                  <a:cubicBezTo>
                    <a:pt x="1219" y="551"/>
                    <a:pt x="1270" y="515"/>
                    <a:pt x="1272" y="506"/>
                  </a:cubicBezTo>
                  <a:cubicBezTo>
                    <a:pt x="1273" y="494"/>
                    <a:pt x="1260" y="485"/>
                    <a:pt x="1256" y="474"/>
                  </a:cubicBezTo>
                  <a:cubicBezTo>
                    <a:pt x="1252" y="463"/>
                    <a:pt x="1254" y="451"/>
                    <a:pt x="1248" y="442"/>
                  </a:cubicBezTo>
                  <a:cubicBezTo>
                    <a:pt x="1237" y="425"/>
                    <a:pt x="1185" y="394"/>
                    <a:pt x="1168" y="386"/>
                  </a:cubicBezTo>
                  <a:cubicBezTo>
                    <a:pt x="1148" y="357"/>
                    <a:pt x="1146" y="333"/>
                    <a:pt x="1112" y="322"/>
                  </a:cubicBezTo>
                  <a:cubicBezTo>
                    <a:pt x="1096" y="275"/>
                    <a:pt x="1116" y="318"/>
                    <a:pt x="1080" y="282"/>
                  </a:cubicBezTo>
                  <a:cubicBezTo>
                    <a:pt x="1043" y="245"/>
                    <a:pt x="1090" y="264"/>
                    <a:pt x="1032" y="250"/>
                  </a:cubicBezTo>
                  <a:cubicBezTo>
                    <a:pt x="1017" y="228"/>
                    <a:pt x="1017" y="221"/>
                    <a:pt x="992" y="210"/>
                  </a:cubicBezTo>
                  <a:cubicBezTo>
                    <a:pt x="976" y="203"/>
                    <a:pt x="944" y="194"/>
                    <a:pt x="944" y="194"/>
                  </a:cubicBezTo>
                  <a:cubicBezTo>
                    <a:pt x="916" y="152"/>
                    <a:pt x="857" y="134"/>
                    <a:pt x="808" y="122"/>
                  </a:cubicBezTo>
                  <a:cubicBezTo>
                    <a:pt x="741" y="77"/>
                    <a:pt x="653" y="67"/>
                    <a:pt x="576" y="58"/>
                  </a:cubicBezTo>
                  <a:cubicBezTo>
                    <a:pt x="363" y="31"/>
                    <a:pt x="464" y="34"/>
                    <a:pt x="344" y="34"/>
                  </a:cubicBezTo>
                </a:path>
              </a:pathLst>
            </a:custGeom>
            <a:noFill/>
            <a:ln w="38100">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85" name="Line 66">
              <a:extLst>
                <a:ext uri="{FF2B5EF4-FFF2-40B4-BE49-F238E27FC236}">
                  <a16:creationId xmlns:a16="http://schemas.microsoft.com/office/drawing/2014/main" id="{DDFC42C1-EB99-6B4F-9D2F-8A51CB02DAF6}"/>
                </a:ext>
              </a:extLst>
            </p:cNvPr>
            <p:cNvSpPr>
              <a:spLocks noChangeShapeType="1"/>
            </p:cNvSpPr>
            <p:nvPr/>
          </p:nvSpPr>
          <p:spPr bwMode="auto">
            <a:xfrm flipV="1">
              <a:off x="4224" y="720"/>
              <a:ext cx="336" cy="240"/>
            </a:xfrm>
            <a:prstGeom prst="line">
              <a:avLst/>
            </a:prstGeom>
            <a:noFill/>
            <a:ln w="38100">
              <a:solidFill>
                <a:srgbClr val="A5002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065" name="Group 78">
            <a:extLst>
              <a:ext uri="{FF2B5EF4-FFF2-40B4-BE49-F238E27FC236}">
                <a16:creationId xmlns:a16="http://schemas.microsoft.com/office/drawing/2014/main" id="{526812E5-9E12-2C46-899D-8ADF3C358367}"/>
              </a:ext>
            </a:extLst>
          </p:cNvPr>
          <p:cNvGrpSpPr>
            <a:grpSpLocks/>
          </p:cNvGrpSpPr>
          <p:nvPr/>
        </p:nvGrpSpPr>
        <p:grpSpPr bwMode="auto">
          <a:xfrm>
            <a:off x="6057900" y="2743200"/>
            <a:ext cx="1943100" cy="793750"/>
            <a:chOff x="4128" y="2304"/>
            <a:chExt cx="1632" cy="666"/>
          </a:xfrm>
        </p:grpSpPr>
        <p:sp>
          <p:nvSpPr>
            <p:cNvPr id="45081" name="Rectangle 46">
              <a:extLst>
                <a:ext uri="{FF2B5EF4-FFF2-40B4-BE49-F238E27FC236}">
                  <a16:creationId xmlns:a16="http://schemas.microsoft.com/office/drawing/2014/main" id="{EDDBCCF6-7CBF-4642-A6AF-42709F3DC047}"/>
                </a:ext>
              </a:extLst>
            </p:cNvPr>
            <p:cNvSpPr>
              <a:spLocks noChangeArrowheads="1"/>
            </p:cNvSpPr>
            <p:nvPr/>
          </p:nvSpPr>
          <p:spPr bwMode="auto">
            <a:xfrm>
              <a:off x="4661" y="2448"/>
              <a:ext cx="1099"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Secondary follicle</a:t>
              </a:r>
            </a:p>
          </p:txBody>
        </p:sp>
        <p:sp>
          <p:nvSpPr>
            <p:cNvPr id="45082" name="Line 67">
              <a:extLst>
                <a:ext uri="{FF2B5EF4-FFF2-40B4-BE49-F238E27FC236}">
                  <a16:creationId xmlns:a16="http://schemas.microsoft.com/office/drawing/2014/main" id="{215B724A-B92D-DB4D-A7FE-A73B58B3E76D}"/>
                </a:ext>
              </a:extLst>
            </p:cNvPr>
            <p:cNvSpPr>
              <a:spLocks noChangeShapeType="1"/>
            </p:cNvSpPr>
            <p:nvPr/>
          </p:nvSpPr>
          <p:spPr bwMode="auto">
            <a:xfrm flipH="1" flipV="1">
              <a:off x="4128" y="2304"/>
              <a:ext cx="576" cy="28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45066" name="Rectangle 45">
            <a:extLst>
              <a:ext uri="{FF2B5EF4-FFF2-40B4-BE49-F238E27FC236}">
                <a16:creationId xmlns:a16="http://schemas.microsoft.com/office/drawing/2014/main" id="{1B94EB44-669B-0C45-9A66-88548FC11D57}"/>
              </a:ext>
            </a:extLst>
          </p:cNvPr>
          <p:cNvSpPr>
            <a:spLocks noChangeArrowheads="1"/>
          </p:cNvSpPr>
          <p:nvPr/>
        </p:nvSpPr>
        <p:spPr bwMode="auto">
          <a:xfrm>
            <a:off x="4086225" y="2724150"/>
            <a:ext cx="1408113"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Atretic follicle</a:t>
            </a:r>
          </a:p>
        </p:txBody>
      </p:sp>
      <p:grpSp>
        <p:nvGrpSpPr>
          <p:cNvPr id="45067" name="Group 80">
            <a:extLst>
              <a:ext uri="{FF2B5EF4-FFF2-40B4-BE49-F238E27FC236}">
                <a16:creationId xmlns:a16="http://schemas.microsoft.com/office/drawing/2014/main" id="{A273B31B-8B9D-664D-91DA-6BCB6B33F67C}"/>
              </a:ext>
            </a:extLst>
          </p:cNvPr>
          <p:cNvGrpSpPr>
            <a:grpSpLocks/>
          </p:cNvGrpSpPr>
          <p:nvPr/>
        </p:nvGrpSpPr>
        <p:grpSpPr bwMode="auto">
          <a:xfrm>
            <a:off x="4972050" y="3429000"/>
            <a:ext cx="2503488" cy="1258888"/>
            <a:chOff x="3216" y="2880"/>
            <a:chExt cx="2103" cy="1057"/>
          </a:xfrm>
        </p:grpSpPr>
        <p:sp>
          <p:nvSpPr>
            <p:cNvPr id="45079" name="Rectangle 44">
              <a:extLst>
                <a:ext uri="{FF2B5EF4-FFF2-40B4-BE49-F238E27FC236}">
                  <a16:creationId xmlns:a16="http://schemas.microsoft.com/office/drawing/2014/main" id="{F9437B2D-70F1-D547-9A5D-7325C17FF8B0}"/>
                </a:ext>
              </a:extLst>
            </p:cNvPr>
            <p:cNvSpPr>
              <a:spLocks noChangeArrowheads="1"/>
            </p:cNvSpPr>
            <p:nvPr/>
          </p:nvSpPr>
          <p:spPr bwMode="auto">
            <a:xfrm>
              <a:off x="3696" y="3648"/>
              <a:ext cx="1623"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Corpus albicans</a:t>
              </a:r>
            </a:p>
          </p:txBody>
        </p:sp>
        <p:sp>
          <p:nvSpPr>
            <p:cNvPr id="45080" name="Line 69">
              <a:extLst>
                <a:ext uri="{FF2B5EF4-FFF2-40B4-BE49-F238E27FC236}">
                  <a16:creationId xmlns:a16="http://schemas.microsoft.com/office/drawing/2014/main" id="{EFA7EC58-701E-E347-850F-919CE0D50A76}"/>
                </a:ext>
              </a:extLst>
            </p:cNvPr>
            <p:cNvSpPr>
              <a:spLocks noChangeShapeType="1"/>
            </p:cNvSpPr>
            <p:nvPr/>
          </p:nvSpPr>
          <p:spPr bwMode="auto">
            <a:xfrm flipH="1" flipV="1">
              <a:off x="3216" y="2880"/>
              <a:ext cx="624" cy="76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068" name="Group 81">
            <a:extLst>
              <a:ext uri="{FF2B5EF4-FFF2-40B4-BE49-F238E27FC236}">
                <a16:creationId xmlns:a16="http://schemas.microsoft.com/office/drawing/2014/main" id="{43B64040-9961-3340-A37E-1B3C299D6A74}"/>
              </a:ext>
            </a:extLst>
          </p:cNvPr>
          <p:cNvGrpSpPr>
            <a:grpSpLocks/>
          </p:cNvGrpSpPr>
          <p:nvPr/>
        </p:nvGrpSpPr>
        <p:grpSpPr bwMode="auto">
          <a:xfrm>
            <a:off x="3257550" y="4057650"/>
            <a:ext cx="1765300" cy="744538"/>
            <a:chOff x="1776" y="3408"/>
            <a:chExt cx="1483" cy="625"/>
          </a:xfrm>
        </p:grpSpPr>
        <p:sp>
          <p:nvSpPr>
            <p:cNvPr id="45077" name="Rectangle 42">
              <a:extLst>
                <a:ext uri="{FF2B5EF4-FFF2-40B4-BE49-F238E27FC236}">
                  <a16:creationId xmlns:a16="http://schemas.microsoft.com/office/drawing/2014/main" id="{602C9392-21F0-B84C-8559-C694CFC10656}"/>
                </a:ext>
              </a:extLst>
            </p:cNvPr>
            <p:cNvSpPr>
              <a:spLocks noChangeArrowheads="1"/>
            </p:cNvSpPr>
            <p:nvPr/>
          </p:nvSpPr>
          <p:spPr bwMode="auto">
            <a:xfrm>
              <a:off x="1776" y="3744"/>
              <a:ext cx="1483"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Corpus luteum</a:t>
              </a:r>
            </a:p>
          </p:txBody>
        </p:sp>
        <p:sp>
          <p:nvSpPr>
            <p:cNvPr id="45078" name="Line 70">
              <a:extLst>
                <a:ext uri="{FF2B5EF4-FFF2-40B4-BE49-F238E27FC236}">
                  <a16:creationId xmlns:a16="http://schemas.microsoft.com/office/drawing/2014/main" id="{49B017F4-E19C-A240-BCE9-786201AA51A7}"/>
                </a:ext>
              </a:extLst>
            </p:cNvPr>
            <p:cNvSpPr>
              <a:spLocks noChangeShapeType="1"/>
            </p:cNvSpPr>
            <p:nvPr/>
          </p:nvSpPr>
          <p:spPr bwMode="auto">
            <a:xfrm flipH="1" flipV="1">
              <a:off x="2160" y="3408"/>
              <a:ext cx="336" cy="384"/>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069" name="Group 82">
            <a:extLst>
              <a:ext uri="{FF2B5EF4-FFF2-40B4-BE49-F238E27FC236}">
                <a16:creationId xmlns:a16="http://schemas.microsoft.com/office/drawing/2014/main" id="{7BFFFFB7-FA61-E148-9000-645E7AB6E9B9}"/>
              </a:ext>
            </a:extLst>
          </p:cNvPr>
          <p:cNvGrpSpPr>
            <a:grpSpLocks/>
          </p:cNvGrpSpPr>
          <p:nvPr/>
        </p:nvGrpSpPr>
        <p:grpSpPr bwMode="auto">
          <a:xfrm>
            <a:off x="1135063" y="3429000"/>
            <a:ext cx="1881187" cy="1536700"/>
            <a:chOff x="-7" y="2880"/>
            <a:chExt cx="1580" cy="1290"/>
          </a:xfrm>
        </p:grpSpPr>
        <p:sp>
          <p:nvSpPr>
            <p:cNvPr id="45075" name="Rectangle 43">
              <a:extLst>
                <a:ext uri="{FF2B5EF4-FFF2-40B4-BE49-F238E27FC236}">
                  <a16:creationId xmlns:a16="http://schemas.microsoft.com/office/drawing/2014/main" id="{DB34BF8C-65C7-2443-9AC0-1DF55D34D23E}"/>
                </a:ext>
              </a:extLst>
            </p:cNvPr>
            <p:cNvSpPr>
              <a:spLocks noChangeArrowheads="1"/>
            </p:cNvSpPr>
            <p:nvPr/>
          </p:nvSpPr>
          <p:spPr bwMode="auto">
            <a:xfrm>
              <a:off x="-7" y="3648"/>
              <a:ext cx="1580"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Corpus</a:t>
              </a:r>
            </a:p>
            <a:p>
              <a:pPr algn="ctr"/>
              <a:r>
                <a:rPr lang="en-US" altLang="en-US" sz="1800">
                  <a:solidFill>
                    <a:srgbClr val="0900C2"/>
                  </a:solidFill>
                </a:rPr>
                <a:t>hemorrhagicum</a:t>
              </a:r>
            </a:p>
          </p:txBody>
        </p:sp>
        <p:sp>
          <p:nvSpPr>
            <p:cNvPr id="45076" name="Line 71">
              <a:extLst>
                <a:ext uri="{FF2B5EF4-FFF2-40B4-BE49-F238E27FC236}">
                  <a16:creationId xmlns:a16="http://schemas.microsoft.com/office/drawing/2014/main" id="{DDAA7626-BFA1-B54E-91D3-BA6916F83BA0}"/>
                </a:ext>
              </a:extLst>
            </p:cNvPr>
            <p:cNvSpPr>
              <a:spLocks noChangeShapeType="1"/>
            </p:cNvSpPr>
            <p:nvPr/>
          </p:nvSpPr>
          <p:spPr bwMode="auto">
            <a:xfrm flipH="1" flipV="1">
              <a:off x="528" y="2880"/>
              <a:ext cx="240" cy="76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070" name="Group 73">
            <a:extLst>
              <a:ext uri="{FF2B5EF4-FFF2-40B4-BE49-F238E27FC236}">
                <a16:creationId xmlns:a16="http://schemas.microsoft.com/office/drawing/2014/main" id="{691F92C5-7253-BE43-9CE4-F640CF2763C6}"/>
              </a:ext>
            </a:extLst>
          </p:cNvPr>
          <p:cNvGrpSpPr>
            <a:grpSpLocks/>
          </p:cNvGrpSpPr>
          <p:nvPr/>
        </p:nvGrpSpPr>
        <p:grpSpPr bwMode="auto">
          <a:xfrm>
            <a:off x="1824038" y="0"/>
            <a:ext cx="1958975" cy="857250"/>
            <a:chOff x="572" y="0"/>
            <a:chExt cx="1645" cy="720"/>
          </a:xfrm>
        </p:grpSpPr>
        <p:sp>
          <p:nvSpPr>
            <p:cNvPr id="45073" name="Rectangle 39">
              <a:extLst>
                <a:ext uri="{FF2B5EF4-FFF2-40B4-BE49-F238E27FC236}">
                  <a16:creationId xmlns:a16="http://schemas.microsoft.com/office/drawing/2014/main" id="{5294A040-7D28-AC43-8AF5-24B50014D825}"/>
                </a:ext>
              </a:extLst>
            </p:cNvPr>
            <p:cNvSpPr>
              <a:spLocks noChangeArrowheads="1"/>
            </p:cNvSpPr>
            <p:nvPr/>
          </p:nvSpPr>
          <p:spPr bwMode="auto">
            <a:xfrm>
              <a:off x="572" y="0"/>
              <a:ext cx="1645"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Ruptured follicle</a:t>
              </a:r>
            </a:p>
            <a:p>
              <a:pPr algn="ctr"/>
              <a:r>
                <a:rPr lang="en-US" altLang="en-US" sz="1800">
                  <a:solidFill>
                    <a:srgbClr val="0900C2"/>
                  </a:solidFill>
                </a:rPr>
                <a:t>(ovulation)</a:t>
              </a:r>
            </a:p>
          </p:txBody>
        </p:sp>
        <p:sp>
          <p:nvSpPr>
            <p:cNvPr id="45074" name="Line 72">
              <a:extLst>
                <a:ext uri="{FF2B5EF4-FFF2-40B4-BE49-F238E27FC236}">
                  <a16:creationId xmlns:a16="http://schemas.microsoft.com/office/drawing/2014/main" id="{CD971C81-7C77-ED47-8D90-29E6FCA4BF00}"/>
                </a:ext>
              </a:extLst>
            </p:cNvPr>
            <p:cNvSpPr>
              <a:spLocks noChangeShapeType="1"/>
            </p:cNvSpPr>
            <p:nvPr/>
          </p:nvSpPr>
          <p:spPr bwMode="auto">
            <a:xfrm flipH="1">
              <a:off x="1200" y="480"/>
              <a:ext cx="96" cy="240"/>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45071" name="Freeform 84">
            <a:extLst>
              <a:ext uri="{FF2B5EF4-FFF2-40B4-BE49-F238E27FC236}">
                <a16:creationId xmlns:a16="http://schemas.microsoft.com/office/drawing/2014/main" id="{63C3B691-5057-D642-AEAE-068698E1B70C}"/>
              </a:ext>
            </a:extLst>
          </p:cNvPr>
          <p:cNvSpPr>
            <a:spLocks/>
          </p:cNvSpPr>
          <p:nvPr/>
        </p:nvSpPr>
        <p:spPr bwMode="auto">
          <a:xfrm>
            <a:off x="4743450" y="1257300"/>
            <a:ext cx="800100" cy="1143000"/>
          </a:xfrm>
          <a:custGeom>
            <a:avLst/>
            <a:gdLst>
              <a:gd name="T0" fmla="*/ 2147483646 w 672"/>
              <a:gd name="T1" fmla="*/ 0 h 960"/>
              <a:gd name="T2" fmla="*/ 2147483646 w 672"/>
              <a:gd name="T3" fmla="*/ 2147483646 h 960"/>
              <a:gd name="T4" fmla="*/ 2147483646 w 672"/>
              <a:gd name="T5" fmla="*/ 2147483646 h 960"/>
              <a:gd name="T6" fmla="*/ 0 60000 65536"/>
              <a:gd name="T7" fmla="*/ 0 60000 65536"/>
              <a:gd name="T8" fmla="*/ 0 60000 65536"/>
              <a:gd name="T9" fmla="*/ 0 w 672"/>
              <a:gd name="T10" fmla="*/ 0 h 960"/>
              <a:gd name="T11" fmla="*/ 672 w 672"/>
              <a:gd name="T12" fmla="*/ 960 h 960"/>
            </a:gdLst>
            <a:ahLst/>
            <a:cxnLst>
              <a:cxn ang="T6">
                <a:pos x="T0" y="T1"/>
              </a:cxn>
              <a:cxn ang="T7">
                <a:pos x="T2" y="T3"/>
              </a:cxn>
              <a:cxn ang="T8">
                <a:pos x="T4" y="T5"/>
              </a:cxn>
            </a:cxnLst>
            <a:rect l="T9" t="T10" r="T11" b="T12"/>
            <a:pathLst>
              <a:path w="672" h="960">
                <a:moveTo>
                  <a:pt x="384" y="0"/>
                </a:moveTo>
                <a:cubicBezTo>
                  <a:pt x="192" y="184"/>
                  <a:pt x="0" y="368"/>
                  <a:pt x="48" y="528"/>
                </a:cubicBezTo>
                <a:cubicBezTo>
                  <a:pt x="95" y="687"/>
                  <a:pt x="568" y="888"/>
                  <a:pt x="672" y="960"/>
                </a:cubicBezTo>
              </a:path>
            </a:pathLst>
          </a:custGeom>
          <a:noFill/>
          <a:ln w="57150">
            <a:solidFill>
              <a:srgbClr val="FF0000"/>
            </a:solidFill>
            <a:round/>
            <a:headEnd/>
            <a:tailEnd type="stealth" w="med" len="lg"/>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72" name="Freeform 85">
            <a:extLst>
              <a:ext uri="{FF2B5EF4-FFF2-40B4-BE49-F238E27FC236}">
                <a16:creationId xmlns:a16="http://schemas.microsoft.com/office/drawing/2014/main" id="{2616EB60-4B20-D449-8BC0-72C589C3FADB}"/>
              </a:ext>
            </a:extLst>
          </p:cNvPr>
          <p:cNvSpPr>
            <a:spLocks/>
          </p:cNvSpPr>
          <p:nvPr/>
        </p:nvSpPr>
        <p:spPr bwMode="auto">
          <a:xfrm>
            <a:off x="5314950" y="1943100"/>
            <a:ext cx="285750" cy="457200"/>
          </a:xfrm>
          <a:custGeom>
            <a:avLst/>
            <a:gdLst>
              <a:gd name="T0" fmla="*/ 2147483646 w 240"/>
              <a:gd name="T1" fmla="*/ 2147483646 h 384"/>
              <a:gd name="T2" fmla="*/ 0 w 240"/>
              <a:gd name="T3" fmla="*/ 2147483646 h 384"/>
              <a:gd name="T4" fmla="*/ 2147483646 w 240"/>
              <a:gd name="T5" fmla="*/ 0 h 384"/>
              <a:gd name="T6" fmla="*/ 0 60000 65536"/>
              <a:gd name="T7" fmla="*/ 0 60000 65536"/>
              <a:gd name="T8" fmla="*/ 0 60000 65536"/>
              <a:gd name="T9" fmla="*/ 0 w 240"/>
              <a:gd name="T10" fmla="*/ 0 h 384"/>
              <a:gd name="T11" fmla="*/ 240 w 240"/>
              <a:gd name="T12" fmla="*/ 384 h 384"/>
            </a:gdLst>
            <a:ahLst/>
            <a:cxnLst>
              <a:cxn ang="T6">
                <a:pos x="T0" y="T1"/>
              </a:cxn>
              <a:cxn ang="T7">
                <a:pos x="T2" y="T3"/>
              </a:cxn>
              <a:cxn ang="T8">
                <a:pos x="T4" y="T5"/>
              </a:cxn>
            </a:cxnLst>
            <a:rect l="T9" t="T10" r="T11" b="T12"/>
            <a:pathLst>
              <a:path w="240" h="384">
                <a:moveTo>
                  <a:pt x="240" y="384"/>
                </a:moveTo>
                <a:cubicBezTo>
                  <a:pt x="120" y="296"/>
                  <a:pt x="0" y="208"/>
                  <a:pt x="0" y="144"/>
                </a:cubicBezTo>
                <a:cubicBezTo>
                  <a:pt x="0" y="80"/>
                  <a:pt x="200" y="23"/>
                  <a:pt x="240" y="0"/>
                </a:cubicBezTo>
              </a:path>
            </a:pathLst>
          </a:custGeom>
          <a:noFill/>
          <a:ln w="57150">
            <a:solidFill>
              <a:srgbClr val="FF0000"/>
            </a:solidFill>
            <a:round/>
            <a:headEnd/>
            <a:tailEnd type="stealth" w="med" len="lg"/>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68A6AC8-9219-6441-836B-DC546B6561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7700" y="4857750"/>
            <a:ext cx="1028700" cy="15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7107" name="Picture 3">
            <a:extLst>
              <a:ext uri="{FF2B5EF4-FFF2-40B4-BE49-F238E27FC236}">
                <a16:creationId xmlns:a16="http://schemas.microsoft.com/office/drawing/2014/main" id="{7D6C70C0-7AF4-7843-988B-555949D001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0450" y="4857750"/>
            <a:ext cx="585788"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7108" name="Picture 4">
            <a:extLst>
              <a:ext uri="{FF2B5EF4-FFF2-40B4-BE49-F238E27FC236}">
                <a16:creationId xmlns:a16="http://schemas.microsoft.com/office/drawing/2014/main" id="{974BDC3E-8660-944C-82DD-033EEB8E67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400050"/>
            <a:ext cx="5526088"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7109" name="Group 5">
            <a:extLst>
              <a:ext uri="{FF2B5EF4-FFF2-40B4-BE49-F238E27FC236}">
                <a16:creationId xmlns:a16="http://schemas.microsoft.com/office/drawing/2014/main" id="{5285CCC5-954E-E147-85F3-FEE5EE082466}"/>
              </a:ext>
            </a:extLst>
          </p:cNvPr>
          <p:cNvGrpSpPr>
            <a:grpSpLocks/>
          </p:cNvGrpSpPr>
          <p:nvPr/>
        </p:nvGrpSpPr>
        <p:grpSpPr bwMode="auto">
          <a:xfrm>
            <a:off x="4029075" y="0"/>
            <a:ext cx="1762125" cy="514350"/>
            <a:chOff x="2448" y="0"/>
            <a:chExt cx="1480" cy="432"/>
          </a:xfrm>
        </p:grpSpPr>
        <p:sp>
          <p:nvSpPr>
            <p:cNvPr id="47133" name="Rectangle 6">
              <a:extLst>
                <a:ext uri="{FF2B5EF4-FFF2-40B4-BE49-F238E27FC236}">
                  <a16:creationId xmlns:a16="http://schemas.microsoft.com/office/drawing/2014/main" id="{86012DF2-39A4-1B40-A96E-984AA6BB486A}"/>
                </a:ext>
              </a:extLst>
            </p:cNvPr>
            <p:cNvSpPr>
              <a:spLocks noChangeArrowheads="1"/>
            </p:cNvSpPr>
            <p:nvPr/>
          </p:nvSpPr>
          <p:spPr bwMode="auto">
            <a:xfrm>
              <a:off x="2448" y="0"/>
              <a:ext cx="1480"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Tertiary follicle</a:t>
              </a:r>
            </a:p>
          </p:txBody>
        </p:sp>
        <p:sp>
          <p:nvSpPr>
            <p:cNvPr id="47134" name="Line 7">
              <a:extLst>
                <a:ext uri="{FF2B5EF4-FFF2-40B4-BE49-F238E27FC236}">
                  <a16:creationId xmlns:a16="http://schemas.microsoft.com/office/drawing/2014/main" id="{8F9EF62D-F665-1F44-9F8C-66FF7E638A3F}"/>
                </a:ext>
              </a:extLst>
            </p:cNvPr>
            <p:cNvSpPr>
              <a:spLocks noChangeShapeType="1"/>
            </p:cNvSpPr>
            <p:nvPr/>
          </p:nvSpPr>
          <p:spPr bwMode="auto">
            <a:xfrm flipH="1">
              <a:off x="2544" y="240"/>
              <a:ext cx="480" cy="192"/>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7110" name="Group 8">
            <a:extLst>
              <a:ext uri="{FF2B5EF4-FFF2-40B4-BE49-F238E27FC236}">
                <a16:creationId xmlns:a16="http://schemas.microsoft.com/office/drawing/2014/main" id="{BF2D2C7A-88B3-484E-8355-01BEE0B9D6A9}"/>
              </a:ext>
            </a:extLst>
          </p:cNvPr>
          <p:cNvGrpSpPr>
            <a:grpSpLocks/>
          </p:cNvGrpSpPr>
          <p:nvPr/>
        </p:nvGrpSpPr>
        <p:grpSpPr bwMode="auto">
          <a:xfrm>
            <a:off x="5829300" y="171450"/>
            <a:ext cx="2020888" cy="800100"/>
            <a:chOff x="3936" y="144"/>
            <a:chExt cx="1697" cy="672"/>
          </a:xfrm>
        </p:grpSpPr>
        <p:sp>
          <p:nvSpPr>
            <p:cNvPr id="47131" name="Rectangle 9">
              <a:extLst>
                <a:ext uri="{FF2B5EF4-FFF2-40B4-BE49-F238E27FC236}">
                  <a16:creationId xmlns:a16="http://schemas.microsoft.com/office/drawing/2014/main" id="{B988980E-13B6-4541-A9A8-74FCB6E2F109}"/>
                </a:ext>
              </a:extLst>
            </p:cNvPr>
            <p:cNvSpPr>
              <a:spLocks noChangeArrowheads="1"/>
            </p:cNvSpPr>
            <p:nvPr/>
          </p:nvSpPr>
          <p:spPr bwMode="auto">
            <a:xfrm>
              <a:off x="4128" y="144"/>
              <a:ext cx="1505"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Primary follicle</a:t>
              </a:r>
            </a:p>
          </p:txBody>
        </p:sp>
        <p:sp>
          <p:nvSpPr>
            <p:cNvPr id="47132" name="Line 10">
              <a:extLst>
                <a:ext uri="{FF2B5EF4-FFF2-40B4-BE49-F238E27FC236}">
                  <a16:creationId xmlns:a16="http://schemas.microsoft.com/office/drawing/2014/main" id="{5CE51737-04C4-A047-A2A3-0F9158A92F65}"/>
                </a:ext>
              </a:extLst>
            </p:cNvPr>
            <p:cNvSpPr>
              <a:spLocks noChangeShapeType="1"/>
            </p:cNvSpPr>
            <p:nvPr/>
          </p:nvSpPr>
          <p:spPr bwMode="auto">
            <a:xfrm flipH="1">
              <a:off x="3936" y="432"/>
              <a:ext cx="432" cy="384"/>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7111" name="Group 11">
            <a:extLst>
              <a:ext uri="{FF2B5EF4-FFF2-40B4-BE49-F238E27FC236}">
                <a16:creationId xmlns:a16="http://schemas.microsoft.com/office/drawing/2014/main" id="{8D166F32-A6A3-784A-A8C5-3E61DB648449}"/>
              </a:ext>
            </a:extLst>
          </p:cNvPr>
          <p:cNvGrpSpPr>
            <a:grpSpLocks/>
          </p:cNvGrpSpPr>
          <p:nvPr/>
        </p:nvGrpSpPr>
        <p:grpSpPr bwMode="auto">
          <a:xfrm>
            <a:off x="6286500" y="1257300"/>
            <a:ext cx="1538288" cy="628650"/>
            <a:chOff x="4320" y="1056"/>
            <a:chExt cx="1292" cy="528"/>
          </a:xfrm>
        </p:grpSpPr>
        <p:sp>
          <p:nvSpPr>
            <p:cNvPr id="47129" name="Rectangle 12">
              <a:extLst>
                <a:ext uri="{FF2B5EF4-FFF2-40B4-BE49-F238E27FC236}">
                  <a16:creationId xmlns:a16="http://schemas.microsoft.com/office/drawing/2014/main" id="{6384DC5E-4738-AD4F-8301-4256D2F25E43}"/>
                </a:ext>
              </a:extLst>
            </p:cNvPr>
            <p:cNvSpPr>
              <a:spLocks noChangeArrowheads="1"/>
            </p:cNvSpPr>
            <p:nvPr/>
          </p:nvSpPr>
          <p:spPr bwMode="auto">
            <a:xfrm>
              <a:off x="4800" y="1056"/>
              <a:ext cx="812"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Tertiary</a:t>
              </a:r>
            </a:p>
            <a:p>
              <a:r>
                <a:rPr lang="en-US" altLang="en-US" sz="1800">
                  <a:solidFill>
                    <a:srgbClr val="0900C2"/>
                  </a:solidFill>
                </a:rPr>
                <a:t>follicle</a:t>
              </a:r>
            </a:p>
          </p:txBody>
        </p:sp>
        <p:sp>
          <p:nvSpPr>
            <p:cNvPr id="47130" name="Line 13">
              <a:extLst>
                <a:ext uri="{FF2B5EF4-FFF2-40B4-BE49-F238E27FC236}">
                  <a16:creationId xmlns:a16="http://schemas.microsoft.com/office/drawing/2014/main" id="{A41BFA8E-1781-1748-BF49-4DF0036C9CEF}"/>
                </a:ext>
              </a:extLst>
            </p:cNvPr>
            <p:cNvSpPr>
              <a:spLocks noChangeShapeType="1"/>
            </p:cNvSpPr>
            <p:nvPr/>
          </p:nvSpPr>
          <p:spPr bwMode="auto">
            <a:xfrm flipH="1">
              <a:off x="4320" y="1440"/>
              <a:ext cx="480" cy="144"/>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7112" name="Group 18">
            <a:extLst>
              <a:ext uri="{FF2B5EF4-FFF2-40B4-BE49-F238E27FC236}">
                <a16:creationId xmlns:a16="http://schemas.microsoft.com/office/drawing/2014/main" id="{9283335F-66EB-1947-A828-7B25CD9AEA2D}"/>
              </a:ext>
            </a:extLst>
          </p:cNvPr>
          <p:cNvGrpSpPr>
            <a:grpSpLocks/>
          </p:cNvGrpSpPr>
          <p:nvPr/>
        </p:nvGrpSpPr>
        <p:grpSpPr bwMode="auto">
          <a:xfrm>
            <a:off x="6057900" y="2743200"/>
            <a:ext cx="1943100" cy="793750"/>
            <a:chOff x="4128" y="2304"/>
            <a:chExt cx="1632" cy="666"/>
          </a:xfrm>
        </p:grpSpPr>
        <p:sp>
          <p:nvSpPr>
            <p:cNvPr id="47127" name="Rectangle 19">
              <a:extLst>
                <a:ext uri="{FF2B5EF4-FFF2-40B4-BE49-F238E27FC236}">
                  <a16:creationId xmlns:a16="http://schemas.microsoft.com/office/drawing/2014/main" id="{0B7FDA8D-46AD-0E4D-9FA4-A8DA56CA97FB}"/>
                </a:ext>
              </a:extLst>
            </p:cNvPr>
            <p:cNvSpPr>
              <a:spLocks noChangeArrowheads="1"/>
            </p:cNvSpPr>
            <p:nvPr/>
          </p:nvSpPr>
          <p:spPr bwMode="auto">
            <a:xfrm>
              <a:off x="4661" y="2448"/>
              <a:ext cx="1099"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Secondary follicle</a:t>
              </a:r>
            </a:p>
          </p:txBody>
        </p:sp>
        <p:sp>
          <p:nvSpPr>
            <p:cNvPr id="47128" name="Line 20">
              <a:extLst>
                <a:ext uri="{FF2B5EF4-FFF2-40B4-BE49-F238E27FC236}">
                  <a16:creationId xmlns:a16="http://schemas.microsoft.com/office/drawing/2014/main" id="{F0688AE0-2BB9-0B41-A22C-EB175BCD4B29}"/>
                </a:ext>
              </a:extLst>
            </p:cNvPr>
            <p:cNvSpPr>
              <a:spLocks noChangeShapeType="1"/>
            </p:cNvSpPr>
            <p:nvPr/>
          </p:nvSpPr>
          <p:spPr bwMode="auto">
            <a:xfrm flipH="1" flipV="1">
              <a:off x="4128" y="2304"/>
              <a:ext cx="576" cy="28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47113" name="Rectangle 21">
            <a:extLst>
              <a:ext uri="{FF2B5EF4-FFF2-40B4-BE49-F238E27FC236}">
                <a16:creationId xmlns:a16="http://schemas.microsoft.com/office/drawing/2014/main" id="{FC99FE93-5BA9-FA4C-89C0-DD1CAAFF4D36}"/>
              </a:ext>
            </a:extLst>
          </p:cNvPr>
          <p:cNvSpPr>
            <a:spLocks noChangeArrowheads="1"/>
          </p:cNvSpPr>
          <p:nvPr/>
        </p:nvSpPr>
        <p:spPr bwMode="auto">
          <a:xfrm>
            <a:off x="4086225" y="2724150"/>
            <a:ext cx="1408113"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Atretic follicle</a:t>
            </a:r>
          </a:p>
        </p:txBody>
      </p:sp>
      <p:grpSp>
        <p:nvGrpSpPr>
          <p:cNvPr id="47114" name="Group 22">
            <a:extLst>
              <a:ext uri="{FF2B5EF4-FFF2-40B4-BE49-F238E27FC236}">
                <a16:creationId xmlns:a16="http://schemas.microsoft.com/office/drawing/2014/main" id="{7AFF1FED-5B60-4645-A460-BA8F4D2E696F}"/>
              </a:ext>
            </a:extLst>
          </p:cNvPr>
          <p:cNvGrpSpPr>
            <a:grpSpLocks/>
          </p:cNvGrpSpPr>
          <p:nvPr/>
        </p:nvGrpSpPr>
        <p:grpSpPr bwMode="auto">
          <a:xfrm>
            <a:off x="4972050" y="3429000"/>
            <a:ext cx="2503488" cy="1258888"/>
            <a:chOff x="3216" y="2880"/>
            <a:chExt cx="2103" cy="1057"/>
          </a:xfrm>
        </p:grpSpPr>
        <p:sp>
          <p:nvSpPr>
            <p:cNvPr id="47125" name="Rectangle 23">
              <a:extLst>
                <a:ext uri="{FF2B5EF4-FFF2-40B4-BE49-F238E27FC236}">
                  <a16:creationId xmlns:a16="http://schemas.microsoft.com/office/drawing/2014/main" id="{CD821253-843E-7743-AEB8-6F6E4A05741C}"/>
                </a:ext>
              </a:extLst>
            </p:cNvPr>
            <p:cNvSpPr>
              <a:spLocks noChangeArrowheads="1"/>
            </p:cNvSpPr>
            <p:nvPr/>
          </p:nvSpPr>
          <p:spPr bwMode="auto">
            <a:xfrm>
              <a:off x="3696" y="3648"/>
              <a:ext cx="1623"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Corpus albicans</a:t>
              </a:r>
            </a:p>
          </p:txBody>
        </p:sp>
        <p:sp>
          <p:nvSpPr>
            <p:cNvPr id="47126" name="Line 24">
              <a:extLst>
                <a:ext uri="{FF2B5EF4-FFF2-40B4-BE49-F238E27FC236}">
                  <a16:creationId xmlns:a16="http://schemas.microsoft.com/office/drawing/2014/main" id="{CF7322D2-3336-6442-AC99-CF81017CB2B5}"/>
                </a:ext>
              </a:extLst>
            </p:cNvPr>
            <p:cNvSpPr>
              <a:spLocks noChangeShapeType="1"/>
            </p:cNvSpPr>
            <p:nvPr/>
          </p:nvSpPr>
          <p:spPr bwMode="auto">
            <a:xfrm flipH="1" flipV="1">
              <a:off x="3216" y="2880"/>
              <a:ext cx="624" cy="76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7115" name="Group 25">
            <a:extLst>
              <a:ext uri="{FF2B5EF4-FFF2-40B4-BE49-F238E27FC236}">
                <a16:creationId xmlns:a16="http://schemas.microsoft.com/office/drawing/2014/main" id="{4FD342BB-6EB8-FC45-88F7-FE8327CB7BA0}"/>
              </a:ext>
            </a:extLst>
          </p:cNvPr>
          <p:cNvGrpSpPr>
            <a:grpSpLocks/>
          </p:cNvGrpSpPr>
          <p:nvPr/>
        </p:nvGrpSpPr>
        <p:grpSpPr bwMode="auto">
          <a:xfrm>
            <a:off x="3257550" y="4057650"/>
            <a:ext cx="1765300" cy="744538"/>
            <a:chOff x="1776" y="3408"/>
            <a:chExt cx="1483" cy="625"/>
          </a:xfrm>
        </p:grpSpPr>
        <p:sp>
          <p:nvSpPr>
            <p:cNvPr id="47123" name="Rectangle 26">
              <a:extLst>
                <a:ext uri="{FF2B5EF4-FFF2-40B4-BE49-F238E27FC236}">
                  <a16:creationId xmlns:a16="http://schemas.microsoft.com/office/drawing/2014/main" id="{3EC3B3C9-E7D9-BA4C-95C4-0B7E40EAEB56}"/>
                </a:ext>
              </a:extLst>
            </p:cNvPr>
            <p:cNvSpPr>
              <a:spLocks noChangeArrowheads="1"/>
            </p:cNvSpPr>
            <p:nvPr/>
          </p:nvSpPr>
          <p:spPr bwMode="auto">
            <a:xfrm>
              <a:off x="1776" y="3744"/>
              <a:ext cx="1483"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Corpus luteum</a:t>
              </a:r>
            </a:p>
          </p:txBody>
        </p:sp>
        <p:sp>
          <p:nvSpPr>
            <p:cNvPr id="47124" name="Line 27">
              <a:extLst>
                <a:ext uri="{FF2B5EF4-FFF2-40B4-BE49-F238E27FC236}">
                  <a16:creationId xmlns:a16="http://schemas.microsoft.com/office/drawing/2014/main" id="{F18B6146-776C-0941-8422-38B7795D47D7}"/>
                </a:ext>
              </a:extLst>
            </p:cNvPr>
            <p:cNvSpPr>
              <a:spLocks noChangeShapeType="1"/>
            </p:cNvSpPr>
            <p:nvPr/>
          </p:nvSpPr>
          <p:spPr bwMode="auto">
            <a:xfrm flipH="1" flipV="1">
              <a:off x="2160" y="3408"/>
              <a:ext cx="336" cy="384"/>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7116" name="Group 28">
            <a:extLst>
              <a:ext uri="{FF2B5EF4-FFF2-40B4-BE49-F238E27FC236}">
                <a16:creationId xmlns:a16="http://schemas.microsoft.com/office/drawing/2014/main" id="{1B1040AD-1C6C-2E4C-8B0E-D59DB3428DFF}"/>
              </a:ext>
            </a:extLst>
          </p:cNvPr>
          <p:cNvGrpSpPr>
            <a:grpSpLocks/>
          </p:cNvGrpSpPr>
          <p:nvPr/>
        </p:nvGrpSpPr>
        <p:grpSpPr bwMode="auto">
          <a:xfrm>
            <a:off x="1135063" y="3429000"/>
            <a:ext cx="1881187" cy="1536700"/>
            <a:chOff x="-7" y="2880"/>
            <a:chExt cx="1580" cy="1290"/>
          </a:xfrm>
        </p:grpSpPr>
        <p:sp>
          <p:nvSpPr>
            <p:cNvPr id="47121" name="Rectangle 29">
              <a:extLst>
                <a:ext uri="{FF2B5EF4-FFF2-40B4-BE49-F238E27FC236}">
                  <a16:creationId xmlns:a16="http://schemas.microsoft.com/office/drawing/2014/main" id="{220DC277-EC68-3849-B248-D88070654FB4}"/>
                </a:ext>
              </a:extLst>
            </p:cNvPr>
            <p:cNvSpPr>
              <a:spLocks noChangeArrowheads="1"/>
            </p:cNvSpPr>
            <p:nvPr/>
          </p:nvSpPr>
          <p:spPr bwMode="auto">
            <a:xfrm>
              <a:off x="-7" y="3648"/>
              <a:ext cx="1580"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Corpus</a:t>
              </a:r>
            </a:p>
            <a:p>
              <a:pPr algn="ctr"/>
              <a:r>
                <a:rPr lang="en-US" altLang="en-US" sz="1800">
                  <a:solidFill>
                    <a:srgbClr val="0900C2"/>
                  </a:solidFill>
                </a:rPr>
                <a:t>hemorrhagicum</a:t>
              </a:r>
            </a:p>
          </p:txBody>
        </p:sp>
        <p:sp>
          <p:nvSpPr>
            <p:cNvPr id="47122" name="Line 30">
              <a:extLst>
                <a:ext uri="{FF2B5EF4-FFF2-40B4-BE49-F238E27FC236}">
                  <a16:creationId xmlns:a16="http://schemas.microsoft.com/office/drawing/2014/main" id="{5BC131C6-4DC7-1F4B-8BCE-EAB70A921528}"/>
                </a:ext>
              </a:extLst>
            </p:cNvPr>
            <p:cNvSpPr>
              <a:spLocks noChangeShapeType="1"/>
            </p:cNvSpPr>
            <p:nvPr/>
          </p:nvSpPr>
          <p:spPr bwMode="auto">
            <a:xfrm flipH="1" flipV="1">
              <a:off x="528" y="2880"/>
              <a:ext cx="240" cy="76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7117" name="Group 31">
            <a:extLst>
              <a:ext uri="{FF2B5EF4-FFF2-40B4-BE49-F238E27FC236}">
                <a16:creationId xmlns:a16="http://schemas.microsoft.com/office/drawing/2014/main" id="{070EFC7B-5CD7-A148-A147-5AD9763CC919}"/>
              </a:ext>
            </a:extLst>
          </p:cNvPr>
          <p:cNvGrpSpPr>
            <a:grpSpLocks/>
          </p:cNvGrpSpPr>
          <p:nvPr/>
        </p:nvGrpSpPr>
        <p:grpSpPr bwMode="auto">
          <a:xfrm>
            <a:off x="1824038" y="0"/>
            <a:ext cx="1958975" cy="857250"/>
            <a:chOff x="572" y="0"/>
            <a:chExt cx="1645" cy="720"/>
          </a:xfrm>
        </p:grpSpPr>
        <p:sp>
          <p:nvSpPr>
            <p:cNvPr id="47119" name="Rectangle 32">
              <a:extLst>
                <a:ext uri="{FF2B5EF4-FFF2-40B4-BE49-F238E27FC236}">
                  <a16:creationId xmlns:a16="http://schemas.microsoft.com/office/drawing/2014/main" id="{BA5A323E-3E2E-4A44-98BE-68CF0BD69030}"/>
                </a:ext>
              </a:extLst>
            </p:cNvPr>
            <p:cNvSpPr>
              <a:spLocks noChangeArrowheads="1"/>
            </p:cNvSpPr>
            <p:nvPr/>
          </p:nvSpPr>
          <p:spPr bwMode="auto">
            <a:xfrm>
              <a:off x="572" y="0"/>
              <a:ext cx="1645"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Ruptured follicle</a:t>
              </a:r>
            </a:p>
            <a:p>
              <a:pPr algn="ctr"/>
              <a:r>
                <a:rPr lang="en-US" altLang="en-US" sz="1800">
                  <a:solidFill>
                    <a:srgbClr val="0900C2"/>
                  </a:solidFill>
                </a:rPr>
                <a:t>(ovulation)</a:t>
              </a:r>
            </a:p>
          </p:txBody>
        </p:sp>
        <p:sp>
          <p:nvSpPr>
            <p:cNvPr id="47120" name="Line 33">
              <a:extLst>
                <a:ext uri="{FF2B5EF4-FFF2-40B4-BE49-F238E27FC236}">
                  <a16:creationId xmlns:a16="http://schemas.microsoft.com/office/drawing/2014/main" id="{93381586-0E51-AD40-9362-EE7CED6DDEE0}"/>
                </a:ext>
              </a:extLst>
            </p:cNvPr>
            <p:cNvSpPr>
              <a:spLocks noChangeShapeType="1"/>
            </p:cNvSpPr>
            <p:nvPr/>
          </p:nvSpPr>
          <p:spPr bwMode="auto">
            <a:xfrm flipH="1">
              <a:off x="1200" y="480"/>
              <a:ext cx="96" cy="240"/>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47118" name="Freeform 36">
            <a:extLst>
              <a:ext uri="{FF2B5EF4-FFF2-40B4-BE49-F238E27FC236}">
                <a16:creationId xmlns:a16="http://schemas.microsoft.com/office/drawing/2014/main" id="{08B11C0E-7D03-FD45-BD1E-FC9E2E1E9B8E}"/>
              </a:ext>
            </a:extLst>
          </p:cNvPr>
          <p:cNvSpPr>
            <a:spLocks/>
          </p:cNvSpPr>
          <p:nvPr/>
        </p:nvSpPr>
        <p:spPr bwMode="auto">
          <a:xfrm>
            <a:off x="3886200" y="1714500"/>
            <a:ext cx="1714500" cy="246063"/>
          </a:xfrm>
          <a:custGeom>
            <a:avLst/>
            <a:gdLst>
              <a:gd name="T0" fmla="*/ 2147483646 w 1440"/>
              <a:gd name="T1" fmla="*/ 2147483646 h 207"/>
              <a:gd name="T2" fmla="*/ 2147483646 w 1440"/>
              <a:gd name="T3" fmla="*/ 2147483646 h 207"/>
              <a:gd name="T4" fmla="*/ 0 w 1440"/>
              <a:gd name="T5" fmla="*/ 0 h 207"/>
              <a:gd name="T6" fmla="*/ 0 60000 65536"/>
              <a:gd name="T7" fmla="*/ 0 60000 65536"/>
              <a:gd name="T8" fmla="*/ 0 60000 65536"/>
              <a:gd name="T9" fmla="*/ 0 w 1440"/>
              <a:gd name="T10" fmla="*/ 0 h 207"/>
              <a:gd name="T11" fmla="*/ 1440 w 1440"/>
              <a:gd name="T12" fmla="*/ 207 h 207"/>
            </a:gdLst>
            <a:ahLst/>
            <a:cxnLst>
              <a:cxn ang="T6">
                <a:pos x="T0" y="T1"/>
              </a:cxn>
              <a:cxn ang="T7">
                <a:pos x="T2" y="T3"/>
              </a:cxn>
              <a:cxn ang="T8">
                <a:pos x="T4" y="T5"/>
              </a:cxn>
            </a:cxnLst>
            <a:rect l="T9" t="T10" r="T11" b="T12"/>
            <a:pathLst>
              <a:path w="1440" h="207">
                <a:moveTo>
                  <a:pt x="1440" y="96"/>
                </a:moveTo>
                <a:cubicBezTo>
                  <a:pt x="1031" y="151"/>
                  <a:pt x="623" y="207"/>
                  <a:pt x="384" y="192"/>
                </a:cubicBezTo>
                <a:cubicBezTo>
                  <a:pt x="144" y="176"/>
                  <a:pt x="63" y="31"/>
                  <a:pt x="0" y="0"/>
                </a:cubicBezTo>
              </a:path>
            </a:pathLst>
          </a:custGeom>
          <a:noFill/>
          <a:ln w="57150">
            <a:solidFill>
              <a:srgbClr val="FF0000"/>
            </a:solidFill>
            <a:round/>
            <a:headEnd/>
            <a:tailEnd type="stealth" w="med" len="lg"/>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6A17EBD-116E-2C46-9E70-6740885E7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7700" y="4857750"/>
            <a:ext cx="1028700" cy="15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9155" name="Picture 3">
            <a:extLst>
              <a:ext uri="{FF2B5EF4-FFF2-40B4-BE49-F238E27FC236}">
                <a16:creationId xmlns:a16="http://schemas.microsoft.com/office/drawing/2014/main" id="{8170E7A3-2C0D-7E44-8AEB-D23B405FAF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0450" y="4857750"/>
            <a:ext cx="585788"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9156" name="Picture 4">
            <a:extLst>
              <a:ext uri="{FF2B5EF4-FFF2-40B4-BE49-F238E27FC236}">
                <a16:creationId xmlns:a16="http://schemas.microsoft.com/office/drawing/2014/main" id="{FCC5D4D5-9BC6-624C-AF84-D362B3A11F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400050"/>
            <a:ext cx="5526088"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157" name="Group 5">
            <a:extLst>
              <a:ext uri="{FF2B5EF4-FFF2-40B4-BE49-F238E27FC236}">
                <a16:creationId xmlns:a16="http://schemas.microsoft.com/office/drawing/2014/main" id="{1C1E37AD-4BBF-BF49-9C7E-FA87CA180E1C}"/>
              </a:ext>
            </a:extLst>
          </p:cNvPr>
          <p:cNvGrpSpPr>
            <a:grpSpLocks/>
          </p:cNvGrpSpPr>
          <p:nvPr/>
        </p:nvGrpSpPr>
        <p:grpSpPr bwMode="auto">
          <a:xfrm>
            <a:off x="4029075" y="0"/>
            <a:ext cx="1762125" cy="514350"/>
            <a:chOff x="2448" y="0"/>
            <a:chExt cx="1480" cy="432"/>
          </a:xfrm>
        </p:grpSpPr>
        <p:sp>
          <p:nvSpPr>
            <p:cNvPr id="49185" name="Rectangle 6">
              <a:extLst>
                <a:ext uri="{FF2B5EF4-FFF2-40B4-BE49-F238E27FC236}">
                  <a16:creationId xmlns:a16="http://schemas.microsoft.com/office/drawing/2014/main" id="{DB72D983-37BF-8440-875D-3C788C542057}"/>
                </a:ext>
              </a:extLst>
            </p:cNvPr>
            <p:cNvSpPr>
              <a:spLocks noChangeArrowheads="1"/>
            </p:cNvSpPr>
            <p:nvPr/>
          </p:nvSpPr>
          <p:spPr bwMode="auto">
            <a:xfrm>
              <a:off x="2448" y="0"/>
              <a:ext cx="1480"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Tertiary follicle</a:t>
              </a:r>
            </a:p>
          </p:txBody>
        </p:sp>
        <p:sp>
          <p:nvSpPr>
            <p:cNvPr id="49186" name="Line 7">
              <a:extLst>
                <a:ext uri="{FF2B5EF4-FFF2-40B4-BE49-F238E27FC236}">
                  <a16:creationId xmlns:a16="http://schemas.microsoft.com/office/drawing/2014/main" id="{0846DC98-39A2-704F-8E55-B40251C35E7F}"/>
                </a:ext>
              </a:extLst>
            </p:cNvPr>
            <p:cNvSpPr>
              <a:spLocks noChangeShapeType="1"/>
            </p:cNvSpPr>
            <p:nvPr/>
          </p:nvSpPr>
          <p:spPr bwMode="auto">
            <a:xfrm flipH="1">
              <a:off x="2544" y="240"/>
              <a:ext cx="480" cy="192"/>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9158" name="Group 8">
            <a:extLst>
              <a:ext uri="{FF2B5EF4-FFF2-40B4-BE49-F238E27FC236}">
                <a16:creationId xmlns:a16="http://schemas.microsoft.com/office/drawing/2014/main" id="{F9265611-431C-4446-8D28-85D768A8E302}"/>
              </a:ext>
            </a:extLst>
          </p:cNvPr>
          <p:cNvGrpSpPr>
            <a:grpSpLocks/>
          </p:cNvGrpSpPr>
          <p:nvPr/>
        </p:nvGrpSpPr>
        <p:grpSpPr bwMode="auto">
          <a:xfrm>
            <a:off x="5829300" y="171450"/>
            <a:ext cx="2020888" cy="800100"/>
            <a:chOff x="3936" y="144"/>
            <a:chExt cx="1697" cy="672"/>
          </a:xfrm>
        </p:grpSpPr>
        <p:sp>
          <p:nvSpPr>
            <p:cNvPr id="49183" name="Rectangle 9">
              <a:extLst>
                <a:ext uri="{FF2B5EF4-FFF2-40B4-BE49-F238E27FC236}">
                  <a16:creationId xmlns:a16="http://schemas.microsoft.com/office/drawing/2014/main" id="{7DF6401B-DC28-AA47-A904-27E0C69585F5}"/>
                </a:ext>
              </a:extLst>
            </p:cNvPr>
            <p:cNvSpPr>
              <a:spLocks noChangeArrowheads="1"/>
            </p:cNvSpPr>
            <p:nvPr/>
          </p:nvSpPr>
          <p:spPr bwMode="auto">
            <a:xfrm>
              <a:off x="4128" y="144"/>
              <a:ext cx="1505"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Primary follicle</a:t>
              </a:r>
            </a:p>
          </p:txBody>
        </p:sp>
        <p:sp>
          <p:nvSpPr>
            <p:cNvPr id="49184" name="Line 10">
              <a:extLst>
                <a:ext uri="{FF2B5EF4-FFF2-40B4-BE49-F238E27FC236}">
                  <a16:creationId xmlns:a16="http://schemas.microsoft.com/office/drawing/2014/main" id="{1D08A1BB-50C0-4A4E-8137-211025AE7D32}"/>
                </a:ext>
              </a:extLst>
            </p:cNvPr>
            <p:cNvSpPr>
              <a:spLocks noChangeShapeType="1"/>
            </p:cNvSpPr>
            <p:nvPr/>
          </p:nvSpPr>
          <p:spPr bwMode="auto">
            <a:xfrm flipH="1">
              <a:off x="3936" y="432"/>
              <a:ext cx="432" cy="384"/>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9159" name="Group 11">
            <a:extLst>
              <a:ext uri="{FF2B5EF4-FFF2-40B4-BE49-F238E27FC236}">
                <a16:creationId xmlns:a16="http://schemas.microsoft.com/office/drawing/2014/main" id="{EC090480-0690-FF4E-8A2F-368559F67B9E}"/>
              </a:ext>
            </a:extLst>
          </p:cNvPr>
          <p:cNvGrpSpPr>
            <a:grpSpLocks/>
          </p:cNvGrpSpPr>
          <p:nvPr/>
        </p:nvGrpSpPr>
        <p:grpSpPr bwMode="auto">
          <a:xfrm>
            <a:off x="6286500" y="1257300"/>
            <a:ext cx="1538288" cy="628650"/>
            <a:chOff x="4320" y="1056"/>
            <a:chExt cx="1292" cy="528"/>
          </a:xfrm>
        </p:grpSpPr>
        <p:sp>
          <p:nvSpPr>
            <p:cNvPr id="49181" name="Rectangle 12">
              <a:extLst>
                <a:ext uri="{FF2B5EF4-FFF2-40B4-BE49-F238E27FC236}">
                  <a16:creationId xmlns:a16="http://schemas.microsoft.com/office/drawing/2014/main" id="{A542D03F-5703-1B46-80AD-F1EBD9405DEF}"/>
                </a:ext>
              </a:extLst>
            </p:cNvPr>
            <p:cNvSpPr>
              <a:spLocks noChangeArrowheads="1"/>
            </p:cNvSpPr>
            <p:nvPr/>
          </p:nvSpPr>
          <p:spPr bwMode="auto">
            <a:xfrm>
              <a:off x="4800" y="1056"/>
              <a:ext cx="812"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Tertiary</a:t>
              </a:r>
            </a:p>
            <a:p>
              <a:r>
                <a:rPr lang="en-US" altLang="en-US" sz="1800">
                  <a:solidFill>
                    <a:srgbClr val="0900C2"/>
                  </a:solidFill>
                </a:rPr>
                <a:t>follicle</a:t>
              </a:r>
            </a:p>
          </p:txBody>
        </p:sp>
        <p:sp>
          <p:nvSpPr>
            <p:cNvPr id="49182" name="Line 13">
              <a:extLst>
                <a:ext uri="{FF2B5EF4-FFF2-40B4-BE49-F238E27FC236}">
                  <a16:creationId xmlns:a16="http://schemas.microsoft.com/office/drawing/2014/main" id="{212B355C-384D-3B40-9B55-FDFB6F054C25}"/>
                </a:ext>
              </a:extLst>
            </p:cNvPr>
            <p:cNvSpPr>
              <a:spLocks noChangeShapeType="1"/>
            </p:cNvSpPr>
            <p:nvPr/>
          </p:nvSpPr>
          <p:spPr bwMode="auto">
            <a:xfrm flipH="1">
              <a:off x="4320" y="1440"/>
              <a:ext cx="480" cy="144"/>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9160" name="Group 18">
            <a:extLst>
              <a:ext uri="{FF2B5EF4-FFF2-40B4-BE49-F238E27FC236}">
                <a16:creationId xmlns:a16="http://schemas.microsoft.com/office/drawing/2014/main" id="{DB6151A9-49FC-564D-AA2E-7D63A97F14AB}"/>
              </a:ext>
            </a:extLst>
          </p:cNvPr>
          <p:cNvGrpSpPr>
            <a:grpSpLocks/>
          </p:cNvGrpSpPr>
          <p:nvPr/>
        </p:nvGrpSpPr>
        <p:grpSpPr bwMode="auto">
          <a:xfrm>
            <a:off x="6057900" y="2743200"/>
            <a:ext cx="1943100" cy="793750"/>
            <a:chOff x="4128" y="2304"/>
            <a:chExt cx="1632" cy="666"/>
          </a:xfrm>
        </p:grpSpPr>
        <p:sp>
          <p:nvSpPr>
            <p:cNvPr id="49179" name="Rectangle 19">
              <a:extLst>
                <a:ext uri="{FF2B5EF4-FFF2-40B4-BE49-F238E27FC236}">
                  <a16:creationId xmlns:a16="http://schemas.microsoft.com/office/drawing/2014/main" id="{467F3D82-F3E7-D54B-B473-744201A63E26}"/>
                </a:ext>
              </a:extLst>
            </p:cNvPr>
            <p:cNvSpPr>
              <a:spLocks noChangeArrowheads="1"/>
            </p:cNvSpPr>
            <p:nvPr/>
          </p:nvSpPr>
          <p:spPr bwMode="auto">
            <a:xfrm>
              <a:off x="4661" y="2448"/>
              <a:ext cx="1099"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Secondary follicle</a:t>
              </a:r>
            </a:p>
          </p:txBody>
        </p:sp>
        <p:sp>
          <p:nvSpPr>
            <p:cNvPr id="49180" name="Line 20">
              <a:extLst>
                <a:ext uri="{FF2B5EF4-FFF2-40B4-BE49-F238E27FC236}">
                  <a16:creationId xmlns:a16="http://schemas.microsoft.com/office/drawing/2014/main" id="{36D892D6-AC49-A240-AC9E-076047998548}"/>
                </a:ext>
              </a:extLst>
            </p:cNvPr>
            <p:cNvSpPr>
              <a:spLocks noChangeShapeType="1"/>
            </p:cNvSpPr>
            <p:nvPr/>
          </p:nvSpPr>
          <p:spPr bwMode="auto">
            <a:xfrm flipH="1" flipV="1">
              <a:off x="4128" y="2304"/>
              <a:ext cx="576" cy="28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49161" name="Rectangle 21">
            <a:extLst>
              <a:ext uri="{FF2B5EF4-FFF2-40B4-BE49-F238E27FC236}">
                <a16:creationId xmlns:a16="http://schemas.microsoft.com/office/drawing/2014/main" id="{8166FDD7-8C7E-E24F-B2E9-FDD8C3673E82}"/>
              </a:ext>
            </a:extLst>
          </p:cNvPr>
          <p:cNvSpPr>
            <a:spLocks noChangeArrowheads="1"/>
          </p:cNvSpPr>
          <p:nvPr/>
        </p:nvSpPr>
        <p:spPr bwMode="auto">
          <a:xfrm>
            <a:off x="4086225" y="2724150"/>
            <a:ext cx="1408113"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Atretic follicle</a:t>
            </a:r>
          </a:p>
        </p:txBody>
      </p:sp>
      <p:grpSp>
        <p:nvGrpSpPr>
          <p:cNvPr id="49162" name="Group 22">
            <a:extLst>
              <a:ext uri="{FF2B5EF4-FFF2-40B4-BE49-F238E27FC236}">
                <a16:creationId xmlns:a16="http://schemas.microsoft.com/office/drawing/2014/main" id="{D345B0DE-FDC4-5849-A0F9-D1DFAC6613C4}"/>
              </a:ext>
            </a:extLst>
          </p:cNvPr>
          <p:cNvGrpSpPr>
            <a:grpSpLocks/>
          </p:cNvGrpSpPr>
          <p:nvPr/>
        </p:nvGrpSpPr>
        <p:grpSpPr bwMode="auto">
          <a:xfrm>
            <a:off x="4972050" y="3429000"/>
            <a:ext cx="2503488" cy="1258888"/>
            <a:chOff x="3216" y="2880"/>
            <a:chExt cx="2103" cy="1057"/>
          </a:xfrm>
        </p:grpSpPr>
        <p:sp>
          <p:nvSpPr>
            <p:cNvPr id="49177" name="Rectangle 23">
              <a:extLst>
                <a:ext uri="{FF2B5EF4-FFF2-40B4-BE49-F238E27FC236}">
                  <a16:creationId xmlns:a16="http://schemas.microsoft.com/office/drawing/2014/main" id="{142D4C86-1F56-AA4B-8810-00C3B453B7B3}"/>
                </a:ext>
              </a:extLst>
            </p:cNvPr>
            <p:cNvSpPr>
              <a:spLocks noChangeArrowheads="1"/>
            </p:cNvSpPr>
            <p:nvPr/>
          </p:nvSpPr>
          <p:spPr bwMode="auto">
            <a:xfrm>
              <a:off x="3696" y="3648"/>
              <a:ext cx="1623"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Corpus albicans</a:t>
              </a:r>
            </a:p>
          </p:txBody>
        </p:sp>
        <p:sp>
          <p:nvSpPr>
            <p:cNvPr id="49178" name="Line 24">
              <a:extLst>
                <a:ext uri="{FF2B5EF4-FFF2-40B4-BE49-F238E27FC236}">
                  <a16:creationId xmlns:a16="http://schemas.microsoft.com/office/drawing/2014/main" id="{67A7BF0F-1FF7-FF4F-ABFD-E94305516FD9}"/>
                </a:ext>
              </a:extLst>
            </p:cNvPr>
            <p:cNvSpPr>
              <a:spLocks noChangeShapeType="1"/>
            </p:cNvSpPr>
            <p:nvPr/>
          </p:nvSpPr>
          <p:spPr bwMode="auto">
            <a:xfrm flipH="1" flipV="1">
              <a:off x="3216" y="2880"/>
              <a:ext cx="624" cy="76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9163" name="Group 25">
            <a:extLst>
              <a:ext uri="{FF2B5EF4-FFF2-40B4-BE49-F238E27FC236}">
                <a16:creationId xmlns:a16="http://schemas.microsoft.com/office/drawing/2014/main" id="{0D7D4D49-C4FF-6743-B04B-B2169DB7FE2A}"/>
              </a:ext>
            </a:extLst>
          </p:cNvPr>
          <p:cNvGrpSpPr>
            <a:grpSpLocks/>
          </p:cNvGrpSpPr>
          <p:nvPr/>
        </p:nvGrpSpPr>
        <p:grpSpPr bwMode="auto">
          <a:xfrm>
            <a:off x="3257550" y="4057650"/>
            <a:ext cx="1765300" cy="744538"/>
            <a:chOff x="1776" y="3408"/>
            <a:chExt cx="1483" cy="625"/>
          </a:xfrm>
        </p:grpSpPr>
        <p:sp>
          <p:nvSpPr>
            <p:cNvPr id="49175" name="Rectangle 26">
              <a:extLst>
                <a:ext uri="{FF2B5EF4-FFF2-40B4-BE49-F238E27FC236}">
                  <a16:creationId xmlns:a16="http://schemas.microsoft.com/office/drawing/2014/main" id="{5EF6F59A-4727-F845-8044-DD668902841B}"/>
                </a:ext>
              </a:extLst>
            </p:cNvPr>
            <p:cNvSpPr>
              <a:spLocks noChangeArrowheads="1"/>
            </p:cNvSpPr>
            <p:nvPr/>
          </p:nvSpPr>
          <p:spPr bwMode="auto">
            <a:xfrm>
              <a:off x="1776" y="3744"/>
              <a:ext cx="1483"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Corpus luteum</a:t>
              </a:r>
            </a:p>
          </p:txBody>
        </p:sp>
        <p:sp>
          <p:nvSpPr>
            <p:cNvPr id="49176" name="Line 27">
              <a:extLst>
                <a:ext uri="{FF2B5EF4-FFF2-40B4-BE49-F238E27FC236}">
                  <a16:creationId xmlns:a16="http://schemas.microsoft.com/office/drawing/2014/main" id="{A4128111-DBDA-4349-A9D5-393DC4A70827}"/>
                </a:ext>
              </a:extLst>
            </p:cNvPr>
            <p:cNvSpPr>
              <a:spLocks noChangeShapeType="1"/>
            </p:cNvSpPr>
            <p:nvPr/>
          </p:nvSpPr>
          <p:spPr bwMode="auto">
            <a:xfrm flipH="1" flipV="1">
              <a:off x="2160" y="3408"/>
              <a:ext cx="336" cy="384"/>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9164" name="Group 28">
            <a:extLst>
              <a:ext uri="{FF2B5EF4-FFF2-40B4-BE49-F238E27FC236}">
                <a16:creationId xmlns:a16="http://schemas.microsoft.com/office/drawing/2014/main" id="{F21F5D05-4D65-DC45-AD58-F49D3129E80C}"/>
              </a:ext>
            </a:extLst>
          </p:cNvPr>
          <p:cNvGrpSpPr>
            <a:grpSpLocks/>
          </p:cNvGrpSpPr>
          <p:nvPr/>
        </p:nvGrpSpPr>
        <p:grpSpPr bwMode="auto">
          <a:xfrm>
            <a:off x="1135063" y="3429000"/>
            <a:ext cx="1881187" cy="1536700"/>
            <a:chOff x="-7" y="2880"/>
            <a:chExt cx="1580" cy="1290"/>
          </a:xfrm>
        </p:grpSpPr>
        <p:sp>
          <p:nvSpPr>
            <p:cNvPr id="49173" name="Rectangle 29">
              <a:extLst>
                <a:ext uri="{FF2B5EF4-FFF2-40B4-BE49-F238E27FC236}">
                  <a16:creationId xmlns:a16="http://schemas.microsoft.com/office/drawing/2014/main" id="{5E03294E-9718-934A-B87E-2AF2B1A47941}"/>
                </a:ext>
              </a:extLst>
            </p:cNvPr>
            <p:cNvSpPr>
              <a:spLocks noChangeArrowheads="1"/>
            </p:cNvSpPr>
            <p:nvPr/>
          </p:nvSpPr>
          <p:spPr bwMode="auto">
            <a:xfrm>
              <a:off x="-7" y="3648"/>
              <a:ext cx="1580"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Corpus</a:t>
              </a:r>
            </a:p>
            <a:p>
              <a:pPr algn="ctr"/>
              <a:r>
                <a:rPr lang="en-US" altLang="en-US" sz="1800">
                  <a:solidFill>
                    <a:srgbClr val="0900C2"/>
                  </a:solidFill>
                </a:rPr>
                <a:t>hemorrhagicum</a:t>
              </a:r>
            </a:p>
          </p:txBody>
        </p:sp>
        <p:sp>
          <p:nvSpPr>
            <p:cNvPr id="49174" name="Line 30">
              <a:extLst>
                <a:ext uri="{FF2B5EF4-FFF2-40B4-BE49-F238E27FC236}">
                  <a16:creationId xmlns:a16="http://schemas.microsoft.com/office/drawing/2014/main" id="{ADD508FA-84DF-0A4F-81AC-6B5AE380776F}"/>
                </a:ext>
              </a:extLst>
            </p:cNvPr>
            <p:cNvSpPr>
              <a:spLocks noChangeShapeType="1"/>
            </p:cNvSpPr>
            <p:nvPr/>
          </p:nvSpPr>
          <p:spPr bwMode="auto">
            <a:xfrm flipH="1" flipV="1">
              <a:off x="528" y="2880"/>
              <a:ext cx="240" cy="76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9165" name="Group 31">
            <a:extLst>
              <a:ext uri="{FF2B5EF4-FFF2-40B4-BE49-F238E27FC236}">
                <a16:creationId xmlns:a16="http://schemas.microsoft.com/office/drawing/2014/main" id="{1293CB85-88C0-3A45-A27D-5A435773028C}"/>
              </a:ext>
            </a:extLst>
          </p:cNvPr>
          <p:cNvGrpSpPr>
            <a:grpSpLocks/>
          </p:cNvGrpSpPr>
          <p:nvPr/>
        </p:nvGrpSpPr>
        <p:grpSpPr bwMode="auto">
          <a:xfrm>
            <a:off x="1824038" y="0"/>
            <a:ext cx="1958975" cy="857250"/>
            <a:chOff x="572" y="0"/>
            <a:chExt cx="1645" cy="720"/>
          </a:xfrm>
        </p:grpSpPr>
        <p:sp>
          <p:nvSpPr>
            <p:cNvPr id="49171" name="Rectangle 32">
              <a:extLst>
                <a:ext uri="{FF2B5EF4-FFF2-40B4-BE49-F238E27FC236}">
                  <a16:creationId xmlns:a16="http://schemas.microsoft.com/office/drawing/2014/main" id="{0F528DFA-770F-0B4D-9718-FF1030EF5278}"/>
                </a:ext>
              </a:extLst>
            </p:cNvPr>
            <p:cNvSpPr>
              <a:spLocks noChangeArrowheads="1"/>
            </p:cNvSpPr>
            <p:nvPr/>
          </p:nvSpPr>
          <p:spPr bwMode="auto">
            <a:xfrm>
              <a:off x="572" y="0"/>
              <a:ext cx="1645"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Ruptured follicle</a:t>
              </a:r>
            </a:p>
            <a:p>
              <a:pPr algn="ctr"/>
              <a:r>
                <a:rPr lang="en-US" altLang="en-US" sz="1800">
                  <a:solidFill>
                    <a:srgbClr val="0900C2"/>
                  </a:solidFill>
                </a:rPr>
                <a:t>(ovulation)</a:t>
              </a:r>
            </a:p>
          </p:txBody>
        </p:sp>
        <p:sp>
          <p:nvSpPr>
            <p:cNvPr id="49172" name="Line 33">
              <a:extLst>
                <a:ext uri="{FF2B5EF4-FFF2-40B4-BE49-F238E27FC236}">
                  <a16:creationId xmlns:a16="http://schemas.microsoft.com/office/drawing/2014/main" id="{75CE972F-FF8A-E543-9856-DD67703D71F4}"/>
                </a:ext>
              </a:extLst>
            </p:cNvPr>
            <p:cNvSpPr>
              <a:spLocks noChangeShapeType="1"/>
            </p:cNvSpPr>
            <p:nvPr/>
          </p:nvSpPr>
          <p:spPr bwMode="auto">
            <a:xfrm flipH="1">
              <a:off x="1200" y="480"/>
              <a:ext cx="96" cy="240"/>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9166" name="Group 41">
            <a:extLst>
              <a:ext uri="{FF2B5EF4-FFF2-40B4-BE49-F238E27FC236}">
                <a16:creationId xmlns:a16="http://schemas.microsoft.com/office/drawing/2014/main" id="{F9D6A3D4-47F6-5448-84D4-96CAF4445D1C}"/>
              </a:ext>
            </a:extLst>
          </p:cNvPr>
          <p:cNvGrpSpPr>
            <a:grpSpLocks/>
          </p:cNvGrpSpPr>
          <p:nvPr/>
        </p:nvGrpSpPr>
        <p:grpSpPr bwMode="auto">
          <a:xfrm>
            <a:off x="4114800" y="1600200"/>
            <a:ext cx="1543050" cy="914400"/>
            <a:chOff x="2496" y="1344"/>
            <a:chExt cx="1296" cy="768"/>
          </a:xfrm>
        </p:grpSpPr>
        <p:sp>
          <p:nvSpPr>
            <p:cNvPr id="49167" name="Line 42">
              <a:extLst>
                <a:ext uri="{FF2B5EF4-FFF2-40B4-BE49-F238E27FC236}">
                  <a16:creationId xmlns:a16="http://schemas.microsoft.com/office/drawing/2014/main" id="{8AF71809-C0AC-4A42-8BF3-85B3A5866B35}"/>
                </a:ext>
              </a:extLst>
            </p:cNvPr>
            <p:cNvSpPr>
              <a:spLocks noChangeShapeType="1"/>
            </p:cNvSpPr>
            <p:nvPr/>
          </p:nvSpPr>
          <p:spPr bwMode="auto">
            <a:xfrm flipH="1">
              <a:off x="3264" y="2112"/>
              <a:ext cx="384" cy="0"/>
            </a:xfrm>
            <a:prstGeom prst="line">
              <a:avLst/>
            </a:prstGeom>
            <a:noFill/>
            <a:ln w="38100">
              <a:solidFill>
                <a:srgbClr val="A5002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49168" name="Line 43">
              <a:extLst>
                <a:ext uri="{FF2B5EF4-FFF2-40B4-BE49-F238E27FC236}">
                  <a16:creationId xmlns:a16="http://schemas.microsoft.com/office/drawing/2014/main" id="{3E820417-45ED-C84E-8EAF-F9ECA5252626}"/>
                </a:ext>
              </a:extLst>
            </p:cNvPr>
            <p:cNvSpPr>
              <a:spLocks noChangeShapeType="1"/>
            </p:cNvSpPr>
            <p:nvPr/>
          </p:nvSpPr>
          <p:spPr bwMode="auto">
            <a:xfrm flipH="1">
              <a:off x="3216" y="1632"/>
              <a:ext cx="576" cy="288"/>
            </a:xfrm>
            <a:prstGeom prst="line">
              <a:avLst/>
            </a:prstGeom>
            <a:noFill/>
            <a:ln w="38100">
              <a:solidFill>
                <a:srgbClr val="A5002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49169" name="Line 44">
              <a:extLst>
                <a:ext uri="{FF2B5EF4-FFF2-40B4-BE49-F238E27FC236}">
                  <a16:creationId xmlns:a16="http://schemas.microsoft.com/office/drawing/2014/main" id="{FBA2D5C2-14D6-BB41-9D0A-AD3F1D49EBC8}"/>
                </a:ext>
              </a:extLst>
            </p:cNvPr>
            <p:cNvSpPr>
              <a:spLocks noChangeShapeType="1"/>
            </p:cNvSpPr>
            <p:nvPr/>
          </p:nvSpPr>
          <p:spPr bwMode="auto">
            <a:xfrm flipH="1">
              <a:off x="3072" y="1344"/>
              <a:ext cx="240" cy="432"/>
            </a:xfrm>
            <a:prstGeom prst="line">
              <a:avLst/>
            </a:prstGeom>
            <a:noFill/>
            <a:ln w="38100">
              <a:solidFill>
                <a:srgbClr val="A5002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49170" name="Line 45">
              <a:extLst>
                <a:ext uri="{FF2B5EF4-FFF2-40B4-BE49-F238E27FC236}">
                  <a16:creationId xmlns:a16="http://schemas.microsoft.com/office/drawing/2014/main" id="{9B5F4FFD-E04B-AA49-B29C-3D10C1C43A74}"/>
                </a:ext>
              </a:extLst>
            </p:cNvPr>
            <p:cNvSpPr>
              <a:spLocks noChangeShapeType="1"/>
            </p:cNvSpPr>
            <p:nvPr/>
          </p:nvSpPr>
          <p:spPr bwMode="auto">
            <a:xfrm>
              <a:off x="2496" y="1392"/>
              <a:ext cx="288" cy="432"/>
            </a:xfrm>
            <a:prstGeom prst="line">
              <a:avLst/>
            </a:prstGeom>
            <a:noFill/>
            <a:ln w="38100">
              <a:solidFill>
                <a:srgbClr val="A5002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60517B1-6208-C740-9D3C-0C8FC302CC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7700" y="4857750"/>
            <a:ext cx="1028700" cy="15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03" name="Picture 3">
            <a:extLst>
              <a:ext uri="{FF2B5EF4-FFF2-40B4-BE49-F238E27FC236}">
                <a16:creationId xmlns:a16="http://schemas.microsoft.com/office/drawing/2014/main" id="{383FE292-1B66-304B-8D49-F0B97ED298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0450" y="4857750"/>
            <a:ext cx="585788"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04" name="Picture 4">
            <a:extLst>
              <a:ext uri="{FF2B5EF4-FFF2-40B4-BE49-F238E27FC236}">
                <a16:creationId xmlns:a16="http://schemas.microsoft.com/office/drawing/2014/main" id="{A8FE8A00-EF54-0F4F-B37D-B7C6B6713C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400050"/>
            <a:ext cx="5526088"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05" name="Group 5">
            <a:extLst>
              <a:ext uri="{FF2B5EF4-FFF2-40B4-BE49-F238E27FC236}">
                <a16:creationId xmlns:a16="http://schemas.microsoft.com/office/drawing/2014/main" id="{05E386B3-E9D5-DE45-B733-E1F0B1AC6CDC}"/>
              </a:ext>
            </a:extLst>
          </p:cNvPr>
          <p:cNvGrpSpPr>
            <a:grpSpLocks/>
          </p:cNvGrpSpPr>
          <p:nvPr/>
        </p:nvGrpSpPr>
        <p:grpSpPr bwMode="auto">
          <a:xfrm>
            <a:off x="4029075" y="0"/>
            <a:ext cx="1762125" cy="514350"/>
            <a:chOff x="2448" y="0"/>
            <a:chExt cx="1480" cy="432"/>
          </a:xfrm>
        </p:grpSpPr>
        <p:sp>
          <p:nvSpPr>
            <p:cNvPr id="51232" name="Rectangle 6">
              <a:extLst>
                <a:ext uri="{FF2B5EF4-FFF2-40B4-BE49-F238E27FC236}">
                  <a16:creationId xmlns:a16="http://schemas.microsoft.com/office/drawing/2014/main" id="{D2FE51A8-6502-BB47-8207-5BB587E5A83C}"/>
                </a:ext>
              </a:extLst>
            </p:cNvPr>
            <p:cNvSpPr>
              <a:spLocks noChangeArrowheads="1"/>
            </p:cNvSpPr>
            <p:nvPr/>
          </p:nvSpPr>
          <p:spPr bwMode="auto">
            <a:xfrm>
              <a:off x="2448" y="0"/>
              <a:ext cx="1480"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Tertiary follicle</a:t>
              </a:r>
            </a:p>
          </p:txBody>
        </p:sp>
        <p:sp>
          <p:nvSpPr>
            <p:cNvPr id="51233" name="Line 7">
              <a:extLst>
                <a:ext uri="{FF2B5EF4-FFF2-40B4-BE49-F238E27FC236}">
                  <a16:creationId xmlns:a16="http://schemas.microsoft.com/office/drawing/2014/main" id="{469C084D-CC94-1846-9853-3BA606EC54FD}"/>
                </a:ext>
              </a:extLst>
            </p:cNvPr>
            <p:cNvSpPr>
              <a:spLocks noChangeShapeType="1"/>
            </p:cNvSpPr>
            <p:nvPr/>
          </p:nvSpPr>
          <p:spPr bwMode="auto">
            <a:xfrm flipH="1">
              <a:off x="2544" y="240"/>
              <a:ext cx="480" cy="192"/>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1206" name="Group 8">
            <a:extLst>
              <a:ext uri="{FF2B5EF4-FFF2-40B4-BE49-F238E27FC236}">
                <a16:creationId xmlns:a16="http://schemas.microsoft.com/office/drawing/2014/main" id="{61E8F6DE-882B-604C-AE23-2AFED2C296E5}"/>
              </a:ext>
            </a:extLst>
          </p:cNvPr>
          <p:cNvGrpSpPr>
            <a:grpSpLocks/>
          </p:cNvGrpSpPr>
          <p:nvPr/>
        </p:nvGrpSpPr>
        <p:grpSpPr bwMode="auto">
          <a:xfrm>
            <a:off x="5829300" y="171450"/>
            <a:ext cx="2020888" cy="800100"/>
            <a:chOff x="3936" y="144"/>
            <a:chExt cx="1697" cy="672"/>
          </a:xfrm>
        </p:grpSpPr>
        <p:sp>
          <p:nvSpPr>
            <p:cNvPr id="51230" name="Rectangle 9">
              <a:extLst>
                <a:ext uri="{FF2B5EF4-FFF2-40B4-BE49-F238E27FC236}">
                  <a16:creationId xmlns:a16="http://schemas.microsoft.com/office/drawing/2014/main" id="{F7BA186D-61F5-E047-B2F5-696E44F23326}"/>
                </a:ext>
              </a:extLst>
            </p:cNvPr>
            <p:cNvSpPr>
              <a:spLocks noChangeArrowheads="1"/>
            </p:cNvSpPr>
            <p:nvPr/>
          </p:nvSpPr>
          <p:spPr bwMode="auto">
            <a:xfrm>
              <a:off x="4128" y="144"/>
              <a:ext cx="1505"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Primary follicle</a:t>
              </a:r>
            </a:p>
          </p:txBody>
        </p:sp>
        <p:sp>
          <p:nvSpPr>
            <p:cNvPr id="51231" name="Line 10">
              <a:extLst>
                <a:ext uri="{FF2B5EF4-FFF2-40B4-BE49-F238E27FC236}">
                  <a16:creationId xmlns:a16="http://schemas.microsoft.com/office/drawing/2014/main" id="{797906C8-1733-3A44-B878-BAB583B328D5}"/>
                </a:ext>
              </a:extLst>
            </p:cNvPr>
            <p:cNvSpPr>
              <a:spLocks noChangeShapeType="1"/>
            </p:cNvSpPr>
            <p:nvPr/>
          </p:nvSpPr>
          <p:spPr bwMode="auto">
            <a:xfrm flipH="1">
              <a:off x="3936" y="432"/>
              <a:ext cx="432" cy="384"/>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1207" name="Group 11">
            <a:extLst>
              <a:ext uri="{FF2B5EF4-FFF2-40B4-BE49-F238E27FC236}">
                <a16:creationId xmlns:a16="http://schemas.microsoft.com/office/drawing/2014/main" id="{70F9B050-DF3F-4F45-9910-EA26D1EF052E}"/>
              </a:ext>
            </a:extLst>
          </p:cNvPr>
          <p:cNvGrpSpPr>
            <a:grpSpLocks/>
          </p:cNvGrpSpPr>
          <p:nvPr/>
        </p:nvGrpSpPr>
        <p:grpSpPr bwMode="auto">
          <a:xfrm>
            <a:off x="6286500" y="1257300"/>
            <a:ext cx="1538288" cy="628650"/>
            <a:chOff x="4320" y="1056"/>
            <a:chExt cx="1292" cy="528"/>
          </a:xfrm>
        </p:grpSpPr>
        <p:sp>
          <p:nvSpPr>
            <p:cNvPr id="51228" name="Rectangle 12">
              <a:extLst>
                <a:ext uri="{FF2B5EF4-FFF2-40B4-BE49-F238E27FC236}">
                  <a16:creationId xmlns:a16="http://schemas.microsoft.com/office/drawing/2014/main" id="{3A976928-C1AC-674F-87E7-71B7740D3B08}"/>
                </a:ext>
              </a:extLst>
            </p:cNvPr>
            <p:cNvSpPr>
              <a:spLocks noChangeArrowheads="1"/>
            </p:cNvSpPr>
            <p:nvPr/>
          </p:nvSpPr>
          <p:spPr bwMode="auto">
            <a:xfrm>
              <a:off x="4800" y="1056"/>
              <a:ext cx="812"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Tertiary</a:t>
              </a:r>
            </a:p>
            <a:p>
              <a:r>
                <a:rPr lang="en-US" altLang="en-US" sz="1800">
                  <a:solidFill>
                    <a:srgbClr val="0900C2"/>
                  </a:solidFill>
                </a:rPr>
                <a:t>follicle</a:t>
              </a:r>
            </a:p>
          </p:txBody>
        </p:sp>
        <p:sp>
          <p:nvSpPr>
            <p:cNvPr id="51229" name="Line 13">
              <a:extLst>
                <a:ext uri="{FF2B5EF4-FFF2-40B4-BE49-F238E27FC236}">
                  <a16:creationId xmlns:a16="http://schemas.microsoft.com/office/drawing/2014/main" id="{83EC6372-DB15-1049-93B2-984846548747}"/>
                </a:ext>
              </a:extLst>
            </p:cNvPr>
            <p:cNvSpPr>
              <a:spLocks noChangeShapeType="1"/>
            </p:cNvSpPr>
            <p:nvPr/>
          </p:nvSpPr>
          <p:spPr bwMode="auto">
            <a:xfrm flipH="1">
              <a:off x="4320" y="1440"/>
              <a:ext cx="480" cy="144"/>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1208" name="Group 18">
            <a:extLst>
              <a:ext uri="{FF2B5EF4-FFF2-40B4-BE49-F238E27FC236}">
                <a16:creationId xmlns:a16="http://schemas.microsoft.com/office/drawing/2014/main" id="{75C046C0-5D9D-A141-96D8-2A50C8321A1F}"/>
              </a:ext>
            </a:extLst>
          </p:cNvPr>
          <p:cNvGrpSpPr>
            <a:grpSpLocks/>
          </p:cNvGrpSpPr>
          <p:nvPr/>
        </p:nvGrpSpPr>
        <p:grpSpPr bwMode="auto">
          <a:xfrm>
            <a:off x="6057900" y="2743200"/>
            <a:ext cx="1943100" cy="793750"/>
            <a:chOff x="4128" y="2304"/>
            <a:chExt cx="1632" cy="666"/>
          </a:xfrm>
        </p:grpSpPr>
        <p:sp>
          <p:nvSpPr>
            <p:cNvPr id="51226" name="Rectangle 19">
              <a:extLst>
                <a:ext uri="{FF2B5EF4-FFF2-40B4-BE49-F238E27FC236}">
                  <a16:creationId xmlns:a16="http://schemas.microsoft.com/office/drawing/2014/main" id="{D53F6857-605D-EB4D-B211-95B6DD314FE1}"/>
                </a:ext>
              </a:extLst>
            </p:cNvPr>
            <p:cNvSpPr>
              <a:spLocks noChangeArrowheads="1"/>
            </p:cNvSpPr>
            <p:nvPr/>
          </p:nvSpPr>
          <p:spPr bwMode="auto">
            <a:xfrm>
              <a:off x="4661" y="2448"/>
              <a:ext cx="1099"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Secondary follicle</a:t>
              </a:r>
            </a:p>
          </p:txBody>
        </p:sp>
        <p:sp>
          <p:nvSpPr>
            <p:cNvPr id="51227" name="Line 20">
              <a:extLst>
                <a:ext uri="{FF2B5EF4-FFF2-40B4-BE49-F238E27FC236}">
                  <a16:creationId xmlns:a16="http://schemas.microsoft.com/office/drawing/2014/main" id="{24734926-12F8-9249-B87C-0E1EE3A60755}"/>
                </a:ext>
              </a:extLst>
            </p:cNvPr>
            <p:cNvSpPr>
              <a:spLocks noChangeShapeType="1"/>
            </p:cNvSpPr>
            <p:nvPr/>
          </p:nvSpPr>
          <p:spPr bwMode="auto">
            <a:xfrm flipH="1" flipV="1">
              <a:off x="4128" y="2304"/>
              <a:ext cx="576" cy="28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51209" name="Rectangle 21">
            <a:extLst>
              <a:ext uri="{FF2B5EF4-FFF2-40B4-BE49-F238E27FC236}">
                <a16:creationId xmlns:a16="http://schemas.microsoft.com/office/drawing/2014/main" id="{3382714E-9D5F-F642-B89F-38879A76EA0B}"/>
              </a:ext>
            </a:extLst>
          </p:cNvPr>
          <p:cNvSpPr>
            <a:spLocks noChangeArrowheads="1"/>
          </p:cNvSpPr>
          <p:nvPr/>
        </p:nvSpPr>
        <p:spPr bwMode="auto">
          <a:xfrm>
            <a:off x="4086225" y="2724150"/>
            <a:ext cx="1408113"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Atretic follicle</a:t>
            </a:r>
          </a:p>
        </p:txBody>
      </p:sp>
      <p:grpSp>
        <p:nvGrpSpPr>
          <p:cNvPr id="51210" name="Group 22">
            <a:extLst>
              <a:ext uri="{FF2B5EF4-FFF2-40B4-BE49-F238E27FC236}">
                <a16:creationId xmlns:a16="http://schemas.microsoft.com/office/drawing/2014/main" id="{FA998A91-95FA-164D-99F7-5F800A464978}"/>
              </a:ext>
            </a:extLst>
          </p:cNvPr>
          <p:cNvGrpSpPr>
            <a:grpSpLocks/>
          </p:cNvGrpSpPr>
          <p:nvPr/>
        </p:nvGrpSpPr>
        <p:grpSpPr bwMode="auto">
          <a:xfrm>
            <a:off x="4972050" y="3429000"/>
            <a:ext cx="2503488" cy="1258888"/>
            <a:chOff x="3216" y="2880"/>
            <a:chExt cx="2103" cy="1057"/>
          </a:xfrm>
        </p:grpSpPr>
        <p:sp>
          <p:nvSpPr>
            <p:cNvPr id="51224" name="Rectangle 23">
              <a:extLst>
                <a:ext uri="{FF2B5EF4-FFF2-40B4-BE49-F238E27FC236}">
                  <a16:creationId xmlns:a16="http://schemas.microsoft.com/office/drawing/2014/main" id="{42AEDA78-2646-E246-AA43-FA51383DFD0E}"/>
                </a:ext>
              </a:extLst>
            </p:cNvPr>
            <p:cNvSpPr>
              <a:spLocks noChangeArrowheads="1"/>
            </p:cNvSpPr>
            <p:nvPr/>
          </p:nvSpPr>
          <p:spPr bwMode="auto">
            <a:xfrm>
              <a:off x="3696" y="3648"/>
              <a:ext cx="1623"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Corpus albicans</a:t>
              </a:r>
            </a:p>
          </p:txBody>
        </p:sp>
        <p:sp>
          <p:nvSpPr>
            <p:cNvPr id="51225" name="Line 24">
              <a:extLst>
                <a:ext uri="{FF2B5EF4-FFF2-40B4-BE49-F238E27FC236}">
                  <a16:creationId xmlns:a16="http://schemas.microsoft.com/office/drawing/2014/main" id="{E461299E-06B1-314F-A7B6-A443DF716FB5}"/>
                </a:ext>
              </a:extLst>
            </p:cNvPr>
            <p:cNvSpPr>
              <a:spLocks noChangeShapeType="1"/>
            </p:cNvSpPr>
            <p:nvPr/>
          </p:nvSpPr>
          <p:spPr bwMode="auto">
            <a:xfrm flipH="1" flipV="1">
              <a:off x="3216" y="2880"/>
              <a:ext cx="624" cy="76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1211" name="Group 25">
            <a:extLst>
              <a:ext uri="{FF2B5EF4-FFF2-40B4-BE49-F238E27FC236}">
                <a16:creationId xmlns:a16="http://schemas.microsoft.com/office/drawing/2014/main" id="{0EE455E0-C69C-E344-9D37-33C638B966FD}"/>
              </a:ext>
            </a:extLst>
          </p:cNvPr>
          <p:cNvGrpSpPr>
            <a:grpSpLocks/>
          </p:cNvGrpSpPr>
          <p:nvPr/>
        </p:nvGrpSpPr>
        <p:grpSpPr bwMode="auto">
          <a:xfrm>
            <a:off x="3257550" y="4057650"/>
            <a:ext cx="1765300" cy="744538"/>
            <a:chOff x="1776" y="3408"/>
            <a:chExt cx="1483" cy="625"/>
          </a:xfrm>
        </p:grpSpPr>
        <p:sp>
          <p:nvSpPr>
            <p:cNvPr id="51222" name="Rectangle 26">
              <a:extLst>
                <a:ext uri="{FF2B5EF4-FFF2-40B4-BE49-F238E27FC236}">
                  <a16:creationId xmlns:a16="http://schemas.microsoft.com/office/drawing/2014/main" id="{41A7590B-621D-2245-9400-A4F4C8F09C69}"/>
                </a:ext>
              </a:extLst>
            </p:cNvPr>
            <p:cNvSpPr>
              <a:spLocks noChangeArrowheads="1"/>
            </p:cNvSpPr>
            <p:nvPr/>
          </p:nvSpPr>
          <p:spPr bwMode="auto">
            <a:xfrm>
              <a:off x="1776" y="3744"/>
              <a:ext cx="1483"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Corpus luteum</a:t>
              </a:r>
            </a:p>
          </p:txBody>
        </p:sp>
        <p:sp>
          <p:nvSpPr>
            <p:cNvPr id="51223" name="Line 27">
              <a:extLst>
                <a:ext uri="{FF2B5EF4-FFF2-40B4-BE49-F238E27FC236}">
                  <a16:creationId xmlns:a16="http://schemas.microsoft.com/office/drawing/2014/main" id="{494B8842-3AF9-8540-AA0B-EA045E7BF88A}"/>
                </a:ext>
              </a:extLst>
            </p:cNvPr>
            <p:cNvSpPr>
              <a:spLocks noChangeShapeType="1"/>
            </p:cNvSpPr>
            <p:nvPr/>
          </p:nvSpPr>
          <p:spPr bwMode="auto">
            <a:xfrm flipH="1" flipV="1">
              <a:off x="2160" y="3408"/>
              <a:ext cx="336" cy="384"/>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1212" name="Group 28">
            <a:extLst>
              <a:ext uri="{FF2B5EF4-FFF2-40B4-BE49-F238E27FC236}">
                <a16:creationId xmlns:a16="http://schemas.microsoft.com/office/drawing/2014/main" id="{145F7A9E-443E-F446-A5FE-0C4688B41546}"/>
              </a:ext>
            </a:extLst>
          </p:cNvPr>
          <p:cNvGrpSpPr>
            <a:grpSpLocks/>
          </p:cNvGrpSpPr>
          <p:nvPr/>
        </p:nvGrpSpPr>
        <p:grpSpPr bwMode="auto">
          <a:xfrm>
            <a:off x="1135063" y="3429000"/>
            <a:ext cx="1881187" cy="1536700"/>
            <a:chOff x="-7" y="2880"/>
            <a:chExt cx="1580" cy="1290"/>
          </a:xfrm>
        </p:grpSpPr>
        <p:sp>
          <p:nvSpPr>
            <p:cNvPr id="51220" name="Rectangle 29">
              <a:extLst>
                <a:ext uri="{FF2B5EF4-FFF2-40B4-BE49-F238E27FC236}">
                  <a16:creationId xmlns:a16="http://schemas.microsoft.com/office/drawing/2014/main" id="{EA307E78-3F3F-C041-8632-13A95FD0B155}"/>
                </a:ext>
              </a:extLst>
            </p:cNvPr>
            <p:cNvSpPr>
              <a:spLocks noChangeArrowheads="1"/>
            </p:cNvSpPr>
            <p:nvPr/>
          </p:nvSpPr>
          <p:spPr bwMode="auto">
            <a:xfrm>
              <a:off x="-7" y="3648"/>
              <a:ext cx="1580"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Corpus</a:t>
              </a:r>
            </a:p>
            <a:p>
              <a:pPr algn="ctr"/>
              <a:r>
                <a:rPr lang="en-US" altLang="en-US" sz="1800">
                  <a:solidFill>
                    <a:srgbClr val="0900C2"/>
                  </a:solidFill>
                </a:rPr>
                <a:t>hemorrhagicum</a:t>
              </a:r>
            </a:p>
          </p:txBody>
        </p:sp>
        <p:sp>
          <p:nvSpPr>
            <p:cNvPr id="51221" name="Line 30">
              <a:extLst>
                <a:ext uri="{FF2B5EF4-FFF2-40B4-BE49-F238E27FC236}">
                  <a16:creationId xmlns:a16="http://schemas.microsoft.com/office/drawing/2014/main" id="{DFA49022-E4DA-2D42-921B-2177E2102EE2}"/>
                </a:ext>
              </a:extLst>
            </p:cNvPr>
            <p:cNvSpPr>
              <a:spLocks noChangeShapeType="1"/>
            </p:cNvSpPr>
            <p:nvPr/>
          </p:nvSpPr>
          <p:spPr bwMode="auto">
            <a:xfrm flipH="1" flipV="1">
              <a:off x="528" y="2880"/>
              <a:ext cx="240" cy="76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1213" name="Group 31">
            <a:extLst>
              <a:ext uri="{FF2B5EF4-FFF2-40B4-BE49-F238E27FC236}">
                <a16:creationId xmlns:a16="http://schemas.microsoft.com/office/drawing/2014/main" id="{C11ADC05-1CAA-FB41-834B-1ACF12832A7B}"/>
              </a:ext>
            </a:extLst>
          </p:cNvPr>
          <p:cNvGrpSpPr>
            <a:grpSpLocks/>
          </p:cNvGrpSpPr>
          <p:nvPr/>
        </p:nvGrpSpPr>
        <p:grpSpPr bwMode="auto">
          <a:xfrm>
            <a:off x="1824038" y="0"/>
            <a:ext cx="1958975" cy="857250"/>
            <a:chOff x="572" y="0"/>
            <a:chExt cx="1645" cy="720"/>
          </a:xfrm>
        </p:grpSpPr>
        <p:sp>
          <p:nvSpPr>
            <p:cNvPr id="51218" name="Rectangle 32">
              <a:extLst>
                <a:ext uri="{FF2B5EF4-FFF2-40B4-BE49-F238E27FC236}">
                  <a16:creationId xmlns:a16="http://schemas.microsoft.com/office/drawing/2014/main" id="{5D8D90DC-5369-A841-9B43-C89C07A0EB15}"/>
                </a:ext>
              </a:extLst>
            </p:cNvPr>
            <p:cNvSpPr>
              <a:spLocks noChangeArrowheads="1"/>
            </p:cNvSpPr>
            <p:nvPr/>
          </p:nvSpPr>
          <p:spPr bwMode="auto">
            <a:xfrm>
              <a:off x="572" y="0"/>
              <a:ext cx="1645"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0900C2"/>
                  </a:solidFill>
                </a:rPr>
                <a:t>Ruptured follicle</a:t>
              </a:r>
            </a:p>
            <a:p>
              <a:pPr algn="ctr"/>
              <a:r>
                <a:rPr lang="en-US" altLang="en-US" sz="1800">
                  <a:solidFill>
                    <a:srgbClr val="0900C2"/>
                  </a:solidFill>
                </a:rPr>
                <a:t>(ovulation)</a:t>
              </a:r>
            </a:p>
          </p:txBody>
        </p:sp>
        <p:sp>
          <p:nvSpPr>
            <p:cNvPr id="51219" name="Line 33">
              <a:extLst>
                <a:ext uri="{FF2B5EF4-FFF2-40B4-BE49-F238E27FC236}">
                  <a16:creationId xmlns:a16="http://schemas.microsoft.com/office/drawing/2014/main" id="{95E98E75-186A-9742-8E4F-EB28126ECB6D}"/>
                </a:ext>
              </a:extLst>
            </p:cNvPr>
            <p:cNvSpPr>
              <a:spLocks noChangeShapeType="1"/>
            </p:cNvSpPr>
            <p:nvPr/>
          </p:nvSpPr>
          <p:spPr bwMode="auto">
            <a:xfrm flipH="1">
              <a:off x="1200" y="480"/>
              <a:ext cx="96" cy="240"/>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51214" name="Freeform 37">
            <a:extLst>
              <a:ext uri="{FF2B5EF4-FFF2-40B4-BE49-F238E27FC236}">
                <a16:creationId xmlns:a16="http://schemas.microsoft.com/office/drawing/2014/main" id="{FDDCBA09-C861-B245-9366-EC3DA839CA03}"/>
              </a:ext>
            </a:extLst>
          </p:cNvPr>
          <p:cNvSpPr>
            <a:spLocks/>
          </p:cNvSpPr>
          <p:nvPr/>
        </p:nvSpPr>
        <p:spPr bwMode="auto">
          <a:xfrm>
            <a:off x="2914650" y="1657350"/>
            <a:ext cx="571500" cy="180975"/>
          </a:xfrm>
          <a:custGeom>
            <a:avLst/>
            <a:gdLst>
              <a:gd name="T0" fmla="*/ 2147483646 w 480"/>
              <a:gd name="T1" fmla="*/ 0 h 152"/>
              <a:gd name="T2" fmla="*/ 2147483646 w 480"/>
              <a:gd name="T3" fmla="*/ 2147483646 h 152"/>
              <a:gd name="T4" fmla="*/ 0 w 480"/>
              <a:gd name="T5" fmla="*/ 2147483646 h 152"/>
              <a:gd name="T6" fmla="*/ 0 60000 65536"/>
              <a:gd name="T7" fmla="*/ 0 60000 65536"/>
              <a:gd name="T8" fmla="*/ 0 60000 65536"/>
              <a:gd name="T9" fmla="*/ 0 w 480"/>
              <a:gd name="T10" fmla="*/ 0 h 152"/>
              <a:gd name="T11" fmla="*/ 480 w 480"/>
              <a:gd name="T12" fmla="*/ 152 h 152"/>
            </a:gdLst>
            <a:ahLst/>
            <a:cxnLst>
              <a:cxn ang="T6">
                <a:pos x="T0" y="T1"/>
              </a:cxn>
              <a:cxn ang="T7">
                <a:pos x="T2" y="T3"/>
              </a:cxn>
              <a:cxn ang="T8">
                <a:pos x="T4" y="T5"/>
              </a:cxn>
            </a:cxnLst>
            <a:rect l="T9" t="T10" r="T11" b="T12"/>
            <a:pathLst>
              <a:path w="480" h="152">
                <a:moveTo>
                  <a:pt x="480" y="0"/>
                </a:moveTo>
                <a:cubicBezTo>
                  <a:pt x="376" y="68"/>
                  <a:pt x="272" y="136"/>
                  <a:pt x="192" y="144"/>
                </a:cubicBezTo>
                <a:cubicBezTo>
                  <a:pt x="112" y="152"/>
                  <a:pt x="56" y="100"/>
                  <a:pt x="0" y="48"/>
                </a:cubicBezTo>
              </a:path>
            </a:pathLst>
          </a:custGeom>
          <a:noFill/>
          <a:ln w="57150">
            <a:solidFill>
              <a:srgbClr val="FF0000"/>
            </a:solidFill>
            <a:round/>
            <a:headEnd/>
            <a:tailEnd type="stealth" w="med" len="lg"/>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1215" name="Line 38">
            <a:extLst>
              <a:ext uri="{FF2B5EF4-FFF2-40B4-BE49-F238E27FC236}">
                <a16:creationId xmlns:a16="http://schemas.microsoft.com/office/drawing/2014/main" id="{E95FF6E6-8EF1-EF43-8724-544DBA77E9CF}"/>
              </a:ext>
            </a:extLst>
          </p:cNvPr>
          <p:cNvSpPr>
            <a:spLocks noChangeShapeType="1"/>
          </p:cNvSpPr>
          <p:nvPr/>
        </p:nvSpPr>
        <p:spPr bwMode="auto">
          <a:xfrm flipH="1">
            <a:off x="2057400" y="1714500"/>
            <a:ext cx="342900" cy="857250"/>
          </a:xfrm>
          <a:prstGeom prst="line">
            <a:avLst/>
          </a:prstGeom>
          <a:noFill/>
          <a:ln w="5715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51216" name="Freeform 39">
            <a:extLst>
              <a:ext uri="{FF2B5EF4-FFF2-40B4-BE49-F238E27FC236}">
                <a16:creationId xmlns:a16="http://schemas.microsoft.com/office/drawing/2014/main" id="{CB391690-B858-2440-9AA2-1236D30DA851}"/>
              </a:ext>
            </a:extLst>
          </p:cNvPr>
          <p:cNvSpPr>
            <a:spLocks/>
          </p:cNvSpPr>
          <p:nvPr/>
        </p:nvSpPr>
        <p:spPr bwMode="auto">
          <a:xfrm>
            <a:off x="2343150" y="2390775"/>
            <a:ext cx="514350" cy="180975"/>
          </a:xfrm>
          <a:custGeom>
            <a:avLst/>
            <a:gdLst>
              <a:gd name="T0" fmla="*/ 0 w 432"/>
              <a:gd name="T1" fmla="*/ 2147483646 h 152"/>
              <a:gd name="T2" fmla="*/ 2147483646 w 432"/>
              <a:gd name="T3" fmla="*/ 2147483646 h 152"/>
              <a:gd name="T4" fmla="*/ 2147483646 w 432"/>
              <a:gd name="T5" fmla="*/ 2147483646 h 152"/>
              <a:gd name="T6" fmla="*/ 0 60000 65536"/>
              <a:gd name="T7" fmla="*/ 0 60000 65536"/>
              <a:gd name="T8" fmla="*/ 0 60000 65536"/>
              <a:gd name="T9" fmla="*/ 0 w 432"/>
              <a:gd name="T10" fmla="*/ 0 h 152"/>
              <a:gd name="T11" fmla="*/ 432 w 432"/>
              <a:gd name="T12" fmla="*/ 152 h 152"/>
            </a:gdLst>
            <a:ahLst/>
            <a:cxnLst>
              <a:cxn ang="T6">
                <a:pos x="T0" y="T1"/>
              </a:cxn>
              <a:cxn ang="T7">
                <a:pos x="T2" y="T3"/>
              </a:cxn>
              <a:cxn ang="T8">
                <a:pos x="T4" y="T5"/>
              </a:cxn>
            </a:cxnLst>
            <a:rect l="T9" t="T10" r="T11" b="T12"/>
            <a:pathLst>
              <a:path w="432" h="152">
                <a:moveTo>
                  <a:pt x="0" y="152"/>
                </a:moveTo>
                <a:cubicBezTo>
                  <a:pt x="36" y="84"/>
                  <a:pt x="72" y="16"/>
                  <a:pt x="144" y="8"/>
                </a:cubicBezTo>
                <a:cubicBezTo>
                  <a:pt x="216" y="0"/>
                  <a:pt x="384" y="88"/>
                  <a:pt x="432" y="104"/>
                </a:cubicBezTo>
              </a:path>
            </a:pathLst>
          </a:custGeom>
          <a:noFill/>
          <a:ln w="57150">
            <a:solidFill>
              <a:srgbClr val="FF0000"/>
            </a:solidFill>
            <a:round/>
            <a:headEnd/>
            <a:tailEnd type="stealth" w="med" len="lg"/>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1217" name="Freeform 40">
            <a:extLst>
              <a:ext uri="{FF2B5EF4-FFF2-40B4-BE49-F238E27FC236}">
                <a16:creationId xmlns:a16="http://schemas.microsoft.com/office/drawing/2014/main" id="{E9A16AC9-35BF-7E4E-8EE9-05CA6B00F7FC}"/>
              </a:ext>
            </a:extLst>
          </p:cNvPr>
          <p:cNvSpPr>
            <a:spLocks/>
          </p:cNvSpPr>
          <p:nvPr/>
        </p:nvSpPr>
        <p:spPr bwMode="auto">
          <a:xfrm>
            <a:off x="4000500" y="2828925"/>
            <a:ext cx="571500" cy="200025"/>
          </a:xfrm>
          <a:custGeom>
            <a:avLst/>
            <a:gdLst>
              <a:gd name="T0" fmla="*/ 0 w 480"/>
              <a:gd name="T1" fmla="*/ 2147483646 h 168"/>
              <a:gd name="T2" fmla="*/ 2147483646 w 480"/>
              <a:gd name="T3" fmla="*/ 2147483646 h 168"/>
              <a:gd name="T4" fmla="*/ 2147483646 w 480"/>
              <a:gd name="T5" fmla="*/ 2147483646 h 168"/>
              <a:gd name="T6" fmla="*/ 0 60000 65536"/>
              <a:gd name="T7" fmla="*/ 0 60000 65536"/>
              <a:gd name="T8" fmla="*/ 0 60000 65536"/>
              <a:gd name="T9" fmla="*/ 0 w 480"/>
              <a:gd name="T10" fmla="*/ 0 h 168"/>
              <a:gd name="T11" fmla="*/ 480 w 480"/>
              <a:gd name="T12" fmla="*/ 168 h 168"/>
            </a:gdLst>
            <a:ahLst/>
            <a:cxnLst>
              <a:cxn ang="T6">
                <a:pos x="T0" y="T1"/>
              </a:cxn>
              <a:cxn ang="T7">
                <a:pos x="T2" y="T3"/>
              </a:cxn>
              <a:cxn ang="T8">
                <a:pos x="T4" y="T5"/>
              </a:cxn>
            </a:cxnLst>
            <a:rect l="T9" t="T10" r="T11" b="T12"/>
            <a:pathLst>
              <a:path w="480" h="168">
                <a:moveTo>
                  <a:pt x="0" y="24"/>
                </a:moveTo>
                <a:cubicBezTo>
                  <a:pt x="80" y="12"/>
                  <a:pt x="160" y="0"/>
                  <a:pt x="240" y="24"/>
                </a:cubicBezTo>
                <a:cubicBezTo>
                  <a:pt x="319" y="47"/>
                  <a:pt x="440" y="144"/>
                  <a:pt x="480" y="168"/>
                </a:cubicBezTo>
              </a:path>
            </a:pathLst>
          </a:custGeom>
          <a:noFill/>
          <a:ln w="57150">
            <a:solidFill>
              <a:srgbClr val="FF0000"/>
            </a:solidFill>
            <a:round/>
            <a:headEnd/>
            <a:tailEnd type="stealth" w="med" len="lg"/>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934ADD7A-6A8C-9141-9B32-0087B4FD9AD0}"/>
              </a:ext>
            </a:extLst>
          </p:cNvPr>
          <p:cNvSpPr>
            <a:spLocks noChangeArrowheads="1"/>
          </p:cNvSpPr>
          <p:nvPr/>
        </p:nvSpPr>
        <p:spPr bwMode="auto">
          <a:xfrm>
            <a:off x="412967" y="0"/>
            <a:ext cx="74676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b="0">
                <a:solidFill>
                  <a:schemeClr val="tx1"/>
                </a:solidFill>
              </a:rPr>
              <a:t> </a:t>
            </a:r>
            <a:endParaRPr lang="en-US" altLang="en-US" sz="2800">
              <a:solidFill>
                <a:schemeClr val="tx1"/>
              </a:solidFill>
            </a:endParaRPr>
          </a:p>
          <a:p>
            <a:r>
              <a:rPr lang="en-US" altLang="en-US" sz="1800">
                <a:solidFill>
                  <a:schemeClr val="tx1"/>
                </a:solidFill>
              </a:rPr>
              <a:t> </a:t>
            </a:r>
          </a:p>
          <a:p>
            <a:endParaRPr lang="en-US" altLang="en-US" sz="1800">
              <a:solidFill>
                <a:schemeClr val="tx1"/>
              </a:solidFill>
            </a:endParaRPr>
          </a:p>
          <a:p>
            <a:r>
              <a:rPr lang="en-US" altLang="en-US" sz="1800">
                <a:solidFill>
                  <a:schemeClr val="tx1"/>
                </a:solidFill>
              </a:rPr>
              <a:t> </a:t>
            </a:r>
            <a:br>
              <a:rPr lang="en-US" altLang="en-US" sz="1800">
                <a:solidFill>
                  <a:schemeClr val="tx1"/>
                </a:solidFill>
              </a:rPr>
            </a:br>
            <a:br>
              <a:rPr lang="en-US" altLang="en-US" sz="1800">
                <a:solidFill>
                  <a:schemeClr val="tx1"/>
                </a:solidFill>
              </a:rPr>
            </a:br>
            <a:br>
              <a:rPr lang="en-US" altLang="en-US" sz="1800">
                <a:solidFill>
                  <a:schemeClr val="tx1"/>
                </a:solidFill>
              </a:rPr>
            </a:br>
            <a:endParaRPr lang="en-US" altLang="en-US" sz="2800">
              <a:solidFill>
                <a:schemeClr val="tx1"/>
              </a:solidFill>
            </a:endParaRPr>
          </a:p>
          <a:p>
            <a:endParaRPr lang="en-US" altLang="en-US" sz="1800">
              <a:solidFill>
                <a:schemeClr val="tx1"/>
              </a:solidFill>
            </a:endParaRPr>
          </a:p>
          <a:p>
            <a:r>
              <a:rPr lang="en-US" altLang="en-US" sz="1800">
                <a:solidFill>
                  <a:schemeClr val="tx1"/>
                </a:solidFill>
              </a:rPr>
              <a:t> </a:t>
            </a:r>
          </a:p>
          <a:p>
            <a:endParaRPr lang="en-US" altLang="en-US" sz="1800">
              <a:solidFill>
                <a:schemeClr val="tx1"/>
              </a:solidFill>
            </a:endParaRPr>
          </a:p>
          <a:p>
            <a:r>
              <a:rPr lang="en-US" altLang="en-US" sz="2800">
                <a:solidFill>
                  <a:schemeClr val="tx1"/>
                </a:solidFill>
              </a:rPr>
              <a:t> </a:t>
            </a:r>
            <a:r>
              <a:rPr lang="en-US" altLang="en-US" sz="1800">
                <a:solidFill>
                  <a:schemeClr val="tx1"/>
                </a:solidFill>
              </a:rPr>
              <a:t> </a:t>
            </a:r>
          </a:p>
          <a:p>
            <a:endParaRPr lang="en-US" altLang="en-US" sz="1800">
              <a:solidFill>
                <a:schemeClr val="tx1"/>
              </a:solidFill>
            </a:endParaRPr>
          </a:p>
          <a:p>
            <a:endParaRPr lang="en-US" altLang="en-US" sz="1800">
              <a:solidFill>
                <a:schemeClr val="tx1"/>
              </a:solidFill>
            </a:endParaRPr>
          </a:p>
          <a:p>
            <a:r>
              <a:rPr lang="en-US" altLang="en-US" sz="1800">
                <a:solidFill>
                  <a:schemeClr val="tx1"/>
                </a:solidFill>
              </a:rPr>
              <a:t> </a:t>
            </a:r>
            <a:endParaRPr lang="en-US" altLang="en-US" sz="2800">
              <a:solidFill>
                <a:schemeClr val="tx1"/>
              </a:solidFill>
            </a:endParaRPr>
          </a:p>
          <a:p>
            <a:endParaRPr lang="en-US" altLang="en-US" sz="1800" b="0">
              <a:solidFill>
                <a:schemeClr val="tx1"/>
              </a:solidFill>
            </a:endParaRPr>
          </a:p>
          <a:p>
            <a:r>
              <a:rPr lang="en-US" altLang="en-US" sz="1800" b="0">
                <a:solidFill>
                  <a:schemeClr val="tx1"/>
                </a:solidFill>
              </a:rPr>
              <a:t>     </a:t>
            </a:r>
          </a:p>
        </p:txBody>
      </p:sp>
      <p:sp>
        <p:nvSpPr>
          <p:cNvPr id="53251" name="Text Box 24">
            <a:extLst>
              <a:ext uri="{FF2B5EF4-FFF2-40B4-BE49-F238E27FC236}">
                <a16:creationId xmlns:a16="http://schemas.microsoft.com/office/drawing/2014/main" id="{28F20A03-A6EA-0040-9613-4F27018A74A4}"/>
              </a:ext>
            </a:extLst>
          </p:cNvPr>
          <p:cNvSpPr txBox="1">
            <a:spLocks noChangeArrowheads="1"/>
          </p:cNvSpPr>
          <p:nvPr/>
        </p:nvSpPr>
        <p:spPr bwMode="auto">
          <a:xfrm>
            <a:off x="5064739" y="31750"/>
            <a:ext cx="1595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charset="0"/>
                <a:ea typeface="ＭＳ Ｐゴシック" charset="-128"/>
              </a:defRPr>
            </a:lvl1pPr>
            <a:lvl2pPr marL="37931725" indent="-37474525">
              <a:defRPr sz="2400" b="1">
                <a:solidFill>
                  <a:schemeClr val="tx2"/>
                </a:solidFill>
                <a:latin typeface="Helvetica" charset="0"/>
                <a:ea typeface="ＭＳ Ｐゴシック" charset="-128"/>
              </a:defRPr>
            </a:lvl2pPr>
            <a:lvl3pPr>
              <a:defRPr sz="2400" b="1">
                <a:solidFill>
                  <a:schemeClr val="tx2"/>
                </a:solidFill>
                <a:latin typeface="Helvetica" charset="0"/>
                <a:ea typeface="ＭＳ Ｐゴシック" charset="-128"/>
              </a:defRPr>
            </a:lvl3pPr>
            <a:lvl4pPr>
              <a:defRPr sz="2400" b="1">
                <a:solidFill>
                  <a:schemeClr val="tx2"/>
                </a:solidFill>
                <a:latin typeface="Helvetica" charset="0"/>
                <a:ea typeface="ＭＳ Ｐゴシック" charset="-128"/>
              </a:defRPr>
            </a:lvl4pPr>
            <a:lvl5pPr>
              <a:defRPr sz="2400" b="1">
                <a:solidFill>
                  <a:schemeClr val="tx2"/>
                </a:solidFill>
                <a:latin typeface="Helvetica" charset="0"/>
                <a:ea typeface="ＭＳ Ｐゴシック" charset="-128"/>
              </a:defRPr>
            </a:lvl5pPr>
            <a:lvl6pPr marL="457200" eaLnBrk="0" fontAlgn="base" hangingPunct="0">
              <a:spcBef>
                <a:spcPct val="0"/>
              </a:spcBef>
              <a:spcAft>
                <a:spcPct val="0"/>
              </a:spcAft>
              <a:defRPr sz="2400" b="1">
                <a:solidFill>
                  <a:schemeClr val="tx2"/>
                </a:solidFill>
                <a:latin typeface="Helvetica" charset="0"/>
                <a:ea typeface="ＭＳ Ｐゴシック" charset="-128"/>
              </a:defRPr>
            </a:lvl6pPr>
            <a:lvl7pPr marL="914400" eaLnBrk="0" fontAlgn="base" hangingPunct="0">
              <a:spcBef>
                <a:spcPct val="0"/>
              </a:spcBef>
              <a:spcAft>
                <a:spcPct val="0"/>
              </a:spcAft>
              <a:defRPr sz="2400" b="1">
                <a:solidFill>
                  <a:schemeClr val="tx2"/>
                </a:solidFill>
                <a:latin typeface="Helvetica" charset="0"/>
                <a:ea typeface="ＭＳ Ｐゴシック" charset="-128"/>
              </a:defRPr>
            </a:lvl7pPr>
            <a:lvl8pPr marL="1371600" eaLnBrk="0" fontAlgn="base" hangingPunct="0">
              <a:spcBef>
                <a:spcPct val="0"/>
              </a:spcBef>
              <a:spcAft>
                <a:spcPct val="0"/>
              </a:spcAft>
              <a:defRPr sz="2400" b="1">
                <a:solidFill>
                  <a:schemeClr val="tx2"/>
                </a:solidFill>
                <a:latin typeface="Helvetica" charset="0"/>
                <a:ea typeface="ＭＳ Ｐゴシック" charset="-128"/>
              </a:defRPr>
            </a:lvl8pPr>
            <a:lvl9pPr marL="1828800" eaLnBrk="0" fontAlgn="base" hangingPunct="0">
              <a:spcBef>
                <a:spcPct val="0"/>
              </a:spcBef>
              <a:spcAft>
                <a:spcPct val="0"/>
              </a:spcAft>
              <a:defRPr sz="2400" b="1">
                <a:solidFill>
                  <a:schemeClr val="tx2"/>
                </a:solidFill>
                <a:latin typeface="Helvetica" charset="0"/>
                <a:ea typeface="ＭＳ Ｐゴシック" charset="-128"/>
              </a:defRPr>
            </a:lvl9pPr>
          </a:lstStyle>
          <a:p>
            <a:pPr>
              <a:defRPr/>
            </a:pPr>
            <a:r>
              <a:rPr lang="en-US" altLang="x-none" sz="1800" dirty="0"/>
              <a:t>Follicle Cells</a:t>
            </a:r>
          </a:p>
        </p:txBody>
      </p:sp>
      <p:pic>
        <p:nvPicPr>
          <p:cNvPr id="53289" name="Picture 42">
            <a:extLst>
              <a:ext uri="{FF2B5EF4-FFF2-40B4-BE49-F238E27FC236}">
                <a16:creationId xmlns:a16="http://schemas.microsoft.com/office/drawing/2014/main" id="{CF579C59-80DA-3040-8646-B96187BB64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5652"/>
          <a:stretch>
            <a:fillRect/>
          </a:stretch>
        </p:blipFill>
        <p:spPr bwMode="auto">
          <a:xfrm>
            <a:off x="2207486" y="0"/>
            <a:ext cx="2063503"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87" name="Picture 43">
            <a:extLst>
              <a:ext uri="{FF2B5EF4-FFF2-40B4-BE49-F238E27FC236}">
                <a16:creationId xmlns:a16="http://schemas.microsoft.com/office/drawing/2014/main" id="{1839CE91-A34A-3C41-B207-4E6615EB8F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7845" y="857250"/>
            <a:ext cx="1734832"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85" name="Picture 44">
            <a:extLst>
              <a:ext uri="{FF2B5EF4-FFF2-40B4-BE49-F238E27FC236}">
                <a16:creationId xmlns:a16="http://schemas.microsoft.com/office/drawing/2014/main" id="{DA725324-E8CA-5941-9CB3-212634F584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3167" y="2286000"/>
            <a:ext cx="219432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82" name="Text Box 18">
            <a:extLst>
              <a:ext uri="{FF2B5EF4-FFF2-40B4-BE49-F238E27FC236}">
                <a16:creationId xmlns:a16="http://schemas.microsoft.com/office/drawing/2014/main" id="{DE9E71D7-BA36-8C43-9263-8F760F2DF4E0}"/>
              </a:ext>
            </a:extLst>
          </p:cNvPr>
          <p:cNvSpPr txBox="1">
            <a:spLocks noChangeArrowheads="1"/>
          </p:cNvSpPr>
          <p:nvPr/>
        </p:nvSpPr>
        <p:spPr bwMode="auto">
          <a:xfrm>
            <a:off x="5317152" y="320675"/>
            <a:ext cx="1082675" cy="36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Nucleus</a:t>
            </a:r>
          </a:p>
        </p:txBody>
      </p:sp>
      <p:sp>
        <p:nvSpPr>
          <p:cNvPr id="53283" name="Line 9">
            <a:extLst>
              <a:ext uri="{FF2B5EF4-FFF2-40B4-BE49-F238E27FC236}">
                <a16:creationId xmlns:a16="http://schemas.microsoft.com/office/drawing/2014/main" id="{F061C958-17BA-B345-BE77-B0AE047FDBFF}"/>
              </a:ext>
            </a:extLst>
          </p:cNvPr>
          <p:cNvSpPr>
            <a:spLocks noChangeShapeType="1"/>
          </p:cNvSpPr>
          <p:nvPr/>
        </p:nvSpPr>
        <p:spPr bwMode="auto">
          <a:xfrm flipH="1">
            <a:off x="5579186" y="628959"/>
            <a:ext cx="285855" cy="1085541"/>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53255" name="Line 10">
            <a:extLst>
              <a:ext uri="{FF2B5EF4-FFF2-40B4-BE49-F238E27FC236}">
                <a16:creationId xmlns:a16="http://schemas.microsoft.com/office/drawing/2014/main" id="{149C489C-4BAF-7740-9CFC-1A1A39C6C9A1}"/>
              </a:ext>
            </a:extLst>
          </p:cNvPr>
          <p:cNvSpPr>
            <a:spLocks noChangeShapeType="1"/>
          </p:cNvSpPr>
          <p:nvPr/>
        </p:nvSpPr>
        <p:spPr bwMode="auto">
          <a:xfrm flipV="1">
            <a:off x="3921739" y="1714500"/>
            <a:ext cx="1257300" cy="13335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53256" name="Line 13">
            <a:extLst>
              <a:ext uri="{FF2B5EF4-FFF2-40B4-BE49-F238E27FC236}">
                <a16:creationId xmlns:a16="http://schemas.microsoft.com/office/drawing/2014/main" id="{903CB92B-818A-324B-9D73-6D168B8F7C40}"/>
              </a:ext>
            </a:extLst>
          </p:cNvPr>
          <p:cNvSpPr>
            <a:spLocks noChangeShapeType="1"/>
          </p:cNvSpPr>
          <p:nvPr/>
        </p:nvSpPr>
        <p:spPr bwMode="auto">
          <a:xfrm>
            <a:off x="5064739" y="228600"/>
            <a:ext cx="180975" cy="102870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53280" name="Text Box 21">
            <a:extLst>
              <a:ext uri="{FF2B5EF4-FFF2-40B4-BE49-F238E27FC236}">
                <a16:creationId xmlns:a16="http://schemas.microsoft.com/office/drawing/2014/main" id="{381AD411-FF11-E84D-B671-48880442EB91}"/>
              </a:ext>
            </a:extLst>
          </p:cNvPr>
          <p:cNvSpPr txBox="1">
            <a:spLocks noChangeArrowheads="1"/>
          </p:cNvSpPr>
          <p:nvPr/>
        </p:nvSpPr>
        <p:spPr bwMode="auto">
          <a:xfrm>
            <a:off x="2634277" y="1678781"/>
            <a:ext cx="1300162" cy="369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Ooplasma</a:t>
            </a:r>
          </a:p>
        </p:txBody>
      </p:sp>
      <p:sp>
        <p:nvSpPr>
          <p:cNvPr id="53281" name="Line 27">
            <a:extLst>
              <a:ext uri="{FF2B5EF4-FFF2-40B4-BE49-F238E27FC236}">
                <a16:creationId xmlns:a16="http://schemas.microsoft.com/office/drawing/2014/main" id="{7C32C408-AE36-D24A-A171-99B77842CFB1}"/>
              </a:ext>
            </a:extLst>
          </p:cNvPr>
          <p:cNvSpPr>
            <a:spLocks noChangeShapeType="1"/>
          </p:cNvSpPr>
          <p:nvPr/>
        </p:nvSpPr>
        <p:spPr bwMode="auto">
          <a:xfrm flipH="1" flipV="1">
            <a:off x="3008133" y="985838"/>
            <a:ext cx="342900" cy="785812"/>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53276" name="Line 19">
            <a:extLst>
              <a:ext uri="{FF2B5EF4-FFF2-40B4-BE49-F238E27FC236}">
                <a16:creationId xmlns:a16="http://schemas.microsoft.com/office/drawing/2014/main" id="{79D6DE53-7E58-B845-B9FC-C017CB39772F}"/>
              </a:ext>
            </a:extLst>
          </p:cNvPr>
          <p:cNvSpPr>
            <a:spLocks noChangeShapeType="1"/>
          </p:cNvSpPr>
          <p:nvPr/>
        </p:nvSpPr>
        <p:spPr bwMode="auto">
          <a:xfrm flipH="1">
            <a:off x="3178789" y="742614"/>
            <a:ext cx="1200150" cy="113049"/>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53277" name="Line 25">
            <a:extLst>
              <a:ext uri="{FF2B5EF4-FFF2-40B4-BE49-F238E27FC236}">
                <a16:creationId xmlns:a16="http://schemas.microsoft.com/office/drawing/2014/main" id="{55A9BB86-84C4-2E48-8558-D4E9B2DEFC3C}"/>
              </a:ext>
            </a:extLst>
          </p:cNvPr>
          <p:cNvSpPr>
            <a:spLocks noChangeShapeType="1"/>
          </p:cNvSpPr>
          <p:nvPr/>
        </p:nvSpPr>
        <p:spPr bwMode="auto">
          <a:xfrm flipH="1">
            <a:off x="3521689" y="114300"/>
            <a:ext cx="857250" cy="228478"/>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53278" name="Line 45">
            <a:extLst>
              <a:ext uri="{FF2B5EF4-FFF2-40B4-BE49-F238E27FC236}">
                <a16:creationId xmlns:a16="http://schemas.microsoft.com/office/drawing/2014/main" id="{35D2ED7E-C135-8549-9A39-D4BE6094CB5B}"/>
              </a:ext>
            </a:extLst>
          </p:cNvPr>
          <p:cNvSpPr>
            <a:spLocks noChangeShapeType="1"/>
          </p:cNvSpPr>
          <p:nvPr/>
        </p:nvSpPr>
        <p:spPr bwMode="auto">
          <a:xfrm flipV="1">
            <a:off x="4378939" y="228539"/>
            <a:ext cx="685800" cy="5140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79" name="Line 46">
            <a:extLst>
              <a:ext uri="{FF2B5EF4-FFF2-40B4-BE49-F238E27FC236}">
                <a16:creationId xmlns:a16="http://schemas.microsoft.com/office/drawing/2014/main" id="{0E2EF541-E521-3445-A578-7B48F1E44510}"/>
              </a:ext>
            </a:extLst>
          </p:cNvPr>
          <p:cNvSpPr>
            <a:spLocks noChangeShapeType="1"/>
          </p:cNvSpPr>
          <p:nvPr/>
        </p:nvSpPr>
        <p:spPr bwMode="auto">
          <a:xfrm>
            <a:off x="4378939" y="114300"/>
            <a:ext cx="685800" cy="114239"/>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74" name="Text Box 12">
            <a:extLst>
              <a:ext uri="{FF2B5EF4-FFF2-40B4-BE49-F238E27FC236}">
                <a16:creationId xmlns:a16="http://schemas.microsoft.com/office/drawing/2014/main" id="{CB1ED3A8-013A-6843-95D5-CC04E3A61F31}"/>
              </a:ext>
            </a:extLst>
          </p:cNvPr>
          <p:cNvSpPr txBox="1">
            <a:spLocks noChangeArrowheads="1"/>
          </p:cNvSpPr>
          <p:nvPr/>
        </p:nvSpPr>
        <p:spPr bwMode="auto">
          <a:xfrm>
            <a:off x="2718414" y="2032000"/>
            <a:ext cx="1825625" cy="36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Follicular Cells</a:t>
            </a:r>
          </a:p>
        </p:txBody>
      </p:sp>
      <p:sp>
        <p:nvSpPr>
          <p:cNvPr id="53275" name="Line 51">
            <a:extLst>
              <a:ext uri="{FF2B5EF4-FFF2-40B4-BE49-F238E27FC236}">
                <a16:creationId xmlns:a16="http://schemas.microsoft.com/office/drawing/2014/main" id="{D0703400-0421-E642-828C-FBF064EB5CCF}"/>
              </a:ext>
            </a:extLst>
          </p:cNvPr>
          <p:cNvSpPr>
            <a:spLocks noChangeShapeType="1"/>
          </p:cNvSpPr>
          <p:nvPr/>
        </p:nvSpPr>
        <p:spPr bwMode="auto">
          <a:xfrm flipH="1">
            <a:off x="3178986" y="2362696"/>
            <a:ext cx="228501" cy="551954"/>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pic>
        <p:nvPicPr>
          <p:cNvPr id="53273" name="Picture 55">
            <a:extLst>
              <a:ext uri="{FF2B5EF4-FFF2-40B4-BE49-F238E27FC236}">
                <a16:creationId xmlns:a16="http://schemas.microsoft.com/office/drawing/2014/main" id="{A77A8C0B-C4A3-214D-AEB3-790805A8B0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4689" y="3205163"/>
            <a:ext cx="1714500" cy="18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70" name="Line 33">
            <a:extLst>
              <a:ext uri="{FF2B5EF4-FFF2-40B4-BE49-F238E27FC236}">
                <a16:creationId xmlns:a16="http://schemas.microsoft.com/office/drawing/2014/main" id="{99D44527-D069-E14C-B60B-11A56138D43F}"/>
              </a:ext>
            </a:extLst>
          </p:cNvPr>
          <p:cNvSpPr>
            <a:spLocks noChangeShapeType="1"/>
          </p:cNvSpPr>
          <p:nvPr/>
        </p:nvSpPr>
        <p:spPr bwMode="auto">
          <a:xfrm flipH="1">
            <a:off x="3350239" y="3086100"/>
            <a:ext cx="1714754" cy="22860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53271" name="Text Box 32">
            <a:extLst>
              <a:ext uri="{FF2B5EF4-FFF2-40B4-BE49-F238E27FC236}">
                <a16:creationId xmlns:a16="http://schemas.microsoft.com/office/drawing/2014/main" id="{E162E99A-D511-5245-AF1A-911ECD2DFF09}"/>
              </a:ext>
            </a:extLst>
          </p:cNvPr>
          <p:cNvSpPr txBox="1">
            <a:spLocks noChangeArrowheads="1"/>
          </p:cNvSpPr>
          <p:nvPr/>
        </p:nvSpPr>
        <p:spPr bwMode="auto">
          <a:xfrm>
            <a:off x="5061421" y="2862263"/>
            <a:ext cx="966931" cy="369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Oocyte</a:t>
            </a:r>
          </a:p>
        </p:txBody>
      </p:sp>
      <p:sp>
        <p:nvSpPr>
          <p:cNvPr id="53262" name="Line 34">
            <a:extLst>
              <a:ext uri="{FF2B5EF4-FFF2-40B4-BE49-F238E27FC236}">
                <a16:creationId xmlns:a16="http://schemas.microsoft.com/office/drawing/2014/main" id="{739DF678-B55C-D049-8CFE-50AFFD00CA4B}"/>
              </a:ext>
            </a:extLst>
          </p:cNvPr>
          <p:cNvSpPr>
            <a:spLocks noChangeShapeType="1"/>
          </p:cNvSpPr>
          <p:nvPr/>
        </p:nvSpPr>
        <p:spPr bwMode="auto">
          <a:xfrm flipH="1">
            <a:off x="5407639" y="3200400"/>
            <a:ext cx="57150" cy="80010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53268" name="Line 37">
            <a:extLst>
              <a:ext uri="{FF2B5EF4-FFF2-40B4-BE49-F238E27FC236}">
                <a16:creationId xmlns:a16="http://schemas.microsoft.com/office/drawing/2014/main" id="{6CF74863-DBFB-DD48-9A64-CEB62E68B51E}"/>
              </a:ext>
            </a:extLst>
          </p:cNvPr>
          <p:cNvSpPr>
            <a:spLocks noChangeShapeType="1"/>
          </p:cNvSpPr>
          <p:nvPr/>
        </p:nvSpPr>
        <p:spPr bwMode="auto">
          <a:xfrm flipV="1">
            <a:off x="4055332" y="4514850"/>
            <a:ext cx="1523757" cy="255985"/>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53269" name="Text Box 39">
            <a:extLst>
              <a:ext uri="{FF2B5EF4-FFF2-40B4-BE49-F238E27FC236}">
                <a16:creationId xmlns:a16="http://schemas.microsoft.com/office/drawing/2014/main" id="{9757CA24-C6AF-0D40-B920-ACE63850EF66}"/>
              </a:ext>
            </a:extLst>
          </p:cNvPr>
          <p:cNvSpPr txBox="1">
            <a:spLocks noChangeArrowheads="1"/>
          </p:cNvSpPr>
          <p:nvPr/>
        </p:nvSpPr>
        <p:spPr bwMode="auto">
          <a:xfrm>
            <a:off x="3089889" y="4569619"/>
            <a:ext cx="1004727" cy="369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Antrum</a:t>
            </a:r>
          </a:p>
        </p:txBody>
      </p:sp>
      <p:sp>
        <p:nvSpPr>
          <p:cNvPr id="53264" name="Rectangle 1">
            <a:extLst>
              <a:ext uri="{FF2B5EF4-FFF2-40B4-BE49-F238E27FC236}">
                <a16:creationId xmlns:a16="http://schemas.microsoft.com/office/drawing/2014/main" id="{926CAE24-93ED-F44A-8FAE-6E9D906CBB78}"/>
              </a:ext>
            </a:extLst>
          </p:cNvPr>
          <p:cNvSpPr>
            <a:spLocks noChangeArrowheads="1"/>
          </p:cNvSpPr>
          <p:nvPr/>
        </p:nvSpPr>
        <p:spPr bwMode="auto">
          <a:xfrm>
            <a:off x="6320352" y="1526515"/>
            <a:ext cx="2976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2"/>
                </a:solidFill>
                <a:latin typeface="Helvetica" pitchFamily="2" charset="0"/>
                <a:ea typeface="ＭＳ Ｐゴシック" panose="020B0600070205080204" pitchFamily="34" charset="-128"/>
              </a:defRPr>
            </a:lvl1pPr>
            <a:lvl2pPr marL="742950" indent="-285750">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2800" dirty="0">
                <a:solidFill>
                  <a:schemeClr val="tx1"/>
                </a:solidFill>
              </a:rPr>
              <a:t>Primary Follicle </a:t>
            </a:r>
            <a:endParaRPr lang="en-US" altLang="en-US" sz="2800" dirty="0"/>
          </a:p>
        </p:txBody>
      </p:sp>
      <p:sp>
        <p:nvSpPr>
          <p:cNvPr id="53265" name="Rectangle 2">
            <a:extLst>
              <a:ext uri="{FF2B5EF4-FFF2-40B4-BE49-F238E27FC236}">
                <a16:creationId xmlns:a16="http://schemas.microsoft.com/office/drawing/2014/main" id="{4979E956-4B81-644D-9C0F-A29742BEA04B}"/>
              </a:ext>
            </a:extLst>
          </p:cNvPr>
          <p:cNvSpPr>
            <a:spLocks noChangeArrowheads="1"/>
          </p:cNvSpPr>
          <p:nvPr/>
        </p:nvSpPr>
        <p:spPr bwMode="auto">
          <a:xfrm>
            <a:off x="-33367" y="1846118"/>
            <a:ext cx="204653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2"/>
                </a:solidFill>
                <a:latin typeface="Helvetica" pitchFamily="2" charset="0"/>
                <a:ea typeface="ＭＳ Ｐゴシック" panose="020B0600070205080204" pitchFamily="34" charset="-128"/>
              </a:defRPr>
            </a:lvl1pPr>
            <a:lvl2pPr marL="742950" indent="-285750">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2800" dirty="0">
                <a:solidFill>
                  <a:schemeClr val="tx1"/>
                </a:solidFill>
              </a:rPr>
              <a:t>Secondary follicle</a:t>
            </a:r>
          </a:p>
        </p:txBody>
      </p:sp>
      <p:sp>
        <p:nvSpPr>
          <p:cNvPr id="53266" name="Rectangle 3">
            <a:extLst>
              <a:ext uri="{FF2B5EF4-FFF2-40B4-BE49-F238E27FC236}">
                <a16:creationId xmlns:a16="http://schemas.microsoft.com/office/drawing/2014/main" id="{2540B52F-96E4-DD43-8096-0B1FC9AAA5B9}"/>
              </a:ext>
            </a:extLst>
          </p:cNvPr>
          <p:cNvSpPr>
            <a:spLocks noChangeArrowheads="1"/>
          </p:cNvSpPr>
          <p:nvPr/>
        </p:nvSpPr>
        <p:spPr bwMode="auto">
          <a:xfrm>
            <a:off x="93429" y="265560"/>
            <a:ext cx="194691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2"/>
                </a:solidFill>
                <a:latin typeface="Helvetica" pitchFamily="2" charset="0"/>
                <a:ea typeface="ＭＳ Ｐゴシック" panose="020B0600070205080204" pitchFamily="34" charset="-128"/>
              </a:defRPr>
            </a:lvl1pPr>
            <a:lvl2pPr marL="742950" indent="-285750">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2800" dirty="0">
                <a:solidFill>
                  <a:schemeClr val="tx1"/>
                </a:solidFill>
              </a:rPr>
              <a:t>Primordial Follicle</a:t>
            </a:r>
            <a:endParaRPr lang="en-US" altLang="en-US" sz="2800" dirty="0"/>
          </a:p>
        </p:txBody>
      </p:sp>
      <p:sp>
        <p:nvSpPr>
          <p:cNvPr id="53267" name="Rectangle 4">
            <a:extLst>
              <a:ext uri="{FF2B5EF4-FFF2-40B4-BE49-F238E27FC236}">
                <a16:creationId xmlns:a16="http://schemas.microsoft.com/office/drawing/2014/main" id="{590E0796-0972-4648-BD09-272022DE8399}"/>
              </a:ext>
            </a:extLst>
          </p:cNvPr>
          <p:cNvSpPr>
            <a:spLocks noChangeArrowheads="1"/>
          </p:cNvSpPr>
          <p:nvPr/>
        </p:nvSpPr>
        <p:spPr bwMode="auto">
          <a:xfrm>
            <a:off x="6473248" y="3622075"/>
            <a:ext cx="2814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742950" indent="-285750">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2800" dirty="0">
                <a:solidFill>
                  <a:schemeClr val="tx1"/>
                </a:solidFill>
              </a:rPr>
              <a:t>Tertiary follicle </a:t>
            </a:r>
            <a:endParaRPr lang="en-US" alt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7BC8D1CB-BE27-B64F-8043-793D83FAD4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4550" y="571500"/>
            <a:ext cx="3619500"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9">
            <a:extLst>
              <a:ext uri="{FF2B5EF4-FFF2-40B4-BE49-F238E27FC236}">
                <a16:creationId xmlns:a16="http://schemas.microsoft.com/office/drawing/2014/main" id="{D555115E-6377-1D4A-95C7-D61C0881D142}"/>
              </a:ext>
            </a:extLst>
          </p:cNvPr>
          <p:cNvSpPr>
            <a:spLocks noChangeArrowheads="1"/>
          </p:cNvSpPr>
          <p:nvPr/>
        </p:nvSpPr>
        <p:spPr bwMode="auto">
          <a:xfrm>
            <a:off x="3219450" y="1724025"/>
            <a:ext cx="165576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chemeClr val="tx1"/>
                </a:solidFill>
              </a:rPr>
              <a:t>Antrum</a:t>
            </a:r>
          </a:p>
        </p:txBody>
      </p:sp>
      <p:grpSp>
        <p:nvGrpSpPr>
          <p:cNvPr id="55300" name="Group 16">
            <a:extLst>
              <a:ext uri="{FF2B5EF4-FFF2-40B4-BE49-F238E27FC236}">
                <a16:creationId xmlns:a16="http://schemas.microsoft.com/office/drawing/2014/main" id="{B291AD80-4389-A844-AB10-A46429781F61}"/>
              </a:ext>
            </a:extLst>
          </p:cNvPr>
          <p:cNvGrpSpPr>
            <a:grpSpLocks/>
          </p:cNvGrpSpPr>
          <p:nvPr/>
        </p:nvGrpSpPr>
        <p:grpSpPr bwMode="auto">
          <a:xfrm>
            <a:off x="5143500" y="857250"/>
            <a:ext cx="2457450" cy="344488"/>
            <a:chOff x="3408" y="288"/>
            <a:chExt cx="2064" cy="289"/>
          </a:xfrm>
        </p:grpSpPr>
        <p:sp>
          <p:nvSpPr>
            <p:cNvPr id="55318" name="Rectangle 5">
              <a:extLst>
                <a:ext uri="{FF2B5EF4-FFF2-40B4-BE49-F238E27FC236}">
                  <a16:creationId xmlns:a16="http://schemas.microsoft.com/office/drawing/2014/main" id="{C0DC682A-AABB-974E-8676-DAC56B9E8AD9}"/>
                </a:ext>
              </a:extLst>
            </p:cNvPr>
            <p:cNvSpPr>
              <a:spLocks noChangeArrowheads="1"/>
            </p:cNvSpPr>
            <p:nvPr/>
          </p:nvSpPr>
          <p:spPr bwMode="auto">
            <a:xfrm>
              <a:off x="4032" y="288"/>
              <a:ext cx="1440"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Theca Externa</a:t>
              </a:r>
            </a:p>
          </p:txBody>
        </p:sp>
        <p:sp>
          <p:nvSpPr>
            <p:cNvPr id="55319" name="Line 10">
              <a:extLst>
                <a:ext uri="{FF2B5EF4-FFF2-40B4-BE49-F238E27FC236}">
                  <a16:creationId xmlns:a16="http://schemas.microsoft.com/office/drawing/2014/main" id="{800EA5AB-C73E-5E4E-B189-08B0E4633F21}"/>
                </a:ext>
              </a:extLst>
            </p:cNvPr>
            <p:cNvSpPr>
              <a:spLocks noChangeShapeType="1"/>
            </p:cNvSpPr>
            <p:nvPr/>
          </p:nvSpPr>
          <p:spPr bwMode="auto">
            <a:xfrm flipH="1">
              <a:off x="3408" y="432"/>
              <a:ext cx="624" cy="144"/>
            </a:xfrm>
            <a:prstGeom prst="line">
              <a:avLst/>
            </a:prstGeom>
            <a:noFill/>
            <a:ln w="5715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5301" name="Group 17">
            <a:extLst>
              <a:ext uri="{FF2B5EF4-FFF2-40B4-BE49-F238E27FC236}">
                <a16:creationId xmlns:a16="http://schemas.microsoft.com/office/drawing/2014/main" id="{AF1A482D-B8B7-F745-A88B-681BF3035A2A}"/>
              </a:ext>
            </a:extLst>
          </p:cNvPr>
          <p:cNvGrpSpPr>
            <a:grpSpLocks/>
          </p:cNvGrpSpPr>
          <p:nvPr/>
        </p:nvGrpSpPr>
        <p:grpSpPr bwMode="auto">
          <a:xfrm>
            <a:off x="5429250" y="2057400"/>
            <a:ext cx="2265363" cy="344488"/>
            <a:chOff x="3744" y="1584"/>
            <a:chExt cx="1903" cy="289"/>
          </a:xfrm>
        </p:grpSpPr>
        <p:sp>
          <p:nvSpPr>
            <p:cNvPr id="55316" name="Rectangle 6">
              <a:extLst>
                <a:ext uri="{FF2B5EF4-FFF2-40B4-BE49-F238E27FC236}">
                  <a16:creationId xmlns:a16="http://schemas.microsoft.com/office/drawing/2014/main" id="{7B2A7135-181D-C449-BDA5-06CA148A7290}"/>
                </a:ext>
              </a:extLst>
            </p:cNvPr>
            <p:cNvSpPr>
              <a:spLocks noChangeArrowheads="1"/>
            </p:cNvSpPr>
            <p:nvPr/>
          </p:nvSpPr>
          <p:spPr bwMode="auto">
            <a:xfrm>
              <a:off x="4272" y="1584"/>
              <a:ext cx="1375"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Theca Interna</a:t>
              </a:r>
            </a:p>
          </p:txBody>
        </p:sp>
        <p:sp>
          <p:nvSpPr>
            <p:cNvPr id="55317" name="Line 11">
              <a:extLst>
                <a:ext uri="{FF2B5EF4-FFF2-40B4-BE49-F238E27FC236}">
                  <a16:creationId xmlns:a16="http://schemas.microsoft.com/office/drawing/2014/main" id="{1D055CAC-DF0A-F14F-AC17-839FF023FB64}"/>
                </a:ext>
              </a:extLst>
            </p:cNvPr>
            <p:cNvSpPr>
              <a:spLocks noChangeShapeType="1"/>
            </p:cNvSpPr>
            <p:nvPr/>
          </p:nvSpPr>
          <p:spPr bwMode="auto">
            <a:xfrm flipH="1">
              <a:off x="3744" y="1728"/>
              <a:ext cx="528" cy="48"/>
            </a:xfrm>
            <a:prstGeom prst="line">
              <a:avLst/>
            </a:prstGeom>
            <a:noFill/>
            <a:ln w="5715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5302" name="Group 18">
            <a:extLst>
              <a:ext uri="{FF2B5EF4-FFF2-40B4-BE49-F238E27FC236}">
                <a16:creationId xmlns:a16="http://schemas.microsoft.com/office/drawing/2014/main" id="{18173903-3439-104A-BC4F-EA0919B59C1B}"/>
              </a:ext>
            </a:extLst>
          </p:cNvPr>
          <p:cNvGrpSpPr>
            <a:grpSpLocks/>
          </p:cNvGrpSpPr>
          <p:nvPr/>
        </p:nvGrpSpPr>
        <p:grpSpPr bwMode="auto">
          <a:xfrm>
            <a:off x="4857750" y="3200400"/>
            <a:ext cx="2593975" cy="687388"/>
            <a:chOff x="3360" y="2544"/>
            <a:chExt cx="2178" cy="577"/>
          </a:xfrm>
        </p:grpSpPr>
        <p:sp>
          <p:nvSpPr>
            <p:cNvPr id="55314" name="Rectangle 7">
              <a:extLst>
                <a:ext uri="{FF2B5EF4-FFF2-40B4-BE49-F238E27FC236}">
                  <a16:creationId xmlns:a16="http://schemas.microsoft.com/office/drawing/2014/main" id="{B3A1BB54-405A-E046-8B21-4D8822BA170C}"/>
                </a:ext>
              </a:extLst>
            </p:cNvPr>
            <p:cNvSpPr>
              <a:spLocks noChangeArrowheads="1"/>
            </p:cNvSpPr>
            <p:nvPr/>
          </p:nvSpPr>
          <p:spPr bwMode="auto">
            <a:xfrm>
              <a:off x="4464" y="2832"/>
              <a:ext cx="1074"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Granulosa</a:t>
              </a:r>
            </a:p>
          </p:txBody>
        </p:sp>
        <p:sp>
          <p:nvSpPr>
            <p:cNvPr id="55315" name="Line 12">
              <a:extLst>
                <a:ext uri="{FF2B5EF4-FFF2-40B4-BE49-F238E27FC236}">
                  <a16:creationId xmlns:a16="http://schemas.microsoft.com/office/drawing/2014/main" id="{8C041D88-A93A-AA4E-999C-6DF55103E173}"/>
                </a:ext>
              </a:extLst>
            </p:cNvPr>
            <p:cNvSpPr>
              <a:spLocks noChangeShapeType="1"/>
            </p:cNvSpPr>
            <p:nvPr/>
          </p:nvSpPr>
          <p:spPr bwMode="auto">
            <a:xfrm flipH="1" flipV="1">
              <a:off x="3360" y="2544"/>
              <a:ext cx="1056" cy="432"/>
            </a:xfrm>
            <a:prstGeom prst="line">
              <a:avLst/>
            </a:prstGeom>
            <a:noFill/>
            <a:ln w="5715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5303" name="Group 19">
            <a:extLst>
              <a:ext uri="{FF2B5EF4-FFF2-40B4-BE49-F238E27FC236}">
                <a16:creationId xmlns:a16="http://schemas.microsoft.com/office/drawing/2014/main" id="{D7611B19-04AB-0741-B289-D4DDA28FA1B6}"/>
              </a:ext>
            </a:extLst>
          </p:cNvPr>
          <p:cNvGrpSpPr>
            <a:grpSpLocks/>
          </p:cNvGrpSpPr>
          <p:nvPr/>
        </p:nvGrpSpPr>
        <p:grpSpPr bwMode="auto">
          <a:xfrm>
            <a:off x="3486150" y="3314700"/>
            <a:ext cx="3530600" cy="1806575"/>
            <a:chOff x="1920" y="2640"/>
            <a:chExt cx="2901" cy="1542"/>
          </a:xfrm>
        </p:grpSpPr>
        <p:sp>
          <p:nvSpPr>
            <p:cNvPr id="55312" name="Rectangle 8">
              <a:extLst>
                <a:ext uri="{FF2B5EF4-FFF2-40B4-BE49-F238E27FC236}">
                  <a16:creationId xmlns:a16="http://schemas.microsoft.com/office/drawing/2014/main" id="{C39C0409-23D6-CC41-9C70-301566C2B823}"/>
                </a:ext>
              </a:extLst>
            </p:cNvPr>
            <p:cNvSpPr>
              <a:spLocks noChangeArrowheads="1"/>
            </p:cNvSpPr>
            <p:nvPr/>
          </p:nvSpPr>
          <p:spPr bwMode="auto">
            <a:xfrm>
              <a:off x="2938" y="3888"/>
              <a:ext cx="1883"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chemeClr val="tx1"/>
                  </a:solidFill>
                </a:rPr>
                <a:t>Cumulus Oophorus</a:t>
              </a:r>
            </a:p>
          </p:txBody>
        </p:sp>
        <p:sp>
          <p:nvSpPr>
            <p:cNvPr id="55313" name="Line 13">
              <a:extLst>
                <a:ext uri="{FF2B5EF4-FFF2-40B4-BE49-F238E27FC236}">
                  <a16:creationId xmlns:a16="http://schemas.microsoft.com/office/drawing/2014/main" id="{087485C1-F921-7342-AF87-330B41F0C5A9}"/>
                </a:ext>
              </a:extLst>
            </p:cNvPr>
            <p:cNvSpPr>
              <a:spLocks noChangeShapeType="1"/>
            </p:cNvSpPr>
            <p:nvPr/>
          </p:nvSpPr>
          <p:spPr bwMode="auto">
            <a:xfrm flipH="1" flipV="1">
              <a:off x="1920" y="2640"/>
              <a:ext cx="1008" cy="1344"/>
            </a:xfrm>
            <a:prstGeom prst="line">
              <a:avLst/>
            </a:prstGeom>
            <a:noFill/>
            <a:ln w="5715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5304" name="Group 20">
            <a:extLst>
              <a:ext uri="{FF2B5EF4-FFF2-40B4-BE49-F238E27FC236}">
                <a16:creationId xmlns:a16="http://schemas.microsoft.com/office/drawing/2014/main" id="{1C7F0B7F-750D-BA4E-839B-1C8138435FB6}"/>
              </a:ext>
            </a:extLst>
          </p:cNvPr>
          <p:cNvGrpSpPr>
            <a:grpSpLocks/>
          </p:cNvGrpSpPr>
          <p:nvPr/>
        </p:nvGrpSpPr>
        <p:grpSpPr bwMode="auto">
          <a:xfrm>
            <a:off x="1390650" y="2857500"/>
            <a:ext cx="2152650" cy="1681163"/>
            <a:chOff x="96" y="2400"/>
            <a:chExt cx="1872" cy="1292"/>
          </a:xfrm>
        </p:grpSpPr>
        <p:sp>
          <p:nvSpPr>
            <p:cNvPr id="55310" name="Text Box 14">
              <a:extLst>
                <a:ext uri="{FF2B5EF4-FFF2-40B4-BE49-F238E27FC236}">
                  <a16:creationId xmlns:a16="http://schemas.microsoft.com/office/drawing/2014/main" id="{36DC3081-9F91-3E46-AD84-55F0B24C43DC}"/>
                </a:ext>
              </a:extLst>
            </p:cNvPr>
            <p:cNvSpPr txBox="1">
              <a:spLocks noChangeArrowheads="1"/>
            </p:cNvSpPr>
            <p:nvPr/>
          </p:nvSpPr>
          <p:spPr bwMode="auto">
            <a:xfrm>
              <a:off x="96" y="3408"/>
              <a:ext cx="84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t>Oocyte</a:t>
              </a:r>
            </a:p>
          </p:txBody>
        </p:sp>
        <p:sp>
          <p:nvSpPr>
            <p:cNvPr id="55311" name="Line 15">
              <a:extLst>
                <a:ext uri="{FF2B5EF4-FFF2-40B4-BE49-F238E27FC236}">
                  <a16:creationId xmlns:a16="http://schemas.microsoft.com/office/drawing/2014/main" id="{5F041B1C-0783-E744-8D77-8B56A5CAD048}"/>
                </a:ext>
              </a:extLst>
            </p:cNvPr>
            <p:cNvSpPr>
              <a:spLocks noChangeShapeType="1"/>
            </p:cNvSpPr>
            <p:nvPr/>
          </p:nvSpPr>
          <p:spPr bwMode="auto">
            <a:xfrm flipV="1">
              <a:off x="432" y="2400"/>
              <a:ext cx="1536" cy="1008"/>
            </a:xfrm>
            <a:prstGeom prst="line">
              <a:avLst/>
            </a:prstGeom>
            <a:noFill/>
            <a:ln w="5715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55305" name="Rectangle 21">
            <a:extLst>
              <a:ext uri="{FF2B5EF4-FFF2-40B4-BE49-F238E27FC236}">
                <a16:creationId xmlns:a16="http://schemas.microsoft.com/office/drawing/2014/main" id="{55EEA4A8-CEDE-8D47-A967-668D8013C6B5}"/>
              </a:ext>
            </a:extLst>
          </p:cNvPr>
          <p:cNvSpPr>
            <a:spLocks noChangeArrowheads="1"/>
          </p:cNvSpPr>
          <p:nvPr/>
        </p:nvSpPr>
        <p:spPr bwMode="auto">
          <a:xfrm>
            <a:off x="3133725" y="2095500"/>
            <a:ext cx="19796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(Follicular Fluid)</a:t>
            </a:r>
          </a:p>
        </p:txBody>
      </p:sp>
      <p:sp>
        <p:nvSpPr>
          <p:cNvPr id="55306" name="Text Box 22">
            <a:extLst>
              <a:ext uri="{FF2B5EF4-FFF2-40B4-BE49-F238E27FC236}">
                <a16:creationId xmlns:a16="http://schemas.microsoft.com/office/drawing/2014/main" id="{CF99ED66-5991-0A4D-AEEA-D739411319B6}"/>
              </a:ext>
            </a:extLst>
          </p:cNvPr>
          <p:cNvSpPr txBox="1">
            <a:spLocks noChangeArrowheads="1"/>
          </p:cNvSpPr>
          <p:nvPr/>
        </p:nvSpPr>
        <p:spPr bwMode="auto">
          <a:xfrm>
            <a:off x="1428750" y="114300"/>
            <a:ext cx="2717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2700"/>
              <a:t>Tertiary Follicle</a:t>
            </a:r>
          </a:p>
        </p:txBody>
      </p:sp>
      <p:grpSp>
        <p:nvGrpSpPr>
          <p:cNvPr id="55307" name="Group 25">
            <a:extLst>
              <a:ext uri="{FF2B5EF4-FFF2-40B4-BE49-F238E27FC236}">
                <a16:creationId xmlns:a16="http://schemas.microsoft.com/office/drawing/2014/main" id="{83DEF2CC-683E-9D4A-9335-A7D877564BF0}"/>
              </a:ext>
            </a:extLst>
          </p:cNvPr>
          <p:cNvGrpSpPr>
            <a:grpSpLocks/>
          </p:cNvGrpSpPr>
          <p:nvPr/>
        </p:nvGrpSpPr>
        <p:grpSpPr bwMode="auto">
          <a:xfrm>
            <a:off x="5257800" y="2571750"/>
            <a:ext cx="2128838" cy="646113"/>
            <a:chOff x="3728" y="2160"/>
            <a:chExt cx="1788" cy="543"/>
          </a:xfrm>
        </p:grpSpPr>
        <p:sp>
          <p:nvSpPr>
            <p:cNvPr id="55308" name="Text Box 23">
              <a:extLst>
                <a:ext uri="{FF2B5EF4-FFF2-40B4-BE49-F238E27FC236}">
                  <a16:creationId xmlns:a16="http://schemas.microsoft.com/office/drawing/2014/main" id="{6C253A60-608D-CB49-B36B-24AA1BCC49F5}"/>
                </a:ext>
              </a:extLst>
            </p:cNvPr>
            <p:cNvSpPr txBox="1">
              <a:spLocks noChangeArrowheads="1"/>
            </p:cNvSpPr>
            <p:nvPr/>
          </p:nvSpPr>
          <p:spPr bwMode="auto">
            <a:xfrm>
              <a:off x="4392" y="2160"/>
              <a:ext cx="1124"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t>Basement</a:t>
              </a:r>
            </a:p>
            <a:p>
              <a:pPr algn="ctr"/>
              <a:r>
                <a:rPr lang="en-US" altLang="en-US" sz="1800"/>
                <a:t>Membrane</a:t>
              </a:r>
            </a:p>
          </p:txBody>
        </p:sp>
        <p:sp>
          <p:nvSpPr>
            <p:cNvPr id="55309" name="Line 24">
              <a:extLst>
                <a:ext uri="{FF2B5EF4-FFF2-40B4-BE49-F238E27FC236}">
                  <a16:creationId xmlns:a16="http://schemas.microsoft.com/office/drawing/2014/main" id="{5188C85A-6C87-6840-8934-C7182F5CD74A}"/>
                </a:ext>
              </a:extLst>
            </p:cNvPr>
            <p:cNvSpPr>
              <a:spLocks noChangeShapeType="1"/>
            </p:cNvSpPr>
            <p:nvPr/>
          </p:nvSpPr>
          <p:spPr bwMode="auto">
            <a:xfrm flipH="1" flipV="1">
              <a:off x="3728" y="2304"/>
              <a:ext cx="720" cy="96"/>
            </a:xfrm>
            <a:prstGeom prst="line">
              <a:avLst/>
            </a:prstGeom>
            <a:noFill/>
            <a:ln w="5715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12B9DAB-C070-D645-BB1D-92BD86025AC9}"/>
              </a:ext>
            </a:extLst>
          </p:cNvPr>
          <p:cNvSpPr>
            <a:spLocks noGrp="1" noChangeArrowheads="1"/>
          </p:cNvSpPr>
          <p:nvPr>
            <p:ph type="title"/>
          </p:nvPr>
        </p:nvSpPr>
        <p:spPr>
          <a:xfrm>
            <a:off x="1314450" y="114300"/>
            <a:ext cx="6457950" cy="457200"/>
          </a:xfrm>
        </p:spPr>
        <p:txBody>
          <a:bodyPr/>
          <a:lstStyle/>
          <a:p>
            <a:r>
              <a:rPr lang="en-US" altLang="en-US">
                <a:ea typeface="ＭＳ Ｐゴシック" panose="020B0600070205080204" pitchFamily="34" charset="-128"/>
              </a:rPr>
              <a:t>Follicular Blood Supply</a:t>
            </a:r>
          </a:p>
        </p:txBody>
      </p:sp>
      <p:pic>
        <p:nvPicPr>
          <p:cNvPr id="59395" name="Picture 4">
            <a:extLst>
              <a:ext uri="{FF2B5EF4-FFF2-40B4-BE49-F238E27FC236}">
                <a16:creationId xmlns:a16="http://schemas.microsoft.com/office/drawing/2014/main" id="{F712BD76-4DF8-E340-B49E-927BEFB6CE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9688" y="574675"/>
            <a:ext cx="3983037" cy="399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Rectangle 5">
            <a:extLst>
              <a:ext uri="{FF2B5EF4-FFF2-40B4-BE49-F238E27FC236}">
                <a16:creationId xmlns:a16="http://schemas.microsoft.com/office/drawing/2014/main" id="{8AA3B761-F474-0145-924C-C94F24A26E89}"/>
              </a:ext>
            </a:extLst>
          </p:cNvPr>
          <p:cNvSpPr>
            <a:spLocks noChangeArrowheads="1"/>
          </p:cNvSpPr>
          <p:nvPr/>
        </p:nvSpPr>
        <p:spPr bwMode="auto">
          <a:xfrm>
            <a:off x="2457450" y="614363"/>
            <a:ext cx="2360613" cy="34448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chemeClr val="tx1"/>
                </a:solidFill>
              </a:rPr>
              <a:t>Theca  interna cells</a:t>
            </a:r>
          </a:p>
        </p:txBody>
      </p:sp>
      <p:sp>
        <p:nvSpPr>
          <p:cNvPr id="59397" name="Rectangle 6">
            <a:extLst>
              <a:ext uri="{FF2B5EF4-FFF2-40B4-BE49-F238E27FC236}">
                <a16:creationId xmlns:a16="http://schemas.microsoft.com/office/drawing/2014/main" id="{25AE9CB5-ABB8-0C45-ACCF-26FB395B041C}"/>
              </a:ext>
            </a:extLst>
          </p:cNvPr>
          <p:cNvSpPr>
            <a:spLocks noChangeArrowheads="1"/>
          </p:cNvSpPr>
          <p:nvPr/>
        </p:nvSpPr>
        <p:spPr bwMode="auto">
          <a:xfrm>
            <a:off x="5200650" y="1371600"/>
            <a:ext cx="2036763" cy="34448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Granulosa cells</a:t>
            </a:r>
          </a:p>
        </p:txBody>
      </p:sp>
      <p:sp>
        <p:nvSpPr>
          <p:cNvPr id="59398" name="Rectangle 7">
            <a:extLst>
              <a:ext uri="{FF2B5EF4-FFF2-40B4-BE49-F238E27FC236}">
                <a16:creationId xmlns:a16="http://schemas.microsoft.com/office/drawing/2014/main" id="{1D1CE547-F3CC-374D-B463-1745298F2BE4}"/>
              </a:ext>
            </a:extLst>
          </p:cNvPr>
          <p:cNvSpPr>
            <a:spLocks noChangeArrowheads="1"/>
          </p:cNvSpPr>
          <p:nvPr/>
        </p:nvSpPr>
        <p:spPr bwMode="auto">
          <a:xfrm>
            <a:off x="5675313" y="2228850"/>
            <a:ext cx="1163637" cy="620713"/>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chemeClr val="tx1"/>
                </a:solidFill>
              </a:rPr>
              <a:t>Follicular</a:t>
            </a:r>
          </a:p>
          <a:p>
            <a:pPr algn="ctr"/>
            <a:r>
              <a:rPr lang="en-US" altLang="en-US" sz="1800">
                <a:solidFill>
                  <a:schemeClr val="tx1"/>
                </a:solidFill>
              </a:rPr>
              <a:t>fluid</a:t>
            </a:r>
          </a:p>
        </p:txBody>
      </p:sp>
      <p:sp>
        <p:nvSpPr>
          <p:cNvPr id="59399" name="Rectangle 8">
            <a:extLst>
              <a:ext uri="{FF2B5EF4-FFF2-40B4-BE49-F238E27FC236}">
                <a16:creationId xmlns:a16="http://schemas.microsoft.com/office/drawing/2014/main" id="{A82C9F09-C220-1C43-87E2-FACFA023EC57}"/>
              </a:ext>
            </a:extLst>
          </p:cNvPr>
          <p:cNvSpPr>
            <a:spLocks noChangeArrowheads="1"/>
          </p:cNvSpPr>
          <p:nvPr/>
        </p:nvSpPr>
        <p:spPr bwMode="auto">
          <a:xfrm>
            <a:off x="2109788" y="2228850"/>
            <a:ext cx="1111250" cy="620713"/>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chemeClr val="tx1"/>
                </a:solidFill>
              </a:rPr>
              <a:t>Capillary</a:t>
            </a:r>
          </a:p>
          <a:p>
            <a:pPr algn="ctr"/>
            <a:r>
              <a:rPr lang="en-US" altLang="en-US" sz="1800">
                <a:solidFill>
                  <a:schemeClr val="tx1"/>
                </a:solidFill>
              </a:rPr>
              <a:t>network</a:t>
            </a:r>
          </a:p>
        </p:txBody>
      </p:sp>
      <p:sp>
        <p:nvSpPr>
          <p:cNvPr id="59400" name="Line 9">
            <a:extLst>
              <a:ext uri="{FF2B5EF4-FFF2-40B4-BE49-F238E27FC236}">
                <a16:creationId xmlns:a16="http://schemas.microsoft.com/office/drawing/2014/main" id="{ACF270CA-F41C-EF4B-8FD6-4527E1806874}"/>
              </a:ext>
            </a:extLst>
          </p:cNvPr>
          <p:cNvSpPr>
            <a:spLocks noChangeShapeType="1"/>
          </p:cNvSpPr>
          <p:nvPr/>
        </p:nvSpPr>
        <p:spPr bwMode="auto">
          <a:xfrm flipH="1">
            <a:off x="2949575" y="3876675"/>
            <a:ext cx="306388" cy="735013"/>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59401" name="Group 12">
            <a:extLst>
              <a:ext uri="{FF2B5EF4-FFF2-40B4-BE49-F238E27FC236}">
                <a16:creationId xmlns:a16="http://schemas.microsoft.com/office/drawing/2014/main" id="{C4A26FCA-6624-9840-820A-3416B3EE0FC9}"/>
              </a:ext>
            </a:extLst>
          </p:cNvPr>
          <p:cNvGrpSpPr>
            <a:grpSpLocks/>
          </p:cNvGrpSpPr>
          <p:nvPr/>
        </p:nvGrpSpPr>
        <p:grpSpPr bwMode="auto">
          <a:xfrm>
            <a:off x="2947988" y="1231900"/>
            <a:ext cx="492125" cy="1001713"/>
            <a:chOff x="1516" y="1035"/>
            <a:chExt cx="413" cy="841"/>
          </a:xfrm>
        </p:grpSpPr>
        <p:sp>
          <p:nvSpPr>
            <p:cNvPr id="59403" name="Line 10">
              <a:extLst>
                <a:ext uri="{FF2B5EF4-FFF2-40B4-BE49-F238E27FC236}">
                  <a16:creationId xmlns:a16="http://schemas.microsoft.com/office/drawing/2014/main" id="{C744D1A2-D843-6F43-993B-27C5D82D54DE}"/>
                </a:ext>
              </a:extLst>
            </p:cNvPr>
            <p:cNvSpPr>
              <a:spLocks noChangeShapeType="1"/>
            </p:cNvSpPr>
            <p:nvPr/>
          </p:nvSpPr>
          <p:spPr bwMode="auto">
            <a:xfrm>
              <a:off x="1929" y="1644"/>
              <a:ext cx="0" cy="232"/>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59404" name="Arc 11">
              <a:extLst>
                <a:ext uri="{FF2B5EF4-FFF2-40B4-BE49-F238E27FC236}">
                  <a16:creationId xmlns:a16="http://schemas.microsoft.com/office/drawing/2014/main" id="{45EDD576-2B46-BE40-82AA-2A2C77B5FB17}"/>
                </a:ext>
              </a:extLst>
            </p:cNvPr>
            <p:cNvSpPr>
              <a:spLocks/>
            </p:cNvSpPr>
            <p:nvPr/>
          </p:nvSpPr>
          <p:spPr bwMode="auto">
            <a:xfrm>
              <a:off x="1516" y="1035"/>
              <a:ext cx="404" cy="600"/>
            </a:xfrm>
            <a:custGeom>
              <a:avLst/>
              <a:gdLst>
                <a:gd name="T0" fmla="*/ 0 w 21599"/>
                <a:gd name="T1" fmla="*/ 0 h 21600"/>
                <a:gd name="T2" fmla="*/ 0 w 21599"/>
                <a:gd name="T3" fmla="*/ 0 h 21600"/>
                <a:gd name="T4" fmla="*/ 0 w 21599"/>
                <a:gd name="T5" fmla="*/ 0 h 21600"/>
                <a:gd name="T6" fmla="*/ 0 60000 65536"/>
                <a:gd name="T7" fmla="*/ 0 60000 65536"/>
                <a:gd name="T8" fmla="*/ 0 60000 65536"/>
                <a:gd name="T9" fmla="*/ 0 w 21599"/>
                <a:gd name="T10" fmla="*/ 0 h 21600"/>
                <a:gd name="T11" fmla="*/ 21599 w 21599"/>
                <a:gd name="T12" fmla="*/ 21600 h 21600"/>
              </a:gdLst>
              <a:ahLst/>
              <a:cxnLst>
                <a:cxn ang="T6">
                  <a:pos x="T0" y="T1"/>
                </a:cxn>
                <a:cxn ang="T7">
                  <a:pos x="T2" y="T3"/>
                </a:cxn>
                <a:cxn ang="T8">
                  <a:pos x="T4" y="T5"/>
                </a:cxn>
              </a:cxnLst>
              <a:rect l="T9" t="T10" r="T11" b="T12"/>
              <a:pathLst>
                <a:path w="21599" h="21600" fill="none" extrusionOk="0">
                  <a:moveTo>
                    <a:pt x="0" y="-1"/>
                  </a:moveTo>
                  <a:cubicBezTo>
                    <a:pt x="11915" y="-1"/>
                    <a:pt x="21580" y="9648"/>
                    <a:pt x="21599" y="21563"/>
                  </a:cubicBezTo>
                </a:path>
                <a:path w="21599" h="21600" stroke="0" extrusionOk="0">
                  <a:moveTo>
                    <a:pt x="0" y="-1"/>
                  </a:moveTo>
                  <a:cubicBezTo>
                    <a:pt x="11915" y="-1"/>
                    <a:pt x="21580" y="9648"/>
                    <a:pt x="21599" y="21563"/>
                  </a:cubicBezTo>
                  <a:lnTo>
                    <a:pt x="0" y="21600"/>
                  </a:lnTo>
                  <a:lnTo>
                    <a:pt x="0" y="-1"/>
                  </a:lnTo>
                  <a:close/>
                </a:path>
              </a:pathLst>
            </a:custGeom>
            <a:solidFill>
              <a:schemeClr val="bg1"/>
            </a:solidFill>
            <a:ln w="50800" cap="rnd">
              <a:solidFill>
                <a:srgbClr val="FF0000"/>
              </a:solidFill>
              <a:round/>
              <a:headEnd/>
              <a:tailEnd/>
            </a:ln>
          </p:spPr>
          <p:txBody>
            <a:bodyPr wrap="none" anchor="ctr"/>
            <a:lstStyle/>
            <a:p>
              <a:endParaRPr lang="en-US"/>
            </a:p>
          </p:txBody>
        </p:sp>
      </p:grpSp>
      <p:sp>
        <p:nvSpPr>
          <p:cNvPr id="59402" name="Text Box 13">
            <a:extLst>
              <a:ext uri="{FF2B5EF4-FFF2-40B4-BE49-F238E27FC236}">
                <a16:creationId xmlns:a16="http://schemas.microsoft.com/office/drawing/2014/main" id="{98E82568-FB7C-FF46-999F-AC44CD833D88}"/>
              </a:ext>
            </a:extLst>
          </p:cNvPr>
          <p:cNvSpPr txBox="1">
            <a:spLocks noChangeArrowheads="1"/>
          </p:cNvSpPr>
          <p:nvPr/>
        </p:nvSpPr>
        <p:spPr bwMode="auto">
          <a:xfrm>
            <a:off x="5818188" y="798513"/>
            <a:ext cx="21224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Basement Membrane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36211-727E-E247-91EB-0ACC2C86C11B}"/>
              </a:ext>
            </a:extLst>
          </p:cNvPr>
          <p:cNvSpPr>
            <a:spLocks noGrp="1"/>
          </p:cNvSpPr>
          <p:nvPr>
            <p:ph type="title"/>
          </p:nvPr>
        </p:nvSpPr>
        <p:spPr/>
        <p:txBody>
          <a:bodyPr/>
          <a:lstStyle/>
          <a:p>
            <a:r>
              <a:rPr lang="en-US" dirty="0"/>
              <a:t>Quiz 1b</a:t>
            </a:r>
          </a:p>
        </p:txBody>
      </p:sp>
      <p:sp>
        <p:nvSpPr>
          <p:cNvPr id="4" name="Content Placeholder 3">
            <a:extLst>
              <a:ext uri="{FF2B5EF4-FFF2-40B4-BE49-F238E27FC236}">
                <a16:creationId xmlns:a16="http://schemas.microsoft.com/office/drawing/2014/main" id="{C83E582A-BA3C-AA40-ACB8-97B6EC731F18}"/>
              </a:ext>
            </a:extLst>
          </p:cNvPr>
          <p:cNvSpPr txBox="1">
            <a:spLocks/>
          </p:cNvSpPr>
          <p:nvPr/>
        </p:nvSpPr>
        <p:spPr>
          <a:xfrm>
            <a:off x="304800" y="857250"/>
            <a:ext cx="8610600" cy="3771900"/>
          </a:xfrm>
          <a:prstGeom prst="rect">
            <a:avLst/>
          </a:prstGeom>
        </p:spPr>
        <p:txBody>
          <a:bodyPr/>
          <a:lstStyle>
            <a:lvl1pPr marL="257175" indent="-257175" algn="l" rtl="0" eaLnBrk="0" fontAlgn="base" hangingPunct="0">
              <a:spcBef>
                <a:spcPct val="20000"/>
              </a:spcBef>
              <a:spcAft>
                <a:spcPct val="0"/>
              </a:spcAft>
              <a:buSzPct val="125000"/>
              <a:buChar char="•"/>
              <a:defRPr sz="2400" b="1">
                <a:solidFill>
                  <a:schemeClr val="tx1"/>
                </a:solidFill>
                <a:latin typeface="+mn-lt"/>
                <a:ea typeface="ＭＳ Ｐゴシック" charset="-128"/>
                <a:cs typeface="ＭＳ Ｐゴシック" charset="-128"/>
              </a:defRPr>
            </a:lvl1pPr>
            <a:lvl2pPr marL="557213" indent="-214313" algn="l" rtl="0" eaLnBrk="0" fontAlgn="base" hangingPunct="0">
              <a:spcBef>
                <a:spcPct val="20000"/>
              </a:spcBef>
              <a:spcAft>
                <a:spcPct val="0"/>
              </a:spcAft>
              <a:buSzPct val="125000"/>
              <a:buChar char="»"/>
              <a:defRPr sz="2100" b="1">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b="1">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b="1">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b="1">
                <a:solidFill>
                  <a:schemeClr val="tx1"/>
                </a:solidFill>
                <a:latin typeface="+mn-lt"/>
                <a:ea typeface="ＭＳ Ｐゴシック" charset="-128"/>
              </a:defRPr>
            </a:lvl5pPr>
            <a:lvl6pPr marL="1885950" indent="-171450" algn="l" rtl="0" eaLnBrk="0" fontAlgn="base" hangingPunct="0">
              <a:spcBef>
                <a:spcPct val="20000"/>
              </a:spcBef>
              <a:spcAft>
                <a:spcPct val="0"/>
              </a:spcAft>
              <a:buChar char="»"/>
              <a:defRPr sz="1500" b="1">
                <a:solidFill>
                  <a:schemeClr val="tx1"/>
                </a:solidFill>
                <a:latin typeface="+mn-lt"/>
                <a:ea typeface="ＭＳ Ｐゴシック" charset="-128"/>
              </a:defRPr>
            </a:lvl6pPr>
            <a:lvl7pPr marL="2228850" indent="-171450" algn="l" rtl="0" eaLnBrk="0" fontAlgn="base" hangingPunct="0">
              <a:spcBef>
                <a:spcPct val="20000"/>
              </a:spcBef>
              <a:spcAft>
                <a:spcPct val="0"/>
              </a:spcAft>
              <a:buChar char="»"/>
              <a:defRPr sz="1500" b="1">
                <a:solidFill>
                  <a:schemeClr val="tx1"/>
                </a:solidFill>
                <a:latin typeface="+mn-lt"/>
                <a:ea typeface="ＭＳ Ｐゴシック" charset="-128"/>
              </a:defRPr>
            </a:lvl7pPr>
            <a:lvl8pPr marL="2571750" indent="-171450" algn="l" rtl="0" eaLnBrk="0" fontAlgn="base" hangingPunct="0">
              <a:spcBef>
                <a:spcPct val="20000"/>
              </a:spcBef>
              <a:spcAft>
                <a:spcPct val="0"/>
              </a:spcAft>
              <a:buChar char="»"/>
              <a:defRPr sz="1500" b="1">
                <a:solidFill>
                  <a:schemeClr val="tx1"/>
                </a:solidFill>
                <a:latin typeface="+mn-lt"/>
                <a:ea typeface="ＭＳ Ｐゴシック" charset="-128"/>
              </a:defRPr>
            </a:lvl8pPr>
            <a:lvl9pPr marL="2914650" indent="-171450" algn="l" rtl="0" eaLnBrk="0" fontAlgn="base" hangingPunct="0">
              <a:spcBef>
                <a:spcPct val="20000"/>
              </a:spcBef>
              <a:spcAft>
                <a:spcPct val="0"/>
              </a:spcAft>
              <a:buChar char="»"/>
              <a:defRPr sz="1500" b="1">
                <a:solidFill>
                  <a:schemeClr val="tx1"/>
                </a:solidFill>
                <a:latin typeface="+mn-lt"/>
                <a:ea typeface="ＭＳ Ｐゴシック" charset="-128"/>
              </a:defRPr>
            </a:lvl9pPr>
          </a:lstStyle>
          <a:p>
            <a:pPr marL="0" indent="0">
              <a:buNone/>
            </a:pPr>
            <a:r>
              <a:rPr lang="en-US" kern="0" dirty="0"/>
              <a:t>The follicle progresses from the primordial, primary, secondary, tertiary, Corpus hemorrhagicum, Corpus luteum and finally the Corpus Albicans in a counter circular motion around the ovary of the cow.</a:t>
            </a:r>
          </a:p>
          <a:p>
            <a:pPr marL="0" indent="0">
              <a:buNone/>
            </a:pPr>
            <a:endParaRPr lang="en-US" kern="0" dirty="0"/>
          </a:p>
          <a:p>
            <a:pPr marL="0" indent="0">
              <a:buNone/>
            </a:pPr>
            <a:r>
              <a:rPr lang="en-US" kern="0" dirty="0"/>
              <a:t>True</a:t>
            </a:r>
          </a:p>
          <a:p>
            <a:pPr marL="0" indent="0">
              <a:buNone/>
            </a:pPr>
            <a:r>
              <a:rPr lang="en-US" kern="0" dirty="0"/>
              <a:t>False</a:t>
            </a:r>
          </a:p>
        </p:txBody>
      </p:sp>
      <p:pic>
        <p:nvPicPr>
          <p:cNvPr id="6" name="Picture 5" descr="A picture containing toy, doll&#10;&#10;Description automatically generated">
            <a:extLst>
              <a:ext uri="{FF2B5EF4-FFF2-40B4-BE49-F238E27FC236}">
                <a16:creationId xmlns:a16="http://schemas.microsoft.com/office/drawing/2014/main" id="{E3427AB3-A1A1-3345-BCB3-5F727D7E93BA}"/>
              </a:ext>
            </a:extLst>
          </p:cNvPr>
          <p:cNvPicPr>
            <a:picLocks noChangeAspect="1"/>
          </p:cNvPicPr>
          <p:nvPr/>
        </p:nvPicPr>
        <p:blipFill>
          <a:blip r:embed="rId3"/>
          <a:stretch>
            <a:fillRect/>
          </a:stretch>
        </p:blipFill>
        <p:spPr>
          <a:xfrm>
            <a:off x="5610013" y="1190413"/>
            <a:ext cx="3556000" cy="3556000"/>
          </a:xfrm>
          <a:prstGeom prst="rect">
            <a:avLst/>
          </a:prstGeom>
        </p:spPr>
      </p:pic>
    </p:spTree>
    <p:extLst>
      <p:ext uri="{BB962C8B-B14F-4D97-AF65-F5344CB8AC3E}">
        <p14:creationId xmlns:p14="http://schemas.microsoft.com/office/powerpoint/2010/main" val="4222641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36211-727E-E247-91EB-0ACC2C86C11B}"/>
              </a:ext>
            </a:extLst>
          </p:cNvPr>
          <p:cNvSpPr>
            <a:spLocks noGrp="1"/>
          </p:cNvSpPr>
          <p:nvPr>
            <p:ph type="title"/>
          </p:nvPr>
        </p:nvSpPr>
        <p:spPr/>
        <p:txBody>
          <a:bodyPr/>
          <a:lstStyle/>
          <a:p>
            <a:r>
              <a:rPr lang="en-US" dirty="0"/>
              <a:t>Quiz 1b</a:t>
            </a:r>
          </a:p>
        </p:txBody>
      </p:sp>
      <p:sp>
        <p:nvSpPr>
          <p:cNvPr id="4" name="Content Placeholder 3">
            <a:extLst>
              <a:ext uri="{FF2B5EF4-FFF2-40B4-BE49-F238E27FC236}">
                <a16:creationId xmlns:a16="http://schemas.microsoft.com/office/drawing/2014/main" id="{C83E582A-BA3C-AA40-ACB8-97B6EC731F18}"/>
              </a:ext>
            </a:extLst>
          </p:cNvPr>
          <p:cNvSpPr txBox="1">
            <a:spLocks/>
          </p:cNvSpPr>
          <p:nvPr/>
        </p:nvSpPr>
        <p:spPr>
          <a:xfrm>
            <a:off x="304800" y="857250"/>
            <a:ext cx="8610600" cy="3771900"/>
          </a:xfrm>
          <a:prstGeom prst="rect">
            <a:avLst/>
          </a:prstGeom>
        </p:spPr>
        <p:txBody>
          <a:bodyPr/>
          <a:lstStyle>
            <a:lvl1pPr marL="257175" indent="-257175" algn="l" rtl="0" eaLnBrk="0" fontAlgn="base" hangingPunct="0">
              <a:spcBef>
                <a:spcPct val="20000"/>
              </a:spcBef>
              <a:spcAft>
                <a:spcPct val="0"/>
              </a:spcAft>
              <a:buSzPct val="125000"/>
              <a:buChar char="•"/>
              <a:defRPr sz="2400" b="1">
                <a:solidFill>
                  <a:schemeClr val="tx1"/>
                </a:solidFill>
                <a:latin typeface="+mn-lt"/>
                <a:ea typeface="ＭＳ Ｐゴシック" charset="-128"/>
                <a:cs typeface="ＭＳ Ｐゴシック" charset="-128"/>
              </a:defRPr>
            </a:lvl1pPr>
            <a:lvl2pPr marL="557213" indent="-214313" algn="l" rtl="0" eaLnBrk="0" fontAlgn="base" hangingPunct="0">
              <a:spcBef>
                <a:spcPct val="20000"/>
              </a:spcBef>
              <a:spcAft>
                <a:spcPct val="0"/>
              </a:spcAft>
              <a:buSzPct val="125000"/>
              <a:buChar char="»"/>
              <a:defRPr sz="2100" b="1">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b="1">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b="1">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b="1">
                <a:solidFill>
                  <a:schemeClr val="tx1"/>
                </a:solidFill>
                <a:latin typeface="+mn-lt"/>
                <a:ea typeface="ＭＳ Ｐゴシック" charset="-128"/>
              </a:defRPr>
            </a:lvl5pPr>
            <a:lvl6pPr marL="1885950" indent="-171450" algn="l" rtl="0" eaLnBrk="0" fontAlgn="base" hangingPunct="0">
              <a:spcBef>
                <a:spcPct val="20000"/>
              </a:spcBef>
              <a:spcAft>
                <a:spcPct val="0"/>
              </a:spcAft>
              <a:buChar char="»"/>
              <a:defRPr sz="1500" b="1">
                <a:solidFill>
                  <a:schemeClr val="tx1"/>
                </a:solidFill>
                <a:latin typeface="+mn-lt"/>
                <a:ea typeface="ＭＳ Ｐゴシック" charset="-128"/>
              </a:defRPr>
            </a:lvl6pPr>
            <a:lvl7pPr marL="2228850" indent="-171450" algn="l" rtl="0" eaLnBrk="0" fontAlgn="base" hangingPunct="0">
              <a:spcBef>
                <a:spcPct val="20000"/>
              </a:spcBef>
              <a:spcAft>
                <a:spcPct val="0"/>
              </a:spcAft>
              <a:buChar char="»"/>
              <a:defRPr sz="1500" b="1">
                <a:solidFill>
                  <a:schemeClr val="tx1"/>
                </a:solidFill>
                <a:latin typeface="+mn-lt"/>
                <a:ea typeface="ＭＳ Ｐゴシック" charset="-128"/>
              </a:defRPr>
            </a:lvl7pPr>
            <a:lvl8pPr marL="2571750" indent="-171450" algn="l" rtl="0" eaLnBrk="0" fontAlgn="base" hangingPunct="0">
              <a:spcBef>
                <a:spcPct val="20000"/>
              </a:spcBef>
              <a:spcAft>
                <a:spcPct val="0"/>
              </a:spcAft>
              <a:buChar char="»"/>
              <a:defRPr sz="1500" b="1">
                <a:solidFill>
                  <a:schemeClr val="tx1"/>
                </a:solidFill>
                <a:latin typeface="+mn-lt"/>
                <a:ea typeface="ＭＳ Ｐゴシック" charset="-128"/>
              </a:defRPr>
            </a:lvl8pPr>
            <a:lvl9pPr marL="2914650" indent="-171450" algn="l" rtl="0" eaLnBrk="0" fontAlgn="base" hangingPunct="0">
              <a:spcBef>
                <a:spcPct val="20000"/>
              </a:spcBef>
              <a:spcAft>
                <a:spcPct val="0"/>
              </a:spcAft>
              <a:buChar char="»"/>
              <a:defRPr sz="1500" b="1">
                <a:solidFill>
                  <a:schemeClr val="tx1"/>
                </a:solidFill>
                <a:latin typeface="+mn-lt"/>
                <a:ea typeface="ＭＳ Ｐゴシック" charset="-128"/>
              </a:defRPr>
            </a:lvl9pPr>
          </a:lstStyle>
          <a:p>
            <a:pPr marL="0" indent="0">
              <a:buNone/>
            </a:pPr>
            <a:r>
              <a:rPr lang="en-US" kern="0" dirty="0"/>
              <a:t>The follicle progresses from the primordial, primary, secondary, tertiary, Corpus hemorrhagicum, Corpus luteum and finally the Corpus Albicans in a counter circular motion around the ovary of the cow.</a:t>
            </a:r>
          </a:p>
          <a:p>
            <a:pPr marL="0" indent="0">
              <a:buNone/>
            </a:pPr>
            <a:endParaRPr lang="en-US" kern="0" dirty="0"/>
          </a:p>
          <a:p>
            <a:pPr marL="0" indent="0">
              <a:buNone/>
            </a:pPr>
            <a:r>
              <a:rPr lang="en-US" kern="0" dirty="0"/>
              <a:t>True</a:t>
            </a:r>
          </a:p>
          <a:p>
            <a:pPr marL="0" indent="0">
              <a:buNone/>
            </a:pPr>
            <a:r>
              <a:rPr lang="en-US" kern="0" dirty="0"/>
              <a:t>False  </a:t>
            </a:r>
            <a:r>
              <a:rPr lang="en-US" kern="0" dirty="0">
                <a:solidFill>
                  <a:srgbClr val="0432FF"/>
                </a:solidFill>
              </a:rPr>
              <a:t>✔︎</a:t>
            </a:r>
          </a:p>
        </p:txBody>
      </p:sp>
      <p:pic>
        <p:nvPicPr>
          <p:cNvPr id="6" name="Picture 5" descr="A picture containing toy, doll&#10;&#10;Description automatically generated">
            <a:extLst>
              <a:ext uri="{FF2B5EF4-FFF2-40B4-BE49-F238E27FC236}">
                <a16:creationId xmlns:a16="http://schemas.microsoft.com/office/drawing/2014/main" id="{E3427AB3-A1A1-3345-BCB3-5F727D7E93BA}"/>
              </a:ext>
            </a:extLst>
          </p:cNvPr>
          <p:cNvPicPr>
            <a:picLocks noChangeAspect="1"/>
          </p:cNvPicPr>
          <p:nvPr/>
        </p:nvPicPr>
        <p:blipFill>
          <a:blip r:embed="rId3"/>
          <a:stretch>
            <a:fillRect/>
          </a:stretch>
        </p:blipFill>
        <p:spPr>
          <a:xfrm>
            <a:off x="5610013" y="1190413"/>
            <a:ext cx="3556000" cy="3556000"/>
          </a:xfrm>
          <a:prstGeom prst="rect">
            <a:avLst/>
          </a:prstGeom>
        </p:spPr>
      </p:pic>
    </p:spTree>
    <p:extLst>
      <p:ext uri="{BB962C8B-B14F-4D97-AF65-F5344CB8AC3E}">
        <p14:creationId xmlns:p14="http://schemas.microsoft.com/office/powerpoint/2010/main" val="5589246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11A9A"/>
        </a:solidFill>
        <a:effectLst/>
      </p:bgPr>
    </p:bg>
    <p:spTree>
      <p:nvGrpSpPr>
        <p:cNvPr id="1" name=""/>
        <p:cNvGrpSpPr/>
        <p:nvPr/>
      </p:nvGrpSpPr>
      <p:grpSpPr>
        <a:xfrm>
          <a:off x="0" y="0"/>
          <a:ext cx="0" cy="0"/>
          <a:chOff x="0" y="0"/>
          <a:chExt cx="0" cy="0"/>
        </a:xfrm>
      </p:grpSpPr>
      <p:pic>
        <p:nvPicPr>
          <p:cNvPr id="61443" name="Picture 3">
            <a:extLst>
              <a:ext uri="{FF2B5EF4-FFF2-40B4-BE49-F238E27FC236}">
                <a16:creationId xmlns:a16="http://schemas.microsoft.com/office/drawing/2014/main" id="{17CCE08A-7BB1-9E41-97CE-669300F2130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6975" y="703263"/>
            <a:ext cx="4391025"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7172" name="Rectangle 4">
            <a:extLst>
              <a:ext uri="{FF2B5EF4-FFF2-40B4-BE49-F238E27FC236}">
                <a16:creationId xmlns:a16="http://schemas.microsoft.com/office/drawing/2014/main" id="{0AD4B502-9CBD-FD43-B22A-C403004EF3AD}"/>
              </a:ext>
            </a:extLst>
          </p:cNvPr>
          <p:cNvSpPr>
            <a:spLocks noChangeArrowheads="1"/>
          </p:cNvSpPr>
          <p:nvPr/>
        </p:nvSpPr>
        <p:spPr bwMode="auto">
          <a:xfrm>
            <a:off x="4197350" y="3876675"/>
            <a:ext cx="1906588" cy="620713"/>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p>
            <a:pPr>
              <a:defRPr/>
            </a:pPr>
            <a:r>
              <a:rPr lang="en-US" sz="1800">
                <a:solidFill>
                  <a:srgbClr val="FFFFFF"/>
                </a:solidFill>
                <a:latin typeface="Helvetica" charset="0"/>
                <a:ea typeface="+mn-ea"/>
              </a:rPr>
              <a:t>Circular smooth</a:t>
            </a:r>
          </a:p>
          <a:p>
            <a:pPr>
              <a:defRPr/>
            </a:pPr>
            <a:r>
              <a:rPr lang="en-US" sz="1800">
                <a:solidFill>
                  <a:srgbClr val="FFFFFF"/>
                </a:solidFill>
                <a:latin typeface="Helvetica" charset="0"/>
                <a:ea typeface="+mn-ea"/>
              </a:rPr>
              <a:t>muscle layer</a:t>
            </a:r>
          </a:p>
        </p:txBody>
      </p:sp>
      <p:sp>
        <p:nvSpPr>
          <p:cNvPr id="61445" name="Line 5">
            <a:extLst>
              <a:ext uri="{FF2B5EF4-FFF2-40B4-BE49-F238E27FC236}">
                <a16:creationId xmlns:a16="http://schemas.microsoft.com/office/drawing/2014/main" id="{31F990D4-E0D0-5F40-9EBF-6CDB2FEB1603}"/>
              </a:ext>
            </a:extLst>
          </p:cNvPr>
          <p:cNvSpPr>
            <a:spLocks noChangeShapeType="1"/>
          </p:cNvSpPr>
          <p:nvPr/>
        </p:nvSpPr>
        <p:spPr bwMode="auto">
          <a:xfrm flipH="1" flipV="1">
            <a:off x="4627563" y="3414713"/>
            <a:ext cx="98425" cy="569912"/>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174" name="Rectangle 6">
            <a:extLst>
              <a:ext uri="{FF2B5EF4-FFF2-40B4-BE49-F238E27FC236}">
                <a16:creationId xmlns:a16="http://schemas.microsoft.com/office/drawing/2014/main" id="{DD8757F4-7B2B-FB4B-A99B-45DD55F438D8}"/>
              </a:ext>
            </a:extLst>
          </p:cNvPr>
          <p:cNvSpPr>
            <a:spLocks noChangeArrowheads="1"/>
          </p:cNvSpPr>
          <p:nvPr/>
        </p:nvSpPr>
        <p:spPr bwMode="auto">
          <a:xfrm>
            <a:off x="5338763" y="3240088"/>
            <a:ext cx="2419350" cy="620712"/>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p>
            <a:pPr>
              <a:defRPr/>
            </a:pPr>
            <a:r>
              <a:rPr lang="en-US" sz="1800">
                <a:solidFill>
                  <a:srgbClr val="FFFFFF"/>
                </a:solidFill>
                <a:latin typeface="Helvetica" charset="0"/>
                <a:ea typeface="+mn-ea"/>
              </a:rPr>
              <a:t>Longitudinal smooth</a:t>
            </a:r>
          </a:p>
          <a:p>
            <a:pPr>
              <a:defRPr/>
            </a:pPr>
            <a:r>
              <a:rPr lang="en-US" sz="1800">
                <a:solidFill>
                  <a:srgbClr val="FFFFFF"/>
                </a:solidFill>
                <a:latin typeface="Helvetica" charset="0"/>
                <a:ea typeface="+mn-ea"/>
              </a:rPr>
              <a:t>muscle layer</a:t>
            </a:r>
          </a:p>
        </p:txBody>
      </p:sp>
      <p:sp>
        <p:nvSpPr>
          <p:cNvPr id="61447" name="Line 7">
            <a:extLst>
              <a:ext uri="{FF2B5EF4-FFF2-40B4-BE49-F238E27FC236}">
                <a16:creationId xmlns:a16="http://schemas.microsoft.com/office/drawing/2014/main" id="{7984560C-BB03-EF43-B526-3B67EBFF57D6}"/>
              </a:ext>
            </a:extLst>
          </p:cNvPr>
          <p:cNvSpPr>
            <a:spLocks noChangeShapeType="1"/>
          </p:cNvSpPr>
          <p:nvPr/>
        </p:nvSpPr>
        <p:spPr bwMode="auto">
          <a:xfrm flipH="1" flipV="1">
            <a:off x="4999038" y="3251200"/>
            <a:ext cx="415925" cy="284163"/>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61448" name="Line 8">
            <a:extLst>
              <a:ext uri="{FF2B5EF4-FFF2-40B4-BE49-F238E27FC236}">
                <a16:creationId xmlns:a16="http://schemas.microsoft.com/office/drawing/2014/main" id="{4FD3DB7F-5C9E-C346-A743-7B4D6C5BC505}"/>
              </a:ext>
            </a:extLst>
          </p:cNvPr>
          <p:cNvSpPr>
            <a:spLocks noChangeShapeType="1"/>
          </p:cNvSpPr>
          <p:nvPr/>
        </p:nvSpPr>
        <p:spPr bwMode="auto">
          <a:xfrm>
            <a:off x="6400800" y="3871913"/>
            <a:ext cx="0" cy="509587"/>
          </a:xfrm>
          <a:prstGeom prst="line">
            <a:avLst/>
          </a:prstGeom>
          <a:noFill/>
          <a:ln w="508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449" name="Line 9">
            <a:extLst>
              <a:ext uri="{FF2B5EF4-FFF2-40B4-BE49-F238E27FC236}">
                <a16:creationId xmlns:a16="http://schemas.microsoft.com/office/drawing/2014/main" id="{86C465AC-94FC-D944-A854-572763920353}"/>
              </a:ext>
            </a:extLst>
          </p:cNvPr>
          <p:cNvSpPr>
            <a:spLocks noChangeShapeType="1"/>
          </p:cNvSpPr>
          <p:nvPr/>
        </p:nvSpPr>
        <p:spPr bwMode="auto">
          <a:xfrm flipH="1">
            <a:off x="5699125" y="4400550"/>
            <a:ext cx="701675" cy="0"/>
          </a:xfrm>
          <a:prstGeom prst="line">
            <a:avLst/>
          </a:prstGeom>
          <a:noFill/>
          <a:ln w="508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78" name="Rectangle 10">
            <a:extLst>
              <a:ext uri="{FF2B5EF4-FFF2-40B4-BE49-F238E27FC236}">
                <a16:creationId xmlns:a16="http://schemas.microsoft.com/office/drawing/2014/main" id="{BBBEE049-4E54-A54F-AED1-A086072CB7DB}"/>
              </a:ext>
            </a:extLst>
          </p:cNvPr>
          <p:cNvSpPr>
            <a:spLocks noChangeArrowheads="1"/>
          </p:cNvSpPr>
          <p:nvPr/>
        </p:nvSpPr>
        <p:spPr bwMode="auto">
          <a:xfrm>
            <a:off x="6518275" y="4225925"/>
            <a:ext cx="1343025" cy="344488"/>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p>
            <a:pPr>
              <a:defRPr/>
            </a:pPr>
            <a:r>
              <a:rPr lang="en-US" sz="1800">
                <a:solidFill>
                  <a:srgbClr val="FFFFFF"/>
                </a:solidFill>
                <a:latin typeface="Helvetica" charset="0"/>
                <a:ea typeface="+mn-ea"/>
              </a:rPr>
              <a:t>Muscularis</a:t>
            </a:r>
          </a:p>
        </p:txBody>
      </p:sp>
      <p:sp>
        <p:nvSpPr>
          <p:cNvPr id="7179" name="Rectangle 11">
            <a:extLst>
              <a:ext uri="{FF2B5EF4-FFF2-40B4-BE49-F238E27FC236}">
                <a16:creationId xmlns:a16="http://schemas.microsoft.com/office/drawing/2014/main" id="{C51E6F45-227F-9143-AE44-4E31B642B78A}"/>
              </a:ext>
            </a:extLst>
          </p:cNvPr>
          <p:cNvSpPr>
            <a:spLocks noChangeArrowheads="1"/>
          </p:cNvSpPr>
          <p:nvPr/>
        </p:nvSpPr>
        <p:spPr bwMode="auto">
          <a:xfrm>
            <a:off x="3324225" y="1412875"/>
            <a:ext cx="906463" cy="344488"/>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p>
            <a:pPr>
              <a:defRPr/>
            </a:pPr>
            <a:r>
              <a:rPr lang="en-US" sz="1800">
                <a:solidFill>
                  <a:srgbClr val="FFFFFF"/>
                </a:solidFill>
                <a:latin typeface="Helvetica" charset="0"/>
                <a:ea typeface="+mn-ea"/>
              </a:rPr>
              <a:t>Serosa</a:t>
            </a:r>
          </a:p>
        </p:txBody>
      </p:sp>
      <p:sp>
        <p:nvSpPr>
          <p:cNvPr id="61452" name="Line 12">
            <a:extLst>
              <a:ext uri="{FF2B5EF4-FFF2-40B4-BE49-F238E27FC236}">
                <a16:creationId xmlns:a16="http://schemas.microsoft.com/office/drawing/2014/main" id="{066FA6B2-64F1-AC4A-BC69-C47C5E3290F4}"/>
              </a:ext>
            </a:extLst>
          </p:cNvPr>
          <p:cNvSpPr>
            <a:spLocks noChangeShapeType="1"/>
          </p:cNvSpPr>
          <p:nvPr/>
        </p:nvSpPr>
        <p:spPr bwMode="auto">
          <a:xfrm>
            <a:off x="4256088" y="1649413"/>
            <a:ext cx="931862" cy="196850"/>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181" name="Rectangle 13">
            <a:extLst>
              <a:ext uri="{FF2B5EF4-FFF2-40B4-BE49-F238E27FC236}">
                <a16:creationId xmlns:a16="http://schemas.microsoft.com/office/drawing/2014/main" id="{31E1240F-ED16-3249-81D2-C02957007962}"/>
              </a:ext>
            </a:extLst>
          </p:cNvPr>
          <p:cNvSpPr>
            <a:spLocks noChangeArrowheads="1"/>
          </p:cNvSpPr>
          <p:nvPr/>
        </p:nvSpPr>
        <p:spPr bwMode="auto">
          <a:xfrm>
            <a:off x="2073275" y="2590800"/>
            <a:ext cx="1444625" cy="344488"/>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p>
            <a:pPr>
              <a:defRPr/>
            </a:pPr>
            <a:r>
              <a:rPr lang="en-US" sz="1800">
                <a:solidFill>
                  <a:srgbClr val="FFFFFF"/>
                </a:solidFill>
                <a:latin typeface="Helvetica" charset="0"/>
                <a:ea typeface="+mn-ea"/>
              </a:rPr>
              <a:t>Submucosa</a:t>
            </a:r>
          </a:p>
        </p:txBody>
      </p:sp>
      <p:sp>
        <p:nvSpPr>
          <p:cNvPr id="7182" name="Rectangle 14">
            <a:extLst>
              <a:ext uri="{FF2B5EF4-FFF2-40B4-BE49-F238E27FC236}">
                <a16:creationId xmlns:a16="http://schemas.microsoft.com/office/drawing/2014/main" id="{6BCF3C08-EBD9-F44A-ADA8-F61BEA397EFE}"/>
              </a:ext>
            </a:extLst>
          </p:cNvPr>
          <p:cNvSpPr>
            <a:spLocks noChangeArrowheads="1"/>
          </p:cNvSpPr>
          <p:nvPr/>
        </p:nvSpPr>
        <p:spPr bwMode="auto">
          <a:xfrm>
            <a:off x="2084388" y="3308350"/>
            <a:ext cx="893762" cy="342900"/>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p>
            <a:pPr>
              <a:defRPr/>
            </a:pPr>
            <a:r>
              <a:rPr lang="en-US" sz="1800">
                <a:solidFill>
                  <a:srgbClr val="FFFFFF"/>
                </a:solidFill>
                <a:latin typeface="Helvetica" charset="0"/>
                <a:ea typeface="+mn-ea"/>
              </a:rPr>
              <a:t>Lumen</a:t>
            </a:r>
          </a:p>
        </p:txBody>
      </p:sp>
      <p:sp>
        <p:nvSpPr>
          <p:cNvPr id="7183" name="Rectangle 15">
            <a:extLst>
              <a:ext uri="{FF2B5EF4-FFF2-40B4-BE49-F238E27FC236}">
                <a16:creationId xmlns:a16="http://schemas.microsoft.com/office/drawing/2014/main" id="{2CBC07D2-39FA-3745-BAD6-4A74C3A806F9}"/>
              </a:ext>
            </a:extLst>
          </p:cNvPr>
          <p:cNvSpPr>
            <a:spLocks noChangeArrowheads="1"/>
          </p:cNvSpPr>
          <p:nvPr/>
        </p:nvSpPr>
        <p:spPr bwMode="auto">
          <a:xfrm>
            <a:off x="2779713" y="4013200"/>
            <a:ext cx="995362" cy="344488"/>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p>
            <a:pPr>
              <a:defRPr/>
            </a:pPr>
            <a:r>
              <a:rPr lang="en-US" sz="1800">
                <a:solidFill>
                  <a:srgbClr val="FFFFFF"/>
                </a:solidFill>
                <a:latin typeface="Helvetica" charset="0"/>
                <a:ea typeface="+mn-ea"/>
              </a:rPr>
              <a:t>Mucosa</a:t>
            </a:r>
          </a:p>
        </p:txBody>
      </p:sp>
      <p:sp>
        <p:nvSpPr>
          <p:cNvPr id="61456" name="Line 16">
            <a:extLst>
              <a:ext uri="{FF2B5EF4-FFF2-40B4-BE49-F238E27FC236}">
                <a16:creationId xmlns:a16="http://schemas.microsoft.com/office/drawing/2014/main" id="{7B0D772C-900A-F145-9FD6-B0E55633E533}"/>
              </a:ext>
            </a:extLst>
          </p:cNvPr>
          <p:cNvSpPr>
            <a:spLocks noChangeShapeType="1"/>
          </p:cNvSpPr>
          <p:nvPr/>
        </p:nvSpPr>
        <p:spPr bwMode="auto">
          <a:xfrm flipV="1">
            <a:off x="3000375" y="3389313"/>
            <a:ext cx="588963" cy="112712"/>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61457" name="Line 17">
            <a:extLst>
              <a:ext uri="{FF2B5EF4-FFF2-40B4-BE49-F238E27FC236}">
                <a16:creationId xmlns:a16="http://schemas.microsoft.com/office/drawing/2014/main" id="{CCE6A1F9-DA1C-FA45-BD73-380D59EC7302}"/>
              </a:ext>
            </a:extLst>
          </p:cNvPr>
          <p:cNvSpPr>
            <a:spLocks noChangeShapeType="1"/>
          </p:cNvSpPr>
          <p:nvPr/>
        </p:nvSpPr>
        <p:spPr bwMode="auto">
          <a:xfrm flipV="1">
            <a:off x="3414713" y="3625850"/>
            <a:ext cx="84137" cy="346075"/>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61458" name="Line 18">
            <a:extLst>
              <a:ext uri="{FF2B5EF4-FFF2-40B4-BE49-F238E27FC236}">
                <a16:creationId xmlns:a16="http://schemas.microsoft.com/office/drawing/2014/main" id="{D289C802-D580-FA45-8910-2486E1249F8F}"/>
              </a:ext>
            </a:extLst>
          </p:cNvPr>
          <p:cNvSpPr>
            <a:spLocks noChangeShapeType="1"/>
          </p:cNvSpPr>
          <p:nvPr/>
        </p:nvSpPr>
        <p:spPr bwMode="auto">
          <a:xfrm>
            <a:off x="2989263" y="2882900"/>
            <a:ext cx="398462" cy="219075"/>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170" name="Rectangle 2">
            <a:extLst>
              <a:ext uri="{FF2B5EF4-FFF2-40B4-BE49-F238E27FC236}">
                <a16:creationId xmlns:a16="http://schemas.microsoft.com/office/drawing/2014/main" id="{5E28A5FF-3282-584A-B06E-3B2116CFBC13}"/>
              </a:ext>
            </a:extLst>
          </p:cNvPr>
          <p:cNvSpPr>
            <a:spLocks noGrp="1" noChangeArrowheads="1"/>
          </p:cNvSpPr>
          <p:nvPr>
            <p:ph type="title"/>
          </p:nvPr>
        </p:nvSpPr>
        <p:spPr>
          <a:effectLst>
            <a:outerShdw blurRad="63500" dist="38099" dir="2700000" algn="ctr" rotWithShape="0">
              <a:schemeClr val="tx2">
                <a:alpha val="74997"/>
              </a:schemeClr>
            </a:outerShdw>
          </a:effectLst>
        </p:spPr>
        <p:txBody>
          <a:bodyPr lIns="67865" tIns="33338" rIns="67865" bIns="33338" anchor="t"/>
          <a:lstStyle/>
          <a:p>
            <a:r>
              <a:rPr lang="en-US" altLang="en-US">
                <a:solidFill>
                  <a:srgbClr val="FAFD00"/>
                </a:solidFill>
                <a:ea typeface="ＭＳ Ｐゴシック" panose="020B0600070205080204" pitchFamily="34" charset="-128"/>
              </a:rPr>
              <a:t>Secondary Sex Organ: </a:t>
            </a:r>
            <a:r>
              <a:rPr lang="en-US" altLang="en-US" sz="1800">
                <a:solidFill>
                  <a:srgbClr val="FAFD00"/>
                </a:solidFill>
                <a:ea typeface="ＭＳ Ｐゴシック" panose="020B0600070205080204" pitchFamily="34" charset="-128"/>
              </a:rPr>
              <a:t>A Series of Tubes to Convey the Oocyte/Embryo/Fetus to the Outside</a:t>
            </a:r>
            <a:endParaRPr lang="en-US" altLang="en-US">
              <a:solidFill>
                <a:srgbClr val="FAFD00"/>
              </a:solidFill>
              <a:ea typeface="ＭＳ Ｐゴシック" panose="020B0600070205080204" pitchFamily="34" charset="-128"/>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3DA36381-2C95-5640-9650-1C6FBCBC00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2263" y="-4763"/>
            <a:ext cx="3095625" cy="5153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Text Box 4">
            <a:extLst>
              <a:ext uri="{FF2B5EF4-FFF2-40B4-BE49-F238E27FC236}">
                <a16:creationId xmlns:a16="http://schemas.microsoft.com/office/drawing/2014/main" id="{E6158A90-661C-6F46-A7EB-C3E626EE8CB8}"/>
              </a:ext>
            </a:extLst>
          </p:cNvPr>
          <p:cNvSpPr txBox="1">
            <a:spLocks noChangeArrowheads="1"/>
          </p:cNvSpPr>
          <p:nvPr/>
        </p:nvSpPr>
        <p:spPr bwMode="auto">
          <a:xfrm>
            <a:off x="1371600" y="1314450"/>
            <a:ext cx="14732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2700">
                <a:solidFill>
                  <a:schemeClr val="tx1"/>
                </a:solidFill>
              </a:rPr>
              <a:t>Oviduct</a:t>
            </a:r>
          </a:p>
        </p:txBody>
      </p:sp>
      <p:sp>
        <p:nvSpPr>
          <p:cNvPr id="65540" name="Text Box 5">
            <a:extLst>
              <a:ext uri="{FF2B5EF4-FFF2-40B4-BE49-F238E27FC236}">
                <a16:creationId xmlns:a16="http://schemas.microsoft.com/office/drawing/2014/main" id="{757D751C-33AF-5442-8C82-F8BD7705D423}"/>
              </a:ext>
            </a:extLst>
          </p:cNvPr>
          <p:cNvSpPr txBox="1">
            <a:spLocks noChangeArrowheads="1"/>
          </p:cNvSpPr>
          <p:nvPr/>
        </p:nvSpPr>
        <p:spPr bwMode="auto">
          <a:xfrm>
            <a:off x="4010025" y="9525"/>
            <a:ext cx="13493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Uterine Horn</a:t>
            </a:r>
          </a:p>
        </p:txBody>
      </p:sp>
      <p:sp>
        <p:nvSpPr>
          <p:cNvPr id="65541" name="Line 15">
            <a:extLst>
              <a:ext uri="{FF2B5EF4-FFF2-40B4-BE49-F238E27FC236}">
                <a16:creationId xmlns:a16="http://schemas.microsoft.com/office/drawing/2014/main" id="{11D7002E-1E6D-C343-9AA5-49CAEC5D7617}"/>
              </a:ext>
            </a:extLst>
          </p:cNvPr>
          <p:cNvSpPr>
            <a:spLocks noChangeShapeType="1"/>
          </p:cNvSpPr>
          <p:nvPr/>
        </p:nvSpPr>
        <p:spPr bwMode="auto">
          <a:xfrm flipH="1">
            <a:off x="3552825" y="171450"/>
            <a:ext cx="457200" cy="5715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65542" name="Group 32">
            <a:extLst>
              <a:ext uri="{FF2B5EF4-FFF2-40B4-BE49-F238E27FC236}">
                <a16:creationId xmlns:a16="http://schemas.microsoft.com/office/drawing/2014/main" id="{25B8773F-62E3-534E-A669-5D7DE3A2F9AF}"/>
              </a:ext>
            </a:extLst>
          </p:cNvPr>
          <p:cNvGrpSpPr>
            <a:grpSpLocks/>
          </p:cNvGrpSpPr>
          <p:nvPr/>
        </p:nvGrpSpPr>
        <p:grpSpPr bwMode="auto">
          <a:xfrm>
            <a:off x="1323975" y="514350"/>
            <a:ext cx="2171700" cy="665163"/>
            <a:chOff x="288" y="432"/>
            <a:chExt cx="1824" cy="559"/>
          </a:xfrm>
        </p:grpSpPr>
        <p:sp>
          <p:nvSpPr>
            <p:cNvPr id="65570" name="Text Box 7">
              <a:extLst>
                <a:ext uri="{FF2B5EF4-FFF2-40B4-BE49-F238E27FC236}">
                  <a16:creationId xmlns:a16="http://schemas.microsoft.com/office/drawing/2014/main" id="{EA25788B-776C-0A43-B4C3-067B848B88FE}"/>
                </a:ext>
              </a:extLst>
            </p:cNvPr>
            <p:cNvSpPr txBox="1">
              <a:spLocks noChangeArrowheads="1"/>
            </p:cNvSpPr>
            <p:nvPr/>
          </p:nvSpPr>
          <p:spPr bwMode="auto">
            <a:xfrm>
              <a:off x="288" y="720"/>
              <a:ext cx="1766"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Utero-Tubal Junction</a:t>
              </a:r>
            </a:p>
          </p:txBody>
        </p:sp>
        <p:sp>
          <p:nvSpPr>
            <p:cNvPr id="65571" name="Line 16">
              <a:extLst>
                <a:ext uri="{FF2B5EF4-FFF2-40B4-BE49-F238E27FC236}">
                  <a16:creationId xmlns:a16="http://schemas.microsoft.com/office/drawing/2014/main" id="{970C3F0C-864A-AA4F-9DC2-C2EFC452226C}"/>
                </a:ext>
              </a:extLst>
            </p:cNvPr>
            <p:cNvSpPr>
              <a:spLocks noChangeShapeType="1"/>
            </p:cNvSpPr>
            <p:nvPr/>
          </p:nvSpPr>
          <p:spPr bwMode="auto">
            <a:xfrm flipV="1">
              <a:off x="1920" y="432"/>
              <a:ext cx="192" cy="28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5543" name="Group 33">
            <a:extLst>
              <a:ext uri="{FF2B5EF4-FFF2-40B4-BE49-F238E27FC236}">
                <a16:creationId xmlns:a16="http://schemas.microsoft.com/office/drawing/2014/main" id="{58DECA7D-8B90-8140-8F97-FF2D5EE6376B}"/>
              </a:ext>
            </a:extLst>
          </p:cNvPr>
          <p:cNvGrpSpPr>
            <a:grpSpLocks/>
          </p:cNvGrpSpPr>
          <p:nvPr/>
        </p:nvGrpSpPr>
        <p:grpSpPr bwMode="auto">
          <a:xfrm>
            <a:off x="2206625" y="1428750"/>
            <a:ext cx="2260600" cy="1068388"/>
            <a:chOff x="981" y="960"/>
            <a:chExt cx="1899" cy="897"/>
          </a:xfrm>
        </p:grpSpPr>
        <p:sp>
          <p:nvSpPr>
            <p:cNvPr id="65568" name="Text Box 8">
              <a:extLst>
                <a:ext uri="{FF2B5EF4-FFF2-40B4-BE49-F238E27FC236}">
                  <a16:creationId xmlns:a16="http://schemas.microsoft.com/office/drawing/2014/main" id="{4B6AB0C3-E8BB-2340-895E-B89477FE1FD2}"/>
                </a:ext>
              </a:extLst>
            </p:cNvPr>
            <p:cNvSpPr txBox="1">
              <a:spLocks noChangeArrowheads="1"/>
            </p:cNvSpPr>
            <p:nvPr/>
          </p:nvSpPr>
          <p:spPr bwMode="auto">
            <a:xfrm>
              <a:off x="981" y="1392"/>
              <a:ext cx="1565"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500">
                  <a:solidFill>
                    <a:srgbClr val="0900C2"/>
                  </a:solidFill>
                </a:rPr>
                <a:t>Ampullary-Isthmic</a:t>
              </a:r>
            </a:p>
            <a:p>
              <a:pPr algn="ctr"/>
              <a:r>
                <a:rPr lang="en-US" altLang="en-US" sz="1500">
                  <a:solidFill>
                    <a:srgbClr val="0900C2"/>
                  </a:solidFill>
                </a:rPr>
                <a:t>Junction</a:t>
              </a:r>
            </a:p>
          </p:txBody>
        </p:sp>
        <p:sp>
          <p:nvSpPr>
            <p:cNvPr id="65569" name="Line 18">
              <a:extLst>
                <a:ext uri="{FF2B5EF4-FFF2-40B4-BE49-F238E27FC236}">
                  <a16:creationId xmlns:a16="http://schemas.microsoft.com/office/drawing/2014/main" id="{CD325701-5715-8641-912B-C8E9FFC12585}"/>
                </a:ext>
              </a:extLst>
            </p:cNvPr>
            <p:cNvSpPr>
              <a:spLocks noChangeShapeType="1"/>
            </p:cNvSpPr>
            <p:nvPr/>
          </p:nvSpPr>
          <p:spPr bwMode="auto">
            <a:xfrm flipV="1">
              <a:off x="2496" y="960"/>
              <a:ext cx="384" cy="480"/>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5544" name="Group 31">
            <a:extLst>
              <a:ext uri="{FF2B5EF4-FFF2-40B4-BE49-F238E27FC236}">
                <a16:creationId xmlns:a16="http://schemas.microsoft.com/office/drawing/2014/main" id="{40C89D8B-A918-9243-AEC9-919A4B963AF1}"/>
              </a:ext>
            </a:extLst>
          </p:cNvPr>
          <p:cNvGrpSpPr>
            <a:grpSpLocks/>
          </p:cNvGrpSpPr>
          <p:nvPr/>
        </p:nvGrpSpPr>
        <p:grpSpPr bwMode="auto">
          <a:xfrm>
            <a:off x="3895725" y="342900"/>
            <a:ext cx="1608138" cy="400050"/>
            <a:chOff x="2448" y="288"/>
            <a:chExt cx="1350" cy="336"/>
          </a:xfrm>
        </p:grpSpPr>
        <p:sp>
          <p:nvSpPr>
            <p:cNvPr id="65565" name="Text Box 6">
              <a:extLst>
                <a:ext uri="{FF2B5EF4-FFF2-40B4-BE49-F238E27FC236}">
                  <a16:creationId xmlns:a16="http://schemas.microsoft.com/office/drawing/2014/main" id="{3977EA1B-E486-A14B-B8DA-EE4D69F366AA}"/>
                </a:ext>
              </a:extLst>
            </p:cNvPr>
            <p:cNvSpPr txBox="1">
              <a:spLocks noChangeArrowheads="1"/>
            </p:cNvSpPr>
            <p:nvPr/>
          </p:nvSpPr>
          <p:spPr bwMode="auto">
            <a:xfrm>
              <a:off x="3024" y="288"/>
              <a:ext cx="774"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Isthmus</a:t>
              </a:r>
            </a:p>
          </p:txBody>
        </p:sp>
        <p:sp>
          <p:nvSpPr>
            <p:cNvPr id="65566" name="Line 19">
              <a:extLst>
                <a:ext uri="{FF2B5EF4-FFF2-40B4-BE49-F238E27FC236}">
                  <a16:creationId xmlns:a16="http://schemas.microsoft.com/office/drawing/2014/main" id="{E737BECC-3B1A-484A-AEDF-F6253B9B651C}"/>
                </a:ext>
              </a:extLst>
            </p:cNvPr>
            <p:cNvSpPr>
              <a:spLocks noChangeShapeType="1"/>
            </p:cNvSpPr>
            <p:nvPr/>
          </p:nvSpPr>
          <p:spPr bwMode="auto">
            <a:xfrm flipH="1">
              <a:off x="2784" y="384"/>
              <a:ext cx="240" cy="240"/>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65567" name="Line 20">
              <a:extLst>
                <a:ext uri="{FF2B5EF4-FFF2-40B4-BE49-F238E27FC236}">
                  <a16:creationId xmlns:a16="http://schemas.microsoft.com/office/drawing/2014/main" id="{CB35A105-A801-8C4C-B4CE-855FEBF77AE4}"/>
                </a:ext>
              </a:extLst>
            </p:cNvPr>
            <p:cNvSpPr>
              <a:spLocks noChangeShapeType="1"/>
            </p:cNvSpPr>
            <p:nvPr/>
          </p:nvSpPr>
          <p:spPr bwMode="auto">
            <a:xfrm flipH="1">
              <a:off x="2448" y="384"/>
              <a:ext cx="576" cy="4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5545" name="Group 34">
            <a:extLst>
              <a:ext uri="{FF2B5EF4-FFF2-40B4-BE49-F238E27FC236}">
                <a16:creationId xmlns:a16="http://schemas.microsoft.com/office/drawing/2014/main" id="{E2F6F90A-C51C-5746-A9D2-118238485D5B}"/>
              </a:ext>
            </a:extLst>
          </p:cNvPr>
          <p:cNvGrpSpPr>
            <a:grpSpLocks/>
          </p:cNvGrpSpPr>
          <p:nvPr/>
        </p:nvGrpSpPr>
        <p:grpSpPr bwMode="auto">
          <a:xfrm>
            <a:off x="5267325" y="1885950"/>
            <a:ext cx="2028825" cy="914400"/>
            <a:chOff x="3600" y="1584"/>
            <a:chExt cx="1704" cy="768"/>
          </a:xfrm>
        </p:grpSpPr>
        <p:sp>
          <p:nvSpPr>
            <p:cNvPr id="65562" name="Text Box 9">
              <a:extLst>
                <a:ext uri="{FF2B5EF4-FFF2-40B4-BE49-F238E27FC236}">
                  <a16:creationId xmlns:a16="http://schemas.microsoft.com/office/drawing/2014/main" id="{4886A8F0-81F5-EB40-94DB-83B99ED9EC45}"/>
                </a:ext>
              </a:extLst>
            </p:cNvPr>
            <p:cNvSpPr txBox="1">
              <a:spLocks noChangeArrowheads="1"/>
            </p:cNvSpPr>
            <p:nvPr/>
          </p:nvSpPr>
          <p:spPr bwMode="auto">
            <a:xfrm>
              <a:off x="4512" y="1920"/>
              <a:ext cx="792"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Ampulla</a:t>
              </a:r>
            </a:p>
          </p:txBody>
        </p:sp>
        <p:sp>
          <p:nvSpPr>
            <p:cNvPr id="65563" name="Line 21">
              <a:extLst>
                <a:ext uri="{FF2B5EF4-FFF2-40B4-BE49-F238E27FC236}">
                  <a16:creationId xmlns:a16="http://schemas.microsoft.com/office/drawing/2014/main" id="{FD34DF64-55F4-2340-A206-3308B296E046}"/>
                </a:ext>
              </a:extLst>
            </p:cNvPr>
            <p:cNvSpPr>
              <a:spLocks noChangeShapeType="1"/>
            </p:cNvSpPr>
            <p:nvPr/>
          </p:nvSpPr>
          <p:spPr bwMode="auto">
            <a:xfrm flipH="1" flipV="1">
              <a:off x="3600" y="1584"/>
              <a:ext cx="912" cy="432"/>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65564" name="Line 22">
              <a:extLst>
                <a:ext uri="{FF2B5EF4-FFF2-40B4-BE49-F238E27FC236}">
                  <a16:creationId xmlns:a16="http://schemas.microsoft.com/office/drawing/2014/main" id="{D8DC1F99-9494-1340-9226-788EB05EC70F}"/>
                </a:ext>
              </a:extLst>
            </p:cNvPr>
            <p:cNvSpPr>
              <a:spLocks noChangeShapeType="1"/>
            </p:cNvSpPr>
            <p:nvPr/>
          </p:nvSpPr>
          <p:spPr bwMode="auto">
            <a:xfrm flipH="1">
              <a:off x="3696" y="2016"/>
              <a:ext cx="816" cy="336"/>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5546" name="Group 44">
            <a:extLst>
              <a:ext uri="{FF2B5EF4-FFF2-40B4-BE49-F238E27FC236}">
                <a16:creationId xmlns:a16="http://schemas.microsoft.com/office/drawing/2014/main" id="{5D53CB4D-5DE6-AC4B-956B-B11ADA537DA1}"/>
              </a:ext>
            </a:extLst>
          </p:cNvPr>
          <p:cNvGrpSpPr>
            <a:grpSpLocks/>
          </p:cNvGrpSpPr>
          <p:nvPr/>
        </p:nvGrpSpPr>
        <p:grpSpPr bwMode="auto">
          <a:xfrm>
            <a:off x="2743200" y="2571750"/>
            <a:ext cx="1600200" cy="742950"/>
            <a:chOff x="1344" y="2160"/>
            <a:chExt cx="1344" cy="624"/>
          </a:xfrm>
        </p:grpSpPr>
        <p:sp>
          <p:nvSpPr>
            <p:cNvPr id="65560" name="Text Box 10">
              <a:extLst>
                <a:ext uri="{FF2B5EF4-FFF2-40B4-BE49-F238E27FC236}">
                  <a16:creationId xmlns:a16="http://schemas.microsoft.com/office/drawing/2014/main" id="{83B9B00F-023E-9B47-A0B3-C3B3F21C93F4}"/>
                </a:ext>
              </a:extLst>
            </p:cNvPr>
            <p:cNvSpPr txBox="1">
              <a:spLocks noChangeArrowheads="1"/>
            </p:cNvSpPr>
            <p:nvPr/>
          </p:nvSpPr>
          <p:spPr bwMode="auto">
            <a:xfrm>
              <a:off x="1344" y="2160"/>
              <a:ext cx="117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Infundibulum</a:t>
              </a:r>
            </a:p>
            <a:p>
              <a:r>
                <a:rPr lang="en-US" altLang="en-US" sz="1500">
                  <a:solidFill>
                    <a:srgbClr val="FF0000"/>
                  </a:solidFill>
                </a:rPr>
                <a:t>(20 - 30 cm</a:t>
              </a:r>
              <a:r>
                <a:rPr lang="en-US" altLang="en-US" sz="1500" baseline="30000">
                  <a:solidFill>
                    <a:srgbClr val="FF0000"/>
                  </a:solidFill>
                </a:rPr>
                <a:t>2</a:t>
              </a:r>
              <a:r>
                <a:rPr lang="en-US" altLang="en-US" sz="1500">
                  <a:solidFill>
                    <a:srgbClr val="FF0000"/>
                  </a:solidFill>
                </a:rPr>
                <a:t>)</a:t>
              </a:r>
              <a:endParaRPr lang="en-US" altLang="en-US" sz="1500">
                <a:solidFill>
                  <a:srgbClr val="0900C2"/>
                </a:solidFill>
              </a:endParaRPr>
            </a:p>
          </p:txBody>
        </p:sp>
        <p:sp>
          <p:nvSpPr>
            <p:cNvPr id="65561" name="Line 23">
              <a:extLst>
                <a:ext uri="{FF2B5EF4-FFF2-40B4-BE49-F238E27FC236}">
                  <a16:creationId xmlns:a16="http://schemas.microsoft.com/office/drawing/2014/main" id="{FDB307CE-EC3D-A849-B1EB-4EB2D0C67E59}"/>
                </a:ext>
              </a:extLst>
            </p:cNvPr>
            <p:cNvSpPr>
              <a:spLocks noChangeShapeType="1"/>
            </p:cNvSpPr>
            <p:nvPr/>
          </p:nvSpPr>
          <p:spPr bwMode="auto">
            <a:xfrm>
              <a:off x="2400" y="2592"/>
              <a:ext cx="288" cy="192"/>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5547" name="Group 36">
            <a:extLst>
              <a:ext uri="{FF2B5EF4-FFF2-40B4-BE49-F238E27FC236}">
                <a16:creationId xmlns:a16="http://schemas.microsoft.com/office/drawing/2014/main" id="{68A6DD28-EBAC-9349-B75F-02BBB5BFC222}"/>
              </a:ext>
            </a:extLst>
          </p:cNvPr>
          <p:cNvGrpSpPr>
            <a:grpSpLocks/>
          </p:cNvGrpSpPr>
          <p:nvPr/>
        </p:nvGrpSpPr>
        <p:grpSpPr bwMode="auto">
          <a:xfrm>
            <a:off x="4467225" y="3771900"/>
            <a:ext cx="1336675" cy="514350"/>
            <a:chOff x="2928" y="3168"/>
            <a:chExt cx="1122" cy="432"/>
          </a:xfrm>
        </p:grpSpPr>
        <p:sp>
          <p:nvSpPr>
            <p:cNvPr id="65558" name="Text Box 11">
              <a:extLst>
                <a:ext uri="{FF2B5EF4-FFF2-40B4-BE49-F238E27FC236}">
                  <a16:creationId xmlns:a16="http://schemas.microsoft.com/office/drawing/2014/main" id="{718BFE9F-60A9-D64D-A553-CFAFD5480F79}"/>
                </a:ext>
              </a:extLst>
            </p:cNvPr>
            <p:cNvSpPr txBox="1">
              <a:spLocks noChangeArrowheads="1"/>
            </p:cNvSpPr>
            <p:nvPr/>
          </p:nvSpPr>
          <p:spPr bwMode="auto">
            <a:xfrm>
              <a:off x="3312" y="3168"/>
              <a:ext cx="738"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Fimbria</a:t>
              </a:r>
            </a:p>
          </p:txBody>
        </p:sp>
        <p:sp>
          <p:nvSpPr>
            <p:cNvPr id="65559" name="Line 24">
              <a:extLst>
                <a:ext uri="{FF2B5EF4-FFF2-40B4-BE49-F238E27FC236}">
                  <a16:creationId xmlns:a16="http://schemas.microsoft.com/office/drawing/2014/main" id="{5BEAD905-AE99-0043-8CF9-D31797BC7259}"/>
                </a:ext>
              </a:extLst>
            </p:cNvPr>
            <p:cNvSpPr>
              <a:spLocks noChangeShapeType="1"/>
            </p:cNvSpPr>
            <p:nvPr/>
          </p:nvSpPr>
          <p:spPr bwMode="auto">
            <a:xfrm flipH="1">
              <a:off x="2928" y="3312"/>
              <a:ext cx="432" cy="28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5548" name="Group 37">
            <a:extLst>
              <a:ext uri="{FF2B5EF4-FFF2-40B4-BE49-F238E27FC236}">
                <a16:creationId xmlns:a16="http://schemas.microsoft.com/office/drawing/2014/main" id="{439766A9-F156-5F4D-B3A9-14B8A3CAF6DC}"/>
              </a:ext>
            </a:extLst>
          </p:cNvPr>
          <p:cNvGrpSpPr>
            <a:grpSpLocks/>
          </p:cNvGrpSpPr>
          <p:nvPr/>
        </p:nvGrpSpPr>
        <p:grpSpPr bwMode="auto">
          <a:xfrm>
            <a:off x="1895475" y="2971800"/>
            <a:ext cx="2343150" cy="742950"/>
            <a:chOff x="768" y="2496"/>
            <a:chExt cx="1968" cy="624"/>
          </a:xfrm>
        </p:grpSpPr>
        <p:sp>
          <p:nvSpPr>
            <p:cNvPr id="65556" name="Text Box 14">
              <a:extLst>
                <a:ext uri="{FF2B5EF4-FFF2-40B4-BE49-F238E27FC236}">
                  <a16:creationId xmlns:a16="http://schemas.microsoft.com/office/drawing/2014/main" id="{56B7CA4F-F5BF-B74D-9EEA-0BBAF78A1478}"/>
                </a:ext>
              </a:extLst>
            </p:cNvPr>
            <p:cNvSpPr txBox="1">
              <a:spLocks noChangeArrowheads="1"/>
            </p:cNvSpPr>
            <p:nvPr/>
          </p:nvSpPr>
          <p:spPr bwMode="auto">
            <a:xfrm>
              <a:off x="768" y="2496"/>
              <a:ext cx="71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Ostium</a:t>
              </a:r>
            </a:p>
          </p:txBody>
        </p:sp>
        <p:sp>
          <p:nvSpPr>
            <p:cNvPr id="65557" name="Line 25">
              <a:extLst>
                <a:ext uri="{FF2B5EF4-FFF2-40B4-BE49-F238E27FC236}">
                  <a16:creationId xmlns:a16="http://schemas.microsoft.com/office/drawing/2014/main" id="{3443E7F6-3EB0-CC45-99B0-9B275FA17B83}"/>
                </a:ext>
              </a:extLst>
            </p:cNvPr>
            <p:cNvSpPr>
              <a:spLocks noChangeShapeType="1"/>
            </p:cNvSpPr>
            <p:nvPr/>
          </p:nvSpPr>
          <p:spPr bwMode="auto">
            <a:xfrm>
              <a:off x="1392" y="2688"/>
              <a:ext cx="1344" cy="432"/>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65549" name="Text Box 13">
            <a:extLst>
              <a:ext uri="{FF2B5EF4-FFF2-40B4-BE49-F238E27FC236}">
                <a16:creationId xmlns:a16="http://schemas.microsoft.com/office/drawing/2014/main" id="{81A8BEA7-5B4A-904E-8CB3-A84D0EB4F9B4}"/>
              </a:ext>
            </a:extLst>
          </p:cNvPr>
          <p:cNvSpPr txBox="1">
            <a:spLocks noChangeArrowheads="1"/>
          </p:cNvSpPr>
          <p:nvPr/>
        </p:nvSpPr>
        <p:spPr bwMode="auto">
          <a:xfrm>
            <a:off x="4352925" y="4686300"/>
            <a:ext cx="8445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Follicle</a:t>
            </a:r>
          </a:p>
        </p:txBody>
      </p:sp>
      <p:sp>
        <p:nvSpPr>
          <p:cNvPr id="65550" name="Line 26">
            <a:extLst>
              <a:ext uri="{FF2B5EF4-FFF2-40B4-BE49-F238E27FC236}">
                <a16:creationId xmlns:a16="http://schemas.microsoft.com/office/drawing/2014/main" id="{F610F348-C289-1041-9B74-B52844A4BE2A}"/>
              </a:ext>
            </a:extLst>
          </p:cNvPr>
          <p:cNvSpPr>
            <a:spLocks noChangeShapeType="1"/>
          </p:cNvSpPr>
          <p:nvPr/>
        </p:nvSpPr>
        <p:spPr bwMode="auto">
          <a:xfrm flipH="1" flipV="1">
            <a:off x="4010025" y="4400550"/>
            <a:ext cx="400050" cy="34290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65551" name="Text Box 12">
            <a:extLst>
              <a:ext uri="{FF2B5EF4-FFF2-40B4-BE49-F238E27FC236}">
                <a16:creationId xmlns:a16="http://schemas.microsoft.com/office/drawing/2014/main" id="{C06A7235-E8F2-CD4F-B114-0508F73D6B20}"/>
              </a:ext>
            </a:extLst>
          </p:cNvPr>
          <p:cNvSpPr txBox="1">
            <a:spLocks noChangeArrowheads="1"/>
          </p:cNvSpPr>
          <p:nvPr/>
        </p:nvSpPr>
        <p:spPr bwMode="auto">
          <a:xfrm>
            <a:off x="1838325" y="4286250"/>
            <a:ext cx="11652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2700">
                <a:solidFill>
                  <a:schemeClr val="tx1"/>
                </a:solidFill>
              </a:rPr>
              <a:t>Ovary</a:t>
            </a:r>
            <a:endParaRPr lang="en-US" altLang="en-US" sz="1500">
              <a:solidFill>
                <a:srgbClr val="0900C2"/>
              </a:solidFill>
            </a:endParaRPr>
          </a:p>
        </p:txBody>
      </p:sp>
      <p:sp>
        <p:nvSpPr>
          <p:cNvPr id="65552" name="Text Box 28">
            <a:extLst>
              <a:ext uri="{FF2B5EF4-FFF2-40B4-BE49-F238E27FC236}">
                <a16:creationId xmlns:a16="http://schemas.microsoft.com/office/drawing/2014/main" id="{0630B27F-2CAB-6546-BF2A-18E6871C52FE}"/>
              </a:ext>
            </a:extLst>
          </p:cNvPr>
          <p:cNvSpPr txBox="1">
            <a:spLocks noChangeArrowheads="1"/>
          </p:cNvSpPr>
          <p:nvPr/>
        </p:nvSpPr>
        <p:spPr bwMode="auto">
          <a:xfrm>
            <a:off x="1123950" y="3486150"/>
            <a:ext cx="19764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500">
                <a:solidFill>
                  <a:schemeClr val="tx1"/>
                </a:solidFill>
              </a:rPr>
              <a:t>Cumulus Oophorus</a:t>
            </a:r>
          </a:p>
          <a:p>
            <a:pPr algn="ctr"/>
            <a:r>
              <a:rPr lang="en-US" altLang="en-US" sz="1500">
                <a:solidFill>
                  <a:schemeClr val="tx1"/>
                </a:solidFill>
              </a:rPr>
              <a:t>and Oocyte</a:t>
            </a:r>
          </a:p>
        </p:txBody>
      </p:sp>
      <p:sp>
        <p:nvSpPr>
          <p:cNvPr id="65553" name="Line 29">
            <a:extLst>
              <a:ext uri="{FF2B5EF4-FFF2-40B4-BE49-F238E27FC236}">
                <a16:creationId xmlns:a16="http://schemas.microsoft.com/office/drawing/2014/main" id="{90A5C854-511A-554E-9093-079D98E4A602}"/>
              </a:ext>
            </a:extLst>
          </p:cNvPr>
          <p:cNvSpPr>
            <a:spLocks noChangeShapeType="1"/>
          </p:cNvSpPr>
          <p:nvPr/>
        </p:nvSpPr>
        <p:spPr bwMode="auto">
          <a:xfrm>
            <a:off x="3095625" y="3657600"/>
            <a:ext cx="857250" cy="28575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pic>
        <p:nvPicPr>
          <p:cNvPr id="65554" name="Picture 41">
            <a:extLst>
              <a:ext uri="{FF2B5EF4-FFF2-40B4-BE49-F238E27FC236}">
                <a16:creationId xmlns:a16="http://schemas.microsoft.com/office/drawing/2014/main" id="{E737D377-2002-6B47-9D22-463D02C6D5B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3650" y="2743200"/>
            <a:ext cx="13398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5555" name="Picture 43">
            <a:extLst>
              <a:ext uri="{FF2B5EF4-FFF2-40B4-BE49-F238E27FC236}">
                <a16:creationId xmlns:a16="http://schemas.microsoft.com/office/drawing/2014/main" id="{A9A06A54-0594-014A-BCCF-22B2EDC4C3E7}"/>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0750" y="228600"/>
            <a:ext cx="12731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4" descr="oviduct_3_600.psd">
            <a:extLst>
              <a:ext uri="{FF2B5EF4-FFF2-40B4-BE49-F238E27FC236}">
                <a16:creationId xmlns:a16="http://schemas.microsoft.com/office/drawing/2014/main" id="{6BCE738B-2DCB-634B-B44D-82F942BA6C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35263" y="0"/>
            <a:ext cx="5265737"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7E41D013-AFFE-A44D-A584-AB1F44228049}"/>
              </a:ext>
            </a:extLst>
          </p:cNvPr>
          <p:cNvSpPr>
            <a:spLocks noGrp="1"/>
          </p:cNvSpPr>
          <p:nvPr>
            <p:ph type="title"/>
          </p:nvPr>
        </p:nvSpPr>
        <p:spPr>
          <a:xfrm>
            <a:off x="400050" y="1657350"/>
            <a:ext cx="1485900" cy="914400"/>
          </a:xfrm>
        </p:spPr>
        <p:txBody>
          <a:bodyPr/>
          <a:lstStyle/>
          <a:p>
            <a:r>
              <a:rPr lang="en-US" altLang="en-US" sz="2700" dirty="0">
                <a:ea typeface="ＭＳ Ｐゴシック" panose="020B0600070205080204" pitchFamily="34" charset="-128"/>
              </a:rPr>
              <a:t>Oviduct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a:extLst>
              <a:ext uri="{FF2B5EF4-FFF2-40B4-BE49-F238E27FC236}">
                <a16:creationId xmlns:a16="http://schemas.microsoft.com/office/drawing/2014/main" id="{090377F8-4471-5D43-B29C-9C70584AB868}"/>
              </a:ext>
            </a:extLst>
          </p:cNvPr>
          <p:cNvSpPr>
            <a:spLocks noGrp="1"/>
          </p:cNvSpPr>
          <p:nvPr>
            <p:ph type="title"/>
          </p:nvPr>
        </p:nvSpPr>
        <p:spPr>
          <a:xfrm>
            <a:off x="400050" y="1657350"/>
            <a:ext cx="1485900" cy="914400"/>
          </a:xfrm>
        </p:spPr>
        <p:txBody>
          <a:bodyPr/>
          <a:lstStyle/>
          <a:p>
            <a:r>
              <a:rPr lang="en-US" altLang="en-US" sz="2700" dirty="0">
                <a:ea typeface="ＭＳ Ｐゴシック" panose="020B0600070205080204" pitchFamily="34" charset="-128"/>
              </a:rPr>
              <a:t>Oviduct</a:t>
            </a:r>
          </a:p>
        </p:txBody>
      </p:sp>
      <p:pic>
        <p:nvPicPr>
          <p:cNvPr id="68610" name="Picture 3" descr="oviduct_2_600.jpg">
            <a:extLst>
              <a:ext uri="{FF2B5EF4-FFF2-40B4-BE49-F238E27FC236}">
                <a16:creationId xmlns:a16="http://schemas.microsoft.com/office/drawing/2014/main" id="{1BE529DD-40C7-0346-90F8-073557DA447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78100" y="0"/>
            <a:ext cx="54229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E2CD313-CDD6-9142-B453-6F57F90C7DAB}"/>
              </a:ext>
            </a:extLst>
          </p:cNvPr>
          <p:cNvSpPr>
            <a:spLocks noGrp="1" noChangeArrowheads="1"/>
          </p:cNvSpPr>
          <p:nvPr>
            <p:ph type="title"/>
          </p:nvPr>
        </p:nvSpPr>
        <p:spPr>
          <a:xfrm>
            <a:off x="608383" y="2200275"/>
            <a:ext cx="3314700" cy="571500"/>
          </a:xfrm>
        </p:spPr>
        <p:txBody>
          <a:bodyPr/>
          <a:lstStyle/>
          <a:p>
            <a:r>
              <a:rPr lang="en-US" altLang="en-US" dirty="0">
                <a:ea typeface="ＭＳ Ｐゴシック" panose="020B0600070205080204" pitchFamily="34" charset="-128"/>
              </a:rPr>
              <a:t>Uterus (bovine)</a:t>
            </a:r>
          </a:p>
        </p:txBody>
      </p:sp>
      <p:pic>
        <p:nvPicPr>
          <p:cNvPr id="73731" name="Picture 4">
            <a:extLst>
              <a:ext uri="{FF2B5EF4-FFF2-40B4-BE49-F238E27FC236}">
                <a16:creationId xmlns:a16="http://schemas.microsoft.com/office/drawing/2014/main" id="{E7A90297-E29E-6B41-93D3-EC565941F6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3500" y="400050"/>
            <a:ext cx="25019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Text Box 6">
            <a:extLst>
              <a:ext uri="{FF2B5EF4-FFF2-40B4-BE49-F238E27FC236}">
                <a16:creationId xmlns:a16="http://schemas.microsoft.com/office/drawing/2014/main" id="{EE72CF4D-48CF-B24C-A447-A707750612D3}"/>
              </a:ext>
            </a:extLst>
          </p:cNvPr>
          <p:cNvSpPr txBox="1">
            <a:spLocks noChangeArrowheads="1"/>
          </p:cNvSpPr>
          <p:nvPr/>
        </p:nvSpPr>
        <p:spPr bwMode="auto">
          <a:xfrm>
            <a:off x="4686300" y="2914650"/>
            <a:ext cx="850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cervix</a:t>
            </a:r>
          </a:p>
        </p:txBody>
      </p:sp>
      <p:sp>
        <p:nvSpPr>
          <p:cNvPr id="73734" name="Text Box 7">
            <a:extLst>
              <a:ext uri="{FF2B5EF4-FFF2-40B4-BE49-F238E27FC236}">
                <a16:creationId xmlns:a16="http://schemas.microsoft.com/office/drawing/2014/main" id="{DCB56450-3C53-8245-B9C1-2C066E415504}"/>
              </a:ext>
            </a:extLst>
          </p:cNvPr>
          <p:cNvSpPr txBox="1">
            <a:spLocks noChangeArrowheads="1"/>
          </p:cNvSpPr>
          <p:nvPr/>
        </p:nvSpPr>
        <p:spPr bwMode="auto">
          <a:xfrm>
            <a:off x="4857750" y="1828800"/>
            <a:ext cx="736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body</a:t>
            </a:r>
          </a:p>
        </p:txBody>
      </p:sp>
      <p:sp>
        <p:nvSpPr>
          <p:cNvPr id="73735" name="Text Box 8">
            <a:extLst>
              <a:ext uri="{FF2B5EF4-FFF2-40B4-BE49-F238E27FC236}">
                <a16:creationId xmlns:a16="http://schemas.microsoft.com/office/drawing/2014/main" id="{2F07AE90-2B8F-EA4D-AA20-A4083E8D70A3}"/>
              </a:ext>
            </a:extLst>
          </p:cNvPr>
          <p:cNvSpPr txBox="1">
            <a:spLocks noChangeArrowheads="1"/>
          </p:cNvSpPr>
          <p:nvPr/>
        </p:nvSpPr>
        <p:spPr bwMode="auto">
          <a:xfrm>
            <a:off x="6057900" y="114300"/>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horn</a:t>
            </a:r>
          </a:p>
        </p:txBody>
      </p:sp>
      <p:sp>
        <p:nvSpPr>
          <p:cNvPr id="73736" name="Line 9">
            <a:extLst>
              <a:ext uri="{FF2B5EF4-FFF2-40B4-BE49-F238E27FC236}">
                <a16:creationId xmlns:a16="http://schemas.microsoft.com/office/drawing/2014/main" id="{E0950755-64E4-4E4D-91AD-824CED0CAB48}"/>
              </a:ext>
            </a:extLst>
          </p:cNvPr>
          <p:cNvSpPr>
            <a:spLocks noChangeShapeType="1"/>
          </p:cNvSpPr>
          <p:nvPr/>
        </p:nvSpPr>
        <p:spPr bwMode="auto">
          <a:xfrm flipH="1">
            <a:off x="5657850" y="285750"/>
            <a:ext cx="400050" cy="342900"/>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3737" name="Line 10">
            <a:extLst>
              <a:ext uri="{FF2B5EF4-FFF2-40B4-BE49-F238E27FC236}">
                <a16:creationId xmlns:a16="http://schemas.microsoft.com/office/drawing/2014/main" id="{BE19A581-6AE9-7442-B3BC-937B999EF1B1}"/>
              </a:ext>
            </a:extLst>
          </p:cNvPr>
          <p:cNvSpPr>
            <a:spLocks noChangeShapeType="1"/>
          </p:cNvSpPr>
          <p:nvPr/>
        </p:nvSpPr>
        <p:spPr bwMode="auto">
          <a:xfrm flipV="1">
            <a:off x="5600700" y="1600200"/>
            <a:ext cx="742950" cy="400050"/>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3738" name="Line 11">
            <a:extLst>
              <a:ext uri="{FF2B5EF4-FFF2-40B4-BE49-F238E27FC236}">
                <a16:creationId xmlns:a16="http://schemas.microsoft.com/office/drawing/2014/main" id="{B90AB38D-27A9-844A-93FC-2D928B6F4CF5}"/>
              </a:ext>
            </a:extLst>
          </p:cNvPr>
          <p:cNvSpPr>
            <a:spLocks noChangeShapeType="1"/>
          </p:cNvSpPr>
          <p:nvPr/>
        </p:nvSpPr>
        <p:spPr bwMode="auto">
          <a:xfrm flipV="1">
            <a:off x="5314950" y="2057400"/>
            <a:ext cx="800100" cy="857250"/>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3739" name="Line 12">
            <a:extLst>
              <a:ext uri="{FF2B5EF4-FFF2-40B4-BE49-F238E27FC236}">
                <a16:creationId xmlns:a16="http://schemas.microsoft.com/office/drawing/2014/main" id="{1535EAC2-27D7-564E-AE3D-FA10D11EB38F}"/>
              </a:ext>
            </a:extLst>
          </p:cNvPr>
          <p:cNvSpPr>
            <a:spLocks noChangeShapeType="1"/>
          </p:cNvSpPr>
          <p:nvPr/>
        </p:nvSpPr>
        <p:spPr bwMode="auto">
          <a:xfrm>
            <a:off x="6684963" y="298450"/>
            <a:ext cx="334962" cy="277813"/>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3">
            <a:extLst>
              <a:ext uri="{FF2B5EF4-FFF2-40B4-BE49-F238E27FC236}">
                <a16:creationId xmlns:a16="http://schemas.microsoft.com/office/drawing/2014/main" id="{D95F0D73-B224-964E-BDB4-3EBD809602FB}"/>
              </a:ext>
            </a:extLst>
          </p:cNvPr>
          <p:cNvSpPr>
            <a:spLocks noGrp="1"/>
          </p:cNvSpPr>
          <p:nvPr>
            <p:ph type="title"/>
          </p:nvPr>
        </p:nvSpPr>
        <p:spPr>
          <a:xfrm>
            <a:off x="685800" y="2286000"/>
            <a:ext cx="2914650" cy="571500"/>
          </a:xfrm>
        </p:spPr>
        <p:txBody>
          <a:bodyPr/>
          <a:lstStyle/>
          <a:p>
            <a:r>
              <a:rPr lang="en-US" altLang="en-US" dirty="0">
                <a:ea typeface="ＭＳ Ｐゴシック" panose="020B0600070205080204" pitchFamily="34" charset="-128"/>
              </a:rPr>
              <a:t>Uterus</a:t>
            </a:r>
          </a:p>
        </p:txBody>
      </p:sp>
      <p:pic>
        <p:nvPicPr>
          <p:cNvPr id="75778" name="Picture 2" descr="cow_tract_750_uterus_cut_label.jpg">
            <a:extLst>
              <a:ext uri="{FF2B5EF4-FFF2-40B4-BE49-F238E27FC236}">
                <a16:creationId xmlns:a16="http://schemas.microsoft.com/office/drawing/2014/main" id="{C1E7CFA9-98D4-AF44-AF12-A9CDBB28EA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56088" y="0"/>
            <a:ext cx="3744912"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78F5C48-7788-514A-87DD-55555E71DD22}"/>
              </a:ext>
            </a:extLst>
          </p:cNvPr>
          <p:cNvSpPr>
            <a:spLocks noGrp="1" noChangeArrowheads="1"/>
          </p:cNvSpPr>
          <p:nvPr>
            <p:ph type="title"/>
          </p:nvPr>
        </p:nvSpPr>
        <p:spPr>
          <a:noFill/>
        </p:spPr>
        <p:txBody>
          <a:bodyPr lIns="67865" tIns="33338" rIns="67865" bIns="33338" anchor="t"/>
          <a:lstStyle/>
          <a:p>
            <a:r>
              <a:rPr lang="en-US" altLang="en-US">
                <a:ea typeface="ＭＳ Ｐゴシック" panose="020B0600070205080204" pitchFamily="34" charset="-128"/>
              </a:rPr>
              <a:t>Uterine Histology</a:t>
            </a:r>
          </a:p>
        </p:txBody>
      </p:sp>
      <p:pic>
        <p:nvPicPr>
          <p:cNvPr id="76803" name="Picture 3">
            <a:extLst>
              <a:ext uri="{FF2B5EF4-FFF2-40B4-BE49-F238E27FC236}">
                <a16:creationId xmlns:a16="http://schemas.microsoft.com/office/drawing/2014/main" id="{0B1FEE52-6162-7143-B80B-1FD472087DB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8288" y="1174750"/>
            <a:ext cx="2570162" cy="3005138"/>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6804" name="Picture 4">
            <a:extLst>
              <a:ext uri="{FF2B5EF4-FFF2-40B4-BE49-F238E27FC236}">
                <a16:creationId xmlns:a16="http://schemas.microsoft.com/office/drawing/2014/main" id="{722C1C5C-DE64-2A47-9E5A-12427CC689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5900" y="1200150"/>
            <a:ext cx="3071813" cy="27178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805" name="Rectangle 5">
            <a:extLst>
              <a:ext uri="{FF2B5EF4-FFF2-40B4-BE49-F238E27FC236}">
                <a16:creationId xmlns:a16="http://schemas.microsoft.com/office/drawing/2014/main" id="{93BFFC93-9D11-C942-8F81-3A38E2085268}"/>
              </a:ext>
            </a:extLst>
          </p:cNvPr>
          <p:cNvSpPr>
            <a:spLocks noChangeArrowheads="1"/>
          </p:cNvSpPr>
          <p:nvPr/>
        </p:nvSpPr>
        <p:spPr bwMode="auto">
          <a:xfrm>
            <a:off x="1982788" y="4697413"/>
            <a:ext cx="1484312"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Perimetrium</a:t>
            </a:r>
          </a:p>
        </p:txBody>
      </p:sp>
      <p:sp>
        <p:nvSpPr>
          <p:cNvPr id="76806" name="Rectangle 6">
            <a:extLst>
              <a:ext uri="{FF2B5EF4-FFF2-40B4-BE49-F238E27FC236}">
                <a16:creationId xmlns:a16="http://schemas.microsoft.com/office/drawing/2014/main" id="{B88954A7-9311-4B42-AC8F-ED854D5883D3}"/>
              </a:ext>
            </a:extLst>
          </p:cNvPr>
          <p:cNvSpPr>
            <a:spLocks noChangeArrowheads="1"/>
          </p:cNvSpPr>
          <p:nvPr/>
        </p:nvSpPr>
        <p:spPr bwMode="auto">
          <a:xfrm>
            <a:off x="5334000" y="652463"/>
            <a:ext cx="1624013"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Endometrium</a:t>
            </a:r>
          </a:p>
        </p:txBody>
      </p:sp>
      <p:sp>
        <p:nvSpPr>
          <p:cNvPr id="76807" name="Rectangle 7">
            <a:extLst>
              <a:ext uri="{FF2B5EF4-FFF2-40B4-BE49-F238E27FC236}">
                <a16:creationId xmlns:a16="http://schemas.microsoft.com/office/drawing/2014/main" id="{73A9B4E2-E127-204F-B359-5A8FAB30E534}"/>
              </a:ext>
            </a:extLst>
          </p:cNvPr>
          <p:cNvSpPr>
            <a:spLocks noChangeArrowheads="1"/>
          </p:cNvSpPr>
          <p:nvPr/>
        </p:nvSpPr>
        <p:spPr bwMode="auto">
          <a:xfrm>
            <a:off x="4157663" y="4697413"/>
            <a:ext cx="1509712"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Myometrium</a:t>
            </a:r>
          </a:p>
        </p:txBody>
      </p:sp>
      <p:sp>
        <p:nvSpPr>
          <p:cNvPr id="76808" name="Line 8">
            <a:extLst>
              <a:ext uri="{FF2B5EF4-FFF2-40B4-BE49-F238E27FC236}">
                <a16:creationId xmlns:a16="http://schemas.microsoft.com/office/drawing/2014/main" id="{3477CBCB-A626-AE48-A65F-E5709DF38A30}"/>
              </a:ext>
            </a:extLst>
          </p:cNvPr>
          <p:cNvSpPr>
            <a:spLocks noChangeShapeType="1"/>
          </p:cNvSpPr>
          <p:nvPr/>
        </p:nvSpPr>
        <p:spPr bwMode="auto">
          <a:xfrm flipH="1">
            <a:off x="3911600" y="965200"/>
            <a:ext cx="1668463" cy="1117600"/>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6809" name="Line 9">
            <a:extLst>
              <a:ext uri="{FF2B5EF4-FFF2-40B4-BE49-F238E27FC236}">
                <a16:creationId xmlns:a16="http://schemas.microsoft.com/office/drawing/2014/main" id="{42AA29D4-9121-1E49-9537-F2596281A263}"/>
              </a:ext>
            </a:extLst>
          </p:cNvPr>
          <p:cNvSpPr>
            <a:spLocks noChangeShapeType="1"/>
          </p:cNvSpPr>
          <p:nvPr/>
        </p:nvSpPr>
        <p:spPr bwMode="auto">
          <a:xfrm flipH="1" flipV="1">
            <a:off x="4114800" y="3257550"/>
            <a:ext cx="658813" cy="1455738"/>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6810" name="Line 10">
            <a:extLst>
              <a:ext uri="{FF2B5EF4-FFF2-40B4-BE49-F238E27FC236}">
                <a16:creationId xmlns:a16="http://schemas.microsoft.com/office/drawing/2014/main" id="{34C4E5C2-A0B4-944F-89C1-8EC6933E6E28}"/>
              </a:ext>
            </a:extLst>
          </p:cNvPr>
          <p:cNvSpPr>
            <a:spLocks noChangeShapeType="1"/>
          </p:cNvSpPr>
          <p:nvPr/>
        </p:nvSpPr>
        <p:spPr bwMode="auto">
          <a:xfrm flipH="1" flipV="1">
            <a:off x="2514600" y="3771900"/>
            <a:ext cx="96838" cy="984250"/>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6811" name="Rectangle 11">
            <a:extLst>
              <a:ext uri="{FF2B5EF4-FFF2-40B4-BE49-F238E27FC236}">
                <a16:creationId xmlns:a16="http://schemas.microsoft.com/office/drawing/2014/main" id="{D80C0B1E-5EA6-1D4F-9020-7FCAE70B52D7}"/>
              </a:ext>
            </a:extLst>
          </p:cNvPr>
          <p:cNvSpPr>
            <a:spLocks noChangeArrowheads="1"/>
          </p:cNvSpPr>
          <p:nvPr/>
        </p:nvSpPr>
        <p:spPr bwMode="auto">
          <a:xfrm>
            <a:off x="6213475" y="4494213"/>
            <a:ext cx="147002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chemeClr val="tx1"/>
                </a:solidFill>
              </a:rPr>
              <a:t>Endometrial</a:t>
            </a:r>
          </a:p>
          <a:p>
            <a:pPr algn="ctr"/>
            <a:r>
              <a:rPr lang="en-US" altLang="en-US" sz="1800">
                <a:solidFill>
                  <a:schemeClr val="tx1"/>
                </a:solidFill>
              </a:rPr>
              <a:t>Glands</a:t>
            </a:r>
          </a:p>
        </p:txBody>
      </p:sp>
      <p:sp>
        <p:nvSpPr>
          <p:cNvPr id="76812" name="Line 12">
            <a:extLst>
              <a:ext uri="{FF2B5EF4-FFF2-40B4-BE49-F238E27FC236}">
                <a16:creationId xmlns:a16="http://schemas.microsoft.com/office/drawing/2014/main" id="{55C3C59C-423E-4547-832F-82F737941D98}"/>
              </a:ext>
            </a:extLst>
          </p:cNvPr>
          <p:cNvSpPr>
            <a:spLocks noChangeShapeType="1"/>
          </p:cNvSpPr>
          <p:nvPr/>
        </p:nvSpPr>
        <p:spPr bwMode="auto">
          <a:xfrm flipH="1" flipV="1">
            <a:off x="6376988" y="4051300"/>
            <a:ext cx="179387" cy="414338"/>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6813" name="Line 13">
            <a:extLst>
              <a:ext uri="{FF2B5EF4-FFF2-40B4-BE49-F238E27FC236}">
                <a16:creationId xmlns:a16="http://schemas.microsoft.com/office/drawing/2014/main" id="{4CEB1AD5-3368-AE48-AF8D-C202B4413EE1}"/>
              </a:ext>
            </a:extLst>
          </p:cNvPr>
          <p:cNvSpPr>
            <a:spLocks noChangeShapeType="1"/>
          </p:cNvSpPr>
          <p:nvPr/>
        </p:nvSpPr>
        <p:spPr bwMode="auto">
          <a:xfrm flipV="1">
            <a:off x="7370763" y="3265488"/>
            <a:ext cx="174625" cy="1257300"/>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E05F076F-76C7-C641-AF6C-DAC56F09AC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5388" y="588963"/>
            <a:ext cx="4211637" cy="396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Line 14">
            <a:extLst>
              <a:ext uri="{FF2B5EF4-FFF2-40B4-BE49-F238E27FC236}">
                <a16:creationId xmlns:a16="http://schemas.microsoft.com/office/drawing/2014/main" id="{3071499D-CE8A-F84E-B1AC-EEC7A46C1C3D}"/>
              </a:ext>
            </a:extLst>
          </p:cNvPr>
          <p:cNvSpPr>
            <a:spLocks noChangeShapeType="1"/>
          </p:cNvSpPr>
          <p:nvPr/>
        </p:nvSpPr>
        <p:spPr bwMode="auto">
          <a:xfrm>
            <a:off x="4572000" y="1257300"/>
            <a:ext cx="0" cy="2228850"/>
          </a:xfrm>
          <a:prstGeom prst="line">
            <a:avLst/>
          </a:prstGeom>
          <a:noFill/>
          <a:ln w="38100">
            <a:solidFill>
              <a:srgbClr val="FF0000"/>
            </a:solidFill>
            <a:round/>
            <a:headEnd type="stealth" w="med" len="lg"/>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8852" name="Rectangle 6">
            <a:extLst>
              <a:ext uri="{FF2B5EF4-FFF2-40B4-BE49-F238E27FC236}">
                <a16:creationId xmlns:a16="http://schemas.microsoft.com/office/drawing/2014/main" id="{BBC9EB7A-8514-0749-89AD-6ACDB05F41F4}"/>
              </a:ext>
            </a:extLst>
          </p:cNvPr>
          <p:cNvSpPr>
            <a:spLocks noChangeArrowheads="1"/>
          </p:cNvSpPr>
          <p:nvPr/>
        </p:nvSpPr>
        <p:spPr bwMode="auto">
          <a:xfrm>
            <a:off x="4057650" y="457200"/>
            <a:ext cx="102235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t>Mucosa</a:t>
            </a:r>
          </a:p>
        </p:txBody>
      </p:sp>
      <p:sp>
        <p:nvSpPr>
          <p:cNvPr id="78854" name="Rectangle 7">
            <a:extLst>
              <a:ext uri="{FF2B5EF4-FFF2-40B4-BE49-F238E27FC236}">
                <a16:creationId xmlns:a16="http://schemas.microsoft.com/office/drawing/2014/main" id="{98B04CD9-165A-524D-870B-1572FC2B125A}"/>
              </a:ext>
            </a:extLst>
          </p:cNvPr>
          <p:cNvSpPr>
            <a:spLocks noChangeArrowheads="1"/>
          </p:cNvSpPr>
          <p:nvPr/>
        </p:nvSpPr>
        <p:spPr bwMode="auto">
          <a:xfrm>
            <a:off x="4057650" y="2152650"/>
            <a:ext cx="1076325" cy="27463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charset="0"/>
                <a:ea typeface="ＭＳ Ｐゴシック" charset="-128"/>
              </a:defRPr>
            </a:lvl1pPr>
            <a:lvl2pPr marL="37931725" indent="-37474525">
              <a:defRPr sz="2400" b="1">
                <a:solidFill>
                  <a:schemeClr val="tx2"/>
                </a:solidFill>
                <a:latin typeface="Helvetica" charset="0"/>
                <a:ea typeface="ＭＳ Ｐゴシック" charset="-128"/>
              </a:defRPr>
            </a:lvl2pPr>
            <a:lvl3pPr>
              <a:defRPr sz="2400" b="1">
                <a:solidFill>
                  <a:schemeClr val="tx2"/>
                </a:solidFill>
                <a:latin typeface="Helvetica" charset="0"/>
                <a:ea typeface="ＭＳ Ｐゴシック" charset="-128"/>
              </a:defRPr>
            </a:lvl3pPr>
            <a:lvl4pPr>
              <a:defRPr sz="2400" b="1">
                <a:solidFill>
                  <a:schemeClr val="tx2"/>
                </a:solidFill>
                <a:latin typeface="Helvetica" charset="0"/>
                <a:ea typeface="ＭＳ Ｐゴシック" charset="-128"/>
              </a:defRPr>
            </a:lvl4pPr>
            <a:lvl5pPr>
              <a:defRPr sz="2400" b="1">
                <a:solidFill>
                  <a:schemeClr val="tx2"/>
                </a:solidFill>
                <a:latin typeface="Helvetica" charset="0"/>
                <a:ea typeface="ＭＳ Ｐゴシック" charset="-128"/>
              </a:defRPr>
            </a:lvl5pPr>
            <a:lvl6pPr marL="457200" eaLnBrk="0" fontAlgn="base" hangingPunct="0">
              <a:spcBef>
                <a:spcPct val="0"/>
              </a:spcBef>
              <a:spcAft>
                <a:spcPct val="0"/>
              </a:spcAft>
              <a:defRPr sz="2400" b="1">
                <a:solidFill>
                  <a:schemeClr val="tx2"/>
                </a:solidFill>
                <a:latin typeface="Helvetica" charset="0"/>
                <a:ea typeface="ＭＳ Ｐゴシック" charset="-128"/>
              </a:defRPr>
            </a:lvl6pPr>
            <a:lvl7pPr marL="914400" eaLnBrk="0" fontAlgn="base" hangingPunct="0">
              <a:spcBef>
                <a:spcPct val="0"/>
              </a:spcBef>
              <a:spcAft>
                <a:spcPct val="0"/>
              </a:spcAft>
              <a:defRPr sz="2400" b="1">
                <a:solidFill>
                  <a:schemeClr val="tx2"/>
                </a:solidFill>
                <a:latin typeface="Helvetica" charset="0"/>
                <a:ea typeface="ＭＳ Ｐゴシック" charset="-128"/>
              </a:defRPr>
            </a:lvl7pPr>
            <a:lvl8pPr marL="1371600" eaLnBrk="0" fontAlgn="base" hangingPunct="0">
              <a:spcBef>
                <a:spcPct val="0"/>
              </a:spcBef>
              <a:spcAft>
                <a:spcPct val="0"/>
              </a:spcAft>
              <a:defRPr sz="2400" b="1">
                <a:solidFill>
                  <a:schemeClr val="tx2"/>
                </a:solidFill>
                <a:latin typeface="Helvetica" charset="0"/>
                <a:ea typeface="ＭＳ Ｐゴシック" charset="-128"/>
              </a:defRPr>
            </a:lvl8pPr>
            <a:lvl9pPr marL="1828800" eaLnBrk="0" fontAlgn="base" hangingPunct="0">
              <a:spcBef>
                <a:spcPct val="0"/>
              </a:spcBef>
              <a:spcAft>
                <a:spcPct val="0"/>
              </a:spcAft>
              <a:defRPr sz="2400" b="1">
                <a:solidFill>
                  <a:schemeClr val="tx2"/>
                </a:solidFill>
                <a:latin typeface="Helvetica" charset="0"/>
                <a:ea typeface="ＭＳ Ｐゴシック" charset="-128"/>
              </a:defRPr>
            </a:lvl9pPr>
          </a:lstStyle>
          <a:p>
            <a:pPr>
              <a:defRPr/>
            </a:pPr>
            <a:r>
              <a:rPr lang="en-US" altLang="x-none" sz="1350" b="0"/>
              <a:t>Submucosa</a:t>
            </a:r>
          </a:p>
        </p:txBody>
      </p:sp>
      <p:sp>
        <p:nvSpPr>
          <p:cNvPr id="3" name="Line 8">
            <a:extLst>
              <a:ext uri="{FF2B5EF4-FFF2-40B4-BE49-F238E27FC236}">
                <a16:creationId xmlns:a16="http://schemas.microsoft.com/office/drawing/2014/main" id="{5D6A96C3-6F22-DD40-99F6-7ACF60ADD3AD}"/>
              </a:ext>
            </a:extLst>
          </p:cNvPr>
          <p:cNvSpPr>
            <a:spLocks noChangeShapeType="1"/>
          </p:cNvSpPr>
          <p:nvPr/>
        </p:nvSpPr>
        <p:spPr bwMode="auto">
          <a:xfrm flipH="1" flipV="1">
            <a:off x="5886450" y="2000250"/>
            <a:ext cx="857250" cy="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8855" name="Rectangle 9">
            <a:extLst>
              <a:ext uri="{FF2B5EF4-FFF2-40B4-BE49-F238E27FC236}">
                <a16:creationId xmlns:a16="http://schemas.microsoft.com/office/drawing/2014/main" id="{6BFDF3FB-035B-7446-9AF1-BFCB1482AA42}"/>
              </a:ext>
            </a:extLst>
          </p:cNvPr>
          <p:cNvSpPr>
            <a:spLocks noChangeArrowheads="1"/>
          </p:cNvSpPr>
          <p:nvPr/>
        </p:nvSpPr>
        <p:spPr bwMode="auto">
          <a:xfrm>
            <a:off x="1143000" y="3771900"/>
            <a:ext cx="16891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Myometrium</a:t>
            </a:r>
          </a:p>
        </p:txBody>
      </p:sp>
      <p:sp>
        <p:nvSpPr>
          <p:cNvPr id="78856" name="Rectangle 10">
            <a:extLst>
              <a:ext uri="{FF2B5EF4-FFF2-40B4-BE49-F238E27FC236}">
                <a16:creationId xmlns:a16="http://schemas.microsoft.com/office/drawing/2014/main" id="{B03D3787-00F6-5C43-B1B2-570886961595}"/>
              </a:ext>
            </a:extLst>
          </p:cNvPr>
          <p:cNvSpPr>
            <a:spLocks noChangeArrowheads="1"/>
          </p:cNvSpPr>
          <p:nvPr/>
        </p:nvSpPr>
        <p:spPr bwMode="auto">
          <a:xfrm>
            <a:off x="1143000" y="1828800"/>
            <a:ext cx="190341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Endometrium</a:t>
            </a:r>
          </a:p>
        </p:txBody>
      </p:sp>
      <p:sp>
        <p:nvSpPr>
          <p:cNvPr id="78857" name="Rectangle 11">
            <a:extLst>
              <a:ext uri="{FF2B5EF4-FFF2-40B4-BE49-F238E27FC236}">
                <a16:creationId xmlns:a16="http://schemas.microsoft.com/office/drawing/2014/main" id="{E99B367A-1F3F-BA4B-B162-AC089F0A0A73}"/>
              </a:ext>
            </a:extLst>
          </p:cNvPr>
          <p:cNvSpPr>
            <a:spLocks noChangeArrowheads="1"/>
          </p:cNvSpPr>
          <p:nvPr/>
        </p:nvSpPr>
        <p:spPr bwMode="auto">
          <a:xfrm>
            <a:off x="6492875" y="1636713"/>
            <a:ext cx="1497013"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chemeClr val="tx1"/>
                </a:solidFill>
              </a:rPr>
              <a:t>Endometrial</a:t>
            </a:r>
          </a:p>
          <a:p>
            <a:pPr algn="ctr"/>
            <a:r>
              <a:rPr lang="en-US" altLang="en-US" sz="1800">
                <a:solidFill>
                  <a:schemeClr val="tx1"/>
                </a:solidFill>
              </a:rPr>
              <a:t>Gland</a:t>
            </a:r>
          </a:p>
        </p:txBody>
      </p:sp>
      <p:sp>
        <p:nvSpPr>
          <p:cNvPr id="78858" name="Rectangle 12">
            <a:extLst>
              <a:ext uri="{FF2B5EF4-FFF2-40B4-BE49-F238E27FC236}">
                <a16:creationId xmlns:a16="http://schemas.microsoft.com/office/drawing/2014/main" id="{185E2B08-B8B4-3244-9341-6F08E628BAA8}"/>
              </a:ext>
            </a:extLst>
          </p:cNvPr>
          <p:cNvSpPr>
            <a:spLocks noChangeArrowheads="1"/>
          </p:cNvSpPr>
          <p:nvPr/>
        </p:nvSpPr>
        <p:spPr bwMode="auto">
          <a:xfrm>
            <a:off x="4000500" y="4457700"/>
            <a:ext cx="148431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t>Perimetrium</a:t>
            </a:r>
          </a:p>
        </p:txBody>
      </p:sp>
      <p:sp>
        <p:nvSpPr>
          <p:cNvPr id="78859" name="Rectangle 13">
            <a:extLst>
              <a:ext uri="{FF2B5EF4-FFF2-40B4-BE49-F238E27FC236}">
                <a16:creationId xmlns:a16="http://schemas.microsoft.com/office/drawing/2014/main" id="{485CFB75-F352-1D4B-A2B4-797FF2E1E860}"/>
              </a:ext>
            </a:extLst>
          </p:cNvPr>
          <p:cNvSpPr>
            <a:spLocks noGrp="1" noChangeArrowheads="1"/>
          </p:cNvSpPr>
          <p:nvPr>
            <p:ph type="title"/>
          </p:nvPr>
        </p:nvSpPr>
        <p:spPr>
          <a:xfrm>
            <a:off x="1314450" y="57150"/>
            <a:ext cx="6457950" cy="342900"/>
          </a:xfrm>
        </p:spPr>
        <p:txBody>
          <a:bodyPr/>
          <a:lstStyle/>
          <a:p>
            <a:r>
              <a:rPr lang="en-US" altLang="en-US">
                <a:ea typeface="ＭＳ Ｐゴシック" panose="020B0600070205080204" pitchFamily="34" charset="-128"/>
              </a:rPr>
              <a:t>Uterine Histology</a:t>
            </a:r>
          </a:p>
        </p:txBody>
      </p:sp>
      <p:sp>
        <p:nvSpPr>
          <p:cNvPr id="78860" name="Line 15">
            <a:extLst>
              <a:ext uri="{FF2B5EF4-FFF2-40B4-BE49-F238E27FC236}">
                <a16:creationId xmlns:a16="http://schemas.microsoft.com/office/drawing/2014/main" id="{F716F8B9-1DE3-5143-B59A-77BAADF2DB8F}"/>
              </a:ext>
            </a:extLst>
          </p:cNvPr>
          <p:cNvSpPr>
            <a:spLocks noChangeShapeType="1"/>
          </p:cNvSpPr>
          <p:nvPr/>
        </p:nvSpPr>
        <p:spPr bwMode="auto">
          <a:xfrm flipH="1">
            <a:off x="4057650" y="742950"/>
            <a:ext cx="342900" cy="28575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8861" name="Line 16">
            <a:extLst>
              <a:ext uri="{FF2B5EF4-FFF2-40B4-BE49-F238E27FC236}">
                <a16:creationId xmlns:a16="http://schemas.microsoft.com/office/drawing/2014/main" id="{4D9AED1C-0A12-D74C-A33A-3C949115FF07}"/>
              </a:ext>
            </a:extLst>
          </p:cNvPr>
          <p:cNvSpPr>
            <a:spLocks noChangeShapeType="1"/>
          </p:cNvSpPr>
          <p:nvPr/>
        </p:nvSpPr>
        <p:spPr bwMode="auto">
          <a:xfrm>
            <a:off x="4629150" y="742950"/>
            <a:ext cx="285750" cy="285750"/>
          </a:xfrm>
          <a:prstGeom prst="line">
            <a:avLst/>
          </a:prstGeom>
          <a:noFill/>
          <a:ln w="381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5895AF0-CAA2-FA47-9760-477129F6BD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0" y="31750"/>
            <a:ext cx="3460750"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Text Box 3">
            <a:extLst>
              <a:ext uri="{FF2B5EF4-FFF2-40B4-BE49-F238E27FC236}">
                <a16:creationId xmlns:a16="http://schemas.microsoft.com/office/drawing/2014/main" id="{CFF32387-DB67-BE49-91A0-0902DEE12BB9}"/>
              </a:ext>
            </a:extLst>
          </p:cNvPr>
          <p:cNvSpPr txBox="1">
            <a:spLocks noChangeArrowheads="1"/>
          </p:cNvSpPr>
          <p:nvPr/>
        </p:nvSpPr>
        <p:spPr bwMode="auto">
          <a:xfrm>
            <a:off x="1143000" y="1828800"/>
            <a:ext cx="12573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2700">
                <a:solidFill>
                  <a:schemeClr val="tx1"/>
                </a:solidFill>
              </a:rPr>
              <a:t>Cervix</a:t>
            </a:r>
          </a:p>
        </p:txBody>
      </p:sp>
      <p:sp>
        <p:nvSpPr>
          <p:cNvPr id="82948" name="Text Box 4">
            <a:extLst>
              <a:ext uri="{FF2B5EF4-FFF2-40B4-BE49-F238E27FC236}">
                <a16:creationId xmlns:a16="http://schemas.microsoft.com/office/drawing/2014/main" id="{12C90533-FEF8-2848-9964-499BEB983CA2}"/>
              </a:ext>
            </a:extLst>
          </p:cNvPr>
          <p:cNvSpPr txBox="1">
            <a:spLocks noChangeArrowheads="1"/>
          </p:cNvSpPr>
          <p:nvPr/>
        </p:nvSpPr>
        <p:spPr bwMode="auto">
          <a:xfrm>
            <a:off x="1257300" y="685800"/>
            <a:ext cx="24574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buSzPct val="125000"/>
              <a:buFontTx/>
              <a:buChar char="•"/>
            </a:pPr>
            <a:r>
              <a:rPr lang="en-US" altLang="en-US" sz="1800">
                <a:solidFill>
                  <a:srgbClr val="0900C2"/>
                </a:solidFill>
              </a:rPr>
              <a:t>Cervix is composed of thick connective tissue</a:t>
            </a:r>
          </a:p>
        </p:txBody>
      </p:sp>
      <p:sp>
        <p:nvSpPr>
          <p:cNvPr id="82949" name="Text Box 5">
            <a:extLst>
              <a:ext uri="{FF2B5EF4-FFF2-40B4-BE49-F238E27FC236}">
                <a16:creationId xmlns:a16="http://schemas.microsoft.com/office/drawing/2014/main" id="{AC497AD6-FF10-EB4A-B7CA-238FD1CA7D31}"/>
              </a:ext>
            </a:extLst>
          </p:cNvPr>
          <p:cNvSpPr txBox="1">
            <a:spLocks noChangeArrowheads="1"/>
          </p:cNvSpPr>
          <p:nvPr/>
        </p:nvSpPr>
        <p:spPr bwMode="auto">
          <a:xfrm>
            <a:off x="7024688" y="28575"/>
            <a:ext cx="10302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2700">
                <a:solidFill>
                  <a:schemeClr val="tx1"/>
                </a:solidFill>
              </a:rPr>
              <a:t>COW</a:t>
            </a:r>
          </a:p>
        </p:txBody>
      </p:sp>
      <p:sp>
        <p:nvSpPr>
          <p:cNvPr id="82950" name="Text Box 6">
            <a:extLst>
              <a:ext uri="{FF2B5EF4-FFF2-40B4-BE49-F238E27FC236}">
                <a16:creationId xmlns:a16="http://schemas.microsoft.com/office/drawing/2014/main" id="{97FFB55C-378E-8E46-B05D-1F49BED71CC0}"/>
              </a:ext>
            </a:extLst>
          </p:cNvPr>
          <p:cNvSpPr txBox="1">
            <a:spLocks noChangeArrowheads="1"/>
          </p:cNvSpPr>
          <p:nvPr/>
        </p:nvSpPr>
        <p:spPr bwMode="auto">
          <a:xfrm>
            <a:off x="1257300" y="2451100"/>
            <a:ext cx="20002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500" dirty="0">
                <a:solidFill>
                  <a:srgbClr val="0900C2"/>
                </a:solidFill>
              </a:rPr>
              <a:t>Cow has 4-5</a:t>
            </a:r>
          </a:p>
          <a:p>
            <a:pPr algn="ctr"/>
            <a:r>
              <a:rPr lang="en-US" altLang="en-US" sz="1500" dirty="0">
                <a:solidFill>
                  <a:srgbClr val="0900C2"/>
                </a:solidFill>
              </a:rPr>
              <a:t>Cervical Rings</a:t>
            </a:r>
          </a:p>
        </p:txBody>
      </p:sp>
      <p:sp>
        <p:nvSpPr>
          <p:cNvPr id="82951" name="Text Box 8">
            <a:extLst>
              <a:ext uri="{FF2B5EF4-FFF2-40B4-BE49-F238E27FC236}">
                <a16:creationId xmlns:a16="http://schemas.microsoft.com/office/drawing/2014/main" id="{D2A0FBA0-29C6-1444-B060-9ACCB1C9C1EB}"/>
              </a:ext>
            </a:extLst>
          </p:cNvPr>
          <p:cNvSpPr txBox="1">
            <a:spLocks noChangeArrowheads="1"/>
          </p:cNvSpPr>
          <p:nvPr/>
        </p:nvSpPr>
        <p:spPr bwMode="auto">
          <a:xfrm>
            <a:off x="4000500" y="228600"/>
            <a:ext cx="138271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Uterine Body</a:t>
            </a:r>
          </a:p>
        </p:txBody>
      </p:sp>
      <p:sp>
        <p:nvSpPr>
          <p:cNvPr id="82952" name="Text Box 11">
            <a:extLst>
              <a:ext uri="{FF2B5EF4-FFF2-40B4-BE49-F238E27FC236}">
                <a16:creationId xmlns:a16="http://schemas.microsoft.com/office/drawing/2014/main" id="{9199405A-7CFD-C442-B4DC-03BC48CA6BBB}"/>
              </a:ext>
            </a:extLst>
          </p:cNvPr>
          <p:cNvSpPr txBox="1">
            <a:spLocks noChangeArrowheads="1"/>
          </p:cNvSpPr>
          <p:nvPr/>
        </p:nvSpPr>
        <p:spPr bwMode="auto">
          <a:xfrm>
            <a:off x="4267200" y="4752975"/>
            <a:ext cx="8048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Vagina</a:t>
            </a:r>
          </a:p>
        </p:txBody>
      </p:sp>
      <p:grpSp>
        <p:nvGrpSpPr>
          <p:cNvPr id="82953" name="Group 25">
            <a:extLst>
              <a:ext uri="{FF2B5EF4-FFF2-40B4-BE49-F238E27FC236}">
                <a16:creationId xmlns:a16="http://schemas.microsoft.com/office/drawing/2014/main" id="{B065BBF8-90E5-2444-A8E8-261D4DEBF24F}"/>
              </a:ext>
            </a:extLst>
          </p:cNvPr>
          <p:cNvGrpSpPr>
            <a:grpSpLocks/>
          </p:cNvGrpSpPr>
          <p:nvPr/>
        </p:nvGrpSpPr>
        <p:grpSpPr bwMode="auto">
          <a:xfrm>
            <a:off x="1371600" y="4000500"/>
            <a:ext cx="3200400" cy="514350"/>
            <a:chOff x="192" y="3360"/>
            <a:chExt cx="2688" cy="432"/>
          </a:xfrm>
        </p:grpSpPr>
        <p:sp>
          <p:nvSpPr>
            <p:cNvPr id="82962" name="Text Box 10">
              <a:extLst>
                <a:ext uri="{FF2B5EF4-FFF2-40B4-BE49-F238E27FC236}">
                  <a16:creationId xmlns:a16="http://schemas.microsoft.com/office/drawing/2014/main" id="{C76A32E0-567F-7149-B1D7-5F32DAB81789}"/>
                </a:ext>
              </a:extLst>
            </p:cNvPr>
            <p:cNvSpPr txBox="1">
              <a:spLocks noChangeArrowheads="1"/>
            </p:cNvSpPr>
            <p:nvPr/>
          </p:nvSpPr>
          <p:spPr bwMode="auto">
            <a:xfrm>
              <a:off x="192" y="3360"/>
              <a:ext cx="1728"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External Cervical Os</a:t>
              </a:r>
            </a:p>
          </p:txBody>
        </p:sp>
        <p:sp>
          <p:nvSpPr>
            <p:cNvPr id="82963" name="Line 14">
              <a:extLst>
                <a:ext uri="{FF2B5EF4-FFF2-40B4-BE49-F238E27FC236}">
                  <a16:creationId xmlns:a16="http://schemas.microsoft.com/office/drawing/2014/main" id="{3841182D-BCD8-D44E-AEFD-1F8B25118F60}"/>
                </a:ext>
              </a:extLst>
            </p:cNvPr>
            <p:cNvSpPr>
              <a:spLocks noChangeShapeType="1"/>
            </p:cNvSpPr>
            <p:nvPr/>
          </p:nvSpPr>
          <p:spPr bwMode="auto">
            <a:xfrm>
              <a:off x="1872" y="3504"/>
              <a:ext cx="1008" cy="288"/>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82954" name="Line 16">
            <a:extLst>
              <a:ext uri="{FF2B5EF4-FFF2-40B4-BE49-F238E27FC236}">
                <a16:creationId xmlns:a16="http://schemas.microsoft.com/office/drawing/2014/main" id="{6392575B-D816-B34F-80BE-24A06030495D}"/>
              </a:ext>
            </a:extLst>
          </p:cNvPr>
          <p:cNvSpPr>
            <a:spLocks noChangeShapeType="1"/>
          </p:cNvSpPr>
          <p:nvPr/>
        </p:nvSpPr>
        <p:spPr bwMode="auto">
          <a:xfrm flipV="1">
            <a:off x="3371850" y="1428750"/>
            <a:ext cx="1200150" cy="11430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82955" name="Line 17">
            <a:extLst>
              <a:ext uri="{FF2B5EF4-FFF2-40B4-BE49-F238E27FC236}">
                <a16:creationId xmlns:a16="http://schemas.microsoft.com/office/drawing/2014/main" id="{1A21D560-7967-F046-BAC6-8677B9E97A15}"/>
              </a:ext>
            </a:extLst>
          </p:cNvPr>
          <p:cNvSpPr>
            <a:spLocks noChangeShapeType="1"/>
          </p:cNvSpPr>
          <p:nvPr/>
        </p:nvSpPr>
        <p:spPr bwMode="auto">
          <a:xfrm flipV="1">
            <a:off x="3429000" y="2343150"/>
            <a:ext cx="1257300" cy="28575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82956" name="Line 18">
            <a:extLst>
              <a:ext uri="{FF2B5EF4-FFF2-40B4-BE49-F238E27FC236}">
                <a16:creationId xmlns:a16="http://schemas.microsoft.com/office/drawing/2014/main" id="{39BAB2A3-0B89-614B-B50C-2660977360CC}"/>
              </a:ext>
            </a:extLst>
          </p:cNvPr>
          <p:cNvSpPr>
            <a:spLocks noChangeShapeType="1"/>
          </p:cNvSpPr>
          <p:nvPr/>
        </p:nvSpPr>
        <p:spPr bwMode="auto">
          <a:xfrm>
            <a:off x="3429000" y="2800350"/>
            <a:ext cx="971550" cy="2286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82957" name="Line 19">
            <a:extLst>
              <a:ext uri="{FF2B5EF4-FFF2-40B4-BE49-F238E27FC236}">
                <a16:creationId xmlns:a16="http://schemas.microsoft.com/office/drawing/2014/main" id="{43EE8FDA-F811-414F-8765-169438E5DEF8}"/>
              </a:ext>
            </a:extLst>
          </p:cNvPr>
          <p:cNvSpPr>
            <a:spLocks noChangeShapeType="1"/>
          </p:cNvSpPr>
          <p:nvPr/>
        </p:nvSpPr>
        <p:spPr bwMode="auto">
          <a:xfrm>
            <a:off x="3429000" y="2914650"/>
            <a:ext cx="971550" cy="97155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82958" name="Group 23">
            <a:extLst>
              <a:ext uri="{FF2B5EF4-FFF2-40B4-BE49-F238E27FC236}">
                <a16:creationId xmlns:a16="http://schemas.microsoft.com/office/drawing/2014/main" id="{26432094-0BF5-5449-B572-9CD4E418046A}"/>
              </a:ext>
            </a:extLst>
          </p:cNvPr>
          <p:cNvGrpSpPr>
            <a:grpSpLocks/>
          </p:cNvGrpSpPr>
          <p:nvPr/>
        </p:nvGrpSpPr>
        <p:grpSpPr bwMode="auto">
          <a:xfrm>
            <a:off x="4800600" y="628650"/>
            <a:ext cx="2733675" cy="322263"/>
            <a:chOff x="3072" y="528"/>
            <a:chExt cx="2296" cy="271"/>
          </a:xfrm>
        </p:grpSpPr>
        <p:sp>
          <p:nvSpPr>
            <p:cNvPr id="82960" name="Text Box 21">
              <a:extLst>
                <a:ext uri="{FF2B5EF4-FFF2-40B4-BE49-F238E27FC236}">
                  <a16:creationId xmlns:a16="http://schemas.microsoft.com/office/drawing/2014/main" id="{4A945E68-88F0-044E-A79B-79E4FE3EBED0}"/>
                </a:ext>
              </a:extLst>
            </p:cNvPr>
            <p:cNvSpPr txBox="1">
              <a:spLocks noChangeArrowheads="1"/>
            </p:cNvSpPr>
            <p:nvPr/>
          </p:nvSpPr>
          <p:spPr bwMode="auto">
            <a:xfrm>
              <a:off x="3696" y="528"/>
              <a:ext cx="1672"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rgbClr val="0900C2"/>
                  </a:solidFill>
                </a:rPr>
                <a:t>Internal Cervical Os</a:t>
              </a:r>
            </a:p>
          </p:txBody>
        </p:sp>
        <p:sp>
          <p:nvSpPr>
            <p:cNvPr id="82961" name="Line 22">
              <a:extLst>
                <a:ext uri="{FF2B5EF4-FFF2-40B4-BE49-F238E27FC236}">
                  <a16:creationId xmlns:a16="http://schemas.microsoft.com/office/drawing/2014/main" id="{908E6FA1-C7E3-0A4B-AF10-791DED79D6A1}"/>
                </a:ext>
              </a:extLst>
            </p:cNvPr>
            <p:cNvSpPr>
              <a:spLocks noChangeShapeType="1"/>
            </p:cNvSpPr>
            <p:nvPr/>
          </p:nvSpPr>
          <p:spPr bwMode="auto">
            <a:xfrm flipH="1" flipV="1">
              <a:off x="3072" y="576"/>
              <a:ext cx="624" cy="48"/>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82959" name="Text Box 26">
            <a:extLst>
              <a:ext uri="{FF2B5EF4-FFF2-40B4-BE49-F238E27FC236}">
                <a16:creationId xmlns:a16="http://schemas.microsoft.com/office/drawing/2014/main" id="{EB97FF68-79EA-374D-AE2E-05D4F38BD976}"/>
              </a:ext>
            </a:extLst>
          </p:cNvPr>
          <p:cNvSpPr txBox="1">
            <a:spLocks noChangeArrowheads="1"/>
          </p:cNvSpPr>
          <p:nvPr/>
        </p:nvSpPr>
        <p:spPr bwMode="auto">
          <a:xfrm>
            <a:off x="5486400" y="1485900"/>
            <a:ext cx="2514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28600" indent="-228600">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buFontTx/>
              <a:buChar char="•"/>
            </a:pPr>
            <a:r>
              <a:rPr lang="en-US" altLang="en-US" sz="1800">
                <a:solidFill>
                  <a:srgbClr val="0900C2"/>
                </a:solidFill>
              </a:rPr>
              <a:t>Mucus is secreted  near the time of breeding and ovulation.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3" descr="cow_tract_750_cut_label.jpg">
            <a:extLst>
              <a:ext uri="{FF2B5EF4-FFF2-40B4-BE49-F238E27FC236}">
                <a16:creationId xmlns:a16="http://schemas.microsoft.com/office/drawing/2014/main" id="{F38A0A86-C723-0843-B4CA-2874C2E223B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9441"/>
            <a:ext cx="3744119" cy="50863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4995" name="Picture 4" descr="cow_tract_750.jpg">
            <a:extLst>
              <a:ext uri="{FF2B5EF4-FFF2-40B4-BE49-F238E27FC236}">
                <a16:creationId xmlns:a16="http://schemas.microsoft.com/office/drawing/2014/main" id="{B2B60A15-0EC8-4149-8061-E21E22663DD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85750"/>
            <a:ext cx="3054350" cy="450056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394FDC77-65CC-8A47-AD87-7242DCCAA163}"/>
              </a:ext>
            </a:extLst>
          </p:cNvPr>
          <p:cNvSpPr>
            <a:spLocks noGrp="1"/>
          </p:cNvSpPr>
          <p:nvPr>
            <p:ph type="title"/>
          </p:nvPr>
        </p:nvSpPr>
        <p:spPr>
          <a:xfrm>
            <a:off x="609600" y="1352550"/>
            <a:ext cx="1428750" cy="1485900"/>
          </a:xfrm>
        </p:spPr>
        <p:txBody>
          <a:bodyPr/>
          <a:lstStyle/>
          <a:p>
            <a:r>
              <a:rPr lang="en-US" altLang="en-US" sz="2400" dirty="0">
                <a:solidFill>
                  <a:schemeClr val="bg1"/>
                </a:solidFill>
                <a:ea typeface="ＭＳ Ｐゴシック" panose="020B0600070205080204" pitchFamily="34" charset="-128"/>
              </a:rPr>
              <a:t>External Cervical </a:t>
            </a:r>
            <a:r>
              <a:rPr lang="en-US" altLang="en-US" sz="2400" dirty="0" err="1">
                <a:solidFill>
                  <a:schemeClr val="bg1"/>
                </a:solidFill>
                <a:ea typeface="ＭＳ Ｐゴシック" panose="020B0600070205080204" pitchFamily="34" charset="-128"/>
              </a:rPr>
              <a:t>Os</a:t>
            </a:r>
            <a:endParaRPr lang="en-US" altLang="en-US" sz="2400" dirty="0">
              <a:solidFill>
                <a:schemeClr val="bg1"/>
              </a:solidFill>
              <a:ea typeface="ＭＳ Ｐゴシック" panose="020B0600070205080204" pitchFamily="34" charset="-128"/>
            </a:endParaRPr>
          </a:p>
        </p:txBody>
      </p:sp>
      <p:pic>
        <p:nvPicPr>
          <p:cNvPr id="86019" name="Picture 3" descr="cow_tract_750_excervicalos_label.jpg">
            <a:extLst>
              <a:ext uri="{FF2B5EF4-FFF2-40B4-BE49-F238E27FC236}">
                <a16:creationId xmlns:a16="http://schemas.microsoft.com/office/drawing/2014/main" id="{A0C67662-D665-2242-A1B0-6B559386DD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50031"/>
            <a:ext cx="5392737" cy="464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9F1B55C-506C-5C4A-B776-15B9307450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0" y="509588"/>
            <a:ext cx="5842000" cy="412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Rectangle 3">
            <a:extLst>
              <a:ext uri="{FF2B5EF4-FFF2-40B4-BE49-F238E27FC236}">
                <a16:creationId xmlns:a16="http://schemas.microsoft.com/office/drawing/2014/main" id="{180E2488-825D-5841-BC87-90DE7EB72038}"/>
              </a:ext>
            </a:extLst>
          </p:cNvPr>
          <p:cNvSpPr>
            <a:spLocks noGrp="1" noChangeArrowheads="1"/>
          </p:cNvSpPr>
          <p:nvPr>
            <p:ph type="title"/>
          </p:nvPr>
        </p:nvSpPr>
        <p:spPr>
          <a:xfrm>
            <a:off x="1143000" y="57150"/>
            <a:ext cx="1485900" cy="457200"/>
          </a:xfrm>
        </p:spPr>
        <p:txBody>
          <a:bodyPr/>
          <a:lstStyle/>
          <a:p>
            <a:r>
              <a:rPr lang="en-US" altLang="en-US">
                <a:ea typeface="ＭＳ Ｐゴシック" panose="020B0600070205080204" pitchFamily="34" charset="-128"/>
              </a:rPr>
              <a:t>Vagina</a:t>
            </a:r>
          </a:p>
        </p:txBody>
      </p:sp>
      <p:sp>
        <p:nvSpPr>
          <p:cNvPr id="89092" name="Rectangle 4">
            <a:extLst>
              <a:ext uri="{FF2B5EF4-FFF2-40B4-BE49-F238E27FC236}">
                <a16:creationId xmlns:a16="http://schemas.microsoft.com/office/drawing/2014/main" id="{BF3469EF-757C-8246-9929-CE1CD66CC113}"/>
              </a:ext>
            </a:extLst>
          </p:cNvPr>
          <p:cNvSpPr>
            <a:spLocks noChangeArrowheads="1"/>
          </p:cNvSpPr>
          <p:nvPr/>
        </p:nvSpPr>
        <p:spPr bwMode="auto">
          <a:xfrm>
            <a:off x="3359150" y="188913"/>
            <a:ext cx="1557338" cy="25241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lnSpc>
                <a:spcPct val="80000"/>
              </a:lnSpc>
            </a:pPr>
            <a:r>
              <a:rPr lang="en-US" altLang="en-US" sz="1500"/>
              <a:t>Anterior Vagina</a:t>
            </a:r>
          </a:p>
        </p:txBody>
      </p:sp>
      <p:grpSp>
        <p:nvGrpSpPr>
          <p:cNvPr id="89093" name="Group 5">
            <a:extLst>
              <a:ext uri="{FF2B5EF4-FFF2-40B4-BE49-F238E27FC236}">
                <a16:creationId xmlns:a16="http://schemas.microsoft.com/office/drawing/2014/main" id="{BAAA4357-71AE-FC47-A3AE-F37C163D0008}"/>
              </a:ext>
            </a:extLst>
          </p:cNvPr>
          <p:cNvGrpSpPr>
            <a:grpSpLocks/>
          </p:cNvGrpSpPr>
          <p:nvPr/>
        </p:nvGrpSpPr>
        <p:grpSpPr bwMode="auto">
          <a:xfrm>
            <a:off x="4970463" y="180975"/>
            <a:ext cx="2678112" cy="269875"/>
            <a:chOff x="2864" y="409"/>
            <a:chExt cx="2250" cy="434"/>
          </a:xfrm>
        </p:grpSpPr>
        <p:sp>
          <p:nvSpPr>
            <p:cNvPr id="3" name="Rectangle 6">
              <a:extLst>
                <a:ext uri="{FF2B5EF4-FFF2-40B4-BE49-F238E27FC236}">
                  <a16:creationId xmlns:a16="http://schemas.microsoft.com/office/drawing/2014/main" id="{05CB4556-E5B6-044D-975D-FF02E15FF0D7}"/>
                </a:ext>
              </a:extLst>
            </p:cNvPr>
            <p:cNvSpPr>
              <a:spLocks noChangeArrowheads="1"/>
            </p:cNvSpPr>
            <p:nvPr/>
          </p:nvSpPr>
          <p:spPr bwMode="auto">
            <a:xfrm>
              <a:off x="3623" y="409"/>
              <a:ext cx="734" cy="36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endParaRPr lang="en-US" altLang="en-US" sz="1800"/>
            </a:p>
          </p:txBody>
        </p:sp>
        <p:sp>
          <p:nvSpPr>
            <p:cNvPr id="89120" name="Rectangle 7">
              <a:extLst>
                <a:ext uri="{FF2B5EF4-FFF2-40B4-BE49-F238E27FC236}">
                  <a16:creationId xmlns:a16="http://schemas.microsoft.com/office/drawing/2014/main" id="{C7E65299-5F4F-BA40-A567-EEC6BE49F802}"/>
                </a:ext>
              </a:extLst>
            </p:cNvPr>
            <p:cNvSpPr>
              <a:spLocks noChangeArrowheads="1"/>
            </p:cNvSpPr>
            <p:nvPr/>
          </p:nvSpPr>
          <p:spPr bwMode="auto">
            <a:xfrm>
              <a:off x="2864" y="438"/>
              <a:ext cx="2250" cy="40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lnSpc>
                  <a:spcPct val="80000"/>
                </a:lnSpc>
              </a:pPr>
              <a:r>
                <a:rPr lang="en-US" altLang="en-US" sz="1500">
                  <a:solidFill>
                    <a:schemeClr val="tx1"/>
                  </a:solidFill>
                </a:rPr>
                <a:t>Posterior Vagina </a:t>
              </a:r>
              <a:r>
                <a:rPr lang="en-US" altLang="en-US" sz="1500"/>
                <a:t>(Vestibule)</a:t>
              </a:r>
              <a:endParaRPr lang="en-US" altLang="en-US" sz="1800"/>
            </a:p>
          </p:txBody>
        </p:sp>
      </p:grpSp>
      <p:sp>
        <p:nvSpPr>
          <p:cNvPr id="89094" name="Line 8">
            <a:extLst>
              <a:ext uri="{FF2B5EF4-FFF2-40B4-BE49-F238E27FC236}">
                <a16:creationId xmlns:a16="http://schemas.microsoft.com/office/drawing/2014/main" id="{C955CD2C-8E06-734B-978A-2FD591C6F7B6}"/>
              </a:ext>
            </a:extLst>
          </p:cNvPr>
          <p:cNvSpPr>
            <a:spLocks noChangeShapeType="1"/>
          </p:cNvSpPr>
          <p:nvPr/>
        </p:nvSpPr>
        <p:spPr bwMode="auto">
          <a:xfrm flipV="1">
            <a:off x="3486150" y="514350"/>
            <a:ext cx="0" cy="1714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095" name="Line 9">
            <a:extLst>
              <a:ext uri="{FF2B5EF4-FFF2-40B4-BE49-F238E27FC236}">
                <a16:creationId xmlns:a16="http://schemas.microsoft.com/office/drawing/2014/main" id="{96B3FA71-ABE3-1042-B571-4F70D96DE725}"/>
              </a:ext>
            </a:extLst>
          </p:cNvPr>
          <p:cNvSpPr>
            <a:spLocks noChangeShapeType="1"/>
          </p:cNvSpPr>
          <p:nvPr/>
        </p:nvSpPr>
        <p:spPr bwMode="auto">
          <a:xfrm>
            <a:off x="3486150" y="514350"/>
            <a:ext cx="1371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096" name="Line 10">
            <a:extLst>
              <a:ext uri="{FF2B5EF4-FFF2-40B4-BE49-F238E27FC236}">
                <a16:creationId xmlns:a16="http://schemas.microsoft.com/office/drawing/2014/main" id="{A06B3FCE-0300-4142-86D4-8AED2F9D35FA}"/>
              </a:ext>
            </a:extLst>
          </p:cNvPr>
          <p:cNvSpPr>
            <a:spLocks noChangeShapeType="1"/>
          </p:cNvSpPr>
          <p:nvPr/>
        </p:nvSpPr>
        <p:spPr bwMode="auto">
          <a:xfrm>
            <a:off x="4857750" y="514350"/>
            <a:ext cx="0" cy="114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097" name="Line 11">
            <a:extLst>
              <a:ext uri="{FF2B5EF4-FFF2-40B4-BE49-F238E27FC236}">
                <a16:creationId xmlns:a16="http://schemas.microsoft.com/office/drawing/2014/main" id="{D85FF575-5149-774C-929C-122FDF2DEC42}"/>
              </a:ext>
            </a:extLst>
          </p:cNvPr>
          <p:cNvSpPr>
            <a:spLocks noChangeShapeType="1"/>
          </p:cNvSpPr>
          <p:nvPr/>
        </p:nvSpPr>
        <p:spPr bwMode="auto">
          <a:xfrm flipV="1">
            <a:off x="4914900" y="514350"/>
            <a:ext cx="0" cy="114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098" name="Line 12">
            <a:extLst>
              <a:ext uri="{FF2B5EF4-FFF2-40B4-BE49-F238E27FC236}">
                <a16:creationId xmlns:a16="http://schemas.microsoft.com/office/drawing/2014/main" id="{1FC8B16F-E06A-194B-B706-642E8868C338}"/>
              </a:ext>
            </a:extLst>
          </p:cNvPr>
          <p:cNvSpPr>
            <a:spLocks noChangeShapeType="1"/>
          </p:cNvSpPr>
          <p:nvPr/>
        </p:nvSpPr>
        <p:spPr bwMode="auto">
          <a:xfrm>
            <a:off x="4914900" y="514350"/>
            <a:ext cx="188595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099" name="Line 13">
            <a:extLst>
              <a:ext uri="{FF2B5EF4-FFF2-40B4-BE49-F238E27FC236}">
                <a16:creationId xmlns:a16="http://schemas.microsoft.com/office/drawing/2014/main" id="{28BA985D-DA06-D044-A6F0-B3300E541B02}"/>
              </a:ext>
            </a:extLst>
          </p:cNvPr>
          <p:cNvSpPr>
            <a:spLocks noChangeShapeType="1"/>
          </p:cNvSpPr>
          <p:nvPr/>
        </p:nvSpPr>
        <p:spPr bwMode="auto">
          <a:xfrm>
            <a:off x="6800850" y="514350"/>
            <a:ext cx="0" cy="114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100" name="Rectangle 15">
            <a:extLst>
              <a:ext uri="{FF2B5EF4-FFF2-40B4-BE49-F238E27FC236}">
                <a16:creationId xmlns:a16="http://schemas.microsoft.com/office/drawing/2014/main" id="{9B3880C8-E5B1-DE4B-B8C6-03B42ADA848B}"/>
              </a:ext>
            </a:extLst>
          </p:cNvPr>
          <p:cNvSpPr>
            <a:spLocks noChangeArrowheads="1"/>
          </p:cNvSpPr>
          <p:nvPr/>
        </p:nvSpPr>
        <p:spPr bwMode="auto">
          <a:xfrm>
            <a:off x="2862263" y="2343150"/>
            <a:ext cx="1119187"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lnSpc>
                <a:spcPct val="80000"/>
              </a:lnSpc>
            </a:pPr>
            <a:r>
              <a:rPr lang="en-US" altLang="en-US" sz="1500">
                <a:solidFill>
                  <a:schemeClr val="tx1"/>
                </a:solidFill>
              </a:rPr>
              <a:t>Columnar</a:t>
            </a:r>
          </a:p>
          <a:p>
            <a:pPr algn="ctr">
              <a:lnSpc>
                <a:spcPct val="80000"/>
              </a:lnSpc>
            </a:pPr>
            <a:r>
              <a:rPr lang="en-US" altLang="en-US" sz="1500">
                <a:solidFill>
                  <a:schemeClr val="tx1"/>
                </a:solidFill>
              </a:rPr>
              <a:t>Epithelium</a:t>
            </a:r>
          </a:p>
        </p:txBody>
      </p:sp>
      <p:sp>
        <p:nvSpPr>
          <p:cNvPr id="89101" name="Rectangle 16">
            <a:extLst>
              <a:ext uri="{FF2B5EF4-FFF2-40B4-BE49-F238E27FC236}">
                <a16:creationId xmlns:a16="http://schemas.microsoft.com/office/drawing/2014/main" id="{39FFAEB4-54AB-F642-8C49-16950FACAF6E}"/>
              </a:ext>
            </a:extLst>
          </p:cNvPr>
          <p:cNvSpPr>
            <a:spLocks noChangeArrowheads="1"/>
          </p:cNvSpPr>
          <p:nvPr/>
        </p:nvSpPr>
        <p:spPr bwMode="auto">
          <a:xfrm>
            <a:off x="5262563" y="2228850"/>
            <a:ext cx="1119187"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lnSpc>
                <a:spcPct val="80000"/>
              </a:lnSpc>
            </a:pPr>
            <a:r>
              <a:rPr lang="en-US" altLang="en-US" sz="1500"/>
              <a:t>Stratified</a:t>
            </a:r>
          </a:p>
          <a:p>
            <a:pPr algn="ctr">
              <a:lnSpc>
                <a:spcPct val="80000"/>
              </a:lnSpc>
            </a:pPr>
            <a:r>
              <a:rPr lang="en-US" altLang="en-US" sz="1500"/>
              <a:t>Squamous</a:t>
            </a:r>
          </a:p>
          <a:p>
            <a:pPr algn="ctr">
              <a:lnSpc>
                <a:spcPct val="80000"/>
              </a:lnSpc>
            </a:pPr>
            <a:r>
              <a:rPr lang="en-US" altLang="en-US" sz="1500"/>
              <a:t>Epithelium</a:t>
            </a:r>
          </a:p>
        </p:txBody>
      </p:sp>
      <p:sp>
        <p:nvSpPr>
          <p:cNvPr id="89103" name="Rectangle 17">
            <a:extLst>
              <a:ext uri="{FF2B5EF4-FFF2-40B4-BE49-F238E27FC236}">
                <a16:creationId xmlns:a16="http://schemas.microsoft.com/office/drawing/2014/main" id="{8904D043-3C41-4643-A675-B3ACC1E6A9BB}"/>
              </a:ext>
            </a:extLst>
          </p:cNvPr>
          <p:cNvSpPr>
            <a:spLocks noChangeArrowheads="1"/>
          </p:cNvSpPr>
          <p:nvPr/>
        </p:nvSpPr>
        <p:spPr bwMode="auto">
          <a:xfrm>
            <a:off x="6378575" y="4341813"/>
            <a:ext cx="1117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charset="0"/>
                <a:ea typeface="ＭＳ Ｐゴシック" charset="-128"/>
              </a:defRPr>
            </a:lvl1pPr>
            <a:lvl2pPr marL="37931725" indent="-37474525">
              <a:defRPr sz="2400" b="1">
                <a:solidFill>
                  <a:schemeClr val="tx2"/>
                </a:solidFill>
                <a:latin typeface="Helvetica" charset="0"/>
                <a:ea typeface="ＭＳ Ｐゴシック" charset="-128"/>
              </a:defRPr>
            </a:lvl2pPr>
            <a:lvl3pPr>
              <a:defRPr sz="2400" b="1">
                <a:solidFill>
                  <a:schemeClr val="tx2"/>
                </a:solidFill>
                <a:latin typeface="Helvetica" charset="0"/>
                <a:ea typeface="ＭＳ Ｐゴシック" charset="-128"/>
              </a:defRPr>
            </a:lvl3pPr>
            <a:lvl4pPr>
              <a:defRPr sz="2400" b="1">
                <a:solidFill>
                  <a:schemeClr val="tx2"/>
                </a:solidFill>
                <a:latin typeface="Helvetica" charset="0"/>
                <a:ea typeface="ＭＳ Ｐゴシック" charset="-128"/>
              </a:defRPr>
            </a:lvl4pPr>
            <a:lvl5pPr>
              <a:defRPr sz="2400" b="1">
                <a:solidFill>
                  <a:schemeClr val="tx2"/>
                </a:solidFill>
                <a:latin typeface="Helvetica" charset="0"/>
                <a:ea typeface="ＭＳ Ｐゴシック" charset="-128"/>
              </a:defRPr>
            </a:lvl5pPr>
            <a:lvl6pPr marL="457200" eaLnBrk="0" fontAlgn="base" hangingPunct="0">
              <a:spcBef>
                <a:spcPct val="0"/>
              </a:spcBef>
              <a:spcAft>
                <a:spcPct val="0"/>
              </a:spcAft>
              <a:defRPr sz="2400" b="1">
                <a:solidFill>
                  <a:schemeClr val="tx2"/>
                </a:solidFill>
                <a:latin typeface="Helvetica" charset="0"/>
                <a:ea typeface="ＭＳ Ｐゴシック" charset="-128"/>
              </a:defRPr>
            </a:lvl6pPr>
            <a:lvl7pPr marL="914400" eaLnBrk="0" fontAlgn="base" hangingPunct="0">
              <a:spcBef>
                <a:spcPct val="0"/>
              </a:spcBef>
              <a:spcAft>
                <a:spcPct val="0"/>
              </a:spcAft>
              <a:defRPr sz="2400" b="1">
                <a:solidFill>
                  <a:schemeClr val="tx2"/>
                </a:solidFill>
                <a:latin typeface="Helvetica" charset="0"/>
                <a:ea typeface="ＭＳ Ｐゴシック" charset="-128"/>
              </a:defRPr>
            </a:lvl7pPr>
            <a:lvl8pPr marL="1371600" eaLnBrk="0" fontAlgn="base" hangingPunct="0">
              <a:spcBef>
                <a:spcPct val="0"/>
              </a:spcBef>
              <a:spcAft>
                <a:spcPct val="0"/>
              </a:spcAft>
              <a:defRPr sz="2400" b="1">
                <a:solidFill>
                  <a:schemeClr val="tx2"/>
                </a:solidFill>
                <a:latin typeface="Helvetica" charset="0"/>
                <a:ea typeface="ＭＳ Ｐゴシック" charset="-128"/>
              </a:defRPr>
            </a:lvl8pPr>
            <a:lvl9pPr marL="1828800" eaLnBrk="0" fontAlgn="base" hangingPunct="0">
              <a:spcBef>
                <a:spcPct val="0"/>
              </a:spcBef>
              <a:spcAft>
                <a:spcPct val="0"/>
              </a:spcAft>
              <a:defRPr sz="2400" b="1">
                <a:solidFill>
                  <a:schemeClr val="tx2"/>
                </a:solidFill>
                <a:latin typeface="Helvetica" charset="0"/>
                <a:ea typeface="ＭＳ Ｐゴシック" charset="-128"/>
              </a:defRPr>
            </a:lvl9pPr>
          </a:lstStyle>
          <a:p>
            <a:pPr>
              <a:defRPr/>
            </a:pPr>
            <a:r>
              <a:rPr lang="en-US" altLang="x-none" sz="1350">
                <a:solidFill>
                  <a:schemeClr val="tx1"/>
                </a:solidFill>
              </a:rPr>
              <a:t>Submucosa</a:t>
            </a:r>
          </a:p>
        </p:txBody>
      </p:sp>
      <p:sp>
        <p:nvSpPr>
          <p:cNvPr id="4" name="Rectangle 18">
            <a:extLst>
              <a:ext uri="{FF2B5EF4-FFF2-40B4-BE49-F238E27FC236}">
                <a16:creationId xmlns:a16="http://schemas.microsoft.com/office/drawing/2014/main" id="{BF71CEE7-E38E-C449-A634-21B376BDC559}"/>
              </a:ext>
            </a:extLst>
          </p:cNvPr>
          <p:cNvSpPr>
            <a:spLocks noChangeArrowheads="1"/>
          </p:cNvSpPr>
          <p:nvPr/>
        </p:nvSpPr>
        <p:spPr bwMode="auto">
          <a:xfrm>
            <a:off x="4229100" y="2514600"/>
            <a:ext cx="823913"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solidFill>
                  <a:schemeClr val="tx1"/>
                </a:solidFill>
              </a:rPr>
              <a:t>Urethra</a:t>
            </a:r>
          </a:p>
        </p:txBody>
      </p:sp>
      <p:sp>
        <p:nvSpPr>
          <p:cNvPr id="89105" name="Rectangle 19">
            <a:extLst>
              <a:ext uri="{FF2B5EF4-FFF2-40B4-BE49-F238E27FC236}">
                <a16:creationId xmlns:a16="http://schemas.microsoft.com/office/drawing/2014/main" id="{ED839BB6-3BC0-C84F-8488-16E1D0A0A66F}"/>
              </a:ext>
            </a:extLst>
          </p:cNvPr>
          <p:cNvSpPr>
            <a:spLocks noChangeArrowheads="1"/>
          </p:cNvSpPr>
          <p:nvPr/>
        </p:nvSpPr>
        <p:spPr bwMode="auto">
          <a:xfrm>
            <a:off x="2365375" y="4311650"/>
            <a:ext cx="12350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charset="0"/>
                <a:ea typeface="ＭＳ Ｐゴシック" charset="-128"/>
              </a:defRPr>
            </a:lvl1pPr>
            <a:lvl2pPr marL="37931725" indent="-37474525">
              <a:defRPr sz="2400" b="1">
                <a:solidFill>
                  <a:schemeClr val="tx2"/>
                </a:solidFill>
                <a:latin typeface="Helvetica" charset="0"/>
                <a:ea typeface="ＭＳ Ｐゴシック" charset="-128"/>
              </a:defRPr>
            </a:lvl2pPr>
            <a:lvl3pPr>
              <a:defRPr sz="2400" b="1">
                <a:solidFill>
                  <a:schemeClr val="tx2"/>
                </a:solidFill>
                <a:latin typeface="Helvetica" charset="0"/>
                <a:ea typeface="ＭＳ Ｐゴシック" charset="-128"/>
              </a:defRPr>
            </a:lvl3pPr>
            <a:lvl4pPr>
              <a:defRPr sz="2400" b="1">
                <a:solidFill>
                  <a:schemeClr val="tx2"/>
                </a:solidFill>
                <a:latin typeface="Helvetica" charset="0"/>
                <a:ea typeface="ＭＳ Ｐゴシック" charset="-128"/>
              </a:defRPr>
            </a:lvl4pPr>
            <a:lvl5pPr>
              <a:defRPr sz="2400" b="1">
                <a:solidFill>
                  <a:schemeClr val="tx2"/>
                </a:solidFill>
                <a:latin typeface="Helvetica" charset="0"/>
                <a:ea typeface="ＭＳ Ｐゴシック" charset="-128"/>
              </a:defRPr>
            </a:lvl5pPr>
            <a:lvl6pPr marL="457200" eaLnBrk="0" fontAlgn="base" hangingPunct="0">
              <a:spcBef>
                <a:spcPct val="0"/>
              </a:spcBef>
              <a:spcAft>
                <a:spcPct val="0"/>
              </a:spcAft>
              <a:defRPr sz="2400" b="1">
                <a:solidFill>
                  <a:schemeClr val="tx2"/>
                </a:solidFill>
                <a:latin typeface="Helvetica" charset="0"/>
                <a:ea typeface="ＭＳ Ｐゴシック" charset="-128"/>
              </a:defRPr>
            </a:lvl6pPr>
            <a:lvl7pPr marL="914400" eaLnBrk="0" fontAlgn="base" hangingPunct="0">
              <a:spcBef>
                <a:spcPct val="0"/>
              </a:spcBef>
              <a:spcAft>
                <a:spcPct val="0"/>
              </a:spcAft>
              <a:defRPr sz="2400" b="1">
                <a:solidFill>
                  <a:schemeClr val="tx2"/>
                </a:solidFill>
                <a:latin typeface="Helvetica" charset="0"/>
                <a:ea typeface="ＭＳ Ｐゴシック" charset="-128"/>
              </a:defRPr>
            </a:lvl7pPr>
            <a:lvl8pPr marL="1371600" eaLnBrk="0" fontAlgn="base" hangingPunct="0">
              <a:spcBef>
                <a:spcPct val="0"/>
              </a:spcBef>
              <a:spcAft>
                <a:spcPct val="0"/>
              </a:spcAft>
              <a:defRPr sz="2400" b="1">
                <a:solidFill>
                  <a:schemeClr val="tx2"/>
                </a:solidFill>
                <a:latin typeface="Helvetica" charset="0"/>
                <a:ea typeface="ＭＳ Ｐゴシック" charset="-128"/>
              </a:defRPr>
            </a:lvl8pPr>
            <a:lvl9pPr marL="1828800" eaLnBrk="0" fontAlgn="base" hangingPunct="0">
              <a:spcBef>
                <a:spcPct val="0"/>
              </a:spcBef>
              <a:spcAft>
                <a:spcPct val="0"/>
              </a:spcAft>
              <a:defRPr sz="2400" b="1">
                <a:solidFill>
                  <a:schemeClr val="tx2"/>
                </a:solidFill>
                <a:latin typeface="Helvetica" charset="0"/>
                <a:ea typeface="ＭＳ Ｐゴシック" charset="-128"/>
              </a:defRPr>
            </a:lvl9pPr>
          </a:lstStyle>
          <a:p>
            <a:pPr>
              <a:defRPr/>
            </a:pPr>
            <a:r>
              <a:rPr lang="en-US" altLang="x-none" sz="1350">
                <a:solidFill>
                  <a:schemeClr val="tx1"/>
                </a:solidFill>
              </a:rPr>
              <a:t>Submucosa</a:t>
            </a:r>
          </a:p>
        </p:txBody>
      </p:sp>
      <p:grpSp>
        <p:nvGrpSpPr>
          <p:cNvPr id="5" name="Group 20">
            <a:extLst>
              <a:ext uri="{FF2B5EF4-FFF2-40B4-BE49-F238E27FC236}">
                <a16:creationId xmlns:a16="http://schemas.microsoft.com/office/drawing/2014/main" id="{76E4AD6C-6181-844B-9DBB-6E09D615F105}"/>
              </a:ext>
            </a:extLst>
          </p:cNvPr>
          <p:cNvGrpSpPr>
            <a:grpSpLocks/>
          </p:cNvGrpSpPr>
          <p:nvPr/>
        </p:nvGrpSpPr>
        <p:grpSpPr bwMode="auto">
          <a:xfrm>
            <a:off x="4173538" y="3697288"/>
            <a:ext cx="817562" cy="274637"/>
            <a:chOff x="2520" y="3479"/>
            <a:chExt cx="687" cy="231"/>
          </a:xfrm>
        </p:grpSpPr>
        <p:sp>
          <p:nvSpPr>
            <p:cNvPr id="89117" name="Rectangle 21">
              <a:extLst>
                <a:ext uri="{FF2B5EF4-FFF2-40B4-BE49-F238E27FC236}">
                  <a16:creationId xmlns:a16="http://schemas.microsoft.com/office/drawing/2014/main" id="{3DB7F9BE-F3D9-E343-A4E7-A2D756FB28CA}"/>
                </a:ext>
              </a:extLst>
            </p:cNvPr>
            <p:cNvSpPr>
              <a:spLocks noChangeArrowheads="1"/>
            </p:cNvSpPr>
            <p:nvPr/>
          </p:nvSpPr>
          <p:spPr bwMode="auto">
            <a:xfrm>
              <a:off x="2578" y="3487"/>
              <a:ext cx="584"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endParaRPr lang="en-US" altLang="en-US" sz="1800"/>
            </a:p>
          </p:txBody>
        </p:sp>
        <p:sp>
          <p:nvSpPr>
            <p:cNvPr id="89119" name="Rectangle 22">
              <a:extLst>
                <a:ext uri="{FF2B5EF4-FFF2-40B4-BE49-F238E27FC236}">
                  <a16:creationId xmlns:a16="http://schemas.microsoft.com/office/drawing/2014/main" id="{DB8C380C-A1C3-4B48-9FA7-8F57F75FF58E}"/>
                </a:ext>
              </a:extLst>
            </p:cNvPr>
            <p:cNvSpPr>
              <a:spLocks noChangeArrowheads="1"/>
            </p:cNvSpPr>
            <p:nvPr/>
          </p:nvSpPr>
          <p:spPr bwMode="auto">
            <a:xfrm>
              <a:off x="2520" y="3479"/>
              <a:ext cx="68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spAutoFit/>
            </a:bodyPr>
            <a:lstStyle>
              <a:lvl1pPr>
                <a:defRPr sz="2400" b="1">
                  <a:solidFill>
                    <a:schemeClr val="tx2"/>
                  </a:solidFill>
                  <a:latin typeface="Helvetica" charset="0"/>
                  <a:ea typeface="ＭＳ Ｐゴシック" charset="-128"/>
                </a:defRPr>
              </a:lvl1pPr>
              <a:lvl2pPr marL="37931725" indent="-37474525">
                <a:defRPr sz="2400" b="1">
                  <a:solidFill>
                    <a:schemeClr val="tx2"/>
                  </a:solidFill>
                  <a:latin typeface="Helvetica" charset="0"/>
                  <a:ea typeface="ＭＳ Ｐゴシック" charset="-128"/>
                </a:defRPr>
              </a:lvl2pPr>
              <a:lvl3pPr>
                <a:defRPr sz="2400" b="1">
                  <a:solidFill>
                    <a:schemeClr val="tx2"/>
                  </a:solidFill>
                  <a:latin typeface="Helvetica" charset="0"/>
                  <a:ea typeface="ＭＳ Ｐゴシック" charset="-128"/>
                </a:defRPr>
              </a:lvl3pPr>
              <a:lvl4pPr>
                <a:defRPr sz="2400" b="1">
                  <a:solidFill>
                    <a:schemeClr val="tx2"/>
                  </a:solidFill>
                  <a:latin typeface="Helvetica" charset="0"/>
                  <a:ea typeface="ＭＳ Ｐゴシック" charset="-128"/>
                </a:defRPr>
              </a:lvl4pPr>
              <a:lvl5pPr>
                <a:defRPr sz="2400" b="1">
                  <a:solidFill>
                    <a:schemeClr val="tx2"/>
                  </a:solidFill>
                  <a:latin typeface="Helvetica" charset="0"/>
                  <a:ea typeface="ＭＳ Ｐゴシック" charset="-128"/>
                </a:defRPr>
              </a:lvl5pPr>
              <a:lvl6pPr marL="457200" eaLnBrk="0" fontAlgn="base" hangingPunct="0">
                <a:spcBef>
                  <a:spcPct val="0"/>
                </a:spcBef>
                <a:spcAft>
                  <a:spcPct val="0"/>
                </a:spcAft>
                <a:defRPr sz="2400" b="1">
                  <a:solidFill>
                    <a:schemeClr val="tx2"/>
                  </a:solidFill>
                  <a:latin typeface="Helvetica" charset="0"/>
                  <a:ea typeface="ＭＳ Ｐゴシック" charset="-128"/>
                </a:defRPr>
              </a:lvl6pPr>
              <a:lvl7pPr marL="914400" eaLnBrk="0" fontAlgn="base" hangingPunct="0">
                <a:spcBef>
                  <a:spcPct val="0"/>
                </a:spcBef>
                <a:spcAft>
                  <a:spcPct val="0"/>
                </a:spcAft>
                <a:defRPr sz="2400" b="1">
                  <a:solidFill>
                    <a:schemeClr val="tx2"/>
                  </a:solidFill>
                  <a:latin typeface="Helvetica" charset="0"/>
                  <a:ea typeface="ＭＳ Ｐゴシック" charset="-128"/>
                </a:defRPr>
              </a:lvl7pPr>
              <a:lvl8pPr marL="1371600" eaLnBrk="0" fontAlgn="base" hangingPunct="0">
                <a:spcBef>
                  <a:spcPct val="0"/>
                </a:spcBef>
                <a:spcAft>
                  <a:spcPct val="0"/>
                </a:spcAft>
                <a:defRPr sz="2400" b="1">
                  <a:solidFill>
                    <a:schemeClr val="tx2"/>
                  </a:solidFill>
                  <a:latin typeface="Helvetica" charset="0"/>
                  <a:ea typeface="ＭＳ Ｐゴシック" charset="-128"/>
                </a:defRPr>
              </a:lvl8pPr>
              <a:lvl9pPr marL="1828800" eaLnBrk="0" fontAlgn="base" hangingPunct="0">
                <a:spcBef>
                  <a:spcPct val="0"/>
                </a:spcBef>
                <a:spcAft>
                  <a:spcPct val="0"/>
                </a:spcAft>
                <a:defRPr sz="2400" b="1">
                  <a:solidFill>
                    <a:schemeClr val="tx2"/>
                  </a:solidFill>
                  <a:latin typeface="Helvetica" charset="0"/>
                  <a:ea typeface="ＭＳ Ｐゴシック" charset="-128"/>
                </a:defRPr>
              </a:lvl9pPr>
            </a:lstStyle>
            <a:p>
              <a:pPr algn="ctr">
                <a:defRPr/>
              </a:pPr>
              <a:r>
                <a:rPr lang="en-US" altLang="x-none" sz="1350">
                  <a:solidFill>
                    <a:schemeClr val="tx1"/>
                  </a:solidFill>
                </a:rPr>
                <a:t>Mucosa</a:t>
              </a:r>
            </a:p>
          </p:txBody>
        </p:sp>
      </p:grpSp>
      <p:sp>
        <p:nvSpPr>
          <p:cNvPr id="89106" name="Line 23">
            <a:extLst>
              <a:ext uri="{FF2B5EF4-FFF2-40B4-BE49-F238E27FC236}">
                <a16:creationId xmlns:a16="http://schemas.microsoft.com/office/drawing/2014/main" id="{9FDD6AC7-FC71-994D-BC9F-EA8911BACDFE}"/>
              </a:ext>
            </a:extLst>
          </p:cNvPr>
          <p:cNvSpPr>
            <a:spLocks noChangeShapeType="1"/>
          </p:cNvSpPr>
          <p:nvPr/>
        </p:nvSpPr>
        <p:spPr bwMode="auto">
          <a:xfrm flipH="1" flipV="1">
            <a:off x="4629150" y="2228850"/>
            <a:ext cx="114300" cy="28575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89107" name="Group 31">
            <a:extLst>
              <a:ext uri="{FF2B5EF4-FFF2-40B4-BE49-F238E27FC236}">
                <a16:creationId xmlns:a16="http://schemas.microsoft.com/office/drawing/2014/main" id="{1C895E46-3820-4A4E-871E-192A8DD30144}"/>
              </a:ext>
            </a:extLst>
          </p:cNvPr>
          <p:cNvGrpSpPr>
            <a:grpSpLocks/>
          </p:cNvGrpSpPr>
          <p:nvPr/>
        </p:nvGrpSpPr>
        <p:grpSpPr bwMode="auto">
          <a:xfrm>
            <a:off x="3429000" y="914400"/>
            <a:ext cx="1174750" cy="800100"/>
            <a:chOff x="1920" y="768"/>
            <a:chExt cx="987" cy="672"/>
          </a:xfrm>
        </p:grpSpPr>
        <p:sp>
          <p:nvSpPr>
            <p:cNvPr id="94232" name="Text Box 24">
              <a:extLst>
                <a:ext uri="{FF2B5EF4-FFF2-40B4-BE49-F238E27FC236}">
                  <a16:creationId xmlns:a16="http://schemas.microsoft.com/office/drawing/2014/main" id="{488398D6-47E4-A94B-BEB9-01ECC0A39A41}"/>
                </a:ext>
              </a:extLst>
            </p:cNvPr>
            <p:cNvSpPr txBox="1">
              <a:spLocks noChangeArrowheads="1"/>
            </p:cNvSpPr>
            <p:nvPr/>
          </p:nvSpPr>
          <p:spPr bwMode="auto">
            <a:xfrm>
              <a:off x="2160" y="912"/>
              <a:ext cx="747" cy="311"/>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defRPr/>
              </a:pPr>
              <a:r>
                <a:rPr lang="en-US" sz="1800">
                  <a:solidFill>
                    <a:srgbClr val="FFFF00"/>
                  </a:solidFill>
                  <a:latin typeface="Helvetica" charset="0"/>
                  <a:ea typeface="+mn-ea"/>
                </a:rPr>
                <a:t>Fornix</a:t>
              </a:r>
            </a:p>
          </p:txBody>
        </p:sp>
        <p:sp>
          <p:nvSpPr>
            <p:cNvPr id="89115" name="Line 25">
              <a:extLst>
                <a:ext uri="{FF2B5EF4-FFF2-40B4-BE49-F238E27FC236}">
                  <a16:creationId xmlns:a16="http://schemas.microsoft.com/office/drawing/2014/main" id="{F1ACEF69-1190-484E-8172-44436BD3F276}"/>
                </a:ext>
              </a:extLst>
            </p:cNvPr>
            <p:cNvSpPr>
              <a:spLocks noChangeShapeType="1"/>
            </p:cNvSpPr>
            <p:nvPr/>
          </p:nvSpPr>
          <p:spPr bwMode="auto">
            <a:xfrm flipH="1" flipV="1">
              <a:off x="1968" y="768"/>
              <a:ext cx="192" cy="240"/>
            </a:xfrm>
            <a:prstGeom prst="line">
              <a:avLst/>
            </a:prstGeom>
            <a:noFill/>
            <a:ln w="38100">
              <a:solidFill>
                <a:srgbClr val="FFFF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89116" name="Line 26">
              <a:extLst>
                <a:ext uri="{FF2B5EF4-FFF2-40B4-BE49-F238E27FC236}">
                  <a16:creationId xmlns:a16="http://schemas.microsoft.com/office/drawing/2014/main" id="{514D53D1-8A8F-B441-A4E0-0B06C5CE591B}"/>
                </a:ext>
              </a:extLst>
            </p:cNvPr>
            <p:cNvSpPr>
              <a:spLocks noChangeShapeType="1"/>
            </p:cNvSpPr>
            <p:nvPr/>
          </p:nvSpPr>
          <p:spPr bwMode="auto">
            <a:xfrm flipH="1">
              <a:off x="1920" y="1104"/>
              <a:ext cx="240" cy="336"/>
            </a:xfrm>
            <a:prstGeom prst="line">
              <a:avLst/>
            </a:prstGeom>
            <a:noFill/>
            <a:ln w="38100">
              <a:solidFill>
                <a:srgbClr val="FFFF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9108" name="Group 33">
            <a:extLst>
              <a:ext uri="{FF2B5EF4-FFF2-40B4-BE49-F238E27FC236}">
                <a16:creationId xmlns:a16="http://schemas.microsoft.com/office/drawing/2014/main" id="{C0CC5DC0-6E39-FA47-A685-13155D5A8FDC}"/>
              </a:ext>
            </a:extLst>
          </p:cNvPr>
          <p:cNvGrpSpPr>
            <a:grpSpLocks/>
          </p:cNvGrpSpPr>
          <p:nvPr/>
        </p:nvGrpSpPr>
        <p:grpSpPr bwMode="auto">
          <a:xfrm>
            <a:off x="4791075" y="742950"/>
            <a:ext cx="3371850" cy="1641475"/>
            <a:chOff x="2928" y="624"/>
            <a:chExt cx="2832" cy="1379"/>
          </a:xfrm>
        </p:grpSpPr>
        <p:sp>
          <p:nvSpPr>
            <p:cNvPr id="89110" name="Line 28">
              <a:extLst>
                <a:ext uri="{FF2B5EF4-FFF2-40B4-BE49-F238E27FC236}">
                  <a16:creationId xmlns:a16="http://schemas.microsoft.com/office/drawing/2014/main" id="{24E52E5E-9657-D94B-A45A-769BBF96FBA1}"/>
                </a:ext>
              </a:extLst>
            </p:cNvPr>
            <p:cNvSpPr>
              <a:spLocks noChangeShapeType="1"/>
            </p:cNvSpPr>
            <p:nvPr/>
          </p:nvSpPr>
          <p:spPr bwMode="auto">
            <a:xfrm>
              <a:off x="2928" y="624"/>
              <a:ext cx="0" cy="816"/>
            </a:xfrm>
            <a:prstGeom prst="line">
              <a:avLst/>
            </a:prstGeom>
            <a:noFill/>
            <a:ln w="57150">
              <a:solidFill>
                <a:srgbClr val="00FE0C"/>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89111" name="Group 32">
              <a:extLst>
                <a:ext uri="{FF2B5EF4-FFF2-40B4-BE49-F238E27FC236}">
                  <a16:creationId xmlns:a16="http://schemas.microsoft.com/office/drawing/2014/main" id="{04906E49-9B58-5D45-B76A-30F92A964DA5}"/>
                </a:ext>
              </a:extLst>
            </p:cNvPr>
            <p:cNvGrpSpPr>
              <a:grpSpLocks/>
            </p:cNvGrpSpPr>
            <p:nvPr/>
          </p:nvGrpSpPr>
          <p:grpSpPr bwMode="auto">
            <a:xfrm>
              <a:off x="3024" y="1248"/>
              <a:ext cx="2736" cy="755"/>
              <a:chOff x="3024" y="1248"/>
              <a:chExt cx="2736" cy="755"/>
            </a:xfrm>
          </p:grpSpPr>
          <p:sp>
            <p:nvSpPr>
              <p:cNvPr id="94237" name="Text Box 29">
                <a:extLst>
                  <a:ext uri="{FF2B5EF4-FFF2-40B4-BE49-F238E27FC236}">
                    <a16:creationId xmlns:a16="http://schemas.microsoft.com/office/drawing/2014/main" id="{D972C3AE-9B37-A549-B89A-078892E3FFA9}"/>
                  </a:ext>
                </a:extLst>
              </p:cNvPr>
              <p:cNvSpPr txBox="1">
                <a:spLocks noChangeArrowheads="1"/>
              </p:cNvSpPr>
              <p:nvPr/>
            </p:nvSpPr>
            <p:spPr bwMode="auto">
              <a:xfrm>
                <a:off x="4800" y="1344"/>
                <a:ext cx="960" cy="659"/>
              </a:xfrm>
              <a:prstGeom prst="rect">
                <a:avLst/>
              </a:prstGeom>
              <a:noFill/>
              <a:ln>
                <a:noFill/>
              </a:ln>
              <a:effectLst>
                <a:outerShdw blurRad="63500" dist="17961"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defRPr/>
                </a:pPr>
                <a:r>
                  <a:rPr lang="en-US" sz="1500">
                    <a:solidFill>
                      <a:srgbClr val="00FE0C"/>
                    </a:solidFill>
                    <a:latin typeface="Helvetica" charset="0"/>
                    <a:ea typeface="+mn-ea"/>
                  </a:rPr>
                  <a:t>Vulva-Vaginal Sphincter</a:t>
                </a:r>
              </a:p>
            </p:txBody>
          </p:sp>
          <p:sp>
            <p:nvSpPr>
              <p:cNvPr id="89113" name="Line 30">
                <a:extLst>
                  <a:ext uri="{FF2B5EF4-FFF2-40B4-BE49-F238E27FC236}">
                    <a16:creationId xmlns:a16="http://schemas.microsoft.com/office/drawing/2014/main" id="{5441DDAB-80E7-174F-A60E-E59493E7B827}"/>
                  </a:ext>
                </a:extLst>
              </p:cNvPr>
              <p:cNvSpPr>
                <a:spLocks noChangeShapeType="1"/>
              </p:cNvSpPr>
              <p:nvPr/>
            </p:nvSpPr>
            <p:spPr bwMode="auto">
              <a:xfrm flipH="1" flipV="1">
                <a:off x="3024" y="1248"/>
                <a:ext cx="1680" cy="432"/>
              </a:xfrm>
              <a:prstGeom prst="line">
                <a:avLst/>
              </a:prstGeom>
              <a:noFill/>
              <a:ln w="38100">
                <a:solidFill>
                  <a:srgbClr val="00FE0C"/>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sp>
        <p:nvSpPr>
          <p:cNvPr id="89109" name="Text Box 34">
            <a:extLst>
              <a:ext uri="{FF2B5EF4-FFF2-40B4-BE49-F238E27FC236}">
                <a16:creationId xmlns:a16="http://schemas.microsoft.com/office/drawing/2014/main" id="{E7405565-5C73-104F-90F2-83525E1F862F}"/>
              </a:ext>
            </a:extLst>
          </p:cNvPr>
          <p:cNvSpPr txBox="1">
            <a:spLocks noChangeArrowheads="1"/>
          </p:cNvSpPr>
          <p:nvPr/>
        </p:nvSpPr>
        <p:spPr bwMode="auto">
          <a:xfrm>
            <a:off x="2000250" y="742950"/>
            <a:ext cx="7747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500"/>
              <a:t>Cervix</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F11B573-B62C-F04A-9AEC-EA1E3E786F52}"/>
              </a:ext>
            </a:extLst>
          </p:cNvPr>
          <p:cNvSpPr>
            <a:spLocks noGrp="1" noChangeArrowheads="1"/>
          </p:cNvSpPr>
          <p:nvPr>
            <p:ph type="title"/>
          </p:nvPr>
        </p:nvSpPr>
        <p:spPr>
          <a:noFill/>
        </p:spPr>
        <p:txBody>
          <a:bodyPr lIns="67865" tIns="33338" rIns="67865" bIns="33338" anchor="t"/>
          <a:lstStyle/>
          <a:p>
            <a:r>
              <a:rPr lang="en-US" altLang="en-US" dirty="0">
                <a:ea typeface="ＭＳ Ｐゴシック" panose="020B0600070205080204" pitchFamily="34" charset="-128"/>
              </a:rPr>
              <a:t>External Genitalia of the Cow</a:t>
            </a:r>
          </a:p>
        </p:txBody>
      </p:sp>
      <p:pic>
        <p:nvPicPr>
          <p:cNvPr id="95235" name="Picture 3">
            <a:extLst>
              <a:ext uri="{FF2B5EF4-FFF2-40B4-BE49-F238E27FC236}">
                <a16:creationId xmlns:a16="http://schemas.microsoft.com/office/drawing/2014/main" id="{D989B863-A834-C94B-B851-7CDCF9EA37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2150" y="1329827"/>
            <a:ext cx="2303463" cy="285562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5236" name="Picture 4">
            <a:extLst>
              <a:ext uri="{FF2B5EF4-FFF2-40B4-BE49-F238E27FC236}">
                <a16:creationId xmlns:a16="http://schemas.microsoft.com/office/drawing/2014/main" id="{0A12612F-0823-1444-A69B-F524AEB2ECA9}"/>
              </a:ext>
            </a:extLst>
          </p:cNvPr>
          <p:cNvPicPr>
            <a:picLocks noChangeAspect="1" noChangeArrowheads="1"/>
          </p:cNvPicPr>
          <p:nvPr/>
        </p:nvPicPr>
        <p:blipFill>
          <a:blip r:embed="rId4">
            <a:lum bright="10000" contrast="20000"/>
            <a:extLst>
              <a:ext uri="{28A0092B-C50C-407E-A947-70E740481C1C}">
                <a14:useLocalDpi xmlns:a14="http://schemas.microsoft.com/office/drawing/2010/main" val="0"/>
              </a:ext>
            </a:extLst>
          </a:blip>
          <a:srcRect/>
          <a:stretch>
            <a:fillRect/>
          </a:stretch>
        </p:blipFill>
        <p:spPr bwMode="auto">
          <a:xfrm>
            <a:off x="1591468" y="742950"/>
            <a:ext cx="2303463" cy="4137969"/>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5237" name="Rectangle 5">
            <a:extLst>
              <a:ext uri="{FF2B5EF4-FFF2-40B4-BE49-F238E27FC236}">
                <a16:creationId xmlns:a16="http://schemas.microsoft.com/office/drawing/2014/main" id="{0169D501-BF07-A540-8D51-A000179F5538}"/>
              </a:ext>
            </a:extLst>
          </p:cNvPr>
          <p:cNvSpPr>
            <a:spLocks noChangeArrowheads="1"/>
          </p:cNvSpPr>
          <p:nvPr/>
        </p:nvSpPr>
        <p:spPr bwMode="auto">
          <a:xfrm>
            <a:off x="4257675" y="1044575"/>
            <a:ext cx="714375"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t>Anus</a:t>
            </a:r>
          </a:p>
        </p:txBody>
      </p:sp>
      <p:sp>
        <p:nvSpPr>
          <p:cNvPr id="95238" name="Rectangle 6">
            <a:extLst>
              <a:ext uri="{FF2B5EF4-FFF2-40B4-BE49-F238E27FC236}">
                <a16:creationId xmlns:a16="http://schemas.microsoft.com/office/drawing/2014/main" id="{51A821F1-798D-F143-92C9-6126082DCAE3}"/>
              </a:ext>
            </a:extLst>
          </p:cNvPr>
          <p:cNvSpPr>
            <a:spLocks noChangeArrowheads="1"/>
          </p:cNvSpPr>
          <p:nvPr/>
        </p:nvSpPr>
        <p:spPr bwMode="auto">
          <a:xfrm>
            <a:off x="4268788" y="3441700"/>
            <a:ext cx="739775"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t>Labia</a:t>
            </a:r>
          </a:p>
        </p:txBody>
      </p:sp>
      <p:sp>
        <p:nvSpPr>
          <p:cNvPr id="95239" name="Line 7">
            <a:extLst>
              <a:ext uri="{FF2B5EF4-FFF2-40B4-BE49-F238E27FC236}">
                <a16:creationId xmlns:a16="http://schemas.microsoft.com/office/drawing/2014/main" id="{8E8E758D-EFA2-1E45-BC53-E04B24D59C36}"/>
              </a:ext>
            </a:extLst>
          </p:cNvPr>
          <p:cNvSpPr>
            <a:spLocks noChangeShapeType="1"/>
          </p:cNvSpPr>
          <p:nvPr/>
        </p:nvSpPr>
        <p:spPr bwMode="auto">
          <a:xfrm flipH="1" flipV="1">
            <a:off x="3008142" y="3366136"/>
            <a:ext cx="1209675" cy="323850"/>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95240" name="Line 8">
            <a:extLst>
              <a:ext uri="{FF2B5EF4-FFF2-40B4-BE49-F238E27FC236}">
                <a16:creationId xmlns:a16="http://schemas.microsoft.com/office/drawing/2014/main" id="{2CAFC952-4741-324F-9955-14915D77DD5B}"/>
              </a:ext>
            </a:extLst>
          </p:cNvPr>
          <p:cNvSpPr>
            <a:spLocks noChangeShapeType="1"/>
          </p:cNvSpPr>
          <p:nvPr/>
        </p:nvSpPr>
        <p:spPr bwMode="auto">
          <a:xfrm flipH="1">
            <a:off x="2743199" y="1257300"/>
            <a:ext cx="1389063" cy="171450"/>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95241" name="Rectangle 9">
            <a:extLst>
              <a:ext uri="{FF2B5EF4-FFF2-40B4-BE49-F238E27FC236}">
                <a16:creationId xmlns:a16="http://schemas.microsoft.com/office/drawing/2014/main" id="{CE0BBEDF-EEBE-FB4F-BA49-EE7F80D679D4}"/>
              </a:ext>
            </a:extLst>
          </p:cNvPr>
          <p:cNvSpPr>
            <a:spLocks noChangeArrowheads="1"/>
          </p:cNvSpPr>
          <p:nvPr/>
        </p:nvSpPr>
        <p:spPr bwMode="auto">
          <a:xfrm>
            <a:off x="4229100" y="2857500"/>
            <a:ext cx="93186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t>Clitoris</a:t>
            </a:r>
          </a:p>
        </p:txBody>
      </p:sp>
      <p:sp>
        <p:nvSpPr>
          <p:cNvPr id="95242" name="Line 10">
            <a:extLst>
              <a:ext uri="{FF2B5EF4-FFF2-40B4-BE49-F238E27FC236}">
                <a16:creationId xmlns:a16="http://schemas.microsoft.com/office/drawing/2014/main" id="{9D355F04-6009-DF46-857B-36E283DA379F}"/>
              </a:ext>
            </a:extLst>
          </p:cNvPr>
          <p:cNvSpPr>
            <a:spLocks noChangeShapeType="1"/>
          </p:cNvSpPr>
          <p:nvPr/>
        </p:nvSpPr>
        <p:spPr bwMode="auto">
          <a:xfrm>
            <a:off x="5200649" y="3028950"/>
            <a:ext cx="1428751" cy="109538"/>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95243" name="Rectangle 11">
            <a:extLst>
              <a:ext uri="{FF2B5EF4-FFF2-40B4-BE49-F238E27FC236}">
                <a16:creationId xmlns:a16="http://schemas.microsoft.com/office/drawing/2014/main" id="{7EF321B7-3780-0042-8765-898344C9EC8A}"/>
              </a:ext>
            </a:extLst>
          </p:cNvPr>
          <p:cNvSpPr>
            <a:spLocks noChangeArrowheads="1"/>
          </p:cNvSpPr>
          <p:nvPr/>
        </p:nvSpPr>
        <p:spPr bwMode="auto">
          <a:xfrm>
            <a:off x="4343400" y="1828800"/>
            <a:ext cx="739775"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t>Labia</a:t>
            </a:r>
          </a:p>
        </p:txBody>
      </p:sp>
      <p:sp>
        <p:nvSpPr>
          <p:cNvPr id="95244" name="Line 12">
            <a:extLst>
              <a:ext uri="{FF2B5EF4-FFF2-40B4-BE49-F238E27FC236}">
                <a16:creationId xmlns:a16="http://schemas.microsoft.com/office/drawing/2014/main" id="{648ABB8C-7754-154B-A87C-CEF418CAA21B}"/>
              </a:ext>
            </a:extLst>
          </p:cNvPr>
          <p:cNvSpPr>
            <a:spLocks noChangeShapeType="1"/>
          </p:cNvSpPr>
          <p:nvPr/>
        </p:nvSpPr>
        <p:spPr bwMode="auto">
          <a:xfrm>
            <a:off x="5060949" y="2052638"/>
            <a:ext cx="1514475" cy="692150"/>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95245" name="Rectangle 13">
            <a:extLst>
              <a:ext uri="{FF2B5EF4-FFF2-40B4-BE49-F238E27FC236}">
                <a16:creationId xmlns:a16="http://schemas.microsoft.com/office/drawing/2014/main" id="{693B56F2-A8FC-CE4F-8A45-3B66A0E4388B}"/>
              </a:ext>
            </a:extLst>
          </p:cNvPr>
          <p:cNvSpPr>
            <a:spLocks noChangeArrowheads="1"/>
          </p:cNvSpPr>
          <p:nvPr/>
        </p:nvSpPr>
        <p:spPr bwMode="auto">
          <a:xfrm>
            <a:off x="6477000" y="881062"/>
            <a:ext cx="752609" cy="34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dirty="0">
                <a:solidFill>
                  <a:schemeClr val="tx1"/>
                </a:solidFill>
              </a:rPr>
              <a:t>Vulva</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E5F0-26E0-7547-92F1-A8A74303F3CE}"/>
              </a:ext>
            </a:extLst>
          </p:cNvPr>
          <p:cNvSpPr>
            <a:spLocks noGrp="1"/>
          </p:cNvSpPr>
          <p:nvPr>
            <p:ph type="title"/>
          </p:nvPr>
        </p:nvSpPr>
        <p:spPr/>
        <p:txBody>
          <a:bodyPr/>
          <a:lstStyle/>
          <a:p>
            <a:r>
              <a:rPr lang="en-US" dirty="0"/>
              <a:t>Quiz 1c</a:t>
            </a:r>
          </a:p>
        </p:txBody>
      </p:sp>
      <p:sp>
        <p:nvSpPr>
          <p:cNvPr id="4" name="Content Placeholder 3">
            <a:extLst>
              <a:ext uri="{FF2B5EF4-FFF2-40B4-BE49-F238E27FC236}">
                <a16:creationId xmlns:a16="http://schemas.microsoft.com/office/drawing/2014/main" id="{04E129E2-76E6-BA4B-BF64-E1E022BC4262}"/>
              </a:ext>
            </a:extLst>
          </p:cNvPr>
          <p:cNvSpPr txBox="1">
            <a:spLocks/>
          </p:cNvSpPr>
          <p:nvPr/>
        </p:nvSpPr>
        <p:spPr>
          <a:xfrm>
            <a:off x="304800" y="857250"/>
            <a:ext cx="8610600" cy="3771900"/>
          </a:xfrm>
          <a:prstGeom prst="rect">
            <a:avLst/>
          </a:prstGeom>
        </p:spPr>
        <p:txBody>
          <a:bodyPr/>
          <a:lstStyle>
            <a:lvl1pPr marL="257175" indent="-257175" algn="l" rtl="0" eaLnBrk="0" fontAlgn="base" hangingPunct="0">
              <a:spcBef>
                <a:spcPct val="20000"/>
              </a:spcBef>
              <a:spcAft>
                <a:spcPct val="0"/>
              </a:spcAft>
              <a:buSzPct val="125000"/>
              <a:buChar char="•"/>
              <a:defRPr sz="2400" b="1">
                <a:solidFill>
                  <a:schemeClr val="tx1"/>
                </a:solidFill>
                <a:latin typeface="+mn-lt"/>
                <a:ea typeface="ＭＳ Ｐゴシック" charset="-128"/>
                <a:cs typeface="ＭＳ Ｐゴシック" charset="-128"/>
              </a:defRPr>
            </a:lvl1pPr>
            <a:lvl2pPr marL="557213" indent="-214313" algn="l" rtl="0" eaLnBrk="0" fontAlgn="base" hangingPunct="0">
              <a:spcBef>
                <a:spcPct val="20000"/>
              </a:spcBef>
              <a:spcAft>
                <a:spcPct val="0"/>
              </a:spcAft>
              <a:buSzPct val="125000"/>
              <a:buChar char="»"/>
              <a:defRPr sz="2100" b="1">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b="1">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b="1">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b="1">
                <a:solidFill>
                  <a:schemeClr val="tx1"/>
                </a:solidFill>
                <a:latin typeface="+mn-lt"/>
                <a:ea typeface="ＭＳ Ｐゴシック" charset="-128"/>
              </a:defRPr>
            </a:lvl5pPr>
            <a:lvl6pPr marL="1885950" indent="-171450" algn="l" rtl="0" eaLnBrk="0" fontAlgn="base" hangingPunct="0">
              <a:spcBef>
                <a:spcPct val="20000"/>
              </a:spcBef>
              <a:spcAft>
                <a:spcPct val="0"/>
              </a:spcAft>
              <a:buChar char="»"/>
              <a:defRPr sz="1500" b="1">
                <a:solidFill>
                  <a:schemeClr val="tx1"/>
                </a:solidFill>
                <a:latin typeface="+mn-lt"/>
                <a:ea typeface="ＭＳ Ｐゴシック" charset="-128"/>
              </a:defRPr>
            </a:lvl6pPr>
            <a:lvl7pPr marL="2228850" indent="-171450" algn="l" rtl="0" eaLnBrk="0" fontAlgn="base" hangingPunct="0">
              <a:spcBef>
                <a:spcPct val="20000"/>
              </a:spcBef>
              <a:spcAft>
                <a:spcPct val="0"/>
              </a:spcAft>
              <a:buChar char="»"/>
              <a:defRPr sz="1500" b="1">
                <a:solidFill>
                  <a:schemeClr val="tx1"/>
                </a:solidFill>
                <a:latin typeface="+mn-lt"/>
                <a:ea typeface="ＭＳ Ｐゴシック" charset="-128"/>
              </a:defRPr>
            </a:lvl7pPr>
            <a:lvl8pPr marL="2571750" indent="-171450" algn="l" rtl="0" eaLnBrk="0" fontAlgn="base" hangingPunct="0">
              <a:spcBef>
                <a:spcPct val="20000"/>
              </a:spcBef>
              <a:spcAft>
                <a:spcPct val="0"/>
              </a:spcAft>
              <a:buChar char="»"/>
              <a:defRPr sz="1500" b="1">
                <a:solidFill>
                  <a:schemeClr val="tx1"/>
                </a:solidFill>
                <a:latin typeface="+mn-lt"/>
                <a:ea typeface="ＭＳ Ｐゴシック" charset="-128"/>
              </a:defRPr>
            </a:lvl8pPr>
            <a:lvl9pPr marL="2914650" indent="-171450" algn="l" rtl="0" eaLnBrk="0" fontAlgn="base" hangingPunct="0">
              <a:spcBef>
                <a:spcPct val="20000"/>
              </a:spcBef>
              <a:spcAft>
                <a:spcPct val="0"/>
              </a:spcAft>
              <a:buChar char="»"/>
              <a:defRPr sz="1500" b="1">
                <a:solidFill>
                  <a:schemeClr val="tx1"/>
                </a:solidFill>
                <a:latin typeface="+mn-lt"/>
                <a:ea typeface="ＭＳ Ｐゴシック" charset="-128"/>
              </a:defRPr>
            </a:lvl9pPr>
          </a:lstStyle>
          <a:p>
            <a:pPr marL="0" indent="0">
              <a:buNone/>
            </a:pPr>
            <a:r>
              <a:rPr lang="en-US" kern="0" dirty="0"/>
              <a:t>What are the key components that ensure the bovine has only 1 or at most 2 calves ?</a:t>
            </a:r>
          </a:p>
        </p:txBody>
      </p:sp>
      <p:pic>
        <p:nvPicPr>
          <p:cNvPr id="7" name="Picture 6" descr="A picture containing food&#10;&#10;Description automatically generated">
            <a:extLst>
              <a:ext uri="{FF2B5EF4-FFF2-40B4-BE49-F238E27FC236}">
                <a16:creationId xmlns:a16="http://schemas.microsoft.com/office/drawing/2014/main" id="{4D60CE18-BBED-D745-99B6-DD0CFF1EBE68}"/>
              </a:ext>
            </a:extLst>
          </p:cNvPr>
          <p:cNvPicPr>
            <a:picLocks noChangeAspect="1"/>
          </p:cNvPicPr>
          <p:nvPr/>
        </p:nvPicPr>
        <p:blipFill>
          <a:blip r:embed="rId3"/>
          <a:stretch>
            <a:fillRect/>
          </a:stretch>
        </p:blipFill>
        <p:spPr>
          <a:xfrm>
            <a:off x="5334000" y="1495425"/>
            <a:ext cx="3390900" cy="3390900"/>
          </a:xfrm>
          <a:prstGeom prst="rect">
            <a:avLst/>
          </a:prstGeom>
        </p:spPr>
      </p:pic>
    </p:spTree>
    <p:extLst>
      <p:ext uri="{BB962C8B-B14F-4D97-AF65-F5344CB8AC3E}">
        <p14:creationId xmlns:p14="http://schemas.microsoft.com/office/powerpoint/2010/main" val="1916904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E5F0-26E0-7547-92F1-A8A74303F3CE}"/>
              </a:ext>
            </a:extLst>
          </p:cNvPr>
          <p:cNvSpPr>
            <a:spLocks noGrp="1"/>
          </p:cNvSpPr>
          <p:nvPr>
            <p:ph type="title"/>
          </p:nvPr>
        </p:nvSpPr>
        <p:spPr/>
        <p:txBody>
          <a:bodyPr/>
          <a:lstStyle/>
          <a:p>
            <a:r>
              <a:rPr lang="en-US" dirty="0"/>
              <a:t>Quiz 1c</a:t>
            </a:r>
          </a:p>
        </p:txBody>
      </p:sp>
      <p:sp>
        <p:nvSpPr>
          <p:cNvPr id="4" name="Content Placeholder 3">
            <a:extLst>
              <a:ext uri="{FF2B5EF4-FFF2-40B4-BE49-F238E27FC236}">
                <a16:creationId xmlns:a16="http://schemas.microsoft.com/office/drawing/2014/main" id="{04E129E2-76E6-BA4B-BF64-E1E022BC4262}"/>
              </a:ext>
            </a:extLst>
          </p:cNvPr>
          <p:cNvSpPr txBox="1">
            <a:spLocks/>
          </p:cNvSpPr>
          <p:nvPr/>
        </p:nvSpPr>
        <p:spPr>
          <a:xfrm>
            <a:off x="304800" y="857250"/>
            <a:ext cx="8610600" cy="3771900"/>
          </a:xfrm>
          <a:prstGeom prst="rect">
            <a:avLst/>
          </a:prstGeom>
        </p:spPr>
        <p:txBody>
          <a:bodyPr/>
          <a:lstStyle>
            <a:lvl1pPr marL="257175" indent="-257175" algn="l" rtl="0" eaLnBrk="0" fontAlgn="base" hangingPunct="0">
              <a:spcBef>
                <a:spcPct val="20000"/>
              </a:spcBef>
              <a:spcAft>
                <a:spcPct val="0"/>
              </a:spcAft>
              <a:buSzPct val="125000"/>
              <a:buChar char="•"/>
              <a:defRPr sz="2400" b="1">
                <a:solidFill>
                  <a:schemeClr val="tx1"/>
                </a:solidFill>
                <a:latin typeface="+mn-lt"/>
                <a:ea typeface="ＭＳ Ｐゴシック" charset="-128"/>
                <a:cs typeface="ＭＳ Ｐゴシック" charset="-128"/>
              </a:defRPr>
            </a:lvl1pPr>
            <a:lvl2pPr marL="557213" indent="-214313" algn="l" rtl="0" eaLnBrk="0" fontAlgn="base" hangingPunct="0">
              <a:spcBef>
                <a:spcPct val="20000"/>
              </a:spcBef>
              <a:spcAft>
                <a:spcPct val="0"/>
              </a:spcAft>
              <a:buSzPct val="125000"/>
              <a:buChar char="»"/>
              <a:defRPr sz="2100" b="1">
                <a:solidFill>
                  <a:schemeClr val="tx1"/>
                </a:solidFill>
                <a:latin typeface="+mn-lt"/>
                <a:ea typeface="ＭＳ Ｐゴシック" charset="-128"/>
              </a:defRPr>
            </a:lvl2pPr>
            <a:lvl3pPr marL="857250" indent="-171450" algn="l" rtl="0" eaLnBrk="0" fontAlgn="base" hangingPunct="0">
              <a:spcBef>
                <a:spcPct val="20000"/>
              </a:spcBef>
              <a:spcAft>
                <a:spcPct val="0"/>
              </a:spcAft>
              <a:buChar char="•"/>
              <a:defRPr b="1">
                <a:solidFill>
                  <a:schemeClr val="tx1"/>
                </a:solidFill>
                <a:latin typeface="+mn-lt"/>
                <a:ea typeface="ＭＳ Ｐゴシック" charset="-128"/>
              </a:defRPr>
            </a:lvl3pPr>
            <a:lvl4pPr marL="1200150" indent="-171450" algn="l" rtl="0" eaLnBrk="0" fontAlgn="base" hangingPunct="0">
              <a:spcBef>
                <a:spcPct val="20000"/>
              </a:spcBef>
              <a:spcAft>
                <a:spcPct val="0"/>
              </a:spcAft>
              <a:buChar char="–"/>
              <a:defRPr sz="1500" b="1">
                <a:solidFill>
                  <a:schemeClr val="tx1"/>
                </a:solidFill>
                <a:latin typeface="+mn-lt"/>
                <a:ea typeface="ＭＳ Ｐゴシック" charset="-128"/>
              </a:defRPr>
            </a:lvl4pPr>
            <a:lvl5pPr marL="1543050" indent="-171450" algn="l" rtl="0" eaLnBrk="0" fontAlgn="base" hangingPunct="0">
              <a:spcBef>
                <a:spcPct val="20000"/>
              </a:spcBef>
              <a:spcAft>
                <a:spcPct val="0"/>
              </a:spcAft>
              <a:buChar char="»"/>
              <a:defRPr sz="1500" b="1">
                <a:solidFill>
                  <a:schemeClr val="tx1"/>
                </a:solidFill>
                <a:latin typeface="+mn-lt"/>
                <a:ea typeface="ＭＳ Ｐゴシック" charset="-128"/>
              </a:defRPr>
            </a:lvl5pPr>
            <a:lvl6pPr marL="1885950" indent="-171450" algn="l" rtl="0" eaLnBrk="0" fontAlgn="base" hangingPunct="0">
              <a:spcBef>
                <a:spcPct val="20000"/>
              </a:spcBef>
              <a:spcAft>
                <a:spcPct val="0"/>
              </a:spcAft>
              <a:buChar char="»"/>
              <a:defRPr sz="1500" b="1">
                <a:solidFill>
                  <a:schemeClr val="tx1"/>
                </a:solidFill>
                <a:latin typeface="+mn-lt"/>
                <a:ea typeface="ＭＳ Ｐゴシック" charset="-128"/>
              </a:defRPr>
            </a:lvl6pPr>
            <a:lvl7pPr marL="2228850" indent="-171450" algn="l" rtl="0" eaLnBrk="0" fontAlgn="base" hangingPunct="0">
              <a:spcBef>
                <a:spcPct val="20000"/>
              </a:spcBef>
              <a:spcAft>
                <a:spcPct val="0"/>
              </a:spcAft>
              <a:buChar char="»"/>
              <a:defRPr sz="1500" b="1">
                <a:solidFill>
                  <a:schemeClr val="tx1"/>
                </a:solidFill>
                <a:latin typeface="+mn-lt"/>
                <a:ea typeface="ＭＳ Ｐゴシック" charset="-128"/>
              </a:defRPr>
            </a:lvl7pPr>
            <a:lvl8pPr marL="2571750" indent="-171450" algn="l" rtl="0" eaLnBrk="0" fontAlgn="base" hangingPunct="0">
              <a:spcBef>
                <a:spcPct val="20000"/>
              </a:spcBef>
              <a:spcAft>
                <a:spcPct val="0"/>
              </a:spcAft>
              <a:buChar char="»"/>
              <a:defRPr sz="1500" b="1">
                <a:solidFill>
                  <a:schemeClr val="tx1"/>
                </a:solidFill>
                <a:latin typeface="+mn-lt"/>
                <a:ea typeface="ＭＳ Ｐゴシック" charset="-128"/>
              </a:defRPr>
            </a:lvl8pPr>
            <a:lvl9pPr marL="2914650" indent="-171450" algn="l" rtl="0" eaLnBrk="0" fontAlgn="base" hangingPunct="0">
              <a:spcBef>
                <a:spcPct val="20000"/>
              </a:spcBef>
              <a:spcAft>
                <a:spcPct val="0"/>
              </a:spcAft>
              <a:buChar char="»"/>
              <a:defRPr sz="1500" b="1">
                <a:solidFill>
                  <a:schemeClr val="tx1"/>
                </a:solidFill>
                <a:latin typeface="+mn-lt"/>
                <a:ea typeface="ＭＳ Ｐゴシック" charset="-128"/>
              </a:defRPr>
            </a:lvl9pPr>
          </a:lstStyle>
          <a:p>
            <a:pPr marL="0" indent="0">
              <a:buNone/>
            </a:pPr>
            <a:r>
              <a:rPr lang="en-US" kern="0" dirty="0"/>
              <a:t>What are the key components that ensure the bovine has only 1 or at most 2 calves ?</a:t>
            </a:r>
          </a:p>
        </p:txBody>
      </p:sp>
      <p:pic>
        <p:nvPicPr>
          <p:cNvPr id="7" name="Picture 6" descr="A picture containing food&#10;&#10;Description automatically generated">
            <a:extLst>
              <a:ext uri="{FF2B5EF4-FFF2-40B4-BE49-F238E27FC236}">
                <a16:creationId xmlns:a16="http://schemas.microsoft.com/office/drawing/2014/main" id="{4D60CE18-BBED-D745-99B6-DD0CFF1EBE68}"/>
              </a:ext>
            </a:extLst>
          </p:cNvPr>
          <p:cNvPicPr>
            <a:picLocks noChangeAspect="1"/>
          </p:cNvPicPr>
          <p:nvPr/>
        </p:nvPicPr>
        <p:blipFill>
          <a:blip r:embed="rId3"/>
          <a:stretch>
            <a:fillRect/>
          </a:stretch>
        </p:blipFill>
        <p:spPr>
          <a:xfrm>
            <a:off x="5334000" y="1495425"/>
            <a:ext cx="3390900" cy="3390900"/>
          </a:xfrm>
          <a:prstGeom prst="rect">
            <a:avLst/>
          </a:prstGeom>
        </p:spPr>
      </p:pic>
      <p:sp>
        <p:nvSpPr>
          <p:cNvPr id="5" name="TextBox 4">
            <a:extLst>
              <a:ext uri="{FF2B5EF4-FFF2-40B4-BE49-F238E27FC236}">
                <a16:creationId xmlns:a16="http://schemas.microsoft.com/office/drawing/2014/main" id="{084ACE38-DC07-D94E-B7F3-A8D66EDB507A}"/>
              </a:ext>
            </a:extLst>
          </p:cNvPr>
          <p:cNvSpPr txBox="1"/>
          <p:nvPr/>
        </p:nvSpPr>
        <p:spPr>
          <a:xfrm>
            <a:off x="533400" y="2038350"/>
            <a:ext cx="4419600" cy="2677656"/>
          </a:xfrm>
          <a:prstGeom prst="rect">
            <a:avLst/>
          </a:prstGeom>
          <a:noFill/>
        </p:spPr>
        <p:txBody>
          <a:bodyPr wrap="square" rtlCol="0">
            <a:spAutoFit/>
          </a:bodyPr>
          <a:lstStyle/>
          <a:p>
            <a:r>
              <a:rPr lang="en-US" dirty="0"/>
              <a:t>The ovary only ovulates 1 or at most 2 oocytes at a time.</a:t>
            </a:r>
          </a:p>
          <a:p>
            <a:endParaRPr lang="en-US" dirty="0"/>
          </a:p>
          <a:p>
            <a:r>
              <a:rPr lang="en-US" dirty="0"/>
              <a:t>The uterus is not large enough to handle more than 1 or 2 calves as they fill an entire horn each.</a:t>
            </a:r>
          </a:p>
        </p:txBody>
      </p:sp>
    </p:spTree>
    <p:extLst>
      <p:ext uri="{BB962C8B-B14F-4D97-AF65-F5344CB8AC3E}">
        <p14:creationId xmlns:p14="http://schemas.microsoft.com/office/powerpoint/2010/main" val="15202195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8337B07-08CB-C74C-A016-BB4C799A7DE6}"/>
              </a:ext>
            </a:extLst>
          </p:cNvPr>
          <p:cNvSpPr>
            <a:spLocks noGrp="1" noChangeArrowheads="1"/>
          </p:cNvSpPr>
          <p:nvPr>
            <p:ph type="title"/>
          </p:nvPr>
        </p:nvSpPr>
        <p:spPr>
          <a:noFill/>
        </p:spPr>
        <p:txBody>
          <a:bodyPr lIns="67865" tIns="33338" rIns="67865" bIns="33338" anchor="t"/>
          <a:lstStyle/>
          <a:p>
            <a:r>
              <a:rPr lang="en-US" altLang="en-US" dirty="0">
                <a:ea typeface="ＭＳ Ｐゴシック" panose="020B0600070205080204" pitchFamily="34" charset="-128"/>
              </a:rPr>
              <a:t>Phenomena For Fertility</a:t>
            </a:r>
          </a:p>
        </p:txBody>
      </p:sp>
      <p:sp>
        <p:nvSpPr>
          <p:cNvPr id="97283" name="Rectangle 3">
            <a:extLst>
              <a:ext uri="{FF2B5EF4-FFF2-40B4-BE49-F238E27FC236}">
                <a16:creationId xmlns:a16="http://schemas.microsoft.com/office/drawing/2014/main" id="{0D480C7D-D4AD-7044-8CB3-912B8196FAFC}"/>
              </a:ext>
            </a:extLst>
          </p:cNvPr>
          <p:cNvSpPr>
            <a:spLocks noGrp="1" noChangeArrowheads="1"/>
          </p:cNvSpPr>
          <p:nvPr>
            <p:ph type="body" idx="1"/>
          </p:nvPr>
        </p:nvSpPr>
        <p:spPr>
          <a:xfrm>
            <a:off x="228600" y="603250"/>
            <a:ext cx="8534399" cy="3136900"/>
          </a:xfrm>
          <a:noFill/>
        </p:spPr>
        <p:txBody>
          <a:bodyPr lIns="67865" tIns="33338" rIns="67865" bIns="33338"/>
          <a:lstStyle/>
          <a:p>
            <a:r>
              <a:rPr lang="en-US" altLang="en-US" dirty="0">
                <a:ea typeface="ＭＳ Ｐゴシック" panose="020B0600070205080204" pitchFamily="34" charset="-128"/>
              </a:rPr>
              <a:t>vagina dentata - a vagina with teeth</a:t>
            </a:r>
            <a:br>
              <a:rPr lang="en-US" altLang="en-US" dirty="0">
                <a:ea typeface="ＭＳ Ｐゴシック" panose="020B0600070205080204" pitchFamily="34" charset="-128"/>
              </a:rPr>
            </a:br>
            <a:endParaRPr lang="en-US" altLang="en-US" dirty="0">
              <a:ea typeface="ＭＳ Ｐゴシック" panose="020B0600070205080204" pitchFamily="34" charset="-128"/>
            </a:endParaRPr>
          </a:p>
          <a:p>
            <a:r>
              <a:rPr lang="en-US" altLang="en-US" dirty="0">
                <a:ea typeface="ＭＳ Ｐゴシック" panose="020B0600070205080204" pitchFamily="34" charset="-128"/>
              </a:rPr>
              <a:t>female bedbug - no vagina</a:t>
            </a:r>
            <a:br>
              <a:rPr lang="en-US" altLang="en-US" dirty="0">
                <a:ea typeface="ＭＳ Ｐゴシック" panose="020B0600070205080204" pitchFamily="34" charset="-128"/>
              </a:rPr>
            </a:br>
            <a:endParaRPr lang="en-US" altLang="en-US" dirty="0">
              <a:ea typeface="ＭＳ Ｐゴシック" panose="020B0600070205080204" pitchFamily="34" charset="-128"/>
            </a:endParaRPr>
          </a:p>
          <a:p>
            <a:r>
              <a:rPr lang="en-US" altLang="en-US" dirty="0">
                <a:ea typeface="ＭＳ Ｐゴシック" panose="020B0600070205080204" pitchFamily="34" charset="-128"/>
              </a:rPr>
              <a:t>hysterectomy - if woman went to long without becoming pregnant then uterus would wonder in body causing hysteria and other distresses</a:t>
            </a:r>
            <a:br>
              <a:rPr lang="en-US" altLang="en-US" dirty="0">
                <a:ea typeface="ＭＳ Ｐゴシック" panose="020B0600070205080204" pitchFamily="34" charset="-128"/>
              </a:rPr>
            </a:br>
            <a:endParaRPr lang="en-US" altLang="en-US" dirty="0">
              <a:ea typeface="ＭＳ Ｐゴシック" panose="020B0600070205080204" pitchFamily="34" charset="-128"/>
            </a:endParaRPr>
          </a:p>
          <a:p>
            <a:r>
              <a:rPr lang="en-US" altLang="en-US" dirty="0">
                <a:ea typeface="ＭＳ Ｐゴシック" panose="020B0600070205080204" pitchFamily="34" charset="-128"/>
              </a:rPr>
              <a:t>hyena - clitoris is very large and looks like the male penis; female also has a false scrotum (labia); female is the dominate sex and produces more testosterone</a:t>
            </a:r>
          </a:p>
        </p:txBody>
      </p:sp>
    </p:spTree>
  </p:cSld>
  <p:clrMapOvr>
    <a:masterClrMapping/>
  </p:clrMapOvr>
  <p:transition/>
</p:sld>
</file>

<file path=ppt/theme/theme1.xml><?xml version="1.0" encoding="utf-8"?>
<a:theme xmlns:a="http://schemas.openxmlformats.org/drawingml/2006/main" name="John-white background">
  <a:themeElements>
    <a:clrScheme name="John-white background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John-white background">
      <a:majorFont>
        <a:latin typeface="Helvetica"/>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2"/>
            </a:solidFill>
            <a:effectLst/>
            <a:latin typeface="Helvetica"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2"/>
            </a:solidFill>
            <a:effectLst/>
            <a:latin typeface="Helvetica" charset="0"/>
          </a:defRPr>
        </a:defPPr>
      </a:lstStyle>
    </a:lnDef>
  </a:objectDefaults>
  <a:extraClrSchemeLst>
    <a:extraClrScheme>
      <a:clrScheme name="John-white background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John-white background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John-white background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John-white background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John-white background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John-white background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John-white background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98:Templates:Presentation Designs:John-white background</Template>
  <TotalTime>4512</TotalTime>
  <Pages>33</Pages>
  <Words>1239</Words>
  <Application>Microsoft Macintosh PowerPoint</Application>
  <PresentationFormat>On-screen Show (16:9)</PresentationFormat>
  <Paragraphs>317</Paragraphs>
  <Slides>44</Slides>
  <Notes>44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Book Antiqua</vt:lpstr>
      <vt:lpstr>Comic Sans MS</vt:lpstr>
      <vt:lpstr>Helvetica</vt:lpstr>
      <vt:lpstr>Times</vt:lpstr>
      <vt:lpstr>John-white background</vt:lpstr>
      <vt:lpstr>Animal Science/Dairy Science 434</vt:lpstr>
      <vt:lpstr>PowerPoint Presentation</vt:lpstr>
      <vt:lpstr>Bovine - Cattle</vt:lpstr>
      <vt:lpstr>Equine - Horse</vt:lpstr>
      <vt:lpstr>Ovine - Sheep</vt:lpstr>
      <vt:lpstr>Porcine - Swine - Pig</vt:lpstr>
      <vt:lpstr>Avian - Chicken</vt:lpstr>
      <vt:lpstr>Canine</vt:lpstr>
      <vt:lpstr>Feline</vt:lpstr>
      <vt:lpstr>Quiz 1a</vt:lpstr>
      <vt:lpstr>Quiz 1a</vt:lpstr>
      <vt:lpstr>Female Reproductive Tract Anatomy</vt:lpstr>
      <vt:lpstr>PowerPoint Presentation</vt:lpstr>
      <vt:lpstr>PowerPoint Presentation</vt:lpstr>
      <vt:lpstr>Broad Ligament</vt:lpstr>
      <vt:lpstr>Broad Ligament</vt:lpstr>
      <vt:lpstr>Ovary</vt:lpstr>
      <vt:lpstr>Ovary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Follicular Blood Supply</vt:lpstr>
      <vt:lpstr>Quiz 1b</vt:lpstr>
      <vt:lpstr>Quiz 1b</vt:lpstr>
      <vt:lpstr>Secondary Sex Organ: A Series of Tubes to Convey the Oocyte/Embryo/Fetus to the Outside</vt:lpstr>
      <vt:lpstr>PowerPoint Presentation</vt:lpstr>
      <vt:lpstr>Oviduct</vt:lpstr>
      <vt:lpstr>Oviduct</vt:lpstr>
      <vt:lpstr>Uterus (bovine)</vt:lpstr>
      <vt:lpstr>Uterus</vt:lpstr>
      <vt:lpstr>Uterine Histology</vt:lpstr>
      <vt:lpstr>Uterine Histology</vt:lpstr>
      <vt:lpstr>PowerPoint Presentation</vt:lpstr>
      <vt:lpstr>PowerPoint Presentation</vt:lpstr>
      <vt:lpstr>External Cervical Os</vt:lpstr>
      <vt:lpstr>Vagina</vt:lpstr>
      <vt:lpstr>External Genitalia of the Cow</vt:lpstr>
      <vt:lpstr>Quiz 1c</vt:lpstr>
      <vt:lpstr>Quiz 1c</vt:lpstr>
      <vt:lpstr>Phenomena For Fertility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Female anatomy</dc:title>
  <dc:subject/>
  <dc:creator>John Parrish</dc:creator>
  <cp:keywords/>
  <dc:description/>
  <cp:lastModifiedBy>JOHN J PARRISH</cp:lastModifiedBy>
  <cp:revision>189</cp:revision>
  <cp:lastPrinted>2020-08-21T19:20:43Z</cp:lastPrinted>
  <dcterms:created xsi:type="dcterms:W3CDTF">2012-08-30T20:39:45Z</dcterms:created>
  <dcterms:modified xsi:type="dcterms:W3CDTF">2021-09-08T19:52:29Z</dcterms:modified>
</cp:coreProperties>
</file>